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7" r:id="rId2"/>
    <p:sldId id="261" r:id="rId3"/>
    <p:sldId id="563" r:id="rId4"/>
    <p:sldId id="564" r:id="rId5"/>
    <p:sldId id="565" r:id="rId6"/>
    <p:sldId id="566" r:id="rId7"/>
    <p:sldId id="567" r:id="rId8"/>
    <p:sldId id="571" r:id="rId9"/>
    <p:sldId id="568" r:id="rId10"/>
    <p:sldId id="569" r:id="rId11"/>
    <p:sldId id="570" r:id="rId12"/>
    <p:sldId id="572" r:id="rId13"/>
    <p:sldId id="575" r:id="rId14"/>
    <p:sldId id="573" r:id="rId15"/>
    <p:sldId id="574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36" r:id="rId33"/>
    <p:sldId id="558" r:id="rId34"/>
    <p:sldId id="592" r:id="rId35"/>
    <p:sldId id="537" r:id="rId36"/>
    <p:sldId id="593" r:id="rId37"/>
    <p:sldId id="594" r:id="rId38"/>
    <p:sldId id="595" r:id="rId39"/>
    <p:sldId id="596" r:id="rId40"/>
    <p:sldId id="597" r:id="rId41"/>
    <p:sldId id="598" r:id="rId42"/>
    <p:sldId id="599" r:id="rId43"/>
    <p:sldId id="600" r:id="rId44"/>
    <p:sldId id="601" r:id="rId45"/>
    <p:sldId id="602" r:id="rId46"/>
    <p:sldId id="603" r:id="rId47"/>
    <p:sldId id="604" r:id="rId4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D57"/>
    <a:srgbClr val="439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E287-E07B-410C-82DC-9CDAD9B0C2C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41DA2-1F8C-4D54-8A9D-0A236E42B5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67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374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728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429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84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899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479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251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6032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10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79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279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2383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917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182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371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8164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688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929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4897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41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0440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91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03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020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691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990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65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CCB8D-F7EE-024B-668D-2970643CD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028B03-DE41-6BDA-1887-C555A5C29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0841AF9-63E9-26AC-0003-87D446DF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33BE729-D53E-A4A6-0851-7AE0BC36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35D128-4A92-0236-EECB-00995D9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7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39DFD-4378-7E8C-D527-747D49C3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E1A796D-08A5-4B5C-774B-D624320F1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EBEBE7-F63A-2C50-7523-AF6EF5AB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851CD1-6DD2-F309-FD63-11035D03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28630F-22A5-E8C9-B3D6-8F920D7F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E9A916-3FFD-4F98-FC99-896A8C019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8EB26DC-18F6-2F6E-79F1-D10AA0FC7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CEF2EC-FC7E-8D81-DD2A-B31102A5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385FA0-F0B1-4817-CC60-5788D901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6875BDE-01C0-D4CD-00B6-4B1DF24C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FD7BF-7AD3-F791-F599-31ECEB6C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EBBFF2B-5225-A504-C11D-B92B260F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9BD8829-A846-57BC-8F6D-08D0B012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CD7AC84-2651-5EB3-9134-D8B2A5FB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3262A8-A901-8BCA-C046-FE53710A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954EE-98FF-1CD3-C977-DBE5B239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981EEEC-F95A-393D-A982-542BC34C8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73930EE-C7FB-FDF0-ED92-DC250F18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226FDEC-CAA3-9206-D3FF-92AD5162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FFC29B-1C22-772D-7C30-B43590D3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470AB-39D8-B628-B51F-E22731841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A7BAB49-F935-8B33-8600-9532584DE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FC2C80C-95A7-D3A1-9E91-3F54A629A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E11E781-6237-19E5-7B6B-C9A08CCE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6511958-F721-51DC-5442-05A9C427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D1A6EF6-9740-3150-A883-583668D9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09805-1695-9C38-EC72-B2B5606E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21E4357-6730-A52E-33F0-C1D44CF1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212BFD2-08B1-94D8-4160-4FA9DC346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3050AAD-A3BF-A869-B644-470816CB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B2403D8-92EC-32D3-1535-2578A3D0B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069627D-119E-2C03-009E-F93649E9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5BC32A7-6C0F-51B6-7BCB-0FBD20B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07C430F-2A4C-5983-336F-09D62EBC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0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E6B46-90D5-4847-36AE-7A836A23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A9365CB-80A0-5480-547A-E8EDBD8A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C53E000-6963-8047-3E8A-4BA32674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60280-3A77-9CDD-3C2C-2404F919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7B2E837-C85B-A85B-7EB6-586BABAA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160049-5224-805F-D968-7E0B0B6D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0C802FB-00EE-FD50-31AD-41F33B37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45AF2-DBC9-A7A5-6C8C-D26BC659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563412-A285-215A-F25A-4584D2E0F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1E3BFB8-D018-B025-A1B6-2CD0D898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E991B1-F76D-64E8-0BC1-96CB71B1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0B5BE08-928F-9F42-690E-D3B18D94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9DC9C69-2F7C-6715-E19D-B1A8B94D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D09A9-1BBC-583F-4352-72E9E0CD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D0A4296-F41F-6A23-BCC4-F019F3D78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A50F955-BBC8-DFF0-1FA4-28958A952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90DE94B-90A6-CAE5-3D0F-DB8D926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55A3B4-110D-4991-9F77-91EA1225F49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B7A2E65-3579-170B-3CD7-41FA8EA8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F6A66BE-056C-C8AF-9C77-A021A21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02B01-E3BC-4E69-B2EE-678C35C617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>
            <a:extLst>
              <a:ext uri="{FF2B5EF4-FFF2-40B4-BE49-F238E27FC236}">
                <a16:creationId xmlns:a16="http://schemas.microsoft.com/office/drawing/2014/main" id="{E2AE9E42-C5F4-FF6B-5F5E-85ED37C0801D}"/>
              </a:ext>
            </a:extLst>
          </p:cNvPr>
          <p:cNvGrpSpPr/>
          <p:nvPr userDrawn="1"/>
        </p:nvGrpSpPr>
        <p:grpSpPr>
          <a:xfrm>
            <a:off x="-658068" y="521638"/>
            <a:ext cx="1008000" cy="6048000"/>
            <a:chOff x="0" y="0"/>
            <a:chExt cx="314311" cy="2161439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9BCDDE9-1185-2546-FF65-8D6A143568FB}"/>
                </a:ext>
              </a:extLst>
            </p:cNvPr>
            <p:cNvSpPr/>
            <p:nvPr/>
          </p:nvSpPr>
          <p:spPr>
            <a:xfrm>
              <a:off x="0" y="0"/>
              <a:ext cx="314311" cy="2161439"/>
            </a:xfrm>
            <a:custGeom>
              <a:avLst/>
              <a:gdLst/>
              <a:ahLst/>
              <a:cxnLst/>
              <a:rect l="l" t="t" r="r" b="b"/>
              <a:pathLst>
                <a:path w="314311" h="216143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2031693"/>
                  </a:lnTo>
                  <a:cubicBezTo>
                    <a:pt x="314311" y="2066104"/>
                    <a:pt x="300641" y="2099105"/>
                    <a:pt x="276309" y="2123437"/>
                  </a:cubicBezTo>
                  <a:cubicBezTo>
                    <a:pt x="251977" y="2147769"/>
                    <a:pt x="218975" y="2161439"/>
                    <a:pt x="184565" y="2161439"/>
                  </a:cubicBezTo>
                  <a:lnTo>
                    <a:pt x="129746" y="2161439"/>
                  </a:lnTo>
                  <a:cubicBezTo>
                    <a:pt x="95335" y="2161439"/>
                    <a:pt x="62334" y="2147769"/>
                    <a:pt x="38002" y="2123437"/>
                  </a:cubicBezTo>
                  <a:cubicBezTo>
                    <a:pt x="13670" y="2099105"/>
                    <a:pt x="0" y="2066104"/>
                    <a:pt x="0" y="203169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68EA580E-03BB-DD0A-32B8-9197281DAB4B}"/>
                </a:ext>
              </a:extLst>
            </p:cNvPr>
            <p:cNvSpPr txBox="1"/>
            <p:nvPr/>
          </p:nvSpPr>
          <p:spPr>
            <a:xfrm>
              <a:off x="0" y="-47625"/>
              <a:ext cx="314311" cy="220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0308184E-C9E9-683A-4E51-9C7E9FD38BB7}"/>
              </a:ext>
            </a:extLst>
          </p:cNvPr>
          <p:cNvGrpSpPr/>
          <p:nvPr userDrawn="1"/>
        </p:nvGrpSpPr>
        <p:grpSpPr>
          <a:xfrm>
            <a:off x="470112" y="197638"/>
            <a:ext cx="648000" cy="648000"/>
            <a:chOff x="0" y="0"/>
            <a:chExt cx="274739" cy="274739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36C145E-5FA1-DB0C-9E95-0802FFC45E59}"/>
                </a:ext>
              </a:extLst>
            </p:cNvPr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CFB882D3-844D-908F-B737-C3A65D041048}"/>
                </a:ext>
              </a:extLst>
            </p:cNvPr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8E1C1590-DF9D-A465-7790-1DB9A3320A6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6022" y="6026374"/>
            <a:ext cx="504000" cy="504000"/>
            <a:chOff x="0" y="0"/>
            <a:chExt cx="207245" cy="207245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FB0C5D5-A816-6363-38E0-B5309F11572F}"/>
                </a:ext>
              </a:extLst>
            </p:cNvPr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C7E0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45">
              <a:extLst>
                <a:ext uri="{FF2B5EF4-FFF2-40B4-BE49-F238E27FC236}">
                  <a16:creationId xmlns:a16="http://schemas.microsoft.com/office/drawing/2014/main" id="{4C7415F8-4CC2-2B3E-F495-7CC1307D7BB9}"/>
                </a:ext>
              </a:extLst>
            </p:cNvPr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40">
            <a:extLst>
              <a:ext uri="{FF2B5EF4-FFF2-40B4-BE49-F238E27FC236}">
                <a16:creationId xmlns:a16="http://schemas.microsoft.com/office/drawing/2014/main" id="{F20F314E-4799-26DC-0B08-13B0217ADD0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1566" y="5420646"/>
            <a:ext cx="288000" cy="288000"/>
            <a:chOff x="0" y="0"/>
            <a:chExt cx="105687" cy="105687"/>
          </a:xfrm>
        </p:grpSpPr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D50D5A58-3E26-AC9D-1F89-E3DD53D29FE2}"/>
                </a:ext>
              </a:extLst>
            </p:cNvPr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3383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4E7050B-5DA0-77CD-3FF3-B4CD73E34B4D}"/>
                </a:ext>
              </a:extLst>
            </p:cNvPr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5" name="Group 5">
            <a:extLst>
              <a:ext uri="{FF2B5EF4-FFF2-40B4-BE49-F238E27FC236}">
                <a16:creationId xmlns:a16="http://schemas.microsoft.com/office/drawing/2014/main" id="{1F8FB2F4-9697-2C43-C807-CC4E2AA7481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00434" y="5708646"/>
            <a:ext cx="576000" cy="576000"/>
            <a:chOff x="0" y="0"/>
            <a:chExt cx="338103" cy="338103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996C4B0-D8DF-728C-1281-512FAEF752B8}"/>
                </a:ext>
              </a:extLst>
            </p:cNvPr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4396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C2D8C871-7AA5-75F4-E350-8BC5787CBCAF}"/>
                </a:ext>
              </a:extLst>
            </p:cNvPr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8" name="Group 11">
            <a:extLst>
              <a:ext uri="{FF2B5EF4-FFF2-40B4-BE49-F238E27FC236}">
                <a16:creationId xmlns:a16="http://schemas.microsoft.com/office/drawing/2014/main" id="{3FA6EAD4-B17C-54EB-8C1A-8687407720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793629" y="4766762"/>
            <a:ext cx="504000" cy="504000"/>
            <a:chOff x="0" y="0"/>
            <a:chExt cx="300640" cy="300640"/>
          </a:xfrm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5BB25D1-9D35-4F2B-7B08-1256CFE17C20}"/>
                </a:ext>
              </a:extLst>
            </p:cNvPr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689AABD8-E509-FEFA-A5DF-F836F7C139CA}"/>
                </a:ext>
              </a:extLst>
            </p:cNvPr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239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slide" Target="slide34.xml"/><Relationship Id="rId3" Type="http://schemas.openxmlformats.org/officeDocument/2006/relationships/image" Target="../media/image154.png"/><Relationship Id="rId7" Type="http://schemas.openxmlformats.org/officeDocument/2006/relationships/slide" Target="slide32.xml"/><Relationship Id="rId12" Type="http://schemas.openxmlformats.org/officeDocument/2006/relationships/image" Target="../media/image162.png"/><Relationship Id="rId17" Type="http://schemas.openxmlformats.org/officeDocument/2006/relationships/slide" Target="slide33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image" Target="../media/image161.png"/><Relationship Id="rId5" Type="http://schemas.openxmlformats.org/officeDocument/2006/relationships/image" Target="../media/image156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5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55.png"/><Relationship Id="rId18" Type="http://schemas.openxmlformats.org/officeDocument/2006/relationships/image" Target="../media/image157.png"/><Relationship Id="rId3" Type="http://schemas.openxmlformats.org/officeDocument/2006/relationships/image" Target="../media/image166.png"/><Relationship Id="rId21" Type="http://schemas.openxmlformats.org/officeDocument/2006/relationships/image" Target="../media/image167.gif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77.png"/><Relationship Id="rId2" Type="http://schemas.openxmlformats.org/officeDocument/2006/relationships/notesSlide" Target="../notesSlides/notesSlide16.xml"/><Relationship Id="rId16" Type="http://schemas.openxmlformats.org/officeDocument/2006/relationships/slide" Target="slide36.xml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58.png"/><Relationship Id="rId23" Type="http://schemas.openxmlformats.org/officeDocument/2006/relationships/slide" Target="slide37.xml"/><Relationship Id="rId10" Type="http://schemas.openxmlformats.org/officeDocument/2006/relationships/image" Target="../media/image174.png"/><Relationship Id="rId19" Type="http://schemas.openxmlformats.org/officeDocument/2006/relationships/image" Target="../media/image178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slide" Target="slide35.xml"/><Relationship Id="rId22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1.png"/><Relationship Id="rId18" Type="http://schemas.openxmlformats.org/officeDocument/2006/relationships/slide" Target="slide40.xml"/><Relationship Id="rId3" Type="http://schemas.openxmlformats.org/officeDocument/2006/relationships/image" Target="../media/image154.png"/><Relationship Id="rId7" Type="http://schemas.openxmlformats.org/officeDocument/2006/relationships/image" Target="../media/image186.png"/><Relationship Id="rId12" Type="http://schemas.openxmlformats.org/officeDocument/2006/relationships/image" Target="../media/image190.png"/><Relationship Id="rId17" Type="http://schemas.openxmlformats.org/officeDocument/2006/relationships/slide" Target="slide39.xm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11" Type="http://schemas.openxmlformats.org/officeDocument/2006/relationships/image" Target="../media/image155.png"/><Relationship Id="rId5" Type="http://schemas.openxmlformats.org/officeDocument/2006/relationships/image" Target="../media/image185.png"/><Relationship Id="rId15" Type="http://schemas.openxmlformats.org/officeDocument/2006/relationships/slide" Target="slide38.xml"/><Relationship Id="rId10" Type="http://schemas.openxmlformats.org/officeDocument/2006/relationships/image" Target="../media/image189.png"/><Relationship Id="rId4" Type="http://schemas.openxmlformats.org/officeDocument/2006/relationships/image" Target="../media/image159.png"/><Relationship Id="rId9" Type="http://schemas.openxmlformats.org/officeDocument/2006/relationships/image" Target="../media/image188.png"/><Relationship Id="rId14" Type="http://schemas.openxmlformats.org/officeDocument/2006/relationships/image" Target="../media/image159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9.png"/><Relationship Id="rId18" Type="http://schemas.openxmlformats.org/officeDocument/2006/relationships/image" Target="../media/image184.png"/><Relationship Id="rId3" Type="http://schemas.openxmlformats.org/officeDocument/2006/relationships/image" Target="../media/image168.png"/><Relationship Id="rId21" Type="http://schemas.openxmlformats.org/officeDocument/2006/relationships/slide" Target="slide42.xml"/><Relationship Id="rId7" Type="http://schemas.openxmlformats.org/officeDocument/2006/relationships/image" Target="../media/image172.png"/><Relationship Id="rId12" Type="http://schemas.openxmlformats.org/officeDocument/2006/relationships/image" Target="../media/image155.png"/><Relationship Id="rId17" Type="http://schemas.openxmlformats.org/officeDocument/2006/relationships/image" Target="../media/image183.gi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6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11" Type="http://schemas.openxmlformats.org/officeDocument/2006/relationships/image" Target="../media/image198.png"/><Relationship Id="rId5" Type="http://schemas.openxmlformats.org/officeDocument/2006/relationships/image" Target="../media/image193.png"/><Relationship Id="rId15" Type="http://schemas.openxmlformats.org/officeDocument/2006/relationships/image" Target="../media/image201.png"/><Relationship Id="rId10" Type="http://schemas.openxmlformats.org/officeDocument/2006/relationships/image" Target="../media/image197.png"/><Relationship Id="rId19" Type="http://schemas.openxmlformats.org/officeDocument/2006/relationships/slide" Target="slide41.xml"/><Relationship Id="rId4" Type="http://schemas.openxmlformats.org/officeDocument/2006/relationships/image" Target="../media/image192.png"/><Relationship Id="rId9" Type="http://schemas.openxmlformats.org/officeDocument/2006/relationships/image" Target="../media/image196.png"/><Relationship Id="rId14" Type="http://schemas.openxmlformats.org/officeDocument/2006/relationships/image" Target="../media/image200.png"/><Relationship Id="rId22" Type="http://schemas.openxmlformats.org/officeDocument/2006/relationships/slide" Target="slide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slide" Target="slide44.xml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12" Type="http://schemas.openxmlformats.org/officeDocument/2006/relationships/image" Target="../media/image206.png"/><Relationship Id="rId2" Type="http://schemas.openxmlformats.org/officeDocument/2006/relationships/notesSlide" Target="../notesSlides/notesSlide23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11" Type="http://schemas.openxmlformats.org/officeDocument/2006/relationships/image" Target="../media/image205.gif"/><Relationship Id="rId5" Type="http://schemas.openxmlformats.org/officeDocument/2006/relationships/image" Target="../media/image209.png"/><Relationship Id="rId15" Type="http://schemas.openxmlformats.org/officeDocument/2006/relationships/slide" Target="slide45.xml"/><Relationship Id="rId10" Type="http://schemas.openxmlformats.org/officeDocument/2006/relationships/image" Target="../media/image20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1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image" Target="../media/image217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gif"/><Relationship Id="rId5" Type="http://schemas.openxmlformats.org/officeDocument/2006/relationships/image" Target="../media/image219.png"/><Relationship Id="rId4" Type="http://schemas.openxmlformats.org/officeDocument/2006/relationships/image" Target="../media/image218.png"/><Relationship Id="rId9" Type="http://schemas.openxmlformats.org/officeDocument/2006/relationships/image" Target="../media/image1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image" Target="../media/image241.png"/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39.png"/><Relationship Id="rId5" Type="http://schemas.openxmlformats.org/officeDocument/2006/relationships/image" Target="../media/image216.png"/><Relationship Id="rId15" Type="http://schemas.openxmlformats.org/officeDocument/2006/relationships/image" Target="../media/image243.png"/><Relationship Id="rId10" Type="http://schemas.openxmlformats.org/officeDocument/2006/relationships/image" Target="../media/image238.png"/><Relationship Id="rId4" Type="http://schemas.openxmlformats.org/officeDocument/2006/relationships/image" Target="../media/image232.png"/><Relationship Id="rId9" Type="http://schemas.openxmlformats.org/officeDocument/2006/relationships/image" Target="../media/image237.png"/><Relationship Id="rId14" Type="http://schemas.openxmlformats.org/officeDocument/2006/relationships/image" Target="../media/image2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4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51.png"/><Relationship Id="rId5" Type="http://schemas.openxmlformats.org/officeDocument/2006/relationships/image" Target="../media/image221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9.png"/><Relationship Id="rId5" Type="http://schemas.openxmlformats.org/officeDocument/2006/relationships/image" Target="../media/image222.png"/><Relationship Id="rId4" Type="http://schemas.openxmlformats.org/officeDocument/2006/relationships/image" Target="../media/image257.png"/><Relationship Id="rId9" Type="http://schemas.openxmlformats.org/officeDocument/2006/relationships/image" Target="../media/image2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5" Type="http://schemas.openxmlformats.org/officeDocument/2006/relationships/image" Target="../media/image274.png"/><Relationship Id="rId10" Type="http://schemas.openxmlformats.org/officeDocument/2006/relationships/image" Target="../media/image269.png"/><Relationship Id="rId19" Type="http://schemas.openxmlformats.org/officeDocument/2006/relationships/image" Target="../media/image278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5.png"/><Relationship Id="rId4" Type="http://schemas.openxmlformats.org/officeDocument/2006/relationships/image" Target="../media/image2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5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50.png"/><Relationship Id="rId1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15" Type="http://schemas.openxmlformats.org/officeDocument/2006/relationships/image" Target="../media/image820.png"/><Relationship Id="rId4" Type="http://schemas.openxmlformats.org/officeDocument/2006/relationships/image" Target="../media/image82.png"/><Relationship Id="rId9" Type="http://schemas.openxmlformats.org/officeDocument/2006/relationships/image" Target="../media/image800.png"/><Relationship Id="rId14" Type="http://schemas.openxmlformats.org/officeDocument/2006/relationships/image" Target="../media/image8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3707" y="846159"/>
            <a:ext cx="5085589" cy="5165683"/>
            <a:chOff x="0" y="0"/>
            <a:chExt cx="1181836" cy="1200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1836" cy="1200449"/>
            </a:xfrm>
            <a:custGeom>
              <a:avLst/>
              <a:gdLst/>
              <a:ahLst/>
              <a:cxnLst/>
              <a:rect l="l" t="t" r="r" b="b"/>
              <a:pathLst>
                <a:path w="1181836" h="1200449">
                  <a:moveTo>
                    <a:pt x="20298" y="0"/>
                  </a:moveTo>
                  <a:lnTo>
                    <a:pt x="1161538" y="0"/>
                  </a:lnTo>
                  <a:cubicBezTo>
                    <a:pt x="1172748" y="0"/>
                    <a:pt x="1181836" y="9088"/>
                    <a:pt x="1181836" y="20298"/>
                  </a:cubicBezTo>
                  <a:lnTo>
                    <a:pt x="1181836" y="1180152"/>
                  </a:lnTo>
                  <a:cubicBezTo>
                    <a:pt x="1181836" y="1191362"/>
                    <a:pt x="1172748" y="1200449"/>
                    <a:pt x="1161538" y="1200449"/>
                  </a:cubicBezTo>
                  <a:lnTo>
                    <a:pt x="20298" y="1200449"/>
                  </a:lnTo>
                  <a:cubicBezTo>
                    <a:pt x="9088" y="1200449"/>
                    <a:pt x="0" y="1191362"/>
                    <a:pt x="0" y="1180152"/>
                  </a:cubicBezTo>
                  <a:lnTo>
                    <a:pt x="0" y="20298"/>
                  </a:lnTo>
                  <a:cubicBezTo>
                    <a:pt x="0" y="9088"/>
                    <a:pt x="9088" y="0"/>
                    <a:pt x="20298" y="0"/>
                  </a:cubicBezTo>
                  <a:close/>
                </a:path>
              </a:pathLst>
            </a:custGeom>
            <a:solidFill>
              <a:srgbClr val="3383B2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087476" y="2102884"/>
            <a:ext cx="267521" cy="267521"/>
            <a:chOff x="0" y="0"/>
            <a:chExt cx="105687" cy="1056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687" cy="105687"/>
            </a:xfrm>
            <a:custGeom>
              <a:avLst/>
              <a:gdLst/>
              <a:ahLst/>
              <a:cxnLst/>
              <a:rect l="l" t="t" r="r" b="b"/>
              <a:pathLst>
                <a:path w="105687" h="105687">
                  <a:moveTo>
                    <a:pt x="52844" y="0"/>
                  </a:moveTo>
                  <a:lnTo>
                    <a:pt x="52844" y="0"/>
                  </a:lnTo>
                  <a:cubicBezTo>
                    <a:pt x="82028" y="0"/>
                    <a:pt x="105687" y="23659"/>
                    <a:pt x="105687" y="52844"/>
                  </a:cubicBezTo>
                  <a:lnTo>
                    <a:pt x="105687" y="52844"/>
                  </a:lnTo>
                  <a:cubicBezTo>
                    <a:pt x="105687" y="82028"/>
                    <a:pt x="82028" y="105687"/>
                    <a:pt x="52844" y="105687"/>
                  </a:cubicBezTo>
                  <a:lnTo>
                    <a:pt x="52844" y="105687"/>
                  </a:lnTo>
                  <a:cubicBezTo>
                    <a:pt x="23659" y="105687"/>
                    <a:pt x="0" y="82028"/>
                    <a:pt x="0" y="52844"/>
                  </a:cubicBezTo>
                  <a:lnTo>
                    <a:pt x="0" y="52844"/>
                  </a:lnTo>
                  <a:cubicBezTo>
                    <a:pt x="0" y="23659"/>
                    <a:pt x="23659" y="0"/>
                    <a:pt x="52844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05687" cy="1533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68922" y="5156021"/>
            <a:ext cx="855823" cy="855823"/>
            <a:chOff x="0" y="0"/>
            <a:chExt cx="338103" cy="3381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8103" cy="338103"/>
            </a:xfrm>
            <a:custGeom>
              <a:avLst/>
              <a:gdLst/>
              <a:ahLst/>
              <a:cxnLst/>
              <a:rect l="l" t="t" r="r" b="b"/>
              <a:pathLst>
                <a:path w="338103" h="338103">
                  <a:moveTo>
                    <a:pt x="84431" y="0"/>
                  </a:moveTo>
                  <a:lnTo>
                    <a:pt x="253672" y="0"/>
                  </a:lnTo>
                  <a:cubicBezTo>
                    <a:pt x="300302" y="0"/>
                    <a:pt x="338103" y="37801"/>
                    <a:pt x="338103" y="84431"/>
                  </a:cubicBezTo>
                  <a:lnTo>
                    <a:pt x="338103" y="253672"/>
                  </a:lnTo>
                  <a:cubicBezTo>
                    <a:pt x="338103" y="300302"/>
                    <a:pt x="300302" y="338103"/>
                    <a:pt x="253672" y="338103"/>
                  </a:cubicBezTo>
                  <a:lnTo>
                    <a:pt x="84431" y="338103"/>
                  </a:lnTo>
                  <a:cubicBezTo>
                    <a:pt x="37801" y="338103"/>
                    <a:pt x="0" y="300302"/>
                    <a:pt x="0" y="253672"/>
                  </a:cubicBezTo>
                  <a:lnTo>
                    <a:pt x="0" y="84431"/>
                  </a:lnTo>
                  <a:cubicBezTo>
                    <a:pt x="0" y="37801"/>
                    <a:pt x="37801" y="0"/>
                    <a:pt x="84431" y="0"/>
                  </a:cubicBezTo>
                  <a:close/>
                </a:path>
              </a:pathLst>
            </a:custGeom>
            <a:solidFill>
              <a:srgbClr val="81C4EB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38103" cy="3857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47650" y="1578294"/>
            <a:ext cx="524589" cy="524589"/>
            <a:chOff x="0" y="0"/>
            <a:chExt cx="207245" cy="2072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245" cy="207245"/>
            </a:xfrm>
            <a:custGeom>
              <a:avLst/>
              <a:gdLst/>
              <a:ahLst/>
              <a:cxnLst/>
              <a:rect l="l" t="t" r="r" b="b"/>
              <a:pathLst>
                <a:path w="207245" h="207245">
                  <a:moveTo>
                    <a:pt x="103622" y="0"/>
                  </a:moveTo>
                  <a:lnTo>
                    <a:pt x="103622" y="0"/>
                  </a:lnTo>
                  <a:cubicBezTo>
                    <a:pt x="160851" y="0"/>
                    <a:pt x="207245" y="46393"/>
                    <a:pt x="207245" y="103622"/>
                  </a:cubicBezTo>
                  <a:lnTo>
                    <a:pt x="207245" y="103622"/>
                  </a:lnTo>
                  <a:cubicBezTo>
                    <a:pt x="207245" y="131105"/>
                    <a:pt x="196328" y="157462"/>
                    <a:pt x="176895" y="176895"/>
                  </a:cubicBezTo>
                  <a:cubicBezTo>
                    <a:pt x="157462" y="196328"/>
                    <a:pt x="131105" y="207245"/>
                    <a:pt x="103622" y="207245"/>
                  </a:cubicBezTo>
                  <a:lnTo>
                    <a:pt x="103622" y="207245"/>
                  </a:lnTo>
                  <a:cubicBezTo>
                    <a:pt x="76140" y="207245"/>
                    <a:pt x="49783" y="196328"/>
                    <a:pt x="30350" y="176895"/>
                  </a:cubicBezTo>
                  <a:cubicBezTo>
                    <a:pt x="10917" y="157462"/>
                    <a:pt x="0" y="131105"/>
                    <a:pt x="0" y="103622"/>
                  </a:cubicBezTo>
                  <a:lnTo>
                    <a:pt x="0" y="103622"/>
                  </a:lnTo>
                  <a:cubicBezTo>
                    <a:pt x="0" y="76140"/>
                    <a:pt x="10917" y="49783"/>
                    <a:pt x="30350" y="30350"/>
                  </a:cubicBezTo>
                  <a:cubicBezTo>
                    <a:pt x="49783" y="10917"/>
                    <a:pt x="76140" y="0"/>
                    <a:pt x="103622" y="0"/>
                  </a:cubicBezTo>
                  <a:close/>
                </a:path>
              </a:pathLst>
            </a:custGeom>
            <a:solidFill>
              <a:srgbClr val="4396C6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07245" cy="2548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13902" y="844551"/>
            <a:ext cx="795599" cy="5167292"/>
            <a:chOff x="0" y="0"/>
            <a:chExt cx="314311" cy="20413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4311" cy="2041399"/>
            </a:xfrm>
            <a:custGeom>
              <a:avLst/>
              <a:gdLst/>
              <a:ahLst/>
              <a:cxnLst/>
              <a:rect l="l" t="t" r="r" b="b"/>
              <a:pathLst>
                <a:path w="314311" h="2041399">
                  <a:moveTo>
                    <a:pt x="129746" y="0"/>
                  </a:moveTo>
                  <a:lnTo>
                    <a:pt x="184565" y="0"/>
                  </a:lnTo>
                  <a:cubicBezTo>
                    <a:pt x="256221" y="0"/>
                    <a:pt x="314311" y="58089"/>
                    <a:pt x="314311" y="129746"/>
                  </a:cubicBezTo>
                  <a:lnTo>
                    <a:pt x="314311" y="1911653"/>
                  </a:lnTo>
                  <a:cubicBezTo>
                    <a:pt x="314311" y="1946064"/>
                    <a:pt x="300641" y="1979065"/>
                    <a:pt x="276309" y="2003397"/>
                  </a:cubicBezTo>
                  <a:cubicBezTo>
                    <a:pt x="251977" y="2027730"/>
                    <a:pt x="218975" y="2041399"/>
                    <a:pt x="184565" y="2041399"/>
                  </a:cubicBezTo>
                  <a:lnTo>
                    <a:pt x="129746" y="2041399"/>
                  </a:lnTo>
                  <a:cubicBezTo>
                    <a:pt x="95335" y="2041399"/>
                    <a:pt x="62334" y="2027730"/>
                    <a:pt x="38002" y="2003397"/>
                  </a:cubicBezTo>
                  <a:cubicBezTo>
                    <a:pt x="13670" y="1979065"/>
                    <a:pt x="0" y="1946064"/>
                    <a:pt x="0" y="1911653"/>
                  </a:cubicBezTo>
                  <a:lnTo>
                    <a:pt x="0" y="129746"/>
                  </a:lnTo>
                  <a:cubicBezTo>
                    <a:pt x="0" y="95335"/>
                    <a:pt x="13670" y="62334"/>
                    <a:pt x="38002" y="38002"/>
                  </a:cubicBezTo>
                  <a:cubicBezTo>
                    <a:pt x="62334" y="13670"/>
                    <a:pt x="95335" y="0"/>
                    <a:pt x="129746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14311" cy="208902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045632" y="1341888"/>
            <a:ext cx="760995" cy="760995"/>
            <a:chOff x="0" y="0"/>
            <a:chExt cx="300640" cy="300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0640" cy="300640"/>
            </a:xfrm>
            <a:custGeom>
              <a:avLst/>
              <a:gdLst/>
              <a:ahLst/>
              <a:cxnLst/>
              <a:rect l="l" t="t" r="r" b="b"/>
              <a:pathLst>
                <a:path w="300640" h="300640">
                  <a:moveTo>
                    <a:pt x="94952" y="0"/>
                  </a:moveTo>
                  <a:lnTo>
                    <a:pt x="205688" y="0"/>
                  </a:lnTo>
                  <a:cubicBezTo>
                    <a:pt x="258128" y="0"/>
                    <a:pt x="300640" y="42511"/>
                    <a:pt x="300640" y="94952"/>
                  </a:cubicBezTo>
                  <a:lnTo>
                    <a:pt x="300640" y="205688"/>
                  </a:lnTo>
                  <a:cubicBezTo>
                    <a:pt x="300640" y="258128"/>
                    <a:pt x="258128" y="300640"/>
                    <a:pt x="205688" y="300640"/>
                  </a:cubicBezTo>
                  <a:lnTo>
                    <a:pt x="94952" y="300640"/>
                  </a:lnTo>
                  <a:cubicBezTo>
                    <a:pt x="42511" y="300640"/>
                    <a:pt x="0" y="258128"/>
                    <a:pt x="0" y="205688"/>
                  </a:cubicBezTo>
                  <a:lnTo>
                    <a:pt x="0" y="94952"/>
                  </a:lnTo>
                  <a:cubicBezTo>
                    <a:pt x="0" y="42511"/>
                    <a:pt x="42511" y="0"/>
                    <a:pt x="94952" y="0"/>
                  </a:cubicBezTo>
                  <a:close/>
                </a:path>
              </a:pathLst>
            </a:custGeom>
            <a:solidFill>
              <a:srgbClr val="B8DFF6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00640" cy="3482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-455488" y="1341887"/>
            <a:ext cx="4069319" cy="4069319"/>
          </a:xfrm>
          <a:custGeom>
            <a:avLst/>
            <a:gdLst/>
            <a:ahLst/>
            <a:cxnLst/>
            <a:rect l="l" t="t" r="r" b="b"/>
            <a:pathLst>
              <a:path w="6103978" h="6103978">
                <a:moveTo>
                  <a:pt x="0" y="0"/>
                </a:moveTo>
                <a:lnTo>
                  <a:pt x="6103979" y="0"/>
                </a:lnTo>
                <a:lnTo>
                  <a:pt x="6103979" y="6103978"/>
                </a:lnTo>
                <a:lnTo>
                  <a:pt x="0" y="610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15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85800" y="4888499"/>
            <a:ext cx="695432" cy="695432"/>
            <a:chOff x="0" y="0"/>
            <a:chExt cx="274739" cy="27473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4739" cy="274739"/>
            </a:xfrm>
            <a:custGeom>
              <a:avLst/>
              <a:gdLst/>
              <a:ahLst/>
              <a:cxnLst/>
              <a:rect l="l" t="t" r="r" b="b"/>
              <a:pathLst>
                <a:path w="274739" h="274739">
                  <a:moveTo>
                    <a:pt x="103904" y="0"/>
                  </a:moveTo>
                  <a:lnTo>
                    <a:pt x="170835" y="0"/>
                  </a:lnTo>
                  <a:cubicBezTo>
                    <a:pt x="198392" y="0"/>
                    <a:pt x="224820" y="10947"/>
                    <a:pt x="244306" y="30433"/>
                  </a:cubicBezTo>
                  <a:cubicBezTo>
                    <a:pt x="263792" y="49918"/>
                    <a:pt x="274739" y="76347"/>
                    <a:pt x="274739" y="103904"/>
                  </a:cubicBezTo>
                  <a:lnTo>
                    <a:pt x="274739" y="170835"/>
                  </a:lnTo>
                  <a:cubicBezTo>
                    <a:pt x="274739" y="228219"/>
                    <a:pt x="228219" y="274739"/>
                    <a:pt x="170835" y="274739"/>
                  </a:cubicBezTo>
                  <a:lnTo>
                    <a:pt x="103904" y="274739"/>
                  </a:lnTo>
                  <a:cubicBezTo>
                    <a:pt x="46519" y="274739"/>
                    <a:pt x="0" y="228219"/>
                    <a:pt x="0" y="170835"/>
                  </a:cubicBezTo>
                  <a:lnTo>
                    <a:pt x="0" y="103904"/>
                  </a:lnTo>
                  <a:cubicBezTo>
                    <a:pt x="0" y="46519"/>
                    <a:pt x="46519" y="0"/>
                    <a:pt x="103904" y="0"/>
                  </a:cubicBezTo>
                  <a:close/>
                </a:path>
              </a:pathLst>
            </a:custGeom>
            <a:solidFill>
              <a:srgbClr val="113D57"/>
            </a:solidFill>
          </p:spPr>
          <p:txBody>
            <a:bodyPr/>
            <a:lstStyle/>
            <a:p>
              <a:pPr defTabSz="609615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74739" cy="322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15">
                <a:lnSpc>
                  <a:spcPts val="219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358296" y="2351538"/>
            <a:ext cx="4351649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15">
              <a:lnSpc>
                <a:spcPts val="5675"/>
              </a:lnSpc>
            </a:pPr>
            <a:r>
              <a:rPr lang="en-US" sz="5867" b="1" spc="-263" dirty="0" err="1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Revisões</a:t>
            </a:r>
            <a:endParaRPr lang="en-US" sz="5867" b="1" spc="-263" dirty="0">
              <a:solidFill>
                <a:srgbClr val="113D57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defTabSz="609615">
              <a:lnSpc>
                <a:spcPts val="5675"/>
              </a:lnSpc>
            </a:pPr>
            <a:r>
              <a:rPr lang="en-US" sz="5867" b="1" spc="-263" dirty="0" err="1">
                <a:solidFill>
                  <a:srgbClr val="113D57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Trigonometria</a:t>
            </a:r>
            <a:endParaRPr lang="en-US" sz="5867" b="1" spc="-263" dirty="0">
              <a:solidFill>
                <a:srgbClr val="113D57"/>
              </a:solidFill>
              <a:latin typeface="Montserrat Ultra-Bold"/>
              <a:ea typeface="Montserrat Ultra-Bold"/>
              <a:cs typeface="Montserrat Ultra-Bold"/>
              <a:sym typeface="Montserrat Ultra-Bold"/>
            </a:endParaRPr>
          </a:p>
          <a:p>
            <a:pPr defTabSz="609615">
              <a:lnSpc>
                <a:spcPts val="5675"/>
              </a:lnSpc>
            </a:pPr>
            <a:endParaRPr lang="en-US" sz="5867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46" y="33583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Sinal e variação do cosseno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1" y="1069040"/>
            <a:ext cx="5524305" cy="49428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1" y="1069040"/>
            <a:ext cx="5524305" cy="49428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1" y="1069040"/>
            <a:ext cx="5524305" cy="4942800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1" y="1069040"/>
            <a:ext cx="5524305" cy="4942800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7343096" y="1550559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484564" y="1550559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86001" y="509930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541307" y="509930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446308" y="25003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308" y="2500373"/>
                <a:ext cx="683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6445670" y="37800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670" y="3780073"/>
                <a:ext cx="6832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210161" y="250840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61" y="2508400"/>
                <a:ext cx="6832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210161" y="376718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61" y="3767183"/>
                <a:ext cx="68320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8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5414" y="393465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Sinal e variação da tangente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05" y="1324533"/>
            <a:ext cx="4828235" cy="4320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01" y="1324533"/>
            <a:ext cx="4828235" cy="4320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01" y="1324533"/>
            <a:ext cx="4828235" cy="432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01" y="1324533"/>
            <a:ext cx="4828235" cy="432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797770" y="4836576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797770" y="1873080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121004" y="1873080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121004" y="4836576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367285" y="248187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85" y="2481870"/>
                <a:ext cx="683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5210161" y="3667215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61" y="3667215"/>
                <a:ext cx="6832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210161" y="248989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61" y="2489897"/>
                <a:ext cx="6832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6365344" y="3667215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44" y="3667215"/>
                <a:ext cx="68320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4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1853" y="221911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221911"/>
                <a:ext cx="8471648" cy="830997"/>
              </a:xfrm>
              <a:prstGeom prst="rect">
                <a:avLst/>
              </a:prstGeom>
              <a:blipFill>
                <a:blip r:embed="rId3"/>
                <a:stretch>
                  <a:fillRect l="-1079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1853" y="1450792"/>
            <a:ext cx="2447398" cy="242045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6030" y="1450792"/>
            <a:ext cx="2442909" cy="2420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2201854" y="4083501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4083501"/>
                <a:ext cx="1696701" cy="456535"/>
              </a:xfrm>
              <a:prstGeom prst="rect">
                <a:avLst/>
              </a:prstGeom>
              <a:blipFill>
                <a:blip r:embed="rId6"/>
                <a:stretch>
                  <a:fillRect l="-2151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"/>
              <p:cNvSpPr/>
              <p:nvPr/>
            </p:nvSpPr>
            <p:spPr>
              <a:xfrm>
                <a:off x="2201853" y="4697217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4697217"/>
                <a:ext cx="2534284" cy="456535"/>
              </a:xfrm>
              <a:prstGeom prst="rect">
                <a:avLst/>
              </a:prstGeom>
              <a:blipFill>
                <a:blip r:embed="rId7"/>
                <a:stretch>
                  <a:fillRect l="-144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4"/>
              <p:cNvSpPr/>
              <p:nvPr/>
            </p:nvSpPr>
            <p:spPr>
              <a:xfrm>
                <a:off x="2201853" y="5310931"/>
                <a:ext cx="1226426" cy="466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tg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5310931"/>
                <a:ext cx="1226426" cy="466474"/>
              </a:xfrm>
              <a:prstGeom prst="rect">
                <a:avLst/>
              </a:prstGeom>
              <a:blipFill>
                <a:blip r:embed="rId8"/>
                <a:stretch>
                  <a:fillRect l="-298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7"/>
              <p:cNvSpPr/>
              <p:nvPr/>
            </p:nvSpPr>
            <p:spPr>
              <a:xfrm>
                <a:off x="3399983" y="4073977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83" y="4073977"/>
                <a:ext cx="1183914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8"/>
              <p:cNvSpPr/>
              <p:nvPr/>
            </p:nvSpPr>
            <p:spPr>
              <a:xfrm>
                <a:off x="3401976" y="4691322"/>
                <a:ext cx="99315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976" y="4691322"/>
                <a:ext cx="993156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9"/>
              <p:cNvSpPr/>
              <p:nvPr/>
            </p:nvSpPr>
            <p:spPr>
              <a:xfrm>
                <a:off x="3296427" y="5310931"/>
                <a:ext cx="103643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27" y="5310931"/>
                <a:ext cx="1036438" cy="5078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"/>
              <p:cNvSpPr/>
              <p:nvPr/>
            </p:nvSpPr>
            <p:spPr>
              <a:xfrm>
                <a:off x="5036030" y="4083501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30" y="4083501"/>
                <a:ext cx="1696701" cy="456535"/>
              </a:xfrm>
              <a:prstGeom prst="rect">
                <a:avLst/>
              </a:prstGeom>
              <a:blipFill>
                <a:blip r:embed="rId12"/>
                <a:stretch>
                  <a:fillRect l="-215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2"/>
              <p:cNvSpPr/>
              <p:nvPr/>
            </p:nvSpPr>
            <p:spPr>
              <a:xfrm>
                <a:off x="5036029" y="4697217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9" y="4697217"/>
                <a:ext cx="2534284" cy="456535"/>
              </a:xfrm>
              <a:prstGeom prst="rect">
                <a:avLst/>
              </a:prstGeom>
              <a:blipFill>
                <a:blip r:embed="rId13"/>
                <a:stretch>
                  <a:fillRect l="-144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4"/>
              <p:cNvSpPr/>
              <p:nvPr/>
            </p:nvSpPr>
            <p:spPr>
              <a:xfrm>
                <a:off x="5036030" y="5310931"/>
                <a:ext cx="147021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tg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30" y="5310931"/>
                <a:ext cx="1470211" cy="464166"/>
              </a:xfrm>
              <a:prstGeom prst="rect">
                <a:avLst/>
              </a:prstGeom>
              <a:blipFill>
                <a:blip r:embed="rId14"/>
                <a:stretch>
                  <a:fillRect l="-249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7"/>
              <p:cNvSpPr/>
              <p:nvPr/>
            </p:nvSpPr>
            <p:spPr>
              <a:xfrm>
                <a:off x="6439594" y="4073977"/>
                <a:ext cx="101079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594" y="4073977"/>
                <a:ext cx="1010790" cy="5078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8"/>
              <p:cNvSpPr/>
              <p:nvPr/>
            </p:nvSpPr>
            <p:spPr>
              <a:xfrm>
                <a:off x="6441588" y="4691322"/>
                <a:ext cx="11662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88" y="4691322"/>
                <a:ext cx="1166281" cy="5078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9"/>
              <p:cNvSpPr/>
              <p:nvPr/>
            </p:nvSpPr>
            <p:spPr>
              <a:xfrm>
                <a:off x="6336038" y="5310931"/>
                <a:ext cx="103643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38" y="5310931"/>
                <a:ext cx="1036438" cy="5078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9805" y="1464252"/>
            <a:ext cx="2454098" cy="239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1"/>
              <p:cNvSpPr/>
              <p:nvPr/>
            </p:nvSpPr>
            <p:spPr>
              <a:xfrm>
                <a:off x="7909806" y="4039837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06" y="4039837"/>
                <a:ext cx="1696701" cy="456535"/>
              </a:xfrm>
              <a:prstGeom prst="rect">
                <a:avLst/>
              </a:prstGeom>
              <a:blipFill>
                <a:blip r:embed="rId19"/>
                <a:stretch>
                  <a:fillRect l="-251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2"/>
              <p:cNvSpPr/>
              <p:nvPr/>
            </p:nvSpPr>
            <p:spPr>
              <a:xfrm>
                <a:off x="7909805" y="4653553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05" y="4653553"/>
                <a:ext cx="2534284" cy="456535"/>
              </a:xfrm>
              <a:prstGeom prst="rect">
                <a:avLst/>
              </a:prstGeom>
              <a:blipFill>
                <a:blip r:embed="rId20"/>
                <a:stretch>
                  <a:fillRect l="-168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4"/>
              <p:cNvSpPr/>
              <p:nvPr/>
            </p:nvSpPr>
            <p:spPr>
              <a:xfrm>
                <a:off x="7909806" y="5267267"/>
                <a:ext cx="147021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tg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06" y="5267267"/>
                <a:ext cx="1470211" cy="464166"/>
              </a:xfrm>
              <a:prstGeom prst="rect">
                <a:avLst/>
              </a:prstGeom>
              <a:blipFill>
                <a:blip r:embed="rId21"/>
                <a:stretch>
                  <a:fillRect l="-290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7"/>
              <p:cNvSpPr/>
              <p:nvPr/>
            </p:nvSpPr>
            <p:spPr>
              <a:xfrm>
                <a:off x="9334351" y="4030313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51" y="4030313"/>
                <a:ext cx="1183914" cy="5078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8"/>
              <p:cNvSpPr/>
              <p:nvPr/>
            </p:nvSpPr>
            <p:spPr>
              <a:xfrm>
                <a:off x="9336345" y="4647658"/>
                <a:ext cx="11662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45" y="4647658"/>
                <a:ext cx="1166281" cy="50783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9"/>
              <p:cNvSpPr/>
              <p:nvPr/>
            </p:nvSpPr>
            <p:spPr>
              <a:xfrm>
                <a:off x="9230796" y="5267267"/>
                <a:ext cx="8633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796" y="5267267"/>
                <a:ext cx="863313" cy="5078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2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1301" y="208242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208242"/>
                <a:ext cx="8471648" cy="830997"/>
              </a:xfrm>
              <a:prstGeom prst="rect">
                <a:avLst/>
              </a:prstGeom>
              <a:blipFill>
                <a:blip r:embed="rId3"/>
                <a:stretch>
                  <a:fillRect l="-107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30"/>
          <p:cNvSpPr/>
          <p:nvPr/>
        </p:nvSpPr>
        <p:spPr>
          <a:xfrm>
            <a:off x="2201853" y="91161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2201301" y="1294754"/>
            <a:ext cx="805534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 o valor exato da seguinte expressão: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181984" y="1837598"/>
                <a:ext cx="382803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84" y="1837598"/>
                <a:ext cx="3828035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201301" y="2757966"/>
                <a:ext cx="382963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2757966"/>
                <a:ext cx="382963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4"/>
              <p:cNvSpPr/>
              <p:nvPr/>
            </p:nvSpPr>
            <p:spPr>
              <a:xfrm>
                <a:off x="5811395" y="2757966"/>
                <a:ext cx="45003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5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95" y="2757966"/>
                <a:ext cx="4500369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"/>
              <p:cNvSpPr/>
              <p:nvPr/>
            </p:nvSpPr>
            <p:spPr>
              <a:xfrm>
                <a:off x="2201854" y="3716895"/>
                <a:ext cx="4526159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3716895"/>
                <a:ext cx="4526159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"/>
              <p:cNvSpPr/>
              <p:nvPr/>
            </p:nvSpPr>
            <p:spPr>
              <a:xfrm>
                <a:off x="6359389" y="3716895"/>
                <a:ext cx="3826905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89" y="3716895"/>
                <a:ext cx="3826905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4"/>
              <p:cNvSpPr/>
              <p:nvPr/>
            </p:nvSpPr>
            <p:spPr>
              <a:xfrm>
                <a:off x="2201302" y="4525911"/>
                <a:ext cx="2211993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2" y="4525911"/>
                <a:ext cx="2211993" cy="674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4"/>
              <p:cNvSpPr/>
              <p:nvPr/>
            </p:nvSpPr>
            <p:spPr>
              <a:xfrm>
                <a:off x="3906782" y="4520510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782" y="4520510"/>
                <a:ext cx="2189219" cy="6741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4"/>
              <p:cNvSpPr/>
              <p:nvPr/>
            </p:nvSpPr>
            <p:spPr>
              <a:xfrm>
                <a:off x="5701229" y="4515109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1" i="1" dirty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pt-PT" b="1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53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229" y="4515109"/>
                <a:ext cx="2189219" cy="6741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3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" grpId="0"/>
      <p:bldP spid="39" grpId="0"/>
      <p:bldP spid="40" grpId="0"/>
      <p:bldP spid="41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1853" y="266353"/>
                <a:ext cx="8471648" cy="950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Relações entre as razões trigonométricas de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1" i="1" dirty="0">
                            <a:solidFill>
                              <a:srgbClr val="113D5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400" b="1" i="1" dirty="0">
                            <a:solidFill>
                              <a:srgbClr val="113D5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sz="2400" b="1" i="1" dirty="0">
                            <a:solidFill>
                              <a:srgbClr val="113D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pt-PT" sz="2400" b="1" i="1" dirty="0">
                            <a:solidFill>
                              <a:srgbClr val="113D5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sz="2400" b="1" i="1" dirty="0">
                            <a:solidFill>
                              <a:srgbClr val="113D57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266353"/>
                <a:ext cx="8471648" cy="950709"/>
              </a:xfrm>
              <a:prstGeom prst="rect">
                <a:avLst/>
              </a:prstGeom>
              <a:blipFill>
                <a:blip r:embed="rId3"/>
                <a:stretch>
                  <a:fillRect l="-1079" t="-448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"/>
              <p:cNvSpPr/>
              <p:nvPr/>
            </p:nvSpPr>
            <p:spPr>
              <a:xfrm>
                <a:off x="2201853" y="4364861"/>
                <a:ext cx="2009076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4364861"/>
                <a:ext cx="2009076" cy="662361"/>
              </a:xfrm>
              <a:prstGeom prst="rect">
                <a:avLst/>
              </a:prstGeom>
              <a:blipFill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"/>
              <p:cNvSpPr/>
              <p:nvPr/>
            </p:nvSpPr>
            <p:spPr>
              <a:xfrm>
                <a:off x="2201853" y="4978577"/>
                <a:ext cx="253428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4978577"/>
                <a:ext cx="2534284" cy="662361"/>
              </a:xfrm>
              <a:prstGeom prst="rect">
                <a:avLst/>
              </a:prstGeom>
              <a:blipFill>
                <a:blip r:embed="rId5"/>
                <a:stretch>
                  <a:fillRect l="-1442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7"/>
              <p:cNvSpPr/>
              <p:nvPr/>
            </p:nvSpPr>
            <p:spPr>
              <a:xfrm>
                <a:off x="3755433" y="4523816"/>
                <a:ext cx="99315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433" y="4523816"/>
                <a:ext cx="993157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8"/>
              <p:cNvSpPr/>
              <p:nvPr/>
            </p:nvSpPr>
            <p:spPr>
              <a:xfrm>
                <a:off x="3742981" y="5106069"/>
                <a:ext cx="101079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81" y="5106069"/>
                <a:ext cx="1010790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3893" y="1379599"/>
            <a:ext cx="2944918" cy="29852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886" y="1384868"/>
            <a:ext cx="2947103" cy="2979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"/>
              <p:cNvSpPr/>
              <p:nvPr/>
            </p:nvSpPr>
            <p:spPr>
              <a:xfrm>
                <a:off x="6882538" y="4364861"/>
                <a:ext cx="2009076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38" y="4364861"/>
                <a:ext cx="2009076" cy="662361"/>
              </a:xfrm>
              <a:prstGeom prst="rect">
                <a:avLst/>
              </a:prstGeom>
              <a:blipFill>
                <a:blip r:embed="rId10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2"/>
              <p:cNvSpPr/>
              <p:nvPr/>
            </p:nvSpPr>
            <p:spPr>
              <a:xfrm>
                <a:off x="6882538" y="4978577"/>
                <a:ext cx="253428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 </m:t>
                            </m:r>
                          </m:den>
                        </m:f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38" y="4978577"/>
                <a:ext cx="2534284" cy="662361"/>
              </a:xfrm>
              <a:prstGeom prst="rect">
                <a:avLst/>
              </a:prstGeom>
              <a:blipFill>
                <a:blip r:embed="rId11"/>
                <a:stretch>
                  <a:fillRect l="-1442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7"/>
              <p:cNvSpPr/>
              <p:nvPr/>
            </p:nvSpPr>
            <p:spPr>
              <a:xfrm>
                <a:off x="8436117" y="4523816"/>
                <a:ext cx="993156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117" y="4523816"/>
                <a:ext cx="993156" cy="5078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8"/>
              <p:cNvSpPr/>
              <p:nvPr/>
            </p:nvSpPr>
            <p:spPr>
              <a:xfrm>
                <a:off x="8423666" y="5106069"/>
                <a:ext cx="118391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666" y="5106069"/>
                <a:ext cx="1183914" cy="5078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2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3076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seno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2201853" y="1408611"/>
                <a:ext cx="7897932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</m:t>
                    </m:r>
                    <m:r>
                      <a:rPr lang="pt-PT" b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𝐢</m:t>
                    </m:r>
                    <m:r>
                      <a:rPr lang="pt-PT" b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o seno de um ângulo generalizado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1408611"/>
                <a:ext cx="7897932" cy="1287532"/>
              </a:xfrm>
              <a:prstGeom prst="rect">
                <a:avLst/>
              </a:prstGeom>
              <a:blipFill>
                <a:blip r:embed="rId3"/>
                <a:stretch>
                  <a:fillRect r="-123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22" y="2907164"/>
            <a:ext cx="7670959" cy="25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4311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seno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203347" y="1397675"/>
            <a:ext cx="805329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38879" y="148831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879" y="1488316"/>
                <a:ext cx="409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60670" y="1456498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8582832" y="2632936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32" y="2632936"/>
                <a:ext cx="418914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023"/>
              <p:cNvSpPr/>
              <p:nvPr/>
            </p:nvSpPr>
            <p:spPr>
              <a:xfrm>
                <a:off x="8691639" y="1584211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ctângulo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639" y="1584211"/>
                <a:ext cx="301685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37"/>
          <p:cNvCxnSpPr/>
          <p:nvPr/>
        </p:nvCxnSpPr>
        <p:spPr>
          <a:xfrm>
            <a:off x="8904587" y="1776354"/>
            <a:ext cx="0" cy="895948"/>
          </a:xfrm>
          <a:prstGeom prst="line">
            <a:avLst/>
          </a:prstGeom>
          <a:ln w="2540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86" y="139767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217410" y="2276435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10" y="2276435"/>
                <a:ext cx="9345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201854" y="2743493"/>
                <a:ext cx="2943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2743493"/>
                <a:ext cx="294380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99175" y="3562320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75" y="3562320"/>
                <a:ext cx="53412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01853" y="3978916"/>
                <a:ext cx="323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3978916"/>
                <a:ext cx="3231443" cy="369332"/>
              </a:xfrm>
              <a:prstGeom prst="rect">
                <a:avLst/>
              </a:prstGeom>
              <a:blipFill>
                <a:blip r:embed="rId12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2208157" y="2227676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2201853" y="3464932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309211" y="4775031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11" y="4775031"/>
                <a:ext cx="1584088" cy="369332"/>
              </a:xfrm>
              <a:prstGeom prst="rect">
                <a:avLst/>
              </a:prstGeom>
              <a:blipFill>
                <a:blip r:embed="rId13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692058" y="5213694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058" y="5213694"/>
                <a:ext cx="152535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2203267" y="4705782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4126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4060486" y="5213694"/>
                <a:ext cx="184336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86" y="5213694"/>
                <a:ext cx="1843360" cy="369332"/>
              </a:xfrm>
              <a:prstGeom prst="rect">
                <a:avLst/>
              </a:prstGeom>
              <a:blipFill>
                <a:blip r:embed="rId15"/>
                <a:stretch>
                  <a:fillRect t="-6557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4086048" y="5159031"/>
            <a:ext cx="1817798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621" y="3295344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21" y="3205026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9111" y="5134027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9324062" y="5850781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Oval 35"/>
          <p:cNvSpPr/>
          <p:nvPr/>
        </p:nvSpPr>
        <p:spPr>
          <a:xfrm>
            <a:off x="8418972" y="5852304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037" y="508238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4900561" y="5740691"/>
            <a:ext cx="627120" cy="438348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edondar Retângulo de Canto Diagonal 10"/>
          <p:cNvSpPr/>
          <p:nvPr/>
        </p:nvSpPr>
        <p:spPr>
          <a:xfrm>
            <a:off x="7914601" y="13547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7914601" y="3174476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7914601" y="49894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5" grpId="0" animBg="1"/>
      <p:bldP spid="36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8804" y="27342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seno </a:t>
            </a:r>
            <a:r>
              <a:rPr lang="pt-PT" sz="2000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369" y="509247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2" name="TextBox 15"/>
          <p:cNvSpPr txBox="1"/>
          <p:nvPr/>
        </p:nvSpPr>
        <p:spPr>
          <a:xfrm>
            <a:off x="2201854" y="1390863"/>
            <a:ext cx="740768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Máximo: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483656" y="14852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656" y="1485273"/>
                <a:ext cx="375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159947" y="1800576"/>
                <a:ext cx="2186817" cy="459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947" y="1800576"/>
                <a:ext cx="2186817" cy="459100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472321" y="2418523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21" y="2418523"/>
                <a:ext cx="15253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ângulo 12"/>
          <p:cNvSpPr/>
          <p:nvPr/>
        </p:nvSpPr>
        <p:spPr>
          <a:xfrm>
            <a:off x="3090576" y="3205969"/>
            <a:ext cx="3365024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</a:t>
            </a:r>
            <a:r>
              <a:rPr lang="pt-PT" sz="1600" dirty="0" err="1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maximizantes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4"/>
              <p:cNvSpPr/>
              <p:nvPr/>
            </p:nvSpPr>
            <p:spPr>
              <a:xfrm>
                <a:off x="3903829" y="2352587"/>
                <a:ext cx="2132122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829" y="2352587"/>
                <a:ext cx="2132122" cy="459741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5"/>
          <p:cNvSpPr txBox="1"/>
          <p:nvPr/>
        </p:nvSpPr>
        <p:spPr>
          <a:xfrm>
            <a:off x="2198805" y="3544347"/>
            <a:ext cx="562314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Mínimo: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367179" y="3635049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79" y="3635049"/>
                <a:ext cx="54854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095266" y="3934388"/>
                <a:ext cx="2214068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266" y="3934388"/>
                <a:ext cx="2214068" cy="491096"/>
              </a:xfrm>
              <a:prstGeom prst="rect">
                <a:avLst/>
              </a:prstGeom>
              <a:blipFill>
                <a:blip r:embed="rId9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468159" y="4598495"/>
                <a:ext cx="1698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59" y="4598495"/>
                <a:ext cx="16984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4063314" y="4533048"/>
                <a:ext cx="215616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14" y="4533048"/>
                <a:ext cx="2156168" cy="484043"/>
              </a:xfrm>
              <a:prstGeom prst="rect">
                <a:avLst/>
              </a:prstGeom>
              <a:blipFill>
                <a:blip r:embed="rId11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2198804" y="5703347"/>
            <a:ext cx="442793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201854" y="6248878"/>
                <a:ext cx="3368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6248878"/>
                <a:ext cx="3368015" cy="369332"/>
              </a:xfrm>
              <a:prstGeom prst="rect">
                <a:avLst/>
              </a:prstGeom>
              <a:blipFill>
                <a:blip r:embed="rId12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2472321" y="1749777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2485268" y="3917429"/>
            <a:ext cx="17107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3654541" y="5713427"/>
            <a:ext cx="169790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ímpar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6563" y="1455136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7" y="147630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4127" y="3241433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88" y="326242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Oval 66"/>
          <p:cNvSpPr/>
          <p:nvPr/>
        </p:nvSpPr>
        <p:spPr>
          <a:xfrm>
            <a:off x="8863364" y="1724607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Rectângulo 25"/>
          <p:cNvSpPr/>
          <p:nvPr/>
        </p:nvSpPr>
        <p:spPr>
          <a:xfrm>
            <a:off x="8987143" y="1515195"/>
            <a:ext cx="97597" cy="199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8911385" y="1437584"/>
                <a:ext cx="303095" cy="37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100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385" y="1437584"/>
                <a:ext cx="303095" cy="3799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ângulo 40"/>
              <p:cNvSpPr/>
              <p:nvPr/>
            </p:nvSpPr>
            <p:spPr>
              <a:xfrm>
                <a:off x="8654481" y="1582849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0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481" y="1582849"/>
                <a:ext cx="301685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8559255" y="4435309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255" y="4435309"/>
                <a:ext cx="418914" cy="2539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ângulo 44"/>
          <p:cNvSpPr/>
          <p:nvPr/>
        </p:nvSpPr>
        <p:spPr>
          <a:xfrm>
            <a:off x="8933317" y="4478583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Oval 72"/>
          <p:cNvSpPr/>
          <p:nvPr/>
        </p:nvSpPr>
        <p:spPr>
          <a:xfrm>
            <a:off x="8854890" y="4417412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8854170" y="4417412"/>
                <a:ext cx="381643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1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1100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170" y="4417412"/>
                <a:ext cx="381643" cy="4092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Imagem 7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70" y="5092470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6" name="Imagem 7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370" y="5092470"/>
            <a:ext cx="172707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77" name="Picture 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88" y="50415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rredondar Retângulo de Canto Diagonal 10"/>
          <p:cNvSpPr/>
          <p:nvPr/>
        </p:nvSpPr>
        <p:spPr>
          <a:xfrm>
            <a:off x="7914601" y="13547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7914601" y="3174476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7914601" y="49894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78" name="Retângulo arredondado 10"/>
          <p:cNvSpPr/>
          <p:nvPr/>
        </p:nvSpPr>
        <p:spPr>
          <a:xfrm>
            <a:off x="3889030" y="2334847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9" name="Conexão em ângulos retos 78"/>
          <p:cNvCxnSpPr>
            <a:stCxn id="78" idx="2"/>
          </p:cNvCxnSpPr>
          <p:nvPr/>
        </p:nvCxnSpPr>
        <p:spPr>
          <a:xfrm rot="16200000" flipH="1">
            <a:off x="4926383" y="2864581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ângulo 12"/>
          <p:cNvSpPr/>
          <p:nvPr/>
        </p:nvSpPr>
        <p:spPr>
          <a:xfrm>
            <a:off x="3254832" y="5375736"/>
            <a:ext cx="33073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minimizantes</a:t>
            </a:r>
          </a:p>
        </p:txBody>
      </p:sp>
      <p:sp>
        <p:nvSpPr>
          <p:cNvPr id="81" name="Retângulo arredondado 10"/>
          <p:cNvSpPr/>
          <p:nvPr/>
        </p:nvSpPr>
        <p:spPr>
          <a:xfrm>
            <a:off x="4053286" y="4504614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2" name="Conexão em ângulos retos 81"/>
          <p:cNvCxnSpPr>
            <a:stCxn id="81" idx="2"/>
          </p:cNvCxnSpPr>
          <p:nvPr/>
        </p:nvCxnSpPr>
        <p:spPr>
          <a:xfrm rot="16200000" flipH="1">
            <a:off x="5090639" y="5034348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67" grpId="0" animBg="1"/>
      <p:bldP spid="69" grpId="0"/>
      <p:bldP spid="70" grpId="0"/>
      <p:bldP spid="71" grpId="0"/>
      <p:bldP spid="73" grpId="0" animBg="1"/>
      <p:bldP spid="74" grpId="0"/>
      <p:bldP spid="39" grpId="0" animBg="1"/>
      <p:bldP spid="40" grpId="0" animBg="1"/>
      <p:bldP spid="41" grpId="0" animBg="1"/>
      <p:bldP spid="78" grpId="0" animBg="1"/>
      <p:bldP spid="80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0439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seno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4" y="1838160"/>
            <a:ext cx="8174175" cy="153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50561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cosseno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2201853" y="1408611"/>
                <a:ext cx="78979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cosseno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o cosseno de um ângulo generalizado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1408611"/>
                <a:ext cx="7897932" cy="1338828"/>
              </a:xfrm>
              <a:prstGeom prst="rect">
                <a:avLst/>
              </a:prstGeom>
              <a:blipFill>
                <a:blip r:embed="rId3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90" y="2989485"/>
            <a:ext cx="8013059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893" y="827884"/>
            <a:ext cx="2787777" cy="23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1853" y="224363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Seno, cosseno e tangente de um ângulo agudo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224363"/>
                <a:ext cx="8471648" cy="830997"/>
              </a:xfrm>
              <a:prstGeom prst="rect">
                <a:avLst/>
              </a:prstGeom>
              <a:blipFill>
                <a:blip r:embed="rId4"/>
                <a:stretch>
                  <a:fillRect l="-107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3627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29" name="Elbow Connector 19"/>
          <p:cNvCxnSpPr/>
          <p:nvPr/>
        </p:nvCxnSpPr>
        <p:spPr>
          <a:xfrm rot="16200000" flipH="1">
            <a:off x="6035063" y="2987871"/>
            <a:ext cx="388372" cy="342492"/>
          </a:xfrm>
          <a:prstGeom prst="bentConnector3">
            <a:avLst>
              <a:gd name="adj1" fmla="val 50000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1"/>
          <p:cNvCxnSpPr/>
          <p:nvPr/>
        </p:nvCxnSpPr>
        <p:spPr>
          <a:xfrm rot="10800000">
            <a:off x="5144130" y="1569998"/>
            <a:ext cx="849252" cy="41148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4"/>
              <p:cNvSpPr/>
              <p:nvPr/>
            </p:nvSpPr>
            <p:spPr>
              <a:xfrm>
                <a:off x="8079569" y="1636774"/>
                <a:ext cx="2022285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cateto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oposto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69" y="1636774"/>
                <a:ext cx="2022285" cy="369332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25"/>
              <p:cNvSpPr/>
              <p:nvPr/>
            </p:nvSpPr>
            <p:spPr>
              <a:xfrm>
                <a:off x="5236980" y="3355906"/>
                <a:ext cx="2330061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cateto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adjacente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980" y="3355906"/>
                <a:ext cx="2330061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7"/>
              <p:cNvSpPr/>
              <p:nvPr/>
            </p:nvSpPr>
            <p:spPr>
              <a:xfrm>
                <a:off x="3702710" y="1385332"/>
                <a:ext cx="1441420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hipotenusa</m:t>
                      </m:r>
                      <m:r>
                        <m:rPr>
                          <m:nor/>
                        </m:rPr>
                        <a:rPr lang="pt-PT" dirty="0">
                          <a:solidFill>
                            <a:srgbClr val="05AAB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710" y="1385332"/>
                <a:ext cx="1441420" cy="369332"/>
              </a:xfrm>
              <a:prstGeom prst="rect">
                <a:avLst/>
              </a:prstGeom>
              <a:blipFill>
                <a:blip r:embed="rId7"/>
                <a:stretch>
                  <a:fillRect b="-1269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0"/>
          <p:cNvSpPr/>
          <p:nvPr/>
        </p:nvSpPr>
        <p:spPr>
          <a:xfrm>
            <a:off x="2201853" y="3743322"/>
            <a:ext cx="805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trigonométricas:</a:t>
            </a:r>
          </a:p>
        </p:txBody>
      </p:sp>
      <p:cxnSp>
        <p:nvCxnSpPr>
          <p:cNvPr id="35" name="Elbow Connector 21"/>
          <p:cNvCxnSpPr/>
          <p:nvPr/>
        </p:nvCxnSpPr>
        <p:spPr>
          <a:xfrm rot="10800000" flipH="1">
            <a:off x="7230316" y="1831545"/>
            <a:ext cx="849252" cy="41148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7"/>
              <p:cNvSpPr/>
              <p:nvPr/>
            </p:nvSpPr>
            <p:spPr>
              <a:xfrm>
                <a:off x="4455102" y="4047527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oposto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hipotenusa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102" y="4047527"/>
                <a:ext cx="5127911" cy="6663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0"/>
              <p:cNvSpPr/>
              <p:nvPr/>
            </p:nvSpPr>
            <p:spPr>
              <a:xfrm>
                <a:off x="2201853" y="4203926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Seno de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4203926"/>
                <a:ext cx="8054792" cy="369332"/>
              </a:xfrm>
              <a:prstGeom prst="rect">
                <a:avLst/>
              </a:prstGeom>
              <a:blipFill>
                <a:blip r:embed="rId9"/>
                <a:stretch>
                  <a:fillRect l="-4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614207" y="4200995"/>
                <a:ext cx="1010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07" y="4200995"/>
                <a:ext cx="101079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9299875" y="4011452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875" y="4011452"/>
                <a:ext cx="775084" cy="6585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7"/>
              <p:cNvSpPr/>
              <p:nvPr/>
            </p:nvSpPr>
            <p:spPr>
              <a:xfrm>
                <a:off x="4804724" y="4792554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adjacente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hipotenusa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24" y="4792554"/>
                <a:ext cx="5127911" cy="666336"/>
              </a:xfrm>
              <a:prstGeom prst="rect">
                <a:avLst/>
              </a:prstGeom>
              <a:blipFill>
                <a:blip r:embed="rId12"/>
                <a:stretch>
                  <a:fillRect r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0"/>
              <p:cNvSpPr/>
              <p:nvPr/>
            </p:nvSpPr>
            <p:spPr>
              <a:xfrm>
                <a:off x="2201853" y="4948953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Cosseno de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4948953"/>
                <a:ext cx="8054792" cy="369332"/>
              </a:xfrm>
              <a:prstGeom prst="rect">
                <a:avLst/>
              </a:prstGeom>
              <a:blipFill>
                <a:blip r:embed="rId13"/>
                <a:stretch>
                  <a:fillRect l="-45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990724" y="4946022"/>
                <a:ext cx="9931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724" y="4946022"/>
                <a:ext cx="9931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9918437" y="4756479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437" y="4756479"/>
                <a:ext cx="775084" cy="6585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7"/>
              <p:cNvSpPr/>
              <p:nvPr/>
            </p:nvSpPr>
            <p:spPr>
              <a:xfrm>
                <a:off x="4737489" y="5581478"/>
                <a:ext cx="5127911" cy="666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oposto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Medida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comprimento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cateto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adjacente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89" y="5581478"/>
                <a:ext cx="5127911" cy="666336"/>
              </a:xfrm>
              <a:prstGeom prst="rect">
                <a:avLst/>
              </a:prstGeom>
              <a:blipFill>
                <a:blip r:embed="rId16"/>
                <a:stretch>
                  <a:fillRect r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0"/>
              <p:cNvSpPr/>
              <p:nvPr/>
            </p:nvSpPr>
            <p:spPr>
              <a:xfrm>
                <a:off x="2201853" y="5737877"/>
                <a:ext cx="80547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Tangente de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5737877"/>
                <a:ext cx="8054792" cy="369332"/>
              </a:xfrm>
              <a:prstGeom prst="rect">
                <a:avLst/>
              </a:prstGeom>
              <a:blipFill>
                <a:blip r:embed="rId17"/>
                <a:stretch>
                  <a:fillRect l="-4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4031065" y="5734946"/>
                <a:ext cx="863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</a:rPr>
                        <m:t>tg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065" y="5734946"/>
                <a:ext cx="863313" cy="369332"/>
              </a:xfrm>
              <a:prstGeom prst="rect">
                <a:avLst/>
              </a:prstGeom>
              <a:blipFill>
                <a:blip r:embed="rId18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9864649" y="5545403"/>
                <a:ext cx="775084" cy="65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649" y="5545403"/>
                <a:ext cx="775084" cy="6585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/>
      <p:bldP spid="36" grpId="0"/>
      <p:bldP spid="39" grpId="0"/>
      <p:bldP spid="8" grpId="0"/>
      <p:bldP spid="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41700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cosseno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203347" y="1397675"/>
            <a:ext cx="805329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38879" y="148831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879" y="1488316"/>
                <a:ext cx="40908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217410" y="2276435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10" y="2276435"/>
                <a:ext cx="9345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201854" y="2743493"/>
                <a:ext cx="2943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2743493"/>
                <a:ext cx="29438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99175" y="3562320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75" y="3562320"/>
                <a:ext cx="5341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01853" y="3978916"/>
                <a:ext cx="32314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3978916"/>
                <a:ext cx="3231443" cy="369332"/>
              </a:xfrm>
              <a:prstGeom prst="rect">
                <a:avLst/>
              </a:prstGeom>
              <a:blipFill>
                <a:blip r:embed="rId7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2208157" y="2227676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2201853" y="3464932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309212" y="4761585"/>
                <a:ext cx="2034531" cy="45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12" y="4761585"/>
                <a:ext cx="2034531" cy="4591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692058" y="5213694"/>
                <a:ext cx="1526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058" y="5213694"/>
                <a:ext cx="15268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2203267" y="4705782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4126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4060486" y="5213695"/>
                <a:ext cx="2133669" cy="4591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pt-PT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pt-PT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86" y="5213695"/>
                <a:ext cx="2133669" cy="459165"/>
              </a:xfrm>
              <a:prstGeom prst="rect">
                <a:avLst/>
              </a:prstGeom>
              <a:blipFill>
                <a:blip r:embed="rId10"/>
                <a:stretch>
                  <a:fillRect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4086048" y="5159031"/>
            <a:ext cx="2104081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4972131" y="5812262"/>
            <a:ext cx="627120" cy="295206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41064" y="1435419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8144312" y="2136083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12" y="2136083"/>
                <a:ext cx="418914" cy="2539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32"/>
              <p:cNvSpPr/>
              <p:nvPr/>
            </p:nvSpPr>
            <p:spPr>
              <a:xfrm>
                <a:off x="9137878" y="214688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878" y="2146886"/>
                <a:ext cx="30168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exão recta 33"/>
          <p:cNvCxnSpPr/>
          <p:nvPr/>
        </p:nvCxnSpPr>
        <p:spPr>
          <a:xfrm>
            <a:off x="8434212" y="2203249"/>
            <a:ext cx="914400" cy="0"/>
          </a:xfrm>
          <a:prstGeom prst="line">
            <a:avLst/>
          </a:prstGeom>
          <a:ln w="2540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015" y="3274265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9505" y="5112948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Oval 47"/>
          <p:cNvSpPr/>
          <p:nvPr/>
        </p:nvSpPr>
        <p:spPr>
          <a:xfrm>
            <a:off x="8847996" y="5380998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Oval 48"/>
          <p:cNvSpPr/>
          <p:nvPr/>
        </p:nvSpPr>
        <p:spPr>
          <a:xfrm>
            <a:off x="8847281" y="6288426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5" y="1450506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20" y="32742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91" y="505467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rredondar Retângulo de Canto Diagonal 10"/>
          <p:cNvSpPr/>
          <p:nvPr/>
        </p:nvSpPr>
        <p:spPr>
          <a:xfrm>
            <a:off x="7914601" y="13547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7914601" y="3174476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7914601" y="49894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42" grpId="0"/>
      <p:bldP spid="43" grpId="0"/>
      <p:bldP spid="48" grpId="0" animBg="1"/>
      <p:bldP spid="49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8804" y="244055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cosseno </a:t>
            </a:r>
            <a:r>
              <a:rPr lang="pt-PT" sz="2000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2201854" y="1390863"/>
            <a:ext cx="740768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Máximo: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483656" y="1485273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656" y="1485273"/>
                <a:ext cx="3754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149405" y="1854605"/>
                <a:ext cx="172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5" y="1854605"/>
                <a:ext cx="1721946" cy="369332"/>
              </a:xfrm>
              <a:prstGeom prst="rect">
                <a:avLst/>
              </a:prstGeom>
              <a:blipFill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472320" y="2418523"/>
                <a:ext cx="1555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320" y="2418523"/>
                <a:ext cx="15551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ângulo 12"/>
          <p:cNvSpPr/>
          <p:nvPr/>
        </p:nvSpPr>
        <p:spPr>
          <a:xfrm>
            <a:off x="3090576" y="3205969"/>
            <a:ext cx="3365024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</a:t>
            </a:r>
            <a:r>
              <a:rPr lang="pt-PT" sz="1600" dirty="0" err="1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maximizantes</a:t>
            </a:r>
            <a:endParaRPr lang="pt-PT" sz="1600" dirty="0">
              <a:solidFill>
                <a:srgbClr val="05AAB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14"/>
              <p:cNvSpPr/>
              <p:nvPr/>
            </p:nvSpPr>
            <p:spPr>
              <a:xfrm>
                <a:off x="4162501" y="2409545"/>
                <a:ext cx="1668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7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501" y="2409545"/>
                <a:ext cx="1668470" cy="369332"/>
              </a:xfrm>
              <a:prstGeom prst="rect">
                <a:avLst/>
              </a:prstGeom>
              <a:blipFill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5"/>
          <p:cNvSpPr txBox="1"/>
          <p:nvPr/>
        </p:nvSpPr>
        <p:spPr>
          <a:xfrm>
            <a:off x="2198805" y="3544347"/>
            <a:ext cx="5623149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Mínimo: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367179" y="3635049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79" y="3635049"/>
                <a:ext cx="54854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142051" y="4001297"/>
                <a:ext cx="2156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+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𝟐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51" y="4001297"/>
                <a:ext cx="2156360" cy="369332"/>
              </a:xfrm>
              <a:prstGeom prst="rect">
                <a:avLst/>
              </a:prstGeom>
              <a:blipFill>
                <a:blip r:embed="rId8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468160" y="4598495"/>
                <a:ext cx="1700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60" y="4598495"/>
                <a:ext cx="17000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4090409" y="4559847"/>
                <a:ext cx="2085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09" y="4559847"/>
                <a:ext cx="2085379" cy="369332"/>
              </a:xfrm>
              <a:prstGeom prst="rect">
                <a:avLst/>
              </a:prstGeom>
              <a:blipFill>
                <a:blip r:embed="rId1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2198804" y="5703347"/>
            <a:ext cx="442793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201854" y="6248878"/>
                <a:ext cx="3368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268288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>
                    <a:latin typeface="+mj-lt"/>
                    <a:cs typeface="Arial" panose="020B0604020202020204" pitchFamily="34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6248878"/>
                <a:ext cx="3368015" cy="369332"/>
              </a:xfrm>
              <a:prstGeom prst="rect">
                <a:avLst/>
              </a:prstGeom>
              <a:blipFill>
                <a:blip r:embed="rId11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2472321" y="1749777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2485268" y="3917429"/>
            <a:ext cx="17107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3654540" y="5713427"/>
            <a:ext cx="142859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par</a:t>
            </a:r>
          </a:p>
        </p:txBody>
      </p:sp>
      <p:sp>
        <p:nvSpPr>
          <p:cNvPr id="78" name="Retângulo arredondado 10"/>
          <p:cNvSpPr/>
          <p:nvPr/>
        </p:nvSpPr>
        <p:spPr>
          <a:xfrm>
            <a:off x="3889030" y="2334847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9" name="Conexão em ângulos retos 78"/>
          <p:cNvCxnSpPr>
            <a:stCxn id="78" idx="2"/>
          </p:cNvCxnSpPr>
          <p:nvPr/>
        </p:nvCxnSpPr>
        <p:spPr>
          <a:xfrm rot="16200000" flipH="1">
            <a:off x="4926383" y="2864581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ângulo 12"/>
          <p:cNvSpPr/>
          <p:nvPr/>
        </p:nvSpPr>
        <p:spPr>
          <a:xfrm>
            <a:off x="3254832" y="5375736"/>
            <a:ext cx="33073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minimizantes</a:t>
            </a:r>
          </a:p>
        </p:txBody>
      </p:sp>
      <p:sp>
        <p:nvSpPr>
          <p:cNvPr id="81" name="Retângulo arredondado 10"/>
          <p:cNvSpPr/>
          <p:nvPr/>
        </p:nvSpPr>
        <p:spPr>
          <a:xfrm>
            <a:off x="4053286" y="4504614"/>
            <a:ext cx="2159627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2" name="Conexão em ângulos retos 81"/>
          <p:cNvCxnSpPr>
            <a:stCxn id="81" idx="2"/>
          </p:cNvCxnSpPr>
          <p:nvPr/>
        </p:nvCxnSpPr>
        <p:spPr>
          <a:xfrm rot="16200000" flipH="1">
            <a:off x="5090639" y="5034348"/>
            <a:ext cx="352354" cy="267434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9242" y="1390862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Oval 58"/>
          <p:cNvSpPr/>
          <p:nvPr/>
        </p:nvSpPr>
        <p:spPr>
          <a:xfrm>
            <a:off x="9303243" y="2099710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ângulo 38"/>
              <p:cNvSpPr/>
              <p:nvPr/>
            </p:nvSpPr>
            <p:spPr>
              <a:xfrm>
                <a:off x="9110312" y="213152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0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312" y="2131526"/>
                <a:ext cx="30168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3990" y="3231659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Rectângulo 44"/>
          <p:cNvSpPr/>
          <p:nvPr/>
        </p:nvSpPr>
        <p:spPr>
          <a:xfrm>
            <a:off x="8280414" y="3765964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3" name="Oval 82"/>
          <p:cNvSpPr/>
          <p:nvPr/>
        </p:nvSpPr>
        <p:spPr>
          <a:xfrm>
            <a:off x="8399856" y="3936542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8201255" y="3746669"/>
                <a:ext cx="3030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100" i="1">
                          <a:solidFill>
                            <a:srgbClr val="05AAB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11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255" y="3746669"/>
                <a:ext cx="30309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/>
              <p:cNvSpPr txBox="1"/>
              <p:nvPr/>
            </p:nvSpPr>
            <p:spPr>
              <a:xfrm>
                <a:off x="8092656" y="3987248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5" name="CaixaDe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56" y="3987248"/>
                <a:ext cx="418914" cy="253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590" y="5067659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7" name="Imagem 8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91" y="5067659"/>
            <a:ext cx="1725969" cy="1548000"/>
          </a:xfrm>
          <a:prstGeom prst="rect">
            <a:avLst/>
          </a:prstGeom>
          <a:effectLst/>
        </p:spPr>
      </p:pic>
      <p:pic>
        <p:nvPicPr>
          <p:cNvPr id="88" name="Imagem 8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590" y="5067659"/>
            <a:ext cx="1727078" cy="1548000"/>
          </a:xfrm>
          <a:prstGeom prst="rect">
            <a:avLst/>
          </a:prstGeom>
          <a:effectLst/>
        </p:spPr>
      </p:pic>
      <p:sp>
        <p:nvSpPr>
          <p:cNvPr id="39" name="Arredondar Retângulo de Canto Diagonal 10"/>
          <p:cNvSpPr/>
          <p:nvPr/>
        </p:nvSpPr>
        <p:spPr>
          <a:xfrm>
            <a:off x="7914601" y="13547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7914601" y="3174476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7914601" y="49894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64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7" y="147630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88" y="326242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88" y="504156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78" grpId="0" animBg="1"/>
      <p:bldP spid="80" grpId="0" animBg="1"/>
      <p:bldP spid="81" grpId="0" animBg="1"/>
      <p:bldP spid="59" grpId="0" animBg="1"/>
      <p:bldP spid="60" grpId="0"/>
      <p:bldP spid="62" grpId="0" animBg="1"/>
      <p:bldP spid="83" grpId="0" animBg="1"/>
      <p:bldP spid="84" grpId="0"/>
      <p:bldP spid="85" grpId="0"/>
      <p:bldP spid="39" grpId="0" animBg="1"/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3076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cosseno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7" y="1977140"/>
            <a:ext cx="8068846" cy="133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3076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tangente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/>
              <p:nvPr/>
            </p:nvSpPr>
            <p:spPr>
              <a:xfrm>
                <a:off x="2201853" y="1408611"/>
                <a:ext cx="7897932" cy="1703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tangente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𝐭𝐚𝐧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a tangente de um ângulo generalizado de lados não perpendiculares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1408611"/>
                <a:ext cx="7897932" cy="1703030"/>
              </a:xfrm>
              <a:prstGeom prst="rect">
                <a:avLst/>
              </a:prstGeom>
              <a:blipFill>
                <a:blip r:embed="rId3"/>
                <a:stretch>
                  <a:fillRect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6"/>
          <a:stretch/>
        </p:blipFill>
        <p:spPr bwMode="auto">
          <a:xfrm>
            <a:off x="3748227" y="3111641"/>
            <a:ext cx="469554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5163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tangente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203347" y="1397675"/>
            <a:ext cx="805329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37015" y="1379170"/>
                <a:ext cx="2952282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05AAB0"/>
                              </a:solidFill>
                            </a:rPr>
                            <m:t>, 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05AAB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015" y="1379170"/>
                <a:ext cx="2952282" cy="586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244304" y="2316776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304" y="2316776"/>
                <a:ext cx="40908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4899174" y="3562320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74" y="3562320"/>
                <a:ext cx="3962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01853" y="3978917"/>
                <a:ext cx="5223313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ℝ</m:t>
                    </m:r>
                    <m:r>
                      <a:rPr lang="pt-PT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</a:rPr>
                          <m:t>: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PT" dirty="0"/>
                          <m:t>, </m:t>
                        </m:r>
                        <m:r>
                          <a:rPr lang="pt-PT" i="1">
                            <a:latin typeface="Cambria Math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</a:rPr>
                          <m:t>∈</m:t>
                        </m:r>
                        <m:r>
                          <a:rPr lang="pt-PT" i="1">
                            <a:latin typeface="Cambria Math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3978917"/>
                <a:ext cx="5223313" cy="504369"/>
              </a:xfrm>
              <a:prstGeom prst="rect">
                <a:avLst/>
              </a:prstGeom>
              <a:blipFill>
                <a:blip r:embed="rId6"/>
                <a:stretch>
                  <a:fillRect l="-117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3"/>
          <p:cNvSpPr/>
          <p:nvPr/>
        </p:nvSpPr>
        <p:spPr>
          <a:xfrm>
            <a:off x="2208157" y="2227676"/>
            <a:ext cx="80484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4" name="Rectângulo 25"/>
          <p:cNvSpPr/>
          <p:nvPr/>
        </p:nvSpPr>
        <p:spPr>
          <a:xfrm>
            <a:off x="2201853" y="3464932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309211" y="4788478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𝒙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=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𝒌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∈</m:t>
                    </m:r>
                    <m:r>
                      <a:rPr lang="pt-PT" b="1" i="1">
                        <a:solidFill>
                          <a:srgbClr val="05AAB0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11" y="4788478"/>
                <a:ext cx="1584088" cy="369332"/>
              </a:xfrm>
              <a:prstGeom prst="rect">
                <a:avLst/>
              </a:prstGeom>
              <a:blipFill>
                <a:blip r:embed="rId7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692057" y="5213694"/>
                <a:ext cx="142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057" y="5213694"/>
                <a:ext cx="1421928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ângulo 28"/>
          <p:cNvSpPr/>
          <p:nvPr/>
        </p:nvSpPr>
        <p:spPr>
          <a:xfrm>
            <a:off x="2203267" y="4705782"/>
            <a:ext cx="805337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8" name="Rectângulo 29"/>
          <p:cNvSpPr/>
          <p:nvPr/>
        </p:nvSpPr>
        <p:spPr>
          <a:xfrm>
            <a:off x="4126687" y="6300032"/>
            <a:ext cx="2613216" cy="33855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31"/>
              <p:cNvSpPr/>
              <p:nvPr/>
            </p:nvSpPr>
            <p:spPr>
              <a:xfrm>
                <a:off x="4086048" y="5213694"/>
                <a:ext cx="1913196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048" y="5213694"/>
                <a:ext cx="1913196" cy="369332"/>
              </a:xfrm>
              <a:prstGeom prst="rect">
                <a:avLst/>
              </a:prstGeom>
              <a:blipFill>
                <a:blip r:embed="rId9"/>
                <a:stretch>
                  <a:fillRect t="-6557" b="-262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0"/>
          <p:cNvSpPr/>
          <p:nvPr/>
        </p:nvSpPr>
        <p:spPr>
          <a:xfrm>
            <a:off x="4086048" y="5159031"/>
            <a:ext cx="1913196" cy="487274"/>
          </a:xfrm>
          <a:prstGeom prst="roundRect">
            <a:avLst/>
          </a:prstGeom>
          <a:noFill/>
          <a:ln w="12700"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Conexão em ângulos retos 2"/>
          <p:cNvCxnSpPr>
            <a:stCxn id="30" idx="2"/>
          </p:cNvCxnSpPr>
          <p:nvPr/>
        </p:nvCxnSpPr>
        <p:spPr>
          <a:xfrm rot="16200000" flipH="1">
            <a:off x="4924410" y="5764541"/>
            <a:ext cx="627120" cy="390648"/>
          </a:xfrm>
          <a:prstGeom prst="bentConnector3">
            <a:avLst>
              <a:gd name="adj1" fmla="val 50000"/>
            </a:avLst>
          </a:prstGeom>
          <a:ln w="1270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6573" y="1450506"/>
            <a:ext cx="1725051" cy="1547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9" name="Multiplicar 58"/>
          <p:cNvSpPr/>
          <p:nvPr/>
        </p:nvSpPr>
        <p:spPr>
          <a:xfrm>
            <a:off x="8854715" y="2562743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05AAB0"/>
          </a:solidFill>
          <a:ln w="25400"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Multiplicar 59"/>
          <p:cNvSpPr/>
          <p:nvPr/>
        </p:nvSpPr>
        <p:spPr>
          <a:xfrm>
            <a:off x="8854714" y="1663419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05AAB0"/>
          </a:solidFill>
          <a:ln w="25400"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" name="Imagem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35" y="3363074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35" y="3271803"/>
            <a:ext cx="1726119" cy="1548000"/>
          </a:xfrm>
          <a:prstGeom prst="rect">
            <a:avLst/>
          </a:prstGeom>
          <a:effectLst/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3657" y="5049745"/>
            <a:ext cx="1723634" cy="1545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Oval 63"/>
          <p:cNvSpPr/>
          <p:nvPr/>
        </p:nvSpPr>
        <p:spPr>
          <a:xfrm>
            <a:off x="9362284" y="5765384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Oval 64"/>
          <p:cNvSpPr/>
          <p:nvPr/>
        </p:nvSpPr>
        <p:spPr>
          <a:xfrm>
            <a:off x="8457194" y="5766907"/>
            <a:ext cx="89413" cy="89413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Arredondar Retângulo de Canto Diagonal 10"/>
          <p:cNvSpPr/>
          <p:nvPr/>
        </p:nvSpPr>
        <p:spPr>
          <a:xfrm>
            <a:off x="7914601" y="13547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0" name="Arredondar Retângulo de Canto Diagonal 10"/>
          <p:cNvSpPr/>
          <p:nvPr/>
        </p:nvSpPr>
        <p:spPr>
          <a:xfrm>
            <a:off x="7914601" y="3174476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1" name="Arredondar Retângulo de Canto Diagonal 10"/>
          <p:cNvSpPr/>
          <p:nvPr/>
        </p:nvSpPr>
        <p:spPr>
          <a:xfrm>
            <a:off x="7914601" y="4989424"/>
            <a:ext cx="2012654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4" name="Picture 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895" y="1450506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20" y="3274264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791" y="5054672"/>
            <a:ext cx="263902" cy="2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1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59" grpId="0" animBg="1"/>
      <p:bldP spid="60" grpId="0" animBg="1"/>
      <p:bldP spid="64" grpId="0" animBg="1"/>
      <p:bldP spid="65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1164" y="3076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 função tangente </a:t>
            </a:r>
            <a:r>
              <a:rPr lang="pt-PT" sz="2000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149405" y="1854605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tem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5" y="1854605"/>
                <a:ext cx="11592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15"/>
          <p:cNvSpPr txBox="1"/>
          <p:nvPr/>
        </p:nvSpPr>
        <p:spPr>
          <a:xfrm>
            <a:off x="2191164" y="3300095"/>
            <a:ext cx="442793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463017" y="3776790"/>
                <a:ext cx="5373323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ℝ</m:t>
                    </m:r>
                    <m:r>
                      <a:rPr lang="pt-PT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</a:rPr>
                          <m:t>: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PT" dirty="0"/>
                          <m:t>, </m:t>
                        </m:r>
                        <m:r>
                          <a:rPr lang="pt-PT" i="1">
                            <a:latin typeface="Cambria Math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</a:rPr>
                          <m:t>∈</m:t>
                        </m:r>
                        <m:r>
                          <a:rPr lang="pt-PT" i="1">
                            <a:latin typeface="Cambria Math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17" y="3776790"/>
                <a:ext cx="5373323" cy="504369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ângulo 1"/>
          <p:cNvSpPr/>
          <p:nvPr/>
        </p:nvSpPr>
        <p:spPr>
          <a:xfrm>
            <a:off x="2472321" y="1749777"/>
            <a:ext cx="176202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Rectângulo 2"/>
          <p:cNvSpPr/>
          <p:nvPr/>
        </p:nvSpPr>
        <p:spPr>
          <a:xfrm>
            <a:off x="2467503" y="2541771"/>
            <a:ext cx="171072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58" name="Rectângulo 3"/>
          <p:cNvSpPr/>
          <p:nvPr/>
        </p:nvSpPr>
        <p:spPr>
          <a:xfrm>
            <a:off x="3646900" y="3298029"/>
            <a:ext cx="142859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par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4096623" y="2621899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b="1" dirty="0">
                          <a:solidFill>
                            <a:srgbClr val="05AAB0"/>
                          </a:solidFill>
                          <a:latin typeface="Arial" pitchFamily="34" charset="0"/>
                          <a:cs typeface="Arial" pitchFamily="34" charset="0"/>
                        </a:rPr>
                        <m:t>tem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623" y="2621899"/>
                <a:ext cx="11592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30" y="4467034"/>
            <a:ext cx="2408326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21" y="4467034"/>
            <a:ext cx="2408544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41" name="Arredondar Retângulo de Canto Diagonal 10"/>
          <p:cNvSpPr/>
          <p:nvPr/>
        </p:nvSpPr>
        <p:spPr>
          <a:xfrm>
            <a:off x="4836000" y="4405331"/>
            <a:ext cx="2520000" cy="2232000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77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863" y="447890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4" grpId="0"/>
      <p:bldP spid="55" grpId="0"/>
      <p:bldP spid="56" grpId="0"/>
      <p:bldP spid="57" grpId="0"/>
      <p:bldP spid="58" grpId="0"/>
      <p:bldP spid="63" grpId="0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224803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15" name="Rectangle 30"/>
          <p:cNvSpPr/>
          <p:nvPr/>
        </p:nvSpPr>
        <p:spPr>
          <a:xfrm>
            <a:off x="2201853" y="911615"/>
            <a:ext cx="8054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20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Representação gráfica da função tangente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57" y="1465613"/>
            <a:ext cx="5844886" cy="52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3898" y="22987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Funções trigonométricas</a:t>
            </a:r>
          </a:p>
        </p:txBody>
      </p:sp>
      <p:sp>
        <p:nvSpPr>
          <p:cNvPr id="7" name="Rectangle 30"/>
          <p:cNvSpPr/>
          <p:nvPr/>
        </p:nvSpPr>
        <p:spPr>
          <a:xfrm>
            <a:off x="2201853" y="91161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201301" y="1276765"/>
                <a:ext cx="8055344" cy="662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=3+2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i="1" dirty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1276765"/>
                <a:ext cx="8055344" cy="662361"/>
              </a:xfrm>
              <a:prstGeom prst="rect">
                <a:avLst/>
              </a:prstGeom>
              <a:blipFill>
                <a:blip r:embed="rId3"/>
                <a:stretch>
                  <a:fillRect l="-605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201301" y="1847740"/>
                <a:ext cx="805534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contradomínio da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i="1" dirty="0">
                    <a:latin typeface="Cambria Math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1, 5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1847740"/>
                <a:ext cx="8055344" cy="456535"/>
              </a:xfrm>
              <a:prstGeom prst="rect">
                <a:avLst/>
              </a:prstGeom>
              <a:blipFill>
                <a:blip r:embed="rId4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"/>
              <p:cNvSpPr/>
              <p:nvPr/>
            </p:nvSpPr>
            <p:spPr>
              <a:xfrm>
                <a:off x="2201301" y="3160854"/>
                <a:ext cx="2085314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3160854"/>
                <a:ext cx="2085314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8"/>
              <p:cNvSpPr/>
              <p:nvPr/>
            </p:nvSpPr>
            <p:spPr>
              <a:xfrm>
                <a:off x="4210672" y="3155532"/>
                <a:ext cx="2588657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⟺−2≤2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≤2</m:t>
                      </m:r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72" y="3155532"/>
                <a:ext cx="2588657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9"/>
              <p:cNvSpPr/>
              <p:nvPr/>
            </p:nvSpPr>
            <p:spPr>
              <a:xfrm>
                <a:off x="4210671" y="3762149"/>
                <a:ext cx="3800528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⟺−2+3≤3+2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≤2+3</m:t>
                      </m:r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71" y="3762149"/>
                <a:ext cx="3800528" cy="5821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0"/>
              <p:cNvSpPr/>
              <p:nvPr/>
            </p:nvSpPr>
            <p:spPr>
              <a:xfrm>
                <a:off x="4210671" y="4368765"/>
                <a:ext cx="24232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⟺1≤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)≤5</m:t>
                    </m:r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71" y="4368765"/>
                <a:ext cx="242321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"/>
              <p:cNvSpPr/>
              <p:nvPr/>
            </p:nvSpPr>
            <p:spPr>
              <a:xfrm>
                <a:off x="2202405" y="4779816"/>
                <a:ext cx="8054792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1, 5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2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05" y="4779816"/>
                <a:ext cx="8054792" cy="391582"/>
              </a:xfrm>
              <a:prstGeom prst="rect">
                <a:avLst/>
              </a:prstGeom>
              <a:blipFill>
                <a:blip r:embed="rId9"/>
                <a:stretch>
                  <a:fillRect l="-605" t="-781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201853" y="2264185"/>
                <a:ext cx="805534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facto,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1≤</m:t>
                    </m:r>
                    <m:func>
                      <m:funcPr>
                        <m:ctrlP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2264185"/>
                <a:ext cx="8055344" cy="456535"/>
              </a:xfrm>
              <a:prstGeom prst="rect">
                <a:avLst/>
              </a:prstGeom>
              <a:blipFill>
                <a:blip r:embed="rId10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2201853" y="2680630"/>
            <a:ext cx="805534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</a:p>
        </p:txBody>
      </p:sp>
    </p:spTree>
    <p:extLst>
      <p:ext uri="{BB962C8B-B14F-4D97-AF65-F5344CB8AC3E}">
        <p14:creationId xmlns:p14="http://schemas.microsoft.com/office/powerpoint/2010/main" val="12010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ângulo arredondado 45"/>
          <p:cNvSpPr/>
          <p:nvPr/>
        </p:nvSpPr>
        <p:spPr>
          <a:xfrm>
            <a:off x="2132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2304" y="1707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Equações trigonométricas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3102808" y="969305"/>
                <a:ext cx="1823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08" y="969305"/>
                <a:ext cx="1823299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4590787" y="981625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87" y="981625"/>
                <a:ext cx="4572000" cy="45653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10" y="1779503"/>
            <a:ext cx="267158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707" y="3508321"/>
            <a:ext cx="4876044" cy="348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3"/>
              <p:cNvSpPr/>
              <p:nvPr/>
            </p:nvSpPr>
            <p:spPr>
              <a:xfrm>
                <a:off x="2092673" y="4128385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673" y="4128385"/>
                <a:ext cx="2017423" cy="456535"/>
              </a:xfrm>
              <a:prstGeom prst="rect">
                <a:avLst/>
              </a:prstGeom>
              <a:blipFill>
                <a:blip r:embed="rId7"/>
                <a:stretch>
                  <a:fillRect l="-181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ângulo 1"/>
          <p:cNvSpPr/>
          <p:nvPr/>
        </p:nvSpPr>
        <p:spPr>
          <a:xfrm>
            <a:off x="2059442" y="349119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17"/>
              <p:cNvSpPr/>
              <p:nvPr/>
            </p:nvSpPr>
            <p:spPr>
              <a:xfrm>
                <a:off x="3402249" y="4026836"/>
                <a:ext cx="2554635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249" y="4026836"/>
                <a:ext cx="2554635" cy="597536"/>
              </a:xfrm>
              <a:prstGeom prst="rect">
                <a:avLst/>
              </a:prstGeom>
              <a:blipFill>
                <a:blip r:embed="rId8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7620550" y="4182785"/>
            <a:ext cx="144000" cy="144000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808558" y="3747201"/>
                <a:ext cx="1600375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+2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558" y="3747201"/>
                <a:ext cx="1600375" cy="470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23"/>
              <p:cNvSpPr/>
              <p:nvPr/>
            </p:nvSpPr>
            <p:spPr>
              <a:xfrm>
                <a:off x="2092673" y="4904075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673" y="4904075"/>
                <a:ext cx="2017423" cy="456535"/>
              </a:xfrm>
              <a:prstGeom prst="rect">
                <a:avLst/>
              </a:prstGeom>
              <a:blipFill>
                <a:blip r:embed="rId10"/>
                <a:stretch>
                  <a:fillRect l="-181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24"/>
              <p:cNvSpPr/>
              <p:nvPr/>
            </p:nvSpPr>
            <p:spPr>
              <a:xfrm>
                <a:off x="3448078" y="4905650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78" y="4905650"/>
                <a:ext cx="2554635" cy="456535"/>
              </a:xfrm>
              <a:prstGeom prst="rect">
                <a:avLst/>
              </a:prstGeom>
              <a:blipFill>
                <a:blip r:embed="rId1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6658745" y="5139559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8655220" y="4830052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220" y="4830052"/>
                <a:ext cx="952633" cy="276999"/>
              </a:xfrm>
              <a:prstGeom prst="rect">
                <a:avLst/>
              </a:prstGeom>
              <a:blipFill>
                <a:blip r:embed="rId12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8577434" y="5131379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28"/>
              <p:cNvSpPr/>
              <p:nvPr/>
            </p:nvSpPr>
            <p:spPr>
              <a:xfrm>
                <a:off x="2100742" y="5679765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742" y="5679765"/>
                <a:ext cx="2017423" cy="456535"/>
              </a:xfrm>
              <a:prstGeom prst="rect">
                <a:avLst/>
              </a:prstGeom>
              <a:blipFill>
                <a:blip r:embed="rId13"/>
                <a:stretch>
                  <a:fillRect l="-211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29"/>
              <p:cNvSpPr/>
              <p:nvPr/>
            </p:nvSpPr>
            <p:spPr>
              <a:xfrm>
                <a:off x="3577138" y="5572840"/>
                <a:ext cx="2835020" cy="631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38" y="5572840"/>
                <a:ext cx="2835020" cy="631007"/>
              </a:xfrm>
              <a:prstGeom prst="rect">
                <a:avLst/>
              </a:prstGeom>
              <a:blipFill>
                <a:blip r:embed="rId14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7631701" y="6104444"/>
            <a:ext cx="144000" cy="144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7758455" y="6178740"/>
                <a:ext cx="162602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+2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455" y="6178740"/>
                <a:ext cx="1626022" cy="5186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cta 7"/>
          <p:cNvCxnSpPr/>
          <p:nvPr/>
        </p:nvCxnSpPr>
        <p:spPr>
          <a:xfrm>
            <a:off x="7692550" y="4262630"/>
            <a:ext cx="0" cy="927813"/>
          </a:xfrm>
          <a:prstGeom prst="line">
            <a:avLst/>
          </a:prstGeom>
          <a:ln w="41275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10"/>
          <p:cNvCxnSpPr>
            <a:stCxn id="36" idx="2"/>
            <a:endCxn id="38" idx="6"/>
          </p:cNvCxnSpPr>
          <p:nvPr/>
        </p:nvCxnSpPr>
        <p:spPr>
          <a:xfrm flipV="1">
            <a:off x="6752503" y="5203379"/>
            <a:ext cx="1875172" cy="8180"/>
          </a:xfrm>
          <a:prstGeom prst="line">
            <a:avLst/>
          </a:prstGeom>
          <a:ln w="41275">
            <a:solidFill>
              <a:srgbClr val="6AA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34"/>
          <p:cNvCxnSpPr/>
          <p:nvPr/>
        </p:nvCxnSpPr>
        <p:spPr>
          <a:xfrm>
            <a:off x="7690089" y="5207470"/>
            <a:ext cx="0" cy="927813"/>
          </a:xfrm>
          <a:prstGeom prst="line">
            <a:avLst/>
          </a:prstGeom>
          <a:ln w="41275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3" grpId="0"/>
      <p:bldP spid="26" grpId="0"/>
      <p:bldP spid="29" grpId="0"/>
      <p:bldP spid="30" grpId="0"/>
      <p:bldP spid="31" grpId="0"/>
      <p:bldP spid="32" grpId="0" animBg="1"/>
      <p:bldP spid="32" grpId="1" animBg="1"/>
      <p:bldP spid="32" grpId="2" animBg="1"/>
      <p:bldP spid="33" grpId="0"/>
      <p:bldP spid="33" grpId="1"/>
      <p:bldP spid="33" grpId="2"/>
      <p:bldP spid="34" grpId="0"/>
      <p:bldP spid="35" grpId="0"/>
      <p:bldP spid="36" grpId="0" animBg="1"/>
      <p:bldP spid="36" grpId="1" animBg="1"/>
      <p:bldP spid="36" grpId="2" animBg="1"/>
      <p:bldP spid="37" grpId="0"/>
      <p:bldP spid="37" grpId="1"/>
      <p:bldP spid="37" grpId="2"/>
      <p:bldP spid="38" grpId="0" animBg="1"/>
      <p:bldP spid="38" grpId="1" animBg="1"/>
      <p:bldP spid="38" grpId="2" animBg="1"/>
      <p:bldP spid="39" grpId="0"/>
      <p:bldP spid="40" grpId="0"/>
      <p:bldP spid="41" grpId="0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arredondado 64"/>
          <p:cNvSpPr/>
          <p:nvPr/>
        </p:nvSpPr>
        <p:spPr>
          <a:xfrm>
            <a:off x="2132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0185" y="18000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Equações trigonométricas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3102807" y="969305"/>
                <a:ext cx="18233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807" y="969305"/>
                <a:ext cx="1823300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4577340" y="981625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340" y="981625"/>
                <a:ext cx="4572000" cy="45653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500" y="1843068"/>
            <a:ext cx="2555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22" y="3552631"/>
            <a:ext cx="4876044" cy="348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13"/>
              <p:cNvSpPr/>
              <p:nvPr/>
            </p:nvSpPr>
            <p:spPr>
              <a:xfrm>
                <a:off x="2134054" y="4261686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54" y="4261686"/>
                <a:ext cx="2017423" cy="456535"/>
              </a:xfrm>
              <a:prstGeom prst="rect">
                <a:avLst/>
              </a:prstGeom>
              <a:blipFill>
                <a:blip r:embed="rId7"/>
                <a:stretch>
                  <a:fillRect l="-181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1"/>
          <p:cNvSpPr/>
          <p:nvPr/>
        </p:nvSpPr>
        <p:spPr>
          <a:xfrm>
            <a:off x="2134053" y="364307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5AAB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17"/>
              <p:cNvSpPr/>
              <p:nvPr/>
            </p:nvSpPr>
            <p:spPr>
              <a:xfrm>
                <a:off x="3463790" y="4261685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90" y="4261685"/>
                <a:ext cx="2554635" cy="456535"/>
              </a:xfrm>
              <a:prstGeom prst="rect">
                <a:avLst/>
              </a:prstGeom>
              <a:blipFill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9264367" y="5181748"/>
            <a:ext cx="144000" cy="144000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23"/>
              <p:cNvSpPr/>
              <p:nvPr/>
            </p:nvSpPr>
            <p:spPr>
              <a:xfrm>
                <a:off x="2134054" y="5018791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54" y="5018791"/>
                <a:ext cx="2017423" cy="456535"/>
              </a:xfrm>
              <a:prstGeom prst="rect">
                <a:avLst/>
              </a:prstGeom>
              <a:blipFill>
                <a:blip r:embed="rId9"/>
                <a:stretch>
                  <a:fillRect l="-181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4"/>
              <p:cNvSpPr/>
              <p:nvPr/>
            </p:nvSpPr>
            <p:spPr>
              <a:xfrm>
                <a:off x="3444286" y="4950982"/>
                <a:ext cx="2554635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86" y="4950982"/>
                <a:ext cx="2554635" cy="597536"/>
              </a:xfrm>
              <a:prstGeom prst="rect">
                <a:avLst/>
              </a:prstGeom>
              <a:blipFill>
                <a:blip r:embed="rId10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7311161" y="5168301"/>
            <a:ext cx="144000" cy="144000"/>
          </a:xfrm>
          <a:prstGeom prst="ellipse">
            <a:avLst/>
          </a:prstGeom>
          <a:solidFill>
            <a:srgbClr val="F47929"/>
          </a:solidFill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Oval 54"/>
          <p:cNvSpPr/>
          <p:nvPr/>
        </p:nvSpPr>
        <p:spPr>
          <a:xfrm>
            <a:off x="8293849" y="422802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ângulo 28"/>
              <p:cNvSpPr/>
              <p:nvPr/>
            </p:nvSpPr>
            <p:spPr>
              <a:xfrm>
                <a:off x="2134054" y="5775896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54" y="5775896"/>
                <a:ext cx="2017423" cy="456535"/>
              </a:xfrm>
              <a:prstGeom prst="rect">
                <a:avLst/>
              </a:prstGeom>
              <a:blipFill>
                <a:blip r:embed="rId11"/>
                <a:stretch>
                  <a:fillRect l="-1813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29"/>
              <p:cNvSpPr/>
              <p:nvPr/>
            </p:nvSpPr>
            <p:spPr>
              <a:xfrm>
                <a:off x="3673520" y="5771856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20" y="5771856"/>
                <a:ext cx="2554635" cy="45653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8303153" y="614844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Conexão recta 34"/>
          <p:cNvCxnSpPr/>
          <p:nvPr/>
        </p:nvCxnSpPr>
        <p:spPr>
          <a:xfrm flipH="1">
            <a:off x="8373866" y="5242597"/>
            <a:ext cx="968297" cy="0"/>
          </a:xfrm>
          <a:prstGeom prst="line">
            <a:avLst/>
          </a:prstGeom>
          <a:ln w="41275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35"/>
          <p:cNvCxnSpPr/>
          <p:nvPr/>
        </p:nvCxnSpPr>
        <p:spPr>
          <a:xfrm>
            <a:off x="8352402" y="4283779"/>
            <a:ext cx="9304" cy="1920417"/>
          </a:xfrm>
          <a:prstGeom prst="line">
            <a:avLst/>
          </a:prstGeom>
          <a:ln w="41275">
            <a:solidFill>
              <a:srgbClr val="6AA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cta 36"/>
          <p:cNvCxnSpPr>
            <a:endCxn id="54" idx="6"/>
          </p:cNvCxnSpPr>
          <p:nvPr/>
        </p:nvCxnSpPr>
        <p:spPr>
          <a:xfrm flipH="1">
            <a:off x="7455161" y="5240301"/>
            <a:ext cx="910688" cy="0"/>
          </a:xfrm>
          <a:prstGeom prst="line">
            <a:avLst/>
          </a:prstGeom>
          <a:ln w="41275"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9344495" y="4907233"/>
                <a:ext cx="1080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2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05AAB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495" y="4907233"/>
                <a:ext cx="1080872" cy="276999"/>
              </a:xfrm>
              <a:prstGeom prst="rect">
                <a:avLst/>
              </a:prstGeom>
              <a:blipFill>
                <a:blip r:embed="rId13"/>
                <a:stretch>
                  <a:fillRect l="-5085" r="-452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8546408" y="3797808"/>
                <a:ext cx="147213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i="1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+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408" y="3797808"/>
                <a:ext cx="1472134" cy="4706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5903922" y="4894132"/>
                <a:ext cx="1497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+2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2" y="4894132"/>
                <a:ext cx="1497781" cy="276999"/>
              </a:xfrm>
              <a:prstGeom prst="rect">
                <a:avLst/>
              </a:prstGeom>
              <a:blipFill>
                <a:blip r:embed="rId15"/>
                <a:stretch>
                  <a:fillRect l="-2033" r="-325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6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3" grpId="0"/>
      <p:bldP spid="26" grpId="0"/>
      <p:bldP spid="48" grpId="0"/>
      <p:bldP spid="49" grpId="0"/>
      <p:bldP spid="50" grpId="0"/>
      <p:bldP spid="51" grpId="0" animBg="1"/>
      <p:bldP spid="51" grpId="1" animBg="1"/>
      <p:bldP spid="51" grpId="2" animBg="1"/>
      <p:bldP spid="52" grpId="0"/>
      <p:bldP spid="53" grpId="0"/>
      <p:bldP spid="54" grpId="0" animBg="1"/>
      <p:bldP spid="55" grpId="0" animBg="1"/>
      <p:bldP spid="55" grpId="1" animBg="1"/>
      <p:bldP spid="55" grpId="2" animBg="1"/>
      <p:bldP spid="56" grpId="0"/>
      <p:bldP spid="57" grpId="0"/>
      <p:bldP spid="58" grpId="0" animBg="1"/>
      <p:bldP spid="58" grpId="1" animBg="1"/>
      <p:bldP spid="58" grpId="2" animBg="1"/>
      <p:bldP spid="62" grpId="0"/>
      <p:bldP spid="62" grpId="1"/>
      <p:bldP spid="62" grpId="2"/>
      <p:bldP spid="63" grpId="0"/>
      <p:bldP spid="63" grpId="1"/>
      <p:bldP spid="63" grpId="2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1301" y="88377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Seno, cosseno e tangente de um ângulo agudo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endParaRPr lang="en-US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88377"/>
                <a:ext cx="8471648" cy="830997"/>
              </a:xfrm>
              <a:prstGeom prst="rect">
                <a:avLst/>
              </a:prstGeom>
              <a:blipFill>
                <a:blip r:embed="rId3"/>
                <a:stretch>
                  <a:fillRect l="-1079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3627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4" name="Rectangle 30"/>
          <p:cNvSpPr/>
          <p:nvPr/>
        </p:nvSpPr>
        <p:spPr>
          <a:xfrm>
            <a:off x="2201853" y="91161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87" y="1111184"/>
            <a:ext cx="292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8227037" y="3541021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37" y="3541021"/>
                <a:ext cx="38568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20869" y="939605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9" y="939605"/>
                <a:ext cx="3856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9011569" y="3160268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69" y="3160268"/>
                <a:ext cx="34496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341554" y="2376836"/>
                <a:ext cx="458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54" y="2376836"/>
                <a:ext cx="45877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9676626" y="2677029"/>
                <a:ext cx="396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626" y="2677029"/>
                <a:ext cx="39606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9161054" y="2582768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054" y="2582768"/>
                <a:ext cx="385682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7066080" y="1254412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080" y="1254412"/>
                <a:ext cx="38568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201301" y="1294753"/>
                <a:ext cx="4572000" cy="8720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o triângulo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𝐴𝐵𝐶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representado na figura.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1294753"/>
                <a:ext cx="4572000" cy="872034"/>
              </a:xfrm>
              <a:prstGeom prst="rect">
                <a:avLst/>
              </a:prstGeom>
              <a:blipFill>
                <a:blip r:embed="rId12"/>
                <a:stretch>
                  <a:fillRect l="-1067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01301" y="2104756"/>
                <a:ext cx="441956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Vamos determinar o seno, o cosseno e a tangente dos ângulos agudos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1" y="2104756"/>
                <a:ext cx="4419568" cy="872034"/>
              </a:xfrm>
              <a:prstGeom prst="rect">
                <a:avLst/>
              </a:prstGeom>
              <a:blipFill>
                <a:blip r:embed="rId13"/>
                <a:stretch>
                  <a:fillRect l="-1103" r="-69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/>
          <p:cNvSpPr/>
          <p:nvPr/>
        </p:nvSpPr>
        <p:spPr>
          <a:xfrm>
            <a:off x="2201853" y="2928207"/>
            <a:ext cx="441956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Pelo Teorema de Pitágoras, tem-se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4039502" y="3476845"/>
                <a:ext cx="212801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02" y="3476845"/>
                <a:ext cx="2128018" cy="3699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01302" y="3474580"/>
                <a:ext cx="204838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302" y="3474580"/>
                <a:ext cx="2048381" cy="36990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039503" y="3855626"/>
                <a:ext cx="2169825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ea typeface="Cambria Math"/>
                        </a:rPr>
                        <m:t>=64+225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03" y="3855626"/>
                <a:ext cx="2169825" cy="36990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4039502" y="4234407"/>
                <a:ext cx="1637628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𝐵𝐶</m:t>
                              </m:r>
                            </m:e>
                          </m:acc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>
                          <a:latin typeface="Cambria Math"/>
                          <a:ea typeface="Cambria Math"/>
                        </a:rPr>
                        <m:t>289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02" y="4234407"/>
                <a:ext cx="1637628" cy="369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2204427" y="4604316"/>
                <a:ext cx="8052218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𝐵𝐶</m:t>
                        </m:r>
                      </m:e>
                    </m:ac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289</m:t>
                        </m:r>
                      </m:e>
                    </m:ra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427" y="4604316"/>
                <a:ext cx="8052218" cy="408253"/>
              </a:xfrm>
              <a:prstGeom prst="rect">
                <a:avLst/>
              </a:prstGeom>
              <a:blipFill>
                <a:blip r:embed="rId18"/>
                <a:stretch>
                  <a:fillRect l="-681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039503" y="4626964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17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503" y="4626964"/>
                <a:ext cx="742511" cy="369332"/>
              </a:xfrm>
              <a:prstGeom prst="rect">
                <a:avLst/>
              </a:prstGeom>
              <a:blipFill>
                <a:blip r:embed="rId19"/>
                <a:stretch>
                  <a:fillRect t="-9836" r="-6612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678518" y="5266302"/>
                <a:ext cx="1331390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518" y="5266302"/>
                <a:ext cx="1331390" cy="6117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5800275" y="5266302"/>
                <a:ext cx="131375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cos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275" y="5266302"/>
                <a:ext cx="1313758" cy="611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7826053" y="5266302"/>
                <a:ext cx="118391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tg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053" y="5266302"/>
                <a:ext cx="1183914" cy="6117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3678518" y="6041823"/>
                <a:ext cx="1331390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518" y="6041823"/>
                <a:ext cx="1331390" cy="611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5800275" y="6041823"/>
                <a:ext cx="131375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cos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275" y="6041823"/>
                <a:ext cx="1313758" cy="6117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7826053" y="6041822"/>
                <a:ext cx="1185516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tg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053" y="6041822"/>
                <a:ext cx="1185516" cy="61837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2204427" y="4996296"/>
            <a:ext cx="805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vem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8346419" y="1723558"/>
                <a:ext cx="4587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1</m:t>
                      </m:r>
                      <m:r>
                        <a:rPr lang="pt-PT" sz="16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19" y="1723558"/>
                <a:ext cx="458779" cy="33855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  <p:bldP spid="28" grpId="0"/>
      <p:bldP spid="37" grpId="0"/>
      <p:bldP spid="38" grpId="0"/>
      <p:bldP spid="48" grpId="0"/>
      <p:bldP spid="49" grpId="0"/>
      <p:bldP spid="50" grpId="0"/>
      <p:bldP spid="2" grpId="0"/>
      <p:bldP spid="5" grpId="0"/>
      <p:bldP spid="51" grpId="0"/>
      <p:bldP spid="52" grpId="0"/>
      <p:bldP spid="7" grpId="0"/>
      <p:bldP spid="53" grpId="0"/>
      <p:bldP spid="54" grpId="0"/>
      <p:bldP spid="55" grpId="0"/>
      <p:bldP spid="10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2304" y="16910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Equações trigonométricas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2132304" y="881945"/>
            <a:ext cx="8191700" cy="72000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4259249" y="969305"/>
                <a:ext cx="14988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49" y="969305"/>
                <a:ext cx="1498800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12"/>
              <p:cNvSpPr/>
              <p:nvPr/>
            </p:nvSpPr>
            <p:spPr>
              <a:xfrm>
                <a:off x="5397607" y="981625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07" y="981625"/>
                <a:ext cx="4572000" cy="45653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1"/>
          <p:cNvSpPr/>
          <p:nvPr/>
        </p:nvSpPr>
        <p:spPr>
          <a:xfrm>
            <a:off x="2134054" y="364307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Caso particular:</a:t>
            </a:r>
            <a:endParaRPr lang="pt-PT" b="1" dirty="0">
              <a:solidFill>
                <a:srgbClr val="05AAB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662" y="1721389"/>
            <a:ext cx="2574041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3"/>
              <p:cNvSpPr/>
              <p:nvPr/>
            </p:nvSpPr>
            <p:spPr>
              <a:xfrm>
                <a:off x="2134054" y="4301034"/>
                <a:ext cx="2017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054" y="4301034"/>
                <a:ext cx="2017423" cy="456535"/>
              </a:xfrm>
              <a:prstGeom prst="rect">
                <a:avLst/>
              </a:prstGeom>
              <a:blipFill>
                <a:blip r:embed="rId6"/>
                <a:stretch>
                  <a:fillRect l="-181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7"/>
              <p:cNvSpPr/>
              <p:nvPr/>
            </p:nvSpPr>
            <p:spPr>
              <a:xfrm>
                <a:off x="3333068" y="4293281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068" y="4293281"/>
                <a:ext cx="2554635" cy="456535"/>
              </a:xfrm>
              <a:prstGeom prst="rect">
                <a:avLst/>
              </a:prstGeom>
              <a:blipFill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048" y="3348635"/>
            <a:ext cx="4876044" cy="348314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079086" y="497987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9075561" y="4670366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, 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∈</m:t>
                      </m:r>
                      <m:r>
                        <a:rPr lang="pt-PT" i="1">
                          <a:solidFill>
                            <a:srgbClr val="6AA342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61" y="4670366"/>
                <a:ext cx="952633" cy="276999"/>
              </a:xfrm>
              <a:prstGeom prst="rect">
                <a:avLst/>
              </a:prstGeom>
              <a:blipFill>
                <a:blip r:embed="rId9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8997775" y="4971693"/>
            <a:ext cx="144000" cy="144000"/>
          </a:xfrm>
          <a:prstGeom prst="ellipse">
            <a:avLst/>
          </a:prstGeom>
          <a:solidFill>
            <a:srgbClr val="6AA342"/>
          </a:solidFill>
          <a:ln>
            <a:solidFill>
              <a:srgbClr val="6AA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26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6" grpId="0"/>
      <p:bldP spid="49" grpId="0"/>
      <p:bldP spid="28" grpId="0"/>
      <p:bldP spid="29" grpId="0"/>
      <p:bldP spid="31" grpId="0" animBg="1"/>
      <p:bldP spid="32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85943" y="244320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Equações trigonométricas</a:t>
            </a:r>
          </a:p>
        </p:txBody>
      </p:sp>
      <p:sp>
        <p:nvSpPr>
          <p:cNvPr id="7" name="Rectangle 30"/>
          <p:cNvSpPr/>
          <p:nvPr/>
        </p:nvSpPr>
        <p:spPr>
          <a:xfrm>
            <a:off x="2195414" y="699127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/>
              <p:cNvSpPr txBox="1"/>
              <p:nvPr/>
            </p:nvSpPr>
            <p:spPr>
              <a:xfrm>
                <a:off x="2195415" y="996498"/>
                <a:ext cx="7356535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i="1" dirty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15" y="996498"/>
                <a:ext cx="7356535" cy="630173"/>
              </a:xfrm>
              <a:prstGeom prst="rect">
                <a:avLst/>
              </a:prstGeom>
              <a:blipFill>
                <a:blip r:embed="rId3"/>
                <a:stretch>
                  <a:fillRect l="-497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1"/>
              <p:cNvSpPr/>
              <p:nvPr/>
            </p:nvSpPr>
            <p:spPr>
              <a:xfrm>
                <a:off x="2195415" y="1626670"/>
                <a:ext cx="2129009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15" y="1626670"/>
                <a:ext cx="2129009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8"/>
              <p:cNvSpPr/>
              <p:nvPr/>
            </p:nvSpPr>
            <p:spPr>
              <a:xfrm>
                <a:off x="3839303" y="1649788"/>
                <a:ext cx="2418867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03" y="1649788"/>
                <a:ext cx="2418867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9"/>
              <p:cNvSpPr/>
              <p:nvPr/>
            </p:nvSpPr>
            <p:spPr>
              <a:xfrm>
                <a:off x="3839303" y="2233068"/>
                <a:ext cx="535845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03" y="2233068"/>
                <a:ext cx="5358455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1"/>
              <p:cNvSpPr/>
              <p:nvPr/>
            </p:nvSpPr>
            <p:spPr>
              <a:xfrm>
                <a:off x="3839302" y="2793362"/>
                <a:ext cx="4630050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302" y="2793362"/>
                <a:ext cx="4630050" cy="61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"/>
              <p:cNvSpPr txBox="1"/>
              <p:nvPr/>
            </p:nvSpPr>
            <p:spPr>
              <a:xfrm>
                <a:off x="2200863" y="3381230"/>
                <a:ext cx="7356535" cy="45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pt-PT" i="1" dirty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63" y="3381230"/>
                <a:ext cx="7356535" cy="456535"/>
              </a:xfrm>
              <a:prstGeom prst="rect">
                <a:avLst/>
              </a:prstGeom>
              <a:blipFill>
                <a:blip r:embed="rId8"/>
                <a:stretch>
                  <a:fillRect l="-49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"/>
              <p:cNvSpPr/>
              <p:nvPr/>
            </p:nvSpPr>
            <p:spPr>
              <a:xfrm>
                <a:off x="2200863" y="3975286"/>
                <a:ext cx="28711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63" y="3975286"/>
                <a:ext cx="28711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8"/>
              <p:cNvSpPr/>
              <p:nvPr/>
            </p:nvSpPr>
            <p:spPr>
              <a:xfrm>
                <a:off x="5632722" y="3816844"/>
                <a:ext cx="233692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722" y="3816844"/>
                <a:ext cx="2336922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9"/>
              <p:cNvSpPr/>
              <p:nvPr/>
            </p:nvSpPr>
            <p:spPr>
              <a:xfrm>
                <a:off x="3940167" y="4471290"/>
                <a:ext cx="46556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167" y="4471290"/>
                <a:ext cx="4655698" cy="612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0"/>
              <p:cNvSpPr/>
              <p:nvPr/>
            </p:nvSpPr>
            <p:spPr>
              <a:xfrm>
                <a:off x="3940168" y="3837764"/>
                <a:ext cx="186038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⟺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168" y="3837764"/>
                <a:ext cx="1860381" cy="610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3"/>
              <p:cNvSpPr txBox="1"/>
              <p:nvPr/>
            </p:nvSpPr>
            <p:spPr>
              <a:xfrm>
                <a:off x="2200863" y="4900706"/>
                <a:ext cx="7356535" cy="66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pt-PT" i="1" dirty="0"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63" y="4900706"/>
                <a:ext cx="7356535" cy="662361"/>
              </a:xfrm>
              <a:prstGeom prst="rect">
                <a:avLst/>
              </a:prstGeom>
              <a:blipFill>
                <a:blip r:embed="rId13"/>
                <a:stretch>
                  <a:fillRect l="-497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1"/>
              <p:cNvSpPr/>
              <p:nvPr/>
            </p:nvSpPr>
            <p:spPr>
              <a:xfrm>
                <a:off x="2200862" y="5585566"/>
                <a:ext cx="3589360" cy="582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=3</m:t>
                          </m:r>
                        </m:e>
                      </m:func>
                    </m:oMath>
                  </m:oMathPara>
                </a14:m>
                <a:endParaRPr lang="pt-PT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62" y="5585566"/>
                <a:ext cx="3589360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8"/>
              <p:cNvSpPr/>
              <p:nvPr/>
            </p:nvSpPr>
            <p:spPr>
              <a:xfrm>
                <a:off x="5669123" y="5590002"/>
                <a:ext cx="2292166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23" y="5590002"/>
                <a:ext cx="2292166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9"/>
              <p:cNvSpPr/>
              <p:nvPr/>
            </p:nvSpPr>
            <p:spPr>
              <a:xfrm>
                <a:off x="7718531" y="5586773"/>
                <a:ext cx="2575770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31" y="5586773"/>
                <a:ext cx="2575770" cy="5667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11"/>
              <p:cNvSpPr/>
              <p:nvPr/>
            </p:nvSpPr>
            <p:spPr>
              <a:xfrm>
                <a:off x="4191451" y="6116098"/>
                <a:ext cx="3009285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=5×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451" y="6116098"/>
                <a:ext cx="3009285" cy="5068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12"/>
              <p:cNvSpPr/>
              <p:nvPr/>
            </p:nvSpPr>
            <p:spPr>
              <a:xfrm>
                <a:off x="7063236" y="6112109"/>
                <a:ext cx="2569614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+5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36" y="6112109"/>
                <a:ext cx="2569614" cy="487954"/>
              </a:xfrm>
              <a:prstGeom prst="rect">
                <a:avLst/>
              </a:prstGeom>
              <a:blipFill>
                <a:blip r:embed="rId18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285421" y="5637100"/>
                <a:ext cx="1556003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421" y="5637100"/>
                <a:ext cx="1556003" cy="4898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497299" y="5010453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99" y="5010453"/>
                <a:ext cx="66480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8"/>
              <p:cNvSpPr/>
              <p:nvPr/>
            </p:nvSpPr>
            <p:spPr>
              <a:xfrm>
                <a:off x="5720786" y="140852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786" y="1408527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9"/>
          <p:cNvCxnSpPr/>
          <p:nvPr/>
        </p:nvCxnSpPr>
        <p:spPr>
          <a:xfrm>
            <a:off x="6056055" y="1788988"/>
            <a:ext cx="0" cy="3205179"/>
          </a:xfrm>
          <a:prstGeom prst="line">
            <a:avLst/>
          </a:prstGeom>
          <a:ln w="3175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0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1233488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5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567144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u="sng"/>
          </a:p>
        </p:txBody>
      </p:sp>
      <p:sp>
        <p:nvSpPr>
          <p:cNvPr id="10" name="Oval 9"/>
          <p:cNvSpPr/>
          <p:nvPr/>
        </p:nvSpPr>
        <p:spPr>
          <a:xfrm>
            <a:off x="4365263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u="sng"/>
          </a:p>
        </p:txBody>
      </p:sp>
    </p:spTree>
    <p:extLst>
      <p:ext uri="{BB962C8B-B14F-4D97-AF65-F5344CB8AC3E}">
        <p14:creationId xmlns:p14="http://schemas.microsoft.com/office/powerpoint/2010/main" val="1624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967062" y="1724920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224828" y="909213"/>
                <a:ext cx="577594" cy="7199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828" y="909213"/>
                <a:ext cx="577594" cy="71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4"/>
              <p:cNvSpPr/>
              <p:nvPr/>
            </p:nvSpPr>
            <p:spPr>
              <a:xfrm>
                <a:off x="5529122" y="1360947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3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22" y="1360947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096000" y="5029258"/>
                <a:ext cx="612860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2400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9258"/>
                <a:ext cx="61286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5405885" y="5024639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85" y="5024639"/>
                <a:ext cx="6671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967062" y="4906228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66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00" y="1233488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1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782555" y="3374353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555" y="3374353"/>
                <a:ext cx="66480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8"/>
              <p:cNvSpPr/>
              <p:nvPr/>
            </p:nvSpPr>
            <p:spPr>
              <a:xfrm>
                <a:off x="7301126" y="3328143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126" y="3328143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xão recta 9"/>
          <p:cNvCxnSpPr/>
          <p:nvPr/>
        </p:nvCxnSpPr>
        <p:spPr>
          <a:xfrm flipH="1">
            <a:off x="4447358" y="3380425"/>
            <a:ext cx="3219227" cy="0"/>
          </a:xfrm>
          <a:prstGeom prst="line">
            <a:avLst/>
          </a:prstGeom>
          <a:ln w="31750"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1233488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7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853" y="301191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Fórmulas</a:t>
            </a:r>
            <a:endParaRPr lang="en-US" sz="2600" b="1" dirty="0">
              <a:solidFill>
                <a:srgbClr val="11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27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0"/>
              <p:cNvSpPr/>
              <p:nvPr/>
            </p:nvSpPr>
            <p:spPr>
              <a:xfrm>
                <a:off x="2201853" y="911616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todo o ângulo agudo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</a:p>
            </p:txBody>
          </p:sp>
        </mc:Choice>
        <mc:Fallback xmlns="">
          <p:sp>
            <p:nvSpPr>
              <p:cNvPr id="34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3" y="911616"/>
                <a:ext cx="8054792" cy="456535"/>
              </a:xfrm>
              <a:prstGeom prst="rect">
                <a:avLst/>
              </a:prstGeom>
              <a:blipFill>
                <a:blip r:embed="rId3"/>
                <a:stretch>
                  <a:fillRect l="-605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7002453" y="1374566"/>
                <a:ext cx="2127826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53" y="1374566"/>
                <a:ext cx="2127826" cy="480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0"/>
          <p:cNvSpPr/>
          <p:nvPr/>
        </p:nvSpPr>
        <p:spPr>
          <a:xfrm>
            <a:off x="2201853" y="1386365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 Fundamental da Trigonometria:</a:t>
            </a:r>
          </a:p>
        </p:txBody>
      </p:sp>
      <p:sp>
        <p:nvSpPr>
          <p:cNvPr id="33" name="Rectangle 30"/>
          <p:cNvSpPr/>
          <p:nvPr/>
        </p:nvSpPr>
        <p:spPr>
          <a:xfrm>
            <a:off x="2201853" y="1960882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30"/>
          <p:cNvSpPr/>
          <p:nvPr/>
        </p:nvSpPr>
        <p:spPr>
          <a:xfrm>
            <a:off x="2201853" y="2535399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Rectangle 30"/>
          <p:cNvSpPr/>
          <p:nvPr/>
        </p:nvSpPr>
        <p:spPr>
          <a:xfrm>
            <a:off x="2201853" y="310991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ectangle 30"/>
          <p:cNvSpPr/>
          <p:nvPr/>
        </p:nvSpPr>
        <p:spPr>
          <a:xfrm>
            <a:off x="2201853" y="3684433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447083" y="1905801"/>
                <a:ext cx="1461810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83" y="1905801"/>
                <a:ext cx="1461810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447084" y="2457299"/>
                <a:ext cx="201664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tg</m:t>
                          </m:r>
                        </m:e>
                        <m:sup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84" y="2457299"/>
                <a:ext cx="2016641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447083" y="3148130"/>
                <a:ext cx="2353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83" y="3148130"/>
                <a:ext cx="235308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447083" y="3728033"/>
                <a:ext cx="2353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(90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83" y="3728033"/>
                <a:ext cx="235308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15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32" grpId="0"/>
      <p:bldP spid="33" grpId="0"/>
      <p:bldP spid="35" grpId="0"/>
      <p:bldP spid="36" grpId="0"/>
      <p:bldP spid="39" grpId="0"/>
      <p:bldP spid="8" grpId="0"/>
      <p:bldP spid="9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67062" y="169106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5967062" y="4890365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2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72837" y="3288563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7275069" y="338439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069" y="3384396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87319"/>
            <a:ext cx="6102108" cy="548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997895" y="2838108"/>
                <a:ext cx="44294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05AAB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895" y="2838108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14"/>
              <p:cNvSpPr/>
              <p:nvPr/>
            </p:nvSpPr>
            <p:spPr>
              <a:xfrm>
                <a:off x="3885781" y="3406664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05AAB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81" y="3406664"/>
                <a:ext cx="6671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372438" y="3281939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7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233488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5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50" y="687319"/>
            <a:ext cx="6114300" cy="5483363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5798999" y="1600463"/>
            <a:ext cx="504794" cy="449589"/>
          </a:xfrm>
          <a:prstGeom prst="mathMultiply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Multiplicar 3"/>
          <p:cNvSpPr/>
          <p:nvPr/>
        </p:nvSpPr>
        <p:spPr>
          <a:xfrm>
            <a:off x="5798999" y="4763692"/>
            <a:ext cx="504794" cy="449589"/>
          </a:xfrm>
          <a:prstGeom prst="mathMultiply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hlinkClick r:id="rId3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79776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233488"/>
            <a:ext cx="4895850" cy="4391025"/>
          </a:xfrm>
          <a:prstGeom prst="rect">
            <a:avLst/>
          </a:prstGeom>
        </p:spPr>
      </p:pic>
      <p:sp>
        <p:nvSpPr>
          <p:cNvPr id="6" name="CaixaDeTexto 5">
            <a:hlinkClick r:id="rId3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478847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46" y="692786"/>
            <a:ext cx="6102108" cy="54724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67144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4365263" y="3295741"/>
            <a:ext cx="191664" cy="191664"/>
          </a:xfrm>
          <a:prstGeom prst="ellipse">
            <a:avLst/>
          </a:prstGeom>
          <a:solidFill>
            <a:srgbClr val="05AAB0"/>
          </a:solidFill>
          <a:ln>
            <a:solidFill>
              <a:srgbClr val="05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9948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1233488"/>
            <a:ext cx="4895850" cy="4391025"/>
          </a:xfrm>
          <a:prstGeom prst="rect">
            <a:avLst/>
          </a:prstGeom>
        </p:spPr>
      </p:pic>
      <p:sp>
        <p:nvSpPr>
          <p:cNvPr id="7" name="CaixaDeTexto 6">
            <a:hlinkClick r:id="rId3" action="ppaction://hlinksldjump"/>
          </p:cNvPr>
          <p:cNvSpPr txBox="1"/>
          <p:nvPr/>
        </p:nvSpPr>
        <p:spPr>
          <a:xfrm>
            <a:off x="5771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195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98093" y="96446"/>
                <a:ext cx="8471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612900" indent="-1612900"/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Revisões | Valores das razões trigonométricas dos ângulos de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𝟒𝟓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pt-PT" sz="2400" b="1" dirty="0">
                    <a:solidFill>
                      <a:srgbClr val="113D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pt-PT" sz="2400" b="1" i="1" dirty="0">
                        <a:solidFill>
                          <a:srgbClr val="113D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113D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93" y="96446"/>
                <a:ext cx="8471648" cy="830997"/>
              </a:xfrm>
              <a:prstGeom prst="rect">
                <a:avLst/>
              </a:prstGeom>
              <a:blipFill>
                <a:blip r:embed="rId3"/>
                <a:stretch>
                  <a:fillRect l="-115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0215053"/>
                  </p:ext>
                </p:extLst>
              </p:nvPr>
            </p:nvGraphicFramePr>
            <p:xfrm>
              <a:off x="3039414" y="1169432"/>
              <a:ext cx="6167339" cy="3269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400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268288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𝐬𝐞𝐧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𝐜𝐨𝐬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43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𝐭𝐠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396C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0215053"/>
                  </p:ext>
                </p:extLst>
              </p:nvPr>
            </p:nvGraphicFramePr>
            <p:xfrm>
              <a:off x="3039414" y="1169432"/>
              <a:ext cx="6167339" cy="32691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67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8168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4005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7" t="-820" r="-760169" b="-3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933" t="-820" r="-201007" b="-3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9465" t="-820" r="-100334" b="-3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268" t="-820" r="-671" b="-3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7" t="-89130" r="-760169" b="-2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7" t="-187770" r="-760169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4379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7" t="-287770" r="-760169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DEE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95801" y="1311088"/>
                <a:ext cx="1003993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1311088"/>
                <a:ext cx="1003993" cy="489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333525" y="1311087"/>
                <a:ext cx="1003993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25" y="1311087"/>
                <a:ext cx="1003993" cy="489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8108398" y="1314741"/>
                <a:ext cx="1003993" cy="489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𝐫𝐚𝐝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98" y="1314741"/>
                <a:ext cx="1003993" cy="4898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419145" y="2013693"/>
                <a:ext cx="46839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145" y="2013693"/>
                <a:ext cx="468397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178984" y="1982082"/>
                <a:ext cx="517386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984" y="1982082"/>
                <a:ext cx="517386" cy="674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8015949" y="1982082"/>
                <a:ext cx="517386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949" y="1982082"/>
                <a:ext cx="517386" cy="6732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394649" y="3679268"/>
                <a:ext cx="517386" cy="675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649" y="3679268"/>
                <a:ext cx="517386" cy="675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7991454" y="3815810"/>
                <a:ext cx="517386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454" y="3815810"/>
                <a:ext cx="517386" cy="4019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251014" y="383810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014" y="3838101"/>
                <a:ext cx="36580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8040444" y="2857055"/>
                <a:ext cx="46839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444" y="2857055"/>
                <a:ext cx="468397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175224" y="2825444"/>
                <a:ext cx="517386" cy="67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224" y="2825444"/>
                <a:ext cx="517386" cy="6741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370155" y="2825444"/>
                <a:ext cx="517386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155" y="2825444"/>
                <a:ext cx="517386" cy="6732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0"/>
          <p:cNvSpPr/>
          <p:nvPr/>
        </p:nvSpPr>
        <p:spPr>
          <a:xfrm>
            <a:off x="2201853" y="451294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201854" y="4969481"/>
                <a:ext cx="3363421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 30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°−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45°+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tg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45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54" y="4969481"/>
                <a:ext cx="3363421" cy="456535"/>
              </a:xfrm>
              <a:prstGeom prst="rect">
                <a:avLst/>
              </a:prstGeom>
              <a:blipFill>
                <a:blip r:embed="rId17"/>
                <a:stretch>
                  <a:fillRect l="-108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383649" y="4863064"/>
                <a:ext cx="1958485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/>
                        </a:rPr>
                        <m:t>−3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/>
                          <a:ea typeface="Cambria Math"/>
                        </a:rPr>
                        <m:t>+1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49" y="4863064"/>
                <a:ext cx="1958485" cy="6741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151348" y="4861298"/>
                <a:ext cx="1286827" cy="674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3−3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48" y="4861298"/>
                <a:ext cx="1286827" cy="6741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197029" y="5538988"/>
                <a:ext cx="2835905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(20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°)+</m:t>
                    </m:r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(70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29" y="5538988"/>
                <a:ext cx="2835905" cy="456472"/>
              </a:xfrm>
              <a:prstGeom prst="rect">
                <a:avLst/>
              </a:prstGeom>
              <a:blipFill>
                <a:blip r:embed="rId20"/>
                <a:stretch>
                  <a:fillRect l="-1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861402" y="5636127"/>
                <a:ext cx="3324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(20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°)+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70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02" y="5636127"/>
                <a:ext cx="3324115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4861400" y="6009159"/>
                <a:ext cx="2791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(20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°)+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pt-PT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00" y="6009159"/>
                <a:ext cx="2791918" cy="369332"/>
              </a:xfrm>
              <a:prstGeom prst="rect">
                <a:avLst/>
              </a:prstGeom>
              <a:blipFill>
                <a:blip r:embed="rId2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912035" y="643570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35" y="6435701"/>
                <a:ext cx="418384" cy="276999"/>
              </a:xfrm>
              <a:prstGeom prst="rect">
                <a:avLst/>
              </a:prstGeom>
              <a:blipFill>
                <a:blip r:embed="rId23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5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27" grpId="0"/>
      <p:bldP spid="28" grpId="0"/>
      <p:bldP spid="29" grpId="0"/>
      <p:bldP spid="30" grpId="0"/>
      <p:bldP spid="18" grpId="0"/>
      <p:bldP spid="37" grpId="0"/>
      <p:bldP spid="38" grpId="0"/>
      <p:bldP spid="40" grpId="0"/>
      <p:bldP spid="21" grpId="0"/>
      <p:bldP spid="4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63810" y="23279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Seno e cosseno de ângulos orientados</a:t>
            </a:r>
            <a:endParaRPr lang="en-US" sz="2600" b="1" dirty="0">
              <a:solidFill>
                <a:srgbClr val="11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/>
              <p:nvPr/>
            </p:nvSpPr>
            <p:spPr>
              <a:xfrm>
                <a:off x="2197029" y="908810"/>
                <a:ext cx="805961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ponto de interseção da circunferência trigonométrica com o lado extremidade de um ângulo orientado ou nulo de lado origem coincidente com o semieixo positivo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define-se:</a:t>
                </a:r>
              </a:p>
            </p:txBody>
          </p:sp>
        </mc:Choice>
        <mc:Fallback xmlns="">
          <p:sp>
            <p:nvSpPr>
              <p:cNvPr id="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29" y="908810"/>
                <a:ext cx="8059617" cy="1338828"/>
              </a:xfrm>
              <a:prstGeom prst="rect">
                <a:avLst/>
              </a:prstGeom>
              <a:blipFill>
                <a:blip r:embed="rId3"/>
                <a:stretch>
                  <a:fillRect l="-605" r="-756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582" y="2247639"/>
            <a:ext cx="3475086" cy="2931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10"/>
              <p:cNvSpPr/>
              <p:nvPr/>
            </p:nvSpPr>
            <p:spPr>
              <a:xfrm>
                <a:off x="4246582" y="5165362"/>
                <a:ext cx="391330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82" y="5165362"/>
                <a:ext cx="3913306" cy="456535"/>
              </a:xfrm>
              <a:prstGeom prst="rect">
                <a:avLst/>
              </a:prstGeom>
              <a:blipFill>
                <a:blip r:embed="rId5"/>
                <a:stretch>
                  <a:fillRect l="-109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4"/>
              <p:cNvSpPr/>
              <p:nvPr/>
            </p:nvSpPr>
            <p:spPr>
              <a:xfrm>
                <a:off x="4246582" y="5676228"/>
                <a:ext cx="3445174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abcissa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82" y="5676228"/>
                <a:ext cx="3445174" cy="456535"/>
              </a:xfrm>
              <a:prstGeom prst="rect">
                <a:avLst/>
              </a:prstGeom>
              <a:blipFill>
                <a:blip r:embed="rId6"/>
                <a:stretch>
                  <a:fillRect l="-123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cta 7"/>
          <p:cNvCxnSpPr/>
          <p:nvPr/>
        </p:nvCxnSpPr>
        <p:spPr>
          <a:xfrm>
            <a:off x="6485556" y="3192937"/>
            <a:ext cx="0" cy="638728"/>
          </a:xfrm>
          <a:prstGeom prst="line">
            <a:avLst/>
          </a:prstGeom>
          <a:ln w="25400">
            <a:solidFill>
              <a:srgbClr val="00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11"/>
          <p:cNvCxnSpPr/>
          <p:nvPr/>
        </p:nvCxnSpPr>
        <p:spPr>
          <a:xfrm>
            <a:off x="5853378" y="3831665"/>
            <a:ext cx="632178" cy="0"/>
          </a:xfrm>
          <a:prstGeom prst="line">
            <a:avLst/>
          </a:prstGeom>
          <a:ln w="2540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34" y="3864323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7029" y="307657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Tangente de ângulos orientados</a:t>
            </a:r>
            <a:endParaRPr lang="en-US" sz="2600" b="1" dirty="0">
              <a:solidFill>
                <a:srgbClr val="11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908" y="2497014"/>
            <a:ext cx="2786880" cy="3235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51" y="2502440"/>
            <a:ext cx="2892314" cy="323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0"/>
              <p:cNvSpPr/>
              <p:nvPr/>
            </p:nvSpPr>
            <p:spPr>
              <a:xfrm>
                <a:off x="2734908" y="5738841"/>
                <a:ext cx="391330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08" y="5738841"/>
                <a:ext cx="3913306" cy="456535"/>
              </a:xfrm>
              <a:prstGeom prst="rect">
                <a:avLst/>
              </a:prstGeom>
              <a:blipFill>
                <a:blip r:embed="rId5"/>
                <a:stretch>
                  <a:fillRect l="-109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0"/>
              <p:cNvSpPr/>
              <p:nvPr/>
            </p:nvSpPr>
            <p:spPr>
              <a:xfrm>
                <a:off x="6826451" y="5744268"/>
                <a:ext cx="391330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51" y="5744268"/>
                <a:ext cx="3913306" cy="456535"/>
              </a:xfrm>
              <a:prstGeom prst="rect">
                <a:avLst/>
              </a:prstGeom>
              <a:blipFill>
                <a:blip r:embed="rId6"/>
                <a:stretch>
                  <a:fillRect l="-109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"/>
              <p:cNvSpPr/>
              <p:nvPr/>
            </p:nvSpPr>
            <p:spPr>
              <a:xfrm>
                <a:off x="2197029" y="813810"/>
                <a:ext cx="805961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ponto de interseção da reta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com o lado extremidade de um ângulo orientado ou nulo de lado origem coincidente com o semieixo positivo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pertencente ao 1.º ou ao 4.º quadrante, define-se:</a:t>
                </a:r>
              </a:p>
            </p:txBody>
          </p:sp>
        </mc:Choice>
        <mc:Fallback xmlns="">
          <p:sp>
            <p:nvSpPr>
              <p:cNvPr id="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29" y="813810"/>
                <a:ext cx="8059617" cy="1754326"/>
              </a:xfrm>
              <a:prstGeom prst="rect">
                <a:avLst/>
              </a:prstGeom>
              <a:blipFill>
                <a:blip r:embed="rId7"/>
                <a:stretch>
                  <a:fillRect l="-605" r="-756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8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97028" y="28017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Tangente de ângulos orientados</a:t>
            </a:r>
            <a:endParaRPr lang="en-US" sz="2600" b="1" dirty="0">
              <a:solidFill>
                <a:srgbClr val="11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2197029" y="908811"/>
            <a:ext cx="805961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7028" y="1365346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AutoNum type="arabicPeriod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tangente não está definida para ângulos de lados perpendiculares.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276124" y="2835350"/>
            <a:ext cx="3579961" cy="3477315"/>
            <a:chOff x="752123" y="2835349"/>
            <a:chExt cx="3579961" cy="3477315"/>
          </a:xfrm>
        </p:grpSpPr>
        <p:grpSp>
          <p:nvGrpSpPr>
            <p:cNvPr id="16" name="Grupo 15"/>
            <p:cNvGrpSpPr/>
            <p:nvPr/>
          </p:nvGrpSpPr>
          <p:grpSpPr>
            <a:xfrm>
              <a:off x="752123" y="2835349"/>
              <a:ext cx="3579961" cy="3477315"/>
              <a:chOff x="752123" y="2835349"/>
              <a:chExt cx="3579961" cy="3477315"/>
            </a:xfrm>
          </p:grpSpPr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2123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20" name="Arco 19"/>
              <p:cNvSpPr/>
              <p:nvPr/>
            </p:nvSpPr>
            <p:spPr>
              <a:xfrm>
                <a:off x="2106936" y="4109292"/>
                <a:ext cx="740845" cy="760718"/>
              </a:xfrm>
              <a:prstGeom prst="arc">
                <a:avLst>
                  <a:gd name="adj1" fmla="val 14344937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21" name="Conexão recta 7"/>
              <p:cNvCxnSpPr/>
              <p:nvPr/>
            </p:nvCxnSpPr>
            <p:spPr>
              <a:xfrm flipH="1" flipV="1">
                <a:off x="1476260" y="2901451"/>
                <a:ext cx="1001098" cy="1619506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aixaDeTexto 21"/>
                  <p:cNvSpPr txBox="1"/>
                  <p:nvPr/>
                </p:nvSpPr>
                <p:spPr>
                  <a:xfrm>
                    <a:off x="2553120" y="3858524"/>
                    <a:ext cx="35920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CaixaDeTexto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3120" y="3858524"/>
                    <a:ext cx="35920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aixaDeTexto 22"/>
                  <p:cNvSpPr txBox="1"/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Conexão recta 31"/>
              <p:cNvCxnSpPr/>
              <p:nvPr/>
            </p:nvCxnSpPr>
            <p:spPr>
              <a:xfrm>
                <a:off x="3416832" y="2835349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Conexão recta 22"/>
          <p:cNvCxnSpPr/>
          <p:nvPr/>
        </p:nvCxnSpPr>
        <p:spPr>
          <a:xfrm>
            <a:off x="3991790" y="4509934"/>
            <a:ext cx="1076860" cy="1747667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900820" y="6006328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8" name="Grupo 27"/>
          <p:cNvGrpSpPr/>
          <p:nvPr/>
        </p:nvGrpSpPr>
        <p:grpSpPr>
          <a:xfrm>
            <a:off x="3351949" y="4520957"/>
            <a:ext cx="2483772" cy="2043142"/>
            <a:chOff x="1827949" y="4520957"/>
            <a:chExt cx="2483772" cy="204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827949" y="6194767"/>
                  <a:ext cx="11580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/>
                          </a:rPr>
                          <m:t>𝐶</m:t>
                        </m:r>
                        <m:r>
                          <a:rPr lang="pt-PT" i="1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>
                            <a:solidFill>
                              <a:srgbClr val="05AAB0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solidFill>
                              <a:srgbClr val="05AAB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pt-PT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949" y="6194767"/>
                  <a:ext cx="115800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" name="Grupo 29"/>
            <p:cNvGrpSpPr/>
            <p:nvPr/>
          </p:nvGrpSpPr>
          <p:grpSpPr>
            <a:xfrm>
              <a:off x="3489269" y="4520957"/>
              <a:ext cx="822452" cy="1491844"/>
              <a:chOff x="3489269" y="4520957"/>
              <a:chExt cx="822452" cy="1491844"/>
            </a:xfrm>
          </p:grpSpPr>
          <p:sp>
            <p:nvSpPr>
              <p:cNvPr id="31" name="Chaveta à direita 30"/>
              <p:cNvSpPr/>
              <p:nvPr/>
            </p:nvSpPr>
            <p:spPr>
              <a:xfrm>
                <a:off x="3489269" y="4520957"/>
                <a:ext cx="289516" cy="1491844"/>
              </a:xfrm>
              <a:prstGeom prst="rightBrace">
                <a:avLst>
                  <a:gd name="adj1" fmla="val 50813"/>
                  <a:gd name="adj2" fmla="val 47784"/>
                </a:avLst>
              </a:prstGeom>
              <a:ln w="19050">
                <a:solidFill>
                  <a:srgbClr val="05AA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ângulo 35"/>
                  <p:cNvSpPr/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tg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>
                      <a:solidFill>
                        <a:srgbClr val="05AAB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ângulo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upo 32"/>
          <p:cNvGrpSpPr/>
          <p:nvPr/>
        </p:nvGrpSpPr>
        <p:grpSpPr>
          <a:xfrm>
            <a:off x="6336113" y="2901452"/>
            <a:ext cx="3579961" cy="3477315"/>
            <a:chOff x="4812112" y="2901451"/>
            <a:chExt cx="3579961" cy="3477315"/>
          </a:xfrm>
        </p:grpSpPr>
        <p:grpSp>
          <p:nvGrpSpPr>
            <p:cNvPr id="34" name="Grupo 33"/>
            <p:cNvGrpSpPr/>
            <p:nvPr/>
          </p:nvGrpSpPr>
          <p:grpSpPr>
            <a:xfrm>
              <a:off x="4812112" y="2901451"/>
              <a:ext cx="3579961" cy="3477315"/>
              <a:chOff x="4812112" y="2901451"/>
              <a:chExt cx="3579961" cy="3477315"/>
            </a:xfrm>
          </p:grpSpPr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12112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37" name="Arco 36"/>
              <p:cNvSpPr/>
              <p:nvPr/>
            </p:nvSpPr>
            <p:spPr>
              <a:xfrm>
                <a:off x="6231669" y="4109292"/>
                <a:ext cx="740845" cy="760718"/>
              </a:xfrm>
              <a:prstGeom prst="arc">
                <a:avLst>
                  <a:gd name="adj1" fmla="val 8542900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aixaDeTexto 37"/>
                  <p:cNvSpPr txBox="1"/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Conexão recta 41"/>
              <p:cNvCxnSpPr/>
              <p:nvPr/>
            </p:nvCxnSpPr>
            <p:spPr>
              <a:xfrm flipV="1">
                <a:off x="5188943" y="4500668"/>
                <a:ext cx="1336029" cy="1485369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xão recta 44"/>
              <p:cNvCxnSpPr/>
              <p:nvPr/>
            </p:nvCxnSpPr>
            <p:spPr>
              <a:xfrm>
                <a:off x="7477375" y="2901451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46" name="CaixaDe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Conexão recta 47"/>
          <p:cNvCxnSpPr/>
          <p:nvPr/>
        </p:nvCxnSpPr>
        <p:spPr>
          <a:xfrm flipH="1">
            <a:off x="8059989" y="2997299"/>
            <a:ext cx="1355590" cy="1496394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8961363" y="3415529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4" name="Grupo 43"/>
          <p:cNvGrpSpPr/>
          <p:nvPr/>
        </p:nvGrpSpPr>
        <p:grpSpPr>
          <a:xfrm>
            <a:off x="7559159" y="3455054"/>
            <a:ext cx="2252036" cy="3108379"/>
            <a:chOff x="6035159" y="3455053"/>
            <a:chExt cx="2252036" cy="310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/>
                          </a:rPr>
                          <m:t>𝐷</m:t>
                        </m:r>
                        <m:r>
                          <a:rPr lang="pt-PT" i="1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>
                            <a:solidFill>
                              <a:srgbClr val="F47929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pt-PT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ta à direita 45"/>
            <p:cNvSpPr/>
            <p:nvPr/>
          </p:nvSpPr>
          <p:spPr>
            <a:xfrm>
              <a:off x="7557750" y="3455053"/>
              <a:ext cx="186278" cy="1001547"/>
            </a:xfrm>
            <a:prstGeom prst="rightBrace">
              <a:avLst>
                <a:gd name="adj1" fmla="val 50813"/>
                <a:gd name="adj2" fmla="val 47784"/>
              </a:avLst>
            </a:prstGeom>
            <a:ln w="19050">
              <a:solidFill>
                <a:srgbClr val="F479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4792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ângulo 59"/>
                <p:cNvSpPr/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>
                            <a:solidFill>
                              <a:srgbClr val="F47929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pt-PT" dirty="0">
                    <a:solidFill>
                      <a:srgbClr val="F47929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641247" y="3183932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247" y="3183932"/>
                <a:ext cx="404598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4560421" y="587355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21" y="5873556"/>
                <a:ext cx="3855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205622" y="1771718"/>
                <a:ext cx="804619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 o ângulo estiver no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.º ou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.º quadrantes, prolonga-se o lado extremidade de modo que intersete a reta de equação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2" y="1771718"/>
                <a:ext cx="8046198" cy="872034"/>
              </a:xfrm>
              <a:prstGeom prst="rect">
                <a:avLst/>
              </a:prstGeom>
              <a:blipFill>
                <a:blip r:embed="rId18"/>
                <a:stretch>
                  <a:fillRect l="-53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7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27" grpId="0" animBg="1"/>
      <p:bldP spid="43" grpId="0" animBg="1"/>
      <p:bldP spid="48" grpId="0"/>
      <p:bldP spid="4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5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11921" y="335069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2900" indent="-1612900"/>
            <a:r>
              <a:rPr lang="pt-PT" sz="2600" b="1" dirty="0">
                <a:solidFill>
                  <a:srgbClr val="11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| Sinal e variação do seno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7" y="1069040"/>
            <a:ext cx="5524306" cy="49428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7" y="1069040"/>
            <a:ext cx="5524306" cy="49428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7" y="1069040"/>
            <a:ext cx="5524306" cy="49428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37" y="1069040"/>
            <a:ext cx="5524306" cy="4942800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7344533" y="1582643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486001" y="1582643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487438" y="513138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Decrescente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344533" y="513138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Crescente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447745" y="250037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45" y="2500373"/>
                <a:ext cx="6832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5178307" y="250441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07" y="2504417"/>
                <a:ext cx="683200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447745" y="376154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45" y="3761540"/>
                <a:ext cx="68320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211598" y="376718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98" y="3767183"/>
                <a:ext cx="68320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1830</Words>
  <Application>Microsoft Office PowerPoint</Application>
  <PresentationFormat>Ecrã Panorâmico</PresentationFormat>
  <Paragraphs>412</Paragraphs>
  <Slides>47</Slides>
  <Notes>30</Notes>
  <HiddenSlides>16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47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Cambria Math</vt:lpstr>
      <vt:lpstr>Montserrat Ultra-Bold</vt:lpstr>
      <vt:lpstr>Wingdings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Ferreira Fernandes Lopes</dc:creator>
  <cp:lastModifiedBy>Filomena Soares</cp:lastModifiedBy>
  <cp:revision>11</cp:revision>
  <dcterms:created xsi:type="dcterms:W3CDTF">2025-04-14T14:48:16Z</dcterms:created>
  <dcterms:modified xsi:type="dcterms:W3CDTF">2025-04-14T18:42:27Z</dcterms:modified>
</cp:coreProperties>
</file>