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2"/>
  </p:notesMasterIdLst>
  <p:sldIdLst>
    <p:sldId id="257" r:id="rId2"/>
    <p:sldId id="261" r:id="rId3"/>
    <p:sldId id="422" r:id="rId4"/>
    <p:sldId id="467" r:id="rId5"/>
    <p:sldId id="468" r:id="rId6"/>
    <p:sldId id="469" r:id="rId7"/>
    <p:sldId id="455" r:id="rId8"/>
    <p:sldId id="441" r:id="rId9"/>
    <p:sldId id="470" r:id="rId10"/>
    <p:sldId id="442" r:id="rId11"/>
    <p:sldId id="473" r:id="rId12"/>
    <p:sldId id="471" r:id="rId13"/>
    <p:sldId id="472" r:id="rId14"/>
    <p:sldId id="474" r:id="rId15"/>
    <p:sldId id="475" r:id="rId16"/>
    <p:sldId id="443" r:id="rId17"/>
    <p:sldId id="476" r:id="rId18"/>
    <p:sldId id="477" r:id="rId19"/>
    <p:sldId id="478" r:id="rId20"/>
    <p:sldId id="479" r:id="rId21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3D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3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29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8FE287-E07B-410C-82DC-9CDAD9B0C2C9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241DA2-1F8C-4D54-8A9D-0A236E42B53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963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3307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>
                <a:solidFill>
                  <a:prstClr val="black"/>
                </a:solidFill>
              </a:rPr>
              <a:pPr/>
              <a:t>11</a:t>
            </a:fld>
            <a:endParaRPr lang="pt-P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514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12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7834801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5273070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>
                <a:solidFill>
                  <a:prstClr val="black"/>
                </a:solidFill>
              </a:rPr>
              <a:pPr/>
              <a:t>14</a:t>
            </a:fld>
            <a:endParaRPr lang="pt-P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6908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>
                <a:solidFill>
                  <a:prstClr val="black"/>
                </a:solidFill>
              </a:rPr>
              <a:pPr/>
              <a:t>15</a:t>
            </a:fld>
            <a:endParaRPr lang="pt-P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62506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067782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>
                <a:solidFill>
                  <a:prstClr val="black"/>
                </a:solidFill>
              </a:rPr>
              <a:pPr/>
              <a:t>17</a:t>
            </a:fld>
            <a:endParaRPr lang="pt-P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9782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>
                <a:solidFill>
                  <a:prstClr val="black"/>
                </a:solidFill>
              </a:rPr>
              <a:pPr/>
              <a:t>18</a:t>
            </a:fld>
            <a:endParaRPr lang="pt-P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57152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>
                <a:solidFill>
                  <a:prstClr val="black"/>
                </a:solidFill>
              </a:rPr>
              <a:pPr/>
              <a:t>19</a:t>
            </a:fld>
            <a:endParaRPr lang="pt-P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53534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>
                <a:solidFill>
                  <a:prstClr val="black"/>
                </a:solidFill>
              </a:rPr>
              <a:pPr/>
              <a:t>20</a:t>
            </a:fld>
            <a:endParaRPr lang="pt-P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8749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3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145181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452656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937110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6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05476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>
                <a:solidFill>
                  <a:prstClr val="black"/>
                </a:solidFill>
              </a:rPr>
              <a:pPr/>
              <a:t>7</a:t>
            </a:fld>
            <a:endParaRPr lang="pt-P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2664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8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06778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9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0724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4862B09-6E19-47D3-BE75-8DCE1D7D0774}" type="slidenum">
              <a:rPr lang="pt-PT" smtClean="0"/>
              <a:t>10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30677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15CCB8D-F7EE-024B-668D-2970643CD8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1028B03-DE41-6BDA-1887-C555A5C290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D0841AF9-63E9-26AC-0003-87D446DF7D8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E33BE729-D53E-A4A6-0851-7AE0BC36D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835D128-4A92-0236-EECB-00995D9ED4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07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A39DFD-4378-7E8C-D527-747D49C3F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2E1A796D-08A5-4B5C-774B-D624320F18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43EBEBE7-F63A-2C50-7523-AF6EF5AB80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88851CD1-6DD2-F309-FD63-11035D033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428630F-22A5-E8C9-B3D6-8F920D7FD3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26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5DE9A916-3FFD-4F98-FC99-896A8C019C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08EB26DC-18F6-2F6E-79F1-D10AA0FC73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C7CEF2EC-FC7E-8D81-DD2A-B31102A55A0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9E385FA0-F0B1-4817-CC60-5788D9018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16875BDE-01C0-D4CD-00B6-4B1DF24C7F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28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AFD7BF-7AD3-F791-F599-31ECEB6CA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EEBBFF2B-5225-A504-C11D-B92B260FF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79BD8829-A846-57BC-8F6D-08D0B012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CD7AC84-2651-5EB3-9134-D8B2A5FBB4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A33262A8-A901-8BCA-C046-FE53710A2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961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2954EE-98FF-1CD3-C977-DBE5B239DD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3981EEEC-F95A-393D-A982-542BC34C8B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573930EE-C7FB-FDF0-ED92-DC250F1896D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6226FDEC-CAA3-9206-D3FF-92AD516267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8BFFC29B-1C22-772D-7C30-B43590D30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158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4470AB-39D8-B628-B51F-E22731841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9A7BAB49-F935-8B33-8600-9532584DE5C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AFC2C80C-95A7-D3A1-9E91-3F54A629A5A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FE11E781-6237-19E5-7B6B-C9A08CCEE07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6511958-F721-51DC-5442-05A9C4272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D1A6EF6-9740-3150-A883-583668D9C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34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CF09805-1695-9C38-EC72-B2B5606EB3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421E4357-6730-A52E-33F0-C1D44CF1F0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2212BFD2-08B1-94D8-4160-4FA9DC346B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D3050AAD-A3BF-A869-B644-470816CB8F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EB2403D8-92EC-32D3-1535-2578A3D0BE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5069627D-119E-2C03-009E-F93649E966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45BC32A7-6C0F-51B6-7BCB-0FBD20B041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D07C430F-2A4C-5983-336F-09D62EBCA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805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5E6B46-90D5-4847-36AE-7A836A23E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4A9365CB-80A0-5480-547A-E8EDBD8A84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0C53E000-6963-8047-3E8A-4BA326747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C8D60280-3A77-9CDD-3C2C-2404F919A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726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E7B2E837-C85B-A85B-7EB6-586BABAAC6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4B160049-5224-805F-D968-7E0B0B6D0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30C802FB-00EE-FD50-31AD-41F33B37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5116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645AF2-DBC9-A7A5-6C8C-D26BC659D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3563412-A285-215A-F25A-4584D2E0FD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31E3BFB8-D018-B025-A1B6-2CD0D898EA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1E991B1-F76D-64E8-0BC1-96CB71B12B9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A0B5BE08-928F-9F42-690E-D3B18D94E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59DC9C69-2F7C-6715-E19D-B1A8B94DA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976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ED09A9-1BBC-583F-4352-72E9E0CD36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/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AD0A4296-F41F-6A23-BCC4-F019F3D786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FA50F955-BBC8-DFF0-1FA4-28958A9528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D90DE94B-90A6-CAE5-3D0F-DB8D9266B23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E55A3B4-110D-4991-9F77-91EA1225F497}" type="datetimeFigureOut">
              <a:rPr lang="en-US" smtClean="0"/>
              <a:t>4/14/2025</a:t>
            </a:fld>
            <a:endParaRPr lang="en-US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8B7A2E65-3579-170B-3CD7-41FA8EA83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0F6A66BE-056C-C8AF-9C77-A021A21E6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8E02B01-E3BC-4E69-B2EE-678C35C6172C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115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8">
            <a:extLst>
              <a:ext uri="{FF2B5EF4-FFF2-40B4-BE49-F238E27FC236}">
                <a16:creationId xmlns:a16="http://schemas.microsoft.com/office/drawing/2014/main" id="{E2AE9E42-C5F4-FF6B-5F5E-85ED37C0801D}"/>
              </a:ext>
            </a:extLst>
          </p:cNvPr>
          <p:cNvGrpSpPr/>
          <p:nvPr userDrawn="1"/>
        </p:nvGrpSpPr>
        <p:grpSpPr>
          <a:xfrm>
            <a:off x="-658068" y="521638"/>
            <a:ext cx="1008000" cy="6048000"/>
            <a:chOff x="0" y="0"/>
            <a:chExt cx="314311" cy="2161439"/>
          </a:xfrm>
        </p:grpSpPr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39BCDDE9-1185-2546-FF65-8D6A143568FB}"/>
                </a:ext>
              </a:extLst>
            </p:cNvPr>
            <p:cNvSpPr/>
            <p:nvPr/>
          </p:nvSpPr>
          <p:spPr>
            <a:xfrm>
              <a:off x="0" y="0"/>
              <a:ext cx="314311" cy="2161439"/>
            </a:xfrm>
            <a:custGeom>
              <a:avLst/>
              <a:gdLst/>
              <a:ahLst/>
              <a:cxnLst/>
              <a:rect l="l" t="t" r="r" b="b"/>
              <a:pathLst>
                <a:path w="314311" h="2161439">
                  <a:moveTo>
                    <a:pt x="129746" y="0"/>
                  </a:moveTo>
                  <a:lnTo>
                    <a:pt x="184565" y="0"/>
                  </a:lnTo>
                  <a:cubicBezTo>
                    <a:pt x="256221" y="0"/>
                    <a:pt x="314311" y="58089"/>
                    <a:pt x="314311" y="129746"/>
                  </a:cubicBezTo>
                  <a:lnTo>
                    <a:pt x="314311" y="2031693"/>
                  </a:lnTo>
                  <a:cubicBezTo>
                    <a:pt x="314311" y="2066104"/>
                    <a:pt x="300641" y="2099105"/>
                    <a:pt x="276309" y="2123437"/>
                  </a:cubicBezTo>
                  <a:cubicBezTo>
                    <a:pt x="251977" y="2147769"/>
                    <a:pt x="218975" y="2161439"/>
                    <a:pt x="184565" y="2161439"/>
                  </a:cubicBezTo>
                  <a:lnTo>
                    <a:pt x="129746" y="2161439"/>
                  </a:lnTo>
                  <a:cubicBezTo>
                    <a:pt x="95335" y="2161439"/>
                    <a:pt x="62334" y="2147769"/>
                    <a:pt x="38002" y="2123437"/>
                  </a:cubicBezTo>
                  <a:cubicBezTo>
                    <a:pt x="13670" y="2099105"/>
                    <a:pt x="0" y="2066104"/>
                    <a:pt x="0" y="2031693"/>
                  </a:cubicBezTo>
                  <a:lnTo>
                    <a:pt x="0" y="129746"/>
                  </a:lnTo>
                  <a:cubicBezTo>
                    <a:pt x="0" y="95335"/>
                    <a:pt x="13670" y="62334"/>
                    <a:pt x="38002" y="38002"/>
                  </a:cubicBezTo>
                  <a:cubicBezTo>
                    <a:pt x="62334" y="13670"/>
                    <a:pt x="95335" y="0"/>
                    <a:pt x="129746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9" name="TextBox 10">
              <a:extLst>
                <a:ext uri="{FF2B5EF4-FFF2-40B4-BE49-F238E27FC236}">
                  <a16:creationId xmlns:a16="http://schemas.microsoft.com/office/drawing/2014/main" id="{68EA580E-03BB-DD0A-32B8-9197281DAB4B}"/>
                </a:ext>
              </a:extLst>
            </p:cNvPr>
            <p:cNvSpPr txBox="1"/>
            <p:nvPr/>
          </p:nvSpPr>
          <p:spPr>
            <a:xfrm>
              <a:off x="0" y="-47625"/>
              <a:ext cx="314311" cy="22090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0" name="Group 2">
            <a:extLst>
              <a:ext uri="{FF2B5EF4-FFF2-40B4-BE49-F238E27FC236}">
                <a16:creationId xmlns:a16="http://schemas.microsoft.com/office/drawing/2014/main" id="{0308184E-C9E9-683A-4E51-9C7E9FD38BB7}"/>
              </a:ext>
            </a:extLst>
          </p:cNvPr>
          <p:cNvGrpSpPr/>
          <p:nvPr userDrawn="1"/>
        </p:nvGrpSpPr>
        <p:grpSpPr>
          <a:xfrm>
            <a:off x="470112" y="197638"/>
            <a:ext cx="648000" cy="648000"/>
            <a:chOff x="0" y="0"/>
            <a:chExt cx="274739" cy="274739"/>
          </a:xfrm>
        </p:grpSpPr>
        <p:sp>
          <p:nvSpPr>
            <p:cNvPr id="11" name="Freeform 3">
              <a:extLst>
                <a:ext uri="{FF2B5EF4-FFF2-40B4-BE49-F238E27FC236}">
                  <a16:creationId xmlns:a16="http://schemas.microsoft.com/office/drawing/2014/main" id="{C36C145E-5FA1-DB0C-9E95-0802FFC45E59}"/>
                </a:ext>
              </a:extLst>
            </p:cNvPr>
            <p:cNvSpPr/>
            <p:nvPr/>
          </p:nvSpPr>
          <p:spPr>
            <a:xfrm>
              <a:off x="0" y="0"/>
              <a:ext cx="274739" cy="274739"/>
            </a:xfrm>
            <a:custGeom>
              <a:avLst/>
              <a:gdLst/>
              <a:ahLst/>
              <a:cxnLst/>
              <a:rect l="l" t="t" r="r" b="b"/>
              <a:pathLst>
                <a:path w="274739" h="274739">
                  <a:moveTo>
                    <a:pt x="103904" y="0"/>
                  </a:moveTo>
                  <a:lnTo>
                    <a:pt x="170835" y="0"/>
                  </a:lnTo>
                  <a:cubicBezTo>
                    <a:pt x="198392" y="0"/>
                    <a:pt x="224820" y="10947"/>
                    <a:pt x="244306" y="30433"/>
                  </a:cubicBezTo>
                  <a:cubicBezTo>
                    <a:pt x="263792" y="49918"/>
                    <a:pt x="274739" y="76347"/>
                    <a:pt x="274739" y="103904"/>
                  </a:cubicBezTo>
                  <a:lnTo>
                    <a:pt x="274739" y="170835"/>
                  </a:lnTo>
                  <a:cubicBezTo>
                    <a:pt x="274739" y="228219"/>
                    <a:pt x="228219" y="274739"/>
                    <a:pt x="170835" y="274739"/>
                  </a:cubicBezTo>
                  <a:lnTo>
                    <a:pt x="103904" y="274739"/>
                  </a:lnTo>
                  <a:cubicBezTo>
                    <a:pt x="46519" y="274739"/>
                    <a:pt x="0" y="228219"/>
                    <a:pt x="0" y="170835"/>
                  </a:cubicBezTo>
                  <a:lnTo>
                    <a:pt x="0" y="103904"/>
                  </a:lnTo>
                  <a:cubicBezTo>
                    <a:pt x="0" y="46519"/>
                    <a:pt x="46519" y="0"/>
                    <a:pt x="10390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2" name="TextBox 4">
              <a:extLst>
                <a:ext uri="{FF2B5EF4-FFF2-40B4-BE49-F238E27FC236}">
                  <a16:creationId xmlns:a16="http://schemas.microsoft.com/office/drawing/2014/main" id="{CFB882D3-844D-908F-B737-C3A65D041048}"/>
                </a:ext>
              </a:extLst>
            </p:cNvPr>
            <p:cNvSpPr txBox="1"/>
            <p:nvPr/>
          </p:nvSpPr>
          <p:spPr>
            <a:xfrm>
              <a:off x="0" y="-47625"/>
              <a:ext cx="274739" cy="32236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3" name="Group 43">
            <a:extLst>
              <a:ext uri="{FF2B5EF4-FFF2-40B4-BE49-F238E27FC236}">
                <a16:creationId xmlns:a16="http://schemas.microsoft.com/office/drawing/2014/main" id="{8E1C1590-DF9D-A465-7790-1DB9A3320A61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446022" y="6026374"/>
            <a:ext cx="504000" cy="504000"/>
            <a:chOff x="0" y="0"/>
            <a:chExt cx="207245" cy="207245"/>
          </a:xfrm>
        </p:grpSpPr>
        <p:sp>
          <p:nvSpPr>
            <p:cNvPr id="14" name="Freeform 44">
              <a:extLst>
                <a:ext uri="{FF2B5EF4-FFF2-40B4-BE49-F238E27FC236}">
                  <a16:creationId xmlns:a16="http://schemas.microsoft.com/office/drawing/2014/main" id="{6FB0C5D5-A816-6363-38E0-B5309F11572F}"/>
                </a:ext>
              </a:extLst>
            </p:cNvPr>
            <p:cNvSpPr/>
            <p:nvPr/>
          </p:nvSpPr>
          <p:spPr>
            <a:xfrm>
              <a:off x="0" y="0"/>
              <a:ext cx="207245" cy="207245"/>
            </a:xfrm>
            <a:custGeom>
              <a:avLst/>
              <a:gdLst/>
              <a:ahLst/>
              <a:cxnLst/>
              <a:rect l="l" t="t" r="r" b="b"/>
              <a:pathLst>
                <a:path w="207245" h="207245">
                  <a:moveTo>
                    <a:pt x="103622" y="0"/>
                  </a:moveTo>
                  <a:lnTo>
                    <a:pt x="103622" y="0"/>
                  </a:lnTo>
                  <a:cubicBezTo>
                    <a:pt x="160851" y="0"/>
                    <a:pt x="207245" y="46393"/>
                    <a:pt x="207245" y="103622"/>
                  </a:cubicBezTo>
                  <a:lnTo>
                    <a:pt x="207245" y="103622"/>
                  </a:lnTo>
                  <a:cubicBezTo>
                    <a:pt x="207245" y="131105"/>
                    <a:pt x="196328" y="157462"/>
                    <a:pt x="176895" y="176895"/>
                  </a:cubicBezTo>
                  <a:cubicBezTo>
                    <a:pt x="157462" y="196328"/>
                    <a:pt x="131105" y="207245"/>
                    <a:pt x="103622" y="207245"/>
                  </a:cubicBezTo>
                  <a:lnTo>
                    <a:pt x="103622" y="207245"/>
                  </a:lnTo>
                  <a:cubicBezTo>
                    <a:pt x="76140" y="207245"/>
                    <a:pt x="49783" y="196328"/>
                    <a:pt x="30350" y="176895"/>
                  </a:cubicBezTo>
                  <a:cubicBezTo>
                    <a:pt x="10917" y="157462"/>
                    <a:pt x="0" y="131105"/>
                    <a:pt x="0" y="103622"/>
                  </a:cubicBezTo>
                  <a:lnTo>
                    <a:pt x="0" y="103622"/>
                  </a:lnTo>
                  <a:cubicBezTo>
                    <a:pt x="0" y="76140"/>
                    <a:pt x="10917" y="49783"/>
                    <a:pt x="30350" y="30350"/>
                  </a:cubicBezTo>
                  <a:cubicBezTo>
                    <a:pt x="49783" y="10917"/>
                    <a:pt x="76140" y="0"/>
                    <a:pt x="103622" y="0"/>
                  </a:cubicBezTo>
                  <a:close/>
                </a:path>
              </a:pathLst>
            </a:custGeom>
            <a:solidFill>
              <a:srgbClr val="C7E0EF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TextBox 45">
              <a:extLst>
                <a:ext uri="{FF2B5EF4-FFF2-40B4-BE49-F238E27FC236}">
                  <a16:creationId xmlns:a16="http://schemas.microsoft.com/office/drawing/2014/main" id="{4C7415F8-4CC2-2B3E-F495-7CC1307D7BB9}"/>
                </a:ext>
              </a:extLst>
            </p:cNvPr>
            <p:cNvSpPr txBox="1"/>
            <p:nvPr/>
          </p:nvSpPr>
          <p:spPr>
            <a:xfrm>
              <a:off x="0" y="-47625"/>
              <a:ext cx="207245" cy="25487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16" name="Group 40">
            <a:extLst>
              <a:ext uri="{FF2B5EF4-FFF2-40B4-BE49-F238E27FC236}">
                <a16:creationId xmlns:a16="http://schemas.microsoft.com/office/drawing/2014/main" id="{F20F314E-4799-26DC-0B08-13B0217ADD0D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891566" y="5420646"/>
            <a:ext cx="288000" cy="288000"/>
            <a:chOff x="0" y="0"/>
            <a:chExt cx="105687" cy="105687"/>
          </a:xfrm>
        </p:grpSpPr>
        <p:sp>
          <p:nvSpPr>
            <p:cNvPr id="17" name="Freeform 41">
              <a:extLst>
                <a:ext uri="{FF2B5EF4-FFF2-40B4-BE49-F238E27FC236}">
                  <a16:creationId xmlns:a16="http://schemas.microsoft.com/office/drawing/2014/main" id="{D50D5A58-3E26-AC9D-1F89-E3DD53D29FE2}"/>
                </a:ext>
              </a:extLst>
            </p:cNvPr>
            <p:cNvSpPr/>
            <p:nvPr/>
          </p:nvSpPr>
          <p:spPr>
            <a:xfrm>
              <a:off x="0" y="0"/>
              <a:ext cx="105687" cy="105687"/>
            </a:xfrm>
            <a:custGeom>
              <a:avLst/>
              <a:gdLst/>
              <a:ahLst/>
              <a:cxnLst/>
              <a:rect l="l" t="t" r="r" b="b"/>
              <a:pathLst>
                <a:path w="105687" h="105687">
                  <a:moveTo>
                    <a:pt x="52844" y="0"/>
                  </a:moveTo>
                  <a:lnTo>
                    <a:pt x="52844" y="0"/>
                  </a:lnTo>
                  <a:cubicBezTo>
                    <a:pt x="82028" y="0"/>
                    <a:pt x="105687" y="23659"/>
                    <a:pt x="105687" y="52844"/>
                  </a:cubicBezTo>
                  <a:lnTo>
                    <a:pt x="105687" y="52844"/>
                  </a:lnTo>
                  <a:cubicBezTo>
                    <a:pt x="105687" y="82028"/>
                    <a:pt x="82028" y="105687"/>
                    <a:pt x="52844" y="105687"/>
                  </a:cubicBezTo>
                  <a:lnTo>
                    <a:pt x="52844" y="105687"/>
                  </a:lnTo>
                  <a:cubicBezTo>
                    <a:pt x="23659" y="105687"/>
                    <a:pt x="0" y="82028"/>
                    <a:pt x="0" y="52844"/>
                  </a:cubicBezTo>
                  <a:lnTo>
                    <a:pt x="0" y="52844"/>
                  </a:lnTo>
                  <a:cubicBezTo>
                    <a:pt x="0" y="23659"/>
                    <a:pt x="23659" y="0"/>
                    <a:pt x="52844" y="0"/>
                  </a:cubicBezTo>
                  <a:close/>
                </a:path>
              </a:pathLst>
            </a:custGeom>
            <a:solidFill>
              <a:srgbClr val="3383B2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18" name="TextBox 42">
              <a:extLst>
                <a:ext uri="{FF2B5EF4-FFF2-40B4-BE49-F238E27FC236}">
                  <a16:creationId xmlns:a16="http://schemas.microsoft.com/office/drawing/2014/main" id="{34E7050B-5DA0-77CD-3FF3-B4CD73E34B4D}"/>
                </a:ext>
              </a:extLst>
            </p:cNvPr>
            <p:cNvSpPr txBox="1"/>
            <p:nvPr/>
          </p:nvSpPr>
          <p:spPr>
            <a:xfrm>
              <a:off x="0" y="-47625"/>
              <a:ext cx="105687" cy="15331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5" name="Group 5">
            <a:extLst>
              <a:ext uri="{FF2B5EF4-FFF2-40B4-BE49-F238E27FC236}">
                <a16:creationId xmlns:a16="http://schemas.microsoft.com/office/drawing/2014/main" id="{1F8FB2F4-9697-2C43-C807-CC4E2AA74814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300434" y="5708646"/>
            <a:ext cx="576000" cy="576000"/>
            <a:chOff x="0" y="0"/>
            <a:chExt cx="338103" cy="338103"/>
          </a:xfrm>
        </p:grpSpPr>
        <p:sp>
          <p:nvSpPr>
            <p:cNvPr id="26" name="Freeform 6">
              <a:extLst>
                <a:ext uri="{FF2B5EF4-FFF2-40B4-BE49-F238E27FC236}">
                  <a16:creationId xmlns:a16="http://schemas.microsoft.com/office/drawing/2014/main" id="{5996C4B0-D8DF-728C-1281-512FAEF752B8}"/>
                </a:ext>
              </a:extLst>
            </p:cNvPr>
            <p:cNvSpPr/>
            <p:nvPr/>
          </p:nvSpPr>
          <p:spPr>
            <a:xfrm>
              <a:off x="0" y="0"/>
              <a:ext cx="338103" cy="338103"/>
            </a:xfrm>
            <a:custGeom>
              <a:avLst/>
              <a:gdLst/>
              <a:ahLst/>
              <a:cxnLst/>
              <a:rect l="l" t="t" r="r" b="b"/>
              <a:pathLst>
                <a:path w="338103" h="338103">
                  <a:moveTo>
                    <a:pt x="84431" y="0"/>
                  </a:moveTo>
                  <a:lnTo>
                    <a:pt x="253672" y="0"/>
                  </a:lnTo>
                  <a:cubicBezTo>
                    <a:pt x="300302" y="0"/>
                    <a:pt x="338103" y="37801"/>
                    <a:pt x="338103" y="84431"/>
                  </a:cubicBezTo>
                  <a:lnTo>
                    <a:pt x="338103" y="253672"/>
                  </a:lnTo>
                  <a:cubicBezTo>
                    <a:pt x="338103" y="300302"/>
                    <a:pt x="300302" y="338103"/>
                    <a:pt x="253672" y="338103"/>
                  </a:cubicBezTo>
                  <a:lnTo>
                    <a:pt x="84431" y="338103"/>
                  </a:lnTo>
                  <a:cubicBezTo>
                    <a:pt x="37801" y="338103"/>
                    <a:pt x="0" y="300302"/>
                    <a:pt x="0" y="253672"/>
                  </a:cubicBezTo>
                  <a:lnTo>
                    <a:pt x="0" y="84431"/>
                  </a:lnTo>
                  <a:cubicBezTo>
                    <a:pt x="0" y="37801"/>
                    <a:pt x="37801" y="0"/>
                    <a:pt x="84431" y="0"/>
                  </a:cubicBezTo>
                  <a:close/>
                </a:path>
              </a:pathLst>
            </a:custGeom>
            <a:solidFill>
              <a:srgbClr val="4396C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Box 7">
              <a:extLst>
                <a:ext uri="{FF2B5EF4-FFF2-40B4-BE49-F238E27FC236}">
                  <a16:creationId xmlns:a16="http://schemas.microsoft.com/office/drawing/2014/main" id="{C2D8C871-7AA5-75F4-E350-8BC5787CBCAF}"/>
                </a:ext>
              </a:extLst>
            </p:cNvPr>
            <p:cNvSpPr txBox="1"/>
            <p:nvPr/>
          </p:nvSpPr>
          <p:spPr>
            <a:xfrm>
              <a:off x="0" y="-47625"/>
              <a:ext cx="338103" cy="38572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  <p:grpSp>
        <p:nvGrpSpPr>
          <p:cNvPr id="28" name="Group 11">
            <a:extLst>
              <a:ext uri="{FF2B5EF4-FFF2-40B4-BE49-F238E27FC236}">
                <a16:creationId xmlns:a16="http://schemas.microsoft.com/office/drawing/2014/main" id="{3FA6EAD4-B17C-54EB-8C1A-868740772070}"/>
              </a:ext>
            </a:extLst>
          </p:cNvPr>
          <p:cNvGrpSpPr>
            <a:grpSpLocks noChangeAspect="1"/>
          </p:cNvGrpSpPr>
          <p:nvPr userDrawn="1"/>
        </p:nvGrpSpPr>
        <p:grpSpPr>
          <a:xfrm>
            <a:off x="11793629" y="4766762"/>
            <a:ext cx="504000" cy="504000"/>
            <a:chOff x="0" y="0"/>
            <a:chExt cx="300640" cy="300640"/>
          </a:xfrm>
        </p:grpSpPr>
        <p:sp>
          <p:nvSpPr>
            <p:cNvPr id="29" name="Freeform 12">
              <a:extLst>
                <a:ext uri="{FF2B5EF4-FFF2-40B4-BE49-F238E27FC236}">
                  <a16:creationId xmlns:a16="http://schemas.microsoft.com/office/drawing/2014/main" id="{F5BB25D1-9D35-4F2B-7B08-1256CFE17C20}"/>
                </a:ext>
              </a:extLst>
            </p:cNvPr>
            <p:cNvSpPr/>
            <p:nvPr/>
          </p:nvSpPr>
          <p:spPr>
            <a:xfrm>
              <a:off x="0" y="0"/>
              <a:ext cx="300640" cy="300640"/>
            </a:xfrm>
            <a:custGeom>
              <a:avLst/>
              <a:gdLst/>
              <a:ahLst/>
              <a:cxnLst/>
              <a:rect l="l" t="t" r="r" b="b"/>
              <a:pathLst>
                <a:path w="300640" h="300640">
                  <a:moveTo>
                    <a:pt x="94952" y="0"/>
                  </a:moveTo>
                  <a:lnTo>
                    <a:pt x="205688" y="0"/>
                  </a:lnTo>
                  <a:cubicBezTo>
                    <a:pt x="258128" y="0"/>
                    <a:pt x="300640" y="42511"/>
                    <a:pt x="300640" y="94952"/>
                  </a:cubicBezTo>
                  <a:lnTo>
                    <a:pt x="300640" y="205688"/>
                  </a:lnTo>
                  <a:cubicBezTo>
                    <a:pt x="300640" y="258128"/>
                    <a:pt x="258128" y="300640"/>
                    <a:pt x="205688" y="300640"/>
                  </a:cubicBezTo>
                  <a:lnTo>
                    <a:pt x="94952" y="300640"/>
                  </a:lnTo>
                  <a:cubicBezTo>
                    <a:pt x="42511" y="300640"/>
                    <a:pt x="0" y="258128"/>
                    <a:pt x="0" y="205688"/>
                  </a:cubicBezTo>
                  <a:lnTo>
                    <a:pt x="0" y="94952"/>
                  </a:lnTo>
                  <a:cubicBezTo>
                    <a:pt x="0" y="42511"/>
                    <a:pt x="42511" y="0"/>
                    <a:pt x="94952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TextBox 13">
              <a:extLst>
                <a:ext uri="{FF2B5EF4-FFF2-40B4-BE49-F238E27FC236}">
                  <a16:creationId xmlns:a16="http://schemas.microsoft.com/office/drawing/2014/main" id="{689AABD8-E509-FEFA-A5DF-F836F7C139CA}"/>
                </a:ext>
              </a:extLst>
            </p:cNvPr>
            <p:cNvSpPr txBox="1"/>
            <p:nvPr/>
          </p:nvSpPr>
          <p:spPr>
            <a:xfrm>
              <a:off x="0" y="-47625"/>
              <a:ext cx="300640" cy="34826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295"/>
                </a:lnSpc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72398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image" Target="../media/image69.png"/><Relationship Id="rId7" Type="http://schemas.openxmlformats.org/officeDocument/2006/relationships/image" Target="../media/image57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2.png"/><Relationship Id="rId5" Type="http://schemas.openxmlformats.org/officeDocument/2006/relationships/image" Target="../media/image71.png"/><Relationship Id="rId4" Type="http://schemas.openxmlformats.org/officeDocument/2006/relationships/image" Target="../media/image70.png"/><Relationship Id="rId9" Type="http://schemas.openxmlformats.org/officeDocument/2006/relationships/image" Target="../media/image7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1.png"/><Relationship Id="rId3" Type="http://schemas.openxmlformats.org/officeDocument/2006/relationships/image" Target="../media/image76.png"/><Relationship Id="rId7" Type="http://schemas.openxmlformats.org/officeDocument/2006/relationships/image" Target="../media/image8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9.png"/><Relationship Id="rId5" Type="http://schemas.openxmlformats.org/officeDocument/2006/relationships/image" Target="../media/image78.png"/><Relationship Id="rId10" Type="http://schemas.openxmlformats.org/officeDocument/2006/relationships/image" Target="../media/image83.png"/><Relationship Id="rId4" Type="http://schemas.openxmlformats.org/officeDocument/2006/relationships/image" Target="../media/image77.png"/><Relationship Id="rId9" Type="http://schemas.openxmlformats.org/officeDocument/2006/relationships/image" Target="../media/image8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4.png"/><Relationship Id="rId5" Type="http://schemas.openxmlformats.org/officeDocument/2006/relationships/image" Target="../media/image86.png"/><Relationship Id="rId4" Type="http://schemas.openxmlformats.org/officeDocument/2006/relationships/image" Target="../media/image8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2.png"/><Relationship Id="rId3" Type="http://schemas.openxmlformats.org/officeDocument/2006/relationships/image" Target="../media/image88.png"/><Relationship Id="rId7" Type="http://schemas.openxmlformats.org/officeDocument/2006/relationships/image" Target="../media/image57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1.png"/><Relationship Id="rId5" Type="http://schemas.openxmlformats.org/officeDocument/2006/relationships/image" Target="../media/image90.png"/><Relationship Id="rId4" Type="http://schemas.openxmlformats.org/officeDocument/2006/relationships/image" Target="../media/image89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8.png"/><Relationship Id="rId3" Type="http://schemas.openxmlformats.org/officeDocument/2006/relationships/image" Target="../media/image93.png"/><Relationship Id="rId7" Type="http://schemas.openxmlformats.org/officeDocument/2006/relationships/image" Target="../media/image97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6.png"/><Relationship Id="rId5" Type="http://schemas.openxmlformats.org/officeDocument/2006/relationships/image" Target="../media/image95.png"/><Relationship Id="rId10" Type="http://schemas.openxmlformats.org/officeDocument/2006/relationships/image" Target="../media/image100.png"/><Relationship Id="rId4" Type="http://schemas.openxmlformats.org/officeDocument/2006/relationships/image" Target="../media/image94.png"/><Relationship Id="rId9" Type="http://schemas.openxmlformats.org/officeDocument/2006/relationships/image" Target="../media/image99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6.png"/><Relationship Id="rId13" Type="http://schemas.openxmlformats.org/officeDocument/2006/relationships/image" Target="../media/image111.png"/><Relationship Id="rId3" Type="http://schemas.openxmlformats.org/officeDocument/2006/relationships/image" Target="../media/image101.png"/><Relationship Id="rId7" Type="http://schemas.openxmlformats.org/officeDocument/2006/relationships/image" Target="../media/image105.png"/><Relationship Id="rId12" Type="http://schemas.openxmlformats.org/officeDocument/2006/relationships/image" Target="../media/image1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4.png"/><Relationship Id="rId11" Type="http://schemas.openxmlformats.org/officeDocument/2006/relationships/image" Target="../media/image109.png"/><Relationship Id="rId5" Type="http://schemas.openxmlformats.org/officeDocument/2006/relationships/image" Target="../media/image103.png"/><Relationship Id="rId10" Type="http://schemas.openxmlformats.org/officeDocument/2006/relationships/image" Target="../media/image108.png"/><Relationship Id="rId4" Type="http://schemas.openxmlformats.org/officeDocument/2006/relationships/image" Target="../media/image102.png"/><Relationship Id="rId9" Type="http://schemas.openxmlformats.org/officeDocument/2006/relationships/image" Target="../media/image107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png"/><Relationship Id="rId3" Type="http://schemas.openxmlformats.org/officeDocument/2006/relationships/image" Target="../media/image112.png"/><Relationship Id="rId7" Type="http://schemas.openxmlformats.org/officeDocument/2006/relationships/image" Target="../media/image11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5.png"/><Relationship Id="rId5" Type="http://schemas.openxmlformats.org/officeDocument/2006/relationships/image" Target="../media/image114.png"/><Relationship Id="rId4" Type="http://schemas.openxmlformats.org/officeDocument/2006/relationships/image" Target="../media/image113.png"/><Relationship Id="rId9" Type="http://schemas.openxmlformats.org/officeDocument/2006/relationships/image" Target="../media/image118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3.png"/><Relationship Id="rId3" Type="http://schemas.openxmlformats.org/officeDocument/2006/relationships/image" Target="../media/image38.png"/><Relationship Id="rId7" Type="http://schemas.openxmlformats.org/officeDocument/2006/relationships/image" Target="../media/image12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1.png"/><Relationship Id="rId5" Type="http://schemas.openxmlformats.org/officeDocument/2006/relationships/image" Target="../media/image120.png"/><Relationship Id="rId10" Type="http://schemas.openxmlformats.org/officeDocument/2006/relationships/image" Target="../media/image125.png"/><Relationship Id="rId4" Type="http://schemas.openxmlformats.org/officeDocument/2006/relationships/image" Target="../media/image119.png"/><Relationship Id="rId9" Type="http://schemas.openxmlformats.org/officeDocument/2006/relationships/image" Target="../media/image124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1.png"/><Relationship Id="rId13" Type="http://schemas.openxmlformats.org/officeDocument/2006/relationships/image" Target="../media/image136.png"/><Relationship Id="rId3" Type="http://schemas.openxmlformats.org/officeDocument/2006/relationships/image" Target="../media/image126.png"/><Relationship Id="rId7" Type="http://schemas.openxmlformats.org/officeDocument/2006/relationships/image" Target="../media/image130.png"/><Relationship Id="rId12" Type="http://schemas.openxmlformats.org/officeDocument/2006/relationships/image" Target="../media/image135.png"/><Relationship Id="rId2" Type="http://schemas.openxmlformats.org/officeDocument/2006/relationships/notesSlide" Target="../notesSlides/notesSlide17.xml"/><Relationship Id="rId16" Type="http://schemas.openxmlformats.org/officeDocument/2006/relationships/image" Target="../media/image13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9.png"/><Relationship Id="rId11" Type="http://schemas.openxmlformats.org/officeDocument/2006/relationships/image" Target="../media/image134.png"/><Relationship Id="rId5" Type="http://schemas.openxmlformats.org/officeDocument/2006/relationships/image" Target="../media/image128.png"/><Relationship Id="rId15" Type="http://schemas.openxmlformats.org/officeDocument/2006/relationships/image" Target="../media/image138.png"/><Relationship Id="rId10" Type="http://schemas.openxmlformats.org/officeDocument/2006/relationships/image" Target="../media/image133.png"/><Relationship Id="rId4" Type="http://schemas.openxmlformats.org/officeDocument/2006/relationships/image" Target="../media/image127.png"/><Relationship Id="rId9" Type="http://schemas.openxmlformats.org/officeDocument/2006/relationships/image" Target="../media/image132.png"/><Relationship Id="rId14" Type="http://schemas.openxmlformats.org/officeDocument/2006/relationships/image" Target="../media/image137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3.png"/><Relationship Id="rId13" Type="http://schemas.openxmlformats.org/officeDocument/2006/relationships/image" Target="../media/image148.png"/><Relationship Id="rId3" Type="http://schemas.openxmlformats.org/officeDocument/2006/relationships/image" Target="../media/image38.png"/><Relationship Id="rId7" Type="http://schemas.openxmlformats.org/officeDocument/2006/relationships/image" Target="../media/image142.png"/><Relationship Id="rId12" Type="http://schemas.openxmlformats.org/officeDocument/2006/relationships/image" Target="../media/image147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1.png"/><Relationship Id="rId11" Type="http://schemas.openxmlformats.org/officeDocument/2006/relationships/image" Target="../media/image146.png"/><Relationship Id="rId5" Type="http://schemas.openxmlformats.org/officeDocument/2006/relationships/image" Target="../media/image120.png"/><Relationship Id="rId10" Type="http://schemas.openxmlformats.org/officeDocument/2006/relationships/image" Target="../media/image145.png"/><Relationship Id="rId4" Type="http://schemas.openxmlformats.org/officeDocument/2006/relationships/image" Target="../media/image140.png"/><Relationship Id="rId9" Type="http://schemas.openxmlformats.org/officeDocument/2006/relationships/image" Target="../media/image14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50.png"/><Relationship Id="rId5" Type="http://schemas.openxmlformats.org/officeDocument/2006/relationships/image" Target="../media/image120.png"/><Relationship Id="rId4" Type="http://schemas.openxmlformats.org/officeDocument/2006/relationships/image" Target="../media/image14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13" Type="http://schemas.openxmlformats.org/officeDocument/2006/relationships/image" Target="../media/image15.png"/><Relationship Id="rId3" Type="http://schemas.openxmlformats.org/officeDocument/2006/relationships/image" Target="../media/image3.jpeg"/><Relationship Id="rId7" Type="http://schemas.openxmlformats.org/officeDocument/2006/relationships/image" Target="../media/image9.png"/><Relationship Id="rId12" Type="http://schemas.openxmlformats.org/officeDocument/2006/relationships/image" Target="../media/image1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11" Type="http://schemas.openxmlformats.org/officeDocument/2006/relationships/image" Target="../media/image13.png"/><Relationship Id="rId5" Type="http://schemas.openxmlformats.org/officeDocument/2006/relationships/image" Target="../media/image7.png"/><Relationship Id="rId10" Type="http://schemas.openxmlformats.org/officeDocument/2006/relationships/image" Target="../media/image12.png"/><Relationship Id="rId4" Type="http://schemas.openxmlformats.org/officeDocument/2006/relationships/image" Target="../media/image6.png"/><Relationship Id="rId9" Type="http://schemas.openxmlformats.org/officeDocument/2006/relationships/image" Target="../media/image4.jpg"/><Relationship Id="rId14" Type="http://schemas.openxmlformats.org/officeDocument/2006/relationships/image" Target="../media/image16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5.jpe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33.png"/><Relationship Id="rId3" Type="http://schemas.openxmlformats.org/officeDocument/2006/relationships/image" Target="../media/image23.png"/><Relationship Id="rId7" Type="http://schemas.openxmlformats.org/officeDocument/2006/relationships/image" Target="../media/image27.png"/><Relationship Id="rId12" Type="http://schemas.openxmlformats.org/officeDocument/2006/relationships/image" Target="../media/image3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11" Type="http://schemas.openxmlformats.org/officeDocument/2006/relationships/image" Target="../media/image31.png"/><Relationship Id="rId5" Type="http://schemas.openxmlformats.org/officeDocument/2006/relationships/image" Target="../media/image25.png"/><Relationship Id="rId10" Type="http://schemas.openxmlformats.org/officeDocument/2006/relationships/image" Target="../media/image30.png"/><Relationship Id="rId4" Type="http://schemas.openxmlformats.org/officeDocument/2006/relationships/image" Target="../media/image24.png"/><Relationship Id="rId9" Type="http://schemas.openxmlformats.org/officeDocument/2006/relationships/image" Target="../media/image2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7.png"/><Relationship Id="rId5" Type="http://schemas.openxmlformats.org/officeDocument/2006/relationships/image" Target="../media/image36.png"/><Relationship Id="rId4" Type="http://schemas.openxmlformats.org/officeDocument/2006/relationships/image" Target="../media/image3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png"/><Relationship Id="rId13" Type="http://schemas.openxmlformats.org/officeDocument/2006/relationships/image" Target="../media/image48.png"/><Relationship Id="rId18" Type="http://schemas.openxmlformats.org/officeDocument/2006/relationships/image" Target="../media/image53.png"/><Relationship Id="rId3" Type="http://schemas.openxmlformats.org/officeDocument/2006/relationships/image" Target="../media/image38.png"/><Relationship Id="rId7" Type="http://schemas.openxmlformats.org/officeDocument/2006/relationships/image" Target="../media/image42.png"/><Relationship Id="rId12" Type="http://schemas.openxmlformats.org/officeDocument/2006/relationships/image" Target="../media/image47.png"/><Relationship Id="rId17" Type="http://schemas.openxmlformats.org/officeDocument/2006/relationships/image" Target="../media/image52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png"/><Relationship Id="rId11" Type="http://schemas.openxmlformats.org/officeDocument/2006/relationships/image" Target="../media/image46.png"/><Relationship Id="rId5" Type="http://schemas.openxmlformats.org/officeDocument/2006/relationships/image" Target="../media/image40.png"/><Relationship Id="rId15" Type="http://schemas.openxmlformats.org/officeDocument/2006/relationships/image" Target="../media/image50.png"/><Relationship Id="rId10" Type="http://schemas.openxmlformats.org/officeDocument/2006/relationships/image" Target="../media/image45.png"/><Relationship Id="rId4" Type="http://schemas.openxmlformats.org/officeDocument/2006/relationships/image" Target="../media/image39.png"/><Relationship Id="rId9" Type="http://schemas.openxmlformats.org/officeDocument/2006/relationships/image" Target="../media/image44.png"/><Relationship Id="rId14" Type="http://schemas.openxmlformats.org/officeDocument/2006/relationships/image" Target="../media/image49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3" Type="http://schemas.openxmlformats.org/officeDocument/2006/relationships/image" Target="../media/image54.png"/><Relationship Id="rId7" Type="http://schemas.openxmlformats.org/officeDocument/2006/relationships/image" Target="../media/image5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11" Type="http://schemas.openxmlformats.org/officeDocument/2006/relationships/image" Target="../media/image62.png"/><Relationship Id="rId5" Type="http://schemas.openxmlformats.org/officeDocument/2006/relationships/image" Target="../media/image17.png"/><Relationship Id="rId10" Type="http://schemas.openxmlformats.org/officeDocument/2006/relationships/image" Target="../media/image61.png"/><Relationship Id="rId4" Type="http://schemas.openxmlformats.org/officeDocument/2006/relationships/image" Target="../media/image11.png"/><Relationship Id="rId9" Type="http://schemas.openxmlformats.org/officeDocument/2006/relationships/image" Target="../media/image6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png"/><Relationship Id="rId3" Type="http://schemas.openxmlformats.org/officeDocument/2006/relationships/image" Target="../media/image63.png"/><Relationship Id="rId7" Type="http://schemas.openxmlformats.org/officeDocument/2006/relationships/image" Target="../media/image6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6.png"/><Relationship Id="rId5" Type="http://schemas.openxmlformats.org/officeDocument/2006/relationships/image" Target="../media/image65.png"/><Relationship Id="rId4" Type="http://schemas.openxmlformats.org/officeDocument/2006/relationships/image" Target="../media/image5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-563707" y="846159"/>
            <a:ext cx="5085589" cy="5165683"/>
            <a:chOff x="0" y="0"/>
            <a:chExt cx="1181836" cy="1200449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181836" cy="1200449"/>
            </a:xfrm>
            <a:custGeom>
              <a:avLst/>
              <a:gdLst/>
              <a:ahLst/>
              <a:cxnLst/>
              <a:rect l="l" t="t" r="r" b="b"/>
              <a:pathLst>
                <a:path w="1181836" h="1200449">
                  <a:moveTo>
                    <a:pt x="20298" y="0"/>
                  </a:moveTo>
                  <a:lnTo>
                    <a:pt x="1161538" y="0"/>
                  </a:lnTo>
                  <a:cubicBezTo>
                    <a:pt x="1172748" y="0"/>
                    <a:pt x="1181836" y="9088"/>
                    <a:pt x="1181836" y="20298"/>
                  </a:cubicBezTo>
                  <a:lnTo>
                    <a:pt x="1181836" y="1180152"/>
                  </a:lnTo>
                  <a:cubicBezTo>
                    <a:pt x="1181836" y="1191362"/>
                    <a:pt x="1172748" y="1200449"/>
                    <a:pt x="1161538" y="1200449"/>
                  </a:cubicBezTo>
                  <a:lnTo>
                    <a:pt x="20298" y="1200449"/>
                  </a:lnTo>
                  <a:cubicBezTo>
                    <a:pt x="9088" y="1200449"/>
                    <a:pt x="0" y="1191362"/>
                    <a:pt x="0" y="1180152"/>
                  </a:cubicBezTo>
                  <a:lnTo>
                    <a:pt x="0" y="20298"/>
                  </a:lnTo>
                  <a:cubicBezTo>
                    <a:pt x="0" y="9088"/>
                    <a:pt x="9088" y="0"/>
                    <a:pt x="20298" y="0"/>
                  </a:cubicBezTo>
                  <a:close/>
                </a:path>
              </a:pathLst>
            </a:custGeom>
            <a:solidFill>
              <a:srgbClr val="3383B2"/>
            </a:solidFill>
            <a:ln w="12700">
              <a:solidFill>
                <a:srgbClr val="000000"/>
              </a:solidFill>
            </a:ln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4" name="Group 4"/>
          <p:cNvGrpSpPr/>
          <p:nvPr/>
        </p:nvGrpSpPr>
        <p:grpSpPr>
          <a:xfrm>
            <a:off x="5087476" y="2102884"/>
            <a:ext cx="267521" cy="267521"/>
            <a:chOff x="0" y="0"/>
            <a:chExt cx="105687" cy="105687"/>
          </a:xfrm>
        </p:grpSpPr>
        <p:sp>
          <p:nvSpPr>
            <p:cNvPr id="5" name="Freeform 5"/>
            <p:cNvSpPr/>
            <p:nvPr/>
          </p:nvSpPr>
          <p:spPr>
            <a:xfrm>
              <a:off x="0" y="0"/>
              <a:ext cx="105687" cy="105687"/>
            </a:xfrm>
            <a:custGeom>
              <a:avLst/>
              <a:gdLst/>
              <a:ahLst/>
              <a:cxnLst/>
              <a:rect l="l" t="t" r="r" b="b"/>
              <a:pathLst>
                <a:path w="105687" h="105687">
                  <a:moveTo>
                    <a:pt x="52844" y="0"/>
                  </a:moveTo>
                  <a:lnTo>
                    <a:pt x="52844" y="0"/>
                  </a:lnTo>
                  <a:cubicBezTo>
                    <a:pt x="82028" y="0"/>
                    <a:pt x="105687" y="23659"/>
                    <a:pt x="105687" y="52844"/>
                  </a:cubicBezTo>
                  <a:lnTo>
                    <a:pt x="105687" y="52844"/>
                  </a:lnTo>
                  <a:cubicBezTo>
                    <a:pt x="105687" y="82028"/>
                    <a:pt x="82028" y="105687"/>
                    <a:pt x="52844" y="105687"/>
                  </a:cubicBezTo>
                  <a:lnTo>
                    <a:pt x="52844" y="105687"/>
                  </a:lnTo>
                  <a:cubicBezTo>
                    <a:pt x="23659" y="105687"/>
                    <a:pt x="0" y="82028"/>
                    <a:pt x="0" y="52844"/>
                  </a:cubicBezTo>
                  <a:lnTo>
                    <a:pt x="0" y="52844"/>
                  </a:lnTo>
                  <a:cubicBezTo>
                    <a:pt x="0" y="23659"/>
                    <a:pt x="23659" y="0"/>
                    <a:pt x="5284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6" name="TextBox 6"/>
            <p:cNvSpPr txBox="1"/>
            <p:nvPr/>
          </p:nvSpPr>
          <p:spPr>
            <a:xfrm>
              <a:off x="0" y="-47625"/>
              <a:ext cx="105687" cy="153312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7" name="Group 7"/>
          <p:cNvGrpSpPr/>
          <p:nvPr/>
        </p:nvGrpSpPr>
        <p:grpSpPr>
          <a:xfrm>
            <a:off x="5068922" y="5156021"/>
            <a:ext cx="855823" cy="855823"/>
            <a:chOff x="0" y="0"/>
            <a:chExt cx="338103" cy="338103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338103" cy="338103"/>
            </a:xfrm>
            <a:custGeom>
              <a:avLst/>
              <a:gdLst/>
              <a:ahLst/>
              <a:cxnLst/>
              <a:rect l="l" t="t" r="r" b="b"/>
              <a:pathLst>
                <a:path w="338103" h="338103">
                  <a:moveTo>
                    <a:pt x="84431" y="0"/>
                  </a:moveTo>
                  <a:lnTo>
                    <a:pt x="253672" y="0"/>
                  </a:lnTo>
                  <a:cubicBezTo>
                    <a:pt x="300302" y="0"/>
                    <a:pt x="338103" y="37801"/>
                    <a:pt x="338103" y="84431"/>
                  </a:cubicBezTo>
                  <a:lnTo>
                    <a:pt x="338103" y="253672"/>
                  </a:lnTo>
                  <a:cubicBezTo>
                    <a:pt x="338103" y="300302"/>
                    <a:pt x="300302" y="338103"/>
                    <a:pt x="253672" y="338103"/>
                  </a:cubicBezTo>
                  <a:lnTo>
                    <a:pt x="84431" y="338103"/>
                  </a:lnTo>
                  <a:cubicBezTo>
                    <a:pt x="37801" y="338103"/>
                    <a:pt x="0" y="300302"/>
                    <a:pt x="0" y="253672"/>
                  </a:cubicBezTo>
                  <a:lnTo>
                    <a:pt x="0" y="84431"/>
                  </a:lnTo>
                  <a:cubicBezTo>
                    <a:pt x="0" y="37801"/>
                    <a:pt x="37801" y="0"/>
                    <a:pt x="84431" y="0"/>
                  </a:cubicBezTo>
                  <a:close/>
                </a:path>
              </a:pathLst>
            </a:custGeom>
            <a:solidFill>
              <a:srgbClr val="81C4EB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47625"/>
              <a:ext cx="338103" cy="385728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0" name="Group 10"/>
          <p:cNvGrpSpPr/>
          <p:nvPr/>
        </p:nvGrpSpPr>
        <p:grpSpPr>
          <a:xfrm>
            <a:off x="10447650" y="1578294"/>
            <a:ext cx="524589" cy="524589"/>
            <a:chOff x="0" y="0"/>
            <a:chExt cx="207245" cy="20724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07245" cy="207245"/>
            </a:xfrm>
            <a:custGeom>
              <a:avLst/>
              <a:gdLst/>
              <a:ahLst/>
              <a:cxnLst/>
              <a:rect l="l" t="t" r="r" b="b"/>
              <a:pathLst>
                <a:path w="207245" h="207245">
                  <a:moveTo>
                    <a:pt x="103622" y="0"/>
                  </a:moveTo>
                  <a:lnTo>
                    <a:pt x="103622" y="0"/>
                  </a:lnTo>
                  <a:cubicBezTo>
                    <a:pt x="160851" y="0"/>
                    <a:pt x="207245" y="46393"/>
                    <a:pt x="207245" y="103622"/>
                  </a:cubicBezTo>
                  <a:lnTo>
                    <a:pt x="207245" y="103622"/>
                  </a:lnTo>
                  <a:cubicBezTo>
                    <a:pt x="207245" y="131105"/>
                    <a:pt x="196328" y="157462"/>
                    <a:pt x="176895" y="176895"/>
                  </a:cubicBezTo>
                  <a:cubicBezTo>
                    <a:pt x="157462" y="196328"/>
                    <a:pt x="131105" y="207245"/>
                    <a:pt x="103622" y="207245"/>
                  </a:cubicBezTo>
                  <a:lnTo>
                    <a:pt x="103622" y="207245"/>
                  </a:lnTo>
                  <a:cubicBezTo>
                    <a:pt x="76140" y="207245"/>
                    <a:pt x="49783" y="196328"/>
                    <a:pt x="30350" y="176895"/>
                  </a:cubicBezTo>
                  <a:cubicBezTo>
                    <a:pt x="10917" y="157462"/>
                    <a:pt x="0" y="131105"/>
                    <a:pt x="0" y="103622"/>
                  </a:cubicBezTo>
                  <a:lnTo>
                    <a:pt x="0" y="103622"/>
                  </a:lnTo>
                  <a:cubicBezTo>
                    <a:pt x="0" y="76140"/>
                    <a:pt x="10917" y="49783"/>
                    <a:pt x="30350" y="30350"/>
                  </a:cubicBezTo>
                  <a:cubicBezTo>
                    <a:pt x="49783" y="10917"/>
                    <a:pt x="76140" y="0"/>
                    <a:pt x="103622" y="0"/>
                  </a:cubicBezTo>
                  <a:close/>
                </a:path>
              </a:pathLst>
            </a:custGeom>
            <a:solidFill>
              <a:srgbClr val="4396C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2" name="TextBox 12"/>
            <p:cNvSpPr txBox="1"/>
            <p:nvPr/>
          </p:nvSpPr>
          <p:spPr>
            <a:xfrm>
              <a:off x="0" y="-47625"/>
              <a:ext cx="207245" cy="25487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3" name="Group 13"/>
          <p:cNvGrpSpPr/>
          <p:nvPr/>
        </p:nvGrpSpPr>
        <p:grpSpPr>
          <a:xfrm>
            <a:off x="11713902" y="844551"/>
            <a:ext cx="795599" cy="5167292"/>
            <a:chOff x="0" y="0"/>
            <a:chExt cx="314311" cy="2041399"/>
          </a:xfrm>
        </p:grpSpPr>
        <p:sp>
          <p:nvSpPr>
            <p:cNvPr id="14" name="Freeform 14"/>
            <p:cNvSpPr/>
            <p:nvPr/>
          </p:nvSpPr>
          <p:spPr>
            <a:xfrm>
              <a:off x="0" y="0"/>
              <a:ext cx="314311" cy="2041399"/>
            </a:xfrm>
            <a:custGeom>
              <a:avLst/>
              <a:gdLst/>
              <a:ahLst/>
              <a:cxnLst/>
              <a:rect l="l" t="t" r="r" b="b"/>
              <a:pathLst>
                <a:path w="314311" h="2041399">
                  <a:moveTo>
                    <a:pt x="129746" y="0"/>
                  </a:moveTo>
                  <a:lnTo>
                    <a:pt x="184565" y="0"/>
                  </a:lnTo>
                  <a:cubicBezTo>
                    <a:pt x="256221" y="0"/>
                    <a:pt x="314311" y="58089"/>
                    <a:pt x="314311" y="129746"/>
                  </a:cubicBezTo>
                  <a:lnTo>
                    <a:pt x="314311" y="1911653"/>
                  </a:lnTo>
                  <a:cubicBezTo>
                    <a:pt x="314311" y="1946064"/>
                    <a:pt x="300641" y="1979065"/>
                    <a:pt x="276309" y="2003397"/>
                  </a:cubicBezTo>
                  <a:cubicBezTo>
                    <a:pt x="251977" y="2027730"/>
                    <a:pt x="218975" y="2041399"/>
                    <a:pt x="184565" y="2041399"/>
                  </a:cubicBezTo>
                  <a:lnTo>
                    <a:pt x="129746" y="2041399"/>
                  </a:lnTo>
                  <a:cubicBezTo>
                    <a:pt x="95335" y="2041399"/>
                    <a:pt x="62334" y="2027730"/>
                    <a:pt x="38002" y="2003397"/>
                  </a:cubicBezTo>
                  <a:cubicBezTo>
                    <a:pt x="13670" y="1979065"/>
                    <a:pt x="0" y="1946064"/>
                    <a:pt x="0" y="1911653"/>
                  </a:cubicBezTo>
                  <a:lnTo>
                    <a:pt x="0" y="129746"/>
                  </a:lnTo>
                  <a:cubicBezTo>
                    <a:pt x="0" y="95335"/>
                    <a:pt x="13670" y="62334"/>
                    <a:pt x="38002" y="38002"/>
                  </a:cubicBezTo>
                  <a:cubicBezTo>
                    <a:pt x="62334" y="13670"/>
                    <a:pt x="95335" y="0"/>
                    <a:pt x="129746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5" name="TextBox 15"/>
            <p:cNvSpPr txBox="1"/>
            <p:nvPr/>
          </p:nvSpPr>
          <p:spPr>
            <a:xfrm>
              <a:off x="0" y="-47625"/>
              <a:ext cx="314311" cy="208902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grpSp>
        <p:nvGrpSpPr>
          <p:cNvPr id="16" name="Group 16"/>
          <p:cNvGrpSpPr/>
          <p:nvPr/>
        </p:nvGrpSpPr>
        <p:grpSpPr>
          <a:xfrm>
            <a:off x="4045632" y="1341888"/>
            <a:ext cx="760995" cy="760995"/>
            <a:chOff x="0" y="0"/>
            <a:chExt cx="300640" cy="300640"/>
          </a:xfrm>
        </p:grpSpPr>
        <p:sp>
          <p:nvSpPr>
            <p:cNvPr id="17" name="Freeform 17"/>
            <p:cNvSpPr/>
            <p:nvPr/>
          </p:nvSpPr>
          <p:spPr>
            <a:xfrm>
              <a:off x="0" y="0"/>
              <a:ext cx="300640" cy="300640"/>
            </a:xfrm>
            <a:custGeom>
              <a:avLst/>
              <a:gdLst/>
              <a:ahLst/>
              <a:cxnLst/>
              <a:rect l="l" t="t" r="r" b="b"/>
              <a:pathLst>
                <a:path w="300640" h="300640">
                  <a:moveTo>
                    <a:pt x="94952" y="0"/>
                  </a:moveTo>
                  <a:lnTo>
                    <a:pt x="205688" y="0"/>
                  </a:lnTo>
                  <a:cubicBezTo>
                    <a:pt x="258128" y="0"/>
                    <a:pt x="300640" y="42511"/>
                    <a:pt x="300640" y="94952"/>
                  </a:cubicBezTo>
                  <a:lnTo>
                    <a:pt x="300640" y="205688"/>
                  </a:lnTo>
                  <a:cubicBezTo>
                    <a:pt x="300640" y="258128"/>
                    <a:pt x="258128" y="300640"/>
                    <a:pt x="205688" y="300640"/>
                  </a:cubicBezTo>
                  <a:lnTo>
                    <a:pt x="94952" y="300640"/>
                  </a:lnTo>
                  <a:cubicBezTo>
                    <a:pt x="42511" y="300640"/>
                    <a:pt x="0" y="258128"/>
                    <a:pt x="0" y="205688"/>
                  </a:cubicBezTo>
                  <a:lnTo>
                    <a:pt x="0" y="94952"/>
                  </a:lnTo>
                  <a:cubicBezTo>
                    <a:pt x="0" y="42511"/>
                    <a:pt x="42511" y="0"/>
                    <a:pt x="94952" y="0"/>
                  </a:cubicBezTo>
                  <a:close/>
                </a:path>
              </a:pathLst>
            </a:custGeom>
            <a:solidFill>
              <a:srgbClr val="B8DFF6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18" name="TextBox 18"/>
            <p:cNvSpPr txBox="1"/>
            <p:nvPr/>
          </p:nvSpPr>
          <p:spPr>
            <a:xfrm>
              <a:off x="0" y="-47625"/>
              <a:ext cx="300640" cy="34826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19" name="Freeform 19"/>
          <p:cNvSpPr/>
          <p:nvPr/>
        </p:nvSpPr>
        <p:spPr>
          <a:xfrm>
            <a:off x="-455488" y="1341887"/>
            <a:ext cx="4069319" cy="4069319"/>
          </a:xfrm>
          <a:custGeom>
            <a:avLst/>
            <a:gdLst/>
            <a:ahLst/>
            <a:cxnLst/>
            <a:rect l="l" t="t" r="r" b="b"/>
            <a:pathLst>
              <a:path w="6103978" h="6103978">
                <a:moveTo>
                  <a:pt x="0" y="0"/>
                </a:moveTo>
                <a:lnTo>
                  <a:pt x="6103979" y="0"/>
                </a:lnTo>
                <a:lnTo>
                  <a:pt x="6103979" y="6103978"/>
                </a:lnTo>
                <a:lnTo>
                  <a:pt x="0" y="6103978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15"/>
            <a:endParaRPr lang="en-US" sz="1200">
              <a:solidFill>
                <a:prstClr val="black"/>
              </a:solidFill>
              <a:latin typeface="Calibri"/>
            </a:endParaRPr>
          </a:p>
        </p:txBody>
      </p:sp>
      <p:grpSp>
        <p:nvGrpSpPr>
          <p:cNvPr id="20" name="Group 20"/>
          <p:cNvGrpSpPr/>
          <p:nvPr/>
        </p:nvGrpSpPr>
        <p:grpSpPr>
          <a:xfrm>
            <a:off x="685800" y="4888499"/>
            <a:ext cx="695432" cy="695432"/>
            <a:chOff x="0" y="0"/>
            <a:chExt cx="274739" cy="274739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274739" cy="274739"/>
            </a:xfrm>
            <a:custGeom>
              <a:avLst/>
              <a:gdLst/>
              <a:ahLst/>
              <a:cxnLst/>
              <a:rect l="l" t="t" r="r" b="b"/>
              <a:pathLst>
                <a:path w="274739" h="274739">
                  <a:moveTo>
                    <a:pt x="103904" y="0"/>
                  </a:moveTo>
                  <a:lnTo>
                    <a:pt x="170835" y="0"/>
                  </a:lnTo>
                  <a:cubicBezTo>
                    <a:pt x="198392" y="0"/>
                    <a:pt x="224820" y="10947"/>
                    <a:pt x="244306" y="30433"/>
                  </a:cubicBezTo>
                  <a:cubicBezTo>
                    <a:pt x="263792" y="49918"/>
                    <a:pt x="274739" y="76347"/>
                    <a:pt x="274739" y="103904"/>
                  </a:cubicBezTo>
                  <a:lnTo>
                    <a:pt x="274739" y="170835"/>
                  </a:lnTo>
                  <a:cubicBezTo>
                    <a:pt x="274739" y="228219"/>
                    <a:pt x="228219" y="274739"/>
                    <a:pt x="170835" y="274739"/>
                  </a:cubicBezTo>
                  <a:lnTo>
                    <a:pt x="103904" y="274739"/>
                  </a:lnTo>
                  <a:cubicBezTo>
                    <a:pt x="46519" y="274739"/>
                    <a:pt x="0" y="228219"/>
                    <a:pt x="0" y="170835"/>
                  </a:cubicBezTo>
                  <a:lnTo>
                    <a:pt x="0" y="103904"/>
                  </a:lnTo>
                  <a:cubicBezTo>
                    <a:pt x="0" y="46519"/>
                    <a:pt x="46519" y="0"/>
                    <a:pt x="103904" y="0"/>
                  </a:cubicBezTo>
                  <a:close/>
                </a:path>
              </a:pathLst>
            </a:custGeom>
            <a:solidFill>
              <a:srgbClr val="113D57"/>
            </a:solidFill>
          </p:spPr>
          <p:txBody>
            <a:bodyPr/>
            <a:lstStyle/>
            <a:p>
              <a:pPr defTabSz="609615"/>
              <a:endParaRPr lang="en-US" sz="1200">
                <a:solidFill>
                  <a:prstClr val="black"/>
                </a:solidFill>
                <a:latin typeface="Calibri"/>
              </a:endParaRPr>
            </a:p>
          </p:txBody>
        </p:sp>
        <p:sp>
          <p:nvSpPr>
            <p:cNvPr id="22" name="TextBox 22"/>
            <p:cNvSpPr txBox="1"/>
            <p:nvPr/>
          </p:nvSpPr>
          <p:spPr>
            <a:xfrm>
              <a:off x="0" y="-47625"/>
              <a:ext cx="274739" cy="32236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 defTabSz="609615">
                <a:lnSpc>
                  <a:spcPts val="2197"/>
                </a:lnSpc>
              </a:pPr>
              <a:endParaRPr sz="1200">
                <a:solidFill>
                  <a:prstClr val="black"/>
                </a:solidFill>
                <a:latin typeface="Calibri"/>
              </a:endParaRPr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6358296" y="2351538"/>
            <a:ext cx="4351649" cy="14619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15">
              <a:lnSpc>
                <a:spcPts val="5675"/>
              </a:lnSpc>
            </a:pPr>
            <a:r>
              <a:rPr lang="en-US" sz="5867" b="1" spc="-263" dirty="0" err="1">
                <a:solidFill>
                  <a:srgbClr val="113D57"/>
                </a:solidFill>
                <a:latin typeface="Montserrat Ultra-Bold"/>
                <a:ea typeface="Montserrat Ultra-Bold"/>
                <a:cs typeface="Montserrat Ultra-Bold"/>
                <a:sym typeface="Montserrat Ultra-Bold"/>
              </a:rPr>
              <a:t>Continuidade</a:t>
            </a:r>
            <a:endParaRPr lang="en-US" sz="5867" b="1" spc="-263" dirty="0">
              <a:solidFill>
                <a:srgbClr val="113D57"/>
              </a:solidFill>
              <a:latin typeface="Montserrat Ultra-Bold"/>
              <a:ea typeface="Montserrat Ultra-Bold"/>
              <a:cs typeface="Montserrat Ultra-Bold"/>
              <a:sym typeface="Montserrat Ultra-Bold"/>
            </a:endParaRPr>
          </a:p>
          <a:p>
            <a:pPr defTabSz="609615">
              <a:lnSpc>
                <a:spcPts val="5675"/>
              </a:lnSpc>
            </a:pPr>
            <a:endParaRPr lang="en-US" sz="5867" b="1" dirty="0">
              <a:solidFill>
                <a:srgbClr val="40404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2" name="Retângulo arredondado 12"/>
          <p:cNvSpPr/>
          <p:nvPr/>
        </p:nvSpPr>
        <p:spPr>
          <a:xfrm>
            <a:off x="2050036" y="909068"/>
            <a:ext cx="8190100" cy="1812306"/>
          </a:xfrm>
          <a:prstGeom prst="roundRect">
            <a:avLst/>
          </a:prstGeom>
          <a:solidFill>
            <a:srgbClr val="B7DEE8"/>
          </a:solidFill>
          <a:ln>
            <a:solidFill>
              <a:srgbClr val="B7DE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3" name="Rectangle 6"/>
          <p:cNvSpPr/>
          <p:nvPr/>
        </p:nvSpPr>
        <p:spPr>
          <a:xfrm>
            <a:off x="2190848" y="907638"/>
            <a:ext cx="80492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 dos valores intermédios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b="1" dirty="0">
                <a:latin typeface="Arial" panose="020B0604020202020204" pitchFamily="34" charset="0"/>
                <a:cs typeface="Arial" panose="020B0604020202020204" pitchFamily="34" charset="0"/>
              </a:rPr>
              <a:t>ou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 de Bolzano-</a:t>
            </a:r>
            <a:r>
              <a:rPr lang="pt-PT" b="1" dirty="0" err="1">
                <a:solidFill>
                  <a:srgbClr val="05AA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Cauchy</a:t>
            </a: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6"/>
              <p:cNvSpPr/>
              <p:nvPr/>
            </p:nvSpPr>
            <p:spPr>
              <a:xfrm>
                <a:off x="2190848" y="1382545"/>
                <a:ext cx="8049289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Dada uma função real de variável real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contínua num intervalo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𝐼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=[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, 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com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&lt;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𝑏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para qualquer valor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do intervalo de extremos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existe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𝑐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∈</m:t>
                    </m:r>
                    <m:r>
                      <a:rPr lang="pt-PT" i="1" dirty="0" err="1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𝐼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tal que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𝑐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)=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𝑘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</p:txBody>
          </p:sp>
        </mc:Choice>
        <mc:Fallback xmlns="">
          <p:sp>
            <p:nvSpPr>
              <p:cNvPr id="3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1382545"/>
                <a:ext cx="8049289" cy="1338828"/>
              </a:xfrm>
              <a:prstGeom prst="rect">
                <a:avLst/>
              </a:prstGeom>
              <a:blipFill>
                <a:blip r:embed="rId3"/>
                <a:stretch>
                  <a:fillRect l="-606" b="-31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1"/>
              <p:cNvSpPr/>
              <p:nvPr/>
            </p:nvSpPr>
            <p:spPr>
              <a:xfrm>
                <a:off x="2190848" y="3182834"/>
                <a:ext cx="2696379" cy="4630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/>
                  <a:t>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é contínua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18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3182834"/>
                <a:ext cx="2696379" cy="463075"/>
              </a:xfrm>
              <a:prstGeom prst="rect">
                <a:avLst/>
              </a:prstGeom>
              <a:blipFill>
                <a:blip r:embed="rId4"/>
                <a:stretch>
                  <a:fillRect l="-1354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ângulo 2"/>
              <p:cNvSpPr/>
              <p:nvPr/>
            </p:nvSpPr>
            <p:spPr>
              <a:xfrm>
                <a:off x="2190848" y="3645909"/>
                <a:ext cx="4161011" cy="4565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)&lt;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ou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)&lt;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9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3645909"/>
                <a:ext cx="4161011" cy="456535"/>
              </a:xfrm>
              <a:prstGeom prst="rect">
                <a:avLst/>
              </a:prstGeom>
              <a:blipFill>
                <a:blip r:embed="rId5"/>
                <a:stretch>
                  <a:fillRect l="-878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Chaveta à direita 19"/>
          <p:cNvSpPr/>
          <p:nvPr/>
        </p:nvSpPr>
        <p:spPr>
          <a:xfrm>
            <a:off x="6351858" y="3228714"/>
            <a:ext cx="281354" cy="936325"/>
          </a:xfrm>
          <a:prstGeom prst="rightBrace">
            <a:avLst/>
          </a:prstGeom>
          <a:ln>
            <a:solidFill>
              <a:srgbClr val="05AA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6724653" y="3526482"/>
                <a:ext cx="2374881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⇒∃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∈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𝑎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, 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𝑏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: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𝑓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𝑐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𝑘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24653" y="3526482"/>
                <a:ext cx="2374881" cy="4154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6"/>
          <p:cNvSpPr/>
          <p:nvPr/>
        </p:nvSpPr>
        <p:spPr>
          <a:xfrm>
            <a:off x="2196353" y="2715469"/>
            <a:ext cx="80492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Assim,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06891" y="4233278"/>
            <a:ext cx="2701672" cy="2515134"/>
          </a:xfrm>
          <a:prstGeom prst="rect">
            <a:avLst/>
          </a:prstGeom>
        </p:spPr>
      </p:pic>
      <p:cxnSp>
        <p:nvCxnSpPr>
          <p:cNvPr id="8" name="Conexão reta 7"/>
          <p:cNvCxnSpPr/>
          <p:nvPr/>
        </p:nvCxnSpPr>
        <p:spPr>
          <a:xfrm>
            <a:off x="5536446" y="5254389"/>
            <a:ext cx="586854" cy="0"/>
          </a:xfrm>
          <a:prstGeom prst="line">
            <a:avLst/>
          </a:prstGeom>
          <a:ln>
            <a:solidFill>
              <a:srgbClr val="05AAB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ixaDeTexto 24"/>
              <p:cNvSpPr txBox="1"/>
              <p:nvPr/>
            </p:nvSpPr>
            <p:spPr>
              <a:xfrm>
                <a:off x="6157727" y="5097940"/>
                <a:ext cx="18626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05AAB0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pt-PT" dirty="0">
                  <a:solidFill>
                    <a:srgbClr val="05AAB0"/>
                  </a:solidFill>
                </a:endParaRPr>
              </a:p>
            </p:txBody>
          </p:sp>
        </mc:Choice>
        <mc:Fallback xmlns="">
          <p:sp>
            <p:nvSpPr>
              <p:cNvPr id="25" name="CaixaDeTexto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7727" y="5097940"/>
                <a:ext cx="186268" cy="276999"/>
              </a:xfrm>
              <a:prstGeom prst="rect">
                <a:avLst/>
              </a:prstGeom>
              <a:blipFill>
                <a:blip r:embed="rId8"/>
                <a:stretch>
                  <a:fillRect l="-32258" r="-25806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Conexão reta 21"/>
          <p:cNvCxnSpPr/>
          <p:nvPr/>
        </p:nvCxnSpPr>
        <p:spPr>
          <a:xfrm>
            <a:off x="5536446" y="5254389"/>
            <a:ext cx="0" cy="709684"/>
          </a:xfrm>
          <a:prstGeom prst="line">
            <a:avLst/>
          </a:prstGeom>
          <a:ln>
            <a:solidFill>
              <a:srgbClr val="05AAB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/>
              <p:cNvSpPr txBox="1"/>
              <p:nvPr/>
            </p:nvSpPr>
            <p:spPr>
              <a:xfrm>
                <a:off x="5453443" y="5940739"/>
                <a:ext cx="15959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05AAB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pt-PT" dirty="0">
                  <a:solidFill>
                    <a:srgbClr val="05AAB0"/>
                  </a:solidFill>
                </a:endParaRPr>
              </a:p>
            </p:txBody>
          </p:sp>
        </mc:Choice>
        <mc:Fallback xmlns="">
          <p:sp>
            <p:nvSpPr>
              <p:cNvPr id="28" name="CaixaDeTexto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53443" y="5940739"/>
                <a:ext cx="159595" cy="276999"/>
              </a:xfrm>
              <a:prstGeom prst="rect">
                <a:avLst/>
              </a:prstGeom>
              <a:blipFill>
                <a:blip r:embed="rId9"/>
                <a:stretch>
                  <a:fillRect l="-23077" r="-1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16">
            <a:extLst>
              <a:ext uri="{FF2B5EF4-FFF2-40B4-BE49-F238E27FC236}">
                <a16:creationId xmlns:a16="http://schemas.microsoft.com/office/drawing/2014/main" id="{D59DB5B0-D27B-A0D7-8680-050477E82F70}"/>
              </a:ext>
            </a:extLst>
          </p:cNvPr>
          <p:cNvSpPr txBox="1"/>
          <p:nvPr/>
        </p:nvSpPr>
        <p:spPr>
          <a:xfrm>
            <a:off x="2080442" y="241080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 dos valores intermédios (Bolzano-</a:t>
            </a:r>
            <a:r>
              <a:rPr lang="pt-PT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Cauchy</a:t>
            </a:r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3507880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4" grpId="0"/>
      <p:bldP spid="18" grpId="0"/>
      <p:bldP spid="19" grpId="0"/>
      <p:bldP spid="20" grpId="0" animBg="1"/>
      <p:bldP spid="2" grpId="0"/>
      <p:bldP spid="21" grpId="0"/>
      <p:bldP spid="25" grpId="0"/>
      <p:bldP spid="2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96352" y="269198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2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2196353" y="870927"/>
                <a:ext cx="8049289" cy="4564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Considera a função polinomial, de domínio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definida por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  <m:t>𝑥</m:t>
                        </m:r>
                      </m:e>
                    </m:d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sSup>
                      <m:sSupPr>
                        <m:ctrlP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−2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870927"/>
                <a:ext cx="8049289" cy="456472"/>
              </a:xfrm>
              <a:prstGeom prst="rect">
                <a:avLst/>
              </a:prstGeom>
              <a:blipFill>
                <a:blip r:embed="rId3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tângulo 11"/>
          <p:cNvSpPr/>
          <p:nvPr/>
        </p:nvSpPr>
        <p:spPr>
          <a:xfrm>
            <a:off x="2212864" y="2262099"/>
            <a:ext cx="8043786" cy="46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5AAB0"/>
              </a:buClr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  <a:endParaRPr lang="pt-PT" b="1" dirty="0">
              <a:solidFill>
                <a:srgbClr val="F4792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19"/>
              <p:cNvSpPr/>
              <p:nvPr/>
            </p:nvSpPr>
            <p:spPr>
              <a:xfrm>
                <a:off x="2203908" y="2783959"/>
                <a:ext cx="4670014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por se tratar de uma função polinomial; em particular, é contínua no intervalo </a:t>
                </a:r>
                <a14:m>
                  <m:oMath xmlns:m="http://schemas.openxmlformats.org/officeDocument/2006/math">
                    <m:d>
                      <m:dPr>
                        <m:begChr m:val="]"/>
                        <m:endChr m:val="["/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0, 6</m:t>
                        </m:r>
                      </m:e>
                    </m:d>
                  </m:oMath>
                </a14:m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31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8" y="2783959"/>
                <a:ext cx="4670014" cy="1338828"/>
              </a:xfrm>
              <a:prstGeom prst="rect">
                <a:avLst/>
              </a:prstGeom>
              <a:blipFill>
                <a:blip r:embed="rId4"/>
                <a:stretch>
                  <a:fillRect l="-914" b="-41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1"/>
              <p:cNvSpPr/>
              <p:nvPr/>
            </p:nvSpPr>
            <p:spPr>
              <a:xfrm>
                <a:off x="2203909" y="4093911"/>
                <a:ext cx="2692853" cy="4630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  <m:sup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−2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×0=0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3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9" y="4093911"/>
                <a:ext cx="2692853" cy="463012"/>
              </a:xfrm>
              <a:prstGeom prst="rect">
                <a:avLst/>
              </a:prstGeom>
              <a:blipFill>
                <a:blip r:embed="rId5"/>
                <a:stretch>
                  <a:fillRect l="-1587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ângulo 2"/>
              <p:cNvSpPr/>
              <p:nvPr/>
            </p:nvSpPr>
            <p:spPr>
              <a:xfrm>
                <a:off x="2218933" y="5623245"/>
                <a:ext cx="8026706" cy="880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Assim, pelo teorema de Bolzano-</a:t>
                </a:r>
                <a:r>
                  <a:rPr lang="pt-PT" dirty="0" err="1">
                    <a:latin typeface="Arial" pitchFamily="34" charset="0"/>
                    <a:cs typeface="Arial" pitchFamily="34" charset="0"/>
                  </a:rPr>
                  <a:t>Cauchy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, podemos concluir  que a equação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)=15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tem, pelo menos, uma solução no intervalo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]0, 6[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 </a:t>
                </a:r>
                <a:endParaRPr lang="pt-PT" dirty="0"/>
              </a:p>
            </p:txBody>
          </p:sp>
        </mc:Choice>
        <mc:Fallback xmlns="">
          <p:sp>
            <p:nvSpPr>
              <p:cNvPr id="50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933" y="5623245"/>
                <a:ext cx="8026706" cy="880882"/>
              </a:xfrm>
              <a:prstGeom prst="rect">
                <a:avLst/>
              </a:prstGeom>
              <a:blipFill>
                <a:blip r:embed="rId6"/>
                <a:stretch>
                  <a:fillRect l="-683" b="-8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6"/>
              <p:cNvSpPr/>
              <p:nvPr/>
            </p:nvSpPr>
            <p:spPr>
              <a:xfrm>
                <a:off x="2196353" y="1376465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Prova que a equação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)=15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tem, pelo menos, uma solução no intervalo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]0, 6[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2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1376465"/>
                <a:ext cx="8049289" cy="872034"/>
              </a:xfrm>
              <a:prstGeom prst="rect">
                <a:avLst/>
              </a:prstGeom>
              <a:blipFill>
                <a:blip r:embed="rId7"/>
                <a:stretch>
                  <a:fillRect l="-606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2203909" y="4568991"/>
                <a:ext cx="3911135" cy="46525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e>
                    </m:d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6</m:t>
                        </m:r>
                      </m:e>
                      <m:sup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−2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×6=36−12=24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9" y="4568991"/>
                <a:ext cx="3911135" cy="465256"/>
              </a:xfrm>
              <a:prstGeom prst="rect">
                <a:avLst/>
              </a:prstGeom>
              <a:blipFill>
                <a:blip r:embed="rId8"/>
                <a:stretch>
                  <a:fillRect l="-1092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haveta à direita 25"/>
          <p:cNvSpPr/>
          <p:nvPr/>
        </p:nvSpPr>
        <p:spPr>
          <a:xfrm>
            <a:off x="6774934" y="2769930"/>
            <a:ext cx="372794" cy="2771058"/>
          </a:xfrm>
          <a:prstGeom prst="rightBrace">
            <a:avLst/>
          </a:prstGeom>
          <a:ln>
            <a:solidFill>
              <a:srgbClr val="F4792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/>
              <p:cNvSpPr txBox="1"/>
              <p:nvPr/>
            </p:nvSpPr>
            <p:spPr>
              <a:xfrm>
                <a:off x="7215968" y="3920347"/>
                <a:ext cx="2562946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⇒∃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∈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]0, 6[ 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: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𝑓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𝑐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=15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CaixaDe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5968" y="3920347"/>
                <a:ext cx="2562946" cy="4154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2196353" y="5076822"/>
                <a:ext cx="2239587" cy="4641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&lt;15&lt;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(6)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5076822"/>
                <a:ext cx="2239587" cy="464166"/>
              </a:xfrm>
              <a:prstGeom prst="rect">
                <a:avLst/>
              </a:prstGeom>
              <a:blipFill>
                <a:blip r:embed="rId10"/>
                <a:stretch>
                  <a:fillRect l="-1630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384144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31" grpId="0"/>
      <p:bldP spid="33" grpId="0"/>
      <p:bldP spid="50" grpId="0"/>
      <p:bldP spid="24" grpId="0"/>
      <p:bldP spid="2" grpId="0"/>
      <p:bldP spid="26" grpId="0" animBg="1"/>
      <p:bldP spid="27" grpId="0"/>
      <p:bldP spid="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3" name="Rectangle 6"/>
          <p:cNvSpPr/>
          <p:nvPr/>
        </p:nvSpPr>
        <p:spPr>
          <a:xfrm>
            <a:off x="2201858" y="907638"/>
            <a:ext cx="80492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Notas:</a:t>
            </a:r>
            <a:endParaRPr lang="pt-PT" b="1" dirty="0">
              <a:solidFill>
                <a:srgbClr val="F47929"/>
              </a:solidFill>
              <a:latin typeface="Arial" panose="020B0604020202020204" pitchFamily="34" charset="0"/>
              <a:ea typeface="Cambria Math" panose="02040503050406030204" pitchFamily="18" charset="0"/>
              <a:cs typeface="Lucida Grande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6"/>
              <p:cNvSpPr/>
              <p:nvPr/>
            </p:nvSpPr>
            <p:spPr>
              <a:xfrm>
                <a:off x="2201858" y="1465744"/>
                <a:ext cx="4772025" cy="17543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rabicPeriod"/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O teorema de Bolzano-</a:t>
                </a:r>
                <a:r>
                  <a:rPr lang="pt-PT" dirty="0" err="1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Cauchy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garante apenas a existência de um valor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𝑐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no intervalo considerado, mas não o determina. </a:t>
                </a:r>
              </a:p>
            </p:txBody>
          </p:sp>
        </mc:Choice>
        <mc:Fallback xmlns="">
          <p:sp>
            <p:nvSpPr>
              <p:cNvPr id="3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58" y="1465744"/>
                <a:ext cx="4772025" cy="1754326"/>
              </a:xfrm>
              <a:prstGeom prst="rect">
                <a:avLst/>
              </a:prstGeom>
              <a:blipFill>
                <a:blip r:embed="rId3"/>
                <a:stretch>
                  <a:fillRect l="-766" b="-17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6"/>
              <p:cNvSpPr/>
              <p:nvPr/>
            </p:nvSpPr>
            <p:spPr>
              <a:xfrm>
                <a:off x="2201858" y="3270346"/>
                <a:ext cx="4772025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rabicPeriod" startAt="2"/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O teorema de Bolzano-</a:t>
                </a:r>
                <a:r>
                  <a:rPr lang="pt-PT" dirty="0" err="1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Cauchy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não enuncia a unicidade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𝑐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2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58" y="3270346"/>
                <a:ext cx="4772025" cy="872034"/>
              </a:xfrm>
              <a:prstGeom prst="rect">
                <a:avLst/>
              </a:prstGeom>
              <a:blipFill>
                <a:blip r:embed="rId4"/>
                <a:stretch>
                  <a:fillRect l="-766" b="-9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6"/>
              <p:cNvSpPr/>
              <p:nvPr/>
            </p:nvSpPr>
            <p:spPr>
              <a:xfrm>
                <a:off x="2196353" y="4243952"/>
                <a:ext cx="8049289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rabicPeriod" startAt="3"/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Como caso particular deste teorema (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𝑘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 = 0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), decorre um resultado de grande interesse prático, que permite justificar a existência de zeros de funções contínuas, </a:t>
                </a:r>
                <a:r>
                  <a:rPr lang="pt-PT" b="1" dirty="0">
                    <a:solidFill>
                      <a:srgbClr val="F47929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corolário do teorema de Bolzano-</a:t>
                </a:r>
                <a:r>
                  <a:rPr lang="pt-PT" b="1" dirty="0" err="1">
                    <a:solidFill>
                      <a:srgbClr val="F47929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Cauchy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26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4243952"/>
                <a:ext cx="8049289" cy="1338828"/>
              </a:xfrm>
              <a:prstGeom prst="rect">
                <a:avLst/>
              </a:prstGeom>
              <a:blipFill>
                <a:blip r:embed="rId5"/>
                <a:stretch>
                  <a:fillRect l="-454" b="-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6" cstate="screen">
            <a:lum bright="6000" contrast="1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973882" y="1385332"/>
            <a:ext cx="3277264" cy="2818640"/>
          </a:xfrm>
          <a:prstGeom prst="rect">
            <a:avLst/>
          </a:prstGeom>
        </p:spPr>
      </p:pic>
      <p:sp>
        <p:nvSpPr>
          <p:cNvPr id="2" name="TextBox 16">
            <a:extLst>
              <a:ext uri="{FF2B5EF4-FFF2-40B4-BE49-F238E27FC236}">
                <a16:creationId xmlns:a16="http://schemas.microsoft.com/office/drawing/2014/main" id="{F5815B5D-4D68-743A-699B-6DC026E81CB6}"/>
              </a:ext>
            </a:extLst>
          </p:cNvPr>
          <p:cNvSpPr txBox="1"/>
          <p:nvPr/>
        </p:nvSpPr>
        <p:spPr>
          <a:xfrm>
            <a:off x="2080442" y="241080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 dos valores intermédios (Bolzano-</a:t>
            </a:r>
            <a:r>
              <a:rPr lang="pt-PT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Cauchy</a:t>
            </a:r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055404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24" grpId="0"/>
      <p:bldP spid="2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9" name="Retângulo arredondado 12"/>
          <p:cNvSpPr/>
          <p:nvPr/>
        </p:nvSpPr>
        <p:spPr>
          <a:xfrm>
            <a:off x="2190847" y="943369"/>
            <a:ext cx="8190100" cy="1396807"/>
          </a:xfrm>
          <a:prstGeom prst="roundRect">
            <a:avLst/>
          </a:prstGeom>
          <a:solidFill>
            <a:srgbClr val="B7DEE8"/>
          </a:solidFill>
          <a:ln>
            <a:solidFill>
              <a:srgbClr val="B7DE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0" name="Rectangle 6"/>
          <p:cNvSpPr/>
          <p:nvPr/>
        </p:nvSpPr>
        <p:spPr>
          <a:xfrm>
            <a:off x="2331659" y="941938"/>
            <a:ext cx="80492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Corolário do teorema de Bolzano-</a:t>
            </a:r>
            <a:r>
              <a:rPr lang="pt-PT" b="1" dirty="0" err="1">
                <a:solidFill>
                  <a:srgbClr val="05AA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Cauchy</a:t>
            </a: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angle 6"/>
              <p:cNvSpPr/>
              <p:nvPr/>
            </p:nvSpPr>
            <p:spPr>
              <a:xfrm>
                <a:off x="2331659" y="1416845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é contínua num intervalo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, 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)×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)&lt;0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então 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tem pelo menos um zero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]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, 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[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</p:txBody>
          </p:sp>
        </mc:Choice>
        <mc:Fallback xmlns="">
          <p:sp>
            <p:nvSpPr>
              <p:cNvPr id="31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31659" y="1416845"/>
                <a:ext cx="8049289" cy="872034"/>
              </a:xfrm>
              <a:prstGeom prst="rect">
                <a:avLst/>
              </a:prstGeom>
              <a:blipFill>
                <a:blip r:embed="rId3"/>
                <a:stretch>
                  <a:fillRect l="-606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ângulo 1"/>
              <p:cNvSpPr/>
              <p:nvPr/>
            </p:nvSpPr>
            <p:spPr>
              <a:xfrm>
                <a:off x="2190848" y="2882581"/>
                <a:ext cx="2696379" cy="4630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/>
                  <a:t> 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é contínua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5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2882581"/>
                <a:ext cx="2696379" cy="463075"/>
              </a:xfrm>
              <a:prstGeom prst="rect">
                <a:avLst/>
              </a:prstGeom>
              <a:blipFill>
                <a:blip r:embed="rId4"/>
                <a:stretch>
                  <a:fillRect l="-1354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ângulo 2"/>
              <p:cNvSpPr/>
              <p:nvPr/>
            </p:nvSpPr>
            <p:spPr>
              <a:xfrm>
                <a:off x="2190847" y="3345656"/>
                <a:ext cx="2085956" cy="45653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05AAB0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)×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)&lt;0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36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7" y="3345656"/>
                <a:ext cx="2085956" cy="456535"/>
              </a:xfrm>
              <a:prstGeom prst="rect">
                <a:avLst/>
              </a:prstGeom>
              <a:blipFill>
                <a:blip r:embed="rId5"/>
                <a:stretch>
                  <a:fillRect l="-1749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7" name="Chaveta à direita 36"/>
          <p:cNvSpPr/>
          <p:nvPr/>
        </p:nvSpPr>
        <p:spPr>
          <a:xfrm>
            <a:off x="4755065" y="2928461"/>
            <a:ext cx="281354" cy="936325"/>
          </a:xfrm>
          <a:prstGeom prst="rightBrace">
            <a:avLst/>
          </a:prstGeom>
          <a:ln>
            <a:solidFill>
              <a:srgbClr val="05AAB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aixaDeTexto 37"/>
              <p:cNvSpPr txBox="1"/>
              <p:nvPr/>
            </p:nvSpPr>
            <p:spPr>
              <a:xfrm>
                <a:off x="5127860" y="3188873"/>
                <a:ext cx="2374881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⇒∃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∈</m:t>
                      </m:r>
                      <m:d>
                        <m:dPr>
                          <m:begChr m:val="]"/>
                          <m:endChr m:val="["/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𝑎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, </m:t>
                          </m:r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𝑏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: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𝑓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𝑐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8" name="CaixaDeTexto 3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27860" y="3188873"/>
                <a:ext cx="2374881" cy="41549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Rectangle 6"/>
          <p:cNvSpPr/>
          <p:nvPr/>
        </p:nvSpPr>
        <p:spPr>
          <a:xfrm>
            <a:off x="2196353" y="2415216"/>
            <a:ext cx="80492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Assim,</a:t>
            </a:r>
          </a:p>
        </p:txBody>
      </p:sp>
      <p:pic>
        <p:nvPicPr>
          <p:cNvPr id="18" name="Imagem 17"/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806891" y="4130612"/>
            <a:ext cx="2701672" cy="251513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6288875" y="5834219"/>
                <a:ext cx="15959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05AAB0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88875" y="5834219"/>
                <a:ext cx="159595" cy="276999"/>
              </a:xfrm>
              <a:prstGeom prst="rect">
                <a:avLst/>
              </a:prstGeom>
              <a:blipFill>
                <a:blip r:embed="rId8"/>
                <a:stretch>
                  <a:fillRect l="-23077" r="-192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Oval 2"/>
          <p:cNvSpPr/>
          <p:nvPr/>
        </p:nvSpPr>
        <p:spPr>
          <a:xfrm>
            <a:off x="6415245" y="5827362"/>
            <a:ext cx="72000" cy="72000"/>
          </a:xfrm>
          <a:prstGeom prst="ellipse">
            <a:avLst/>
          </a:prstGeom>
          <a:solidFill>
            <a:srgbClr val="05AAB0"/>
          </a:solidFill>
          <a:ln>
            <a:solidFill>
              <a:srgbClr val="05AA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TextBox 16">
            <a:extLst>
              <a:ext uri="{FF2B5EF4-FFF2-40B4-BE49-F238E27FC236}">
                <a16:creationId xmlns:a16="http://schemas.microsoft.com/office/drawing/2014/main" id="{5BCB8D53-329A-9517-0ABF-EFED82F43249}"/>
              </a:ext>
            </a:extLst>
          </p:cNvPr>
          <p:cNvSpPr txBox="1"/>
          <p:nvPr/>
        </p:nvSpPr>
        <p:spPr>
          <a:xfrm>
            <a:off x="2080442" y="241080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 dos valores intermédios (Bolzano-</a:t>
            </a:r>
            <a:r>
              <a:rPr lang="pt-PT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Cauchy</a:t>
            </a:r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602467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0" grpId="0"/>
      <p:bldP spid="31" grpId="0"/>
      <p:bldP spid="35" grpId="0"/>
      <p:bldP spid="36" grpId="0"/>
      <p:bldP spid="37" grpId="0" animBg="1"/>
      <p:bldP spid="38" grpId="0"/>
      <p:bldP spid="39" grpId="0"/>
      <p:bldP spid="2" grpId="0"/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17650" y="240323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2196353" y="870927"/>
                <a:ext cx="8049289" cy="4564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Considera a função polinomial, de domínio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definida por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  <m:t>𝑥</m:t>
                        </m:r>
                      </m:e>
                    </m:d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sSup>
                      <m:sSupPr>
                        <m:ctrlP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+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−5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870927"/>
                <a:ext cx="8049289" cy="456472"/>
              </a:xfrm>
              <a:prstGeom prst="rect">
                <a:avLst/>
              </a:prstGeom>
              <a:blipFill>
                <a:blip r:embed="rId3"/>
                <a:stretch>
                  <a:fillRect l="-606" r="-681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tângulo 11"/>
          <p:cNvSpPr/>
          <p:nvPr/>
        </p:nvSpPr>
        <p:spPr>
          <a:xfrm>
            <a:off x="2212864" y="1839013"/>
            <a:ext cx="8043786" cy="46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5AAB0"/>
              </a:buClr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  <a:endParaRPr lang="pt-PT" b="1" dirty="0">
              <a:solidFill>
                <a:srgbClr val="F4792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19"/>
              <p:cNvSpPr/>
              <p:nvPr/>
            </p:nvSpPr>
            <p:spPr>
              <a:xfrm>
                <a:off x="2203908" y="2360873"/>
                <a:ext cx="4670014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por se tratar de uma função polinomial; em particular, é contínua no intervalo </a:t>
                </a:r>
                <a14:m>
                  <m:oMath xmlns:m="http://schemas.openxmlformats.org/officeDocument/2006/math">
                    <m:d>
                      <m:dPr>
                        <m:begChr m:val="]"/>
                        <m:endChr m:val="["/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0, 2</m:t>
                        </m:r>
                      </m:e>
                    </m:d>
                  </m:oMath>
                </a14:m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31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8" y="2360873"/>
                <a:ext cx="4670014" cy="1338828"/>
              </a:xfrm>
              <a:prstGeom prst="rect">
                <a:avLst/>
              </a:prstGeom>
              <a:blipFill>
                <a:blip r:embed="rId4"/>
                <a:stretch>
                  <a:fillRect l="-914" b="-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1"/>
              <p:cNvSpPr/>
              <p:nvPr/>
            </p:nvSpPr>
            <p:spPr>
              <a:xfrm>
                <a:off x="2203908" y="3670825"/>
                <a:ext cx="2873992" cy="4630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  <m:sup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sup>
                    </m:sSup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+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0−5=−5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3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8" y="3670825"/>
                <a:ext cx="2873992" cy="463012"/>
              </a:xfrm>
              <a:prstGeom prst="rect">
                <a:avLst/>
              </a:prstGeom>
              <a:blipFill>
                <a:blip r:embed="rId5"/>
                <a:stretch>
                  <a:fillRect l="-1486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ângulo 2"/>
              <p:cNvSpPr/>
              <p:nvPr/>
            </p:nvSpPr>
            <p:spPr>
              <a:xfrm>
                <a:off x="2218933" y="5200159"/>
                <a:ext cx="8026706" cy="880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Assim, pelo teorema de Bolzano-</a:t>
                </a:r>
                <a:r>
                  <a:rPr lang="pt-PT" dirty="0" err="1">
                    <a:latin typeface="Arial" pitchFamily="34" charset="0"/>
                    <a:cs typeface="Arial" pitchFamily="34" charset="0"/>
                  </a:rPr>
                  <a:t>Cauchy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, conclui-se que 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tem, pelo menos, um zero no intervalo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]0, 2[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 </a:t>
                </a:r>
                <a:endParaRPr lang="pt-PT" dirty="0"/>
              </a:p>
            </p:txBody>
          </p:sp>
        </mc:Choice>
        <mc:Fallback xmlns="">
          <p:sp>
            <p:nvSpPr>
              <p:cNvPr id="50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933" y="5200159"/>
                <a:ext cx="8026706" cy="880882"/>
              </a:xfrm>
              <a:prstGeom prst="rect">
                <a:avLst/>
              </a:prstGeom>
              <a:blipFill>
                <a:blip r:embed="rId6"/>
                <a:stretch>
                  <a:fillRect l="-683" b="-8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6"/>
              <p:cNvSpPr/>
              <p:nvPr/>
            </p:nvSpPr>
            <p:spPr>
              <a:xfrm>
                <a:off x="2196353" y="1376466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Prova que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tem, pelo menos, um zero no intervalo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]0, 2[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2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1376466"/>
                <a:ext cx="8049289" cy="456535"/>
              </a:xfrm>
              <a:prstGeom prst="rect">
                <a:avLst/>
              </a:prstGeom>
              <a:blipFill>
                <a:blip r:embed="rId7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2203908" y="4145905"/>
                <a:ext cx="3938386" cy="46301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e>
                    </m:d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2</m:t>
                        </m:r>
                      </m:e>
                      <m:sup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3</m:t>
                        </m:r>
                      </m:sup>
                    </m:sSup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+2−5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=8+2−5=5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8" y="4145905"/>
                <a:ext cx="3938386" cy="463012"/>
              </a:xfrm>
              <a:prstGeom prst="rect">
                <a:avLst/>
              </a:prstGeom>
              <a:blipFill>
                <a:blip r:embed="rId8"/>
                <a:stretch>
                  <a:fillRect l="-1084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haveta à direita 25"/>
          <p:cNvSpPr/>
          <p:nvPr/>
        </p:nvSpPr>
        <p:spPr>
          <a:xfrm>
            <a:off x="6774934" y="2346844"/>
            <a:ext cx="372794" cy="2771058"/>
          </a:xfrm>
          <a:prstGeom prst="rightBrace">
            <a:avLst/>
          </a:prstGeom>
          <a:ln>
            <a:solidFill>
              <a:srgbClr val="F4792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/>
              <p:cNvSpPr txBox="1"/>
              <p:nvPr/>
            </p:nvSpPr>
            <p:spPr>
              <a:xfrm>
                <a:off x="7215969" y="3497261"/>
                <a:ext cx="2434705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⇒∃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∈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]0, 2[ 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: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𝑓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𝑐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CaixaDe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5969" y="3497261"/>
                <a:ext cx="2434705" cy="4154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2196353" y="4653736"/>
                <a:ext cx="2111347" cy="4641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&lt;0&lt;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(2)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4653736"/>
                <a:ext cx="2111347" cy="464166"/>
              </a:xfrm>
              <a:prstGeom prst="rect">
                <a:avLst/>
              </a:prstGeom>
              <a:blipFill>
                <a:blip r:embed="rId10"/>
                <a:stretch>
                  <a:fillRect l="-1729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6182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31" grpId="0"/>
      <p:bldP spid="33" grpId="0"/>
      <p:bldP spid="50" grpId="0"/>
      <p:bldP spid="24" grpId="0"/>
      <p:bldP spid="2" grpId="0"/>
      <p:bldP spid="26" grpId="0" animBg="1"/>
      <p:bldP spid="27" grpId="0"/>
      <p:bldP spid="2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95328" y="227007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4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2196353" y="870928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Considera uma função contínua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:]0, 1[→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tal que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(0)=1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(1)=0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870928"/>
                <a:ext cx="8049289" cy="456535"/>
              </a:xfrm>
              <a:prstGeom prst="rect">
                <a:avLst/>
              </a:prstGeom>
              <a:blipFill>
                <a:blip r:embed="rId3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tângulo 11"/>
          <p:cNvSpPr/>
          <p:nvPr/>
        </p:nvSpPr>
        <p:spPr>
          <a:xfrm>
            <a:off x="2212864" y="2071019"/>
            <a:ext cx="8043786" cy="46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5AAB0"/>
              </a:buClr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  <a:endParaRPr lang="pt-PT" b="1" dirty="0">
              <a:solidFill>
                <a:srgbClr val="F4792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19"/>
              <p:cNvSpPr/>
              <p:nvPr/>
            </p:nvSpPr>
            <p:spPr>
              <a:xfrm>
                <a:off x="2203908" y="3015430"/>
                <a:ext cx="4898783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𝑔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]0, 1[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por se tratar da diferença entre duas funções contínuas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]0, 1[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(a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a função identidade)</a:t>
                </a:r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31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8" y="3015430"/>
                <a:ext cx="4898783" cy="1338828"/>
              </a:xfrm>
              <a:prstGeom prst="rect">
                <a:avLst/>
              </a:prstGeom>
              <a:blipFill>
                <a:blip r:embed="rId4"/>
                <a:stretch>
                  <a:fillRect l="-872" r="-1370" b="-411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1"/>
              <p:cNvSpPr/>
              <p:nvPr/>
            </p:nvSpPr>
            <p:spPr>
              <a:xfrm>
                <a:off x="2203908" y="4362826"/>
                <a:ext cx="3359766" cy="4641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𝑔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=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0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−0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1−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0=1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3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8" y="4362826"/>
                <a:ext cx="3359766" cy="464166"/>
              </a:xfrm>
              <a:prstGeom prst="rect">
                <a:avLst/>
              </a:prstGeom>
              <a:blipFill>
                <a:blip r:embed="rId5"/>
                <a:stretch>
                  <a:fillRect l="-1270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ângulo 2"/>
              <p:cNvSpPr/>
              <p:nvPr/>
            </p:nvSpPr>
            <p:spPr>
              <a:xfrm>
                <a:off x="2195328" y="5817743"/>
                <a:ext cx="7684437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Assim, pelo teorema de Bolzano-</a:t>
                </a:r>
                <a:r>
                  <a:rPr lang="pt-PT" dirty="0" err="1">
                    <a:latin typeface="Arial" pitchFamily="34" charset="0"/>
                    <a:cs typeface="Arial" pitchFamily="34" charset="0"/>
                  </a:rPr>
                  <a:t>Cauchy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, conclui-se que </a:t>
                </a: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existe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c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∈ ]0, 1[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tal que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𝑐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)=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𝑐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50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5328" y="5817743"/>
                <a:ext cx="7684437" cy="872034"/>
              </a:xfrm>
              <a:prstGeom prst="rect">
                <a:avLst/>
              </a:prstGeom>
              <a:blipFill>
                <a:blip r:embed="rId6"/>
                <a:stretch>
                  <a:fillRect l="-634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6"/>
              <p:cNvSpPr/>
              <p:nvPr/>
            </p:nvSpPr>
            <p:spPr>
              <a:xfrm>
                <a:off x="2196353" y="1376466"/>
                <a:ext cx="7683412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Mostra que existe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c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∈ ]0, 1[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, tal que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(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𝑐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)=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𝑐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2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1376466"/>
                <a:ext cx="7683412" cy="456535"/>
              </a:xfrm>
              <a:prstGeom prst="rect">
                <a:avLst/>
              </a:prstGeom>
              <a:blipFill>
                <a:blip r:embed="rId7"/>
                <a:stretch>
                  <a:fillRect l="-634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tângulo 1"/>
              <p:cNvSpPr/>
              <p:nvPr/>
            </p:nvSpPr>
            <p:spPr>
              <a:xfrm>
                <a:off x="2203908" y="4835560"/>
                <a:ext cx="3532890" cy="4641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𝑔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−1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=0−1=−1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" name="Re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8" y="4835560"/>
                <a:ext cx="3532890" cy="464166"/>
              </a:xfrm>
              <a:prstGeom prst="rect">
                <a:avLst/>
              </a:prstGeom>
              <a:blipFill>
                <a:blip r:embed="rId8"/>
                <a:stretch>
                  <a:fillRect l="-1209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Chaveta à direita 25"/>
          <p:cNvSpPr/>
          <p:nvPr/>
        </p:nvSpPr>
        <p:spPr>
          <a:xfrm>
            <a:off x="7002647" y="3019421"/>
            <a:ext cx="372794" cy="2753039"/>
          </a:xfrm>
          <a:prstGeom prst="rightBrace">
            <a:avLst/>
          </a:prstGeom>
          <a:ln>
            <a:solidFill>
              <a:srgbClr val="F4792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/>
              <p:cNvSpPr txBox="1"/>
              <p:nvPr/>
            </p:nvSpPr>
            <p:spPr>
              <a:xfrm>
                <a:off x="7491643" y="4158985"/>
                <a:ext cx="2130583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∃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∈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]0, 1[ 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: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𝑔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𝑐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CaixaDe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91643" y="4158985"/>
                <a:ext cx="2130583" cy="4154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2196353" y="5308293"/>
                <a:ext cx="2134687" cy="4641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𝑔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&lt;0&lt;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𝑔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(0)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5308293"/>
                <a:ext cx="2134687" cy="464166"/>
              </a:xfrm>
              <a:prstGeom prst="rect">
                <a:avLst/>
              </a:prstGeom>
              <a:blipFill>
                <a:blip r:embed="rId10"/>
                <a:stretch>
                  <a:fillRect l="-1714" r="-286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6"/>
          <p:cNvSpPr/>
          <p:nvPr/>
        </p:nvSpPr>
        <p:spPr>
          <a:xfrm>
            <a:off x="2196352" y="1818289"/>
            <a:ext cx="7683412" cy="375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pt-PT" sz="1400" i="1" dirty="0">
                <a:solidFill>
                  <a:prstClr val="black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Caderno de Apoio às Metas Curriculares, 12.º ano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6"/>
              <p:cNvSpPr/>
              <p:nvPr/>
            </p:nvSpPr>
            <p:spPr>
              <a:xfrm>
                <a:off x="2212864" y="2511590"/>
                <a:ext cx="7683412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Considera-se a função definida por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𝑔</m:t>
                    </m:r>
                    <m:d>
                      <m:dPr>
                        <m:ctrlP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  <m:t>𝑥</m:t>
                        </m:r>
                      </m:e>
                    </m:d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=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</m:ctrlPr>
                      </m:dPr>
                      <m:e>
                        <m:r>
                          <a:rPr lang="pt-PT" i="1" dirty="0">
                            <a:solidFill>
                              <a:prstClr val="black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Lucida Grande"/>
                          </a:rPr>
                          <m:t>𝑥</m:t>
                        </m:r>
                      </m:e>
                    </m:d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−</m:t>
                    </m:r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𝑥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Tem-se que:</a:t>
                </a:r>
              </a:p>
            </p:txBody>
          </p:sp>
        </mc:Choice>
        <mc:Fallback xmlns="">
          <p:sp>
            <p:nvSpPr>
              <p:cNvPr id="18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864" y="2511590"/>
                <a:ext cx="7683412" cy="456535"/>
              </a:xfrm>
              <a:prstGeom prst="rect">
                <a:avLst/>
              </a:prstGeom>
              <a:blipFill>
                <a:blip r:embed="rId11"/>
                <a:stretch>
                  <a:fillRect l="-635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CaixaDeTexto 18"/>
              <p:cNvSpPr txBox="1"/>
              <p:nvPr/>
            </p:nvSpPr>
            <p:spPr>
              <a:xfrm>
                <a:off x="7487001" y="4624214"/>
                <a:ext cx="2844368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⟺∃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∈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]0, 1[ 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: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𝑓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𝑐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−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𝑐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9" name="CaixaDeTexto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7001" y="4624214"/>
                <a:ext cx="2844368" cy="415498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CaixaDeTexto 19"/>
              <p:cNvSpPr txBox="1"/>
              <p:nvPr/>
            </p:nvSpPr>
            <p:spPr>
              <a:xfrm>
                <a:off x="7487001" y="5091977"/>
                <a:ext cx="2440412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⟺∃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∈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]0, 1[  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: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𝑓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Lucida Grande"/>
                            </a:rPr>
                            <m:t>𝑐</m:t>
                          </m:r>
                        </m:e>
                      </m:d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=</m:t>
                      </m:r>
                      <m:r>
                        <a:rPr lang="pt-PT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Lucida Grande"/>
                        </a:rPr>
                        <m:t>𝑐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0" name="CaixaDeTexto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87001" y="5091977"/>
                <a:ext cx="2440412" cy="415498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5605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31" grpId="0"/>
      <p:bldP spid="33" grpId="0"/>
      <p:bldP spid="50" grpId="0"/>
      <p:bldP spid="24" grpId="0"/>
      <p:bldP spid="2" grpId="0"/>
      <p:bldP spid="26" grpId="0" animBg="1"/>
      <p:bldP spid="27" grpId="0"/>
      <p:bldP spid="28" grpId="0"/>
      <p:bldP spid="16" grpId="0"/>
      <p:bldP spid="18" grpId="0"/>
      <p:bldP spid="19" grpId="0"/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050036" y="143639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 de </a:t>
            </a:r>
            <a:r>
              <a:rPr lang="pt-PT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Weierstrass</a:t>
            </a:r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32" name="Retângulo arredondado 12"/>
          <p:cNvSpPr/>
          <p:nvPr/>
        </p:nvSpPr>
        <p:spPr>
          <a:xfrm>
            <a:off x="2050036" y="909068"/>
            <a:ext cx="8190100" cy="1345494"/>
          </a:xfrm>
          <a:prstGeom prst="roundRect">
            <a:avLst/>
          </a:prstGeom>
          <a:solidFill>
            <a:srgbClr val="B7DEE8"/>
          </a:solidFill>
          <a:ln>
            <a:solidFill>
              <a:srgbClr val="B7DE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33" name="Rectangle 6"/>
          <p:cNvSpPr/>
          <p:nvPr/>
        </p:nvSpPr>
        <p:spPr>
          <a:xfrm>
            <a:off x="2190848" y="907638"/>
            <a:ext cx="80492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Teorema de </a:t>
            </a:r>
            <a:r>
              <a:rPr lang="pt-PT" b="1" dirty="0" err="1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Weierstrass</a:t>
            </a: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6"/>
              <p:cNvSpPr/>
              <p:nvPr/>
            </p:nvSpPr>
            <p:spPr>
              <a:xfrm>
                <a:off x="2190848" y="1313562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Dada uma função real de variável real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, contínua num intervalo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, com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&lt;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admite máximo e mínimo absolutos. </a:t>
                </a:r>
              </a:p>
            </p:txBody>
          </p:sp>
        </mc:Choice>
        <mc:Fallback xmlns="">
          <p:sp>
            <p:nvSpPr>
              <p:cNvPr id="3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1313562"/>
                <a:ext cx="8049289" cy="872034"/>
              </a:xfrm>
              <a:prstGeom prst="rect">
                <a:avLst/>
              </a:prstGeom>
              <a:blipFill>
                <a:blip r:embed="rId3"/>
                <a:stretch>
                  <a:fillRect l="-606" b="-9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6"/>
          <p:cNvSpPr/>
          <p:nvPr/>
        </p:nvSpPr>
        <p:spPr>
          <a:xfrm>
            <a:off x="2196353" y="2366682"/>
            <a:ext cx="80492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Exemplo: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ângulo 9"/>
              <p:cNvSpPr/>
              <p:nvPr/>
            </p:nvSpPr>
            <p:spPr>
              <a:xfrm>
                <a:off x="2196352" y="2819227"/>
                <a:ext cx="5482019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)=−</m:t>
                    </m:r>
                    <m:sSup>
                      <m:sSupPr>
                        <m:ctrlP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pt-PT" i="1" dirty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+4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 é contínua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por se tratar de uma função polinomial; em particular, é contínua no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intervalo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[1, 4]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</a:t>
                </a:r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Rec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2819227"/>
                <a:ext cx="5482019" cy="1338828"/>
              </a:xfrm>
              <a:prstGeom prst="rect">
                <a:avLst/>
              </a:prstGeom>
              <a:blipFill>
                <a:blip r:embed="rId4"/>
                <a:stretch>
                  <a:fillRect l="-889" b="-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ângulo 10"/>
              <p:cNvSpPr/>
              <p:nvPr/>
            </p:nvSpPr>
            <p:spPr>
              <a:xfrm>
                <a:off x="2196353" y="4071827"/>
                <a:ext cx="8049289" cy="4564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sSup>
                      <m:sSup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e>
                      <m:sup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2=−4+8=4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Rec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4071827"/>
                <a:ext cx="8049289" cy="456472"/>
              </a:xfrm>
              <a:prstGeom prst="rect">
                <a:avLst/>
              </a:prstGeom>
              <a:blipFill>
                <a:blip r:embed="rId5"/>
                <a:stretch>
                  <a:fillRect l="-45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ângulo 11"/>
              <p:cNvSpPr/>
              <p:nvPr/>
            </p:nvSpPr>
            <p:spPr>
              <a:xfrm>
                <a:off x="2196353" y="4546122"/>
                <a:ext cx="8043783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273050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4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é o </a:t>
                </a:r>
                <a:r>
                  <a:rPr lang="pt-PT" dirty="0">
                    <a:solidFill>
                      <a:srgbClr val="F47929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máximo absoluto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</p:txBody>
          </p:sp>
        </mc:Choice>
        <mc:Fallback xmlns="">
          <p:sp>
            <p:nvSpPr>
              <p:cNvPr id="12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4546122"/>
                <a:ext cx="8043783" cy="456535"/>
              </a:xfrm>
              <a:prstGeom prst="rect">
                <a:avLst/>
              </a:prstGeom>
              <a:blipFill>
                <a:blip r:embed="rId6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ângulo 10"/>
              <p:cNvSpPr/>
              <p:nvPr/>
            </p:nvSpPr>
            <p:spPr>
              <a:xfrm>
                <a:off x="2196353" y="5053327"/>
                <a:ext cx="8049289" cy="45647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=−</m:t>
                    </m:r>
                    <m:sSup>
                      <m:sSupPr>
                        <m:ctrlP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</m:t>
                        </m:r>
                      </m:e>
                      <m:sup>
                        <m:r>
                          <a:rPr lang="pt-PT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+4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×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4=−16+16=0</m:t>
                    </m:r>
                  </m:oMath>
                </a14:m>
                <a:endParaRPr lang="pt-PT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2" name="Rec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5053327"/>
                <a:ext cx="8049289" cy="456472"/>
              </a:xfrm>
              <a:prstGeom prst="rect">
                <a:avLst/>
              </a:prstGeom>
              <a:blipFill>
                <a:blip r:embed="rId7"/>
                <a:stretch>
                  <a:fillRect l="-454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9" name="Imagem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683877" y="2935335"/>
            <a:ext cx="2556258" cy="252000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ângulo 11"/>
              <p:cNvSpPr/>
              <p:nvPr/>
            </p:nvSpPr>
            <p:spPr>
              <a:xfrm>
                <a:off x="2201859" y="5510237"/>
                <a:ext cx="8043783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indent="273050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0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é o </a:t>
                </a:r>
                <a:r>
                  <a:rPr lang="pt-PT" dirty="0">
                    <a:solidFill>
                      <a:srgbClr val="F47929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mínimo absoluto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</a:p>
            </p:txBody>
          </p:sp>
        </mc:Choice>
        <mc:Fallback xmlns="">
          <p:sp>
            <p:nvSpPr>
              <p:cNvPr id="27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59" y="5510237"/>
                <a:ext cx="8043783" cy="456535"/>
              </a:xfrm>
              <a:prstGeom prst="rect">
                <a:avLst/>
              </a:prstGeom>
              <a:blipFill>
                <a:blip r:embed="rId9"/>
                <a:stretch>
                  <a:fillRect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Oval 27"/>
          <p:cNvSpPr/>
          <p:nvPr/>
        </p:nvSpPr>
        <p:spPr>
          <a:xfrm>
            <a:off x="8884670" y="3356912"/>
            <a:ext cx="108000" cy="108000"/>
          </a:xfrm>
          <a:prstGeom prst="ellipse">
            <a:avLst/>
          </a:prstGeom>
          <a:solidFill>
            <a:srgbClr val="05AAB0"/>
          </a:solidFill>
          <a:ln>
            <a:solidFill>
              <a:srgbClr val="05AA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9" name="Oval 28"/>
          <p:cNvSpPr/>
          <p:nvPr/>
        </p:nvSpPr>
        <p:spPr>
          <a:xfrm>
            <a:off x="9706234" y="4996924"/>
            <a:ext cx="108000" cy="108000"/>
          </a:xfrm>
          <a:prstGeom prst="ellipse">
            <a:avLst/>
          </a:prstGeom>
          <a:solidFill>
            <a:srgbClr val="05AAB0"/>
          </a:solidFill>
          <a:ln>
            <a:solidFill>
              <a:srgbClr val="05AAB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55985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33" grpId="0"/>
      <p:bldP spid="34" grpId="0"/>
      <p:bldP spid="9" grpId="0"/>
      <p:bldP spid="10" grpId="0"/>
      <p:bldP spid="11" grpId="0"/>
      <p:bldP spid="12" grpId="0"/>
      <p:bldP spid="22" grpId="0"/>
      <p:bldP spid="27" grpId="0"/>
      <p:bldP spid="28" grpId="0" animBg="1"/>
      <p:bldP spid="2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31959" y="251527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2196353" y="870928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a função definida em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por: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870928"/>
                <a:ext cx="8049289" cy="456535"/>
              </a:xfrm>
              <a:prstGeom prst="rect">
                <a:avLst/>
              </a:prstGeom>
              <a:blipFill>
                <a:blip r:embed="rId3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tângulo 11"/>
          <p:cNvSpPr/>
          <p:nvPr/>
        </p:nvSpPr>
        <p:spPr>
          <a:xfrm>
            <a:off x="2212864" y="3197376"/>
            <a:ext cx="8043786" cy="46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5AAB0"/>
              </a:buClr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  <a:endParaRPr lang="pt-PT" b="1" dirty="0">
              <a:solidFill>
                <a:srgbClr val="F4792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6"/>
              <p:cNvSpPr/>
              <p:nvPr/>
            </p:nvSpPr>
            <p:spPr>
              <a:xfrm>
                <a:off x="2207362" y="2708425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srgbClr val="F47929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a)</a:t>
                </a: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Estuda a função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quanto à continuidade.</a:t>
                </a:r>
              </a:p>
            </p:txBody>
          </p:sp>
        </mc:Choice>
        <mc:Fallback xmlns="">
          <p:sp>
            <p:nvSpPr>
              <p:cNvPr id="10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362" y="2708425"/>
                <a:ext cx="8049289" cy="456535"/>
              </a:xfrm>
              <a:prstGeom prst="rect">
                <a:avLst/>
              </a:prstGeom>
              <a:blipFill>
                <a:blip r:embed="rId4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196352" y="1351407"/>
                <a:ext cx="3777764" cy="1340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pt-PT" i="1">
                                        <a:latin typeface="Cambria Math"/>
                                      </a:rPr>
                                      <m:t>+3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+5</m:t>
                                    </m:r>
                                  </m:e>
                                </m:rad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&gt;1</m:t>
                                </m:r>
                              </m:e>
                            </m:mr>
                            <m:mr>
                              <m:e>
                                <m:r>
                                  <a:rPr lang="pt-PT" i="1">
                                    <a:latin typeface="Cambria Math"/>
                                  </a:rPr>
                                  <m:t>3                       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=1</m:t>
                                </m:r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i="1">
                                        <a:latin typeface="Cambria Math"/>
                                      </a:rPr>
                                      <m:t>2</m:t>
                                    </m:r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pt-PT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pt-PT" i="1">
                                        <a:latin typeface="Cambria Math"/>
                                      </a:rPr>
                                      <m:t>4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−3</m:t>
                                    </m:r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lang="pt-PT" i="1">
                                    <a:latin typeface="Cambria Math"/>
                                  </a:rPr>
                                  <m:t>             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&lt;1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351407"/>
                <a:ext cx="3777764" cy="1340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19"/>
              <p:cNvSpPr/>
              <p:nvPr/>
            </p:nvSpPr>
            <p:spPr>
              <a:xfrm>
                <a:off x="2203908" y="3719236"/>
                <a:ext cx="8069254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No intervalo </a:t>
                </a:r>
                <a14:m>
                  <m:oMath xmlns:m="http://schemas.openxmlformats.org/officeDocument/2006/math">
                    <m:d>
                      <m:dPr>
                        <m:begChr m:val="]"/>
                        <m:endChr m:val="["/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1,+∞</m:t>
                        </m:r>
                      </m:e>
                    </m: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a função é contínua por, neste intervalo, se encontrar definida pela da composta da função raiz quadrada com uma função polinomial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ea typeface="Cambria Math"/>
                        <a:cs typeface="Arial" pitchFamily="34" charset="0"/>
                      </a:rPr>
                      <m:t>↦</m:t>
                    </m:r>
                    <m:r>
                      <a:rPr lang="pt-PT" i="1">
                        <a:latin typeface="Cambria Math"/>
                      </a:rPr>
                      <m:t>𝑥</m:t>
                    </m:r>
                    <m:r>
                      <a:rPr lang="pt-PT" i="1">
                        <a:latin typeface="Cambria Math"/>
                      </a:rPr>
                      <m:t>²+3</m:t>
                    </m:r>
                    <m:r>
                      <a:rPr lang="pt-PT" i="1">
                        <a:latin typeface="Cambria Math"/>
                      </a:rPr>
                      <m:t>𝑥</m:t>
                    </m:r>
                    <m:r>
                      <a:rPr lang="pt-PT" i="1">
                        <a:latin typeface="Cambria Math"/>
                      </a:rPr>
                      <m:t>+5</m:t>
                    </m:r>
                  </m:oMath>
                </a14:m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31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8" y="3719236"/>
                <a:ext cx="8069254" cy="1338828"/>
              </a:xfrm>
              <a:prstGeom prst="rect">
                <a:avLst/>
              </a:prstGeom>
              <a:blipFill>
                <a:blip r:embed="rId6"/>
                <a:stretch>
                  <a:fillRect l="-529" b="-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ângulo 19"/>
              <p:cNvSpPr/>
              <p:nvPr/>
            </p:nvSpPr>
            <p:spPr>
              <a:xfrm>
                <a:off x="2207361" y="5072093"/>
                <a:ext cx="8069254" cy="88088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No intervalo </a:t>
                </a:r>
                <a14:m>
                  <m:oMath xmlns:m="http://schemas.openxmlformats.org/officeDocument/2006/math">
                    <m:d>
                      <m:dPr>
                        <m:begChr m:val="]"/>
                        <m:endChr m:val="["/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−∞,1</m:t>
                        </m:r>
                      </m:e>
                    </m: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a função é contínua por, neste intervalo, se tratar de uma função racional cujo denominador não se anula. </a:t>
                </a:r>
                <a:endParaRPr lang="pt-PT" dirty="0"/>
              </a:p>
            </p:txBody>
          </p:sp>
        </mc:Choice>
        <mc:Fallback xmlns="">
          <p:sp>
            <p:nvSpPr>
              <p:cNvPr id="24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361" y="5072093"/>
                <a:ext cx="8069254" cy="880882"/>
              </a:xfrm>
              <a:prstGeom prst="rect">
                <a:avLst/>
              </a:prstGeom>
              <a:blipFill>
                <a:blip r:embed="rId7"/>
                <a:stretch>
                  <a:fillRect l="-453" b="-896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ângulo 19"/>
          <p:cNvSpPr/>
          <p:nvPr/>
        </p:nvSpPr>
        <p:spPr>
          <a:xfrm>
            <a:off x="7664320" y="5495276"/>
            <a:ext cx="2000548" cy="46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8288">
              <a:lnSpc>
                <a:spcPct val="150000"/>
              </a:lnSpc>
              <a:buClr>
                <a:srgbClr val="F47929"/>
              </a:buClr>
            </a:pPr>
            <a:r>
              <a:rPr lang="pt-PT" dirty="0">
                <a:latin typeface="Arial" pitchFamily="34" charset="0"/>
                <a:cs typeface="Arial" pitchFamily="34" charset="0"/>
              </a:rPr>
              <a:t>De facto,  </a:t>
            </a:r>
            <a:endParaRPr lang="pt-PT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2609450" y="6003107"/>
                <a:ext cx="1388522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4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−3</m:t>
                      </m:r>
                      <m:sSup>
                        <m:sSup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pt-PT" i="1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09450" y="6003107"/>
                <a:ext cx="1388522" cy="41549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CaixaDeTexto 26"/>
              <p:cNvSpPr txBox="1"/>
              <p:nvPr/>
            </p:nvSpPr>
            <p:spPr>
              <a:xfrm>
                <a:off x="4017497" y="5992896"/>
                <a:ext cx="1804532" cy="4154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(4−3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)=0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7" name="CaixaDeTexto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17497" y="5992896"/>
                <a:ext cx="1804532" cy="41549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CaixaDeTexto 27"/>
              <p:cNvSpPr txBox="1"/>
              <p:nvPr/>
            </p:nvSpPr>
            <p:spPr>
              <a:xfrm>
                <a:off x="5859736" y="5749192"/>
                <a:ext cx="2158796" cy="77905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⟺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</a:rPr>
                        <m:t>=0   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∨   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pt-PT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4 </m:t>
                          </m:r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8" name="CaixaDeTexto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9736" y="5749192"/>
                <a:ext cx="2158796" cy="779059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56042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10" grpId="0"/>
      <p:bldP spid="5" grpId="0"/>
      <p:bldP spid="31" grpId="0"/>
      <p:bldP spid="24" grpId="0"/>
      <p:bldP spid="25" grpId="0"/>
      <p:bldP spid="2" grpId="0"/>
      <p:bldP spid="27" grpId="0"/>
      <p:bldP spid="2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04396" y="278952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Retângulo 11"/>
          <p:cNvSpPr/>
          <p:nvPr/>
        </p:nvSpPr>
        <p:spPr>
          <a:xfrm>
            <a:off x="2212864" y="938274"/>
            <a:ext cx="8043786" cy="46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5AAB0"/>
              </a:buClr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 (continuação):</a:t>
            </a:r>
            <a:endParaRPr lang="pt-PT" b="1" dirty="0">
              <a:solidFill>
                <a:srgbClr val="F4792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19"/>
              <p:cNvSpPr/>
              <p:nvPr/>
            </p:nvSpPr>
            <p:spPr>
              <a:xfrm>
                <a:off x="2203908" y="1813640"/>
                <a:ext cx="8069254" cy="4641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=3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1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8" y="1813640"/>
                <a:ext cx="8069254" cy="464166"/>
              </a:xfrm>
              <a:prstGeom prst="rect">
                <a:avLst/>
              </a:prstGeom>
              <a:blipFill>
                <a:blip r:embed="rId3"/>
                <a:stretch>
                  <a:fillRect l="-529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2191322" y="1357107"/>
                <a:ext cx="8038278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Averiguemos agora a continuidade no ponto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1322" y="1357107"/>
                <a:ext cx="8038278" cy="456535"/>
              </a:xfrm>
              <a:prstGeom prst="rect">
                <a:avLst/>
              </a:prstGeom>
              <a:blipFill>
                <a:blip r:embed="rId4"/>
                <a:stretch>
                  <a:fillRect l="-607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21"/>
              <p:cNvSpPr/>
              <p:nvPr/>
            </p:nvSpPr>
            <p:spPr>
              <a:xfrm>
                <a:off x="2207362" y="2281947"/>
                <a:ext cx="1377557" cy="6332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1⁻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18" name="Rec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362" y="2281947"/>
                <a:ext cx="1377557" cy="633250"/>
              </a:xfrm>
              <a:prstGeom prst="rect">
                <a:avLst/>
              </a:prstGeom>
              <a:blipFill>
                <a:blip r:embed="rId5"/>
                <a:stretch>
                  <a:fillRect l="-2655" b="-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ângulo 22"/>
              <p:cNvSpPr/>
              <p:nvPr/>
            </p:nvSpPr>
            <p:spPr>
              <a:xfrm>
                <a:off x="3396201" y="2063614"/>
                <a:ext cx="1805559" cy="93121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1⁻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/>
                                </a:rPr>
                                <m:t>2</m:t>
                              </m:r>
                              <m:r>
                                <m:rPr>
                                  <m:brk m:alnAt="7"/>
                                </m:rP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²+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</a:rPr>
                                <m:t>4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−3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²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9" name="Rectângulo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96201" y="2063614"/>
                <a:ext cx="1805559" cy="93121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ângulo 30"/>
              <p:cNvSpPr/>
              <p:nvPr/>
            </p:nvSpPr>
            <p:spPr>
              <a:xfrm>
                <a:off x="5036734" y="2084966"/>
                <a:ext cx="1909562" cy="95750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1⁻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/>
                                    </a:rPr>
                                    <m:t>2</m:t>
                                  </m:r>
                                  <m:r>
                                    <m:rPr>
                                      <m:brk m:alnAt="7"/>
                                    </m:rPr>
                                    <a:rPr lang="pt-PT" i="1">
                                      <a:latin typeface="Cambria Math"/>
                                    </a:rPr>
                                    <m:t>𝑥</m:t>
                                  </m:r>
                                  <m:r>
                                    <a:rPr lang="pt-PT" i="1">
                                      <a:latin typeface="Cambria Math"/>
                                    </a:rPr>
                                    <m:t>+1</m:t>
                                  </m:r>
                                </m:e>
                              </m:d>
                            </m:num>
                            <m:den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/>
                                    </a:rPr>
                                    <m:t>4−3</m:t>
                                  </m:r>
                                  <m:r>
                                    <a:rPr lang="pt-PT" i="1">
                                      <a:latin typeface="Cambria Math"/>
                                    </a:rPr>
                                    <m:t>𝑥</m:t>
                                  </m:r>
                                </m:e>
                              </m:d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0" name="Rectângulo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6734" y="2084966"/>
                <a:ext cx="1909562" cy="95750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ângulo 31"/>
              <p:cNvSpPr/>
              <p:nvPr/>
            </p:nvSpPr>
            <p:spPr>
              <a:xfrm>
                <a:off x="6803262" y="2112666"/>
                <a:ext cx="1587550" cy="87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1⁻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pt-PT" i="1">
                                  <a:latin typeface="Cambria Math"/>
                                </a:rPr>
                                <m:t>2</m:t>
                              </m:r>
                              <m:r>
                                <m:rPr>
                                  <m:brk m:alnAt="7"/>
                                </m:rP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+1</m:t>
                              </m:r>
                            </m:num>
                            <m:den>
                              <m:r>
                                <a:rPr lang="pt-PT" i="1">
                                  <a:latin typeface="Cambria Math"/>
                                </a:rPr>
                                <m:t>4−3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</m:den>
                          </m:f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1" name="Rectângulo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03262" y="2112666"/>
                <a:ext cx="1587550" cy="872931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ângulo 1"/>
              <p:cNvSpPr/>
              <p:nvPr/>
            </p:nvSpPr>
            <p:spPr>
              <a:xfrm>
                <a:off x="8222546" y="2123204"/>
                <a:ext cx="1505540" cy="8729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×1</m:t>
                          </m:r>
                          <m:r>
                            <a:rPr lang="pt-PT" i="1">
                              <a:latin typeface="Cambria Math"/>
                            </a:rPr>
                            <m:t>+1</m:t>
                          </m:r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i="1">
                              <a:latin typeface="Cambria Math"/>
                            </a:rPr>
                            <m:t>4−3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×1 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2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22546" y="2123204"/>
                <a:ext cx="1505540" cy="87293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7"/>
              <p:cNvSpPr/>
              <p:nvPr/>
            </p:nvSpPr>
            <p:spPr>
              <a:xfrm>
                <a:off x="9550633" y="2364339"/>
                <a:ext cx="603050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i="1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6" name="Rec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50633" y="2364339"/>
                <a:ext cx="603050" cy="5078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25"/>
              <p:cNvSpPr/>
              <p:nvPr/>
            </p:nvSpPr>
            <p:spPr>
              <a:xfrm>
                <a:off x="2216522" y="3107061"/>
                <a:ext cx="1378711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1⁺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9" name="Rectângulo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6522" y="3107061"/>
                <a:ext cx="1378711" cy="452945"/>
              </a:xfrm>
              <a:prstGeom prst="rect">
                <a:avLst/>
              </a:prstGeom>
              <a:blipFill>
                <a:blip r:embed="rId11"/>
                <a:stretch>
                  <a:fillRect l="-3097" t="-2703" b="-54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ângulo 26"/>
              <p:cNvSpPr/>
              <p:nvPr/>
            </p:nvSpPr>
            <p:spPr>
              <a:xfrm>
                <a:off x="3424373" y="3017250"/>
                <a:ext cx="2252733" cy="53200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1⁺</m:t>
                              </m:r>
                            </m:lim>
                          </m:limLow>
                        </m:fName>
                        <m:e>
                          <m:rad>
                            <m:radPr>
                              <m:degHide m:val="on"/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²+3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/>
                                </a:rPr>
                                <m:t>+5</m:t>
                              </m:r>
                            </m:e>
                          </m:ra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0" name="Rec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4373" y="3017250"/>
                <a:ext cx="2252733" cy="532005"/>
              </a:xfrm>
              <a:prstGeom prst="rect">
                <a:avLst/>
              </a:prstGeom>
              <a:blipFill>
                <a:blip r:embed="rId12"/>
                <a:stretch>
                  <a:fillRect b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ângulo 27"/>
              <p:cNvSpPr/>
              <p:nvPr/>
            </p:nvSpPr>
            <p:spPr>
              <a:xfrm>
                <a:off x="5516209" y="3039384"/>
                <a:ext cx="1676998" cy="4420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pt-PT" i="1">
                              <a:latin typeface="Cambria Math"/>
                            </a:rPr>
                            <m:t>1²+3+5</m:t>
                          </m:r>
                        </m:e>
                      </m:ra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2" name="Rec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6209" y="3039384"/>
                <a:ext cx="1676998" cy="44204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28"/>
              <p:cNvSpPr/>
              <p:nvPr/>
            </p:nvSpPr>
            <p:spPr>
              <a:xfrm>
                <a:off x="7086582" y="3096260"/>
                <a:ext cx="60305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i="1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3" name="Rec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6582" y="3096260"/>
                <a:ext cx="603050" cy="36933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ângulo 29"/>
              <p:cNvSpPr/>
              <p:nvPr/>
            </p:nvSpPr>
            <p:spPr>
              <a:xfrm>
                <a:off x="2173543" y="3632471"/>
                <a:ext cx="8072097" cy="101617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Como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1⁻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</m:oMath>
                </a14:m>
                <a:r>
                  <a:rPr lang="pt-PT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1</m:t>
                                </m:r>
                              </m:e>
                              <m:sup>
                                <m: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1</m:t>
                        </m:r>
                      </m:e>
                    </m:d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=3</m:t>
                    </m:r>
                  </m:oMath>
                </a14:m>
                <a:r>
                  <a:rPr lang="pt-PT" dirty="0"/>
                  <a:t>,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então 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é contínua no ponto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=1</m:t>
                    </m:r>
                  </m:oMath>
                </a14:m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34" name="Rec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3543" y="3632471"/>
                <a:ext cx="8072097" cy="1016176"/>
              </a:xfrm>
              <a:prstGeom prst="rect">
                <a:avLst/>
              </a:prstGeom>
              <a:blipFill>
                <a:blip r:embed="rId15"/>
                <a:stretch>
                  <a:fillRect l="-680" r="-453" b="-898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ângulo 2"/>
              <p:cNvSpPr/>
              <p:nvPr/>
            </p:nvSpPr>
            <p:spPr>
              <a:xfrm>
                <a:off x="2207361" y="4541239"/>
                <a:ext cx="8038278" cy="5669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Assim, conclui-se que a função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é contínua em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35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361" y="4541239"/>
                <a:ext cx="8038278" cy="566950"/>
              </a:xfrm>
              <a:prstGeom prst="rect">
                <a:avLst/>
              </a:prstGeom>
              <a:blipFill>
                <a:blip r:embed="rId16"/>
                <a:stretch>
                  <a:fillRect l="-607" b="-182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083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3" grpId="0"/>
      <p:bldP spid="18" grpId="0"/>
      <p:bldP spid="19" grpId="0"/>
      <p:bldP spid="20" grpId="0"/>
      <p:bldP spid="21" grpId="0"/>
      <p:bldP spid="22" grpId="0"/>
      <p:bldP spid="26" grpId="0"/>
      <p:bldP spid="29" grpId="0"/>
      <p:bldP spid="30" grpId="0"/>
      <p:bldP spid="32" grpId="0"/>
      <p:bldP spid="33" grpId="0"/>
      <p:bldP spid="34" grpId="0"/>
      <p:bldP spid="3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73771" y="246952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2196353" y="870928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a função definida em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por: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870928"/>
                <a:ext cx="8049289" cy="456535"/>
              </a:xfrm>
              <a:prstGeom prst="rect">
                <a:avLst/>
              </a:prstGeom>
              <a:blipFill>
                <a:blip r:embed="rId3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tângulo 11"/>
          <p:cNvSpPr/>
          <p:nvPr/>
        </p:nvSpPr>
        <p:spPr>
          <a:xfrm>
            <a:off x="2212864" y="3560445"/>
            <a:ext cx="8043786" cy="46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5AAB0"/>
              </a:buClr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  <a:endParaRPr lang="pt-PT" b="1" dirty="0">
              <a:solidFill>
                <a:srgbClr val="F4792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6"/>
              <p:cNvSpPr/>
              <p:nvPr/>
            </p:nvSpPr>
            <p:spPr>
              <a:xfrm>
                <a:off x="2207362" y="2708424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srgbClr val="F47929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b)</a:t>
                </a: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Indica o valor lógico da seguinte afirmação: </a:t>
                </a:r>
              </a:p>
              <a:p>
                <a:pPr indent="268288">
                  <a:lnSpc>
                    <a:spcPct val="150000"/>
                  </a:lnSpc>
                </a:pPr>
                <a:r>
                  <a:rPr lang="pt-PT" i="1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Existe pelo menos um zero da função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i="1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no intervalo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[–1, 1]</m:t>
                    </m:r>
                  </m:oMath>
                </a14:m>
                <a:r>
                  <a:rPr lang="pt-PT" i="1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10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362" y="2708424"/>
                <a:ext cx="8049289" cy="872034"/>
              </a:xfrm>
              <a:prstGeom prst="rect">
                <a:avLst/>
              </a:prstGeom>
              <a:blipFill>
                <a:blip r:embed="rId4"/>
                <a:stretch>
                  <a:fillRect l="-606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196352" y="1351407"/>
                <a:ext cx="3777764" cy="1340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pt-PT" i="1">
                                        <a:latin typeface="Cambria Math"/>
                                      </a:rPr>
                                      <m:t>+3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+5</m:t>
                                    </m:r>
                                  </m:e>
                                </m:rad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&gt;1</m:t>
                                </m:r>
                              </m:e>
                            </m:mr>
                            <m:mr>
                              <m:e>
                                <m:r>
                                  <a:rPr lang="pt-PT" i="1">
                                    <a:latin typeface="Cambria Math"/>
                                  </a:rPr>
                                  <m:t>3                       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=1</m:t>
                                </m:r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i="1">
                                        <a:latin typeface="Cambria Math"/>
                                      </a:rPr>
                                      <m:t>2</m:t>
                                    </m:r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pt-PT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pt-PT" i="1">
                                        <a:latin typeface="Cambria Math"/>
                                      </a:rPr>
                                      <m:t>4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−3</m:t>
                                    </m:r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lang="pt-PT" i="1">
                                    <a:latin typeface="Cambria Math"/>
                                  </a:rPr>
                                  <m:t>             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&lt;1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351407"/>
                <a:ext cx="3777764" cy="1340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ângulo 1"/>
              <p:cNvSpPr/>
              <p:nvPr/>
            </p:nvSpPr>
            <p:spPr>
              <a:xfrm>
                <a:off x="2226489" y="4488378"/>
                <a:ext cx="1099532" cy="4641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−1</m:t>
                        </m:r>
                      </m:e>
                    </m:d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16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6489" y="4488378"/>
                <a:ext cx="1099532" cy="464166"/>
              </a:xfrm>
              <a:prstGeom prst="rect">
                <a:avLst/>
              </a:prstGeom>
              <a:blipFill>
                <a:blip r:embed="rId6"/>
                <a:stretch>
                  <a:fillRect l="-3315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2"/>
              <p:cNvSpPr/>
              <p:nvPr/>
            </p:nvSpPr>
            <p:spPr>
              <a:xfrm>
                <a:off x="2196352" y="5962642"/>
                <a:ext cx="8026706" cy="8785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Pelo teorema de Bolzano-</a:t>
                </a:r>
                <a:r>
                  <a:rPr lang="pt-PT" dirty="0" err="1">
                    <a:latin typeface="Arial" pitchFamily="34" charset="0"/>
                    <a:cs typeface="Arial" pitchFamily="34" charset="0"/>
                  </a:rPr>
                  <a:t>Cauchy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, podemos garantir que existe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pt-PT" dirty="0">
                        <a:latin typeface="Cambria Math" panose="02040503050406030204" pitchFamily="18" charset="0"/>
                        <a:cs typeface="Arial" pitchFamily="34" charset="0"/>
                      </a:rPr>
                      <m:t>c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∈[–1, 1]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</a:t>
                </a:r>
              </a:p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tal que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𝑐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)=0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pelo que a afirmação é verdadeira. </a:t>
                </a:r>
                <a:endParaRPr lang="pt-PT" dirty="0"/>
              </a:p>
            </p:txBody>
          </p:sp>
        </mc:Choice>
        <mc:Fallback xmlns="">
          <p:sp>
            <p:nvSpPr>
              <p:cNvPr id="18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5962642"/>
                <a:ext cx="8026706" cy="878574"/>
              </a:xfrm>
              <a:prstGeom prst="rect">
                <a:avLst/>
              </a:prstGeom>
              <a:blipFill>
                <a:blip r:embed="rId7"/>
                <a:stretch>
                  <a:fillRect l="-607" b="-97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tângulo 18"/>
              <p:cNvSpPr/>
              <p:nvPr/>
            </p:nvSpPr>
            <p:spPr>
              <a:xfrm>
                <a:off x="2212864" y="5045330"/>
                <a:ext cx="1356012" cy="4641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1</m:t>
                        </m:r>
                      </m:e>
                    </m:d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3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19" name="Re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2864" y="5045330"/>
                <a:ext cx="1356012" cy="464166"/>
              </a:xfrm>
              <a:prstGeom prst="rect">
                <a:avLst/>
              </a:prstGeom>
              <a:blipFill>
                <a:blip r:embed="rId8"/>
                <a:stretch>
                  <a:fillRect l="-2703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21"/>
              <p:cNvSpPr/>
              <p:nvPr/>
            </p:nvSpPr>
            <p:spPr>
              <a:xfrm>
                <a:off x="2218933" y="5510339"/>
                <a:ext cx="2284472" cy="4641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−1</m:t>
                        </m:r>
                      </m:e>
                    </m:d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&lt;0&lt;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(1)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22" name="Re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933" y="5510339"/>
                <a:ext cx="2284472" cy="464166"/>
              </a:xfrm>
              <a:prstGeom prst="rect">
                <a:avLst/>
              </a:prstGeom>
              <a:blipFill>
                <a:blip r:embed="rId9"/>
                <a:stretch>
                  <a:fillRect l="-1867" b="-157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19"/>
              <p:cNvSpPr/>
              <p:nvPr/>
            </p:nvSpPr>
            <p:spPr>
              <a:xfrm>
                <a:off x="2218933" y="3985006"/>
                <a:ext cx="8026706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; em particular, é contínua no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intervalo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[−1, 1]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Arial" panose="020B0604020202020204" pitchFamily="34" charset="0"/>
                  </a:rPr>
                  <a:t>.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 </a:t>
                </a:r>
              </a:p>
            </p:txBody>
          </p:sp>
        </mc:Choice>
        <mc:Fallback xmlns="">
          <p:sp>
            <p:nvSpPr>
              <p:cNvPr id="26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933" y="3985006"/>
                <a:ext cx="8026706" cy="456535"/>
              </a:xfrm>
              <a:prstGeom prst="rect">
                <a:avLst/>
              </a:prstGeom>
              <a:blipFill>
                <a:blip r:embed="rId10"/>
                <a:stretch>
                  <a:fillRect l="-532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3157248" y="4417041"/>
                <a:ext cx="2635658" cy="68736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>
                              <a:latin typeface="Cambria Math"/>
                            </a:rPr>
                            <m:t>+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num>
                        <m:den>
                          <m:r>
                            <a:rPr lang="pt-PT" i="1">
                              <a:latin typeface="Cambria Math"/>
                            </a:rPr>
                            <m:t>4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  <m:r>
                            <a:rPr lang="pt-PT" i="1">
                              <a:latin typeface="Cambria Math"/>
                            </a:rPr>
                            <m:t>−3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−1</m:t>
                                  </m:r>
                                </m:e>
                              </m:d>
                            </m:e>
                            <m:sup>
                              <m:r>
                                <a:rPr lang="pt-PT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57248" y="4417041"/>
                <a:ext cx="2635658" cy="687368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tângulo 28"/>
              <p:cNvSpPr/>
              <p:nvPr/>
            </p:nvSpPr>
            <p:spPr>
              <a:xfrm>
                <a:off x="5594870" y="4451830"/>
                <a:ext cx="1576072" cy="6127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/>
                            </a:rPr>
                            <m:t>2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1−1</m:t>
                          </m:r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−4</m:t>
                          </m:r>
                          <m:r>
                            <a:rPr lang="pt-PT" i="1">
                              <a:latin typeface="Cambria Math"/>
                            </a:rPr>
                            <m:t>−3</m:t>
                          </m:r>
                          <m:r>
                            <a:rPr lang="pt-PT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9" name="Retângulo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4870" y="4451830"/>
                <a:ext cx="1576072" cy="612732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tângulo 29"/>
              <p:cNvSpPr/>
              <p:nvPr/>
            </p:nvSpPr>
            <p:spPr>
              <a:xfrm>
                <a:off x="6986417" y="4442367"/>
                <a:ext cx="917238" cy="61177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 1 </m:t>
                          </m:r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0" name="Retângulo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86417" y="4442367"/>
                <a:ext cx="917238" cy="611771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5107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0" grpId="0"/>
      <p:bldP spid="16" grpId="0"/>
      <p:bldP spid="18" grpId="0"/>
      <p:bldP spid="19" grpId="0"/>
      <p:bldP spid="22" grpId="0"/>
      <p:bldP spid="26" grpId="0"/>
      <p:bldP spid="3" grpId="0"/>
      <p:bldP spid="29" grpId="0"/>
      <p:bldP spid="3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059442" y="231912"/>
            <a:ext cx="847164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3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Continuidade de funções | Revisão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1" name="Retângulo arredondado 12"/>
          <p:cNvSpPr/>
          <p:nvPr/>
        </p:nvSpPr>
        <p:spPr>
          <a:xfrm>
            <a:off x="2059442" y="882173"/>
            <a:ext cx="8191700" cy="1229015"/>
          </a:xfrm>
          <a:prstGeom prst="roundRect">
            <a:avLst/>
          </a:prstGeom>
          <a:noFill/>
          <a:ln>
            <a:solidFill>
              <a:srgbClr val="F479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6"/>
              <p:cNvSpPr/>
              <p:nvPr/>
            </p:nvSpPr>
            <p:spPr>
              <a:xfrm>
                <a:off x="2196351" y="932249"/>
                <a:ext cx="8049289" cy="10487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uma função real de variável real e seja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um ponto do respetivo domínio. Diz-se que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F47929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𝒇</m:t>
                    </m:r>
                  </m:oMath>
                </a14:m>
                <a:r>
                  <a:rPr lang="pt-PT" b="1" dirty="0">
                    <a:solidFill>
                      <a:srgbClr val="F47929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F47929"/>
                        </a:solidFill>
                        <a:latin typeface="Cambria Math"/>
                        <a:ea typeface="Cambria Math" panose="02040503050406030204" pitchFamily="18" charset="0"/>
                        <a:cs typeface="Lucida Grande"/>
                      </a:rPr>
                      <m:t>𝒂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quando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existe.</a:t>
                </a:r>
              </a:p>
            </p:txBody>
          </p:sp>
        </mc:Choice>
        <mc:Fallback xmlns="">
          <p:sp>
            <p:nvSpPr>
              <p:cNvPr id="2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1" y="932249"/>
                <a:ext cx="8049289" cy="1048749"/>
              </a:xfrm>
              <a:prstGeom prst="rect">
                <a:avLst/>
              </a:prstGeom>
              <a:blipFill>
                <a:blip r:embed="rId3"/>
                <a:stretch>
                  <a:fillRect l="-606" b="-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tângulo 1"/>
          <p:cNvSpPr/>
          <p:nvPr/>
        </p:nvSpPr>
        <p:spPr>
          <a:xfrm>
            <a:off x="2196350" y="2389863"/>
            <a:ext cx="8054792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Notas:</a:t>
            </a:r>
          </a:p>
        </p:txBody>
      </p:sp>
      <p:sp>
        <p:nvSpPr>
          <p:cNvPr id="25" name="Retângulo 24"/>
          <p:cNvSpPr/>
          <p:nvPr/>
        </p:nvSpPr>
        <p:spPr>
          <a:xfrm>
            <a:off x="2196352" y="2828609"/>
            <a:ext cx="8054792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47929"/>
              </a:buClr>
              <a:buFont typeface="Wingdings" panose="05000000000000000000" pitchFamily="2" charset="2"/>
              <a:buChar char="§"/>
            </a:pPr>
            <a:r>
              <a:rPr lang="pt-PT" dirty="0">
                <a:latin typeface="Arial" pitchFamily="34" charset="0"/>
                <a:cs typeface="Arial" pitchFamily="34" charset="0"/>
              </a:rPr>
              <a:t>Se um ponto não pertencer ao domínio de uma função, não faz sentido falar em continuidade da função nesse ponto.</a:t>
            </a:r>
          </a:p>
        </p:txBody>
      </p:sp>
      <p:sp>
        <p:nvSpPr>
          <p:cNvPr id="26" name="Retângulo 25"/>
          <p:cNvSpPr/>
          <p:nvPr/>
        </p:nvSpPr>
        <p:spPr>
          <a:xfrm>
            <a:off x="2190847" y="3734151"/>
            <a:ext cx="8054792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rgbClr val="F47929"/>
              </a:buClr>
              <a:buFont typeface="Wingdings" panose="05000000000000000000" pitchFamily="2" charset="2"/>
              <a:buChar char="§"/>
            </a:pPr>
            <a:r>
              <a:rPr lang="pt-PT" dirty="0">
                <a:latin typeface="Arial" pitchFamily="34" charset="0"/>
                <a:cs typeface="Arial" pitchFamily="34" charset="0"/>
              </a:rPr>
              <a:t>Uma função que não é contínua num ponto do seu domínio diz-se descontínua </a:t>
            </a:r>
            <a:r>
              <a:rPr lang="pt-PT" dirty="0">
                <a:latin typeface="Arial" panose="020B0604020202020204" pitchFamily="34" charset="0"/>
                <a:ea typeface="Cambria Math" panose="02040503050406030204" pitchFamily="18" charset="0"/>
                <a:cs typeface="Lucida Grande"/>
              </a:rPr>
              <a:t>nesse ponto.</a:t>
            </a:r>
            <a:endParaRPr lang="pt-PT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tângulo 26"/>
              <p:cNvSpPr/>
              <p:nvPr/>
            </p:nvSpPr>
            <p:spPr>
              <a:xfrm>
                <a:off x="2196352" y="4588397"/>
                <a:ext cx="8054792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um ponto isolado do domínio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a função é contínua nesse ponto.</a:t>
                </a:r>
              </a:p>
            </p:txBody>
          </p:sp>
        </mc:Choice>
        <mc:Fallback xmlns="">
          <p:sp>
            <p:nvSpPr>
              <p:cNvPr id="27" name="Retângulo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4588397"/>
                <a:ext cx="8054792" cy="872034"/>
              </a:xfrm>
              <a:prstGeom prst="rect">
                <a:avLst/>
              </a:prstGeom>
              <a:blipFill>
                <a:blip r:embed="rId4"/>
                <a:stretch>
                  <a:fillRect l="-454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02375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2" grpId="0"/>
      <p:bldP spid="25" grpId="0"/>
      <p:bldP spid="26" grpId="0"/>
      <p:bldP spid="2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73771" y="218185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2196353" y="870928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a função definida em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por: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870928"/>
                <a:ext cx="8049289" cy="456535"/>
              </a:xfrm>
              <a:prstGeom prst="rect">
                <a:avLst/>
              </a:prstGeom>
              <a:blipFill>
                <a:blip r:embed="rId3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tângulo 11"/>
          <p:cNvSpPr/>
          <p:nvPr/>
        </p:nvSpPr>
        <p:spPr>
          <a:xfrm>
            <a:off x="2212864" y="3171117"/>
            <a:ext cx="8043786" cy="46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5AAB0"/>
              </a:buClr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  <a:endParaRPr lang="pt-PT" b="1" dirty="0">
              <a:solidFill>
                <a:srgbClr val="F4792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6"/>
              <p:cNvSpPr/>
              <p:nvPr/>
            </p:nvSpPr>
            <p:spPr>
              <a:xfrm>
                <a:off x="2207362" y="2708425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srgbClr val="F47929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c)</a:t>
                </a: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Justifica que a função tem no intervalo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[–1, 2]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um máximo e um mínimo.</a:t>
                </a:r>
                <a:endParaRPr lang="pt-PT" i="1" dirty="0">
                  <a:solidFill>
                    <a:prstClr val="black"/>
                  </a:solidFill>
                  <a:latin typeface="Arial" panose="020B0604020202020204" pitchFamily="34" charset="0"/>
                  <a:ea typeface="Cambria Math" panose="02040503050406030204" pitchFamily="18" charset="0"/>
                  <a:cs typeface="Lucida Grande"/>
                </a:endParaRPr>
              </a:p>
            </p:txBody>
          </p:sp>
        </mc:Choice>
        <mc:Fallback xmlns="">
          <p:sp>
            <p:nvSpPr>
              <p:cNvPr id="10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362" y="2708425"/>
                <a:ext cx="8049289" cy="456535"/>
              </a:xfrm>
              <a:prstGeom prst="rect">
                <a:avLst/>
              </a:prstGeom>
              <a:blipFill>
                <a:blip r:embed="rId4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196352" y="1351407"/>
                <a:ext cx="3777764" cy="134088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</a:rPr>
                        <m:t>𝑓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ad>
                                  <m:radPr>
                                    <m:degHide m:val="on"/>
                                    <m:ctrlP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pt-PT" i="1">
                                        <a:latin typeface="Cambria Math"/>
                                      </a:rPr>
                                      <m:t>+3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+5</m:t>
                                    </m:r>
                                  </m:e>
                                </m:rad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&gt;1</m:t>
                                </m:r>
                              </m:e>
                            </m:mr>
                            <m:mr>
                              <m:e>
                                <m:r>
                                  <a:rPr lang="pt-PT" i="1">
                                    <a:latin typeface="Cambria Math"/>
                                  </a:rPr>
                                  <m:t>3                       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=1</m:t>
                                </m:r>
                              </m:e>
                            </m:mr>
                            <m:mr>
                              <m:e>
                                <m:f>
                                  <m:fPr>
                                    <m:ctrlP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t-PT" i="1">
                                        <a:latin typeface="Cambria Math"/>
                                      </a:rPr>
                                      <m:t>2</m:t>
                                    </m:r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  <m:r>
                                      <a:rPr lang="pt-PT" i="1">
                                        <a:latin typeface="Cambria Math"/>
                                      </a:rPr>
                                      <m:t>+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</m:num>
                                  <m:den>
                                    <m:r>
                                      <a:rPr lang="pt-PT" i="1">
                                        <a:latin typeface="Cambria Math"/>
                                      </a:rPr>
                                      <m:t>4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𝑥</m:t>
                                    </m:r>
                                    <m:r>
                                      <a:rPr lang="pt-PT" i="1">
                                        <a:latin typeface="Cambria Math"/>
                                      </a:rPr>
                                      <m:t>−3</m:t>
                                    </m:r>
                                    <m:sSup>
                                      <m:sSupPr>
                                        <m:ctrlPr>
                                          <a:rPr lang="pt-PT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𝑥</m:t>
                                        </m:r>
                                      </m:e>
                                      <m:sup>
                                        <m:r>
                                          <a:rPr lang="pt-PT" i="1">
                                            <a:latin typeface="Cambria Math"/>
                                          </a:rPr>
                                          <m:t>2</m:t>
                                        </m:r>
                                      </m:sup>
                                    </m:sSup>
                                  </m:den>
                                </m:f>
                                <m:r>
                                  <a:rPr lang="pt-PT" i="1">
                                    <a:latin typeface="Cambria Math"/>
                                  </a:rPr>
                                  <m:t>             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&lt;1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1351407"/>
                <a:ext cx="3777764" cy="134088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2"/>
              <p:cNvSpPr/>
              <p:nvPr/>
            </p:nvSpPr>
            <p:spPr>
              <a:xfrm>
                <a:off x="2196352" y="3678948"/>
                <a:ext cx="8026706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Como 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também é contínua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[–1, 2]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podemos concluir, pelo teorema de </a:t>
                </a:r>
                <a:r>
                  <a:rPr lang="pt-PT" dirty="0" err="1">
                    <a:latin typeface="Arial" pitchFamily="34" charset="0"/>
                    <a:cs typeface="Arial" pitchFamily="34" charset="0"/>
                  </a:rPr>
                  <a:t>Weierstrass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, que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admite neste intervalo máximo e mínimo absolutos. </a:t>
                </a:r>
                <a:endParaRPr lang="pt-PT" dirty="0"/>
              </a:p>
            </p:txBody>
          </p:sp>
        </mc:Choice>
        <mc:Fallback xmlns="">
          <p:sp>
            <p:nvSpPr>
              <p:cNvPr id="18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3678948"/>
                <a:ext cx="8026706" cy="1338828"/>
              </a:xfrm>
              <a:prstGeom prst="rect">
                <a:avLst/>
              </a:prstGeom>
              <a:blipFill>
                <a:blip r:embed="rId6"/>
                <a:stretch>
                  <a:fillRect l="-607" b="-31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3754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0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2" name="Retângulo 11"/>
          <p:cNvSpPr/>
          <p:nvPr/>
        </p:nvSpPr>
        <p:spPr>
          <a:xfrm>
            <a:off x="2201854" y="924444"/>
            <a:ext cx="3910687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 1:</a:t>
            </a:r>
          </a:p>
        </p:txBody>
      </p:sp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261624" y="1385338"/>
            <a:ext cx="3418150" cy="3059688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ângulo 12"/>
              <p:cNvSpPr/>
              <p:nvPr/>
            </p:nvSpPr>
            <p:spPr>
              <a:xfrm>
                <a:off x="2196353" y="4488029"/>
                <a:ext cx="3910687" cy="6443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⁻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≠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2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4488029"/>
                <a:ext cx="3910687" cy="644344"/>
              </a:xfrm>
              <a:prstGeom prst="rect">
                <a:avLst/>
              </a:prstGeom>
              <a:blipFill>
                <a:blip r:embed="rId4"/>
                <a:stretch>
                  <a:fillRect l="-9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"/>
              <p:cNvSpPr/>
              <p:nvPr/>
            </p:nvSpPr>
            <p:spPr>
              <a:xfrm>
                <a:off x="2208986" y="3107188"/>
                <a:ext cx="1040220" cy="412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160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sz="16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  <m:r>
                                <a:rPr lang="pt-PT" sz="16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⁻</m:t>
                              </m:r>
                            </m:lim>
                          </m:limLow>
                        </m:fName>
                        <m:e>
                          <m:r>
                            <a:rPr lang="pt-PT" sz="1600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sz="1600" dirty="0"/>
              </a:p>
            </p:txBody>
          </p:sp>
        </mc:Choice>
        <mc:Fallback xmlns="">
          <p:sp>
            <p:nvSpPr>
              <p:cNvPr id="26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8986" y="3107188"/>
                <a:ext cx="1040220" cy="4128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ângulo 4"/>
              <p:cNvSpPr/>
              <p:nvPr/>
            </p:nvSpPr>
            <p:spPr>
              <a:xfrm>
                <a:off x="2148562" y="2035779"/>
                <a:ext cx="1080552" cy="4194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160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sz="1600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pt-PT" sz="1600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a:rPr lang="pt-PT" sz="1600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sz="1600" dirty="0"/>
              </a:p>
            </p:txBody>
          </p:sp>
        </mc:Choice>
        <mc:Fallback xmlns="">
          <p:sp>
            <p:nvSpPr>
              <p:cNvPr id="27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48562" y="2035779"/>
                <a:ext cx="1080552" cy="419474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15"/>
              <p:cNvSpPr/>
              <p:nvPr/>
            </p:nvSpPr>
            <p:spPr>
              <a:xfrm>
                <a:off x="2200508" y="5776723"/>
                <a:ext cx="391068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b="1" i="1">
                        <a:solidFill>
                          <a:srgbClr val="F47929"/>
                        </a:solidFill>
                        <a:latin typeface="Cambria Math"/>
                        <a:cs typeface="Arial" panose="020B0604020202020204" pitchFamily="34" charset="0"/>
                      </a:rPr>
                      <m:t>𝒇</m:t>
                    </m:r>
                  </m:oMath>
                </a14:m>
                <a:r>
                  <a:rPr lang="pt-PT" b="1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 não é contínua em </a:t>
                </a:r>
                <a14:m>
                  <m:oMath xmlns:m="http://schemas.openxmlformats.org/officeDocument/2006/math">
                    <m:r>
                      <a:rPr lang="pt-PT" b="1" i="1">
                        <a:solidFill>
                          <a:srgbClr val="F47929"/>
                        </a:solidFill>
                        <a:latin typeface="Cambria Math"/>
                      </a:rPr>
                      <m:t>𝒂</m:t>
                    </m:r>
                  </m:oMath>
                </a14:m>
                <a:endParaRPr lang="pt-PT" b="1" dirty="0">
                  <a:solidFill>
                    <a:srgbClr val="F4792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Rectâ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0508" y="5776723"/>
                <a:ext cx="3910687" cy="456535"/>
              </a:xfrm>
              <a:prstGeom prst="rect">
                <a:avLst/>
              </a:prstGeom>
              <a:blipFill>
                <a:blip r:embed="rId7"/>
                <a:stretch>
                  <a:fillRect l="-468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2201854" y="5112337"/>
                <a:ext cx="3910687" cy="6332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não existe.</a:t>
                </a:r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54" y="5112337"/>
                <a:ext cx="3910687" cy="633250"/>
              </a:xfrm>
              <a:prstGeom prst="rect">
                <a:avLst/>
              </a:prstGeom>
              <a:blipFill>
                <a:blip r:embed="rId8"/>
                <a:stretch>
                  <a:fillRect l="-935" b="-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tângulo 13"/>
          <p:cNvSpPr/>
          <p:nvPr/>
        </p:nvSpPr>
        <p:spPr>
          <a:xfrm>
            <a:off x="6757645" y="928600"/>
            <a:ext cx="3910687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 2:</a:t>
            </a:r>
          </a:p>
        </p:txBody>
      </p:sp>
      <p:pic>
        <p:nvPicPr>
          <p:cNvPr id="2" name="Imagem 1"/>
          <p:cNvPicPr>
            <a:picLocks noChangeAspect="1"/>
          </p:cNvPicPr>
          <p:nvPr/>
        </p:nvPicPr>
        <p:blipFill rotWithShape="1"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7277" b="13861"/>
          <a:stretch/>
        </p:blipFill>
        <p:spPr>
          <a:xfrm>
            <a:off x="6757644" y="1379572"/>
            <a:ext cx="3408494" cy="300007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ângulo 17"/>
              <p:cNvSpPr/>
              <p:nvPr/>
            </p:nvSpPr>
            <p:spPr>
              <a:xfrm>
                <a:off x="5373120" y="2598889"/>
                <a:ext cx="2157514" cy="4194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160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sz="16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  <m:r>
                                <a:rPr lang="pt-PT" sz="1600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⁻</m:t>
                              </m:r>
                            </m:lim>
                          </m:limLow>
                        </m:fName>
                        <m:e>
                          <m:r>
                            <a:rPr lang="pt-PT" sz="1600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  <m:r>
                        <a:rPr lang="pt-PT" sz="1600" i="1">
                          <a:latin typeface="Cambria Math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160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sz="16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sz="1600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𝑎</m:t>
                                  </m:r>
                                </m:e>
                                <m:sup>
                                  <m:r>
                                    <a:rPr lang="pt-PT" sz="1600" i="1">
                                      <a:latin typeface="Cambria Math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r>
                            <a:rPr lang="pt-PT" sz="1600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sz="1600" dirty="0"/>
              </a:p>
            </p:txBody>
          </p:sp>
        </mc:Choice>
        <mc:Fallback xmlns="">
          <p:sp>
            <p:nvSpPr>
              <p:cNvPr id="16" name="Rectângulo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73120" y="2598889"/>
                <a:ext cx="2157514" cy="41947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12"/>
              <p:cNvSpPr/>
              <p:nvPr/>
            </p:nvSpPr>
            <p:spPr>
              <a:xfrm>
                <a:off x="6751813" y="4488029"/>
                <a:ext cx="3910687" cy="6443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⁻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≠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18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1813" y="4488029"/>
                <a:ext cx="3910687" cy="644344"/>
              </a:xfrm>
              <a:prstGeom prst="rect">
                <a:avLst/>
              </a:prstGeom>
              <a:blipFill>
                <a:blip r:embed="rId11"/>
                <a:stretch>
                  <a:fillRect l="-1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ângulo 15"/>
              <p:cNvSpPr/>
              <p:nvPr/>
            </p:nvSpPr>
            <p:spPr>
              <a:xfrm>
                <a:off x="6755968" y="6325364"/>
                <a:ext cx="391068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b="1" i="1">
                        <a:solidFill>
                          <a:srgbClr val="F47929"/>
                        </a:solidFill>
                        <a:latin typeface="Cambria Math"/>
                        <a:cs typeface="Arial" panose="020B0604020202020204" pitchFamily="34" charset="0"/>
                      </a:rPr>
                      <m:t>𝒇</m:t>
                    </m:r>
                  </m:oMath>
                </a14:m>
                <a:r>
                  <a:rPr lang="pt-PT" b="1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 não é contínua em </a:t>
                </a:r>
                <a14:m>
                  <m:oMath xmlns:m="http://schemas.openxmlformats.org/officeDocument/2006/math">
                    <m:r>
                      <a:rPr lang="pt-PT" b="1" i="1">
                        <a:solidFill>
                          <a:srgbClr val="F47929"/>
                        </a:solidFill>
                        <a:latin typeface="Cambria Math"/>
                      </a:rPr>
                      <m:t>𝒂</m:t>
                    </m:r>
                  </m:oMath>
                </a14:m>
                <a:endParaRPr lang="pt-PT" b="1" dirty="0">
                  <a:solidFill>
                    <a:srgbClr val="F4792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9" name="Rectâ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5968" y="6325364"/>
                <a:ext cx="3910687" cy="456535"/>
              </a:xfrm>
              <a:prstGeom prst="rect">
                <a:avLst/>
              </a:prstGeom>
              <a:blipFill>
                <a:blip r:embed="rId12"/>
                <a:stretch>
                  <a:fillRect l="-467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ângulo 12"/>
              <p:cNvSpPr/>
              <p:nvPr/>
            </p:nvSpPr>
            <p:spPr>
              <a:xfrm>
                <a:off x="6757314" y="5660978"/>
                <a:ext cx="3910687" cy="6332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não existe.</a:t>
                </a:r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20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7314" y="5660978"/>
                <a:ext cx="3910687" cy="633250"/>
              </a:xfrm>
              <a:prstGeom prst="rect">
                <a:avLst/>
              </a:prstGeom>
              <a:blipFill>
                <a:blip r:embed="rId13"/>
                <a:stretch>
                  <a:fillRect l="-935" b="-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ângulo 12"/>
              <p:cNvSpPr/>
              <p:nvPr/>
            </p:nvSpPr>
            <p:spPr>
              <a:xfrm>
                <a:off x="6746312" y="5068226"/>
                <a:ext cx="3910687" cy="6443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≠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1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46312" y="5068226"/>
                <a:ext cx="3910687" cy="644344"/>
              </a:xfrm>
              <a:prstGeom prst="rect">
                <a:avLst/>
              </a:prstGeom>
              <a:blipFill>
                <a:blip r:embed="rId14"/>
                <a:stretch>
                  <a:fillRect l="-10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16">
            <a:extLst>
              <a:ext uri="{FF2B5EF4-FFF2-40B4-BE49-F238E27FC236}">
                <a16:creationId xmlns:a16="http://schemas.microsoft.com/office/drawing/2014/main" id="{7C11AB2A-8301-0CF5-FD00-F82DD683B8B7}"/>
              </a:ext>
            </a:extLst>
          </p:cNvPr>
          <p:cNvSpPr txBox="1"/>
          <p:nvPr/>
        </p:nvSpPr>
        <p:spPr>
          <a:xfrm>
            <a:off x="2059442" y="231912"/>
            <a:ext cx="847164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3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Continuidade de funções | Revisão</a:t>
            </a:r>
          </a:p>
        </p:txBody>
      </p:sp>
    </p:spTree>
    <p:extLst>
      <p:ext uri="{BB962C8B-B14F-4D97-AF65-F5344CB8AC3E}">
        <p14:creationId xmlns:p14="http://schemas.microsoft.com/office/powerpoint/2010/main" val="1554268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2" grpId="0"/>
      <p:bldP spid="26" grpId="0"/>
      <p:bldP spid="27" grpId="0"/>
      <p:bldP spid="29" grpId="0"/>
      <p:bldP spid="13" grpId="0"/>
      <p:bldP spid="14" grpId="0"/>
      <p:bldP spid="16" grpId="0"/>
      <p:bldP spid="18" grpId="0"/>
      <p:bldP spid="19" grpId="0"/>
      <p:bldP spid="20" grpId="0"/>
      <p:bldP spid="2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40240" y="1390677"/>
            <a:ext cx="3790364" cy="2990045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12" name="Retângulo 11"/>
          <p:cNvSpPr/>
          <p:nvPr/>
        </p:nvSpPr>
        <p:spPr>
          <a:xfrm>
            <a:off x="2201854" y="924444"/>
            <a:ext cx="3910687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 3: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ângulo 12"/>
              <p:cNvSpPr/>
              <p:nvPr/>
            </p:nvSpPr>
            <p:spPr>
              <a:xfrm>
                <a:off x="2196353" y="4488029"/>
                <a:ext cx="3910687" cy="64434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⁻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𝑎</m:t>
                                </m:r>
                              </m:e>
                              <m:sup>
                                <m: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22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4488029"/>
                <a:ext cx="3910687" cy="644344"/>
              </a:xfrm>
              <a:prstGeom prst="rect">
                <a:avLst/>
              </a:prstGeom>
              <a:blipFill>
                <a:blip r:embed="rId4"/>
                <a:stretch>
                  <a:fillRect l="-9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ângulo 2"/>
              <p:cNvSpPr/>
              <p:nvPr/>
            </p:nvSpPr>
            <p:spPr>
              <a:xfrm>
                <a:off x="2156466" y="2305481"/>
                <a:ext cx="982961" cy="41287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unc>
                        <m:funcPr>
                          <m:ctrlPr>
                            <a:rPr lang="pt-PT" sz="1600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 sz="1600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sz="16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𝑎</m:t>
                              </m:r>
                            </m:lim>
                          </m:limLow>
                        </m:fName>
                        <m:e>
                          <m:r>
                            <a:rPr lang="pt-PT" sz="1600" i="1">
                              <a:latin typeface="Cambria Math"/>
                              <a:cs typeface="Arial" panose="020B0604020202020204" pitchFamily="34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pt-PT" sz="1600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sz="1600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sz="1600" dirty="0"/>
              </a:p>
            </p:txBody>
          </p:sp>
        </mc:Choice>
        <mc:Fallback xmlns="">
          <p:sp>
            <p:nvSpPr>
              <p:cNvPr id="26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56466" y="2305481"/>
                <a:ext cx="982961" cy="4128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ângulo 4"/>
              <p:cNvSpPr/>
              <p:nvPr/>
            </p:nvSpPr>
            <p:spPr>
              <a:xfrm>
                <a:off x="2999361" y="2305481"/>
                <a:ext cx="849015" cy="3385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sz="16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pt-PT" sz="1600" i="1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pt-PT" sz="1600" i="1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pt-PT" sz="16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pt-PT" sz="1600" i="1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pt-PT" sz="1600" dirty="0"/>
              </a:p>
            </p:txBody>
          </p:sp>
        </mc:Choice>
        <mc:Fallback xmlns="">
          <p:sp>
            <p:nvSpPr>
              <p:cNvPr id="27" name="Rec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99361" y="2305481"/>
                <a:ext cx="849015" cy="338554"/>
              </a:xfrm>
              <a:prstGeom prst="rect">
                <a:avLst/>
              </a:prstGeom>
              <a:blipFill>
                <a:blip r:embed="rId6"/>
                <a:stretch>
                  <a:fillRect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ângulo 15"/>
              <p:cNvSpPr/>
              <p:nvPr/>
            </p:nvSpPr>
            <p:spPr>
              <a:xfrm>
                <a:off x="2200508" y="5776723"/>
                <a:ext cx="3910687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pt-PT" b="1" i="1">
                        <a:solidFill>
                          <a:srgbClr val="F47929"/>
                        </a:solidFill>
                        <a:latin typeface="Cambria Math"/>
                        <a:cs typeface="Arial" panose="020B0604020202020204" pitchFamily="34" charset="0"/>
                      </a:rPr>
                      <m:t>𝒇</m:t>
                    </m:r>
                  </m:oMath>
                </a14:m>
                <a:r>
                  <a:rPr lang="pt-PT" b="1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b="1" i="1">
                        <a:solidFill>
                          <a:srgbClr val="F47929"/>
                        </a:solidFill>
                        <a:latin typeface="Cambria Math"/>
                      </a:rPr>
                      <m:t>𝒂</m:t>
                    </m:r>
                  </m:oMath>
                </a14:m>
                <a:endParaRPr lang="pt-PT" b="1" dirty="0">
                  <a:solidFill>
                    <a:srgbClr val="F4792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9" name="Rectângulo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0508" y="5776723"/>
                <a:ext cx="3910687" cy="456535"/>
              </a:xfrm>
              <a:prstGeom prst="rect">
                <a:avLst/>
              </a:prstGeom>
              <a:blipFill>
                <a:blip r:embed="rId7"/>
                <a:stretch>
                  <a:fillRect l="-468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2"/>
              <p:cNvSpPr/>
              <p:nvPr/>
            </p:nvSpPr>
            <p:spPr>
              <a:xfrm>
                <a:off x="2201854" y="5112337"/>
                <a:ext cx="3910687" cy="6332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existe.</a:t>
                </a:r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13" name="Rectângulo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54" y="5112337"/>
                <a:ext cx="3910687" cy="633250"/>
              </a:xfrm>
              <a:prstGeom prst="rect">
                <a:avLst/>
              </a:prstGeom>
              <a:blipFill>
                <a:blip r:embed="rId8"/>
                <a:stretch>
                  <a:fillRect l="-935" b="-96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6">
            <a:extLst>
              <a:ext uri="{FF2B5EF4-FFF2-40B4-BE49-F238E27FC236}">
                <a16:creationId xmlns:a16="http://schemas.microsoft.com/office/drawing/2014/main" id="{0FEC448C-B669-403C-7801-979C200D9514}"/>
              </a:ext>
            </a:extLst>
          </p:cNvPr>
          <p:cNvSpPr txBox="1"/>
          <p:nvPr/>
        </p:nvSpPr>
        <p:spPr>
          <a:xfrm>
            <a:off x="2059442" y="231912"/>
            <a:ext cx="847164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3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Continuidade de funções | Revisão</a:t>
            </a:r>
          </a:p>
        </p:txBody>
      </p:sp>
    </p:spTree>
    <p:extLst>
      <p:ext uri="{BB962C8B-B14F-4D97-AF65-F5344CB8AC3E}">
        <p14:creationId xmlns:p14="http://schemas.microsoft.com/office/powerpoint/2010/main" val="8040896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2" grpId="0"/>
      <p:bldP spid="26" grpId="0"/>
      <p:bldP spid="27" grpId="0"/>
      <p:bldP spid="29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ângulo 14"/>
              <p:cNvSpPr/>
              <p:nvPr/>
            </p:nvSpPr>
            <p:spPr>
              <a:xfrm>
                <a:off x="2196353" y="918520"/>
                <a:ext cx="8049286" cy="50385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Sejam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uma função real de variável real de domínio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𝐴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⊂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3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918520"/>
                <a:ext cx="8049286" cy="503856"/>
              </a:xfrm>
              <a:prstGeom prst="rect">
                <a:avLst/>
              </a:prstGeom>
              <a:blipFill>
                <a:blip r:embed="rId3"/>
                <a:stretch>
                  <a:fillRect l="-606" b="-146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1" name="Retângulo arredondado 12"/>
          <p:cNvSpPr/>
          <p:nvPr/>
        </p:nvSpPr>
        <p:spPr>
          <a:xfrm>
            <a:off x="2059442" y="882173"/>
            <a:ext cx="8191700" cy="2001704"/>
          </a:xfrm>
          <a:prstGeom prst="roundRect">
            <a:avLst/>
          </a:prstGeom>
          <a:noFill/>
          <a:ln>
            <a:solidFill>
              <a:srgbClr val="F479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tângulo 2"/>
              <p:cNvSpPr/>
              <p:nvPr/>
            </p:nvSpPr>
            <p:spPr>
              <a:xfrm>
                <a:off x="2196353" y="1412984"/>
                <a:ext cx="8049286" cy="13722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Diz-se que: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F47929"/>
                        </a:solidFill>
                        <a:latin typeface="Cambria Math"/>
                        <a:cs typeface="Arial" pitchFamily="34" charset="0"/>
                      </a:rPr>
                      <m:t>𝒇</m:t>
                    </m:r>
                  </m:oMath>
                </a14:m>
                <a:r>
                  <a:rPr lang="pt-PT" b="1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 é contínua no conjunto </a:t>
                </a: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F47929"/>
                        </a:solidFill>
                        <a:latin typeface="Cambria Math"/>
                        <a:cs typeface="Arial" pitchFamily="34" charset="0"/>
                      </a:rPr>
                      <m:t>𝑨</m:t>
                    </m:r>
                  </m:oMath>
                </a14:m>
                <a:r>
                  <a:rPr lang="pt-PT" b="1" dirty="0">
                    <a:solidFill>
                      <a:srgbClr val="6AA342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quando é contínua em todos os pontos de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𝐴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</a:t>
                </a:r>
              </a:p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b="1" i="1" dirty="0">
                        <a:solidFill>
                          <a:srgbClr val="F47929"/>
                        </a:solidFill>
                        <a:latin typeface="Cambria Math"/>
                        <a:cs typeface="Arial" pitchFamily="34" charset="0"/>
                      </a:rPr>
                      <m:t>𝒇</m:t>
                    </m:r>
                  </m:oMath>
                </a14:m>
                <a:r>
                  <a:rPr lang="pt-PT" b="1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 é contínua</a:t>
                </a:r>
                <a:r>
                  <a:rPr lang="pt-PT" dirty="0">
                    <a:latin typeface="Arial" pitchFamily="34" charset="0"/>
                    <a:cs typeface="Arial" pitchFamily="34" charset="0"/>
                  </a:rPr>
                  <a:t> quando é contínua em todos os pontos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.</a:t>
                </a:r>
              </a:p>
            </p:txBody>
          </p:sp>
        </mc:Choice>
        <mc:Fallback xmlns="">
          <p:sp>
            <p:nvSpPr>
              <p:cNvPr id="3" name="Re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1412984"/>
                <a:ext cx="8049286" cy="1372235"/>
              </a:xfrm>
              <a:prstGeom prst="rect">
                <a:avLst/>
              </a:prstGeom>
              <a:blipFill>
                <a:blip r:embed="rId4"/>
                <a:stretch>
                  <a:fillRect l="-606" b="-177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tângulo 4"/>
          <p:cNvSpPr/>
          <p:nvPr/>
        </p:nvSpPr>
        <p:spPr>
          <a:xfrm>
            <a:off x="2196354" y="2962980"/>
            <a:ext cx="80547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No 11.º ano, estudaste também as seguintes propriedades: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ângulo 14"/>
              <p:cNvSpPr/>
              <p:nvPr/>
            </p:nvSpPr>
            <p:spPr>
              <a:xfrm>
                <a:off x="2196353" y="3486807"/>
                <a:ext cx="8049287" cy="9058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Sejam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𝑔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duas funções reais de variável real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: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→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ℝ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 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𝑔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:</m:t>
                    </m:r>
                    <m:sSub>
                      <m:sSub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𝑔</m:t>
                        </m:r>
                      </m:sub>
                    </m:sSub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→</m:t>
                    </m:r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pt-PT" dirty="0">
                    <a:uFill>
                      <a:solidFill>
                        <a:srgbClr val="6AA342"/>
                      </a:solidFill>
                    </a:uFill>
                    <a:latin typeface="Arial" pitchFamily="34" charset="0"/>
                    <a:cs typeface="Arial" pitchFamily="34" charset="0"/>
                  </a:rPr>
                  <a:t>contínuas num ponto </a:t>
                </a:r>
                <a14:m>
                  <m:oMath xmlns:m="http://schemas.openxmlformats.org/officeDocument/2006/math">
                    <m:r>
                      <a:rPr lang="pt-PT" i="1" dirty="0">
                        <a:uFill>
                          <a:solidFill>
                            <a:srgbClr val="6AA342"/>
                          </a:solidFill>
                        </a:uFill>
                        <a:latin typeface="Cambria Math"/>
                        <a:cs typeface="Arial" pitchFamily="34" charset="0"/>
                      </a:rPr>
                      <m:t>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. Então, </a:t>
                </a:r>
                <a:r>
                  <a:rPr lang="pt-PT" dirty="0">
                    <a:uFill>
                      <a:solidFill>
                        <a:srgbClr val="6AA342"/>
                      </a:solidFill>
                    </a:uFill>
                    <a:latin typeface="Arial" pitchFamily="34" charset="0"/>
                    <a:cs typeface="Arial" pitchFamily="34" charset="0"/>
                  </a:rPr>
                  <a:t>também são contínuas em </a:t>
                </a:r>
                <a14:m>
                  <m:oMath xmlns:m="http://schemas.openxmlformats.org/officeDocument/2006/math">
                    <m:r>
                      <a:rPr lang="pt-PT" i="1" u="sng" dirty="0">
                        <a:uFill>
                          <a:solidFill>
                            <a:srgbClr val="6AA342"/>
                          </a:solidFill>
                        </a:uFill>
                        <a:latin typeface="Cambria Math"/>
                        <a:cs typeface="Arial" pitchFamily="34" charset="0"/>
                      </a:rPr>
                      <m:t>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as funções:</a:t>
                </a:r>
              </a:p>
            </p:txBody>
          </p:sp>
        </mc:Choice>
        <mc:Fallback xmlns="">
          <p:sp>
            <p:nvSpPr>
              <p:cNvPr id="16" name="Rectângulo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3486807"/>
                <a:ext cx="8049287" cy="905889"/>
              </a:xfrm>
              <a:prstGeom prst="rect">
                <a:avLst/>
              </a:prstGeom>
              <a:blipFill>
                <a:blip r:embed="rId5"/>
                <a:stretch>
                  <a:fillRect l="-606" b="-100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ângulo 7"/>
              <p:cNvSpPr/>
              <p:nvPr/>
            </p:nvSpPr>
            <p:spPr>
              <a:xfrm>
                <a:off x="2196353" y="4374771"/>
                <a:ext cx="3482790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𝑓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𝑔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8" name="Rec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4374771"/>
                <a:ext cx="3482790" cy="456535"/>
              </a:xfrm>
              <a:prstGeom prst="rect">
                <a:avLst/>
              </a:prstGeom>
              <a:blipFill>
                <a:blip r:embed="rId6"/>
                <a:stretch>
                  <a:fillRect l="-1049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tângulo 6"/>
              <p:cNvSpPr/>
              <p:nvPr/>
            </p:nvSpPr>
            <p:spPr>
              <a:xfrm>
                <a:off x="5679142" y="4370575"/>
                <a:ext cx="4572000" cy="45647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  <m:r>
                      <a:rPr lang="pt-PT" i="1">
                        <a:latin typeface="Cambria Math" panose="02040503050406030204" pitchFamily="18" charset="0"/>
                        <a:cs typeface="Arial" pitchFamily="34" charset="0"/>
                      </a:rPr>
                      <m:t>−</m:t>
                    </m:r>
                    <m:r>
                      <a:rPr lang="pt-PT" i="1">
                        <a:latin typeface="Cambria Math" panose="02040503050406030204" pitchFamily="18" charset="0"/>
                        <a:cs typeface="Arial" pitchFamily="34" charset="0"/>
                      </a:rPr>
                      <m:t>𝑔</m:t>
                    </m:r>
                  </m:oMath>
                </a14:m>
                <a:endParaRPr lang="pt-PT" i="1" dirty="0">
                  <a:latin typeface="Cambria Math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7" name="Retângulo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9142" y="4370575"/>
                <a:ext cx="4572000" cy="456472"/>
              </a:xfrm>
              <a:prstGeom prst="rect">
                <a:avLst/>
              </a:prstGeom>
              <a:blipFill>
                <a:blip r:embed="rId7"/>
                <a:stretch>
                  <a:fillRect l="-933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2190850" y="4888083"/>
                <a:ext cx="3488293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𝑓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×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𝑔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50" y="4888083"/>
                <a:ext cx="3488293" cy="456535"/>
              </a:xfrm>
              <a:prstGeom prst="rect">
                <a:avLst/>
              </a:prstGeom>
              <a:blipFill>
                <a:blip r:embed="rId8"/>
                <a:stretch>
                  <a:fillRect l="-1047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tângulo 8"/>
              <p:cNvSpPr/>
              <p:nvPr/>
            </p:nvSpPr>
            <p:spPr>
              <a:xfrm>
                <a:off x="5673639" y="4893564"/>
                <a:ext cx="4572000" cy="45653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e>
                      <m:sup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sup>
                    </m:sSup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com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𝑛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∈</m:t>
                    </m:r>
                    <m:r>
                      <a:rPr lang="pt-PT" i="1">
                        <a:latin typeface="Cambria Math"/>
                        <a:ea typeface="Cambria Math"/>
                        <a:cs typeface="Arial" pitchFamily="34" charset="0"/>
                      </a:rPr>
                      <m:t>ℕ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9" name="Retângulo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3639" y="4893564"/>
                <a:ext cx="4572000" cy="456535"/>
              </a:xfrm>
              <a:prstGeom prst="rect">
                <a:avLst/>
              </a:prstGeom>
              <a:blipFill>
                <a:blip r:embed="rId9"/>
                <a:stretch>
                  <a:fillRect l="-933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9"/>
              <p:cNvSpPr/>
              <p:nvPr/>
            </p:nvSpPr>
            <p:spPr>
              <a:xfrm>
                <a:off x="2190849" y="5431700"/>
                <a:ext cx="4572000" cy="456535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m:rPr>
                        <m:nor/>
                      </m:rPr>
                      <a:rPr lang="pt-PT" dirty="0">
                        <a:latin typeface="Arial" pitchFamily="34" charset="0"/>
                        <a:cs typeface="Arial" pitchFamily="34" charset="0"/>
                      </a:rPr>
                      <m:t>    , </m:t>
                    </m:r>
                    <m:r>
                      <m:rPr>
                        <m:nor/>
                      </m:rPr>
                      <a:rPr lang="pt-PT" dirty="0">
                        <a:latin typeface="Arial" pitchFamily="34" charset="0"/>
                        <a:cs typeface="Arial" pitchFamily="34" charset="0"/>
                      </a:rPr>
                      <m:t>se</m:t>
                    </m:r>
                    <m:r>
                      <m:rPr>
                        <m:nor/>
                      </m:rPr>
                      <a:rPr lang="pt-PT" dirty="0">
                        <a:latin typeface="Arial" pitchFamily="34" charset="0"/>
                        <a:cs typeface="Arial" pitchFamily="34" charset="0"/>
                      </a:rPr>
                      <m:t> 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𝑔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𝑎</m:t>
                        </m:r>
                      </m:e>
                    </m:d>
                    <m:r>
                      <a:rPr lang="pt-PT" i="1">
                        <a:latin typeface="Cambria Math"/>
                        <a:cs typeface="Arial" pitchFamily="34" charset="0"/>
                      </a:rPr>
                      <m:t>≠0</m:t>
                    </m:r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10" name="Re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9" y="5431700"/>
                <a:ext cx="4572000" cy="456535"/>
              </a:xfrm>
              <a:prstGeom prst="rect">
                <a:avLst/>
              </a:prstGeom>
              <a:blipFill>
                <a:blip r:embed="rId10"/>
                <a:stretch>
                  <a:fillRect l="-800" b="-17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CaixaDeTexto 10"/>
              <p:cNvSpPr txBox="1"/>
              <p:nvPr/>
            </p:nvSpPr>
            <p:spPr>
              <a:xfrm>
                <a:off x="2505635" y="5519300"/>
                <a:ext cx="288862" cy="57515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 </m:t>
                          </m:r>
                        </m:num>
                        <m:den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𝑔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11" name="CaixaDeTexto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05635" y="5519300"/>
                <a:ext cx="288862" cy="57515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tângulo 13"/>
              <p:cNvSpPr/>
              <p:nvPr/>
            </p:nvSpPr>
            <p:spPr>
              <a:xfrm>
                <a:off x="5673639" y="5390737"/>
                <a:ext cx="4572000" cy="542328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ad>
                      <m:radPr>
                        <m:ctrlP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pt-PT" i="1">
                            <a:latin typeface="Cambria Math"/>
                            <a:cs typeface="Arial" pitchFamily="34" charset="0"/>
                          </a:rPr>
                          <m:t>𝑛</m:t>
                        </m:r>
                      </m:deg>
                      <m:e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𝑓</m:t>
                        </m:r>
                      </m:e>
                    </m:ra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com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𝑛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∈</m:t>
                    </m:r>
                    <m:r>
                      <a:rPr lang="pt-PT" i="1">
                        <a:latin typeface="Cambria Math"/>
                        <a:ea typeface="Cambria Math"/>
                        <a:cs typeface="Arial" pitchFamily="34" charset="0"/>
                      </a:rPr>
                      <m:t>ℕ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𝑎</m:t>
                        </m:r>
                      </m:e>
                    </m:d>
                    <m:r>
                      <a:rPr lang="pt-PT" i="1">
                        <a:latin typeface="Cambria Math"/>
                        <a:cs typeface="Arial" pitchFamily="34" charset="0"/>
                      </a:rPr>
                      <m:t>≥0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se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𝑛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for par</a:t>
                </a:r>
              </a:p>
            </p:txBody>
          </p:sp>
        </mc:Choice>
        <mc:Fallback xmlns="">
          <p:sp>
            <p:nvSpPr>
              <p:cNvPr id="14" name="Retângulo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73639" y="5390737"/>
                <a:ext cx="4572000" cy="542328"/>
              </a:xfrm>
              <a:prstGeom prst="rect">
                <a:avLst/>
              </a:prstGeom>
              <a:blipFill>
                <a:blip r:embed="rId12"/>
                <a:stretch>
                  <a:fillRect l="-933" b="-1348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tângulo 27"/>
              <p:cNvSpPr/>
              <p:nvPr/>
            </p:nvSpPr>
            <p:spPr>
              <a:xfrm>
                <a:off x="2196353" y="6042706"/>
                <a:ext cx="8054789" cy="50424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itchFamily="34" charset="0"/>
                      </a:rPr>
                      <m:t>𝑔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∘</m:t>
                    </m:r>
                    <m:r>
                      <a:rPr lang="pt-PT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com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itchFamily="34" charset="0"/>
                      </a:rPr>
                      <m:t>𝑎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∈</m:t>
                    </m:r>
                    <m:sSub>
                      <m:sSubPr>
                        <m:ctrlP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sSub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𝐷</m:t>
                        </m:r>
                      </m:e>
                      <m:sub>
                        <m: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  <m:t>𝑔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∘</m:t>
                        </m:r>
                        <m:r>
                          <a:rPr lang="pt-PT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itchFamily="34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𝑎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𝑔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cs typeface="Arial" pitchFamily="34" charset="0"/>
                          </a:rPr>
                          <m:t>𝑎</m:t>
                        </m:r>
                      </m:e>
                    </m:d>
                  </m:oMath>
                </a14:m>
                <a:endParaRPr lang="pt-PT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28" name="Retângulo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6042706"/>
                <a:ext cx="8054789" cy="504241"/>
              </a:xfrm>
              <a:prstGeom prst="rect">
                <a:avLst/>
              </a:prstGeom>
              <a:blipFill>
                <a:blip r:embed="rId13"/>
                <a:stretch>
                  <a:fillRect l="-454" b="-132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Retângulo arredondado 12"/>
          <p:cNvSpPr/>
          <p:nvPr/>
        </p:nvSpPr>
        <p:spPr>
          <a:xfrm>
            <a:off x="2059442" y="3470810"/>
            <a:ext cx="8191700" cy="3209118"/>
          </a:xfrm>
          <a:prstGeom prst="roundRect">
            <a:avLst/>
          </a:prstGeom>
          <a:noFill/>
          <a:ln>
            <a:solidFill>
              <a:srgbClr val="F479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2" name="TextBox 16">
            <a:extLst>
              <a:ext uri="{FF2B5EF4-FFF2-40B4-BE49-F238E27FC236}">
                <a16:creationId xmlns:a16="http://schemas.microsoft.com/office/drawing/2014/main" id="{8FC9F2A2-29CF-6933-ACC5-419FDB649D1D}"/>
              </a:ext>
            </a:extLst>
          </p:cNvPr>
          <p:cNvSpPr txBox="1"/>
          <p:nvPr/>
        </p:nvSpPr>
        <p:spPr>
          <a:xfrm>
            <a:off x="2059442" y="231912"/>
            <a:ext cx="847164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3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Continuidade de funções | Revisão</a:t>
            </a:r>
          </a:p>
        </p:txBody>
      </p:sp>
    </p:spTree>
    <p:extLst>
      <p:ext uri="{BB962C8B-B14F-4D97-AF65-F5344CB8AC3E}">
        <p14:creationId xmlns:p14="http://schemas.microsoft.com/office/powerpoint/2010/main" val="2383817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 animBg="1"/>
      <p:bldP spid="3" grpId="0"/>
      <p:bldP spid="5" grpId="0"/>
      <p:bldP spid="16" grpId="0"/>
      <p:bldP spid="18" grpId="0"/>
      <p:bldP spid="7" grpId="0"/>
      <p:bldP spid="8" grpId="0"/>
      <p:bldP spid="9" grpId="0"/>
      <p:bldP spid="10" grpId="0"/>
      <p:bldP spid="11" grpId="0"/>
      <p:bldP spid="14" grpId="0"/>
      <p:bldP spid="28" grpId="0"/>
      <p:bldP spid="2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ângulo 14"/>
          <p:cNvSpPr/>
          <p:nvPr/>
        </p:nvSpPr>
        <p:spPr>
          <a:xfrm>
            <a:off x="2196353" y="918520"/>
            <a:ext cx="8049286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itchFamily="34" charset="0"/>
                <a:cs typeface="Arial" pitchFamily="34" charset="0"/>
              </a:rPr>
              <a:t>As funções racionais (em particular, as polinomiais), as funções irracionais e as funções seno, cosseno e tangente são contínuas.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21" name="Retângulo arredondado 12"/>
          <p:cNvSpPr/>
          <p:nvPr/>
        </p:nvSpPr>
        <p:spPr>
          <a:xfrm>
            <a:off x="2059442" y="882174"/>
            <a:ext cx="8191700" cy="1109407"/>
          </a:xfrm>
          <a:prstGeom prst="roundRect">
            <a:avLst/>
          </a:prstGeom>
          <a:noFill/>
          <a:ln>
            <a:solidFill>
              <a:srgbClr val="F4792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Retângulo 4"/>
          <p:cNvSpPr/>
          <p:nvPr/>
        </p:nvSpPr>
        <p:spPr>
          <a:xfrm>
            <a:off x="2196354" y="2077075"/>
            <a:ext cx="80547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Esta propriedade é muito útil para justificar a continuidade de funções. </a:t>
            </a:r>
          </a:p>
        </p:txBody>
      </p:sp>
      <p:sp>
        <p:nvSpPr>
          <p:cNvPr id="20" name="Retângulo 19"/>
          <p:cNvSpPr/>
          <p:nvPr/>
        </p:nvSpPr>
        <p:spPr>
          <a:xfrm>
            <a:off x="2196354" y="2619104"/>
            <a:ext cx="8054789" cy="456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Exemplos: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tângulo 21"/>
              <p:cNvSpPr/>
              <p:nvPr/>
            </p:nvSpPr>
            <p:spPr>
              <a:xfrm>
                <a:off x="2190851" y="3075638"/>
                <a:ext cx="80547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definida por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sSup>
                      <m:sSup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3</m:t>
                        </m:r>
                      </m:sup>
                    </m:sSup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−4</m:t>
                    </m:r>
                    <m:sSup>
                      <m:sSup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p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+5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𝑥</m:t>
                    </m:r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−12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contínua, por se tratar de uma função polinomial.</a:t>
                </a:r>
              </a:p>
            </p:txBody>
          </p:sp>
        </mc:Choice>
        <mc:Fallback xmlns="">
          <p:sp>
            <p:nvSpPr>
              <p:cNvPr id="22" name="Retângulo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51" y="3075638"/>
                <a:ext cx="8054789" cy="872034"/>
              </a:xfrm>
              <a:prstGeom prst="rect">
                <a:avLst/>
              </a:prstGeom>
              <a:blipFill>
                <a:blip r:embed="rId3"/>
                <a:stretch>
                  <a:fillRect l="-454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tângulo 23"/>
              <p:cNvSpPr/>
              <p:nvPr/>
            </p:nvSpPr>
            <p:spPr>
              <a:xfrm>
                <a:off x="2196354" y="3998968"/>
                <a:ext cx="80547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2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definida por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𝑔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                     é contínua, por se tratar de uma função racional.</a:t>
                </a:r>
              </a:p>
            </p:txBody>
          </p:sp>
        </mc:Choice>
        <mc:Fallback xmlns="">
          <p:sp>
            <p:nvSpPr>
              <p:cNvPr id="24" name="Retângulo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4" y="3998968"/>
                <a:ext cx="8054789" cy="872034"/>
              </a:xfrm>
              <a:prstGeom prst="rect">
                <a:avLst/>
              </a:prstGeom>
              <a:blipFill>
                <a:blip r:embed="rId4"/>
                <a:stretch>
                  <a:fillRect l="-454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CaixaDeTexto 1"/>
              <p:cNvSpPr txBox="1"/>
              <p:nvPr/>
            </p:nvSpPr>
            <p:spPr>
              <a:xfrm>
                <a:off x="5814860" y="3998968"/>
                <a:ext cx="1234633" cy="52501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+3</m:t>
                          </m:r>
                        </m:num>
                        <m:den>
                          <m:sSup>
                            <m:sSupPr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pt-PT" i="1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" name="CaixaDeTexto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4860" y="3998968"/>
                <a:ext cx="1234633" cy="52501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tângulo 24"/>
              <p:cNvSpPr/>
              <p:nvPr/>
            </p:nvSpPr>
            <p:spPr>
              <a:xfrm>
                <a:off x="2201857" y="4937403"/>
                <a:ext cx="8054789" cy="129214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342900" indent="-342900">
                  <a:lnSpc>
                    <a:spcPct val="150000"/>
                  </a:lnSpc>
                  <a:buClr>
                    <a:srgbClr val="F47929"/>
                  </a:buClr>
                  <a:buFont typeface="+mj-lt"/>
                  <a:buAutoNum type="alphaLcParenR" startAt="3"/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definida por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h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d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pt-PT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cos</m:t>
                        </m:r>
                      </m:fName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func>
                    <m:r>
                      <a:rPr lang="pt-PT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radPr>
                      <m:deg/>
                      <m:e>
                        <m: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𝑥</m:t>
                        </m:r>
                      </m:e>
                    </m:rad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contínua, por se tratar da diferença entre duas funções contínuas, a função cosseno e uma função irracional.</a:t>
                </a:r>
              </a:p>
            </p:txBody>
          </p:sp>
        </mc:Choice>
        <mc:Fallback xmlns="">
          <p:sp>
            <p:nvSpPr>
              <p:cNvPr id="25" name="Retângulo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1857" y="4937403"/>
                <a:ext cx="8054789" cy="1292149"/>
              </a:xfrm>
              <a:prstGeom prst="rect">
                <a:avLst/>
              </a:prstGeom>
              <a:blipFill>
                <a:blip r:embed="rId6"/>
                <a:stretch>
                  <a:fillRect l="-454" b="-660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16">
            <a:extLst>
              <a:ext uri="{FF2B5EF4-FFF2-40B4-BE49-F238E27FC236}">
                <a16:creationId xmlns:a16="http://schemas.microsoft.com/office/drawing/2014/main" id="{DC5049B4-564F-C500-AA57-F5187B885DEB}"/>
              </a:ext>
            </a:extLst>
          </p:cNvPr>
          <p:cNvSpPr txBox="1"/>
          <p:nvPr/>
        </p:nvSpPr>
        <p:spPr>
          <a:xfrm>
            <a:off x="2059442" y="231912"/>
            <a:ext cx="8471648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3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Continuidade de funções | Revisão</a:t>
            </a:r>
          </a:p>
        </p:txBody>
      </p:sp>
    </p:spTree>
    <p:extLst>
      <p:ext uri="{BB962C8B-B14F-4D97-AF65-F5344CB8AC3E}">
        <p14:creationId xmlns:p14="http://schemas.microsoft.com/office/powerpoint/2010/main" val="1645970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21" grpId="0" animBg="1"/>
      <p:bldP spid="5" grpId="0"/>
      <p:bldP spid="20" grpId="0"/>
      <p:bldP spid="22" grpId="0"/>
      <p:bldP spid="24" grpId="0"/>
      <p:bldP spid="2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96352" y="266602"/>
            <a:ext cx="804928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Exercício 1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6"/>
              <p:cNvSpPr/>
              <p:nvPr/>
            </p:nvSpPr>
            <p:spPr>
              <a:xfrm>
                <a:off x="2196353" y="870928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a função definida em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ℝ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por:</a:t>
                </a:r>
              </a:p>
            </p:txBody>
          </p:sp>
        </mc:Choice>
        <mc:Fallback xmlns="">
          <p:sp>
            <p:nvSpPr>
              <p:cNvPr id="14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870928"/>
                <a:ext cx="8049289" cy="456535"/>
              </a:xfrm>
              <a:prstGeom prst="rect">
                <a:avLst/>
              </a:prstGeom>
              <a:blipFill>
                <a:blip r:embed="rId3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tângulo 11"/>
          <p:cNvSpPr/>
          <p:nvPr/>
        </p:nvSpPr>
        <p:spPr>
          <a:xfrm>
            <a:off x="2212864" y="2767072"/>
            <a:ext cx="8043786" cy="4653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05AAB0"/>
              </a:buClr>
            </a:pPr>
            <a:r>
              <a:rPr lang="pt-PT" b="1" dirty="0">
                <a:solidFill>
                  <a:srgbClr val="F4792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Sugestão de resolução:</a:t>
            </a:r>
            <a:endParaRPr lang="pt-PT" b="1" dirty="0">
              <a:solidFill>
                <a:srgbClr val="F47929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6"/>
              <p:cNvSpPr/>
              <p:nvPr/>
            </p:nvSpPr>
            <p:spPr>
              <a:xfrm>
                <a:off x="2207362" y="2334198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Estuda a função </a:t>
                </a:r>
                <a14:m>
                  <m:oMath xmlns:m="http://schemas.openxmlformats.org/officeDocument/2006/math">
                    <m:r>
                      <a:rPr lang="pt-PT" i="1" dirty="0">
                        <a:solidFill>
                          <a:prstClr val="black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𝑓</m:t>
                    </m:r>
                  </m:oMath>
                </a14:m>
                <a:r>
                  <a:rPr lang="pt-PT" dirty="0">
                    <a:solidFill>
                      <a:prstClr val="black"/>
                    </a:solidFill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quanto à continuidade.</a:t>
                </a:r>
              </a:p>
            </p:txBody>
          </p:sp>
        </mc:Choice>
        <mc:Fallback xmlns="">
          <p:sp>
            <p:nvSpPr>
              <p:cNvPr id="10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7362" y="2334198"/>
                <a:ext cx="8049289" cy="456535"/>
              </a:xfrm>
              <a:prstGeom prst="rect">
                <a:avLst/>
              </a:prstGeom>
              <a:blipFill>
                <a:blip r:embed="rId4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tângulo 4"/>
              <p:cNvSpPr/>
              <p:nvPr/>
            </p:nvSpPr>
            <p:spPr>
              <a:xfrm>
                <a:off x="2196353" y="1351407"/>
                <a:ext cx="3063531" cy="97661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/>
                        </a:rPr>
                        <m:t>𝑓</m:t>
                      </m:r>
                      <m:d>
                        <m:dPr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pt-PT" i="1">
                              <a:latin typeface="Cambria Math"/>
                            </a:rPr>
                            <m:t>𝑥</m:t>
                          </m:r>
                        </m:e>
                      </m:d>
                      <m:r>
                        <a:rPr lang="pt-PT" i="1">
                          <a:latin typeface="Cambria Math"/>
                        </a:rPr>
                        <m:t>=</m:t>
                      </m:r>
                      <m:d>
                        <m:dPr>
                          <m:begChr m:val="{"/>
                          <m:endChr m:val=""/>
                          <m:ctrlPr>
                            <a:rPr lang="pt-PT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2"/>
                                    <m:mcJc m:val="center"/>
                                  </m:mcPr>
                                </m:mc>
                              </m:mcs>
                              <m:ctrlPr>
                                <a:rPr lang="pt-PT" i="1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pt-PT" i="1">
                                    <a:latin typeface="Cambria Math"/>
                                  </a:rPr>
                                  <m:t>−</m:t>
                                </m:r>
                                <m:sSup>
                                  <m:sSupPr>
                                    <m:ctrlP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  <m:t>𝑥</m:t>
                                    </m:r>
                                  </m:e>
                                  <m:sup>
                                    <m:r>
                                      <a:rPr lang="pt-PT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pt-PT" i="1">
                                    <a:latin typeface="Cambria Math"/>
                                  </a:rPr>
                                  <m:t>+</m:t>
                                </m:r>
                                <m:r>
                                  <a:rPr lang="pt-PT" i="1">
                                    <a:latin typeface="Cambria Math" panose="02040503050406030204" pitchFamily="18" charset="0"/>
                                  </a:rPr>
                                  <m:t>5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&lt;2</m:t>
                                </m:r>
                              </m:e>
                            </m:mr>
                            <m:mr>
                              <m:e>
                                <m:r>
                                  <a:rPr lang="pt-PT" i="1">
                                    <a:latin typeface="Cambria Math"/>
                                  </a:rPr>
                                  <m:t>1         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=2</m:t>
                                </m:r>
                              </m:e>
                            </m:mr>
                            <m:mr>
                              <m:e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−1</m:t>
                                </m:r>
                              </m:e>
                              <m:e>
                                <m:r>
                                  <m:rPr>
                                    <m:sty m:val="p"/>
                                  </m:rPr>
                                  <a:rPr lang="pt-PT">
                                    <a:latin typeface="Cambria Math"/>
                                  </a:rPr>
                                  <m:t>se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 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𝑥</m:t>
                                </m:r>
                                <m:r>
                                  <a:rPr lang="pt-PT" i="1">
                                    <a:latin typeface="Cambria Math"/>
                                  </a:rPr>
                                  <m:t>&gt;2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5" name="Retângulo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3" y="1351407"/>
                <a:ext cx="3063531" cy="97661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1" name="Rectângulo 19"/>
              <p:cNvSpPr/>
              <p:nvPr/>
            </p:nvSpPr>
            <p:spPr>
              <a:xfrm>
                <a:off x="2203908" y="3288932"/>
                <a:ext cx="8069254" cy="87857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Nos intervalos </a:t>
                </a:r>
                <a14:m>
                  <m:oMath xmlns:m="http://schemas.openxmlformats.org/officeDocument/2006/math">
                    <m:d>
                      <m:dPr>
                        <m:begChr m:val="]"/>
                        <m:endChr m:val="["/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−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∞</m:t>
                        </m:r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,2</m:t>
                        </m:r>
                      </m:e>
                    </m: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e </a:t>
                </a:r>
                <a14:m>
                  <m:oMath xmlns:m="http://schemas.openxmlformats.org/officeDocument/2006/math">
                    <m:d>
                      <m:dPr>
                        <m:begChr m:val="]"/>
                        <m:endChr m:val="["/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  <m:t>2,+</m:t>
                        </m:r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∞</m:t>
                        </m:r>
                      </m:e>
                    </m:d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a função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por se tratar, nos respetivos intervalos, de uma função polinomial</a:t>
                </a:r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31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03908" y="3288932"/>
                <a:ext cx="8069254" cy="878574"/>
              </a:xfrm>
              <a:prstGeom prst="rect">
                <a:avLst/>
              </a:prstGeom>
              <a:blipFill>
                <a:blip r:embed="rId6"/>
                <a:stretch>
                  <a:fillRect l="-529" b="-111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ângulo 1"/>
              <p:cNvSpPr/>
              <p:nvPr/>
            </p:nvSpPr>
            <p:spPr>
              <a:xfrm>
                <a:off x="2218933" y="4176916"/>
                <a:ext cx="1356012" cy="4664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lnSpc>
                    <a:spcPct val="150000"/>
                  </a:lnSpc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  <m:d>
                      <m:dPr>
                        <m:ctrlPr>
                          <a:rPr lang="pt-PT" i="1" dirty="0">
                            <a:latin typeface="Cambria Math" panose="02040503050406030204" pitchFamily="18" charset="0"/>
                            <a:cs typeface="Arial" pitchFamily="34" charset="0"/>
                          </a:rPr>
                        </m:ctrlPr>
                      </m:dPr>
                      <m:e>
                        <m:r>
                          <a:rPr lang="pt-PT" i="1" dirty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e>
                    </m:d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=1</m:t>
                    </m:r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3" name="Rectângulo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933" y="4176916"/>
                <a:ext cx="1356012" cy="466474"/>
              </a:xfrm>
              <a:prstGeom prst="rect">
                <a:avLst/>
              </a:prstGeom>
              <a:blipFill>
                <a:blip r:embed="rId7"/>
                <a:stretch>
                  <a:fillRect l="-3153" b="-1428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5" name="Rectângulo 2"/>
              <p:cNvSpPr/>
              <p:nvPr/>
            </p:nvSpPr>
            <p:spPr>
              <a:xfrm>
                <a:off x="2218934" y="4794972"/>
                <a:ext cx="1378711" cy="45294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2⁻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35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934" y="4794972"/>
                <a:ext cx="1378711" cy="452945"/>
              </a:xfrm>
              <a:prstGeom prst="rect">
                <a:avLst/>
              </a:prstGeom>
              <a:blipFill>
                <a:blip r:embed="rId8"/>
                <a:stretch>
                  <a:fillRect l="-3097" t="-2703" b="-270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ângulo 18"/>
              <p:cNvSpPr/>
              <p:nvPr/>
            </p:nvSpPr>
            <p:spPr>
              <a:xfrm>
                <a:off x="3481055" y="4593185"/>
                <a:ext cx="1907894" cy="6628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r>
                                <a:rPr lang="pt-PT" i="1">
                                  <a:latin typeface="Cambria Math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2⁻</m:t>
                              </m:r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m:rPr>
                                  <m:brk m:alnAt="7"/>
                                </m:rPr>
                                <a:rPr lang="pt-PT" i="1">
                                  <a:latin typeface="Cambria Math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  <m:sup>
                                  <m:r>
                                    <a:rPr lang="pt-PT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pt-PT" i="1">
                                  <a:latin typeface="Cambria Math"/>
                                </a:rPr>
                                <m:t>+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6" name="Rec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1055" y="4593185"/>
                <a:ext cx="1907894" cy="662874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7" name="Rectângulo 19"/>
              <p:cNvSpPr/>
              <p:nvPr/>
            </p:nvSpPr>
            <p:spPr>
              <a:xfrm>
                <a:off x="5173883" y="4697376"/>
                <a:ext cx="1287467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−</m:t>
                      </m:r>
                      <m:sSup>
                        <m:sSup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sSupPr>
                        <m:e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e>
                        <m:sup>
                          <m: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+</m:t>
                      </m:r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5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7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3883" y="4697376"/>
                <a:ext cx="1287467" cy="507831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8" name="Rectângulo 20"/>
              <p:cNvSpPr/>
              <p:nvPr/>
            </p:nvSpPr>
            <p:spPr>
              <a:xfrm>
                <a:off x="6323805" y="4697375"/>
                <a:ext cx="603050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8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23805" y="4697375"/>
                <a:ext cx="603050" cy="507831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Rectângulo 11"/>
              <p:cNvSpPr/>
              <p:nvPr/>
            </p:nvSpPr>
            <p:spPr>
              <a:xfrm>
                <a:off x="7080739" y="4537138"/>
                <a:ext cx="3534382" cy="73635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r>
                              <a:rPr lang="pt-PT" i="1">
                                <a:latin typeface="Cambria Math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2⁻</m:t>
                            </m:r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</m:oMath>
                </a14:m>
                <a:r>
                  <a:rPr lang="pt-PT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pt-PT" i="1">
                                    <a:latin typeface="Cambria Math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=</m:t>
                        </m:r>
                      </m:e>
                    </m:func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𝑓</m:t>
                    </m:r>
                    <m:d>
                      <m:d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2</m:t>
                        </m:r>
                      </m:e>
                    </m:d>
                    <m:r>
                      <a:rPr lang="pt-PT" i="1">
                        <a:latin typeface="Cambria Math"/>
                        <a:cs typeface="Arial" panose="020B0604020202020204" pitchFamily="34" charset="0"/>
                      </a:rPr>
                      <m:t>=1</m:t>
                    </m:r>
                  </m:oMath>
                </a14:m>
                <a:r>
                  <a:rPr lang="pt-PT" dirty="0"/>
                  <a:t> </a:t>
                </a:r>
              </a:p>
            </p:txBody>
          </p:sp>
        </mc:Choice>
        <mc:Fallback xmlns="">
          <p:sp>
            <p:nvSpPr>
              <p:cNvPr id="44" name="Rectângulo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0739" y="4537138"/>
                <a:ext cx="3534382" cy="73635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Rectângulo 7"/>
              <p:cNvSpPr/>
              <p:nvPr/>
            </p:nvSpPr>
            <p:spPr>
              <a:xfrm>
                <a:off x="7083090" y="5213100"/>
                <a:ext cx="3173561" cy="5604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Logo,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/>
                        <a:cs typeface="Arial" pitchFamily="34" charset="0"/>
                      </a:rPr>
                      <m:t>𝑓</m:t>
                    </m:r>
                  </m:oMath>
                </a14:m>
                <a:r>
                  <a:rPr lang="pt-PT" dirty="0"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i="1">
                        <a:latin typeface="Cambria Math"/>
                        <a:cs typeface="Arial" pitchFamily="34" charset="0"/>
                      </a:rPr>
                      <m:t>𝑥</m:t>
                    </m:r>
                    <m:r>
                      <a:rPr lang="pt-PT" i="1">
                        <a:latin typeface="Cambria Math"/>
                        <a:cs typeface="Arial" pitchFamily="34" charset="0"/>
                      </a:rPr>
                      <m:t>=2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5" name="Rec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83090" y="5213100"/>
                <a:ext cx="3173561" cy="560410"/>
              </a:xfrm>
              <a:prstGeom prst="rect">
                <a:avLst/>
              </a:prstGeom>
              <a:blipFill>
                <a:blip r:embed="rId13"/>
                <a:stretch>
                  <a:fillRect l="-1727" r="-576" b="-173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ângulo 2"/>
              <p:cNvSpPr/>
              <p:nvPr/>
            </p:nvSpPr>
            <p:spPr>
              <a:xfrm>
                <a:off x="2218933" y="5406993"/>
                <a:ext cx="1420966" cy="46031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marL="285750" indent="-285750">
                  <a:buClr>
                    <a:srgbClr val="F47929"/>
                  </a:buClr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func>
                      <m:funcPr>
                        <m:ctrlPr>
                          <a:rPr lang="pt-PT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pt-PT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lim</m:t>
                            </m:r>
                          </m:e>
                          <m:lim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pt-PT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→</m:t>
                            </m:r>
                            <m:sSup>
                              <m:sSupPr>
                                <m:ctrlP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2</m:t>
                                </m:r>
                              </m:e>
                              <m:sup>
                                <m:r>
                                  <a:rPr lang="pt-PT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+</m:t>
                                </m:r>
                              </m:sup>
                            </m:sSup>
                          </m:lim>
                        </m:limLow>
                      </m:fName>
                      <m:e>
                        <m:r>
                          <a:rPr lang="pt-PT" i="1">
                            <a:latin typeface="Cambria Math"/>
                            <a:cs typeface="Arial" panose="020B0604020202020204" pitchFamily="34" charset="0"/>
                          </a:rPr>
                          <m:t>𝑓</m:t>
                        </m:r>
                        <m:d>
                          <m:dPr>
                            <m:ctrlPr>
                              <a:rPr lang="pt-PT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dPr>
                          <m:e>
                            <m:r>
                              <a:rPr lang="pt-PT" i="1">
                                <a:latin typeface="Cambria Math"/>
                                <a:cs typeface="Arial" panose="020B0604020202020204" pitchFamily="34" charset="0"/>
                              </a:rPr>
                              <m:t>𝑥</m:t>
                            </m:r>
                          </m:e>
                        </m:d>
                      </m:e>
                    </m:func>
                  </m:oMath>
                </a14:m>
                <a:endParaRPr lang="pt-PT" dirty="0"/>
              </a:p>
            </p:txBody>
          </p:sp>
        </mc:Choice>
        <mc:Fallback xmlns="">
          <p:sp>
            <p:nvSpPr>
              <p:cNvPr id="46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933" y="5406993"/>
                <a:ext cx="1420966" cy="460319"/>
              </a:xfrm>
              <a:prstGeom prst="rect">
                <a:avLst/>
              </a:prstGeom>
              <a:blipFill>
                <a:blip r:embed="rId14"/>
                <a:stretch>
                  <a:fillRect l="-3004" t="-2667" b="-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Rectângulo 18"/>
              <p:cNvSpPr/>
              <p:nvPr/>
            </p:nvSpPr>
            <p:spPr>
              <a:xfrm>
                <a:off x="3481064" y="5233342"/>
                <a:ext cx="1654684" cy="64434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func>
                        <m:funcPr>
                          <m:ctrlPr>
                            <a:rPr lang="pt-PT" i="1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pt-PT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pt-PT" i="1">
                                  <a:latin typeface="Cambria Math"/>
                                  <a:cs typeface="Arial" panose="020B0604020202020204" pitchFamily="34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→</m:t>
                              </m:r>
                              <m:sSup>
                                <m:sSupPr>
                                  <m:ctrlP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pt-PT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Arial" panose="020B0604020202020204" pitchFamily="34" charset="0"/>
                                    </a:rPr>
                                    <m:t>+</m:t>
                                  </m:r>
                                </m:sup>
                              </m:sSup>
                            </m:lim>
                          </m:limLow>
                        </m:fName>
                        <m:e>
                          <m:d>
                            <m:dPr>
                              <m:ctrlPr>
                                <a:rPr lang="pt-PT" i="1">
                                  <a:latin typeface="Cambria Math" panose="02040503050406030204" pitchFamily="18" charset="0"/>
                                  <a:cs typeface="Arial" panose="020B0604020202020204" pitchFamily="34" charset="0"/>
                                </a:rPr>
                              </m:ctrlPr>
                            </m:dPr>
                            <m:e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pt-PT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d>
                        </m:e>
                      </m:func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7" name="Rectângulo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1064" y="5233342"/>
                <a:ext cx="1654684" cy="644344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Rectângulo 19"/>
              <p:cNvSpPr/>
              <p:nvPr/>
            </p:nvSpPr>
            <p:spPr>
              <a:xfrm>
                <a:off x="4930035" y="5309397"/>
                <a:ext cx="1007007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=2−1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8" name="Rectângulo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0035" y="5309397"/>
                <a:ext cx="1007007" cy="507831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9" name="Rectângulo 20"/>
              <p:cNvSpPr/>
              <p:nvPr/>
            </p:nvSpPr>
            <p:spPr>
              <a:xfrm>
                <a:off x="5752806" y="5309396"/>
                <a:ext cx="603050" cy="5078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i="1">
                          <a:latin typeface="Cambria Math"/>
                          <a:cs typeface="Arial" panose="020B0604020202020204" pitchFamily="34" charset="0"/>
                        </a:rPr>
                        <m:t>1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49" name="Rectângulo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806" y="5309396"/>
                <a:ext cx="603050" cy="507831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Chaveta à direita 7"/>
          <p:cNvSpPr/>
          <p:nvPr/>
        </p:nvSpPr>
        <p:spPr>
          <a:xfrm>
            <a:off x="6799385" y="4178105"/>
            <a:ext cx="281354" cy="1681370"/>
          </a:xfrm>
          <a:prstGeom prst="rightBrace">
            <a:avLst/>
          </a:prstGeom>
          <a:ln>
            <a:solidFill>
              <a:srgbClr val="F47929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0" name="Rectângulo 2"/>
              <p:cNvSpPr/>
              <p:nvPr/>
            </p:nvSpPr>
            <p:spPr>
              <a:xfrm>
                <a:off x="2218933" y="5921415"/>
                <a:ext cx="8026706" cy="56925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200000"/>
                  </a:lnSpc>
                </a:pPr>
                <a:r>
                  <a:rPr lang="pt-PT" dirty="0">
                    <a:latin typeface="Arial" pitchFamily="34" charset="0"/>
                    <a:cs typeface="Arial" pitchFamily="34" charset="0"/>
                  </a:rPr>
                  <a:t>Conclui-se, desta forma, que a função </a:t>
                </a:r>
                <a14:m>
                  <m:oMath xmlns:m="http://schemas.openxmlformats.org/officeDocument/2006/math">
                    <m:r>
                      <a:rPr lang="pt-PT" b="1" i="1">
                        <a:solidFill>
                          <a:srgbClr val="F47929"/>
                        </a:solidFill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𝒇</m:t>
                    </m:r>
                  </m:oMath>
                </a14:m>
                <a:r>
                  <a:rPr lang="pt-PT" b="1" dirty="0">
                    <a:solidFill>
                      <a:srgbClr val="F47929"/>
                    </a:solidFill>
                    <a:latin typeface="Arial" pitchFamily="34" charset="0"/>
                    <a:cs typeface="Arial" pitchFamily="34" charset="0"/>
                  </a:rPr>
                  <a:t> é contínua em </a:t>
                </a:r>
                <a14:m>
                  <m:oMath xmlns:m="http://schemas.openxmlformats.org/officeDocument/2006/math">
                    <m:r>
                      <a:rPr lang="pt-PT" b="1" i="1">
                        <a:solidFill>
                          <a:srgbClr val="F47929"/>
                        </a:solidFill>
                        <a:latin typeface="Cambria Math"/>
                        <a:cs typeface="Arial" pitchFamily="34" charset="0"/>
                      </a:rPr>
                      <m:t>ℝ</m:t>
                    </m:r>
                  </m:oMath>
                </a14:m>
                <a:r>
                  <a:rPr lang="pt-PT" dirty="0"/>
                  <a:t>.</a:t>
                </a:r>
              </a:p>
            </p:txBody>
          </p:sp>
        </mc:Choice>
        <mc:Fallback xmlns="">
          <p:sp>
            <p:nvSpPr>
              <p:cNvPr id="50" name="Rectângulo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18933" y="5921415"/>
                <a:ext cx="8026706" cy="569258"/>
              </a:xfrm>
              <a:prstGeom prst="rect">
                <a:avLst/>
              </a:prstGeom>
              <a:blipFill>
                <a:blip r:embed="rId18"/>
                <a:stretch>
                  <a:fillRect l="-683" b="-170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619203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2" grpId="0"/>
      <p:bldP spid="10" grpId="0"/>
      <p:bldP spid="5" grpId="0"/>
      <p:bldP spid="31" grpId="0"/>
      <p:bldP spid="33" grpId="0"/>
      <p:bldP spid="35" grpId="0"/>
      <p:bldP spid="36" grpId="0"/>
      <p:bldP spid="37" grpId="0"/>
      <p:bldP spid="38" grpId="0"/>
      <p:bldP spid="44" grpId="0"/>
      <p:bldP spid="45" grpId="0"/>
      <p:bldP spid="46" grpId="0"/>
      <p:bldP spid="47" grpId="0"/>
      <p:bldP spid="48" grpId="0"/>
      <p:bldP spid="49" grpId="0"/>
      <p:bldP spid="8" grpId="0" animBg="1"/>
      <p:bldP spid="5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080442" y="241080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 dos valores intermédios (Bolzano-</a:t>
            </a:r>
            <a:r>
              <a:rPr lang="pt-PT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Cauchy</a:t>
            </a:r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6"/>
              <p:cNvSpPr/>
              <p:nvPr/>
            </p:nvSpPr>
            <p:spPr>
              <a:xfrm>
                <a:off x="2190848" y="907637"/>
                <a:ext cx="8049289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Considere-se três funções de domínio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, 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 e as respetivas representações gráficas: </a:t>
                </a:r>
              </a:p>
            </p:txBody>
          </p:sp>
        </mc:Choice>
        <mc:Fallback xmlns="">
          <p:sp>
            <p:nvSpPr>
              <p:cNvPr id="33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907637"/>
                <a:ext cx="8049289" cy="872034"/>
              </a:xfrm>
              <a:prstGeom prst="rect">
                <a:avLst/>
              </a:prstGeom>
              <a:blipFill>
                <a:blip r:embed="rId3"/>
                <a:stretch>
                  <a:fillRect l="-606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Imagem 4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967997" y="1846742"/>
            <a:ext cx="2483881" cy="2245042"/>
          </a:xfrm>
          <a:prstGeom prst="rect">
            <a:avLst/>
          </a:prstGeom>
        </p:spPr>
      </p:pic>
      <p:pic>
        <p:nvPicPr>
          <p:cNvPr id="20" name="Imagem 19"/>
          <p:cNvPicPr>
            <a:picLocks noChangeAspect="1"/>
          </p:cNvPicPr>
          <p:nvPr/>
        </p:nvPicPr>
        <p:blipFill rotWithShape="1"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190849" y="1846742"/>
            <a:ext cx="2444079" cy="2245042"/>
          </a:xfrm>
          <a:prstGeom prst="rect">
            <a:avLst/>
          </a:prstGeom>
        </p:spPr>
      </p:pic>
      <p:pic>
        <p:nvPicPr>
          <p:cNvPr id="21" name="Imagem 20"/>
          <p:cNvPicPr>
            <a:picLocks noChangeAspect="1"/>
          </p:cNvPicPr>
          <p:nvPr/>
        </p:nvPicPr>
        <p:blipFill rotWithShape="1"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784946" y="1846742"/>
            <a:ext cx="2455191" cy="224504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2190848" y="4265898"/>
                <a:ext cx="8049288" cy="46487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Seja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um valor qualquer compreendido entre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4265898"/>
                <a:ext cx="8049288" cy="464871"/>
              </a:xfrm>
              <a:prstGeom prst="rect">
                <a:avLst/>
              </a:prstGeom>
              <a:blipFill>
                <a:blip r:embed="rId7"/>
                <a:stretch>
                  <a:fillRect l="-606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tângulo 9"/>
              <p:cNvSpPr/>
              <p:nvPr/>
            </p:nvSpPr>
            <p:spPr>
              <a:xfrm>
                <a:off x="2196352" y="4730768"/>
                <a:ext cx="8043784" cy="133882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Como nestes três casos a função não é contínua no intervalo fechado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, 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não é possível, para cada uma destas funções, garantir a existência de um objeto de imagem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</a:p>
            </p:txBody>
          </p:sp>
        </mc:Choice>
        <mc:Fallback xmlns="">
          <p:sp>
            <p:nvSpPr>
              <p:cNvPr id="10" name="Retângulo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4730768"/>
                <a:ext cx="8043784" cy="1338828"/>
              </a:xfrm>
              <a:prstGeom prst="rect">
                <a:avLst/>
              </a:prstGeom>
              <a:blipFill>
                <a:blip r:embed="rId8"/>
                <a:stretch>
                  <a:fillRect l="-606" b="-27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Conexão reta 21"/>
          <p:cNvCxnSpPr/>
          <p:nvPr/>
        </p:nvCxnSpPr>
        <p:spPr>
          <a:xfrm>
            <a:off x="2192739" y="3166274"/>
            <a:ext cx="2319357" cy="0"/>
          </a:xfrm>
          <a:prstGeom prst="line">
            <a:avLst/>
          </a:prstGeom>
          <a:ln w="19050">
            <a:solidFill>
              <a:srgbClr val="F479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ixaDeTexto 23"/>
              <p:cNvSpPr txBox="1"/>
              <p:nvPr/>
            </p:nvSpPr>
            <p:spPr>
              <a:xfrm>
                <a:off x="2370162" y="2914388"/>
                <a:ext cx="18626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4" name="CaixaDeTex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0162" y="2914388"/>
                <a:ext cx="186268" cy="276999"/>
              </a:xfrm>
              <a:prstGeom prst="rect">
                <a:avLst/>
              </a:prstGeom>
              <a:blipFill>
                <a:blip r:embed="rId9"/>
                <a:stretch>
                  <a:fillRect l="-33333" r="-30000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Conexão reta 27"/>
          <p:cNvCxnSpPr/>
          <p:nvPr/>
        </p:nvCxnSpPr>
        <p:spPr>
          <a:xfrm>
            <a:off x="5006457" y="2554402"/>
            <a:ext cx="2319357" cy="0"/>
          </a:xfrm>
          <a:prstGeom prst="line">
            <a:avLst/>
          </a:prstGeom>
          <a:ln w="19050">
            <a:solidFill>
              <a:srgbClr val="F479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9" name="CaixaDeTexto 28"/>
              <p:cNvSpPr txBox="1"/>
              <p:nvPr/>
            </p:nvSpPr>
            <p:spPr>
              <a:xfrm>
                <a:off x="5170232" y="2585250"/>
                <a:ext cx="18626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9" name="CaixaDeTexto 2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0232" y="2585250"/>
                <a:ext cx="186268" cy="276999"/>
              </a:xfrm>
              <a:prstGeom prst="rect">
                <a:avLst/>
              </a:prstGeom>
              <a:blipFill>
                <a:blip r:embed="rId10"/>
                <a:stretch>
                  <a:fillRect l="-32258" r="-25806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0" name="CaixaDeTexto 29"/>
              <p:cNvSpPr txBox="1"/>
              <p:nvPr/>
            </p:nvSpPr>
            <p:spPr>
              <a:xfrm>
                <a:off x="7983808" y="2828678"/>
                <a:ext cx="18626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30" name="CaixaDeTexto 2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3808" y="2828678"/>
                <a:ext cx="186268" cy="276999"/>
              </a:xfrm>
              <a:prstGeom prst="rect">
                <a:avLst/>
              </a:prstGeom>
              <a:blipFill>
                <a:blip r:embed="rId11"/>
                <a:stretch>
                  <a:fillRect l="-33333" r="-30000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1" name="Conexão reta 30"/>
          <p:cNvCxnSpPr/>
          <p:nvPr/>
        </p:nvCxnSpPr>
        <p:spPr>
          <a:xfrm>
            <a:off x="7771298" y="2809926"/>
            <a:ext cx="2319357" cy="0"/>
          </a:xfrm>
          <a:prstGeom prst="line">
            <a:avLst/>
          </a:prstGeom>
          <a:ln w="19050">
            <a:solidFill>
              <a:srgbClr val="F479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39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8" grpId="0"/>
      <p:bldP spid="10" grpId="0"/>
      <p:bldP spid="24" grpId="0"/>
      <p:bldP spid="29" grpId="0"/>
      <p:bldP spid="3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-2146300" y="8001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3195300" y="-254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3627100" y="10160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6"/>
              <p:cNvSpPr/>
              <p:nvPr/>
            </p:nvSpPr>
            <p:spPr>
              <a:xfrm>
                <a:off x="2190848" y="907638"/>
                <a:ext cx="8049289" cy="45653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Vejamos um caso em que a função é contínua no intervalo fechado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[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, 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]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 </a:t>
                </a:r>
              </a:p>
            </p:txBody>
          </p:sp>
        </mc:Choice>
        <mc:Fallback xmlns="">
          <p:sp>
            <p:nvSpPr>
              <p:cNvPr id="33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848" y="907638"/>
                <a:ext cx="8049289" cy="456535"/>
              </a:xfrm>
              <a:prstGeom prst="rect">
                <a:avLst/>
              </a:prstGeom>
              <a:blipFill>
                <a:blip r:embed="rId3"/>
                <a:stretch>
                  <a:fillRect l="-606" b="-21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Imagem 6"/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23693" y="1421290"/>
            <a:ext cx="2816966" cy="252216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tângulo 7"/>
              <p:cNvSpPr/>
              <p:nvPr/>
            </p:nvSpPr>
            <p:spPr>
              <a:xfrm>
                <a:off x="2196352" y="4033461"/>
                <a:ext cx="8049288" cy="87203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Se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𝑘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é um valor qualquer compreendido entre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𝑎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e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𝑓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(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𝑏</m:t>
                    </m:r>
                    <m:r>
                      <a:rPr lang="pt-PT" i="1" dirty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)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, neste caso, </a:t>
                </a:r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é possível garantir a existência de um objeto de imagem </a:t>
                </a:r>
                <a14:m>
                  <m:oMath xmlns:m="http://schemas.openxmlformats.org/officeDocument/2006/math">
                    <m:r>
                      <a:rPr lang="pt-PT" i="1" dirty="0">
                        <a:latin typeface="Cambria Math" panose="02040503050406030204" pitchFamily="18" charset="0"/>
                        <a:ea typeface="Cambria Math" panose="02040503050406030204" pitchFamily="18" charset="0"/>
                        <a:cs typeface="Lucida Grande"/>
                      </a:rPr>
                      <m:t>𝑘</m:t>
                    </m:r>
                  </m:oMath>
                </a14:m>
                <a:r>
                  <a:rPr lang="pt-PT" dirty="0">
                    <a:latin typeface="Arial" panose="020B0604020202020204" pitchFamily="34" charset="0"/>
                    <a:ea typeface="Cambria Math" panose="02040503050406030204" pitchFamily="18" charset="0"/>
                    <a:cs typeface="Lucida Grande"/>
                  </a:rPr>
                  <a:t>.</a:t>
                </a:r>
                <a:r>
                  <a:rPr lang="pt-PT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Retângulo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6352" y="4033461"/>
                <a:ext cx="8049288" cy="872034"/>
              </a:xfrm>
              <a:prstGeom prst="rect">
                <a:avLst/>
              </a:prstGeom>
              <a:blipFill>
                <a:blip r:embed="rId5"/>
                <a:stretch>
                  <a:fillRect l="-606" b="-104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tângulo 9"/>
          <p:cNvSpPr/>
          <p:nvPr/>
        </p:nvSpPr>
        <p:spPr>
          <a:xfrm>
            <a:off x="2196352" y="5331271"/>
            <a:ext cx="8043784" cy="8720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Estas considerações conduzem-nos ao </a:t>
            </a: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 dos valores intermédios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 ou </a:t>
            </a:r>
            <a:r>
              <a:rPr lang="pt-PT" b="1" dirty="0">
                <a:solidFill>
                  <a:srgbClr val="05AA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 de Bolzano-</a:t>
            </a:r>
            <a:r>
              <a:rPr lang="pt-PT" b="1" dirty="0" err="1">
                <a:solidFill>
                  <a:srgbClr val="05AAB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Cauchy</a:t>
            </a:r>
            <a:r>
              <a:rPr lang="pt-PT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cxnSp>
        <p:nvCxnSpPr>
          <p:cNvPr id="22" name="Conexão reta 21"/>
          <p:cNvCxnSpPr/>
          <p:nvPr/>
        </p:nvCxnSpPr>
        <p:spPr>
          <a:xfrm>
            <a:off x="5010045" y="2524582"/>
            <a:ext cx="2803318" cy="0"/>
          </a:xfrm>
          <a:prstGeom prst="line">
            <a:avLst/>
          </a:prstGeom>
          <a:ln w="28575">
            <a:solidFill>
              <a:srgbClr val="F4792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4" name="CaixaDeTexto 23"/>
              <p:cNvSpPr txBox="1"/>
              <p:nvPr/>
            </p:nvSpPr>
            <p:spPr>
              <a:xfrm>
                <a:off x="5214765" y="2258628"/>
                <a:ext cx="18626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4" name="CaixaDeTexto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14765" y="2258628"/>
                <a:ext cx="186268" cy="276999"/>
              </a:xfrm>
              <a:prstGeom prst="rect">
                <a:avLst/>
              </a:prstGeom>
              <a:blipFill>
                <a:blip r:embed="rId6"/>
                <a:stretch>
                  <a:fillRect l="-32258" r="-25806" b="-888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Conexão reta 8"/>
          <p:cNvCxnSpPr/>
          <p:nvPr/>
        </p:nvCxnSpPr>
        <p:spPr>
          <a:xfrm flipH="1">
            <a:off x="7037697" y="2524583"/>
            <a:ext cx="13647" cy="1092075"/>
          </a:xfrm>
          <a:prstGeom prst="line">
            <a:avLst/>
          </a:prstGeom>
          <a:ln>
            <a:solidFill>
              <a:srgbClr val="F47929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CaixaDeTexto 24"/>
              <p:cNvSpPr txBox="1"/>
              <p:nvPr/>
            </p:nvSpPr>
            <p:spPr>
              <a:xfrm>
                <a:off x="6958210" y="3627876"/>
                <a:ext cx="159595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>
                          <a:solidFill>
                            <a:srgbClr val="F47929"/>
                          </a:solidFill>
                          <a:latin typeface="Cambria Math" panose="02040503050406030204" pitchFamily="18" charset="0"/>
                        </a:rPr>
                        <m:t>𝑐</m:t>
                      </m:r>
                    </m:oMath>
                  </m:oMathPara>
                </a14:m>
                <a:endParaRPr lang="pt-PT" dirty="0"/>
              </a:p>
            </p:txBody>
          </p:sp>
        </mc:Choice>
        <mc:Fallback xmlns="">
          <p:sp>
            <p:nvSpPr>
              <p:cNvPr id="25" name="CaixaDeTexto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8210" y="3627876"/>
                <a:ext cx="159595" cy="276999"/>
              </a:xfrm>
              <a:prstGeom prst="rect">
                <a:avLst/>
              </a:prstGeom>
              <a:blipFill>
                <a:blip r:embed="rId7"/>
                <a:stretch>
                  <a:fillRect l="-22222" r="-148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tângulo 10"/>
              <p:cNvSpPr/>
              <p:nvPr/>
            </p:nvSpPr>
            <p:spPr>
              <a:xfrm>
                <a:off x="5536199" y="4959365"/>
                <a:ext cx="111960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𝑓</m:t>
                      </m:r>
                      <m:d>
                        <m:dPr>
                          <m:ctrlP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</m:ctrlPr>
                        </m:dPr>
                        <m:e>
                          <m:r>
                            <a:rPr lang="pt-PT" i="1" dirty="0">
                              <a:latin typeface="Cambria Math" panose="02040503050406030204" pitchFamily="18" charset="0"/>
                              <a:cs typeface="Arial" panose="020B0604020202020204" pitchFamily="34" charset="0"/>
                            </a:rPr>
                            <m:t>𝑐</m:t>
                          </m:r>
                        </m:e>
                      </m:d>
                      <m:r>
                        <a:rPr lang="pt-PT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=</m:t>
                      </m:r>
                      <m:r>
                        <a:rPr lang="pt-PT" i="1" dirty="0">
                          <a:latin typeface="Cambria Math" panose="02040503050406030204" pitchFamily="18" charset="0"/>
                          <a:cs typeface="Arial" panose="020B0604020202020204" pitchFamily="34" charset="0"/>
                        </a:rPr>
                        <m:t>𝑘</m:t>
                      </m:r>
                    </m:oMath>
                  </m:oMathPara>
                </a14:m>
                <a:endParaRPr lang="pt-PT" i="1" dirty="0"/>
              </a:p>
            </p:txBody>
          </p:sp>
        </mc:Choice>
        <mc:Fallback xmlns="">
          <p:sp>
            <p:nvSpPr>
              <p:cNvPr id="11" name="Retângulo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36199" y="4959365"/>
                <a:ext cx="1119602" cy="369332"/>
              </a:xfrm>
              <a:prstGeom prst="rect">
                <a:avLst/>
              </a:prstGeom>
              <a:blipFill>
                <a:blip r:embed="rId8"/>
                <a:stretch>
                  <a:fillRect b="-1333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6">
            <a:extLst>
              <a:ext uri="{FF2B5EF4-FFF2-40B4-BE49-F238E27FC236}">
                <a16:creationId xmlns:a16="http://schemas.microsoft.com/office/drawing/2014/main" id="{5C6A8493-8F85-C069-0B4A-A6A5410AE475}"/>
              </a:ext>
            </a:extLst>
          </p:cNvPr>
          <p:cNvSpPr txBox="1"/>
          <p:nvPr/>
        </p:nvSpPr>
        <p:spPr>
          <a:xfrm>
            <a:off x="2080442" y="241080"/>
            <a:ext cx="847164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Teorema dos valores intermédios (Bolzano-</a:t>
            </a:r>
            <a:r>
              <a:rPr lang="pt-PT" sz="2600" b="1" dirty="0" err="1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Cauchy</a:t>
            </a:r>
            <a:r>
              <a:rPr lang="pt-PT" sz="2600" b="1" dirty="0">
                <a:solidFill>
                  <a:srgbClr val="113D5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262389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8" grpId="0"/>
      <p:bldP spid="10" grpId="0"/>
      <p:bldP spid="24" grpId="0"/>
      <p:bldP spid="25" grpId="0"/>
      <p:bldP spid="11" grpId="0"/>
    </p:bldLst>
  </p:timing>
</p:sld>
</file>

<file path=ppt/theme/theme1.xml><?xml version="1.0" encoding="utf-8"?>
<a:theme xmlns:a="http://schemas.openxmlformats.org/drawingml/2006/main" name="Modelo de apresentação personalizado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1966</Words>
  <Application>Microsoft Office PowerPoint</Application>
  <PresentationFormat>Ecrã Panorâmico</PresentationFormat>
  <Paragraphs>214</Paragraphs>
  <Slides>20</Slides>
  <Notes>19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20</vt:i4>
      </vt:variant>
    </vt:vector>
  </HeadingPairs>
  <TitlesOfParts>
    <vt:vector size="29" baseType="lpstr">
      <vt:lpstr>Aptos</vt:lpstr>
      <vt:lpstr>Aptos Display</vt:lpstr>
      <vt:lpstr>Arial</vt:lpstr>
      <vt:lpstr>Calibri</vt:lpstr>
      <vt:lpstr>Cambria Math</vt:lpstr>
      <vt:lpstr>Lucida Grande</vt:lpstr>
      <vt:lpstr>Montserrat Ultra-Bold</vt:lpstr>
      <vt:lpstr>Wingdings</vt:lpstr>
      <vt:lpstr>Modelo de apresentação personalizado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Ana Paula Ferreira Fernandes Lopes</dc:creator>
  <cp:lastModifiedBy>Filomena Soares</cp:lastModifiedBy>
  <cp:revision>9</cp:revision>
  <dcterms:created xsi:type="dcterms:W3CDTF">2025-04-14T14:48:16Z</dcterms:created>
  <dcterms:modified xsi:type="dcterms:W3CDTF">2025-04-14T18:46:20Z</dcterms:modified>
</cp:coreProperties>
</file>