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7"/>
  </p:notesMasterIdLst>
  <p:sldIdLst>
    <p:sldId id="257" r:id="rId2"/>
    <p:sldId id="261" r:id="rId3"/>
    <p:sldId id="408" r:id="rId4"/>
    <p:sldId id="409" r:id="rId5"/>
    <p:sldId id="410" r:id="rId6"/>
    <p:sldId id="411" r:id="rId7"/>
    <p:sldId id="413" r:id="rId8"/>
    <p:sldId id="414" r:id="rId9"/>
    <p:sldId id="412" r:id="rId10"/>
    <p:sldId id="415" r:id="rId11"/>
    <p:sldId id="416" r:id="rId12"/>
    <p:sldId id="417" r:id="rId13"/>
    <p:sldId id="418" r:id="rId14"/>
    <p:sldId id="419" r:id="rId15"/>
    <p:sldId id="420" r:id="rId16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13D5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3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29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8FE287-E07B-410C-82DC-9CDAD9B0C2C9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241DA2-1F8C-4D54-8A9D-0A236E42B53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963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t>2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833076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t>11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45886285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t>12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26059292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t>13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2846484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t>14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8903368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t>15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9286535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t>3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3937345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t>4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3085851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t>5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2660228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t>6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445979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t>7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022505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t>8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60361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t>9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29489382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t>10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528778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15CCB8D-F7EE-024B-668D-2970643CD8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/>
              <a:t>Clique para editar o estilo de título do Modelo Global</a:t>
            </a:r>
            <a:endParaRPr lang="en-U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1028B03-DE41-6BDA-1887-C555A5C290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/>
              <a:t>Clique para editar o estilo de subtítulo do Modelo Global</a:t>
            </a:r>
            <a:endParaRPr lang="en-US"/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D0841AF9-63E9-26AC-0003-87D446DF7D8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E55A3B4-110D-4991-9F77-91EA1225F497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E33BE729-D53E-A4A6-0851-7AE0BC36D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1835D128-4A92-0236-EECB-00995D9ED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8E02B01-E3BC-4E69-B2EE-678C35C6172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0794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0A39DFD-4378-7E8C-D527-747D49C3FC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 lang="en-US"/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2E1A796D-08A5-4B5C-774B-D624320F18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43EBEBE7-F63A-2C50-7523-AF6EF5AB80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E55A3B4-110D-4991-9F77-91EA1225F497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88851CD1-6DD2-F309-FD63-11035D033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F428630F-22A5-E8C9-B3D6-8F920D7FD3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8E02B01-E3BC-4E69-B2EE-678C35C6172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266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DE9A916-3FFD-4F98-FC99-896A8C019C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  <a:endParaRPr lang="en-US"/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08EB26DC-18F6-2F6E-79F1-D10AA0FC73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C7CEF2EC-FC7E-8D81-DD2A-B31102A55A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E55A3B4-110D-4991-9F77-91EA1225F497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9E385FA0-F0B1-4817-CC60-5788D9018B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16875BDE-01C0-D4CD-00B6-4B1DF24C7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8E02B01-E3BC-4E69-B2EE-678C35C6172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428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2AFD7BF-7AD3-F791-F599-31ECEB6CA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 lang="en-US"/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EEBBFF2B-5225-A504-C11D-B92B260FFA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79BD8829-A846-57BC-8F6D-08D0B012A67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E55A3B4-110D-4991-9F77-91EA1225F497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0CD7AC84-2651-5EB3-9134-D8B2A5FBB4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A33262A8-A901-8BCA-C046-FE53710A25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8E02B01-E3BC-4E69-B2EE-678C35C6172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9616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2954EE-98FF-1CD3-C977-DBE5B239DD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pt-PT"/>
              <a:t>Clique para editar o estilo de título do Modelo Global</a:t>
            </a:r>
            <a:endParaRPr lang="en-US"/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3981EEEC-F95A-393D-A982-542BC34C8B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573930EE-C7FB-FDF0-ED92-DC250F1896D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E55A3B4-110D-4991-9F77-91EA1225F497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6226FDEC-CAA3-9206-D3FF-92AD516267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8BFFC29B-1C22-772D-7C30-B43590D303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8E02B01-E3BC-4E69-B2EE-678C35C6172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158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4470AB-39D8-B628-B51F-E22731841B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 lang="en-US"/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9A7BAB49-F935-8B33-8600-9532584DE5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AFC2C80C-95A7-D3A1-9E91-3F54A629A5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FE11E781-6237-19E5-7B6B-C9A08CCEE07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E55A3B4-110D-4991-9F77-91EA1225F497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86511958-F721-51DC-5442-05A9C42729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3D1A6EF6-9740-3150-A883-583668D9C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8E02B01-E3BC-4E69-B2EE-678C35C6172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934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CF09805-1695-9C38-EC72-B2B5606EB3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 lang="en-US"/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421E4357-6730-A52E-33F0-C1D44CF1F0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2212BFD2-08B1-94D8-4160-4FA9DC346B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5" name="Marcador de Posição do Texto 4">
            <a:extLst>
              <a:ext uri="{FF2B5EF4-FFF2-40B4-BE49-F238E27FC236}">
                <a16:creationId xmlns:a16="http://schemas.microsoft.com/office/drawing/2014/main" id="{D3050AAD-A3BF-A869-B644-470816CB8F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6" name="Marcador de Posição de Conteúdo 5">
            <a:extLst>
              <a:ext uri="{FF2B5EF4-FFF2-40B4-BE49-F238E27FC236}">
                <a16:creationId xmlns:a16="http://schemas.microsoft.com/office/drawing/2014/main" id="{EB2403D8-92EC-32D3-1535-2578A3D0BE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7" name="Marcador de Posição da Data 6">
            <a:extLst>
              <a:ext uri="{FF2B5EF4-FFF2-40B4-BE49-F238E27FC236}">
                <a16:creationId xmlns:a16="http://schemas.microsoft.com/office/drawing/2014/main" id="{5069627D-119E-2C03-009E-F93649E966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E55A3B4-110D-4991-9F77-91EA1225F497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8" name="Marcador de Posição do Rodapé 7">
            <a:extLst>
              <a:ext uri="{FF2B5EF4-FFF2-40B4-BE49-F238E27FC236}">
                <a16:creationId xmlns:a16="http://schemas.microsoft.com/office/drawing/2014/main" id="{45BC32A7-6C0F-51B6-7BCB-0FBD20B041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Marcador de Posição do Número do Diapositivo 8">
            <a:extLst>
              <a:ext uri="{FF2B5EF4-FFF2-40B4-BE49-F238E27FC236}">
                <a16:creationId xmlns:a16="http://schemas.microsoft.com/office/drawing/2014/main" id="{D07C430F-2A4C-5983-336F-09D62EBCA5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8E02B01-E3BC-4E69-B2EE-678C35C6172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8057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5E6B46-90D5-4847-36AE-7A836A23ED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 lang="en-US"/>
          </a:p>
        </p:txBody>
      </p:sp>
      <p:sp>
        <p:nvSpPr>
          <p:cNvPr id="3" name="Marcador de Posição da Data 2">
            <a:extLst>
              <a:ext uri="{FF2B5EF4-FFF2-40B4-BE49-F238E27FC236}">
                <a16:creationId xmlns:a16="http://schemas.microsoft.com/office/drawing/2014/main" id="{4A9365CB-80A0-5480-547A-E8EDBD8A843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E55A3B4-110D-4991-9F77-91EA1225F497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4" name="Marcador de Posição do Rodapé 3">
            <a:extLst>
              <a:ext uri="{FF2B5EF4-FFF2-40B4-BE49-F238E27FC236}">
                <a16:creationId xmlns:a16="http://schemas.microsoft.com/office/drawing/2014/main" id="{0C53E000-6963-8047-3E8A-4BA3267479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C8D60280-3A77-9CDD-3C2C-2404F919A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8E02B01-E3BC-4E69-B2EE-678C35C6172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726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>
            <a:extLst>
              <a:ext uri="{FF2B5EF4-FFF2-40B4-BE49-F238E27FC236}">
                <a16:creationId xmlns:a16="http://schemas.microsoft.com/office/drawing/2014/main" id="{E7B2E837-C85B-A85B-7EB6-586BABAAC6F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E55A3B4-110D-4991-9F77-91EA1225F497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3" name="Marcador de Posição do Rodapé 2">
            <a:extLst>
              <a:ext uri="{FF2B5EF4-FFF2-40B4-BE49-F238E27FC236}">
                <a16:creationId xmlns:a16="http://schemas.microsoft.com/office/drawing/2014/main" id="{4B160049-5224-805F-D968-7E0B0B6D02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30C802FB-00EE-FD50-31AD-41F33B37B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8E02B01-E3BC-4E69-B2EE-678C35C6172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5116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645AF2-DBC9-A7A5-6C8C-D26BC659D4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  <a:endParaRPr lang="en-US"/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03563412-A285-215A-F25A-4584D2E0FD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31E3BFB8-D018-B025-A1B6-2CD0D898EA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B1E991B1-F76D-64E8-0BC1-96CB71B12B9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E55A3B4-110D-4991-9F77-91EA1225F497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A0B5BE08-928F-9F42-690E-D3B18D94E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59DC9C69-2F7C-6715-E19D-B1A8B94DA8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8E02B01-E3BC-4E69-B2EE-678C35C6172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9760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ED09A9-1BBC-583F-4352-72E9E0CD36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  <a:endParaRPr lang="en-US"/>
          </a:p>
        </p:txBody>
      </p:sp>
      <p:sp>
        <p:nvSpPr>
          <p:cNvPr id="3" name="Marcador de Posição da Imagem 2">
            <a:extLst>
              <a:ext uri="{FF2B5EF4-FFF2-40B4-BE49-F238E27FC236}">
                <a16:creationId xmlns:a16="http://schemas.microsoft.com/office/drawing/2014/main" id="{AD0A4296-F41F-6A23-BCC4-F019F3D786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FA50F955-BBC8-DFF0-1FA4-28958A9528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D90DE94B-90A6-CAE5-3D0F-DB8D9266B23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E55A3B4-110D-4991-9F77-91EA1225F497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8B7A2E65-3579-170B-3CD7-41FA8EA830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0F6A66BE-056C-C8AF-9C77-A021A21E6C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8E02B01-E3BC-4E69-B2EE-678C35C6172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115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8">
            <a:extLst>
              <a:ext uri="{FF2B5EF4-FFF2-40B4-BE49-F238E27FC236}">
                <a16:creationId xmlns:a16="http://schemas.microsoft.com/office/drawing/2014/main" id="{E2AE9E42-C5F4-FF6B-5F5E-85ED37C0801D}"/>
              </a:ext>
            </a:extLst>
          </p:cNvPr>
          <p:cNvGrpSpPr/>
          <p:nvPr userDrawn="1"/>
        </p:nvGrpSpPr>
        <p:grpSpPr>
          <a:xfrm>
            <a:off x="-658068" y="521638"/>
            <a:ext cx="1008000" cy="6048000"/>
            <a:chOff x="0" y="0"/>
            <a:chExt cx="314311" cy="2161439"/>
          </a:xfrm>
        </p:grpSpPr>
        <p:sp>
          <p:nvSpPr>
            <p:cNvPr id="8" name="Freeform 9">
              <a:extLst>
                <a:ext uri="{FF2B5EF4-FFF2-40B4-BE49-F238E27FC236}">
                  <a16:creationId xmlns:a16="http://schemas.microsoft.com/office/drawing/2014/main" id="{39BCDDE9-1185-2546-FF65-8D6A143568FB}"/>
                </a:ext>
              </a:extLst>
            </p:cNvPr>
            <p:cNvSpPr/>
            <p:nvPr/>
          </p:nvSpPr>
          <p:spPr>
            <a:xfrm>
              <a:off x="0" y="0"/>
              <a:ext cx="314311" cy="2161439"/>
            </a:xfrm>
            <a:custGeom>
              <a:avLst/>
              <a:gdLst/>
              <a:ahLst/>
              <a:cxnLst/>
              <a:rect l="l" t="t" r="r" b="b"/>
              <a:pathLst>
                <a:path w="314311" h="2161439">
                  <a:moveTo>
                    <a:pt x="129746" y="0"/>
                  </a:moveTo>
                  <a:lnTo>
                    <a:pt x="184565" y="0"/>
                  </a:lnTo>
                  <a:cubicBezTo>
                    <a:pt x="256221" y="0"/>
                    <a:pt x="314311" y="58089"/>
                    <a:pt x="314311" y="129746"/>
                  </a:cubicBezTo>
                  <a:lnTo>
                    <a:pt x="314311" y="2031693"/>
                  </a:lnTo>
                  <a:cubicBezTo>
                    <a:pt x="314311" y="2066104"/>
                    <a:pt x="300641" y="2099105"/>
                    <a:pt x="276309" y="2123437"/>
                  </a:cubicBezTo>
                  <a:cubicBezTo>
                    <a:pt x="251977" y="2147769"/>
                    <a:pt x="218975" y="2161439"/>
                    <a:pt x="184565" y="2161439"/>
                  </a:cubicBezTo>
                  <a:lnTo>
                    <a:pt x="129746" y="2161439"/>
                  </a:lnTo>
                  <a:cubicBezTo>
                    <a:pt x="95335" y="2161439"/>
                    <a:pt x="62334" y="2147769"/>
                    <a:pt x="38002" y="2123437"/>
                  </a:cubicBezTo>
                  <a:cubicBezTo>
                    <a:pt x="13670" y="2099105"/>
                    <a:pt x="0" y="2066104"/>
                    <a:pt x="0" y="2031693"/>
                  </a:cubicBezTo>
                  <a:lnTo>
                    <a:pt x="0" y="129746"/>
                  </a:lnTo>
                  <a:cubicBezTo>
                    <a:pt x="0" y="95335"/>
                    <a:pt x="13670" y="62334"/>
                    <a:pt x="38002" y="38002"/>
                  </a:cubicBezTo>
                  <a:cubicBezTo>
                    <a:pt x="62334" y="13670"/>
                    <a:pt x="95335" y="0"/>
                    <a:pt x="129746" y="0"/>
                  </a:cubicBezTo>
                  <a:close/>
                </a:path>
              </a:pathLst>
            </a:custGeom>
            <a:solidFill>
              <a:srgbClr val="B8DFF6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TextBox 10">
              <a:extLst>
                <a:ext uri="{FF2B5EF4-FFF2-40B4-BE49-F238E27FC236}">
                  <a16:creationId xmlns:a16="http://schemas.microsoft.com/office/drawing/2014/main" id="{68EA580E-03BB-DD0A-32B8-9197281DAB4B}"/>
                </a:ext>
              </a:extLst>
            </p:cNvPr>
            <p:cNvSpPr txBox="1"/>
            <p:nvPr/>
          </p:nvSpPr>
          <p:spPr>
            <a:xfrm>
              <a:off x="0" y="-47625"/>
              <a:ext cx="314311" cy="220906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295"/>
                </a:lnSpc>
              </a:pPr>
              <a:endParaRPr/>
            </a:p>
          </p:txBody>
        </p:sp>
      </p:grpSp>
      <p:grpSp>
        <p:nvGrpSpPr>
          <p:cNvPr id="10" name="Group 2">
            <a:extLst>
              <a:ext uri="{FF2B5EF4-FFF2-40B4-BE49-F238E27FC236}">
                <a16:creationId xmlns:a16="http://schemas.microsoft.com/office/drawing/2014/main" id="{0308184E-C9E9-683A-4E51-9C7E9FD38BB7}"/>
              </a:ext>
            </a:extLst>
          </p:cNvPr>
          <p:cNvGrpSpPr/>
          <p:nvPr userDrawn="1"/>
        </p:nvGrpSpPr>
        <p:grpSpPr>
          <a:xfrm>
            <a:off x="470112" y="197638"/>
            <a:ext cx="648000" cy="648000"/>
            <a:chOff x="0" y="0"/>
            <a:chExt cx="274739" cy="274739"/>
          </a:xfrm>
        </p:grpSpPr>
        <p:sp>
          <p:nvSpPr>
            <p:cNvPr id="11" name="Freeform 3">
              <a:extLst>
                <a:ext uri="{FF2B5EF4-FFF2-40B4-BE49-F238E27FC236}">
                  <a16:creationId xmlns:a16="http://schemas.microsoft.com/office/drawing/2014/main" id="{C36C145E-5FA1-DB0C-9E95-0802FFC45E59}"/>
                </a:ext>
              </a:extLst>
            </p:cNvPr>
            <p:cNvSpPr/>
            <p:nvPr/>
          </p:nvSpPr>
          <p:spPr>
            <a:xfrm>
              <a:off x="0" y="0"/>
              <a:ext cx="274739" cy="274739"/>
            </a:xfrm>
            <a:custGeom>
              <a:avLst/>
              <a:gdLst/>
              <a:ahLst/>
              <a:cxnLst/>
              <a:rect l="l" t="t" r="r" b="b"/>
              <a:pathLst>
                <a:path w="274739" h="274739">
                  <a:moveTo>
                    <a:pt x="103904" y="0"/>
                  </a:moveTo>
                  <a:lnTo>
                    <a:pt x="170835" y="0"/>
                  </a:lnTo>
                  <a:cubicBezTo>
                    <a:pt x="198392" y="0"/>
                    <a:pt x="224820" y="10947"/>
                    <a:pt x="244306" y="30433"/>
                  </a:cubicBezTo>
                  <a:cubicBezTo>
                    <a:pt x="263792" y="49918"/>
                    <a:pt x="274739" y="76347"/>
                    <a:pt x="274739" y="103904"/>
                  </a:cubicBezTo>
                  <a:lnTo>
                    <a:pt x="274739" y="170835"/>
                  </a:lnTo>
                  <a:cubicBezTo>
                    <a:pt x="274739" y="228219"/>
                    <a:pt x="228219" y="274739"/>
                    <a:pt x="170835" y="274739"/>
                  </a:cubicBezTo>
                  <a:lnTo>
                    <a:pt x="103904" y="274739"/>
                  </a:lnTo>
                  <a:cubicBezTo>
                    <a:pt x="46519" y="274739"/>
                    <a:pt x="0" y="228219"/>
                    <a:pt x="0" y="170835"/>
                  </a:cubicBezTo>
                  <a:lnTo>
                    <a:pt x="0" y="103904"/>
                  </a:lnTo>
                  <a:cubicBezTo>
                    <a:pt x="0" y="46519"/>
                    <a:pt x="46519" y="0"/>
                    <a:pt x="103904" y="0"/>
                  </a:cubicBezTo>
                  <a:close/>
                </a:path>
              </a:pathLst>
            </a:custGeom>
            <a:solidFill>
              <a:srgbClr val="113D57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TextBox 4">
              <a:extLst>
                <a:ext uri="{FF2B5EF4-FFF2-40B4-BE49-F238E27FC236}">
                  <a16:creationId xmlns:a16="http://schemas.microsoft.com/office/drawing/2014/main" id="{CFB882D3-844D-908F-B737-C3A65D041048}"/>
                </a:ext>
              </a:extLst>
            </p:cNvPr>
            <p:cNvSpPr txBox="1"/>
            <p:nvPr/>
          </p:nvSpPr>
          <p:spPr>
            <a:xfrm>
              <a:off x="0" y="-47625"/>
              <a:ext cx="274739" cy="32236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295"/>
                </a:lnSpc>
              </a:pPr>
              <a:endParaRPr/>
            </a:p>
          </p:txBody>
        </p:sp>
      </p:grpSp>
      <p:grpSp>
        <p:nvGrpSpPr>
          <p:cNvPr id="13" name="Group 43">
            <a:extLst>
              <a:ext uri="{FF2B5EF4-FFF2-40B4-BE49-F238E27FC236}">
                <a16:creationId xmlns:a16="http://schemas.microsoft.com/office/drawing/2014/main" id="{8E1C1590-DF9D-A465-7790-1DB9A3320A61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446022" y="6026374"/>
            <a:ext cx="504000" cy="504000"/>
            <a:chOff x="0" y="0"/>
            <a:chExt cx="207245" cy="207245"/>
          </a:xfrm>
        </p:grpSpPr>
        <p:sp>
          <p:nvSpPr>
            <p:cNvPr id="14" name="Freeform 44">
              <a:extLst>
                <a:ext uri="{FF2B5EF4-FFF2-40B4-BE49-F238E27FC236}">
                  <a16:creationId xmlns:a16="http://schemas.microsoft.com/office/drawing/2014/main" id="{6FB0C5D5-A816-6363-38E0-B5309F11572F}"/>
                </a:ext>
              </a:extLst>
            </p:cNvPr>
            <p:cNvSpPr/>
            <p:nvPr/>
          </p:nvSpPr>
          <p:spPr>
            <a:xfrm>
              <a:off x="0" y="0"/>
              <a:ext cx="207245" cy="207245"/>
            </a:xfrm>
            <a:custGeom>
              <a:avLst/>
              <a:gdLst/>
              <a:ahLst/>
              <a:cxnLst/>
              <a:rect l="l" t="t" r="r" b="b"/>
              <a:pathLst>
                <a:path w="207245" h="207245">
                  <a:moveTo>
                    <a:pt x="103622" y="0"/>
                  </a:moveTo>
                  <a:lnTo>
                    <a:pt x="103622" y="0"/>
                  </a:lnTo>
                  <a:cubicBezTo>
                    <a:pt x="160851" y="0"/>
                    <a:pt x="207245" y="46393"/>
                    <a:pt x="207245" y="103622"/>
                  </a:cubicBezTo>
                  <a:lnTo>
                    <a:pt x="207245" y="103622"/>
                  </a:lnTo>
                  <a:cubicBezTo>
                    <a:pt x="207245" y="131105"/>
                    <a:pt x="196328" y="157462"/>
                    <a:pt x="176895" y="176895"/>
                  </a:cubicBezTo>
                  <a:cubicBezTo>
                    <a:pt x="157462" y="196328"/>
                    <a:pt x="131105" y="207245"/>
                    <a:pt x="103622" y="207245"/>
                  </a:cubicBezTo>
                  <a:lnTo>
                    <a:pt x="103622" y="207245"/>
                  </a:lnTo>
                  <a:cubicBezTo>
                    <a:pt x="76140" y="207245"/>
                    <a:pt x="49783" y="196328"/>
                    <a:pt x="30350" y="176895"/>
                  </a:cubicBezTo>
                  <a:cubicBezTo>
                    <a:pt x="10917" y="157462"/>
                    <a:pt x="0" y="131105"/>
                    <a:pt x="0" y="103622"/>
                  </a:cubicBezTo>
                  <a:lnTo>
                    <a:pt x="0" y="103622"/>
                  </a:lnTo>
                  <a:cubicBezTo>
                    <a:pt x="0" y="76140"/>
                    <a:pt x="10917" y="49783"/>
                    <a:pt x="30350" y="30350"/>
                  </a:cubicBezTo>
                  <a:cubicBezTo>
                    <a:pt x="49783" y="10917"/>
                    <a:pt x="76140" y="0"/>
                    <a:pt x="103622" y="0"/>
                  </a:cubicBezTo>
                  <a:close/>
                </a:path>
              </a:pathLst>
            </a:custGeom>
            <a:solidFill>
              <a:srgbClr val="C7E0EF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TextBox 45">
              <a:extLst>
                <a:ext uri="{FF2B5EF4-FFF2-40B4-BE49-F238E27FC236}">
                  <a16:creationId xmlns:a16="http://schemas.microsoft.com/office/drawing/2014/main" id="{4C7415F8-4CC2-2B3E-F495-7CC1307D7BB9}"/>
                </a:ext>
              </a:extLst>
            </p:cNvPr>
            <p:cNvSpPr txBox="1"/>
            <p:nvPr/>
          </p:nvSpPr>
          <p:spPr>
            <a:xfrm>
              <a:off x="0" y="-47625"/>
              <a:ext cx="207245" cy="25487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295"/>
                </a:lnSpc>
              </a:pPr>
              <a:endParaRPr/>
            </a:p>
          </p:txBody>
        </p:sp>
      </p:grpSp>
      <p:grpSp>
        <p:nvGrpSpPr>
          <p:cNvPr id="16" name="Group 40">
            <a:extLst>
              <a:ext uri="{FF2B5EF4-FFF2-40B4-BE49-F238E27FC236}">
                <a16:creationId xmlns:a16="http://schemas.microsoft.com/office/drawing/2014/main" id="{F20F314E-4799-26DC-0B08-13B0217ADD0D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891566" y="5420646"/>
            <a:ext cx="288000" cy="288000"/>
            <a:chOff x="0" y="0"/>
            <a:chExt cx="105687" cy="105687"/>
          </a:xfrm>
        </p:grpSpPr>
        <p:sp>
          <p:nvSpPr>
            <p:cNvPr id="17" name="Freeform 41">
              <a:extLst>
                <a:ext uri="{FF2B5EF4-FFF2-40B4-BE49-F238E27FC236}">
                  <a16:creationId xmlns:a16="http://schemas.microsoft.com/office/drawing/2014/main" id="{D50D5A58-3E26-AC9D-1F89-E3DD53D29FE2}"/>
                </a:ext>
              </a:extLst>
            </p:cNvPr>
            <p:cNvSpPr/>
            <p:nvPr/>
          </p:nvSpPr>
          <p:spPr>
            <a:xfrm>
              <a:off x="0" y="0"/>
              <a:ext cx="105687" cy="105687"/>
            </a:xfrm>
            <a:custGeom>
              <a:avLst/>
              <a:gdLst/>
              <a:ahLst/>
              <a:cxnLst/>
              <a:rect l="l" t="t" r="r" b="b"/>
              <a:pathLst>
                <a:path w="105687" h="105687">
                  <a:moveTo>
                    <a:pt x="52844" y="0"/>
                  </a:moveTo>
                  <a:lnTo>
                    <a:pt x="52844" y="0"/>
                  </a:lnTo>
                  <a:cubicBezTo>
                    <a:pt x="82028" y="0"/>
                    <a:pt x="105687" y="23659"/>
                    <a:pt x="105687" y="52844"/>
                  </a:cubicBezTo>
                  <a:lnTo>
                    <a:pt x="105687" y="52844"/>
                  </a:lnTo>
                  <a:cubicBezTo>
                    <a:pt x="105687" y="82028"/>
                    <a:pt x="82028" y="105687"/>
                    <a:pt x="52844" y="105687"/>
                  </a:cubicBezTo>
                  <a:lnTo>
                    <a:pt x="52844" y="105687"/>
                  </a:lnTo>
                  <a:cubicBezTo>
                    <a:pt x="23659" y="105687"/>
                    <a:pt x="0" y="82028"/>
                    <a:pt x="0" y="52844"/>
                  </a:cubicBezTo>
                  <a:lnTo>
                    <a:pt x="0" y="52844"/>
                  </a:lnTo>
                  <a:cubicBezTo>
                    <a:pt x="0" y="23659"/>
                    <a:pt x="23659" y="0"/>
                    <a:pt x="52844" y="0"/>
                  </a:cubicBezTo>
                  <a:close/>
                </a:path>
              </a:pathLst>
            </a:custGeom>
            <a:solidFill>
              <a:srgbClr val="3383B2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TextBox 42">
              <a:extLst>
                <a:ext uri="{FF2B5EF4-FFF2-40B4-BE49-F238E27FC236}">
                  <a16:creationId xmlns:a16="http://schemas.microsoft.com/office/drawing/2014/main" id="{34E7050B-5DA0-77CD-3FF3-B4CD73E34B4D}"/>
                </a:ext>
              </a:extLst>
            </p:cNvPr>
            <p:cNvSpPr txBox="1"/>
            <p:nvPr/>
          </p:nvSpPr>
          <p:spPr>
            <a:xfrm>
              <a:off x="0" y="-47625"/>
              <a:ext cx="105687" cy="15331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295"/>
                </a:lnSpc>
              </a:pPr>
              <a:endParaRPr/>
            </a:p>
          </p:txBody>
        </p:sp>
      </p:grpSp>
      <p:grpSp>
        <p:nvGrpSpPr>
          <p:cNvPr id="25" name="Group 5">
            <a:extLst>
              <a:ext uri="{FF2B5EF4-FFF2-40B4-BE49-F238E27FC236}">
                <a16:creationId xmlns:a16="http://schemas.microsoft.com/office/drawing/2014/main" id="{1F8FB2F4-9697-2C43-C807-CC4E2AA74814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11300434" y="5708646"/>
            <a:ext cx="576000" cy="576000"/>
            <a:chOff x="0" y="0"/>
            <a:chExt cx="338103" cy="338103"/>
          </a:xfrm>
        </p:grpSpPr>
        <p:sp>
          <p:nvSpPr>
            <p:cNvPr id="26" name="Freeform 6">
              <a:extLst>
                <a:ext uri="{FF2B5EF4-FFF2-40B4-BE49-F238E27FC236}">
                  <a16:creationId xmlns:a16="http://schemas.microsoft.com/office/drawing/2014/main" id="{5996C4B0-D8DF-728C-1281-512FAEF752B8}"/>
                </a:ext>
              </a:extLst>
            </p:cNvPr>
            <p:cNvSpPr/>
            <p:nvPr/>
          </p:nvSpPr>
          <p:spPr>
            <a:xfrm>
              <a:off x="0" y="0"/>
              <a:ext cx="338103" cy="338103"/>
            </a:xfrm>
            <a:custGeom>
              <a:avLst/>
              <a:gdLst/>
              <a:ahLst/>
              <a:cxnLst/>
              <a:rect l="l" t="t" r="r" b="b"/>
              <a:pathLst>
                <a:path w="338103" h="338103">
                  <a:moveTo>
                    <a:pt x="84431" y="0"/>
                  </a:moveTo>
                  <a:lnTo>
                    <a:pt x="253672" y="0"/>
                  </a:lnTo>
                  <a:cubicBezTo>
                    <a:pt x="300302" y="0"/>
                    <a:pt x="338103" y="37801"/>
                    <a:pt x="338103" y="84431"/>
                  </a:cubicBezTo>
                  <a:lnTo>
                    <a:pt x="338103" y="253672"/>
                  </a:lnTo>
                  <a:cubicBezTo>
                    <a:pt x="338103" y="300302"/>
                    <a:pt x="300302" y="338103"/>
                    <a:pt x="253672" y="338103"/>
                  </a:cubicBezTo>
                  <a:lnTo>
                    <a:pt x="84431" y="338103"/>
                  </a:lnTo>
                  <a:cubicBezTo>
                    <a:pt x="37801" y="338103"/>
                    <a:pt x="0" y="300302"/>
                    <a:pt x="0" y="253672"/>
                  </a:cubicBezTo>
                  <a:lnTo>
                    <a:pt x="0" y="84431"/>
                  </a:lnTo>
                  <a:cubicBezTo>
                    <a:pt x="0" y="37801"/>
                    <a:pt x="37801" y="0"/>
                    <a:pt x="84431" y="0"/>
                  </a:cubicBezTo>
                  <a:close/>
                </a:path>
              </a:pathLst>
            </a:custGeom>
            <a:solidFill>
              <a:srgbClr val="4396C6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TextBox 7">
              <a:extLst>
                <a:ext uri="{FF2B5EF4-FFF2-40B4-BE49-F238E27FC236}">
                  <a16:creationId xmlns:a16="http://schemas.microsoft.com/office/drawing/2014/main" id="{C2D8C871-7AA5-75F4-E350-8BC5787CBCAF}"/>
                </a:ext>
              </a:extLst>
            </p:cNvPr>
            <p:cNvSpPr txBox="1"/>
            <p:nvPr/>
          </p:nvSpPr>
          <p:spPr>
            <a:xfrm>
              <a:off x="0" y="-47625"/>
              <a:ext cx="338103" cy="38572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295"/>
                </a:lnSpc>
              </a:pPr>
              <a:endParaRPr/>
            </a:p>
          </p:txBody>
        </p:sp>
      </p:grpSp>
      <p:grpSp>
        <p:nvGrpSpPr>
          <p:cNvPr id="28" name="Group 11">
            <a:extLst>
              <a:ext uri="{FF2B5EF4-FFF2-40B4-BE49-F238E27FC236}">
                <a16:creationId xmlns:a16="http://schemas.microsoft.com/office/drawing/2014/main" id="{3FA6EAD4-B17C-54EB-8C1A-868740772070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11793629" y="4766762"/>
            <a:ext cx="504000" cy="504000"/>
            <a:chOff x="0" y="0"/>
            <a:chExt cx="300640" cy="300640"/>
          </a:xfrm>
        </p:grpSpPr>
        <p:sp>
          <p:nvSpPr>
            <p:cNvPr id="29" name="Freeform 12">
              <a:extLst>
                <a:ext uri="{FF2B5EF4-FFF2-40B4-BE49-F238E27FC236}">
                  <a16:creationId xmlns:a16="http://schemas.microsoft.com/office/drawing/2014/main" id="{F5BB25D1-9D35-4F2B-7B08-1256CFE17C20}"/>
                </a:ext>
              </a:extLst>
            </p:cNvPr>
            <p:cNvSpPr/>
            <p:nvPr/>
          </p:nvSpPr>
          <p:spPr>
            <a:xfrm>
              <a:off x="0" y="0"/>
              <a:ext cx="300640" cy="300640"/>
            </a:xfrm>
            <a:custGeom>
              <a:avLst/>
              <a:gdLst/>
              <a:ahLst/>
              <a:cxnLst/>
              <a:rect l="l" t="t" r="r" b="b"/>
              <a:pathLst>
                <a:path w="300640" h="300640">
                  <a:moveTo>
                    <a:pt x="94952" y="0"/>
                  </a:moveTo>
                  <a:lnTo>
                    <a:pt x="205688" y="0"/>
                  </a:lnTo>
                  <a:cubicBezTo>
                    <a:pt x="258128" y="0"/>
                    <a:pt x="300640" y="42511"/>
                    <a:pt x="300640" y="94952"/>
                  </a:cubicBezTo>
                  <a:lnTo>
                    <a:pt x="300640" y="205688"/>
                  </a:lnTo>
                  <a:cubicBezTo>
                    <a:pt x="300640" y="258128"/>
                    <a:pt x="258128" y="300640"/>
                    <a:pt x="205688" y="300640"/>
                  </a:cubicBezTo>
                  <a:lnTo>
                    <a:pt x="94952" y="300640"/>
                  </a:lnTo>
                  <a:cubicBezTo>
                    <a:pt x="42511" y="300640"/>
                    <a:pt x="0" y="258128"/>
                    <a:pt x="0" y="205688"/>
                  </a:cubicBezTo>
                  <a:lnTo>
                    <a:pt x="0" y="94952"/>
                  </a:lnTo>
                  <a:cubicBezTo>
                    <a:pt x="0" y="42511"/>
                    <a:pt x="42511" y="0"/>
                    <a:pt x="94952" y="0"/>
                  </a:cubicBezTo>
                  <a:close/>
                </a:path>
              </a:pathLst>
            </a:custGeom>
            <a:solidFill>
              <a:srgbClr val="B8DFF6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TextBox 13">
              <a:extLst>
                <a:ext uri="{FF2B5EF4-FFF2-40B4-BE49-F238E27FC236}">
                  <a16:creationId xmlns:a16="http://schemas.microsoft.com/office/drawing/2014/main" id="{689AABD8-E509-FEFA-A5DF-F836F7C139CA}"/>
                </a:ext>
              </a:extLst>
            </p:cNvPr>
            <p:cNvSpPr txBox="1"/>
            <p:nvPr/>
          </p:nvSpPr>
          <p:spPr>
            <a:xfrm>
              <a:off x="0" y="-47625"/>
              <a:ext cx="300640" cy="34826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295"/>
                </a:lnSpc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472398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png"/><Relationship Id="rId3" Type="http://schemas.openxmlformats.org/officeDocument/2006/relationships/image" Target="../media/image36.png"/><Relationship Id="rId7" Type="http://schemas.openxmlformats.org/officeDocument/2006/relationships/image" Target="../media/image4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9.png"/><Relationship Id="rId5" Type="http://schemas.openxmlformats.org/officeDocument/2006/relationships/image" Target="../media/image38.png"/><Relationship Id="rId4" Type="http://schemas.openxmlformats.org/officeDocument/2006/relationships/image" Target="../media/image37.png"/><Relationship Id="rId9" Type="http://schemas.openxmlformats.org/officeDocument/2006/relationships/image" Target="../media/image42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png"/><Relationship Id="rId13" Type="http://schemas.openxmlformats.org/officeDocument/2006/relationships/image" Target="../media/image53.png"/><Relationship Id="rId18" Type="http://schemas.openxmlformats.org/officeDocument/2006/relationships/image" Target="../media/image58.png"/><Relationship Id="rId3" Type="http://schemas.openxmlformats.org/officeDocument/2006/relationships/image" Target="../media/image43.png"/><Relationship Id="rId7" Type="http://schemas.openxmlformats.org/officeDocument/2006/relationships/image" Target="../media/image47.png"/><Relationship Id="rId12" Type="http://schemas.openxmlformats.org/officeDocument/2006/relationships/image" Target="../media/image52.png"/><Relationship Id="rId17" Type="http://schemas.openxmlformats.org/officeDocument/2006/relationships/image" Target="../media/image57.png"/><Relationship Id="rId2" Type="http://schemas.openxmlformats.org/officeDocument/2006/relationships/notesSlide" Target="../notesSlides/notesSlide10.xml"/><Relationship Id="rId16" Type="http://schemas.openxmlformats.org/officeDocument/2006/relationships/image" Target="../media/image5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6.png"/><Relationship Id="rId11" Type="http://schemas.openxmlformats.org/officeDocument/2006/relationships/image" Target="../media/image51.png"/><Relationship Id="rId5" Type="http://schemas.openxmlformats.org/officeDocument/2006/relationships/image" Target="../media/image45.png"/><Relationship Id="rId15" Type="http://schemas.openxmlformats.org/officeDocument/2006/relationships/image" Target="../media/image55.png"/><Relationship Id="rId10" Type="http://schemas.openxmlformats.org/officeDocument/2006/relationships/image" Target="../media/image50.png"/><Relationship Id="rId19" Type="http://schemas.openxmlformats.org/officeDocument/2006/relationships/image" Target="../media/image59.png"/><Relationship Id="rId4" Type="http://schemas.openxmlformats.org/officeDocument/2006/relationships/image" Target="../media/image44.png"/><Relationship Id="rId9" Type="http://schemas.openxmlformats.org/officeDocument/2006/relationships/image" Target="../media/image49.png"/><Relationship Id="rId14" Type="http://schemas.openxmlformats.org/officeDocument/2006/relationships/image" Target="../media/image54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5.png"/><Relationship Id="rId13" Type="http://schemas.openxmlformats.org/officeDocument/2006/relationships/image" Target="../media/image70.png"/><Relationship Id="rId3" Type="http://schemas.openxmlformats.org/officeDocument/2006/relationships/image" Target="../media/image60.png"/><Relationship Id="rId7" Type="http://schemas.openxmlformats.org/officeDocument/2006/relationships/image" Target="../media/image64.png"/><Relationship Id="rId12" Type="http://schemas.openxmlformats.org/officeDocument/2006/relationships/image" Target="../media/image6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3.png"/><Relationship Id="rId11" Type="http://schemas.openxmlformats.org/officeDocument/2006/relationships/image" Target="../media/image68.png"/><Relationship Id="rId5" Type="http://schemas.openxmlformats.org/officeDocument/2006/relationships/image" Target="../media/image62.png"/><Relationship Id="rId10" Type="http://schemas.openxmlformats.org/officeDocument/2006/relationships/image" Target="../media/image67.png"/><Relationship Id="rId4" Type="http://schemas.openxmlformats.org/officeDocument/2006/relationships/image" Target="../media/image61.png"/><Relationship Id="rId9" Type="http://schemas.openxmlformats.org/officeDocument/2006/relationships/image" Target="../media/image66.png"/><Relationship Id="rId14" Type="http://schemas.openxmlformats.org/officeDocument/2006/relationships/image" Target="../media/image71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7.png"/><Relationship Id="rId3" Type="http://schemas.openxmlformats.org/officeDocument/2006/relationships/image" Target="../media/image72.png"/><Relationship Id="rId7" Type="http://schemas.openxmlformats.org/officeDocument/2006/relationships/image" Target="../media/image76.png"/><Relationship Id="rId12" Type="http://schemas.openxmlformats.org/officeDocument/2006/relationships/image" Target="../media/image8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5.png"/><Relationship Id="rId11" Type="http://schemas.openxmlformats.org/officeDocument/2006/relationships/image" Target="../media/image80.png"/><Relationship Id="rId5" Type="http://schemas.openxmlformats.org/officeDocument/2006/relationships/image" Target="../media/image74.png"/><Relationship Id="rId10" Type="http://schemas.openxmlformats.org/officeDocument/2006/relationships/image" Target="../media/image79.png"/><Relationship Id="rId4" Type="http://schemas.openxmlformats.org/officeDocument/2006/relationships/image" Target="../media/image73.png"/><Relationship Id="rId9" Type="http://schemas.openxmlformats.org/officeDocument/2006/relationships/image" Target="../media/image78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7.png"/><Relationship Id="rId13" Type="http://schemas.openxmlformats.org/officeDocument/2006/relationships/image" Target="../media/image92.png"/><Relationship Id="rId3" Type="http://schemas.openxmlformats.org/officeDocument/2006/relationships/image" Target="../media/image82.png"/><Relationship Id="rId7" Type="http://schemas.openxmlformats.org/officeDocument/2006/relationships/image" Target="../media/image86.png"/><Relationship Id="rId12" Type="http://schemas.openxmlformats.org/officeDocument/2006/relationships/image" Target="../media/image9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5.png"/><Relationship Id="rId11" Type="http://schemas.openxmlformats.org/officeDocument/2006/relationships/image" Target="../media/image90.png"/><Relationship Id="rId5" Type="http://schemas.openxmlformats.org/officeDocument/2006/relationships/image" Target="../media/image84.png"/><Relationship Id="rId15" Type="http://schemas.openxmlformats.org/officeDocument/2006/relationships/image" Target="../media/image94.png"/><Relationship Id="rId10" Type="http://schemas.openxmlformats.org/officeDocument/2006/relationships/image" Target="../media/image89.png"/><Relationship Id="rId4" Type="http://schemas.openxmlformats.org/officeDocument/2006/relationships/image" Target="../media/image83.png"/><Relationship Id="rId9" Type="http://schemas.openxmlformats.org/officeDocument/2006/relationships/image" Target="../media/image88.png"/><Relationship Id="rId14" Type="http://schemas.openxmlformats.org/officeDocument/2006/relationships/image" Target="../media/image93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9.png"/><Relationship Id="rId3" Type="http://schemas.openxmlformats.org/officeDocument/2006/relationships/image" Target="../media/image95.png"/><Relationship Id="rId7" Type="http://schemas.openxmlformats.org/officeDocument/2006/relationships/image" Target="../media/image98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7.png"/><Relationship Id="rId5" Type="http://schemas.openxmlformats.org/officeDocument/2006/relationships/image" Target="../media/image96.png"/><Relationship Id="rId4" Type="http://schemas.openxmlformats.org/officeDocument/2006/relationships/image" Target="../media/image89.png"/><Relationship Id="rId9" Type="http://schemas.openxmlformats.org/officeDocument/2006/relationships/image" Target="../media/image100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3" Type="http://schemas.openxmlformats.org/officeDocument/2006/relationships/image" Target="../media/image29.png"/><Relationship Id="rId7" Type="http://schemas.openxmlformats.org/officeDocument/2006/relationships/image" Target="../media/image3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2.png"/><Relationship Id="rId5" Type="http://schemas.openxmlformats.org/officeDocument/2006/relationships/image" Target="../media/image31.png"/><Relationship Id="rId4" Type="http://schemas.openxmlformats.org/officeDocument/2006/relationships/image" Target="../media/image30.png"/><Relationship Id="rId9" Type="http://schemas.openxmlformats.org/officeDocument/2006/relationships/image" Target="../media/image3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563707" y="846159"/>
            <a:ext cx="5085589" cy="5165683"/>
            <a:chOff x="0" y="0"/>
            <a:chExt cx="1181836" cy="1200449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181836" cy="1200449"/>
            </a:xfrm>
            <a:custGeom>
              <a:avLst/>
              <a:gdLst/>
              <a:ahLst/>
              <a:cxnLst/>
              <a:rect l="l" t="t" r="r" b="b"/>
              <a:pathLst>
                <a:path w="1181836" h="1200449">
                  <a:moveTo>
                    <a:pt x="20298" y="0"/>
                  </a:moveTo>
                  <a:lnTo>
                    <a:pt x="1161538" y="0"/>
                  </a:lnTo>
                  <a:cubicBezTo>
                    <a:pt x="1172748" y="0"/>
                    <a:pt x="1181836" y="9088"/>
                    <a:pt x="1181836" y="20298"/>
                  </a:cubicBezTo>
                  <a:lnTo>
                    <a:pt x="1181836" y="1180152"/>
                  </a:lnTo>
                  <a:cubicBezTo>
                    <a:pt x="1181836" y="1191362"/>
                    <a:pt x="1172748" y="1200449"/>
                    <a:pt x="1161538" y="1200449"/>
                  </a:cubicBezTo>
                  <a:lnTo>
                    <a:pt x="20298" y="1200449"/>
                  </a:lnTo>
                  <a:cubicBezTo>
                    <a:pt x="9088" y="1200449"/>
                    <a:pt x="0" y="1191362"/>
                    <a:pt x="0" y="1180152"/>
                  </a:cubicBezTo>
                  <a:lnTo>
                    <a:pt x="0" y="20298"/>
                  </a:lnTo>
                  <a:cubicBezTo>
                    <a:pt x="0" y="9088"/>
                    <a:pt x="9088" y="0"/>
                    <a:pt x="20298" y="0"/>
                  </a:cubicBezTo>
                  <a:close/>
                </a:path>
              </a:pathLst>
            </a:custGeom>
            <a:solidFill>
              <a:srgbClr val="3383B2"/>
            </a:solidFill>
            <a:ln w="12700">
              <a:solidFill>
                <a:srgbClr val="000000"/>
              </a:solidFill>
            </a:ln>
          </p:spPr>
          <p:txBody>
            <a:bodyPr/>
            <a:lstStyle/>
            <a:p>
              <a:pPr defTabSz="609615"/>
              <a:endParaRPr lang="en-US"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4" name="Group 4"/>
          <p:cNvGrpSpPr/>
          <p:nvPr/>
        </p:nvGrpSpPr>
        <p:grpSpPr>
          <a:xfrm>
            <a:off x="5087476" y="2102884"/>
            <a:ext cx="267521" cy="267521"/>
            <a:chOff x="0" y="0"/>
            <a:chExt cx="105687" cy="105687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105687" cy="105687"/>
            </a:xfrm>
            <a:custGeom>
              <a:avLst/>
              <a:gdLst/>
              <a:ahLst/>
              <a:cxnLst/>
              <a:rect l="l" t="t" r="r" b="b"/>
              <a:pathLst>
                <a:path w="105687" h="105687">
                  <a:moveTo>
                    <a:pt x="52844" y="0"/>
                  </a:moveTo>
                  <a:lnTo>
                    <a:pt x="52844" y="0"/>
                  </a:lnTo>
                  <a:cubicBezTo>
                    <a:pt x="82028" y="0"/>
                    <a:pt x="105687" y="23659"/>
                    <a:pt x="105687" y="52844"/>
                  </a:cubicBezTo>
                  <a:lnTo>
                    <a:pt x="105687" y="52844"/>
                  </a:lnTo>
                  <a:cubicBezTo>
                    <a:pt x="105687" y="82028"/>
                    <a:pt x="82028" y="105687"/>
                    <a:pt x="52844" y="105687"/>
                  </a:cubicBezTo>
                  <a:lnTo>
                    <a:pt x="52844" y="105687"/>
                  </a:lnTo>
                  <a:cubicBezTo>
                    <a:pt x="23659" y="105687"/>
                    <a:pt x="0" y="82028"/>
                    <a:pt x="0" y="52844"/>
                  </a:cubicBezTo>
                  <a:lnTo>
                    <a:pt x="0" y="52844"/>
                  </a:lnTo>
                  <a:cubicBezTo>
                    <a:pt x="0" y="23659"/>
                    <a:pt x="23659" y="0"/>
                    <a:pt x="52844" y="0"/>
                  </a:cubicBezTo>
                  <a:close/>
                </a:path>
              </a:pathLst>
            </a:custGeom>
            <a:solidFill>
              <a:srgbClr val="113D57"/>
            </a:solidFill>
          </p:spPr>
          <p:txBody>
            <a:bodyPr/>
            <a:lstStyle/>
            <a:p>
              <a:pPr defTabSz="609615"/>
              <a:endParaRPr lang="en-US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0" y="-47625"/>
              <a:ext cx="105687" cy="15331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15">
                <a:lnSpc>
                  <a:spcPts val="2197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7" name="Group 7"/>
          <p:cNvGrpSpPr/>
          <p:nvPr/>
        </p:nvGrpSpPr>
        <p:grpSpPr>
          <a:xfrm>
            <a:off x="5068922" y="5156021"/>
            <a:ext cx="855823" cy="855823"/>
            <a:chOff x="0" y="0"/>
            <a:chExt cx="338103" cy="338103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338103" cy="338103"/>
            </a:xfrm>
            <a:custGeom>
              <a:avLst/>
              <a:gdLst/>
              <a:ahLst/>
              <a:cxnLst/>
              <a:rect l="l" t="t" r="r" b="b"/>
              <a:pathLst>
                <a:path w="338103" h="338103">
                  <a:moveTo>
                    <a:pt x="84431" y="0"/>
                  </a:moveTo>
                  <a:lnTo>
                    <a:pt x="253672" y="0"/>
                  </a:lnTo>
                  <a:cubicBezTo>
                    <a:pt x="300302" y="0"/>
                    <a:pt x="338103" y="37801"/>
                    <a:pt x="338103" y="84431"/>
                  </a:cubicBezTo>
                  <a:lnTo>
                    <a:pt x="338103" y="253672"/>
                  </a:lnTo>
                  <a:cubicBezTo>
                    <a:pt x="338103" y="300302"/>
                    <a:pt x="300302" y="338103"/>
                    <a:pt x="253672" y="338103"/>
                  </a:cubicBezTo>
                  <a:lnTo>
                    <a:pt x="84431" y="338103"/>
                  </a:lnTo>
                  <a:cubicBezTo>
                    <a:pt x="37801" y="338103"/>
                    <a:pt x="0" y="300302"/>
                    <a:pt x="0" y="253672"/>
                  </a:cubicBezTo>
                  <a:lnTo>
                    <a:pt x="0" y="84431"/>
                  </a:lnTo>
                  <a:cubicBezTo>
                    <a:pt x="0" y="37801"/>
                    <a:pt x="37801" y="0"/>
                    <a:pt x="84431" y="0"/>
                  </a:cubicBezTo>
                  <a:close/>
                </a:path>
              </a:pathLst>
            </a:custGeom>
            <a:solidFill>
              <a:srgbClr val="81C4EB"/>
            </a:solidFill>
          </p:spPr>
          <p:txBody>
            <a:bodyPr/>
            <a:lstStyle/>
            <a:p>
              <a:pPr defTabSz="609615"/>
              <a:endParaRPr lang="en-US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0" y="-47625"/>
              <a:ext cx="338103" cy="385728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15">
                <a:lnSpc>
                  <a:spcPts val="2197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10" name="Group 10"/>
          <p:cNvGrpSpPr/>
          <p:nvPr/>
        </p:nvGrpSpPr>
        <p:grpSpPr>
          <a:xfrm>
            <a:off x="10447650" y="1578294"/>
            <a:ext cx="524589" cy="524589"/>
            <a:chOff x="0" y="0"/>
            <a:chExt cx="207245" cy="207245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207245" cy="207245"/>
            </a:xfrm>
            <a:custGeom>
              <a:avLst/>
              <a:gdLst/>
              <a:ahLst/>
              <a:cxnLst/>
              <a:rect l="l" t="t" r="r" b="b"/>
              <a:pathLst>
                <a:path w="207245" h="207245">
                  <a:moveTo>
                    <a:pt x="103622" y="0"/>
                  </a:moveTo>
                  <a:lnTo>
                    <a:pt x="103622" y="0"/>
                  </a:lnTo>
                  <a:cubicBezTo>
                    <a:pt x="160851" y="0"/>
                    <a:pt x="207245" y="46393"/>
                    <a:pt x="207245" y="103622"/>
                  </a:cubicBezTo>
                  <a:lnTo>
                    <a:pt x="207245" y="103622"/>
                  </a:lnTo>
                  <a:cubicBezTo>
                    <a:pt x="207245" y="131105"/>
                    <a:pt x="196328" y="157462"/>
                    <a:pt x="176895" y="176895"/>
                  </a:cubicBezTo>
                  <a:cubicBezTo>
                    <a:pt x="157462" y="196328"/>
                    <a:pt x="131105" y="207245"/>
                    <a:pt x="103622" y="207245"/>
                  </a:cubicBezTo>
                  <a:lnTo>
                    <a:pt x="103622" y="207245"/>
                  </a:lnTo>
                  <a:cubicBezTo>
                    <a:pt x="76140" y="207245"/>
                    <a:pt x="49783" y="196328"/>
                    <a:pt x="30350" y="176895"/>
                  </a:cubicBezTo>
                  <a:cubicBezTo>
                    <a:pt x="10917" y="157462"/>
                    <a:pt x="0" y="131105"/>
                    <a:pt x="0" y="103622"/>
                  </a:cubicBezTo>
                  <a:lnTo>
                    <a:pt x="0" y="103622"/>
                  </a:lnTo>
                  <a:cubicBezTo>
                    <a:pt x="0" y="76140"/>
                    <a:pt x="10917" y="49783"/>
                    <a:pt x="30350" y="30350"/>
                  </a:cubicBezTo>
                  <a:cubicBezTo>
                    <a:pt x="49783" y="10917"/>
                    <a:pt x="76140" y="0"/>
                    <a:pt x="103622" y="0"/>
                  </a:cubicBezTo>
                  <a:close/>
                </a:path>
              </a:pathLst>
            </a:custGeom>
            <a:solidFill>
              <a:srgbClr val="4396C6"/>
            </a:solidFill>
          </p:spPr>
          <p:txBody>
            <a:bodyPr/>
            <a:lstStyle/>
            <a:p>
              <a:pPr defTabSz="609615"/>
              <a:endParaRPr lang="en-US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2" name="TextBox 12"/>
            <p:cNvSpPr txBox="1"/>
            <p:nvPr/>
          </p:nvSpPr>
          <p:spPr>
            <a:xfrm>
              <a:off x="0" y="-47625"/>
              <a:ext cx="207245" cy="25487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15">
                <a:lnSpc>
                  <a:spcPts val="2197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13" name="Group 13"/>
          <p:cNvGrpSpPr/>
          <p:nvPr/>
        </p:nvGrpSpPr>
        <p:grpSpPr>
          <a:xfrm>
            <a:off x="11713902" y="844551"/>
            <a:ext cx="795599" cy="5167292"/>
            <a:chOff x="0" y="0"/>
            <a:chExt cx="314311" cy="2041399"/>
          </a:xfrm>
        </p:grpSpPr>
        <p:sp>
          <p:nvSpPr>
            <p:cNvPr id="14" name="Freeform 14"/>
            <p:cNvSpPr/>
            <p:nvPr/>
          </p:nvSpPr>
          <p:spPr>
            <a:xfrm>
              <a:off x="0" y="0"/>
              <a:ext cx="314311" cy="2041399"/>
            </a:xfrm>
            <a:custGeom>
              <a:avLst/>
              <a:gdLst/>
              <a:ahLst/>
              <a:cxnLst/>
              <a:rect l="l" t="t" r="r" b="b"/>
              <a:pathLst>
                <a:path w="314311" h="2041399">
                  <a:moveTo>
                    <a:pt x="129746" y="0"/>
                  </a:moveTo>
                  <a:lnTo>
                    <a:pt x="184565" y="0"/>
                  </a:lnTo>
                  <a:cubicBezTo>
                    <a:pt x="256221" y="0"/>
                    <a:pt x="314311" y="58089"/>
                    <a:pt x="314311" y="129746"/>
                  </a:cubicBezTo>
                  <a:lnTo>
                    <a:pt x="314311" y="1911653"/>
                  </a:lnTo>
                  <a:cubicBezTo>
                    <a:pt x="314311" y="1946064"/>
                    <a:pt x="300641" y="1979065"/>
                    <a:pt x="276309" y="2003397"/>
                  </a:cubicBezTo>
                  <a:cubicBezTo>
                    <a:pt x="251977" y="2027730"/>
                    <a:pt x="218975" y="2041399"/>
                    <a:pt x="184565" y="2041399"/>
                  </a:cubicBezTo>
                  <a:lnTo>
                    <a:pt x="129746" y="2041399"/>
                  </a:lnTo>
                  <a:cubicBezTo>
                    <a:pt x="95335" y="2041399"/>
                    <a:pt x="62334" y="2027730"/>
                    <a:pt x="38002" y="2003397"/>
                  </a:cubicBezTo>
                  <a:cubicBezTo>
                    <a:pt x="13670" y="1979065"/>
                    <a:pt x="0" y="1946064"/>
                    <a:pt x="0" y="1911653"/>
                  </a:cubicBezTo>
                  <a:lnTo>
                    <a:pt x="0" y="129746"/>
                  </a:lnTo>
                  <a:cubicBezTo>
                    <a:pt x="0" y="95335"/>
                    <a:pt x="13670" y="62334"/>
                    <a:pt x="38002" y="38002"/>
                  </a:cubicBezTo>
                  <a:cubicBezTo>
                    <a:pt x="62334" y="13670"/>
                    <a:pt x="95335" y="0"/>
                    <a:pt x="129746" y="0"/>
                  </a:cubicBezTo>
                  <a:close/>
                </a:path>
              </a:pathLst>
            </a:custGeom>
            <a:solidFill>
              <a:srgbClr val="B8DFF6"/>
            </a:solidFill>
          </p:spPr>
          <p:txBody>
            <a:bodyPr/>
            <a:lstStyle/>
            <a:p>
              <a:pPr defTabSz="609615"/>
              <a:endParaRPr lang="en-US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5" name="TextBox 15"/>
            <p:cNvSpPr txBox="1"/>
            <p:nvPr/>
          </p:nvSpPr>
          <p:spPr>
            <a:xfrm>
              <a:off x="0" y="-47625"/>
              <a:ext cx="314311" cy="2089024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15">
                <a:lnSpc>
                  <a:spcPts val="2197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16" name="Group 16"/>
          <p:cNvGrpSpPr/>
          <p:nvPr/>
        </p:nvGrpSpPr>
        <p:grpSpPr>
          <a:xfrm>
            <a:off x="4045632" y="1341888"/>
            <a:ext cx="760995" cy="760995"/>
            <a:chOff x="0" y="0"/>
            <a:chExt cx="300640" cy="300640"/>
          </a:xfrm>
        </p:grpSpPr>
        <p:sp>
          <p:nvSpPr>
            <p:cNvPr id="17" name="Freeform 17"/>
            <p:cNvSpPr/>
            <p:nvPr/>
          </p:nvSpPr>
          <p:spPr>
            <a:xfrm>
              <a:off x="0" y="0"/>
              <a:ext cx="300640" cy="300640"/>
            </a:xfrm>
            <a:custGeom>
              <a:avLst/>
              <a:gdLst/>
              <a:ahLst/>
              <a:cxnLst/>
              <a:rect l="l" t="t" r="r" b="b"/>
              <a:pathLst>
                <a:path w="300640" h="300640">
                  <a:moveTo>
                    <a:pt x="94952" y="0"/>
                  </a:moveTo>
                  <a:lnTo>
                    <a:pt x="205688" y="0"/>
                  </a:lnTo>
                  <a:cubicBezTo>
                    <a:pt x="258128" y="0"/>
                    <a:pt x="300640" y="42511"/>
                    <a:pt x="300640" y="94952"/>
                  </a:cubicBezTo>
                  <a:lnTo>
                    <a:pt x="300640" y="205688"/>
                  </a:lnTo>
                  <a:cubicBezTo>
                    <a:pt x="300640" y="258128"/>
                    <a:pt x="258128" y="300640"/>
                    <a:pt x="205688" y="300640"/>
                  </a:cubicBezTo>
                  <a:lnTo>
                    <a:pt x="94952" y="300640"/>
                  </a:lnTo>
                  <a:cubicBezTo>
                    <a:pt x="42511" y="300640"/>
                    <a:pt x="0" y="258128"/>
                    <a:pt x="0" y="205688"/>
                  </a:cubicBezTo>
                  <a:lnTo>
                    <a:pt x="0" y="94952"/>
                  </a:lnTo>
                  <a:cubicBezTo>
                    <a:pt x="0" y="42511"/>
                    <a:pt x="42511" y="0"/>
                    <a:pt x="94952" y="0"/>
                  </a:cubicBezTo>
                  <a:close/>
                </a:path>
              </a:pathLst>
            </a:custGeom>
            <a:solidFill>
              <a:srgbClr val="B8DFF6"/>
            </a:solidFill>
          </p:spPr>
          <p:txBody>
            <a:bodyPr/>
            <a:lstStyle/>
            <a:p>
              <a:pPr defTabSz="609615"/>
              <a:endParaRPr lang="en-US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8" name="TextBox 18"/>
            <p:cNvSpPr txBox="1"/>
            <p:nvPr/>
          </p:nvSpPr>
          <p:spPr>
            <a:xfrm>
              <a:off x="0" y="-47625"/>
              <a:ext cx="300640" cy="348265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15">
                <a:lnSpc>
                  <a:spcPts val="2197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19" name="Freeform 19"/>
          <p:cNvSpPr/>
          <p:nvPr/>
        </p:nvSpPr>
        <p:spPr>
          <a:xfrm>
            <a:off x="-455488" y="1341887"/>
            <a:ext cx="4069319" cy="4069319"/>
          </a:xfrm>
          <a:custGeom>
            <a:avLst/>
            <a:gdLst/>
            <a:ahLst/>
            <a:cxnLst/>
            <a:rect l="l" t="t" r="r" b="b"/>
            <a:pathLst>
              <a:path w="6103978" h="6103978">
                <a:moveTo>
                  <a:pt x="0" y="0"/>
                </a:moveTo>
                <a:lnTo>
                  <a:pt x="6103979" y="0"/>
                </a:lnTo>
                <a:lnTo>
                  <a:pt x="6103979" y="6103978"/>
                </a:lnTo>
                <a:lnTo>
                  <a:pt x="0" y="610397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15"/>
            <a:endParaRPr lang="en-US" sz="1200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20" name="Group 20"/>
          <p:cNvGrpSpPr/>
          <p:nvPr/>
        </p:nvGrpSpPr>
        <p:grpSpPr>
          <a:xfrm>
            <a:off x="685800" y="4888499"/>
            <a:ext cx="695432" cy="695432"/>
            <a:chOff x="0" y="0"/>
            <a:chExt cx="274739" cy="274739"/>
          </a:xfrm>
        </p:grpSpPr>
        <p:sp>
          <p:nvSpPr>
            <p:cNvPr id="21" name="Freeform 21"/>
            <p:cNvSpPr/>
            <p:nvPr/>
          </p:nvSpPr>
          <p:spPr>
            <a:xfrm>
              <a:off x="0" y="0"/>
              <a:ext cx="274739" cy="274739"/>
            </a:xfrm>
            <a:custGeom>
              <a:avLst/>
              <a:gdLst/>
              <a:ahLst/>
              <a:cxnLst/>
              <a:rect l="l" t="t" r="r" b="b"/>
              <a:pathLst>
                <a:path w="274739" h="274739">
                  <a:moveTo>
                    <a:pt x="103904" y="0"/>
                  </a:moveTo>
                  <a:lnTo>
                    <a:pt x="170835" y="0"/>
                  </a:lnTo>
                  <a:cubicBezTo>
                    <a:pt x="198392" y="0"/>
                    <a:pt x="224820" y="10947"/>
                    <a:pt x="244306" y="30433"/>
                  </a:cubicBezTo>
                  <a:cubicBezTo>
                    <a:pt x="263792" y="49918"/>
                    <a:pt x="274739" y="76347"/>
                    <a:pt x="274739" y="103904"/>
                  </a:cubicBezTo>
                  <a:lnTo>
                    <a:pt x="274739" y="170835"/>
                  </a:lnTo>
                  <a:cubicBezTo>
                    <a:pt x="274739" y="228219"/>
                    <a:pt x="228219" y="274739"/>
                    <a:pt x="170835" y="274739"/>
                  </a:cubicBezTo>
                  <a:lnTo>
                    <a:pt x="103904" y="274739"/>
                  </a:lnTo>
                  <a:cubicBezTo>
                    <a:pt x="46519" y="274739"/>
                    <a:pt x="0" y="228219"/>
                    <a:pt x="0" y="170835"/>
                  </a:cubicBezTo>
                  <a:lnTo>
                    <a:pt x="0" y="103904"/>
                  </a:lnTo>
                  <a:cubicBezTo>
                    <a:pt x="0" y="46519"/>
                    <a:pt x="46519" y="0"/>
                    <a:pt x="103904" y="0"/>
                  </a:cubicBezTo>
                  <a:close/>
                </a:path>
              </a:pathLst>
            </a:custGeom>
            <a:solidFill>
              <a:srgbClr val="113D57"/>
            </a:solidFill>
          </p:spPr>
          <p:txBody>
            <a:bodyPr/>
            <a:lstStyle/>
            <a:p>
              <a:pPr defTabSz="609615"/>
              <a:endParaRPr lang="en-US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2" name="TextBox 22"/>
            <p:cNvSpPr txBox="1"/>
            <p:nvPr/>
          </p:nvSpPr>
          <p:spPr>
            <a:xfrm>
              <a:off x="0" y="-47625"/>
              <a:ext cx="274739" cy="322364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15">
                <a:lnSpc>
                  <a:spcPts val="2197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23" name="TextBox 23"/>
          <p:cNvSpPr txBox="1"/>
          <p:nvPr/>
        </p:nvSpPr>
        <p:spPr>
          <a:xfrm>
            <a:off x="6397427" y="2750783"/>
            <a:ext cx="4351649" cy="22029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defTabSz="609615">
              <a:lnSpc>
                <a:spcPts val="5675"/>
              </a:lnSpc>
            </a:pPr>
            <a:r>
              <a:rPr lang="en-US" sz="5867" b="1" spc="-263" dirty="0" err="1">
                <a:solidFill>
                  <a:srgbClr val="113D57"/>
                </a:solidFill>
                <a:latin typeface="Montserrat Ultra-Bold"/>
                <a:ea typeface="Montserrat Ultra-Bold"/>
                <a:cs typeface="Montserrat Ultra-Bold"/>
                <a:sym typeface="Montserrat Ultra-Bold"/>
              </a:rPr>
              <a:t>Revisões</a:t>
            </a:r>
            <a:r>
              <a:rPr lang="en-US" sz="5867" b="1" spc="-263" dirty="0">
                <a:solidFill>
                  <a:srgbClr val="113D57"/>
                </a:solidFill>
                <a:latin typeface="Montserrat Ultra-Bold"/>
                <a:ea typeface="Montserrat Ultra-Bold"/>
                <a:cs typeface="Montserrat Ultra-Bold"/>
                <a:sym typeface="Montserrat Ultra-Bold"/>
              </a:rPr>
              <a:t> | Conjuntos</a:t>
            </a:r>
          </a:p>
          <a:p>
            <a:pPr defTabSz="609615">
              <a:lnSpc>
                <a:spcPts val="5675"/>
              </a:lnSpc>
            </a:pPr>
            <a:r>
              <a:rPr lang="en-US" sz="5867" b="1" spc="-263" dirty="0">
                <a:solidFill>
                  <a:srgbClr val="113D57"/>
                </a:solidFill>
                <a:latin typeface="Montserrat Ultra-Bold"/>
                <a:ea typeface="Montserrat Ultra-Bold"/>
                <a:cs typeface="Montserrat Ultra-Bold"/>
                <a:sym typeface="Montserrat Ultra-Bold"/>
              </a:rPr>
              <a:t> </a:t>
            </a:r>
            <a:endParaRPr lang="en-US" sz="5867" b="1" dirty="0">
              <a:solidFill>
                <a:srgbClr val="40404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3195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185343" y="245962"/>
            <a:ext cx="804928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600" b="1" dirty="0">
                <a:solidFill>
                  <a:srgbClr val="113D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Revisões | Operações com conjuntos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3627100" y="1016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tângulo 8"/>
              <p:cNvSpPr/>
              <p:nvPr/>
            </p:nvSpPr>
            <p:spPr>
              <a:xfrm>
                <a:off x="2190848" y="1019677"/>
                <a:ext cx="8043786" cy="50680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85750" indent="-285750">
                  <a:lnSpc>
                    <a:spcPct val="150000"/>
                  </a:lnSpc>
                  <a:buClr>
                    <a:srgbClr val="05AAB0"/>
                  </a:buClr>
                  <a:buFont typeface="Wingdings" panose="05000000000000000000" pitchFamily="2" charset="2"/>
                  <a:buChar char="§"/>
                </a:pPr>
                <a:r>
                  <a:rPr lang="pt-PT" sz="2000" b="1" dirty="0">
                    <a:solidFill>
                      <a:srgbClr val="05AAB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Diferença entre </a:t>
                </a:r>
                <a14:m>
                  <m:oMath xmlns:m="http://schemas.openxmlformats.org/officeDocument/2006/math">
                    <m:r>
                      <a:rPr lang="pt-PT" sz="2000" b="1" i="1" dirty="0">
                        <a:solidFill>
                          <a:srgbClr val="05AAB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𝑨</m:t>
                    </m:r>
                  </m:oMath>
                </a14:m>
                <a:r>
                  <a:rPr lang="pt-PT" sz="2000" b="1" dirty="0">
                    <a:solidFill>
                      <a:srgbClr val="05AAB0"/>
                    </a:solidFill>
                  </a:rPr>
                  <a:t> </a:t>
                </a:r>
                <a:r>
                  <a:rPr lang="pt-PT" sz="2000" b="1" dirty="0">
                    <a:solidFill>
                      <a:srgbClr val="05AAB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e </a:t>
                </a:r>
                <a14:m>
                  <m:oMath xmlns:m="http://schemas.openxmlformats.org/officeDocument/2006/math">
                    <m:r>
                      <a:rPr lang="pt-PT" sz="2000" b="1" i="1" dirty="0">
                        <a:solidFill>
                          <a:srgbClr val="05AAB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𝑩</m:t>
                    </m:r>
                  </m:oMath>
                </a14:m>
                <a:endParaRPr lang="pt-PT" sz="2000" b="1" dirty="0">
                  <a:solidFill>
                    <a:srgbClr val="05AAB0"/>
                  </a:solidFill>
                </a:endParaRPr>
              </a:p>
            </p:txBody>
          </p:sp>
        </mc:Choice>
        <mc:Fallback xmlns="">
          <p:sp>
            <p:nvSpPr>
              <p:cNvPr id="9" name="Retângulo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0848" y="1019677"/>
                <a:ext cx="8043786" cy="506805"/>
              </a:xfrm>
              <a:prstGeom prst="rect">
                <a:avLst/>
              </a:prstGeom>
              <a:blipFill>
                <a:blip r:embed="rId3"/>
                <a:stretch>
                  <a:fillRect l="-682" b="-192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tângulo 1"/>
              <p:cNvSpPr/>
              <p:nvPr/>
            </p:nvSpPr>
            <p:spPr>
              <a:xfrm>
                <a:off x="2185345" y="1573674"/>
                <a:ext cx="8049289" cy="87203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73050"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\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 é o conjunto de todos os objetos do conjunto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 que não pertencem ao conjunto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2" name="Retângulo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85345" y="1573674"/>
                <a:ext cx="8049289" cy="872034"/>
              </a:xfrm>
              <a:prstGeom prst="rect">
                <a:avLst/>
              </a:prstGeom>
              <a:blipFill>
                <a:blip r:embed="rId4"/>
                <a:stretch>
                  <a:fillRect r="-1136" b="-104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CaixaDeTexto 10"/>
              <p:cNvSpPr txBox="1"/>
              <p:nvPr/>
            </p:nvSpPr>
            <p:spPr>
              <a:xfrm>
                <a:off x="5075543" y="2493747"/>
                <a:ext cx="2268891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pt-PT" i="1">
                          <a:latin typeface="Cambria Math" panose="02040503050406030204" pitchFamily="18" charset="0"/>
                        </a:rPr>
                        <m:t>\</m:t>
                      </m:r>
                      <m:r>
                        <a:rPr lang="pt-PT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𝐵</m:t>
                      </m:r>
                      <m:r>
                        <a:rPr lang="pt-PT" i="1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pt-PT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∈</m:t>
                          </m:r>
                          <m: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𝐴</m:t>
                          </m:r>
                          <m: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:  </m:t>
                          </m:r>
                          <m: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∉</m:t>
                          </m:r>
                          <m: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e>
                      </m:d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11" name="CaixaDeTexto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75543" y="2493747"/>
                <a:ext cx="2268891" cy="276999"/>
              </a:xfrm>
              <a:prstGeom prst="rect">
                <a:avLst/>
              </a:prstGeom>
              <a:blipFill>
                <a:blip r:embed="rId5"/>
                <a:stretch>
                  <a:fillRect l="-2151" t="-2174" b="-326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Imagem 2"/>
          <p:cNvPicPr>
            <a:picLocks noChangeAspect="1"/>
          </p:cNvPicPr>
          <p:nvPr/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734250" y="2840845"/>
            <a:ext cx="2951475" cy="1826364"/>
          </a:xfrm>
          <a:prstGeom prst="rect">
            <a:avLst/>
          </a:prstGeom>
        </p:spPr>
      </p:pic>
      <p:sp>
        <p:nvSpPr>
          <p:cNvPr id="10" name="Retângulo 9"/>
          <p:cNvSpPr/>
          <p:nvPr/>
        </p:nvSpPr>
        <p:spPr>
          <a:xfrm>
            <a:off x="2196356" y="4737310"/>
            <a:ext cx="8049289" cy="456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3050">
              <a:lnSpc>
                <a:spcPct val="150000"/>
              </a:lnSpc>
            </a:pPr>
            <a:r>
              <a:rPr lang="pt-PT" b="1" dirty="0">
                <a:solidFill>
                  <a:srgbClr val="F479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Notas: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tângulo 12"/>
              <p:cNvSpPr/>
              <p:nvPr/>
            </p:nvSpPr>
            <p:spPr>
              <a:xfrm>
                <a:off x="2196357" y="5131371"/>
                <a:ext cx="8049289" cy="45653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615950" indent="-342900">
                  <a:lnSpc>
                    <a:spcPct val="150000"/>
                  </a:lnSpc>
                  <a:buClr>
                    <a:srgbClr val="F47929"/>
                  </a:buClr>
                  <a:buFont typeface="+mj-lt"/>
                  <a:buAutoNum type="arabicPeriod"/>
                </a:pP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pt-PT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r>
                      <a:rPr lang="pt-PT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\</m:t>
                    </m:r>
                    <m:r>
                      <m:rPr>
                        <m:sty m:val="p"/>
                      </m:rPr>
                      <a:rPr lang="pt-PT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B</m:t>
                    </m:r>
                    <m:r>
                      <a:rPr lang="pt-PT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pt-PT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r>
                      <a:rPr lang="pt-PT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∩</m:t>
                    </m:r>
                    <m:acc>
                      <m:accPr>
                        <m:chr m:val="̅"/>
                        <m:ctrlPr>
                          <a:rPr lang="pt-PT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pt-PT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pt-PT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𝐵</m:t>
                        </m:r>
                        <m:r>
                          <a:rPr lang="pt-PT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</m:e>
                    </m:acc>
                  </m:oMath>
                </a14:m>
                <a:endParaRPr lang="pt-PT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3" name="Retângulo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6357" y="5131371"/>
                <a:ext cx="8049289" cy="456535"/>
              </a:xfrm>
              <a:prstGeom prst="rect">
                <a:avLst/>
              </a:prstGeom>
              <a:blipFill>
                <a:blip r:embed="rId7"/>
                <a:stretch>
                  <a:fillRect b="-17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tângulo 13"/>
              <p:cNvSpPr/>
              <p:nvPr/>
            </p:nvSpPr>
            <p:spPr>
              <a:xfrm>
                <a:off x="2196356" y="5537686"/>
                <a:ext cx="8049289" cy="45698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615950" indent="-342900">
                  <a:lnSpc>
                    <a:spcPct val="150000"/>
                  </a:lnSpc>
                  <a:buClr>
                    <a:srgbClr val="F47929"/>
                  </a:buClr>
                  <a:buFont typeface="+mj-lt"/>
                  <a:buAutoNum type="arabicPeriod" startAt="2"/>
                </a:pP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  <m: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</m:e>
                    </m:acc>
                    <m:r>
                      <a:rPr lang="pt-PT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pt-PT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𝑈</m:t>
                    </m:r>
                    <m:r>
                      <a:rPr lang="pt-PT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\</m:t>
                    </m:r>
                    <m:r>
                      <m:rPr>
                        <m:sty m:val="p"/>
                      </m:rPr>
                      <a:rPr lang="pt-PT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A</m:t>
                    </m:r>
                  </m:oMath>
                </a14:m>
                <a:endParaRPr lang="pt-PT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4" name="Retângulo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6356" y="5537686"/>
                <a:ext cx="8049289" cy="456985"/>
              </a:xfrm>
              <a:prstGeom prst="rect">
                <a:avLst/>
              </a:prstGeom>
              <a:blipFill>
                <a:blip r:embed="rId8"/>
                <a:stretch>
                  <a:fillRect b="-17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tângulo 14"/>
              <p:cNvSpPr/>
              <p:nvPr/>
            </p:nvSpPr>
            <p:spPr>
              <a:xfrm>
                <a:off x="2196351" y="5934381"/>
                <a:ext cx="8049289" cy="45653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615950" indent="-342900">
                  <a:lnSpc>
                    <a:spcPct val="150000"/>
                  </a:lnSpc>
                  <a:buClr>
                    <a:srgbClr val="F47929"/>
                  </a:buClr>
                  <a:buFont typeface="+mj-lt"/>
                  <a:buAutoNum type="arabicPeriod" startAt="3"/>
                </a:pP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 Em geral,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pt-PT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A</m:t>
                    </m:r>
                    <m:r>
                      <a:rPr lang="pt-PT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\</m:t>
                    </m:r>
                    <m:r>
                      <m:rPr>
                        <m:sty m:val="p"/>
                      </m:rPr>
                      <a:rPr lang="pt-PT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B</m:t>
                    </m:r>
                    <m:r>
                      <a:rPr lang="pt-PT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≠</m:t>
                    </m:r>
                    <m:r>
                      <a:rPr lang="pt-PT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  <m:r>
                      <a:rPr lang="pt-PT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\</m:t>
                    </m:r>
                    <m:r>
                      <m:rPr>
                        <m:sty m:val="p"/>
                      </m:rPr>
                      <a:rPr lang="pt-PT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A</m:t>
                    </m:r>
                  </m:oMath>
                </a14:m>
                <a:endParaRPr lang="pt-PT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5" name="Retângulo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6351" y="5934381"/>
                <a:ext cx="8049289" cy="456535"/>
              </a:xfrm>
              <a:prstGeom prst="rect">
                <a:avLst/>
              </a:prstGeom>
              <a:blipFill>
                <a:blip r:embed="rId9"/>
                <a:stretch>
                  <a:fillRect b="-21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65545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" grpId="0"/>
      <p:bldP spid="11" grpId="0"/>
      <p:bldP spid="10" grpId="0"/>
      <p:bldP spid="13" grpId="0"/>
      <p:bldP spid="14" grpId="0"/>
      <p:bldP spid="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3195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196357" y="281011"/>
            <a:ext cx="804928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Exercício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3627100" y="1016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sp>
        <p:nvSpPr>
          <p:cNvPr id="9" name="Retângulo 8"/>
          <p:cNvSpPr/>
          <p:nvPr/>
        </p:nvSpPr>
        <p:spPr>
          <a:xfrm>
            <a:off x="2190848" y="1019676"/>
            <a:ext cx="8043786" cy="4653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Clr>
                <a:srgbClr val="05AAB0"/>
              </a:buClr>
            </a:pPr>
            <a:r>
              <a:rPr lang="pt-PT" dirty="0">
                <a:latin typeface="Arial" panose="020B0604020202020204" pitchFamily="34" charset="0"/>
                <a:cs typeface="Arial" panose="020B0604020202020204" pitchFamily="34" charset="0"/>
              </a:rPr>
              <a:t>Considera os seguintes conjuntos de números reais:</a:t>
            </a:r>
            <a:endParaRPr lang="pt-PT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tângulo 1"/>
              <p:cNvSpPr/>
              <p:nvPr/>
            </p:nvSpPr>
            <p:spPr>
              <a:xfrm>
                <a:off x="2196357" y="1389920"/>
                <a:ext cx="9027581" cy="65889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𝐸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pt-PT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pt-PT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  <m:r>
                          <a:rPr lang="pt-PT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∈</m:t>
                        </m:r>
                        <m:r>
                          <a:rPr lang="pt-PT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ℝ</m:t>
                        </m:r>
                        <m:r>
                          <a:rPr lang="pt-PT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:  </m:t>
                        </m:r>
                        <m:r>
                          <a:rPr lang="pt-PT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  <m:r>
                          <a:rPr lang="pt-PT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&lt;4</m:t>
                        </m:r>
                      </m:e>
                    </m:d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𝐹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pt-PT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pt-PT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  <m:r>
                          <a:rPr lang="pt-PT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∈</m:t>
                        </m:r>
                        <m:r>
                          <a:rPr lang="pt-PT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ℝ</m:t>
                        </m:r>
                        <m:r>
                          <a:rPr lang="pt-PT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:  </m:t>
                        </m:r>
                        <m:r>
                          <a:rPr lang="pt-PT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  <m:r>
                          <a:rPr lang="pt-PT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≤−</m:t>
                        </m:r>
                        <m:rad>
                          <m:radPr>
                            <m:degHide m:val="on"/>
                            <m:ctrlPr>
                              <a:rPr lang="pt-PT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radPr>
                          <m:deg/>
                          <m:e>
                            <m:r>
                              <a:rPr lang="pt-PT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e>
                        </m:rad>
                      </m:e>
                    </m:d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		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𝐺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pt-PT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pt-PT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  <m:r>
                          <a:rPr lang="pt-PT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∈</m:t>
                        </m:r>
                        <m:r>
                          <a:rPr lang="pt-PT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ℝ</m:t>
                        </m:r>
                        <m:r>
                          <a:rPr lang="pt-PT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:  </m:t>
                        </m:r>
                        <m:r>
                          <a:rPr lang="pt-PT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  <m:r>
                          <a:rPr lang="pt-PT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≥−</m:t>
                        </m:r>
                        <m:f>
                          <m:fPr>
                            <m:ctrlPr>
                              <a:rPr lang="pt-PT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pt-PT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 3 </m:t>
                            </m:r>
                          </m:num>
                          <m:den>
                            <m:r>
                              <a:rPr lang="pt-PT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den>
                        </m:f>
                      </m:e>
                    </m:d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2" name="Retângulo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6357" y="1389920"/>
                <a:ext cx="9027581" cy="65889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tângulo 12"/>
              <p:cNvSpPr/>
              <p:nvPr/>
            </p:nvSpPr>
            <p:spPr>
              <a:xfrm>
                <a:off x="2201860" y="3266478"/>
                <a:ext cx="2117295" cy="45653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55600" indent="-355600">
                  <a:lnSpc>
                    <a:spcPct val="150000"/>
                  </a:lnSpc>
                  <a:buClr>
                    <a:srgbClr val="F47929"/>
                  </a:buClr>
                  <a:buFont typeface="+mj-lt"/>
                  <a:buAutoNum type="alphaLcParenR"/>
                </a:pP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𝐸</m:t>
                    </m:r>
                    <m:r>
                      <a:rPr lang="pt-PT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∪</m:t>
                    </m:r>
                    <m:r>
                      <a:rPr lang="pt-PT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𝐹</m:t>
                    </m:r>
                  </m:oMath>
                </a14:m>
                <a:endParaRPr lang="pt-PT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3" name="Retângulo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1860" y="3266478"/>
                <a:ext cx="2117295" cy="456535"/>
              </a:xfrm>
              <a:prstGeom prst="rect">
                <a:avLst/>
              </a:prstGeom>
              <a:blipFill>
                <a:blip r:embed="rId4"/>
                <a:stretch>
                  <a:fillRect l="-1724" b="-17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tângulo 13"/>
              <p:cNvSpPr/>
              <p:nvPr/>
            </p:nvSpPr>
            <p:spPr>
              <a:xfrm>
                <a:off x="5165105" y="3266478"/>
                <a:ext cx="2117295" cy="45653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55600" indent="-355600">
                  <a:lnSpc>
                    <a:spcPct val="150000"/>
                  </a:lnSpc>
                  <a:buClr>
                    <a:srgbClr val="F47929"/>
                  </a:buClr>
                  <a:buFont typeface="+mj-lt"/>
                  <a:buAutoNum type="alphaLcParenR" startAt="2"/>
                </a:pP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pt-PT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𝐹</m:t>
                    </m:r>
                    <m:r>
                      <a:rPr lang="pt-PT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∪</m:t>
                    </m:r>
                    <m:r>
                      <a:rPr lang="pt-PT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𝐺</m:t>
                    </m:r>
                  </m:oMath>
                </a14:m>
                <a:endParaRPr lang="pt-PT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4" name="Retângulo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65105" y="3266478"/>
                <a:ext cx="2117295" cy="456535"/>
              </a:xfrm>
              <a:prstGeom prst="rect">
                <a:avLst/>
              </a:prstGeom>
              <a:blipFill>
                <a:blip r:embed="rId5"/>
                <a:stretch>
                  <a:fillRect l="-1724" b="-17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tângulo 14"/>
              <p:cNvSpPr/>
              <p:nvPr/>
            </p:nvSpPr>
            <p:spPr>
              <a:xfrm>
                <a:off x="2201859" y="2048817"/>
                <a:ext cx="8043786" cy="87857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  <a:buClr>
                    <a:srgbClr val="05AAB0"/>
                  </a:buClr>
                </a:pP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Define, sob a forma de intervalo ou de união de intervalos disjuntos, os seguintes intervalos, considerados como subconjuntos de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ℝ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pt-PT" dirty="0"/>
              </a:p>
            </p:txBody>
          </p:sp>
        </mc:Choice>
        <mc:Fallback xmlns="">
          <p:sp>
            <p:nvSpPr>
              <p:cNvPr id="15" name="Retângulo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1859" y="2048817"/>
                <a:ext cx="8043786" cy="878574"/>
              </a:xfrm>
              <a:prstGeom prst="rect">
                <a:avLst/>
              </a:prstGeom>
              <a:blipFill>
                <a:blip r:embed="rId6"/>
                <a:stretch>
                  <a:fillRect l="-606" b="-97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tângulo 15"/>
              <p:cNvSpPr/>
              <p:nvPr/>
            </p:nvSpPr>
            <p:spPr>
              <a:xfrm>
                <a:off x="8128351" y="3266478"/>
                <a:ext cx="2117295" cy="45653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55600" indent="-355600">
                  <a:lnSpc>
                    <a:spcPct val="150000"/>
                  </a:lnSpc>
                  <a:buClr>
                    <a:srgbClr val="F47929"/>
                  </a:buClr>
                  <a:buFont typeface="+mj-lt"/>
                  <a:buAutoNum type="alphaLcParenR" startAt="3"/>
                </a:pP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𝐸</m:t>
                    </m:r>
                    <m:r>
                      <a:rPr lang="pt-PT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∩</m:t>
                    </m:r>
                    <m:r>
                      <a:rPr lang="pt-PT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𝐹</m:t>
                    </m:r>
                  </m:oMath>
                </a14:m>
                <a:endParaRPr lang="pt-PT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6" name="Retângulo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28351" y="3266478"/>
                <a:ext cx="2117295" cy="456535"/>
              </a:xfrm>
              <a:prstGeom prst="rect">
                <a:avLst/>
              </a:prstGeom>
              <a:blipFill>
                <a:blip r:embed="rId7"/>
                <a:stretch>
                  <a:fillRect l="-1724" b="-17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tângulo 17"/>
              <p:cNvSpPr/>
              <p:nvPr/>
            </p:nvSpPr>
            <p:spPr>
              <a:xfrm>
                <a:off x="2185344" y="3811120"/>
                <a:ext cx="2117295" cy="45653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55600" indent="-355600">
                  <a:lnSpc>
                    <a:spcPct val="150000"/>
                  </a:lnSpc>
                  <a:buClr>
                    <a:srgbClr val="F47929"/>
                  </a:buClr>
                  <a:buFont typeface="+mj-lt"/>
                  <a:buAutoNum type="alphaLcParenR" startAt="4"/>
                </a:pP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𝐸</m:t>
                    </m:r>
                    <m:r>
                      <a:rPr lang="pt-PT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∩</m:t>
                    </m:r>
                    <m:r>
                      <a:rPr lang="pt-PT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𝐺</m:t>
                    </m:r>
                  </m:oMath>
                </a14:m>
                <a:endParaRPr lang="pt-PT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8" name="Retângulo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85344" y="3811120"/>
                <a:ext cx="2117295" cy="456535"/>
              </a:xfrm>
              <a:prstGeom prst="rect">
                <a:avLst/>
              </a:prstGeom>
              <a:blipFill>
                <a:blip r:embed="rId8"/>
                <a:stretch>
                  <a:fillRect l="-1724" b="-17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tângulo 18"/>
              <p:cNvSpPr/>
              <p:nvPr/>
            </p:nvSpPr>
            <p:spPr>
              <a:xfrm>
                <a:off x="5165105" y="3774309"/>
                <a:ext cx="2117295" cy="45653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55600" indent="-355600">
                  <a:lnSpc>
                    <a:spcPct val="150000"/>
                  </a:lnSpc>
                  <a:buClr>
                    <a:srgbClr val="F47929"/>
                  </a:buClr>
                  <a:buFont typeface="+mj-lt"/>
                  <a:buAutoNum type="alphaLcParenR" startAt="5"/>
                </a:pP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𝐸</m:t>
                    </m:r>
                    <m:r>
                      <a:rPr lang="pt-PT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∩</m:t>
                    </m:r>
                    <m:d>
                      <m:dPr>
                        <m:ctrlPr>
                          <a:rPr lang="pt-PT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pt-PT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𝐹</m:t>
                        </m:r>
                        <m:r>
                          <a:rPr lang="pt-PT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∩</m:t>
                        </m:r>
                        <m:r>
                          <a:rPr lang="pt-PT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𝐺</m:t>
                        </m:r>
                      </m:e>
                    </m:d>
                  </m:oMath>
                </a14:m>
                <a:endParaRPr lang="pt-PT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9" name="Retângulo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65105" y="3774309"/>
                <a:ext cx="2117295" cy="456535"/>
              </a:xfrm>
              <a:prstGeom prst="rect">
                <a:avLst/>
              </a:prstGeom>
              <a:blipFill>
                <a:blip r:embed="rId9"/>
                <a:stretch>
                  <a:fillRect l="-1724" b="-17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tângulo 19"/>
              <p:cNvSpPr/>
              <p:nvPr/>
            </p:nvSpPr>
            <p:spPr>
              <a:xfrm>
                <a:off x="8128351" y="3774309"/>
                <a:ext cx="2117295" cy="45653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55600" indent="-355600">
                  <a:lnSpc>
                    <a:spcPct val="150000"/>
                  </a:lnSpc>
                  <a:buClr>
                    <a:srgbClr val="F47929"/>
                  </a:buClr>
                  <a:buFont typeface="+mj-lt"/>
                  <a:buAutoNum type="alphaLcParenR" startAt="6"/>
                </a:pP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𝐸</m:t>
                        </m:r>
                        <m: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</m:e>
                    </m:acc>
                  </m:oMath>
                </a14:m>
                <a:endParaRPr lang="pt-PT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0" name="Retângulo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28351" y="3774309"/>
                <a:ext cx="2117295" cy="456535"/>
              </a:xfrm>
              <a:prstGeom prst="rect">
                <a:avLst/>
              </a:prstGeom>
              <a:blipFill>
                <a:blip r:embed="rId10"/>
                <a:stretch>
                  <a:fillRect l="-1724" b="-17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tângulo 20"/>
              <p:cNvSpPr/>
              <p:nvPr/>
            </p:nvSpPr>
            <p:spPr>
              <a:xfrm>
                <a:off x="2185343" y="4305514"/>
                <a:ext cx="2117295" cy="45698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55600" indent="-355600">
                  <a:lnSpc>
                    <a:spcPct val="150000"/>
                  </a:lnSpc>
                  <a:buClr>
                    <a:srgbClr val="F47929"/>
                  </a:buClr>
                  <a:buFont typeface="+mj-lt"/>
                  <a:buAutoNum type="alphaLcParenR" startAt="7"/>
                </a:pP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𝐺</m:t>
                        </m:r>
                        <m: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</m:e>
                    </m:acc>
                  </m:oMath>
                </a14:m>
                <a:endParaRPr lang="pt-PT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1" name="Retângulo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85343" y="4305514"/>
                <a:ext cx="2117295" cy="456985"/>
              </a:xfrm>
              <a:prstGeom prst="rect">
                <a:avLst/>
              </a:prstGeom>
              <a:blipFill>
                <a:blip r:embed="rId11"/>
                <a:stretch>
                  <a:fillRect l="-1724" b="-17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tângulo 21"/>
              <p:cNvSpPr/>
              <p:nvPr/>
            </p:nvSpPr>
            <p:spPr>
              <a:xfrm>
                <a:off x="5165105" y="4322300"/>
                <a:ext cx="2117295" cy="45653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55600" indent="-355600">
                  <a:lnSpc>
                    <a:spcPct val="150000"/>
                  </a:lnSpc>
                  <a:buClr>
                    <a:srgbClr val="F47929"/>
                  </a:buClr>
                  <a:buFont typeface="+mj-lt"/>
                  <a:buAutoNum type="alphaLcParenR" startAt="8"/>
                </a:pP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𝐸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\</m:t>
                    </m:r>
                    <m:r>
                      <m:rPr>
                        <m:sty m:val="p"/>
                      </m:rP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F</m:t>
                    </m:r>
                  </m:oMath>
                </a14:m>
                <a:endParaRPr lang="pt-PT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2" name="Retângulo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65105" y="4322300"/>
                <a:ext cx="2117295" cy="456535"/>
              </a:xfrm>
              <a:prstGeom prst="rect">
                <a:avLst/>
              </a:prstGeom>
              <a:blipFill>
                <a:blip r:embed="rId12"/>
                <a:stretch>
                  <a:fillRect l="-1724" b="-17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Retângulo 23"/>
              <p:cNvSpPr/>
              <p:nvPr/>
            </p:nvSpPr>
            <p:spPr>
              <a:xfrm>
                <a:off x="8144866" y="4302055"/>
                <a:ext cx="2117295" cy="45653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55600" indent="-355600">
                  <a:lnSpc>
                    <a:spcPct val="150000"/>
                  </a:lnSpc>
                  <a:buClr>
                    <a:srgbClr val="F47929"/>
                  </a:buClr>
                  <a:buFont typeface="+mj-lt"/>
                  <a:buAutoNum type="alphaLcParenR" startAt="9"/>
                </a:pP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𝐸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\</m:t>
                    </m:r>
                    <m:d>
                      <m:dPr>
                        <m:ctrlPr>
                          <a:rPr lang="pt-PT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pt-PT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𝐹</m:t>
                        </m:r>
                        <m:r>
                          <a:rPr lang="pt-PT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∩</m:t>
                        </m:r>
                        <m:r>
                          <a:rPr lang="pt-PT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𝐺</m:t>
                        </m:r>
                      </m:e>
                    </m:d>
                  </m:oMath>
                </a14:m>
                <a:endParaRPr lang="pt-PT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4" name="Retângulo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44866" y="4302055"/>
                <a:ext cx="2117295" cy="456535"/>
              </a:xfrm>
              <a:prstGeom prst="rect">
                <a:avLst/>
              </a:prstGeom>
              <a:blipFill>
                <a:blip r:embed="rId13"/>
                <a:stretch>
                  <a:fillRect l="-1729" b="-17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Retângulo 24"/>
          <p:cNvSpPr/>
          <p:nvPr/>
        </p:nvSpPr>
        <p:spPr>
          <a:xfrm>
            <a:off x="2354259" y="2897146"/>
            <a:ext cx="8043786" cy="340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150000"/>
              </a:lnSpc>
              <a:buClr>
                <a:srgbClr val="05AAB0"/>
              </a:buClr>
            </a:pPr>
            <a:r>
              <a:rPr lang="pt-PT" sz="1200" i="1" dirty="0">
                <a:latin typeface="Arial" panose="020B0604020202020204" pitchFamily="34" charset="0"/>
                <a:cs typeface="Arial" panose="020B0604020202020204" pitchFamily="34" charset="0"/>
              </a:rPr>
              <a:t>Caderno de Apoio às Metas Curriculares, 10.º ano</a:t>
            </a:r>
            <a:endParaRPr lang="pt-PT" sz="1200" i="1" dirty="0"/>
          </a:p>
        </p:txBody>
      </p:sp>
      <p:sp>
        <p:nvSpPr>
          <p:cNvPr id="26" name="Retângulo 25"/>
          <p:cNvSpPr/>
          <p:nvPr/>
        </p:nvSpPr>
        <p:spPr>
          <a:xfrm>
            <a:off x="2185342" y="4828457"/>
            <a:ext cx="8043786" cy="4653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Clr>
                <a:srgbClr val="05AAB0"/>
              </a:buClr>
            </a:pPr>
            <a:r>
              <a:rPr lang="pt-PT" b="1" dirty="0">
                <a:solidFill>
                  <a:srgbClr val="F479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Sugestão de resolução:</a:t>
            </a:r>
            <a:endParaRPr lang="pt-PT" b="1" dirty="0">
              <a:solidFill>
                <a:srgbClr val="F47929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tângulo 4"/>
              <p:cNvSpPr/>
              <p:nvPr/>
            </p:nvSpPr>
            <p:spPr>
              <a:xfrm>
                <a:off x="2201860" y="5373099"/>
                <a:ext cx="220746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 dirty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𝐸</m:t>
                      </m:r>
                      <m:r>
                        <a:rPr lang="pt-PT" i="1" dirty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pt-PT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pt-PT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𝑥</m:t>
                          </m:r>
                          <m:r>
                            <a:rPr lang="pt-PT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∈</m:t>
                          </m:r>
                          <m:r>
                            <a:rPr lang="pt-PT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ℝ</m:t>
                          </m:r>
                          <m:r>
                            <a:rPr lang="pt-PT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:  </m:t>
                          </m:r>
                          <m:r>
                            <a:rPr lang="pt-PT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𝑥</m:t>
                          </m:r>
                          <m:r>
                            <a:rPr lang="pt-PT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&lt;4</m:t>
                          </m:r>
                        </m:e>
                      </m:d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5" name="Retângulo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1860" y="5373099"/>
                <a:ext cx="2207463" cy="369332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tângulo 6"/>
              <p:cNvSpPr/>
              <p:nvPr/>
            </p:nvSpPr>
            <p:spPr>
              <a:xfrm>
                <a:off x="4278210" y="5373099"/>
                <a:ext cx="121988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 dirty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d>
                        <m:dPr>
                          <m:begChr m:val="]"/>
                          <m:endChr m:val="["/>
                          <m:ctrlPr>
                            <a:rPr lang="pt-PT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pt-PT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a:rPr lang="pt-PT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∞, 4</m:t>
                          </m:r>
                        </m:e>
                      </m:d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7" name="Retângulo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78210" y="5373099"/>
                <a:ext cx="1219886" cy="369332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tângulo 7"/>
              <p:cNvSpPr/>
              <p:nvPr/>
            </p:nvSpPr>
            <p:spPr>
              <a:xfrm>
                <a:off x="2201860" y="5793715"/>
                <a:ext cx="2954655" cy="41787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𝐹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pt-PT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pt-PT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  <m:r>
                          <a:rPr lang="pt-PT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∈</m:t>
                        </m:r>
                        <m:r>
                          <a:rPr lang="pt-PT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ℝ</m:t>
                        </m:r>
                        <m:r>
                          <a:rPr lang="pt-PT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:  </m:t>
                        </m:r>
                        <m:r>
                          <a:rPr lang="pt-PT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  <m:r>
                          <a:rPr lang="pt-PT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≤−</m:t>
                        </m:r>
                        <m:rad>
                          <m:radPr>
                            <m:degHide m:val="on"/>
                            <m:ctrlPr>
                              <a:rPr lang="pt-PT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radPr>
                          <m:deg/>
                          <m:e>
                            <m:r>
                              <a:rPr lang="pt-PT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e>
                        </m:rad>
                      </m:e>
                    </m:d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:endParaRPr lang="pt-PT" dirty="0"/>
              </a:p>
            </p:txBody>
          </p:sp>
        </mc:Choice>
        <mc:Fallback xmlns="">
          <p:sp>
            <p:nvSpPr>
              <p:cNvPr id="8" name="Retângulo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1860" y="5793715"/>
                <a:ext cx="2954655" cy="417871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tângulo 11"/>
              <p:cNvSpPr/>
              <p:nvPr/>
            </p:nvSpPr>
            <p:spPr>
              <a:xfrm>
                <a:off x="4567489" y="5793714"/>
                <a:ext cx="2031325" cy="41857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d>
                      <m:dPr>
                        <m:begChr m:val="]"/>
                        <m:endChr m:val="]"/>
                        <m:ctrlPr>
                          <a:rPr lang="pt-PT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pt-PT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pt-PT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∞,−</m:t>
                        </m:r>
                        <m:rad>
                          <m:radPr>
                            <m:degHide m:val="on"/>
                            <m:ctrlPr>
                              <a:rPr lang="pt-PT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radPr>
                          <m:deg/>
                          <m:e>
                            <m:r>
                              <a:rPr lang="pt-PT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e>
                        </m:rad>
                      </m:e>
                    </m:d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:endParaRPr lang="pt-PT" dirty="0"/>
              </a:p>
            </p:txBody>
          </p:sp>
        </mc:Choice>
        <mc:Fallback xmlns="">
          <p:sp>
            <p:nvSpPr>
              <p:cNvPr id="12" name="Retângulo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67489" y="5793714"/>
                <a:ext cx="2031325" cy="418576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tângulo 26"/>
              <p:cNvSpPr/>
              <p:nvPr/>
            </p:nvSpPr>
            <p:spPr>
              <a:xfrm>
                <a:off x="2201860" y="6182045"/>
                <a:ext cx="2569101" cy="71019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 dirty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𝐺</m:t>
                      </m:r>
                      <m:r>
                        <a:rPr lang="pt-PT" i="1" dirty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pt-PT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pt-PT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𝑥</m:t>
                          </m:r>
                          <m:r>
                            <a:rPr lang="pt-PT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∈</m:t>
                          </m:r>
                          <m:r>
                            <a:rPr lang="pt-PT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ℝ</m:t>
                          </m:r>
                          <m:r>
                            <a:rPr lang="pt-PT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:  </m:t>
                          </m:r>
                          <m:r>
                            <a:rPr lang="pt-PT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𝑥</m:t>
                          </m:r>
                          <m:r>
                            <a:rPr lang="pt-PT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≥−</m:t>
                          </m:r>
                          <m:f>
                            <m:fPr>
                              <m:ctrlPr>
                                <a:rPr lang="pt-PT" i="1" dirty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pt-PT" i="1" dirty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 3 </m:t>
                              </m:r>
                            </m:num>
                            <m:den>
                              <m:r>
                                <a:rPr lang="pt-PT" i="1" dirty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27" name="Retângulo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1860" y="6182045"/>
                <a:ext cx="2569101" cy="710194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tângulo 27"/>
              <p:cNvSpPr/>
              <p:nvPr/>
            </p:nvSpPr>
            <p:spPr>
              <a:xfrm>
                <a:off x="4564744" y="6182045"/>
                <a:ext cx="1581779" cy="7087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 dirty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d>
                        <m:dPr>
                          <m:begChr m:val="["/>
                          <m:endChr m:val="["/>
                          <m:ctrlPr>
                            <a:rPr lang="pt-PT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pt-PT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pt-PT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pt-PT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 3 </m:t>
                              </m:r>
                            </m:num>
                            <m:den>
                              <m:r>
                                <a:rPr lang="pt-PT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den>
                          </m:f>
                          <m:r>
                            <a:rPr lang="pt-PT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,+</m:t>
                          </m:r>
                          <m:r>
                            <a:rPr lang="pt-PT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∞</m:t>
                          </m:r>
                        </m:e>
                      </m:d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28" name="Retângulo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64744" y="6182045"/>
                <a:ext cx="1581779" cy="708720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20852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" grpId="0"/>
      <p:bldP spid="13" grpId="0"/>
      <p:bldP spid="14" grpId="0"/>
      <p:bldP spid="15" grpId="0"/>
      <p:bldP spid="16" grpId="0"/>
      <p:bldP spid="18" grpId="0"/>
      <p:bldP spid="19" grpId="0"/>
      <p:bldP spid="20" grpId="0"/>
      <p:bldP spid="21" grpId="0"/>
      <p:bldP spid="22" grpId="0"/>
      <p:bldP spid="24" grpId="0"/>
      <p:bldP spid="25" grpId="0"/>
      <p:bldP spid="26" grpId="0"/>
      <p:bldP spid="5" grpId="0"/>
      <p:bldP spid="7" grpId="0"/>
      <p:bldP spid="8" grpId="0"/>
      <p:bldP spid="12" grpId="0"/>
      <p:bldP spid="27" grpId="0"/>
      <p:bldP spid="2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3195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185342" y="238677"/>
            <a:ext cx="804928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Exercício | Sugestão de resolução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3627100" y="1016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tângulo 12"/>
              <p:cNvSpPr/>
              <p:nvPr/>
            </p:nvSpPr>
            <p:spPr>
              <a:xfrm>
                <a:off x="2201860" y="1020657"/>
                <a:ext cx="2117295" cy="45653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55600" indent="-355600">
                  <a:lnSpc>
                    <a:spcPct val="150000"/>
                  </a:lnSpc>
                  <a:buClr>
                    <a:srgbClr val="F47929"/>
                  </a:buClr>
                  <a:buFont typeface="+mj-lt"/>
                  <a:buAutoNum type="alphaLcParenR"/>
                </a:pP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𝐸</m:t>
                    </m:r>
                    <m:r>
                      <a:rPr lang="pt-PT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∪</m:t>
                    </m:r>
                    <m:r>
                      <a:rPr lang="pt-PT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𝐹</m:t>
                    </m:r>
                  </m:oMath>
                </a14:m>
                <a:endParaRPr lang="pt-PT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3" name="Retângulo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1860" y="1020657"/>
                <a:ext cx="2117295" cy="456535"/>
              </a:xfrm>
              <a:prstGeom prst="rect">
                <a:avLst/>
              </a:prstGeom>
              <a:blipFill>
                <a:blip r:embed="rId3"/>
                <a:stretch>
                  <a:fillRect l="-1724" b="-17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tângulo 13"/>
              <p:cNvSpPr/>
              <p:nvPr/>
            </p:nvSpPr>
            <p:spPr>
              <a:xfrm>
                <a:off x="2185342" y="2790329"/>
                <a:ext cx="2117295" cy="45653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55600" indent="-355600">
                  <a:lnSpc>
                    <a:spcPct val="150000"/>
                  </a:lnSpc>
                  <a:buClr>
                    <a:srgbClr val="F47929"/>
                  </a:buClr>
                  <a:buFont typeface="+mj-lt"/>
                  <a:buAutoNum type="alphaLcParenR" startAt="2"/>
                </a:pP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pt-PT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𝐹</m:t>
                    </m:r>
                    <m:r>
                      <a:rPr lang="pt-PT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∪</m:t>
                    </m:r>
                    <m:r>
                      <a:rPr lang="pt-PT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𝐺</m:t>
                    </m:r>
                  </m:oMath>
                </a14:m>
                <a:endParaRPr lang="pt-PT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4" name="Retângulo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85342" y="2790329"/>
                <a:ext cx="2117295" cy="456535"/>
              </a:xfrm>
              <a:prstGeom prst="rect">
                <a:avLst/>
              </a:prstGeom>
              <a:blipFill>
                <a:blip r:embed="rId4"/>
                <a:stretch>
                  <a:fillRect l="-1724" b="-17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tângulo 15"/>
              <p:cNvSpPr/>
              <p:nvPr/>
            </p:nvSpPr>
            <p:spPr>
              <a:xfrm>
                <a:off x="2201860" y="4653642"/>
                <a:ext cx="2117295" cy="45653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55600" indent="-355600">
                  <a:lnSpc>
                    <a:spcPct val="150000"/>
                  </a:lnSpc>
                  <a:buClr>
                    <a:srgbClr val="F47929"/>
                  </a:buClr>
                  <a:buFont typeface="+mj-lt"/>
                  <a:buAutoNum type="alphaLcParenR" startAt="3"/>
                </a:pP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𝐸</m:t>
                    </m:r>
                    <m:r>
                      <a:rPr lang="pt-PT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∩</m:t>
                    </m:r>
                    <m:r>
                      <a:rPr lang="pt-PT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𝐹</m:t>
                    </m:r>
                  </m:oMath>
                </a14:m>
                <a:endParaRPr lang="pt-PT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6" name="Retângulo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1860" y="4653642"/>
                <a:ext cx="2117295" cy="456535"/>
              </a:xfrm>
              <a:prstGeom prst="rect">
                <a:avLst/>
              </a:prstGeom>
              <a:blipFill>
                <a:blip r:embed="rId5"/>
                <a:stretch>
                  <a:fillRect l="-1724" b="-17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tângulo 6"/>
              <p:cNvSpPr/>
              <p:nvPr/>
            </p:nvSpPr>
            <p:spPr>
              <a:xfrm>
                <a:off x="3243990" y="1071770"/>
                <a:ext cx="2549993" cy="50481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 dirty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d>
                        <m:dPr>
                          <m:begChr m:val="]"/>
                          <m:endChr m:val="["/>
                          <m:ctrlPr>
                            <a:rPr lang="pt-PT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pt-PT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a:rPr lang="pt-PT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∞, 4</m:t>
                          </m:r>
                        </m:e>
                      </m:d>
                      <m:r>
                        <a:rPr lang="pt-PT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∪</m:t>
                      </m:r>
                      <m:d>
                        <m:dPr>
                          <m:begChr m:val="]"/>
                          <m:endChr m:val="]"/>
                          <m:ctrlPr>
                            <a:rPr lang="pt-PT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pt-PT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a:rPr lang="pt-PT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∞,−</m:t>
                          </m:r>
                          <m:rad>
                            <m:radPr>
                              <m:degHide m:val="on"/>
                              <m:ctrlPr>
                                <a:rPr lang="pt-PT" i="1" dirty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pt-PT" i="1" dirty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e>
                          </m:rad>
                        </m:e>
                      </m:d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7" name="Retângulo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43990" y="1071770"/>
                <a:ext cx="2549993" cy="50481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tângulo 2"/>
              <p:cNvSpPr/>
              <p:nvPr/>
            </p:nvSpPr>
            <p:spPr>
              <a:xfrm>
                <a:off x="5607924" y="1114869"/>
                <a:ext cx="121988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 dirty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d>
                        <m:dPr>
                          <m:begChr m:val="]"/>
                          <m:endChr m:val="["/>
                          <m:ctrlPr>
                            <a:rPr lang="pt-PT" i="1" dirty="0">
                              <a:solidFill>
                                <a:srgbClr val="F47929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pt-PT" i="1" dirty="0">
                              <a:solidFill>
                                <a:srgbClr val="F47929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a:rPr lang="pt-PT" i="1" dirty="0">
                              <a:solidFill>
                                <a:srgbClr val="F47929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∞, 4</m:t>
                          </m:r>
                        </m:e>
                      </m:d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3" name="Retângulo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07924" y="1114869"/>
                <a:ext cx="1219886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" name="Imagem 9"/>
          <p:cNvPicPr>
            <a:picLocks noChangeAspect="1"/>
          </p:cNvPicPr>
          <p:nvPr/>
        </p:nvPicPr>
        <p:blipFill rotWithShape="1"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089759" y="1529112"/>
            <a:ext cx="4012482" cy="103723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</p:pic>
      <p:pic>
        <p:nvPicPr>
          <p:cNvPr id="29" name="Imagem 28"/>
          <p:cNvPicPr>
            <a:picLocks noChangeAspect="1"/>
          </p:cNvPicPr>
          <p:nvPr/>
        </p:nvPicPr>
        <p:blipFill rotWithShape="1"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089759" y="3357367"/>
            <a:ext cx="4012482" cy="1255594"/>
          </a:xfrm>
          <a:prstGeom prst="rect">
            <a:avLst/>
          </a:prstGeom>
        </p:spPr>
      </p:pic>
      <p:pic>
        <p:nvPicPr>
          <p:cNvPr id="30" name="Imagem 29"/>
          <p:cNvPicPr>
            <a:picLocks noChangeAspect="1"/>
          </p:cNvPicPr>
          <p:nvPr/>
        </p:nvPicPr>
        <p:blipFill rotWithShape="1">
          <a:blip r:embed="rId10" cstate="email">
            <a:lum bright="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089759" y="5170295"/>
            <a:ext cx="4012482" cy="1050878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2" name="Retângulo 31"/>
              <p:cNvSpPr/>
              <p:nvPr/>
            </p:nvSpPr>
            <p:spPr>
              <a:xfrm>
                <a:off x="3216258" y="2737133"/>
                <a:ext cx="2918298" cy="7087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 dirty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d>
                        <m:dPr>
                          <m:begChr m:val="]"/>
                          <m:endChr m:val="]"/>
                          <m:ctrlPr>
                            <a:rPr lang="pt-PT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pt-PT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a:rPr lang="pt-PT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∞,−</m:t>
                          </m:r>
                          <m:rad>
                            <m:radPr>
                              <m:degHide m:val="on"/>
                              <m:ctrlPr>
                                <a:rPr lang="pt-PT" i="1" dirty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pt-PT" i="1" dirty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e>
                          </m:rad>
                        </m:e>
                      </m:d>
                      <m:r>
                        <a:rPr lang="pt-PT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∪</m:t>
                      </m:r>
                      <m:d>
                        <m:dPr>
                          <m:begChr m:val="["/>
                          <m:endChr m:val="["/>
                          <m:ctrlPr>
                            <a:rPr lang="pt-PT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pt-PT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pt-PT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pt-PT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 3 </m:t>
                              </m:r>
                            </m:num>
                            <m:den>
                              <m:r>
                                <a:rPr lang="pt-PT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den>
                          </m:f>
                          <m:r>
                            <a:rPr lang="pt-PT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,+</m:t>
                          </m:r>
                          <m:r>
                            <a:rPr lang="pt-PT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∞</m:t>
                          </m:r>
                        </m:e>
                      </m:d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32" name="Retângulo 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16258" y="2737133"/>
                <a:ext cx="2918298" cy="708720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Retângulo 32"/>
              <p:cNvSpPr/>
              <p:nvPr/>
            </p:nvSpPr>
            <p:spPr>
              <a:xfrm>
                <a:off x="5975134" y="2881425"/>
                <a:ext cx="146033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 dirty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d>
                        <m:dPr>
                          <m:begChr m:val="]"/>
                          <m:endChr m:val="["/>
                          <m:ctrlPr>
                            <a:rPr lang="pt-PT" i="1" dirty="0">
                              <a:solidFill>
                                <a:srgbClr val="F47929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pt-PT" i="1" dirty="0">
                              <a:solidFill>
                                <a:srgbClr val="F47929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a:rPr lang="pt-PT" i="1" dirty="0">
                              <a:solidFill>
                                <a:srgbClr val="F47929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∞, +∞</m:t>
                          </m:r>
                        </m:e>
                      </m:d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33" name="Retângulo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75134" y="2881425"/>
                <a:ext cx="1460336" cy="369332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Retângulo 34"/>
              <p:cNvSpPr/>
              <p:nvPr/>
            </p:nvSpPr>
            <p:spPr>
              <a:xfrm>
                <a:off x="3266198" y="4696630"/>
                <a:ext cx="2549993" cy="50481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 dirty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d>
                        <m:dPr>
                          <m:begChr m:val="]"/>
                          <m:endChr m:val="["/>
                          <m:ctrlPr>
                            <a:rPr lang="pt-PT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pt-PT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a:rPr lang="pt-PT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∞, 4</m:t>
                          </m:r>
                        </m:e>
                      </m:d>
                      <m:r>
                        <a:rPr lang="pt-PT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∩</m:t>
                      </m:r>
                      <m:d>
                        <m:dPr>
                          <m:begChr m:val="]"/>
                          <m:endChr m:val="]"/>
                          <m:ctrlPr>
                            <a:rPr lang="pt-PT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pt-PT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a:rPr lang="pt-PT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∞,−</m:t>
                          </m:r>
                          <m:rad>
                            <m:radPr>
                              <m:degHide m:val="on"/>
                              <m:ctrlPr>
                                <a:rPr lang="pt-PT" i="1" dirty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pt-PT" i="1" dirty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e>
                          </m:rad>
                        </m:e>
                      </m:d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35" name="Retângulo 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66198" y="4696630"/>
                <a:ext cx="2549993" cy="504818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tângulo 10"/>
              <p:cNvSpPr/>
              <p:nvPr/>
            </p:nvSpPr>
            <p:spPr>
              <a:xfrm>
                <a:off x="5621779" y="4687449"/>
                <a:ext cx="1545231" cy="50481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 dirty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d>
                        <m:dPr>
                          <m:begChr m:val="]"/>
                          <m:endChr m:val="]"/>
                          <m:ctrlPr>
                            <a:rPr lang="pt-PT" i="1" dirty="0">
                              <a:solidFill>
                                <a:srgbClr val="F47929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pt-PT" i="1" dirty="0">
                              <a:solidFill>
                                <a:srgbClr val="F47929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a:rPr lang="pt-PT" i="1" dirty="0">
                              <a:solidFill>
                                <a:srgbClr val="F47929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∞,−</m:t>
                          </m:r>
                          <m:rad>
                            <m:radPr>
                              <m:degHide m:val="on"/>
                              <m:ctrlPr>
                                <a:rPr lang="pt-PT" i="1" dirty="0">
                                  <a:solidFill>
                                    <a:srgbClr val="F47929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pt-PT" i="1" dirty="0">
                                  <a:solidFill>
                                    <a:srgbClr val="F47929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e>
                          </m:rad>
                        </m:e>
                      </m:d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11" name="Retângulo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21779" y="4687449"/>
                <a:ext cx="1545231" cy="504818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05625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6" grpId="0"/>
      <p:bldP spid="7" grpId="0"/>
      <p:bldP spid="3" grpId="0"/>
      <p:bldP spid="32" grpId="0"/>
      <p:bldP spid="33" grpId="0"/>
      <p:bldP spid="35" grpId="0"/>
      <p:bldP spid="1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3195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13627100" y="1016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tângulo 12"/>
              <p:cNvSpPr/>
              <p:nvPr/>
            </p:nvSpPr>
            <p:spPr>
              <a:xfrm>
                <a:off x="2201860" y="1020657"/>
                <a:ext cx="2117295" cy="45653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55600" indent="-355600">
                  <a:lnSpc>
                    <a:spcPct val="150000"/>
                  </a:lnSpc>
                  <a:buClr>
                    <a:srgbClr val="F47929"/>
                  </a:buClr>
                  <a:buFont typeface="+mj-lt"/>
                  <a:buAutoNum type="alphaLcParenR" startAt="4"/>
                </a:pP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𝐸</m:t>
                    </m:r>
                    <m:r>
                      <a:rPr lang="pt-PT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∩</m:t>
                    </m:r>
                    <m:r>
                      <a:rPr lang="pt-PT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𝐺</m:t>
                    </m:r>
                  </m:oMath>
                </a14:m>
                <a:endParaRPr lang="pt-PT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3" name="Retângulo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1860" y="1020657"/>
                <a:ext cx="2117295" cy="456535"/>
              </a:xfrm>
              <a:prstGeom prst="rect">
                <a:avLst/>
              </a:prstGeom>
              <a:blipFill>
                <a:blip r:embed="rId3"/>
                <a:stretch>
                  <a:fillRect l="-1724" b="-17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Retângulo 17"/>
          <p:cNvSpPr/>
          <p:nvPr/>
        </p:nvSpPr>
        <p:spPr>
          <a:xfrm>
            <a:off x="2207550" y="1016001"/>
            <a:ext cx="2117295" cy="456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Clr>
                <a:srgbClr val="F47929"/>
              </a:buClr>
            </a:pPr>
            <a:endParaRPr lang="pt-PT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tângulo 18"/>
              <p:cNvSpPr/>
              <p:nvPr/>
            </p:nvSpPr>
            <p:spPr>
              <a:xfrm>
                <a:off x="2207550" y="2971597"/>
                <a:ext cx="2117295" cy="45653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55600" indent="-355600">
                  <a:lnSpc>
                    <a:spcPct val="150000"/>
                  </a:lnSpc>
                  <a:buClr>
                    <a:srgbClr val="F47929"/>
                  </a:buClr>
                  <a:buFont typeface="+mj-lt"/>
                  <a:buAutoNum type="alphaLcParenR" startAt="5"/>
                </a:pP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𝐸</m:t>
                    </m:r>
                    <m:r>
                      <a:rPr lang="pt-PT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∩</m:t>
                    </m:r>
                    <m:d>
                      <m:dPr>
                        <m:ctrlPr>
                          <a:rPr lang="pt-PT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pt-PT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𝐹</m:t>
                        </m:r>
                        <m:r>
                          <a:rPr lang="pt-PT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∩</m:t>
                        </m:r>
                        <m:r>
                          <a:rPr lang="pt-PT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𝐺</m:t>
                        </m:r>
                      </m:e>
                    </m:d>
                  </m:oMath>
                </a14:m>
                <a:endParaRPr lang="pt-PT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9" name="Retângulo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7550" y="2971597"/>
                <a:ext cx="2117295" cy="456535"/>
              </a:xfrm>
              <a:prstGeom prst="rect">
                <a:avLst/>
              </a:prstGeom>
              <a:blipFill>
                <a:blip r:embed="rId4"/>
                <a:stretch>
                  <a:fillRect l="-1729" b="-17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tângulo 6"/>
              <p:cNvSpPr/>
              <p:nvPr/>
            </p:nvSpPr>
            <p:spPr>
              <a:xfrm>
                <a:off x="3243990" y="977172"/>
                <a:ext cx="2586541" cy="7087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 dirty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d>
                        <m:dPr>
                          <m:begChr m:val="]"/>
                          <m:endChr m:val="["/>
                          <m:ctrlPr>
                            <a:rPr lang="pt-PT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pt-PT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a:rPr lang="pt-PT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∞, 4</m:t>
                          </m:r>
                        </m:e>
                      </m:d>
                      <m:r>
                        <a:rPr lang="pt-PT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∩</m:t>
                      </m:r>
                      <m:d>
                        <m:dPr>
                          <m:begChr m:val="["/>
                          <m:endChr m:val="["/>
                          <m:ctrlPr>
                            <a:rPr lang="pt-PT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pt-PT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pt-PT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pt-PT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 3 </m:t>
                              </m:r>
                            </m:num>
                            <m:den>
                              <m:r>
                                <a:rPr lang="pt-PT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den>
                          </m:f>
                          <m:r>
                            <a:rPr lang="pt-PT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,+</m:t>
                          </m:r>
                          <m:r>
                            <a:rPr lang="pt-PT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∞</m:t>
                          </m:r>
                        </m:e>
                      </m:d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7" name="Retângulo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43990" y="977172"/>
                <a:ext cx="2586541" cy="7087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tângulo 1"/>
              <p:cNvSpPr/>
              <p:nvPr/>
            </p:nvSpPr>
            <p:spPr>
              <a:xfrm>
                <a:off x="5681874" y="976802"/>
                <a:ext cx="1341328" cy="7087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 dirty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d>
                        <m:dPr>
                          <m:begChr m:val="["/>
                          <m:endChr m:val="["/>
                          <m:ctrlPr>
                            <a:rPr lang="pt-PT" i="1" dirty="0">
                              <a:solidFill>
                                <a:srgbClr val="F47929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pt-PT" i="1" dirty="0">
                              <a:solidFill>
                                <a:srgbClr val="F47929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pt-PT" i="1" dirty="0">
                                  <a:solidFill>
                                    <a:srgbClr val="F47929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pt-PT" i="1" dirty="0">
                                  <a:solidFill>
                                    <a:srgbClr val="F47929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 3 </m:t>
                              </m:r>
                            </m:num>
                            <m:den>
                              <m:r>
                                <a:rPr lang="pt-PT" i="1" dirty="0">
                                  <a:solidFill>
                                    <a:srgbClr val="F47929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den>
                          </m:f>
                          <m:r>
                            <a:rPr lang="pt-PT" i="1" dirty="0">
                              <a:solidFill>
                                <a:srgbClr val="F47929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,4</m:t>
                          </m:r>
                        </m:e>
                      </m:d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2" name="Retângulo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81874" y="976802"/>
                <a:ext cx="1341328" cy="7087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Retângulo 33"/>
              <p:cNvSpPr/>
              <p:nvPr/>
            </p:nvSpPr>
            <p:spPr>
              <a:xfrm>
                <a:off x="3815032" y="2915395"/>
                <a:ext cx="4187620" cy="71468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 dirty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d>
                        <m:dPr>
                          <m:begChr m:val="]"/>
                          <m:endChr m:val="["/>
                          <m:ctrlPr>
                            <a:rPr lang="pt-PT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pt-PT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a:rPr lang="pt-PT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∞, 4</m:t>
                          </m:r>
                        </m:e>
                      </m:d>
                      <m:r>
                        <a:rPr lang="pt-PT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∩</m:t>
                      </m:r>
                      <m:d>
                        <m:dPr>
                          <m:ctrlPr>
                            <a:rPr lang="pt-PT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d>
                            <m:dPr>
                              <m:begChr m:val="]"/>
                              <m:endChr m:val="]"/>
                              <m:ctrlPr>
                                <a:rPr lang="pt-PT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pt-PT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</m:t>
                              </m:r>
                              <m:r>
                                <a:rPr lang="pt-PT" i="1" dirty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∞,−</m:t>
                              </m:r>
                              <m:rad>
                                <m:radPr>
                                  <m:degHide m:val="on"/>
                                  <m:ctrlPr>
                                    <a:rPr lang="pt-PT" i="1" dirty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pt-PT" i="1" dirty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2</m:t>
                                  </m:r>
                                </m:e>
                              </m:rad>
                            </m:e>
                          </m:d>
                          <m:r>
                            <a:rPr lang="pt-PT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∩</m:t>
                          </m:r>
                          <m:d>
                            <m:dPr>
                              <m:begChr m:val="["/>
                              <m:endChr m:val="["/>
                              <m:ctrlPr>
                                <a:rPr lang="pt-PT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pt-PT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pt-PT" i="1" dirty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Pr>
                                <m:num>
                                  <m:r>
                                    <a:rPr lang="pt-PT" i="1" dirty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 3 </m:t>
                                  </m:r>
                                </m:num>
                                <m:den>
                                  <m:r>
                                    <a:rPr lang="pt-PT" i="1" dirty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lang="pt-PT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,+</m:t>
                              </m:r>
                              <m:r>
                                <a:rPr lang="pt-PT" i="1" dirty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∞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34" name="Retângulo 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5032" y="2915395"/>
                <a:ext cx="4187620" cy="71468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Retângulo 36"/>
              <p:cNvSpPr/>
              <p:nvPr/>
            </p:nvSpPr>
            <p:spPr>
              <a:xfrm>
                <a:off x="3815033" y="3535629"/>
                <a:ext cx="2670795" cy="7087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 dirty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d>
                        <m:dPr>
                          <m:begChr m:val="]"/>
                          <m:endChr m:val="["/>
                          <m:ctrlPr>
                            <a:rPr lang="pt-PT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pt-PT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a:rPr lang="pt-PT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∞, 4</m:t>
                          </m:r>
                        </m:e>
                      </m:d>
                      <m:r>
                        <a:rPr lang="pt-PT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∩</m:t>
                      </m:r>
                      <m:d>
                        <m:dPr>
                          <m:begChr m:val="["/>
                          <m:endChr m:val="]"/>
                          <m:ctrlPr>
                            <a:rPr lang="pt-PT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pt-PT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pt-PT" i="1" dirty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pt-PT" i="1" dirty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 3 </m:t>
                              </m:r>
                            </m:num>
                            <m:den>
                              <m:r>
                                <a:rPr lang="pt-PT" i="1" dirty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den>
                          </m:f>
                          <m:r>
                            <a:rPr lang="pt-PT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,−</m:t>
                          </m:r>
                          <m:rad>
                            <m:radPr>
                              <m:degHide m:val="on"/>
                              <m:ctrlPr>
                                <a:rPr lang="pt-PT" i="1" dirty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pt-PT" i="1" dirty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e>
                          </m:rad>
                        </m:e>
                      </m:d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37" name="Retângulo 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5033" y="3535629"/>
                <a:ext cx="2670795" cy="7087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Retângulo 37"/>
              <p:cNvSpPr/>
              <p:nvPr/>
            </p:nvSpPr>
            <p:spPr>
              <a:xfrm>
                <a:off x="3870577" y="4049538"/>
                <a:ext cx="1666033" cy="7087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 dirty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pt-PT" i="1" dirty="0">
                              <a:solidFill>
                                <a:srgbClr val="F47929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pt-PT" i="1" dirty="0">
                              <a:solidFill>
                                <a:srgbClr val="F47929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pt-PT" i="1" dirty="0">
                                  <a:solidFill>
                                    <a:srgbClr val="F47929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pt-PT" i="1" dirty="0">
                                  <a:solidFill>
                                    <a:srgbClr val="F47929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 3 </m:t>
                              </m:r>
                            </m:num>
                            <m:den>
                              <m:r>
                                <a:rPr lang="pt-PT" i="1" dirty="0">
                                  <a:solidFill>
                                    <a:srgbClr val="F47929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den>
                          </m:f>
                          <m:r>
                            <a:rPr lang="pt-PT" i="1" dirty="0">
                              <a:solidFill>
                                <a:srgbClr val="F47929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,−</m:t>
                          </m:r>
                          <m:rad>
                            <m:radPr>
                              <m:degHide m:val="on"/>
                              <m:ctrlPr>
                                <a:rPr lang="pt-PT" i="1" dirty="0">
                                  <a:solidFill>
                                    <a:srgbClr val="F47929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pt-PT" i="1" dirty="0">
                                  <a:solidFill>
                                    <a:srgbClr val="F47929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e>
                          </m:rad>
                        </m:e>
                      </m:d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38" name="Retângulo 3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70577" y="4049538"/>
                <a:ext cx="1666033" cy="70872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9" name="Imagem 8"/>
          <p:cNvPicPr>
            <a:picLocks noChangeAspect="1"/>
          </p:cNvPicPr>
          <p:nvPr/>
        </p:nvPicPr>
        <p:blipFill rotWithShape="1">
          <a:blip r:embed="rId10" cstate="email">
            <a:lum bright="4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196353" y="4779712"/>
            <a:ext cx="4013731" cy="1241594"/>
          </a:xfrm>
          <a:prstGeom prst="rect">
            <a:avLst/>
          </a:prstGeom>
        </p:spPr>
      </p:pic>
      <p:pic>
        <p:nvPicPr>
          <p:cNvPr id="39" name="Imagem 38"/>
          <p:cNvPicPr>
            <a:picLocks noChangeAspect="1"/>
          </p:cNvPicPr>
          <p:nvPr/>
        </p:nvPicPr>
        <p:blipFill rotWithShape="1"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231909" y="4776098"/>
            <a:ext cx="4013731" cy="1227198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9759" y="1725089"/>
            <a:ext cx="394335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16">
            <a:extLst>
              <a:ext uri="{FF2B5EF4-FFF2-40B4-BE49-F238E27FC236}">
                <a16:creationId xmlns:a16="http://schemas.microsoft.com/office/drawing/2014/main" id="{653CB46E-B5E3-0ED6-921D-A21683FDCC05}"/>
              </a:ext>
            </a:extLst>
          </p:cNvPr>
          <p:cNvSpPr txBox="1"/>
          <p:nvPr/>
        </p:nvSpPr>
        <p:spPr>
          <a:xfrm>
            <a:off x="2185342" y="238677"/>
            <a:ext cx="804928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Exercício | Sugestão de resolução</a:t>
            </a:r>
          </a:p>
        </p:txBody>
      </p:sp>
    </p:spTree>
    <p:extLst>
      <p:ext uri="{BB962C8B-B14F-4D97-AF65-F5344CB8AC3E}">
        <p14:creationId xmlns:p14="http://schemas.microsoft.com/office/powerpoint/2010/main" val="1046851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9" grpId="0"/>
      <p:bldP spid="7" grpId="0"/>
      <p:bldP spid="2" grpId="0"/>
      <p:bldP spid="34" grpId="0"/>
      <p:bldP spid="37" grpId="0"/>
      <p:bldP spid="3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3195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13627100" y="1016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tângulo 12"/>
              <p:cNvSpPr/>
              <p:nvPr/>
            </p:nvSpPr>
            <p:spPr>
              <a:xfrm>
                <a:off x="2201860" y="1020657"/>
                <a:ext cx="2117295" cy="45653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55600" indent="-355600">
                  <a:lnSpc>
                    <a:spcPct val="150000"/>
                  </a:lnSpc>
                  <a:buClr>
                    <a:srgbClr val="F47929"/>
                  </a:buClr>
                  <a:buFont typeface="+mj-lt"/>
                  <a:buAutoNum type="alphaLcParenR" startAt="6"/>
                </a:pP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pt-PT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pt-PT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pt-PT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𝐸</m:t>
                        </m:r>
                        <m:r>
                          <a:rPr lang="pt-PT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</m:e>
                    </m:acc>
                  </m:oMath>
                </a14:m>
                <a:endParaRPr lang="pt-PT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3" name="Retângulo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1860" y="1020657"/>
                <a:ext cx="2117295" cy="456535"/>
              </a:xfrm>
              <a:prstGeom prst="rect">
                <a:avLst/>
              </a:prstGeom>
              <a:blipFill>
                <a:blip r:embed="rId3"/>
                <a:stretch>
                  <a:fillRect l="-1724" b="-17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Retângulo 17"/>
          <p:cNvSpPr/>
          <p:nvPr/>
        </p:nvSpPr>
        <p:spPr>
          <a:xfrm>
            <a:off x="2207550" y="1016001"/>
            <a:ext cx="2117295" cy="456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Clr>
                <a:srgbClr val="F47929"/>
              </a:buClr>
            </a:pPr>
            <a:endParaRPr lang="pt-PT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tângulo 20"/>
              <p:cNvSpPr/>
              <p:nvPr/>
            </p:nvSpPr>
            <p:spPr>
              <a:xfrm>
                <a:off x="2196353" y="2611790"/>
                <a:ext cx="2117295" cy="45698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55600" indent="-355600">
                  <a:lnSpc>
                    <a:spcPct val="150000"/>
                  </a:lnSpc>
                  <a:buClr>
                    <a:srgbClr val="F47929"/>
                  </a:buClr>
                  <a:buFont typeface="+mj-lt"/>
                  <a:buAutoNum type="alphaLcParenR" startAt="7"/>
                </a:pP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𝐺</m:t>
                        </m:r>
                        <m: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</m:e>
                    </m:acc>
                  </m:oMath>
                </a14:m>
                <a:endParaRPr lang="pt-PT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1" name="Retângulo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6353" y="2611790"/>
                <a:ext cx="2117295" cy="456985"/>
              </a:xfrm>
              <a:prstGeom prst="rect">
                <a:avLst/>
              </a:prstGeom>
              <a:blipFill>
                <a:blip r:embed="rId4"/>
                <a:stretch>
                  <a:fillRect l="-1724" b="-17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tângulo 21"/>
              <p:cNvSpPr/>
              <p:nvPr/>
            </p:nvSpPr>
            <p:spPr>
              <a:xfrm>
                <a:off x="2207550" y="4463167"/>
                <a:ext cx="2117295" cy="45653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55600" indent="-355600">
                  <a:lnSpc>
                    <a:spcPct val="150000"/>
                  </a:lnSpc>
                  <a:buClr>
                    <a:srgbClr val="F47929"/>
                  </a:buClr>
                  <a:buFont typeface="+mj-lt"/>
                  <a:buAutoNum type="alphaLcParenR" startAt="8"/>
                </a:pP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𝐸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\</m:t>
                    </m:r>
                    <m:r>
                      <m:rPr>
                        <m:sty m:val="p"/>
                      </m:rP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F</m:t>
                    </m:r>
                  </m:oMath>
                </a14:m>
                <a:endParaRPr lang="pt-PT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2" name="Retângulo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7550" y="4463167"/>
                <a:ext cx="2117295" cy="456535"/>
              </a:xfrm>
              <a:prstGeom prst="rect">
                <a:avLst/>
              </a:prstGeom>
              <a:blipFill>
                <a:blip r:embed="rId5"/>
                <a:stretch>
                  <a:fillRect l="-1729" b="-17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tângulo 6"/>
              <p:cNvSpPr/>
              <p:nvPr/>
            </p:nvSpPr>
            <p:spPr>
              <a:xfrm>
                <a:off x="2930086" y="1098580"/>
                <a:ext cx="1322477" cy="3876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 dirty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acc>
                        <m:accPr>
                          <m:chr m:val="̅"/>
                          <m:ctrlPr>
                            <a:rPr lang="pt-PT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accPr>
                        <m:e>
                          <m:r>
                            <a:rPr lang="pt-PT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 </m:t>
                          </m:r>
                          <m:d>
                            <m:dPr>
                              <m:begChr m:val="]"/>
                              <m:endChr m:val="["/>
                              <m:ctrlPr>
                                <a:rPr lang="pt-PT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pt-PT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</m:t>
                              </m:r>
                              <m:r>
                                <a:rPr lang="pt-PT" i="1" dirty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∞, 4</m:t>
                              </m:r>
                            </m:e>
                          </m:d>
                          <m:r>
                            <a:rPr lang="pt-PT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 </m:t>
                          </m:r>
                        </m:e>
                      </m:acc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7" name="Retângulo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30086" y="1098580"/>
                <a:ext cx="1322477" cy="38760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tângulo 27"/>
              <p:cNvSpPr/>
              <p:nvPr/>
            </p:nvSpPr>
            <p:spPr>
              <a:xfrm>
                <a:off x="2930085" y="2546042"/>
                <a:ext cx="1684372" cy="74552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 dirty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acc>
                        <m:accPr>
                          <m:chr m:val="̅"/>
                          <m:ctrlPr>
                            <a:rPr lang="pt-PT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accPr>
                        <m:e>
                          <m:r>
                            <a:rPr lang="pt-PT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 </m:t>
                          </m:r>
                          <m:d>
                            <m:dPr>
                              <m:begChr m:val="["/>
                              <m:endChr m:val="["/>
                              <m:ctrlPr>
                                <a:rPr lang="pt-PT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pt-PT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pt-PT" i="1" dirty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Pr>
                                <m:num>
                                  <m:r>
                                    <a:rPr lang="pt-PT" i="1" dirty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 3 </m:t>
                                  </m:r>
                                </m:num>
                                <m:den>
                                  <m:r>
                                    <a:rPr lang="pt-PT" i="1" dirty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lang="pt-PT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,+</m:t>
                              </m:r>
                              <m:r>
                                <a:rPr lang="pt-PT" i="1" dirty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∞</m:t>
                              </m:r>
                            </m:e>
                          </m:d>
                          <m:r>
                            <a:rPr lang="pt-PT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 </m:t>
                          </m:r>
                        </m:e>
                      </m:acc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28" name="Retângulo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30085" y="2546042"/>
                <a:ext cx="1684372" cy="74552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Retângulo 32"/>
              <p:cNvSpPr/>
              <p:nvPr/>
            </p:nvSpPr>
            <p:spPr>
              <a:xfrm>
                <a:off x="4390392" y="2596170"/>
                <a:ext cx="1543307" cy="7087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 dirty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d>
                        <m:dPr>
                          <m:begChr m:val="]"/>
                          <m:endChr m:val="["/>
                          <m:ctrlPr>
                            <a:rPr lang="pt-PT" i="1" dirty="0">
                              <a:solidFill>
                                <a:srgbClr val="F47929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pt-PT" i="1" dirty="0">
                              <a:solidFill>
                                <a:srgbClr val="F47929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a:rPr lang="pt-PT" i="1" dirty="0">
                              <a:solidFill>
                                <a:srgbClr val="F47929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∞,</m:t>
                          </m:r>
                          <m:r>
                            <a:rPr lang="pt-PT" i="1" dirty="0">
                              <a:solidFill>
                                <a:srgbClr val="F47929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pt-PT" i="1" dirty="0">
                                  <a:solidFill>
                                    <a:srgbClr val="F47929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pt-PT" i="1" dirty="0">
                                  <a:solidFill>
                                    <a:srgbClr val="F47929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 3 </m:t>
                              </m:r>
                            </m:num>
                            <m:den>
                              <m:r>
                                <a:rPr lang="pt-PT" i="1" dirty="0">
                                  <a:solidFill>
                                    <a:srgbClr val="F47929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33" name="Retângulo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90392" y="2596170"/>
                <a:ext cx="1543307" cy="7087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tângulo 1"/>
              <p:cNvSpPr/>
              <p:nvPr/>
            </p:nvSpPr>
            <p:spPr>
              <a:xfrm>
                <a:off x="4057165" y="1112575"/>
                <a:ext cx="121988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 dirty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d>
                        <m:dPr>
                          <m:begChr m:val="["/>
                          <m:endChr m:val="["/>
                          <m:ctrlPr>
                            <a:rPr lang="pt-PT" i="1" dirty="0">
                              <a:solidFill>
                                <a:srgbClr val="F47929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pt-PT" i="1" dirty="0">
                              <a:solidFill>
                                <a:srgbClr val="F47929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4,+</m:t>
                          </m:r>
                          <m:r>
                            <a:rPr lang="pt-PT" i="1" dirty="0">
                              <a:solidFill>
                                <a:srgbClr val="F47929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∞</m:t>
                          </m:r>
                        </m:e>
                      </m:d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2" name="Retângulo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57165" y="1112575"/>
                <a:ext cx="1219886" cy="3693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Retângulo 35"/>
              <p:cNvSpPr/>
              <p:nvPr/>
            </p:nvSpPr>
            <p:spPr>
              <a:xfrm>
                <a:off x="3815032" y="7391870"/>
                <a:ext cx="4187620" cy="71468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 dirty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d>
                        <m:dPr>
                          <m:begChr m:val="]"/>
                          <m:endChr m:val="["/>
                          <m:ctrlPr>
                            <a:rPr lang="pt-PT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pt-PT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a:rPr lang="pt-PT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∞, 4</m:t>
                          </m:r>
                        </m:e>
                      </m:d>
                      <m:r>
                        <a:rPr lang="pt-PT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∩</m:t>
                      </m:r>
                      <m:d>
                        <m:dPr>
                          <m:ctrlPr>
                            <a:rPr lang="pt-PT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d>
                            <m:dPr>
                              <m:begChr m:val="]"/>
                              <m:endChr m:val="]"/>
                              <m:ctrlPr>
                                <a:rPr lang="pt-PT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pt-PT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</m:t>
                              </m:r>
                              <m:r>
                                <a:rPr lang="pt-PT" i="1" dirty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∞,−</m:t>
                              </m:r>
                              <m:rad>
                                <m:radPr>
                                  <m:degHide m:val="on"/>
                                  <m:ctrlPr>
                                    <a:rPr lang="pt-PT" i="1" dirty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pt-PT" i="1" dirty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2</m:t>
                                  </m:r>
                                </m:e>
                              </m:rad>
                            </m:e>
                          </m:d>
                          <m:r>
                            <a:rPr lang="pt-PT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∩</m:t>
                          </m:r>
                          <m:d>
                            <m:dPr>
                              <m:begChr m:val="["/>
                              <m:endChr m:val="["/>
                              <m:ctrlPr>
                                <a:rPr lang="pt-PT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pt-PT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pt-PT" i="1" dirty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Pr>
                                <m:num>
                                  <m:r>
                                    <a:rPr lang="pt-PT" i="1" dirty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 3 </m:t>
                                  </m:r>
                                </m:num>
                                <m:den>
                                  <m:r>
                                    <a:rPr lang="pt-PT" i="1" dirty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lang="pt-PT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,+</m:t>
                              </m:r>
                              <m:r>
                                <a:rPr lang="pt-PT" i="1" dirty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∞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36" name="Retângulo 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5032" y="7391870"/>
                <a:ext cx="4187620" cy="714683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0" name="Imagem 39"/>
          <p:cNvPicPr>
            <a:picLocks noChangeAspect="1"/>
          </p:cNvPicPr>
          <p:nvPr/>
        </p:nvPicPr>
        <p:blipFill rotWithShape="1"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423612" y="1525034"/>
            <a:ext cx="4013731" cy="880721"/>
          </a:xfrm>
          <a:prstGeom prst="rect">
            <a:avLst/>
          </a:prstGeom>
        </p:spPr>
      </p:pic>
      <p:pic>
        <p:nvPicPr>
          <p:cNvPr id="41" name="Imagem 40"/>
          <p:cNvPicPr>
            <a:picLocks noChangeAspect="1"/>
          </p:cNvPicPr>
          <p:nvPr/>
        </p:nvPicPr>
        <p:blipFill rotWithShape="1">
          <a:blip r:embed="rId12" cstate="email">
            <a:lum bright="4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423612" y="3282300"/>
            <a:ext cx="4013731" cy="106840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2" name="Retângulo 41"/>
              <p:cNvSpPr/>
              <p:nvPr/>
            </p:nvSpPr>
            <p:spPr>
              <a:xfrm>
                <a:off x="3070462" y="4505284"/>
                <a:ext cx="2506712" cy="50481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 dirty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d>
                        <m:dPr>
                          <m:begChr m:val="]"/>
                          <m:endChr m:val="["/>
                          <m:ctrlPr>
                            <a:rPr lang="pt-PT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pt-PT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a:rPr lang="pt-PT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∞, 4</m:t>
                          </m:r>
                        </m:e>
                      </m:d>
                      <m:r>
                        <a:rPr lang="pt-PT" i="1" dirty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\</m:t>
                      </m:r>
                      <m:r>
                        <m:rPr>
                          <m:lit/>
                        </m:rPr>
                        <a:rPr lang="pt-PT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d>
                        <m:dPr>
                          <m:begChr m:val="]"/>
                          <m:endChr m:val="]"/>
                          <m:ctrlPr>
                            <a:rPr lang="pt-PT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pt-PT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a:rPr lang="pt-PT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∞,−</m:t>
                          </m:r>
                          <m:rad>
                            <m:radPr>
                              <m:degHide m:val="on"/>
                              <m:ctrlPr>
                                <a:rPr lang="pt-PT" i="1" dirty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pt-PT" i="1" dirty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e>
                          </m:rad>
                        </m:e>
                      </m:d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42" name="Retângulo 4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70462" y="4505284"/>
                <a:ext cx="2506712" cy="504818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Retângulo 42"/>
              <p:cNvSpPr/>
              <p:nvPr/>
            </p:nvSpPr>
            <p:spPr>
              <a:xfrm>
                <a:off x="5394502" y="4501372"/>
                <a:ext cx="1304781" cy="50481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 dirty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d>
                        <m:dPr>
                          <m:begChr m:val="]"/>
                          <m:endChr m:val="["/>
                          <m:ctrlPr>
                            <a:rPr lang="pt-PT" i="1" dirty="0">
                              <a:solidFill>
                                <a:srgbClr val="F47929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pt-PT" i="1" dirty="0">
                              <a:solidFill>
                                <a:srgbClr val="F47929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ad>
                            <m:radPr>
                              <m:degHide m:val="on"/>
                              <m:ctrlPr>
                                <a:rPr lang="pt-PT" i="1" dirty="0">
                                  <a:solidFill>
                                    <a:srgbClr val="F47929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pt-PT" i="1" dirty="0">
                                  <a:solidFill>
                                    <a:srgbClr val="F47929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e>
                          </m:rad>
                          <m:r>
                            <a:rPr lang="pt-PT" i="1" dirty="0">
                              <a:solidFill>
                                <a:srgbClr val="F47929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,4</m:t>
                          </m:r>
                        </m:e>
                      </m:d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43" name="Retângulo 4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4502" y="4501372"/>
                <a:ext cx="1304781" cy="504818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Imagem 2"/>
          <p:cNvPicPr>
            <a:picLocks noChangeAspect="1"/>
          </p:cNvPicPr>
          <p:nvPr/>
        </p:nvPicPr>
        <p:blipFill rotWithShape="1">
          <a:blip r:embed="rId15" cstate="email">
            <a:lum bright="2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437797" y="5048989"/>
            <a:ext cx="3979694" cy="1015379"/>
          </a:xfrm>
          <a:prstGeom prst="rect">
            <a:avLst/>
          </a:prstGeom>
        </p:spPr>
      </p:pic>
      <p:sp>
        <p:nvSpPr>
          <p:cNvPr id="5" name="TextBox 16">
            <a:extLst>
              <a:ext uri="{FF2B5EF4-FFF2-40B4-BE49-F238E27FC236}">
                <a16:creationId xmlns:a16="http://schemas.microsoft.com/office/drawing/2014/main" id="{E6997AC6-A39F-EE80-4EBF-59D5DDD11FAA}"/>
              </a:ext>
            </a:extLst>
          </p:cNvPr>
          <p:cNvSpPr txBox="1"/>
          <p:nvPr/>
        </p:nvSpPr>
        <p:spPr>
          <a:xfrm>
            <a:off x="2185342" y="238677"/>
            <a:ext cx="804928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Exercício | Sugestão de resolução</a:t>
            </a:r>
          </a:p>
        </p:txBody>
      </p:sp>
    </p:spTree>
    <p:extLst>
      <p:ext uri="{BB962C8B-B14F-4D97-AF65-F5344CB8AC3E}">
        <p14:creationId xmlns:p14="http://schemas.microsoft.com/office/powerpoint/2010/main" val="2477290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21" grpId="0"/>
      <p:bldP spid="22" grpId="0"/>
      <p:bldP spid="7" grpId="0"/>
      <p:bldP spid="28" grpId="0"/>
      <p:bldP spid="33" grpId="0"/>
      <p:bldP spid="2" grpId="0"/>
      <p:bldP spid="42" grpId="0"/>
      <p:bldP spid="4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3195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13627100" y="1016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tângulo 12"/>
              <p:cNvSpPr/>
              <p:nvPr/>
            </p:nvSpPr>
            <p:spPr>
              <a:xfrm>
                <a:off x="2201860" y="1020656"/>
                <a:ext cx="2117295" cy="46538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55600" indent="-355600">
                  <a:lnSpc>
                    <a:spcPct val="150000"/>
                  </a:lnSpc>
                  <a:buClr>
                    <a:srgbClr val="F47929"/>
                  </a:buClr>
                  <a:buFont typeface="+mj-lt"/>
                  <a:buAutoNum type="alphaLcParenR" startAt="9"/>
                </a:pPr>
                <a:r>
                  <a:rPr lang="pt-PT" dirty="0"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𝐸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\</m:t>
                    </m:r>
                    <m:d>
                      <m:dPr>
                        <m:ctrlPr>
                          <a:rPr lang="pt-PT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pt-PT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𝐹</m:t>
                        </m:r>
                        <m:r>
                          <a:rPr lang="pt-PT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∩</m:t>
                        </m:r>
                        <m:r>
                          <a:rPr lang="pt-PT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𝐺</m:t>
                        </m:r>
                      </m:e>
                    </m:d>
                  </m:oMath>
                </a14:m>
                <a:endParaRPr lang="pt-PT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3" name="Retângulo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1860" y="1020656"/>
                <a:ext cx="2117295" cy="465384"/>
              </a:xfrm>
              <a:prstGeom prst="rect">
                <a:avLst/>
              </a:prstGeom>
              <a:blipFill>
                <a:blip r:embed="rId3"/>
                <a:stretch>
                  <a:fillRect l="-2586" b="-220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Retângulo 17"/>
          <p:cNvSpPr/>
          <p:nvPr/>
        </p:nvSpPr>
        <p:spPr>
          <a:xfrm>
            <a:off x="2207550" y="1016001"/>
            <a:ext cx="2117295" cy="456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Clr>
                <a:srgbClr val="F47929"/>
              </a:buClr>
            </a:pPr>
            <a:endParaRPr lang="pt-PT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Retângulo 35"/>
              <p:cNvSpPr/>
              <p:nvPr/>
            </p:nvSpPr>
            <p:spPr>
              <a:xfrm>
                <a:off x="3815032" y="7391870"/>
                <a:ext cx="4187620" cy="71468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 dirty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d>
                        <m:dPr>
                          <m:begChr m:val="]"/>
                          <m:endChr m:val="["/>
                          <m:ctrlPr>
                            <a:rPr lang="pt-PT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pt-PT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a:rPr lang="pt-PT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∞, 4</m:t>
                          </m:r>
                        </m:e>
                      </m:d>
                      <m:r>
                        <a:rPr lang="pt-PT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∩</m:t>
                      </m:r>
                      <m:d>
                        <m:dPr>
                          <m:ctrlPr>
                            <a:rPr lang="pt-PT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d>
                            <m:dPr>
                              <m:begChr m:val="]"/>
                              <m:endChr m:val="]"/>
                              <m:ctrlPr>
                                <a:rPr lang="pt-PT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pt-PT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</m:t>
                              </m:r>
                              <m:r>
                                <a:rPr lang="pt-PT" i="1" dirty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∞,−</m:t>
                              </m:r>
                              <m:rad>
                                <m:radPr>
                                  <m:degHide m:val="on"/>
                                  <m:ctrlPr>
                                    <a:rPr lang="pt-PT" i="1" dirty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pt-PT" i="1" dirty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2</m:t>
                                  </m:r>
                                </m:e>
                              </m:rad>
                            </m:e>
                          </m:d>
                          <m:r>
                            <a:rPr lang="pt-PT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∩</m:t>
                          </m:r>
                          <m:d>
                            <m:dPr>
                              <m:begChr m:val="["/>
                              <m:endChr m:val="["/>
                              <m:ctrlPr>
                                <a:rPr lang="pt-PT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pt-PT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pt-PT" i="1" dirty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Pr>
                                <m:num>
                                  <m:r>
                                    <a:rPr lang="pt-PT" i="1" dirty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 3 </m:t>
                                  </m:r>
                                </m:num>
                                <m:den>
                                  <m:r>
                                    <a:rPr lang="pt-PT" i="1" dirty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lang="pt-PT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,+</m:t>
                              </m:r>
                              <m:r>
                                <a:rPr lang="pt-PT" i="1" dirty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∞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36" name="Retângulo 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5032" y="7391870"/>
                <a:ext cx="4187620" cy="71468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4" name="Imagem 43"/>
          <p:cNvPicPr>
            <a:picLocks noChangeAspect="1"/>
          </p:cNvPicPr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749323" y="3293330"/>
            <a:ext cx="3979694" cy="1244666"/>
          </a:xfrm>
          <a:prstGeom prst="rect">
            <a:avLst/>
          </a:prstGeom>
        </p:spPr>
      </p:pic>
      <p:pic>
        <p:nvPicPr>
          <p:cNvPr id="45" name="Imagem 44"/>
          <p:cNvPicPr>
            <a:picLocks noChangeAspect="1"/>
          </p:cNvPicPr>
          <p:nvPr/>
        </p:nvPicPr>
        <p:blipFill rotWithShape="1">
          <a:blip r:embed="rId6" cstate="email">
            <a:lum bright="2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265945" y="3309758"/>
            <a:ext cx="3979694" cy="1282852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tângulo 24"/>
              <p:cNvSpPr/>
              <p:nvPr/>
            </p:nvSpPr>
            <p:spPr>
              <a:xfrm>
                <a:off x="3637611" y="917230"/>
                <a:ext cx="4182812" cy="71468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 dirty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d>
                        <m:dPr>
                          <m:begChr m:val="]"/>
                          <m:endChr m:val="["/>
                          <m:ctrlPr>
                            <a:rPr lang="pt-PT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pt-PT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a:rPr lang="pt-PT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∞, 4</m:t>
                          </m:r>
                        </m:e>
                      </m:d>
                      <m:r>
                        <m:rPr>
                          <m:lit/>
                        </m:rPr>
                        <a:rPr lang="pt-PT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r>
                        <a:rPr lang="pt-PT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\ </m:t>
                      </m:r>
                      <m:d>
                        <m:dPr>
                          <m:ctrlPr>
                            <a:rPr lang="pt-PT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d>
                            <m:dPr>
                              <m:begChr m:val="]"/>
                              <m:endChr m:val="]"/>
                              <m:ctrlPr>
                                <a:rPr lang="pt-PT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pt-PT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</m:t>
                              </m:r>
                              <m:r>
                                <a:rPr lang="pt-PT" i="1" dirty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∞,−</m:t>
                              </m:r>
                              <m:rad>
                                <m:radPr>
                                  <m:degHide m:val="on"/>
                                  <m:ctrlPr>
                                    <a:rPr lang="pt-PT" i="1" dirty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pt-PT" i="1" dirty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2</m:t>
                                  </m:r>
                                </m:e>
                              </m:rad>
                            </m:e>
                          </m:d>
                          <m:r>
                            <a:rPr lang="pt-PT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∩</m:t>
                          </m:r>
                          <m:d>
                            <m:dPr>
                              <m:begChr m:val="["/>
                              <m:endChr m:val="["/>
                              <m:ctrlPr>
                                <a:rPr lang="pt-PT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pt-PT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pt-PT" i="1" dirty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Pr>
                                <m:num>
                                  <m:r>
                                    <a:rPr lang="pt-PT" i="1" dirty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 3 </m:t>
                                  </m:r>
                                </m:num>
                                <m:den>
                                  <m:r>
                                    <a:rPr lang="pt-PT" i="1" dirty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lang="pt-PT" i="1" dirty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,+</m:t>
                              </m:r>
                              <m:r>
                                <a:rPr lang="pt-PT" i="1" dirty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∞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25" name="Retângulo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37611" y="917230"/>
                <a:ext cx="4182812" cy="71468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tângulo 25"/>
              <p:cNvSpPr/>
              <p:nvPr/>
            </p:nvSpPr>
            <p:spPr>
              <a:xfrm>
                <a:off x="3637611" y="1605909"/>
                <a:ext cx="2665986" cy="7087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 dirty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d>
                        <m:dPr>
                          <m:begChr m:val="]"/>
                          <m:endChr m:val="["/>
                          <m:ctrlPr>
                            <a:rPr lang="pt-PT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pt-PT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a:rPr lang="pt-PT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∞, 4</m:t>
                          </m:r>
                        </m:e>
                      </m:d>
                      <m:r>
                        <a:rPr lang="pt-PT" i="1" dirty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\ </m:t>
                      </m:r>
                      <m:d>
                        <m:dPr>
                          <m:begChr m:val="["/>
                          <m:endChr m:val="]"/>
                          <m:ctrlPr>
                            <a:rPr lang="pt-PT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pt-PT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pt-PT" i="1" dirty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pt-PT" i="1" dirty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 3 </m:t>
                              </m:r>
                            </m:num>
                            <m:den>
                              <m:r>
                                <a:rPr lang="pt-PT" i="1" dirty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den>
                          </m:f>
                          <m:r>
                            <a:rPr lang="pt-PT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,−</m:t>
                          </m:r>
                          <m:rad>
                            <m:radPr>
                              <m:degHide m:val="on"/>
                              <m:ctrlPr>
                                <a:rPr lang="pt-PT" i="1" dirty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pt-PT" i="1" dirty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e>
                          </m:rad>
                        </m:e>
                      </m:d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26" name="Retângulo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37611" y="1605909"/>
                <a:ext cx="2665986" cy="7087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tângulo 26"/>
              <p:cNvSpPr/>
              <p:nvPr/>
            </p:nvSpPr>
            <p:spPr>
              <a:xfrm>
                <a:off x="3637612" y="2220069"/>
                <a:ext cx="2639377" cy="7087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 dirty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d>
                        <m:dPr>
                          <m:begChr m:val="]"/>
                          <m:endChr m:val="["/>
                          <m:ctrlPr>
                            <a:rPr lang="pt-PT" i="1" dirty="0">
                              <a:solidFill>
                                <a:srgbClr val="F47929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pt-PT" i="1" dirty="0">
                              <a:solidFill>
                                <a:srgbClr val="F47929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a:rPr lang="pt-PT" i="1" dirty="0">
                              <a:solidFill>
                                <a:srgbClr val="F47929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∞,</m:t>
                          </m:r>
                          <m:r>
                            <a:rPr lang="pt-PT" i="1" dirty="0">
                              <a:solidFill>
                                <a:srgbClr val="F47929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pt-PT" i="1" dirty="0">
                                  <a:solidFill>
                                    <a:srgbClr val="F47929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pt-PT" i="1" dirty="0">
                                  <a:solidFill>
                                    <a:srgbClr val="F47929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 3 </m:t>
                              </m:r>
                            </m:num>
                            <m:den>
                              <m:r>
                                <a:rPr lang="pt-PT" i="1" dirty="0">
                                  <a:solidFill>
                                    <a:srgbClr val="F47929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den>
                          </m:f>
                        </m:e>
                      </m:d>
                      <m:r>
                        <a:rPr lang="pt-PT" i="1" dirty="0">
                          <a:solidFill>
                            <a:srgbClr val="F47929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∪</m:t>
                      </m:r>
                      <m:d>
                        <m:dPr>
                          <m:begChr m:val="]"/>
                          <m:endChr m:val="["/>
                          <m:ctrlPr>
                            <a:rPr lang="pt-PT" i="1" dirty="0">
                              <a:solidFill>
                                <a:srgbClr val="F47929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pt-PT" i="1" dirty="0">
                              <a:solidFill>
                                <a:srgbClr val="F47929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ad>
                            <m:radPr>
                              <m:degHide m:val="on"/>
                              <m:ctrlPr>
                                <a:rPr lang="pt-PT" i="1" dirty="0">
                                  <a:solidFill>
                                    <a:srgbClr val="F47929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pt-PT" i="1" dirty="0">
                                  <a:solidFill>
                                    <a:srgbClr val="F47929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e>
                          </m:rad>
                          <m:r>
                            <a:rPr lang="pt-PT" i="1" dirty="0">
                              <a:solidFill>
                                <a:srgbClr val="F47929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,</m:t>
                          </m:r>
                          <m:r>
                            <a:rPr lang="pt-PT" i="1" dirty="0">
                              <a:solidFill>
                                <a:srgbClr val="F47929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4</m:t>
                          </m:r>
                        </m:e>
                      </m:d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27" name="Retângulo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37612" y="2220069"/>
                <a:ext cx="2639377" cy="70872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6">
            <a:extLst>
              <a:ext uri="{FF2B5EF4-FFF2-40B4-BE49-F238E27FC236}">
                <a16:creationId xmlns:a16="http://schemas.microsoft.com/office/drawing/2014/main" id="{3C0571EA-79CF-67C5-8E86-4094BE90851A}"/>
              </a:ext>
            </a:extLst>
          </p:cNvPr>
          <p:cNvSpPr txBox="1"/>
          <p:nvPr/>
        </p:nvSpPr>
        <p:spPr>
          <a:xfrm>
            <a:off x="2185342" y="238677"/>
            <a:ext cx="804928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Exercício | Sugestão de resolução</a:t>
            </a:r>
          </a:p>
        </p:txBody>
      </p:sp>
    </p:spTree>
    <p:extLst>
      <p:ext uri="{BB962C8B-B14F-4D97-AF65-F5344CB8AC3E}">
        <p14:creationId xmlns:p14="http://schemas.microsoft.com/office/powerpoint/2010/main" val="1800944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25" grpId="0"/>
      <p:bldP spid="26" grpId="0"/>
      <p:bldP spid="2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3195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185345" y="344758"/>
            <a:ext cx="804928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600" b="1" dirty="0">
                <a:solidFill>
                  <a:srgbClr val="113D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Revisões | Conjuntos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3627100" y="1016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6"/>
              <p:cNvSpPr/>
              <p:nvPr/>
            </p:nvSpPr>
            <p:spPr>
              <a:xfrm>
                <a:off x="2190848" y="1016000"/>
                <a:ext cx="8049289" cy="87203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Os conjuntos representam-se, geralmente, por letras maiúsculas,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𝐴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,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𝐵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,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𝐶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,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…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,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𝑋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,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𝑌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,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𝑍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 e os seus elementos por letras minúsculas,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𝑎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,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𝑏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,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𝑐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,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…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,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𝑥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,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𝑦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,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𝑧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. </a:t>
                </a:r>
              </a:p>
            </p:txBody>
          </p:sp>
        </mc:Choice>
        <mc:Fallback xmlns="">
          <p:sp>
            <p:nvSpPr>
              <p:cNvPr id="14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0848" y="1016000"/>
                <a:ext cx="8049289" cy="872034"/>
              </a:xfrm>
              <a:prstGeom prst="rect">
                <a:avLst/>
              </a:prstGeom>
              <a:blipFill>
                <a:blip r:embed="rId3"/>
                <a:stretch>
                  <a:fillRect l="-606" b="-104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tângulo 1"/>
              <p:cNvSpPr/>
              <p:nvPr/>
            </p:nvSpPr>
            <p:spPr>
              <a:xfrm>
                <a:off x="2185345" y="2143616"/>
                <a:ext cx="8054790" cy="45653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Sejam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 um conjunto e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 um objeto:</a:t>
                </a:r>
              </a:p>
            </p:txBody>
          </p:sp>
        </mc:Choice>
        <mc:Fallback xmlns="">
          <p:sp>
            <p:nvSpPr>
              <p:cNvPr id="2" name="Retângulo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85345" y="2143616"/>
                <a:ext cx="8054790" cy="456535"/>
              </a:xfrm>
              <a:prstGeom prst="rect">
                <a:avLst/>
              </a:prstGeom>
              <a:blipFill>
                <a:blip r:embed="rId4"/>
                <a:stretch>
                  <a:fillRect l="-605" b="-21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tângulo 4"/>
              <p:cNvSpPr/>
              <p:nvPr/>
            </p:nvSpPr>
            <p:spPr>
              <a:xfrm>
                <a:off x="2185345" y="2644170"/>
                <a:ext cx="8054790" cy="46538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85750" indent="-285750">
                  <a:lnSpc>
                    <a:spcPct val="150000"/>
                  </a:lnSpc>
                  <a:buClr>
                    <a:srgbClr val="05AAB0"/>
                  </a:buClr>
                  <a:buFont typeface="Wingdings" panose="05000000000000000000" pitchFamily="2" charset="2"/>
                  <a:buChar char="§"/>
                </a:pP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Se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 é um dos objetos de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, dizemos que </a:t>
                </a:r>
                <a14:m>
                  <m:oMath xmlns:m="http://schemas.openxmlformats.org/officeDocument/2006/math">
                    <m:r>
                      <a:rPr lang="pt-PT" b="1" i="1" dirty="0">
                        <a:solidFill>
                          <a:srgbClr val="05AAB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𝒙</m:t>
                    </m:r>
                  </m:oMath>
                </a14:m>
                <a:r>
                  <a:rPr lang="pt-PT" b="1" dirty="0">
                    <a:solidFill>
                      <a:srgbClr val="05AAB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pertence a </a:t>
                </a:r>
                <a14:m>
                  <m:oMath xmlns:m="http://schemas.openxmlformats.org/officeDocument/2006/math">
                    <m:r>
                      <a:rPr lang="pt-PT" b="1" i="1" dirty="0">
                        <a:solidFill>
                          <a:srgbClr val="05AAB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𝑨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 e escrevemos</a:t>
                </a:r>
                <a:endParaRPr lang="pt-PT" dirty="0"/>
              </a:p>
            </p:txBody>
          </p:sp>
        </mc:Choice>
        <mc:Fallback xmlns="">
          <p:sp>
            <p:nvSpPr>
              <p:cNvPr id="5" name="Retângulo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85345" y="2644170"/>
                <a:ext cx="8054790" cy="465384"/>
              </a:xfrm>
              <a:prstGeom prst="rect">
                <a:avLst/>
              </a:prstGeom>
              <a:blipFill>
                <a:blip r:embed="rId5"/>
                <a:stretch>
                  <a:fillRect l="-454" b="-1973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tângulo 6"/>
              <p:cNvSpPr/>
              <p:nvPr/>
            </p:nvSpPr>
            <p:spPr>
              <a:xfrm>
                <a:off x="2185346" y="3607800"/>
                <a:ext cx="8049287" cy="88088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85750" indent="-285750">
                  <a:lnSpc>
                    <a:spcPct val="150000"/>
                  </a:lnSpc>
                  <a:buClr>
                    <a:srgbClr val="05AAB0"/>
                  </a:buClr>
                  <a:buFont typeface="Wingdings" panose="05000000000000000000" pitchFamily="2" charset="2"/>
                  <a:buChar char="§"/>
                </a:pP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Se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 não é um dos objetos de </a:t>
                </a:r>
                <a:r>
                  <a:rPr lang="pt-PT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, dizemos que </a:t>
                </a:r>
                <a14:m>
                  <m:oMath xmlns:m="http://schemas.openxmlformats.org/officeDocument/2006/math">
                    <m:r>
                      <a:rPr lang="pt-PT" b="1" i="1" dirty="0">
                        <a:solidFill>
                          <a:srgbClr val="05AAB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𝒙</m:t>
                    </m:r>
                  </m:oMath>
                </a14:m>
                <a:r>
                  <a:rPr lang="pt-PT" b="1" dirty="0">
                    <a:solidFill>
                      <a:srgbClr val="05AAB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não pertence a </a:t>
                </a:r>
                <a14:m>
                  <m:oMath xmlns:m="http://schemas.openxmlformats.org/officeDocument/2006/math">
                    <m:r>
                      <a:rPr lang="pt-PT" b="1" i="1" dirty="0">
                        <a:solidFill>
                          <a:srgbClr val="05AAB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𝑨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 e escrevemos</a:t>
                </a:r>
                <a:endParaRPr lang="pt-PT" dirty="0"/>
              </a:p>
            </p:txBody>
          </p:sp>
        </mc:Choice>
        <mc:Fallback xmlns="">
          <p:sp>
            <p:nvSpPr>
              <p:cNvPr id="7" name="Retângulo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85346" y="3607800"/>
                <a:ext cx="8049287" cy="880882"/>
              </a:xfrm>
              <a:prstGeom prst="rect">
                <a:avLst/>
              </a:prstGeom>
              <a:blipFill>
                <a:blip r:embed="rId6"/>
                <a:stretch>
                  <a:fillRect l="-454" b="-97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CaixaDeTexto 14"/>
              <p:cNvSpPr txBox="1"/>
              <p:nvPr/>
            </p:nvSpPr>
            <p:spPr>
              <a:xfrm>
                <a:off x="5913973" y="3152002"/>
                <a:ext cx="610745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b="1" i="1">
                          <a:solidFill>
                            <a:srgbClr val="05AAB0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pt-PT" b="1" i="1">
                          <a:solidFill>
                            <a:srgbClr val="05AAB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r>
                        <a:rPr lang="pt-PT" b="1" i="1">
                          <a:solidFill>
                            <a:srgbClr val="05AAB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𝑨</m:t>
                      </m:r>
                    </m:oMath>
                  </m:oMathPara>
                </a14:m>
                <a:endParaRPr lang="pt-PT" b="1" dirty="0"/>
              </a:p>
            </p:txBody>
          </p:sp>
        </mc:Choice>
        <mc:Fallback xmlns="">
          <p:sp>
            <p:nvSpPr>
              <p:cNvPr id="15" name="CaixaDeTexto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13973" y="3152002"/>
                <a:ext cx="610745" cy="276999"/>
              </a:xfrm>
              <a:prstGeom prst="rect">
                <a:avLst/>
              </a:prstGeom>
              <a:blipFill>
                <a:blip r:embed="rId7"/>
                <a:stretch>
                  <a:fillRect l="-5000" r="-10000" b="-65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CaixaDeTexto 15"/>
              <p:cNvSpPr txBox="1"/>
              <p:nvPr/>
            </p:nvSpPr>
            <p:spPr>
              <a:xfrm>
                <a:off x="5910767" y="4531131"/>
                <a:ext cx="613951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b="1" i="1">
                          <a:solidFill>
                            <a:srgbClr val="05AAB0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pt-PT" b="1" i="1">
                          <a:solidFill>
                            <a:srgbClr val="05AAB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∉</m:t>
                      </m:r>
                      <m:r>
                        <a:rPr lang="pt-PT" b="1" i="1">
                          <a:solidFill>
                            <a:srgbClr val="05AAB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𝑨</m:t>
                      </m:r>
                    </m:oMath>
                  </m:oMathPara>
                </a14:m>
                <a:endParaRPr lang="pt-PT" b="1" dirty="0">
                  <a:solidFill>
                    <a:srgbClr val="05AAB0"/>
                  </a:solidFill>
                </a:endParaRPr>
              </a:p>
            </p:txBody>
          </p:sp>
        </mc:Choice>
        <mc:Fallback xmlns="">
          <p:sp>
            <p:nvSpPr>
              <p:cNvPr id="16" name="CaixaDeTexto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10767" y="4531131"/>
                <a:ext cx="613951" cy="276999"/>
              </a:xfrm>
              <a:prstGeom prst="rect">
                <a:avLst/>
              </a:prstGeom>
              <a:blipFill>
                <a:blip r:embed="rId8"/>
                <a:stretch>
                  <a:fillRect l="-5000" r="-9000" b="-152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02375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2" grpId="0"/>
      <p:bldP spid="5" grpId="0"/>
      <p:bldP spid="7" grpId="0"/>
      <p:bldP spid="15" grpId="0"/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3195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13627100" y="1016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6"/>
              <p:cNvSpPr/>
              <p:nvPr/>
            </p:nvSpPr>
            <p:spPr>
              <a:xfrm>
                <a:off x="2185343" y="1385332"/>
                <a:ext cx="8049289" cy="45653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Os conjuntos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𝐴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 e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𝐵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 dizem-se </a:t>
                </a:r>
                <a:r>
                  <a:rPr lang="pt-PT" b="1" dirty="0">
                    <a:solidFill>
                      <a:srgbClr val="05AAB0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iguais</a:t>
                </a:r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, e escreve-se </a:t>
                </a:r>
                <a14:m>
                  <m:oMath xmlns:m="http://schemas.openxmlformats.org/officeDocument/2006/math">
                    <m:r>
                      <a:rPr lang="pt-PT" b="1" i="1" dirty="0">
                        <a:solidFill>
                          <a:srgbClr val="05AAB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𝑨</m:t>
                    </m:r>
                    <m:r>
                      <a:rPr lang="pt-PT" b="1" i="1" dirty="0">
                        <a:solidFill>
                          <a:srgbClr val="05AAB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=</m:t>
                    </m:r>
                    <m:r>
                      <a:rPr lang="pt-PT" b="1" i="1" dirty="0">
                        <a:solidFill>
                          <a:srgbClr val="05AAB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𝑩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, se e somente se:</a:t>
                </a:r>
              </a:p>
            </p:txBody>
          </p:sp>
        </mc:Choice>
        <mc:Fallback xmlns="">
          <p:sp>
            <p:nvSpPr>
              <p:cNvPr id="14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85343" y="1385332"/>
                <a:ext cx="8049289" cy="456535"/>
              </a:xfrm>
              <a:prstGeom prst="rect">
                <a:avLst/>
              </a:prstGeom>
              <a:blipFill>
                <a:blip r:embed="rId3"/>
                <a:stretch>
                  <a:fillRect l="-606" b="-21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tângulo 1"/>
              <p:cNvSpPr/>
              <p:nvPr/>
            </p:nvSpPr>
            <p:spPr>
              <a:xfrm>
                <a:off x="2185347" y="3143889"/>
                <a:ext cx="8054790" cy="87203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Ao único conjunto que não tem qualquer elemento chamamos </a:t>
                </a:r>
                <a:r>
                  <a:rPr lang="pt-PT" b="1" dirty="0">
                    <a:solidFill>
                      <a:srgbClr val="05AAB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conjunto vazio</a:t>
                </a: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 e representamos por </a:t>
                </a:r>
                <a14:m>
                  <m:oMath xmlns:m="http://schemas.openxmlformats.org/officeDocument/2006/math">
                    <m:r>
                      <a:rPr lang="pt-PT" b="1" i="1" dirty="0">
                        <a:solidFill>
                          <a:srgbClr val="05AAB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{ }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 ou por </a:t>
                </a:r>
                <a14:m>
                  <m:oMath xmlns:m="http://schemas.openxmlformats.org/officeDocument/2006/math">
                    <m:r>
                      <a:rPr lang="pt-PT" b="1" i="1" dirty="0">
                        <a:solidFill>
                          <a:srgbClr val="05AAB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∅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2" name="Retângulo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85347" y="3143889"/>
                <a:ext cx="8054790" cy="872034"/>
              </a:xfrm>
              <a:prstGeom prst="rect">
                <a:avLst/>
              </a:prstGeom>
              <a:blipFill>
                <a:blip r:embed="rId4"/>
                <a:stretch>
                  <a:fillRect l="-605" b="-104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tângulo 7"/>
              <p:cNvSpPr/>
              <p:nvPr/>
            </p:nvSpPr>
            <p:spPr>
              <a:xfrm>
                <a:off x="5058070" y="2143497"/>
                <a:ext cx="230383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pt-PT" b="1" i="1" dirty="0">
                        <a:solidFill>
                          <a:srgbClr val="05AAB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∀</m:t>
                    </m:r>
                    <m:r>
                      <a:rPr lang="pt-PT" b="1" i="1" dirty="0">
                        <a:solidFill>
                          <a:srgbClr val="05AAB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𝒙</m:t>
                    </m:r>
                    <m:r>
                      <a:rPr lang="pt-PT" b="1" i="1" dirty="0">
                        <a:solidFill>
                          <a:srgbClr val="05AAB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, </m:t>
                    </m:r>
                  </m:oMath>
                </a14:m>
                <a:r>
                  <a:rPr lang="pt-PT" b="1" dirty="0">
                    <a:solidFill>
                      <a:srgbClr val="05AAB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pt-PT" b="1" i="1" dirty="0">
                        <a:solidFill>
                          <a:srgbClr val="05AAB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𝒙</m:t>
                    </m:r>
                    <m:r>
                      <a:rPr lang="pt-PT" b="1" i="1" dirty="0">
                        <a:solidFill>
                          <a:srgbClr val="05AAB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 ∈</m:t>
                    </m:r>
                    <m:r>
                      <a:rPr lang="pt-PT" b="1" i="1" dirty="0">
                        <a:solidFill>
                          <a:srgbClr val="05AAB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𝑨</m:t>
                    </m:r>
                    <m:r>
                      <a:rPr lang="pt-PT" b="1" i="1" dirty="0">
                        <a:solidFill>
                          <a:srgbClr val="05AAB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 ⇔ </m:t>
                    </m:r>
                    <m:r>
                      <a:rPr lang="pt-PT" b="1" i="1" dirty="0">
                        <a:solidFill>
                          <a:srgbClr val="05AAB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𝒙</m:t>
                    </m:r>
                    <m:r>
                      <a:rPr lang="pt-PT" b="1" i="1" dirty="0">
                        <a:solidFill>
                          <a:srgbClr val="05AAB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 ∈</m:t>
                    </m:r>
                    <m:r>
                      <a:rPr lang="pt-PT" b="1" i="1" dirty="0">
                        <a:solidFill>
                          <a:srgbClr val="05AAB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𝑩</m:t>
                    </m:r>
                  </m:oMath>
                </a14:m>
                <a:endParaRPr lang="pt-PT" b="1" dirty="0">
                  <a:solidFill>
                    <a:srgbClr val="05AAB0"/>
                  </a:solidFill>
                </a:endParaRPr>
              </a:p>
            </p:txBody>
          </p:sp>
        </mc:Choice>
        <mc:Fallback xmlns="">
          <p:sp>
            <p:nvSpPr>
              <p:cNvPr id="8" name="Retângulo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58070" y="2143497"/>
                <a:ext cx="2303836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16">
            <a:extLst>
              <a:ext uri="{FF2B5EF4-FFF2-40B4-BE49-F238E27FC236}">
                <a16:creationId xmlns:a16="http://schemas.microsoft.com/office/drawing/2014/main" id="{26CCCA20-87E9-0264-4232-0D90FE5E56C8}"/>
              </a:ext>
            </a:extLst>
          </p:cNvPr>
          <p:cNvSpPr txBox="1"/>
          <p:nvPr/>
        </p:nvSpPr>
        <p:spPr>
          <a:xfrm>
            <a:off x="2185345" y="344758"/>
            <a:ext cx="804928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600" b="1" dirty="0">
                <a:solidFill>
                  <a:srgbClr val="113D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Revisões | Conjuntos</a:t>
            </a:r>
          </a:p>
        </p:txBody>
      </p:sp>
    </p:spTree>
    <p:extLst>
      <p:ext uri="{BB962C8B-B14F-4D97-AF65-F5344CB8AC3E}">
        <p14:creationId xmlns:p14="http://schemas.microsoft.com/office/powerpoint/2010/main" val="736877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2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3195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183644" y="325343"/>
            <a:ext cx="804928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600" b="1" dirty="0">
                <a:solidFill>
                  <a:srgbClr val="113D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Revisões | Conjuntos definidos em extensão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3627100" y="1016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sp>
        <p:nvSpPr>
          <p:cNvPr id="14" name="Rectangle 6"/>
          <p:cNvSpPr/>
          <p:nvPr/>
        </p:nvSpPr>
        <p:spPr>
          <a:xfrm>
            <a:off x="2185346" y="1200666"/>
            <a:ext cx="8049289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t-PT" dirty="0">
                <a:latin typeface="Arial" panose="020B0604020202020204" pitchFamily="34" charset="0"/>
                <a:ea typeface="Cambria Math" panose="02040503050406030204" pitchFamily="18" charset="0"/>
                <a:cs typeface="Lucida Grande"/>
              </a:rPr>
              <a:t>Um conjunto pode ser definido enumerando explicitamente os elementos que o constituem. Neste caso, diz-se que estamos a definir o conjunto por </a:t>
            </a:r>
            <a:r>
              <a:rPr lang="pt-PT" b="1" dirty="0">
                <a:solidFill>
                  <a:srgbClr val="05AAB0"/>
                </a:solidFill>
                <a:latin typeface="Arial" panose="020B0604020202020204" pitchFamily="34" charset="0"/>
                <a:ea typeface="Cambria Math" panose="02040503050406030204" pitchFamily="18" charset="0"/>
                <a:cs typeface="Lucida Grande"/>
              </a:rPr>
              <a:t>extensão</a:t>
            </a:r>
            <a:r>
              <a:rPr lang="pt-PT" dirty="0">
                <a:latin typeface="Arial" panose="020B0604020202020204" pitchFamily="34" charset="0"/>
                <a:ea typeface="Cambria Math" panose="02040503050406030204" pitchFamily="18" charset="0"/>
                <a:cs typeface="Lucida Grande"/>
              </a:rPr>
              <a:t>. </a:t>
            </a:r>
          </a:p>
        </p:txBody>
      </p:sp>
      <p:sp>
        <p:nvSpPr>
          <p:cNvPr id="2" name="Retângulo 1"/>
          <p:cNvSpPr/>
          <p:nvPr/>
        </p:nvSpPr>
        <p:spPr>
          <a:xfrm>
            <a:off x="2178141" y="2843882"/>
            <a:ext cx="8054790" cy="456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t-PT" b="1" dirty="0">
                <a:solidFill>
                  <a:srgbClr val="F479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Exemplo: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6"/>
              <p:cNvSpPr/>
              <p:nvPr/>
            </p:nvSpPr>
            <p:spPr>
              <a:xfrm>
                <a:off x="2185346" y="3435646"/>
                <a:ext cx="8049289" cy="87203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O conjunto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𝐴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, com um número reduzido de elementos,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1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,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2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,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3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,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4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 e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5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 pode ser representado por:</a:t>
                </a:r>
              </a:p>
            </p:txBody>
          </p:sp>
        </mc:Choice>
        <mc:Fallback xmlns="">
          <p:sp>
            <p:nvSpPr>
              <p:cNvPr id="9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85346" y="3435646"/>
                <a:ext cx="8049289" cy="872034"/>
              </a:xfrm>
              <a:prstGeom prst="rect">
                <a:avLst/>
              </a:prstGeom>
              <a:blipFill>
                <a:blip r:embed="rId3"/>
                <a:stretch>
                  <a:fillRect l="-606" r="-908" b="-104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aixaDeTexto 2"/>
              <p:cNvSpPr txBox="1"/>
              <p:nvPr/>
            </p:nvSpPr>
            <p:spPr>
              <a:xfrm>
                <a:off x="5373989" y="4442909"/>
                <a:ext cx="166859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pt-PT" i="1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pt-PT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pt-PT" i="1">
                              <a:latin typeface="Cambria Math" panose="02040503050406030204" pitchFamily="18" charset="0"/>
                            </a:rPr>
                            <m:t>1, 2, 3, 4, 5</m:t>
                          </m:r>
                        </m:e>
                      </m:d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3" name="CaixaDeTexto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73989" y="4442909"/>
                <a:ext cx="1668598" cy="276999"/>
              </a:xfrm>
              <a:prstGeom prst="rect">
                <a:avLst/>
              </a:prstGeom>
              <a:blipFill>
                <a:blip r:embed="rId4"/>
                <a:stretch>
                  <a:fillRect l="-2930" b="-88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93393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2" grpId="0"/>
      <p:bldP spid="9" grpId="0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3195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190848" y="256822"/>
            <a:ext cx="804928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600" b="1" dirty="0">
                <a:solidFill>
                  <a:srgbClr val="113D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Revisões | Conjuntos definidos por compreensão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3627100" y="1016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sp>
        <p:nvSpPr>
          <p:cNvPr id="11" name="Rectangle 6"/>
          <p:cNvSpPr/>
          <p:nvPr/>
        </p:nvSpPr>
        <p:spPr>
          <a:xfrm>
            <a:off x="2190848" y="1248159"/>
            <a:ext cx="8049289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t-PT" dirty="0">
                <a:latin typeface="Arial" panose="020B0604020202020204" pitchFamily="34" charset="0"/>
                <a:ea typeface="Cambria Math" panose="02040503050406030204" pitchFamily="18" charset="0"/>
                <a:cs typeface="Lucida Grande"/>
              </a:rPr>
              <a:t>Um conjunto pode também ser definido por uma condição que é verificada por todos os seus elementos. Diz-se, neste caso, que estamos a definir o conjunto por </a:t>
            </a:r>
            <a:r>
              <a:rPr lang="pt-PT" b="1" dirty="0">
                <a:solidFill>
                  <a:srgbClr val="05AAB0"/>
                </a:solidFill>
                <a:latin typeface="Arial" panose="020B0604020202020204" pitchFamily="34" charset="0"/>
                <a:ea typeface="Cambria Math" panose="02040503050406030204" pitchFamily="18" charset="0"/>
                <a:cs typeface="Lucida Grande"/>
              </a:rPr>
              <a:t>compreensão</a:t>
            </a:r>
            <a:r>
              <a:rPr lang="pt-PT" dirty="0">
                <a:latin typeface="Arial" panose="020B0604020202020204" pitchFamily="34" charset="0"/>
                <a:ea typeface="Cambria Math" panose="02040503050406030204" pitchFamily="18" charset="0"/>
                <a:cs typeface="Lucida Grande"/>
              </a:rPr>
              <a:t>. </a:t>
            </a:r>
          </a:p>
        </p:txBody>
      </p:sp>
      <p:sp>
        <p:nvSpPr>
          <p:cNvPr id="12" name="Retângulo 11"/>
          <p:cNvSpPr/>
          <p:nvPr/>
        </p:nvSpPr>
        <p:spPr>
          <a:xfrm>
            <a:off x="2190848" y="2707409"/>
            <a:ext cx="8054790" cy="456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t-PT" b="1" dirty="0">
                <a:solidFill>
                  <a:srgbClr val="F479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Exemplo: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6"/>
              <p:cNvSpPr/>
              <p:nvPr/>
            </p:nvSpPr>
            <p:spPr>
              <a:xfrm>
                <a:off x="2196349" y="3206344"/>
                <a:ext cx="8049289" cy="87203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O conjunto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𝐵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, constituído pelos números inteiros relativos compreendidos entre -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15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 e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27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, pode ser representado por:</a:t>
                </a:r>
              </a:p>
            </p:txBody>
          </p:sp>
        </mc:Choice>
        <mc:Fallback xmlns="">
          <p:sp>
            <p:nvSpPr>
              <p:cNvPr id="13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6349" y="3206344"/>
                <a:ext cx="8049289" cy="872034"/>
              </a:xfrm>
              <a:prstGeom prst="rect">
                <a:avLst/>
              </a:prstGeom>
              <a:blipFill>
                <a:blip r:embed="rId3"/>
                <a:stretch>
                  <a:fillRect l="-606" b="-104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CaixaDeTexto 14"/>
              <p:cNvSpPr txBox="1"/>
              <p:nvPr/>
            </p:nvSpPr>
            <p:spPr>
              <a:xfrm>
                <a:off x="4732810" y="4443125"/>
                <a:ext cx="2875211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latin typeface="Cambria Math" panose="02040503050406030204" pitchFamily="18" charset="0"/>
                        </a:rPr>
                        <m:t>𝐵</m:t>
                      </m:r>
                      <m:r>
                        <a:rPr lang="pt-PT" i="1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pt-PT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pt-PT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∈</m:t>
                          </m:r>
                          <m: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ℤ</m:t>
                          </m:r>
                          <m: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: −15&lt;</m:t>
                          </m:r>
                          <m: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&lt;27</m:t>
                          </m:r>
                        </m:e>
                      </m:d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15" name="CaixaDeTexto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32810" y="4443125"/>
                <a:ext cx="2875211" cy="276999"/>
              </a:xfrm>
              <a:prstGeom prst="rect">
                <a:avLst/>
              </a:prstGeom>
              <a:blipFill>
                <a:blip r:embed="rId4"/>
                <a:stretch>
                  <a:fillRect l="-212" b="-88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26698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3195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182653" y="298008"/>
            <a:ext cx="804928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600" b="1" dirty="0">
                <a:solidFill>
                  <a:srgbClr val="113D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Revisões | Inclusão de conjuntos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3627100" y="1016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6"/>
              <p:cNvSpPr/>
              <p:nvPr/>
            </p:nvSpPr>
            <p:spPr>
              <a:xfrm>
                <a:off x="2183015" y="1172499"/>
                <a:ext cx="8049289" cy="87203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Se todo o elemento de um conjunto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𝐴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 é também elemento de um conjunto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𝐵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, diz-se que </a:t>
                </a:r>
                <a14:m>
                  <m:oMath xmlns:m="http://schemas.openxmlformats.org/officeDocument/2006/math">
                    <m:r>
                      <a:rPr lang="pt-PT" b="1" i="1" dirty="0">
                        <a:solidFill>
                          <a:srgbClr val="05AAB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𝑨</m:t>
                    </m:r>
                  </m:oMath>
                </a14:m>
                <a:r>
                  <a:rPr lang="pt-PT" b="1" dirty="0">
                    <a:solidFill>
                      <a:srgbClr val="05AAB0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 é um subconjunto de </a:t>
                </a:r>
                <a14:m>
                  <m:oMath xmlns:m="http://schemas.openxmlformats.org/officeDocument/2006/math">
                    <m:r>
                      <a:rPr lang="pt-PT" b="1" i="1" dirty="0">
                        <a:solidFill>
                          <a:srgbClr val="05AAB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𝑩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 e escreve-se </a:t>
                </a:r>
                <a14:m>
                  <m:oMath xmlns:m="http://schemas.openxmlformats.org/officeDocument/2006/math">
                    <m:r>
                      <a:rPr lang="pt-PT" b="1" i="1" dirty="0">
                        <a:solidFill>
                          <a:srgbClr val="05AAB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𝑨</m:t>
                    </m:r>
                    <m:r>
                      <a:rPr lang="pt-PT" b="1" i="1" dirty="0">
                        <a:solidFill>
                          <a:srgbClr val="05AAB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⊂</m:t>
                    </m:r>
                    <m:r>
                      <a:rPr lang="pt-PT" b="1" i="1" dirty="0">
                        <a:solidFill>
                          <a:srgbClr val="05AAB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𝑩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 se: </a:t>
                </a:r>
              </a:p>
            </p:txBody>
          </p:sp>
        </mc:Choice>
        <mc:Fallback xmlns="">
          <p:sp>
            <p:nvSpPr>
              <p:cNvPr id="14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83015" y="1172499"/>
                <a:ext cx="8049289" cy="872034"/>
              </a:xfrm>
              <a:prstGeom prst="rect">
                <a:avLst/>
              </a:prstGeom>
              <a:blipFill>
                <a:blip r:embed="rId3"/>
                <a:stretch>
                  <a:fillRect l="-606" r="-757" b="-104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tângulo 7"/>
              <p:cNvSpPr/>
              <p:nvPr/>
            </p:nvSpPr>
            <p:spPr>
              <a:xfrm>
                <a:off x="5068201" y="2105033"/>
                <a:ext cx="227818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pt-PT" b="1" i="1" dirty="0">
                        <a:solidFill>
                          <a:srgbClr val="05AAB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∀</m:t>
                    </m:r>
                    <m:r>
                      <a:rPr lang="pt-PT" b="1" i="1" dirty="0">
                        <a:solidFill>
                          <a:srgbClr val="05AAB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𝒙</m:t>
                    </m:r>
                    <m:r>
                      <a:rPr lang="pt-PT" b="1" i="1" dirty="0">
                        <a:solidFill>
                          <a:srgbClr val="05AAB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, </m:t>
                    </m:r>
                  </m:oMath>
                </a14:m>
                <a:r>
                  <a:rPr lang="pt-PT" b="1" dirty="0">
                    <a:solidFill>
                      <a:srgbClr val="05AAB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pt-PT" b="1" i="1" dirty="0">
                        <a:solidFill>
                          <a:srgbClr val="05AAB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𝒙</m:t>
                    </m:r>
                    <m:r>
                      <a:rPr lang="pt-PT" b="1" i="1" dirty="0">
                        <a:solidFill>
                          <a:srgbClr val="05AAB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 ∈</m:t>
                    </m:r>
                    <m:r>
                      <a:rPr lang="pt-PT" b="1" i="1" dirty="0">
                        <a:solidFill>
                          <a:srgbClr val="05AAB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𝑨</m:t>
                    </m:r>
                    <m:r>
                      <a:rPr lang="pt-PT" b="1" i="1" dirty="0">
                        <a:solidFill>
                          <a:srgbClr val="05AAB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 ⇒ </m:t>
                    </m:r>
                    <m:r>
                      <a:rPr lang="pt-PT" b="1" i="1" dirty="0">
                        <a:solidFill>
                          <a:srgbClr val="05AAB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𝒙</m:t>
                    </m:r>
                    <m:r>
                      <a:rPr lang="pt-PT" b="1" i="1" dirty="0">
                        <a:solidFill>
                          <a:srgbClr val="05AAB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 ∈</m:t>
                    </m:r>
                    <m:r>
                      <a:rPr lang="pt-PT" b="1" i="1" dirty="0">
                        <a:solidFill>
                          <a:srgbClr val="05AAB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𝑩</m:t>
                    </m:r>
                  </m:oMath>
                </a14:m>
                <a:endParaRPr lang="pt-PT" b="1" dirty="0">
                  <a:solidFill>
                    <a:srgbClr val="05AAB0"/>
                  </a:solidFill>
                </a:endParaRPr>
              </a:p>
            </p:txBody>
          </p:sp>
        </mc:Choice>
        <mc:Fallback xmlns="">
          <p:sp>
            <p:nvSpPr>
              <p:cNvPr id="8" name="Retângulo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68201" y="2105033"/>
                <a:ext cx="2278188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Imagem 4"/>
          <p:cNvPicPr>
            <a:picLocks noChangeAspect="1"/>
          </p:cNvPicPr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718390" y="2595365"/>
            <a:ext cx="2977810" cy="1839641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6"/>
              <p:cNvSpPr/>
              <p:nvPr/>
            </p:nvSpPr>
            <p:spPr>
              <a:xfrm>
                <a:off x="2182651" y="4608494"/>
                <a:ext cx="8049289" cy="87203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  <a:buClr>
                    <a:srgbClr val="05AAB0"/>
                  </a:buClr>
                </a:pPr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Se existir um elemento de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𝐴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 que não seja um elemento de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𝐵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, então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𝐴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 não está contido em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𝐵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 e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𝐴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 não é um subconjunto de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𝐵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; escreve-se </a:t>
                </a:r>
                <a14:m>
                  <m:oMath xmlns:m="http://schemas.openxmlformats.org/officeDocument/2006/math">
                    <m:r>
                      <a:rPr lang="pt-PT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𝐴</m:t>
                    </m:r>
                    <m:r>
                      <a:rPr lang="pt-PT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⊄</m:t>
                    </m:r>
                    <m:r>
                      <a:rPr lang="pt-PT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𝐵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.</a:t>
                </a:r>
              </a:p>
            </p:txBody>
          </p:sp>
        </mc:Choice>
        <mc:Fallback xmlns="">
          <p:sp>
            <p:nvSpPr>
              <p:cNvPr id="19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82651" y="4608494"/>
                <a:ext cx="8049289" cy="872034"/>
              </a:xfrm>
              <a:prstGeom prst="rect">
                <a:avLst/>
              </a:prstGeom>
              <a:blipFill>
                <a:blip r:embed="rId6"/>
                <a:stretch>
                  <a:fillRect l="-606" b="-104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50182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8" grpId="0"/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3195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190850" y="239755"/>
            <a:ext cx="804928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600" b="1" dirty="0">
                <a:solidFill>
                  <a:srgbClr val="113D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Revisões | Operações com conjuntos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3627100" y="1016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tângulo 8"/>
              <p:cNvSpPr/>
              <p:nvPr/>
            </p:nvSpPr>
            <p:spPr>
              <a:xfrm>
                <a:off x="2190848" y="1500957"/>
                <a:ext cx="8043786" cy="50430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85750" indent="-285750">
                  <a:lnSpc>
                    <a:spcPct val="150000"/>
                  </a:lnSpc>
                  <a:buClr>
                    <a:srgbClr val="05AAB0"/>
                  </a:buClr>
                  <a:buFont typeface="Wingdings" panose="05000000000000000000" pitchFamily="2" charset="2"/>
                  <a:buChar char="§"/>
                </a:pPr>
                <a:r>
                  <a:rPr lang="pt-PT" sz="2000" b="1" dirty="0">
                    <a:solidFill>
                      <a:srgbClr val="05AAB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Interseção de </a:t>
                </a:r>
                <a14:m>
                  <m:oMath xmlns:m="http://schemas.openxmlformats.org/officeDocument/2006/math">
                    <m:r>
                      <a:rPr lang="pt-PT" sz="2000" b="1" i="1" dirty="0">
                        <a:solidFill>
                          <a:srgbClr val="05AAB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𝑨</m:t>
                    </m:r>
                  </m:oMath>
                </a14:m>
                <a:r>
                  <a:rPr lang="pt-PT" sz="2000" b="1" dirty="0">
                    <a:solidFill>
                      <a:srgbClr val="05AAB0"/>
                    </a:solidFill>
                  </a:rPr>
                  <a:t> </a:t>
                </a:r>
                <a:r>
                  <a:rPr lang="pt-PT" sz="2000" b="1" dirty="0">
                    <a:solidFill>
                      <a:srgbClr val="05AAB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com </a:t>
                </a:r>
                <a14:m>
                  <m:oMath xmlns:m="http://schemas.openxmlformats.org/officeDocument/2006/math">
                    <m:r>
                      <a:rPr lang="pt-PT" sz="2000" b="1" i="1" dirty="0">
                        <a:solidFill>
                          <a:srgbClr val="05AAB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𝑩</m:t>
                    </m:r>
                  </m:oMath>
                </a14:m>
                <a:endParaRPr lang="pt-PT" sz="2000" b="1" dirty="0">
                  <a:solidFill>
                    <a:srgbClr val="05AAB0"/>
                  </a:solidFill>
                </a:endParaRPr>
              </a:p>
            </p:txBody>
          </p:sp>
        </mc:Choice>
        <mc:Fallback xmlns="">
          <p:sp>
            <p:nvSpPr>
              <p:cNvPr id="9" name="Retângulo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0848" y="1500957"/>
                <a:ext cx="8043786" cy="504305"/>
              </a:xfrm>
              <a:prstGeom prst="rect">
                <a:avLst/>
              </a:prstGeom>
              <a:blipFill>
                <a:blip r:embed="rId3"/>
                <a:stretch>
                  <a:fillRect l="-682" b="-192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tângulo 1"/>
              <p:cNvSpPr/>
              <p:nvPr/>
            </p:nvSpPr>
            <p:spPr>
              <a:xfrm>
                <a:off x="2185345" y="2054954"/>
                <a:ext cx="8049289" cy="87203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73050"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∩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 é o conjunto de todos os objetos que satisfazem a condição de pertencer simultaneamente a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 e a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2" name="Retângulo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85345" y="2054954"/>
                <a:ext cx="8049289" cy="872034"/>
              </a:xfrm>
              <a:prstGeom prst="rect">
                <a:avLst/>
              </a:prstGeom>
              <a:blipFill>
                <a:blip r:embed="rId4"/>
                <a:stretch>
                  <a:fillRect b="-104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CaixaDeTexto 10"/>
              <p:cNvSpPr txBox="1"/>
              <p:nvPr/>
            </p:nvSpPr>
            <p:spPr>
              <a:xfrm>
                <a:off x="4715861" y="2975027"/>
                <a:ext cx="2988254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pt-PT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∩</m:t>
                      </m:r>
                      <m:r>
                        <a:rPr lang="pt-PT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𝐵</m:t>
                      </m:r>
                      <m:r>
                        <a:rPr lang="pt-PT" i="1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pt-PT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pt-PT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:  </m:t>
                          </m:r>
                          <m: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∈</m:t>
                          </m:r>
                          <m: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𝐴</m:t>
                          </m:r>
                          <m: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 ∧  </m:t>
                          </m:r>
                          <m: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∈</m:t>
                          </m:r>
                          <m: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e>
                      </m:d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11" name="CaixaDeTexto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5861" y="2975027"/>
                <a:ext cx="2988254" cy="276999"/>
              </a:xfrm>
              <a:prstGeom prst="rect">
                <a:avLst/>
              </a:prstGeom>
              <a:blipFill>
                <a:blip r:embed="rId5"/>
                <a:stretch>
                  <a:fillRect l="-1429" b="-88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Imagem 2"/>
          <p:cNvPicPr>
            <a:picLocks noChangeAspect="1"/>
          </p:cNvPicPr>
          <p:nvPr/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711808" y="3300064"/>
            <a:ext cx="2990977" cy="1799971"/>
          </a:xfrm>
          <a:prstGeom prst="rect">
            <a:avLst/>
          </a:prstGeom>
        </p:spPr>
      </p:pic>
      <p:sp>
        <p:nvSpPr>
          <p:cNvPr id="12" name="Rectangle 6"/>
          <p:cNvSpPr/>
          <p:nvPr/>
        </p:nvSpPr>
        <p:spPr>
          <a:xfrm>
            <a:off x="2778652" y="5509189"/>
            <a:ext cx="2986301" cy="8720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PT" b="1" dirty="0">
                <a:solidFill>
                  <a:srgbClr val="05AAB0"/>
                </a:solidFill>
                <a:latin typeface="Arial" panose="020B0604020202020204" pitchFamily="34" charset="0"/>
                <a:ea typeface="Cambria Math" panose="02040503050406030204" pitchFamily="18" charset="0"/>
                <a:cs typeface="Lucida Grande"/>
              </a:rPr>
              <a:t>Conjunção de condições que definem A e B</a:t>
            </a:r>
          </a:p>
        </p:txBody>
      </p:sp>
      <p:sp>
        <p:nvSpPr>
          <p:cNvPr id="13" name="Retângulo arredondado 12"/>
          <p:cNvSpPr/>
          <p:nvPr/>
        </p:nvSpPr>
        <p:spPr>
          <a:xfrm>
            <a:off x="2778650" y="5499989"/>
            <a:ext cx="2986302" cy="872034"/>
          </a:xfrm>
          <a:prstGeom prst="roundRect">
            <a:avLst/>
          </a:prstGeom>
          <a:noFill/>
          <a:ln>
            <a:solidFill>
              <a:srgbClr val="05AAB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5" name="Rectangle 6"/>
          <p:cNvSpPr/>
          <p:nvPr/>
        </p:nvSpPr>
        <p:spPr>
          <a:xfrm>
            <a:off x="6970894" y="5499989"/>
            <a:ext cx="1961737" cy="8720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PT" b="1" dirty="0">
                <a:solidFill>
                  <a:srgbClr val="05AAB0"/>
                </a:solidFill>
                <a:latin typeface="Arial" panose="020B0604020202020204" pitchFamily="34" charset="0"/>
                <a:ea typeface="Cambria Math" panose="02040503050406030204" pitchFamily="18" charset="0"/>
                <a:cs typeface="Lucida Grande"/>
              </a:rPr>
              <a:t>Interseção de conjuntos</a:t>
            </a:r>
          </a:p>
        </p:txBody>
      </p:sp>
      <p:sp>
        <p:nvSpPr>
          <p:cNvPr id="16" name="Retângulo arredondado 15"/>
          <p:cNvSpPr/>
          <p:nvPr/>
        </p:nvSpPr>
        <p:spPr>
          <a:xfrm>
            <a:off x="6965390" y="5499989"/>
            <a:ext cx="1966260" cy="872034"/>
          </a:xfrm>
          <a:prstGeom prst="roundRect">
            <a:avLst/>
          </a:prstGeom>
          <a:noFill/>
          <a:ln>
            <a:solidFill>
              <a:srgbClr val="05AAB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8" name="Seta para a esquerda e para a direita 17"/>
          <p:cNvSpPr/>
          <p:nvPr/>
        </p:nvSpPr>
        <p:spPr>
          <a:xfrm>
            <a:off x="5879092" y="5791627"/>
            <a:ext cx="890337" cy="288758"/>
          </a:xfrm>
          <a:prstGeom prst="leftRightArrow">
            <a:avLst/>
          </a:prstGeom>
          <a:solidFill>
            <a:srgbClr val="05AAB0"/>
          </a:solidFill>
          <a:ln>
            <a:solidFill>
              <a:srgbClr val="05AAB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6"/>
              <p:cNvSpPr/>
              <p:nvPr/>
            </p:nvSpPr>
            <p:spPr>
              <a:xfrm>
                <a:off x="2190850" y="1011726"/>
                <a:ext cx="8049289" cy="45653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Dados um universo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𝑈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 e dois conjuntos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𝐴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 e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𝐵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 desse universo: </a:t>
                </a:r>
              </a:p>
            </p:txBody>
          </p:sp>
        </mc:Choice>
        <mc:Fallback xmlns="">
          <p:sp>
            <p:nvSpPr>
              <p:cNvPr id="19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0850" y="1011726"/>
                <a:ext cx="8049289" cy="456535"/>
              </a:xfrm>
              <a:prstGeom prst="rect">
                <a:avLst/>
              </a:prstGeom>
              <a:blipFill>
                <a:blip r:embed="rId7"/>
                <a:stretch>
                  <a:fillRect l="-606" b="-21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80637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" grpId="0"/>
      <p:bldP spid="11" grpId="0"/>
      <p:bldP spid="12" grpId="0"/>
      <p:bldP spid="13" grpId="0" animBg="1"/>
      <p:bldP spid="15" grpId="0"/>
      <p:bldP spid="16" grpId="0" animBg="1"/>
      <p:bldP spid="18" grpId="0" animBg="1"/>
      <p:bldP spid="1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3195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185345" y="307657"/>
            <a:ext cx="804928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600" b="1" dirty="0">
                <a:solidFill>
                  <a:srgbClr val="113D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Revisões | Operações com conjuntos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3627100" y="1016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tângulo 8"/>
              <p:cNvSpPr/>
              <p:nvPr/>
            </p:nvSpPr>
            <p:spPr>
              <a:xfrm>
                <a:off x="2190848" y="1019677"/>
                <a:ext cx="8043786" cy="50680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85750" indent="-285750">
                  <a:lnSpc>
                    <a:spcPct val="150000"/>
                  </a:lnSpc>
                  <a:buClr>
                    <a:srgbClr val="05AAB0"/>
                  </a:buClr>
                  <a:buFont typeface="Wingdings" panose="05000000000000000000" pitchFamily="2" charset="2"/>
                  <a:buChar char="§"/>
                </a:pPr>
                <a:r>
                  <a:rPr lang="pt-PT" sz="2000" b="1" dirty="0">
                    <a:solidFill>
                      <a:srgbClr val="05AAB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Reunião de </a:t>
                </a:r>
                <a14:m>
                  <m:oMath xmlns:m="http://schemas.openxmlformats.org/officeDocument/2006/math">
                    <m:r>
                      <a:rPr lang="pt-PT" sz="2000" b="1" i="1" dirty="0">
                        <a:solidFill>
                          <a:srgbClr val="05AAB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𝑨</m:t>
                    </m:r>
                  </m:oMath>
                </a14:m>
                <a:r>
                  <a:rPr lang="pt-PT" sz="2000" b="1" dirty="0">
                    <a:solidFill>
                      <a:srgbClr val="05AAB0"/>
                    </a:solidFill>
                  </a:rPr>
                  <a:t> </a:t>
                </a:r>
                <a:r>
                  <a:rPr lang="pt-PT" sz="2000" b="1" dirty="0">
                    <a:solidFill>
                      <a:srgbClr val="05AAB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com </a:t>
                </a:r>
                <a14:m>
                  <m:oMath xmlns:m="http://schemas.openxmlformats.org/officeDocument/2006/math">
                    <m:r>
                      <a:rPr lang="pt-PT" sz="2000" b="1" i="1" dirty="0">
                        <a:solidFill>
                          <a:srgbClr val="05AAB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𝑩</m:t>
                    </m:r>
                  </m:oMath>
                </a14:m>
                <a:endParaRPr lang="pt-PT" sz="2000" b="1" dirty="0">
                  <a:solidFill>
                    <a:srgbClr val="05AAB0"/>
                  </a:solidFill>
                </a:endParaRPr>
              </a:p>
            </p:txBody>
          </p:sp>
        </mc:Choice>
        <mc:Fallback xmlns="">
          <p:sp>
            <p:nvSpPr>
              <p:cNvPr id="9" name="Retângulo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0848" y="1019677"/>
                <a:ext cx="8043786" cy="506805"/>
              </a:xfrm>
              <a:prstGeom prst="rect">
                <a:avLst/>
              </a:prstGeom>
              <a:blipFill>
                <a:blip r:embed="rId3"/>
                <a:stretch>
                  <a:fillRect l="-682" b="-192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tângulo 1"/>
              <p:cNvSpPr/>
              <p:nvPr/>
            </p:nvSpPr>
            <p:spPr>
              <a:xfrm>
                <a:off x="2185345" y="1573674"/>
                <a:ext cx="8049289" cy="87203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73050"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∪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 é o conjunto de todos os objetos que satisfazem a condição de pertencer a pelo menos um dos conjuntos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 e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2" name="Retângulo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85345" y="1573674"/>
                <a:ext cx="8049289" cy="872034"/>
              </a:xfrm>
              <a:prstGeom prst="rect">
                <a:avLst/>
              </a:prstGeom>
              <a:blipFill>
                <a:blip r:embed="rId4"/>
                <a:stretch>
                  <a:fillRect b="-104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CaixaDeTexto 10"/>
              <p:cNvSpPr txBox="1"/>
              <p:nvPr/>
            </p:nvSpPr>
            <p:spPr>
              <a:xfrm>
                <a:off x="4726868" y="2493747"/>
                <a:ext cx="2988254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pt-PT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∪</m:t>
                      </m:r>
                      <m:r>
                        <a:rPr lang="pt-PT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𝐵</m:t>
                      </m:r>
                      <m:r>
                        <a:rPr lang="pt-PT" i="1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pt-PT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pt-PT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:  </m:t>
                          </m:r>
                          <m: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∈</m:t>
                          </m:r>
                          <m: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𝐴</m:t>
                          </m:r>
                          <m: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 ∨  </m:t>
                          </m:r>
                          <m: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∈</m:t>
                          </m:r>
                          <m: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e>
                      </m:d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11" name="CaixaDeTexto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6868" y="2493747"/>
                <a:ext cx="2988254" cy="276999"/>
              </a:xfrm>
              <a:prstGeom prst="rect">
                <a:avLst/>
              </a:prstGeom>
              <a:blipFill>
                <a:blip r:embed="rId5"/>
                <a:stretch>
                  <a:fillRect l="-1222" b="-65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Imagem 2"/>
          <p:cNvPicPr>
            <a:picLocks noChangeAspect="1"/>
          </p:cNvPicPr>
          <p:nvPr/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738674" y="2891066"/>
            <a:ext cx="2964643" cy="1813167"/>
          </a:xfrm>
          <a:prstGeom prst="rect">
            <a:avLst/>
          </a:prstGeom>
        </p:spPr>
      </p:pic>
      <p:sp>
        <p:nvSpPr>
          <p:cNvPr id="13" name="Rectangle 6"/>
          <p:cNvSpPr/>
          <p:nvPr/>
        </p:nvSpPr>
        <p:spPr>
          <a:xfrm>
            <a:off x="7077224" y="5167586"/>
            <a:ext cx="1961737" cy="8720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PT" b="1" dirty="0">
                <a:solidFill>
                  <a:srgbClr val="05AAB0"/>
                </a:solidFill>
                <a:latin typeface="Arial" panose="020B0604020202020204" pitchFamily="34" charset="0"/>
                <a:ea typeface="Cambria Math" panose="02040503050406030204" pitchFamily="18" charset="0"/>
                <a:cs typeface="Lucida Grande"/>
              </a:rPr>
              <a:t>Reunião de conjuntos</a:t>
            </a:r>
          </a:p>
        </p:txBody>
      </p:sp>
      <p:sp>
        <p:nvSpPr>
          <p:cNvPr id="14" name="Retângulo arredondado 13"/>
          <p:cNvSpPr/>
          <p:nvPr/>
        </p:nvSpPr>
        <p:spPr>
          <a:xfrm>
            <a:off x="7071720" y="5167586"/>
            <a:ext cx="1966260" cy="872034"/>
          </a:xfrm>
          <a:prstGeom prst="roundRect">
            <a:avLst/>
          </a:prstGeom>
          <a:noFill/>
          <a:ln>
            <a:solidFill>
              <a:srgbClr val="05AAB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5" name="Seta para a esquerda e para a direita 14"/>
          <p:cNvSpPr/>
          <p:nvPr/>
        </p:nvSpPr>
        <p:spPr>
          <a:xfrm>
            <a:off x="5985422" y="5459224"/>
            <a:ext cx="890337" cy="288758"/>
          </a:xfrm>
          <a:prstGeom prst="leftRightArrow">
            <a:avLst/>
          </a:prstGeom>
          <a:solidFill>
            <a:srgbClr val="05AAB0"/>
          </a:solidFill>
          <a:ln>
            <a:solidFill>
              <a:srgbClr val="05AAB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6" name="Rectangle 6"/>
          <p:cNvSpPr/>
          <p:nvPr/>
        </p:nvSpPr>
        <p:spPr>
          <a:xfrm>
            <a:off x="2884983" y="5155520"/>
            <a:ext cx="2986301" cy="8720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PT" b="1" dirty="0">
                <a:solidFill>
                  <a:srgbClr val="05AAB0"/>
                </a:solidFill>
                <a:latin typeface="Arial" panose="020B0604020202020204" pitchFamily="34" charset="0"/>
                <a:ea typeface="Cambria Math" panose="02040503050406030204" pitchFamily="18" charset="0"/>
                <a:cs typeface="Lucida Grande"/>
              </a:rPr>
              <a:t>Disjunção de condições que definem A e B</a:t>
            </a:r>
          </a:p>
        </p:txBody>
      </p:sp>
      <p:sp>
        <p:nvSpPr>
          <p:cNvPr id="18" name="Retângulo arredondado 12"/>
          <p:cNvSpPr/>
          <p:nvPr/>
        </p:nvSpPr>
        <p:spPr>
          <a:xfrm>
            <a:off x="2884981" y="5146320"/>
            <a:ext cx="2986302" cy="872034"/>
          </a:xfrm>
          <a:prstGeom prst="roundRect">
            <a:avLst/>
          </a:prstGeom>
          <a:noFill/>
          <a:ln>
            <a:solidFill>
              <a:srgbClr val="05AAB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629683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" grpId="0"/>
      <p:bldP spid="11" grpId="0"/>
      <p:bldP spid="13" grpId="0"/>
      <p:bldP spid="14" grpId="0" animBg="1"/>
      <p:bldP spid="15" grpId="0" animBg="1"/>
      <p:bldP spid="16" grpId="0"/>
      <p:bldP spid="1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3195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185345" y="295521"/>
            <a:ext cx="804928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600" b="1" dirty="0">
                <a:solidFill>
                  <a:srgbClr val="113D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Revisões | Operações com conjuntos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3627100" y="1016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tângulo 8"/>
              <p:cNvSpPr/>
              <p:nvPr/>
            </p:nvSpPr>
            <p:spPr>
              <a:xfrm>
                <a:off x="2190848" y="1011726"/>
                <a:ext cx="8043786" cy="50680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85750" indent="-285750">
                  <a:lnSpc>
                    <a:spcPct val="150000"/>
                  </a:lnSpc>
                  <a:buClr>
                    <a:srgbClr val="05AAB0"/>
                  </a:buClr>
                  <a:buFont typeface="Wingdings" panose="05000000000000000000" pitchFamily="2" charset="2"/>
                  <a:buChar char="§"/>
                </a:pPr>
                <a:r>
                  <a:rPr lang="pt-PT" sz="2000" b="1" dirty="0">
                    <a:solidFill>
                      <a:srgbClr val="05AAB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Complementar de um conjunto </a:t>
                </a:r>
                <a14:m>
                  <m:oMath xmlns:m="http://schemas.openxmlformats.org/officeDocument/2006/math">
                    <m:r>
                      <a:rPr lang="pt-PT" sz="2000" b="1" i="1" dirty="0">
                        <a:solidFill>
                          <a:srgbClr val="05AAB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𝑨</m:t>
                    </m:r>
                  </m:oMath>
                </a14:m>
                <a:endParaRPr lang="pt-PT" sz="2000" b="1" dirty="0">
                  <a:solidFill>
                    <a:srgbClr val="05AAB0"/>
                  </a:solidFill>
                </a:endParaRPr>
              </a:p>
            </p:txBody>
          </p:sp>
        </mc:Choice>
        <mc:Fallback xmlns="">
          <p:sp>
            <p:nvSpPr>
              <p:cNvPr id="9" name="Retângulo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0848" y="1011726"/>
                <a:ext cx="8043786" cy="506805"/>
              </a:xfrm>
              <a:prstGeom prst="rect">
                <a:avLst/>
              </a:prstGeom>
              <a:blipFill>
                <a:blip r:embed="rId3"/>
                <a:stretch>
                  <a:fillRect l="-682" b="-192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tângulo 1"/>
              <p:cNvSpPr/>
              <p:nvPr/>
            </p:nvSpPr>
            <p:spPr>
              <a:xfrm>
                <a:off x="2185345" y="1565724"/>
                <a:ext cx="8049289" cy="45698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indent="273050">
                  <a:lnSpc>
                    <a:spcPct val="150000"/>
                  </a:lnSpc>
                </a:pP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pt-PT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pt-PT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pt-PT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  <m:r>
                          <a:rPr lang="pt-PT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</m:e>
                    </m:acc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 é o conjunto de todos os elementos de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𝑈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 que não pertencem a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</a:p>
            </p:txBody>
          </p:sp>
        </mc:Choice>
        <mc:Fallback xmlns="">
          <p:sp>
            <p:nvSpPr>
              <p:cNvPr id="2" name="Retângulo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85345" y="1565724"/>
                <a:ext cx="8049289" cy="456985"/>
              </a:xfrm>
              <a:prstGeom prst="rect">
                <a:avLst/>
              </a:prstGeom>
              <a:blipFill>
                <a:blip r:embed="rId4"/>
                <a:stretch>
                  <a:fillRect b="-21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CaixaDeTexto 10"/>
              <p:cNvSpPr txBox="1"/>
              <p:nvPr/>
            </p:nvSpPr>
            <p:spPr>
              <a:xfrm>
                <a:off x="5166330" y="2074452"/>
                <a:ext cx="2106089" cy="27757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pt-PT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pt-PT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pt-PT" i="1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pt-PT" i="1"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acc>
                      <m:r>
                        <a:rPr lang="pt-PT" i="1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pt-PT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pt-PT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∈</m:t>
                          </m:r>
                          <m: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𝑈</m:t>
                          </m:r>
                          <m: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:  </m:t>
                          </m:r>
                          <m: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pt-PT" i="1">
                              <a:latin typeface="Cambria Math"/>
                              <a:ea typeface="Cambria Math"/>
                            </a:rPr>
                            <m:t>∉</m:t>
                          </m:r>
                          <m: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𝐴</m:t>
                          </m:r>
                        </m:e>
                      </m:d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11" name="CaixaDeTexto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66330" y="2074452"/>
                <a:ext cx="2106089" cy="277576"/>
              </a:xfrm>
              <a:prstGeom prst="rect">
                <a:avLst/>
              </a:prstGeom>
              <a:blipFill>
                <a:blip r:embed="rId5"/>
                <a:stretch>
                  <a:fillRect b="-152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Imagem 4"/>
          <p:cNvPicPr>
            <a:picLocks noChangeAspect="1"/>
          </p:cNvPicPr>
          <p:nvPr/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912454" y="2352028"/>
            <a:ext cx="3030765" cy="1852838"/>
          </a:xfrm>
          <a:prstGeom prst="rect">
            <a:avLst/>
          </a:prstGeom>
        </p:spPr>
      </p:pic>
      <p:sp>
        <p:nvSpPr>
          <p:cNvPr id="13" name="Rectangle 6"/>
          <p:cNvSpPr/>
          <p:nvPr/>
        </p:nvSpPr>
        <p:spPr>
          <a:xfrm>
            <a:off x="3310283" y="4201815"/>
            <a:ext cx="2577742" cy="8720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PT" b="1" dirty="0">
                <a:solidFill>
                  <a:srgbClr val="05AAB0"/>
                </a:solidFill>
                <a:latin typeface="Arial" panose="020B0604020202020204" pitchFamily="34" charset="0"/>
                <a:ea typeface="Cambria Math" panose="02040503050406030204" pitchFamily="18" charset="0"/>
                <a:cs typeface="Lucida Grande"/>
              </a:rPr>
              <a:t>Negação de condição que define A</a:t>
            </a:r>
          </a:p>
        </p:txBody>
      </p:sp>
      <p:sp>
        <p:nvSpPr>
          <p:cNvPr id="15" name="Retângulo arredondado 14"/>
          <p:cNvSpPr/>
          <p:nvPr/>
        </p:nvSpPr>
        <p:spPr>
          <a:xfrm>
            <a:off x="3310284" y="4201815"/>
            <a:ext cx="2576761" cy="872034"/>
          </a:xfrm>
          <a:prstGeom prst="roundRect">
            <a:avLst/>
          </a:prstGeom>
          <a:noFill/>
          <a:ln>
            <a:solidFill>
              <a:srgbClr val="05AAB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6" name="Rectangle 6"/>
          <p:cNvSpPr/>
          <p:nvPr/>
        </p:nvSpPr>
        <p:spPr>
          <a:xfrm>
            <a:off x="7178050" y="4201815"/>
            <a:ext cx="1961737" cy="8720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PT" b="1" dirty="0">
                <a:solidFill>
                  <a:srgbClr val="05AAB0"/>
                </a:solidFill>
                <a:latin typeface="Arial" panose="020B0604020202020204" pitchFamily="34" charset="0"/>
                <a:ea typeface="Cambria Math" panose="02040503050406030204" pitchFamily="18" charset="0"/>
                <a:cs typeface="Lucida Grande"/>
              </a:rPr>
              <a:t>Complementar do conjunto</a:t>
            </a:r>
          </a:p>
        </p:txBody>
      </p:sp>
      <p:sp>
        <p:nvSpPr>
          <p:cNvPr id="18" name="Retângulo arredondado 17"/>
          <p:cNvSpPr/>
          <p:nvPr/>
        </p:nvSpPr>
        <p:spPr>
          <a:xfrm>
            <a:off x="7172546" y="4201815"/>
            <a:ext cx="1966260" cy="872034"/>
          </a:xfrm>
          <a:prstGeom prst="roundRect">
            <a:avLst/>
          </a:prstGeom>
          <a:noFill/>
          <a:ln>
            <a:solidFill>
              <a:srgbClr val="05AAB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9" name="Seta para a esquerda e para a direita 18"/>
          <p:cNvSpPr/>
          <p:nvPr/>
        </p:nvSpPr>
        <p:spPr>
          <a:xfrm>
            <a:off x="6086248" y="4493453"/>
            <a:ext cx="890337" cy="288758"/>
          </a:xfrm>
          <a:prstGeom prst="leftRightArrow">
            <a:avLst/>
          </a:prstGeom>
          <a:solidFill>
            <a:srgbClr val="05AAB0"/>
          </a:solidFill>
          <a:ln>
            <a:solidFill>
              <a:srgbClr val="05AAB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20" name="Retângulo 19"/>
          <p:cNvSpPr/>
          <p:nvPr/>
        </p:nvSpPr>
        <p:spPr>
          <a:xfrm>
            <a:off x="2196356" y="5058460"/>
            <a:ext cx="8049289" cy="456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3050">
              <a:lnSpc>
                <a:spcPct val="150000"/>
              </a:lnSpc>
            </a:pPr>
            <a:r>
              <a:rPr lang="pt-PT" b="1" dirty="0">
                <a:solidFill>
                  <a:srgbClr val="F479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Notas: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tângulo 21"/>
              <p:cNvSpPr/>
              <p:nvPr/>
            </p:nvSpPr>
            <p:spPr>
              <a:xfrm>
                <a:off x="2196354" y="5469744"/>
                <a:ext cx="8049289" cy="45698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615950" indent="-342900">
                  <a:lnSpc>
                    <a:spcPct val="150000"/>
                  </a:lnSpc>
                  <a:buClr>
                    <a:srgbClr val="F47929"/>
                  </a:buClr>
                  <a:buFont typeface="+mj-lt"/>
                  <a:buAutoNum type="arabicPeriod"/>
                </a:pP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pt-PT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r>
                      <a:rPr lang="pt-PT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∩</m:t>
                    </m:r>
                    <m:acc>
                      <m:accPr>
                        <m:chr m:val="̅"/>
                        <m:ctrlPr>
                          <a:rPr lang="pt-PT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pt-PT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pt-PT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  <m:r>
                          <a:rPr lang="pt-PT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</m:e>
                    </m:acc>
                    <m:r>
                      <a:rPr lang="pt-PT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pt-PT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∅</m:t>
                    </m:r>
                  </m:oMath>
                </a14:m>
                <a:endParaRPr lang="pt-PT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2" name="Retângulo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6354" y="5469744"/>
                <a:ext cx="8049289" cy="456985"/>
              </a:xfrm>
              <a:prstGeom prst="rect">
                <a:avLst/>
              </a:prstGeom>
              <a:blipFill>
                <a:blip r:embed="rId7"/>
                <a:stretch>
                  <a:fillRect b="-17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Retângulo 23"/>
              <p:cNvSpPr/>
              <p:nvPr/>
            </p:nvSpPr>
            <p:spPr>
              <a:xfrm>
                <a:off x="2196353" y="5850472"/>
                <a:ext cx="8049289" cy="45698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615950" indent="-342900">
                  <a:lnSpc>
                    <a:spcPct val="150000"/>
                  </a:lnSpc>
                  <a:buClr>
                    <a:srgbClr val="F47929"/>
                  </a:buClr>
                  <a:buFont typeface="+mj-lt"/>
                  <a:buAutoNum type="arabicPeriod" startAt="2"/>
                </a:pP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pt-PT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r>
                      <a:rPr lang="pt-PT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∪</m:t>
                    </m:r>
                    <m:acc>
                      <m:accPr>
                        <m:chr m:val="̅"/>
                        <m:ctrlP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  <m: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</m:e>
                    </m:acc>
                    <m:r>
                      <a:rPr lang="pt-PT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pt-PT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𝑈</m:t>
                    </m:r>
                  </m:oMath>
                </a14:m>
                <a:endParaRPr lang="pt-PT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4" name="Retângulo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6353" y="5850472"/>
                <a:ext cx="8049289" cy="456985"/>
              </a:xfrm>
              <a:prstGeom prst="rect">
                <a:avLst/>
              </a:prstGeom>
              <a:blipFill>
                <a:blip r:embed="rId8"/>
                <a:stretch>
                  <a:fillRect b="-17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tângulo 24"/>
              <p:cNvSpPr/>
              <p:nvPr/>
            </p:nvSpPr>
            <p:spPr>
              <a:xfrm>
                <a:off x="2190849" y="6231200"/>
                <a:ext cx="8049289" cy="48442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615950" indent="-342900">
                  <a:lnSpc>
                    <a:spcPct val="150000"/>
                  </a:lnSpc>
                  <a:buClr>
                    <a:srgbClr val="F47929"/>
                  </a:buClr>
                  <a:buFont typeface="+mj-lt"/>
                  <a:buAutoNum type="arabicPeriod" startAt="3"/>
                </a:pP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̿"/>
                        <m:ctrlP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  <m: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</m:e>
                    </m:acc>
                    <m:r>
                      <a:rPr lang="pt-PT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pt-PT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endParaRPr lang="pt-PT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5" name="Retângulo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0849" y="6231200"/>
                <a:ext cx="8049289" cy="484428"/>
              </a:xfrm>
              <a:prstGeom prst="rect">
                <a:avLst/>
              </a:prstGeom>
              <a:blipFill>
                <a:blip r:embed="rId9"/>
                <a:stretch>
                  <a:fillRect b="-1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36311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" grpId="0"/>
      <p:bldP spid="11" grpId="0"/>
      <p:bldP spid="13" grpId="0"/>
      <p:bldP spid="15" grpId="0" animBg="1"/>
      <p:bldP spid="16" grpId="0"/>
      <p:bldP spid="18" grpId="0" animBg="1"/>
      <p:bldP spid="19" grpId="0" animBg="1"/>
      <p:bldP spid="20" grpId="0"/>
      <p:bldP spid="22" grpId="0"/>
      <p:bldP spid="24" grpId="0"/>
      <p:bldP spid="25" grpId="0"/>
    </p:bldLst>
  </p:timing>
</p:sld>
</file>

<file path=ppt/theme/theme1.xml><?xml version="1.0" encoding="utf-8"?>
<a:theme xmlns:a="http://schemas.openxmlformats.org/drawingml/2006/main" name="Modelo de apresentação personalizado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835</Words>
  <Application>Microsoft Office PowerPoint</Application>
  <PresentationFormat>Ecrã Panorâmico</PresentationFormat>
  <Paragraphs>128</Paragraphs>
  <Slides>15</Slides>
  <Notes>14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15</vt:i4>
      </vt:variant>
    </vt:vector>
  </HeadingPairs>
  <TitlesOfParts>
    <vt:vector size="24" baseType="lpstr">
      <vt:lpstr>Aptos</vt:lpstr>
      <vt:lpstr>Aptos Display</vt:lpstr>
      <vt:lpstr>Arial</vt:lpstr>
      <vt:lpstr>Calibri</vt:lpstr>
      <vt:lpstr>Cambria Math</vt:lpstr>
      <vt:lpstr>Lucida Grande</vt:lpstr>
      <vt:lpstr>Montserrat Ultra-Bold</vt:lpstr>
      <vt:lpstr>Wingdings</vt:lpstr>
      <vt:lpstr>Modelo de apresentação personalizado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Ana Paula Ferreira Fernandes Lopes</dc:creator>
  <cp:lastModifiedBy>Filomena Soares</cp:lastModifiedBy>
  <cp:revision>12</cp:revision>
  <dcterms:created xsi:type="dcterms:W3CDTF">2025-04-14T14:48:16Z</dcterms:created>
  <dcterms:modified xsi:type="dcterms:W3CDTF">2025-04-14T18:48:04Z</dcterms:modified>
</cp:coreProperties>
</file>