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7" r:id="rId2"/>
    <p:sldId id="526" r:id="rId3"/>
    <p:sldId id="527" r:id="rId4"/>
    <p:sldId id="528" r:id="rId5"/>
    <p:sldId id="529" r:id="rId6"/>
    <p:sldId id="522" r:id="rId7"/>
    <p:sldId id="530" r:id="rId8"/>
    <p:sldId id="523" r:id="rId9"/>
    <p:sldId id="531" r:id="rId10"/>
    <p:sldId id="532" r:id="rId11"/>
    <p:sldId id="533" r:id="rId12"/>
    <p:sldId id="534" r:id="rId13"/>
    <p:sldId id="535" r:id="rId14"/>
    <p:sldId id="536" r:id="rId15"/>
    <p:sldId id="537" r:id="rId16"/>
    <p:sldId id="538" r:id="rId17"/>
    <p:sldId id="539" r:id="rId18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3D57"/>
    <a:srgbClr val="D0E9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3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292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FE287-E07B-410C-82DC-9CDAD9B0C2C9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41DA2-1F8C-4D54-8A9D-0A236E42B53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96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904043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435265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030212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527758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587700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257992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71869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199483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435764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204203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797080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261197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047044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36048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18900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5CCB8D-F7EE-024B-668D-2970643CD8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1028B03-DE41-6BDA-1887-C555A5C290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0841AF9-63E9-26AC-0003-87D446DF7D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33BE729-D53E-A4A6-0851-7AE0BC36D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835D128-4A92-0236-EECB-00995D9E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079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A39DFD-4378-7E8C-D527-747D49C3F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2E1A796D-08A5-4B5C-774B-D624320F18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3EBEBE7-F63A-2C50-7523-AF6EF5AB80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88851CD1-6DD2-F309-FD63-11035D033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428630F-22A5-E8C9-B3D6-8F920D7FD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266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DE9A916-3FFD-4F98-FC99-896A8C019C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08EB26DC-18F6-2F6E-79F1-D10AA0FC73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7CEF2EC-FC7E-8D81-DD2A-B31102A55A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E385FA0-F0B1-4817-CC60-5788D9018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6875BDE-01C0-D4CD-00B6-4B1DF24C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428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AFD7BF-7AD3-F791-F599-31ECEB6CA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EBBFF2B-5225-A504-C11D-B92B260FF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9BD8829-A846-57BC-8F6D-08D0B012A6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0CD7AC84-2651-5EB3-9134-D8B2A5FBB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33262A8-A901-8BCA-C046-FE53710A2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61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2954EE-98FF-1CD3-C977-DBE5B239D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3981EEEC-F95A-393D-A982-542BC34C8B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73930EE-C7FB-FDF0-ED92-DC250F1896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6226FDEC-CAA3-9206-D3FF-92AD51626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BFFC29B-1C22-772D-7C30-B43590D30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15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4470AB-39D8-B628-B51F-E22731841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A7BAB49-F935-8B33-8600-9532584DE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AFC2C80C-95A7-D3A1-9E91-3F54A629A5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FE11E781-6237-19E5-7B6B-C9A08CCEE0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6511958-F721-51DC-5442-05A9C4272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3D1A6EF6-9740-3150-A883-583668D9C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934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F09805-1695-9C38-EC72-B2B5606EB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421E4357-6730-A52E-33F0-C1D44CF1F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2212BFD2-08B1-94D8-4160-4FA9DC346B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D3050AAD-A3BF-A869-B644-470816CB8F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EB2403D8-92EC-32D3-1535-2578A3D0BE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5069627D-119E-2C03-009E-F93649E96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45BC32A7-6C0F-51B6-7BCB-0FBD20B04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D07C430F-2A4C-5983-336F-09D62EBCA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05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5E6B46-90D5-4847-36AE-7A836A23E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4A9365CB-80A0-5480-547A-E8EDBD8A84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0C53E000-6963-8047-3E8A-4BA326747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C8D60280-3A77-9CDD-3C2C-2404F919A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726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E7B2E837-C85B-A85B-7EB6-586BABAAC6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4B160049-5224-805F-D968-7E0B0B6D0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30C802FB-00EE-FD50-31AD-41F33B37B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511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645AF2-DBC9-A7A5-6C8C-D26BC659D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3563412-A285-215A-F25A-4584D2E0F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31E3BFB8-D018-B025-A1B6-2CD0D898EA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B1E991B1-F76D-64E8-0BC1-96CB71B12B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0B5BE08-928F-9F42-690E-D3B18D94E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59DC9C69-2F7C-6715-E19D-B1A8B94DA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976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ED09A9-1BBC-583F-4352-72E9E0CD3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AD0A4296-F41F-6A23-BCC4-F019F3D786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FA50F955-BBC8-DFF0-1FA4-28958A9528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D90DE94B-90A6-CAE5-3D0F-DB8D9266B2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B7A2E65-3579-170B-3CD7-41FA8EA83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0F6A66BE-056C-C8AF-9C77-A021A21E6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15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8">
            <a:extLst>
              <a:ext uri="{FF2B5EF4-FFF2-40B4-BE49-F238E27FC236}">
                <a16:creationId xmlns:a16="http://schemas.microsoft.com/office/drawing/2014/main" id="{E2AE9E42-C5F4-FF6B-5F5E-85ED37C0801D}"/>
              </a:ext>
            </a:extLst>
          </p:cNvPr>
          <p:cNvGrpSpPr/>
          <p:nvPr userDrawn="1"/>
        </p:nvGrpSpPr>
        <p:grpSpPr>
          <a:xfrm>
            <a:off x="-658068" y="521638"/>
            <a:ext cx="1008000" cy="6048000"/>
            <a:chOff x="0" y="0"/>
            <a:chExt cx="314311" cy="2161439"/>
          </a:xfrm>
        </p:grpSpPr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39BCDDE9-1185-2546-FF65-8D6A143568FB}"/>
                </a:ext>
              </a:extLst>
            </p:cNvPr>
            <p:cNvSpPr/>
            <p:nvPr/>
          </p:nvSpPr>
          <p:spPr>
            <a:xfrm>
              <a:off x="0" y="0"/>
              <a:ext cx="314311" cy="2161439"/>
            </a:xfrm>
            <a:custGeom>
              <a:avLst/>
              <a:gdLst/>
              <a:ahLst/>
              <a:cxnLst/>
              <a:rect l="l" t="t" r="r" b="b"/>
              <a:pathLst>
                <a:path w="314311" h="2161439">
                  <a:moveTo>
                    <a:pt x="129746" y="0"/>
                  </a:moveTo>
                  <a:lnTo>
                    <a:pt x="184565" y="0"/>
                  </a:lnTo>
                  <a:cubicBezTo>
                    <a:pt x="256221" y="0"/>
                    <a:pt x="314311" y="58089"/>
                    <a:pt x="314311" y="129746"/>
                  </a:cubicBezTo>
                  <a:lnTo>
                    <a:pt x="314311" y="2031693"/>
                  </a:lnTo>
                  <a:cubicBezTo>
                    <a:pt x="314311" y="2066104"/>
                    <a:pt x="300641" y="2099105"/>
                    <a:pt x="276309" y="2123437"/>
                  </a:cubicBezTo>
                  <a:cubicBezTo>
                    <a:pt x="251977" y="2147769"/>
                    <a:pt x="218975" y="2161439"/>
                    <a:pt x="184565" y="2161439"/>
                  </a:cubicBezTo>
                  <a:lnTo>
                    <a:pt x="129746" y="2161439"/>
                  </a:lnTo>
                  <a:cubicBezTo>
                    <a:pt x="95335" y="2161439"/>
                    <a:pt x="62334" y="2147769"/>
                    <a:pt x="38002" y="2123437"/>
                  </a:cubicBezTo>
                  <a:cubicBezTo>
                    <a:pt x="13670" y="2099105"/>
                    <a:pt x="0" y="2066104"/>
                    <a:pt x="0" y="2031693"/>
                  </a:cubicBezTo>
                  <a:lnTo>
                    <a:pt x="0" y="129746"/>
                  </a:lnTo>
                  <a:cubicBezTo>
                    <a:pt x="0" y="95335"/>
                    <a:pt x="13670" y="62334"/>
                    <a:pt x="38002" y="38002"/>
                  </a:cubicBezTo>
                  <a:cubicBezTo>
                    <a:pt x="62334" y="13670"/>
                    <a:pt x="95335" y="0"/>
                    <a:pt x="129746" y="0"/>
                  </a:cubicBezTo>
                  <a:close/>
                </a:path>
              </a:pathLst>
            </a:custGeom>
            <a:solidFill>
              <a:srgbClr val="B8DF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10">
              <a:extLst>
                <a:ext uri="{FF2B5EF4-FFF2-40B4-BE49-F238E27FC236}">
                  <a16:creationId xmlns:a16="http://schemas.microsoft.com/office/drawing/2014/main" id="{68EA580E-03BB-DD0A-32B8-9197281DAB4B}"/>
                </a:ext>
              </a:extLst>
            </p:cNvPr>
            <p:cNvSpPr txBox="1"/>
            <p:nvPr/>
          </p:nvSpPr>
          <p:spPr>
            <a:xfrm>
              <a:off x="0" y="-47625"/>
              <a:ext cx="314311" cy="220906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10" name="Group 2">
            <a:extLst>
              <a:ext uri="{FF2B5EF4-FFF2-40B4-BE49-F238E27FC236}">
                <a16:creationId xmlns:a16="http://schemas.microsoft.com/office/drawing/2014/main" id="{0308184E-C9E9-683A-4E51-9C7E9FD38BB7}"/>
              </a:ext>
            </a:extLst>
          </p:cNvPr>
          <p:cNvGrpSpPr/>
          <p:nvPr userDrawn="1"/>
        </p:nvGrpSpPr>
        <p:grpSpPr>
          <a:xfrm>
            <a:off x="470112" y="197638"/>
            <a:ext cx="648000" cy="648000"/>
            <a:chOff x="0" y="0"/>
            <a:chExt cx="274739" cy="274739"/>
          </a:xfrm>
        </p:grpSpPr>
        <p:sp>
          <p:nvSpPr>
            <p:cNvPr id="11" name="Freeform 3">
              <a:extLst>
                <a:ext uri="{FF2B5EF4-FFF2-40B4-BE49-F238E27FC236}">
                  <a16:creationId xmlns:a16="http://schemas.microsoft.com/office/drawing/2014/main" id="{C36C145E-5FA1-DB0C-9E95-0802FFC45E59}"/>
                </a:ext>
              </a:extLst>
            </p:cNvPr>
            <p:cNvSpPr/>
            <p:nvPr/>
          </p:nvSpPr>
          <p:spPr>
            <a:xfrm>
              <a:off x="0" y="0"/>
              <a:ext cx="274739" cy="274739"/>
            </a:xfrm>
            <a:custGeom>
              <a:avLst/>
              <a:gdLst/>
              <a:ahLst/>
              <a:cxnLst/>
              <a:rect l="l" t="t" r="r" b="b"/>
              <a:pathLst>
                <a:path w="274739" h="274739">
                  <a:moveTo>
                    <a:pt x="103904" y="0"/>
                  </a:moveTo>
                  <a:lnTo>
                    <a:pt x="170835" y="0"/>
                  </a:lnTo>
                  <a:cubicBezTo>
                    <a:pt x="198392" y="0"/>
                    <a:pt x="224820" y="10947"/>
                    <a:pt x="244306" y="30433"/>
                  </a:cubicBezTo>
                  <a:cubicBezTo>
                    <a:pt x="263792" y="49918"/>
                    <a:pt x="274739" y="76347"/>
                    <a:pt x="274739" y="103904"/>
                  </a:cubicBezTo>
                  <a:lnTo>
                    <a:pt x="274739" y="170835"/>
                  </a:lnTo>
                  <a:cubicBezTo>
                    <a:pt x="274739" y="228219"/>
                    <a:pt x="228219" y="274739"/>
                    <a:pt x="170835" y="274739"/>
                  </a:cubicBezTo>
                  <a:lnTo>
                    <a:pt x="103904" y="274739"/>
                  </a:lnTo>
                  <a:cubicBezTo>
                    <a:pt x="46519" y="274739"/>
                    <a:pt x="0" y="228219"/>
                    <a:pt x="0" y="170835"/>
                  </a:cubicBezTo>
                  <a:lnTo>
                    <a:pt x="0" y="103904"/>
                  </a:lnTo>
                  <a:cubicBezTo>
                    <a:pt x="0" y="46519"/>
                    <a:pt x="46519" y="0"/>
                    <a:pt x="103904" y="0"/>
                  </a:cubicBezTo>
                  <a:close/>
                </a:path>
              </a:pathLst>
            </a:custGeom>
            <a:solidFill>
              <a:srgbClr val="113D57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4">
              <a:extLst>
                <a:ext uri="{FF2B5EF4-FFF2-40B4-BE49-F238E27FC236}">
                  <a16:creationId xmlns:a16="http://schemas.microsoft.com/office/drawing/2014/main" id="{CFB882D3-844D-908F-B737-C3A65D041048}"/>
                </a:ext>
              </a:extLst>
            </p:cNvPr>
            <p:cNvSpPr txBox="1"/>
            <p:nvPr/>
          </p:nvSpPr>
          <p:spPr>
            <a:xfrm>
              <a:off x="0" y="-47625"/>
              <a:ext cx="274739" cy="32236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13" name="Group 43">
            <a:extLst>
              <a:ext uri="{FF2B5EF4-FFF2-40B4-BE49-F238E27FC236}">
                <a16:creationId xmlns:a16="http://schemas.microsoft.com/office/drawing/2014/main" id="{8E1C1590-DF9D-A465-7790-1DB9A3320A61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46022" y="6026374"/>
            <a:ext cx="504000" cy="504000"/>
            <a:chOff x="0" y="0"/>
            <a:chExt cx="207245" cy="207245"/>
          </a:xfrm>
        </p:grpSpPr>
        <p:sp>
          <p:nvSpPr>
            <p:cNvPr id="14" name="Freeform 44">
              <a:extLst>
                <a:ext uri="{FF2B5EF4-FFF2-40B4-BE49-F238E27FC236}">
                  <a16:creationId xmlns:a16="http://schemas.microsoft.com/office/drawing/2014/main" id="{6FB0C5D5-A816-6363-38E0-B5309F11572F}"/>
                </a:ext>
              </a:extLst>
            </p:cNvPr>
            <p:cNvSpPr/>
            <p:nvPr/>
          </p:nvSpPr>
          <p:spPr>
            <a:xfrm>
              <a:off x="0" y="0"/>
              <a:ext cx="207245" cy="207245"/>
            </a:xfrm>
            <a:custGeom>
              <a:avLst/>
              <a:gdLst/>
              <a:ahLst/>
              <a:cxnLst/>
              <a:rect l="l" t="t" r="r" b="b"/>
              <a:pathLst>
                <a:path w="207245" h="207245">
                  <a:moveTo>
                    <a:pt x="103622" y="0"/>
                  </a:moveTo>
                  <a:lnTo>
                    <a:pt x="103622" y="0"/>
                  </a:lnTo>
                  <a:cubicBezTo>
                    <a:pt x="160851" y="0"/>
                    <a:pt x="207245" y="46393"/>
                    <a:pt x="207245" y="103622"/>
                  </a:cubicBezTo>
                  <a:lnTo>
                    <a:pt x="207245" y="103622"/>
                  </a:lnTo>
                  <a:cubicBezTo>
                    <a:pt x="207245" y="131105"/>
                    <a:pt x="196328" y="157462"/>
                    <a:pt x="176895" y="176895"/>
                  </a:cubicBezTo>
                  <a:cubicBezTo>
                    <a:pt x="157462" y="196328"/>
                    <a:pt x="131105" y="207245"/>
                    <a:pt x="103622" y="207245"/>
                  </a:cubicBezTo>
                  <a:lnTo>
                    <a:pt x="103622" y="207245"/>
                  </a:lnTo>
                  <a:cubicBezTo>
                    <a:pt x="76140" y="207245"/>
                    <a:pt x="49783" y="196328"/>
                    <a:pt x="30350" y="176895"/>
                  </a:cubicBezTo>
                  <a:cubicBezTo>
                    <a:pt x="10917" y="157462"/>
                    <a:pt x="0" y="131105"/>
                    <a:pt x="0" y="103622"/>
                  </a:cubicBezTo>
                  <a:lnTo>
                    <a:pt x="0" y="103622"/>
                  </a:lnTo>
                  <a:cubicBezTo>
                    <a:pt x="0" y="76140"/>
                    <a:pt x="10917" y="49783"/>
                    <a:pt x="30350" y="30350"/>
                  </a:cubicBezTo>
                  <a:cubicBezTo>
                    <a:pt x="49783" y="10917"/>
                    <a:pt x="76140" y="0"/>
                    <a:pt x="103622" y="0"/>
                  </a:cubicBezTo>
                  <a:close/>
                </a:path>
              </a:pathLst>
            </a:custGeom>
            <a:solidFill>
              <a:srgbClr val="C7E0E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45">
              <a:extLst>
                <a:ext uri="{FF2B5EF4-FFF2-40B4-BE49-F238E27FC236}">
                  <a16:creationId xmlns:a16="http://schemas.microsoft.com/office/drawing/2014/main" id="{4C7415F8-4CC2-2B3E-F495-7CC1307D7BB9}"/>
                </a:ext>
              </a:extLst>
            </p:cNvPr>
            <p:cNvSpPr txBox="1"/>
            <p:nvPr/>
          </p:nvSpPr>
          <p:spPr>
            <a:xfrm>
              <a:off x="0" y="-47625"/>
              <a:ext cx="207245" cy="25487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16" name="Group 40">
            <a:extLst>
              <a:ext uri="{FF2B5EF4-FFF2-40B4-BE49-F238E27FC236}">
                <a16:creationId xmlns:a16="http://schemas.microsoft.com/office/drawing/2014/main" id="{F20F314E-4799-26DC-0B08-13B0217ADD0D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91566" y="5420646"/>
            <a:ext cx="288000" cy="288000"/>
            <a:chOff x="0" y="0"/>
            <a:chExt cx="105687" cy="105687"/>
          </a:xfrm>
        </p:grpSpPr>
        <p:sp>
          <p:nvSpPr>
            <p:cNvPr id="17" name="Freeform 41">
              <a:extLst>
                <a:ext uri="{FF2B5EF4-FFF2-40B4-BE49-F238E27FC236}">
                  <a16:creationId xmlns:a16="http://schemas.microsoft.com/office/drawing/2014/main" id="{D50D5A58-3E26-AC9D-1F89-E3DD53D29FE2}"/>
                </a:ext>
              </a:extLst>
            </p:cNvPr>
            <p:cNvSpPr/>
            <p:nvPr/>
          </p:nvSpPr>
          <p:spPr>
            <a:xfrm>
              <a:off x="0" y="0"/>
              <a:ext cx="105687" cy="105687"/>
            </a:xfrm>
            <a:custGeom>
              <a:avLst/>
              <a:gdLst/>
              <a:ahLst/>
              <a:cxnLst/>
              <a:rect l="l" t="t" r="r" b="b"/>
              <a:pathLst>
                <a:path w="105687" h="105687">
                  <a:moveTo>
                    <a:pt x="52844" y="0"/>
                  </a:moveTo>
                  <a:lnTo>
                    <a:pt x="52844" y="0"/>
                  </a:lnTo>
                  <a:cubicBezTo>
                    <a:pt x="82028" y="0"/>
                    <a:pt x="105687" y="23659"/>
                    <a:pt x="105687" y="52844"/>
                  </a:cubicBezTo>
                  <a:lnTo>
                    <a:pt x="105687" y="52844"/>
                  </a:lnTo>
                  <a:cubicBezTo>
                    <a:pt x="105687" y="82028"/>
                    <a:pt x="82028" y="105687"/>
                    <a:pt x="52844" y="105687"/>
                  </a:cubicBezTo>
                  <a:lnTo>
                    <a:pt x="52844" y="105687"/>
                  </a:lnTo>
                  <a:cubicBezTo>
                    <a:pt x="23659" y="105687"/>
                    <a:pt x="0" y="82028"/>
                    <a:pt x="0" y="52844"/>
                  </a:cubicBezTo>
                  <a:lnTo>
                    <a:pt x="0" y="52844"/>
                  </a:lnTo>
                  <a:cubicBezTo>
                    <a:pt x="0" y="23659"/>
                    <a:pt x="23659" y="0"/>
                    <a:pt x="52844" y="0"/>
                  </a:cubicBezTo>
                  <a:close/>
                </a:path>
              </a:pathLst>
            </a:custGeom>
            <a:solidFill>
              <a:srgbClr val="3383B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Box 42">
              <a:extLst>
                <a:ext uri="{FF2B5EF4-FFF2-40B4-BE49-F238E27FC236}">
                  <a16:creationId xmlns:a16="http://schemas.microsoft.com/office/drawing/2014/main" id="{34E7050B-5DA0-77CD-3FF3-B4CD73E34B4D}"/>
                </a:ext>
              </a:extLst>
            </p:cNvPr>
            <p:cNvSpPr txBox="1"/>
            <p:nvPr/>
          </p:nvSpPr>
          <p:spPr>
            <a:xfrm>
              <a:off x="0" y="-47625"/>
              <a:ext cx="105687" cy="15331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25" name="Group 5">
            <a:extLst>
              <a:ext uri="{FF2B5EF4-FFF2-40B4-BE49-F238E27FC236}">
                <a16:creationId xmlns:a16="http://schemas.microsoft.com/office/drawing/2014/main" id="{1F8FB2F4-9697-2C43-C807-CC4E2AA74814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300434" y="5708646"/>
            <a:ext cx="576000" cy="576000"/>
            <a:chOff x="0" y="0"/>
            <a:chExt cx="338103" cy="338103"/>
          </a:xfrm>
        </p:grpSpPr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5996C4B0-D8DF-728C-1281-512FAEF752B8}"/>
                </a:ext>
              </a:extLst>
            </p:cNvPr>
            <p:cNvSpPr/>
            <p:nvPr/>
          </p:nvSpPr>
          <p:spPr>
            <a:xfrm>
              <a:off x="0" y="0"/>
              <a:ext cx="338103" cy="338103"/>
            </a:xfrm>
            <a:custGeom>
              <a:avLst/>
              <a:gdLst/>
              <a:ahLst/>
              <a:cxnLst/>
              <a:rect l="l" t="t" r="r" b="b"/>
              <a:pathLst>
                <a:path w="338103" h="338103">
                  <a:moveTo>
                    <a:pt x="84431" y="0"/>
                  </a:moveTo>
                  <a:lnTo>
                    <a:pt x="253672" y="0"/>
                  </a:lnTo>
                  <a:cubicBezTo>
                    <a:pt x="300302" y="0"/>
                    <a:pt x="338103" y="37801"/>
                    <a:pt x="338103" y="84431"/>
                  </a:cubicBezTo>
                  <a:lnTo>
                    <a:pt x="338103" y="253672"/>
                  </a:lnTo>
                  <a:cubicBezTo>
                    <a:pt x="338103" y="300302"/>
                    <a:pt x="300302" y="338103"/>
                    <a:pt x="253672" y="338103"/>
                  </a:cubicBezTo>
                  <a:lnTo>
                    <a:pt x="84431" y="338103"/>
                  </a:lnTo>
                  <a:cubicBezTo>
                    <a:pt x="37801" y="338103"/>
                    <a:pt x="0" y="300302"/>
                    <a:pt x="0" y="253672"/>
                  </a:cubicBezTo>
                  <a:lnTo>
                    <a:pt x="0" y="84431"/>
                  </a:lnTo>
                  <a:cubicBezTo>
                    <a:pt x="0" y="37801"/>
                    <a:pt x="37801" y="0"/>
                    <a:pt x="84431" y="0"/>
                  </a:cubicBezTo>
                  <a:close/>
                </a:path>
              </a:pathLst>
            </a:custGeom>
            <a:solidFill>
              <a:srgbClr val="4396C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TextBox 7">
              <a:extLst>
                <a:ext uri="{FF2B5EF4-FFF2-40B4-BE49-F238E27FC236}">
                  <a16:creationId xmlns:a16="http://schemas.microsoft.com/office/drawing/2014/main" id="{C2D8C871-7AA5-75F4-E350-8BC5787CBCAF}"/>
                </a:ext>
              </a:extLst>
            </p:cNvPr>
            <p:cNvSpPr txBox="1"/>
            <p:nvPr/>
          </p:nvSpPr>
          <p:spPr>
            <a:xfrm>
              <a:off x="0" y="-47625"/>
              <a:ext cx="338103" cy="38572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28" name="Group 11">
            <a:extLst>
              <a:ext uri="{FF2B5EF4-FFF2-40B4-BE49-F238E27FC236}">
                <a16:creationId xmlns:a16="http://schemas.microsoft.com/office/drawing/2014/main" id="{3FA6EAD4-B17C-54EB-8C1A-868740772070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793629" y="4766762"/>
            <a:ext cx="504000" cy="504000"/>
            <a:chOff x="0" y="0"/>
            <a:chExt cx="300640" cy="300640"/>
          </a:xfrm>
        </p:grpSpPr>
        <p:sp>
          <p:nvSpPr>
            <p:cNvPr id="29" name="Freeform 12">
              <a:extLst>
                <a:ext uri="{FF2B5EF4-FFF2-40B4-BE49-F238E27FC236}">
                  <a16:creationId xmlns:a16="http://schemas.microsoft.com/office/drawing/2014/main" id="{F5BB25D1-9D35-4F2B-7B08-1256CFE17C20}"/>
                </a:ext>
              </a:extLst>
            </p:cNvPr>
            <p:cNvSpPr/>
            <p:nvPr/>
          </p:nvSpPr>
          <p:spPr>
            <a:xfrm>
              <a:off x="0" y="0"/>
              <a:ext cx="300640" cy="300640"/>
            </a:xfrm>
            <a:custGeom>
              <a:avLst/>
              <a:gdLst/>
              <a:ahLst/>
              <a:cxnLst/>
              <a:rect l="l" t="t" r="r" b="b"/>
              <a:pathLst>
                <a:path w="300640" h="300640">
                  <a:moveTo>
                    <a:pt x="94952" y="0"/>
                  </a:moveTo>
                  <a:lnTo>
                    <a:pt x="205688" y="0"/>
                  </a:lnTo>
                  <a:cubicBezTo>
                    <a:pt x="258128" y="0"/>
                    <a:pt x="300640" y="42511"/>
                    <a:pt x="300640" y="94952"/>
                  </a:cubicBezTo>
                  <a:lnTo>
                    <a:pt x="300640" y="205688"/>
                  </a:lnTo>
                  <a:cubicBezTo>
                    <a:pt x="300640" y="258128"/>
                    <a:pt x="258128" y="300640"/>
                    <a:pt x="205688" y="300640"/>
                  </a:cubicBezTo>
                  <a:lnTo>
                    <a:pt x="94952" y="300640"/>
                  </a:lnTo>
                  <a:cubicBezTo>
                    <a:pt x="42511" y="300640"/>
                    <a:pt x="0" y="258128"/>
                    <a:pt x="0" y="205688"/>
                  </a:cubicBezTo>
                  <a:lnTo>
                    <a:pt x="0" y="94952"/>
                  </a:lnTo>
                  <a:cubicBezTo>
                    <a:pt x="0" y="42511"/>
                    <a:pt x="42511" y="0"/>
                    <a:pt x="94952" y="0"/>
                  </a:cubicBezTo>
                  <a:close/>
                </a:path>
              </a:pathLst>
            </a:custGeom>
            <a:solidFill>
              <a:srgbClr val="B8DF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TextBox 13">
              <a:extLst>
                <a:ext uri="{FF2B5EF4-FFF2-40B4-BE49-F238E27FC236}">
                  <a16:creationId xmlns:a16="http://schemas.microsoft.com/office/drawing/2014/main" id="{689AABD8-E509-FEFA-A5DF-F836F7C139CA}"/>
                </a:ext>
              </a:extLst>
            </p:cNvPr>
            <p:cNvSpPr txBox="1"/>
            <p:nvPr/>
          </p:nvSpPr>
          <p:spPr>
            <a:xfrm>
              <a:off x="0" y="-47625"/>
              <a:ext cx="300640" cy="34826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47239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png"/><Relationship Id="rId13" Type="http://schemas.openxmlformats.org/officeDocument/2006/relationships/image" Target="../media/image102.png"/><Relationship Id="rId3" Type="http://schemas.openxmlformats.org/officeDocument/2006/relationships/image" Target="../media/image72.png"/><Relationship Id="rId7" Type="http://schemas.openxmlformats.org/officeDocument/2006/relationships/image" Target="../media/image95.png"/><Relationship Id="rId12" Type="http://schemas.openxmlformats.org/officeDocument/2006/relationships/image" Target="../media/image10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4.png"/><Relationship Id="rId11" Type="http://schemas.openxmlformats.org/officeDocument/2006/relationships/image" Target="../media/image100.png"/><Relationship Id="rId5" Type="http://schemas.openxmlformats.org/officeDocument/2006/relationships/image" Target="../media/image93.png"/><Relationship Id="rId10" Type="http://schemas.openxmlformats.org/officeDocument/2006/relationships/image" Target="../media/image98.png"/><Relationship Id="rId4" Type="http://schemas.openxmlformats.org/officeDocument/2006/relationships/image" Target="../media/image88.png"/><Relationship Id="rId9" Type="http://schemas.openxmlformats.org/officeDocument/2006/relationships/image" Target="../media/image9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png"/><Relationship Id="rId13" Type="http://schemas.openxmlformats.org/officeDocument/2006/relationships/image" Target="../media/image112.png"/><Relationship Id="rId3" Type="http://schemas.openxmlformats.org/officeDocument/2006/relationships/image" Target="../media/image72.png"/><Relationship Id="rId7" Type="http://schemas.openxmlformats.org/officeDocument/2006/relationships/image" Target="../media/image106.png"/><Relationship Id="rId12" Type="http://schemas.openxmlformats.org/officeDocument/2006/relationships/image" Target="../media/image1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5.png"/><Relationship Id="rId11" Type="http://schemas.openxmlformats.org/officeDocument/2006/relationships/image" Target="../media/image110.png"/><Relationship Id="rId5" Type="http://schemas.openxmlformats.org/officeDocument/2006/relationships/image" Target="../media/image104.png"/><Relationship Id="rId10" Type="http://schemas.openxmlformats.org/officeDocument/2006/relationships/image" Target="../media/image109.png"/><Relationship Id="rId4" Type="http://schemas.openxmlformats.org/officeDocument/2006/relationships/image" Target="../media/image103.png"/><Relationship Id="rId9" Type="http://schemas.openxmlformats.org/officeDocument/2006/relationships/image" Target="../media/image108.png"/><Relationship Id="rId14" Type="http://schemas.openxmlformats.org/officeDocument/2006/relationships/image" Target="../media/image11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png"/><Relationship Id="rId13" Type="http://schemas.openxmlformats.org/officeDocument/2006/relationships/image" Target="../media/image124.png"/><Relationship Id="rId18" Type="http://schemas.openxmlformats.org/officeDocument/2006/relationships/image" Target="../media/image129.png"/><Relationship Id="rId3" Type="http://schemas.openxmlformats.org/officeDocument/2006/relationships/image" Target="../media/image114.png"/><Relationship Id="rId7" Type="http://schemas.openxmlformats.org/officeDocument/2006/relationships/image" Target="../media/image118.png"/><Relationship Id="rId12" Type="http://schemas.openxmlformats.org/officeDocument/2006/relationships/image" Target="../media/image123.png"/><Relationship Id="rId17" Type="http://schemas.openxmlformats.org/officeDocument/2006/relationships/image" Target="../media/image128.png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1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7.png"/><Relationship Id="rId11" Type="http://schemas.openxmlformats.org/officeDocument/2006/relationships/image" Target="../media/image122.png"/><Relationship Id="rId5" Type="http://schemas.openxmlformats.org/officeDocument/2006/relationships/image" Target="../media/image116.png"/><Relationship Id="rId15" Type="http://schemas.openxmlformats.org/officeDocument/2006/relationships/image" Target="../media/image126.png"/><Relationship Id="rId10" Type="http://schemas.openxmlformats.org/officeDocument/2006/relationships/image" Target="../media/image121.png"/><Relationship Id="rId19" Type="http://schemas.openxmlformats.org/officeDocument/2006/relationships/image" Target="../media/image130.png"/><Relationship Id="rId4" Type="http://schemas.openxmlformats.org/officeDocument/2006/relationships/image" Target="../media/image115.png"/><Relationship Id="rId9" Type="http://schemas.openxmlformats.org/officeDocument/2006/relationships/image" Target="../media/image120.png"/><Relationship Id="rId14" Type="http://schemas.openxmlformats.org/officeDocument/2006/relationships/image" Target="../media/image12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3.png"/><Relationship Id="rId5" Type="http://schemas.openxmlformats.org/officeDocument/2006/relationships/image" Target="../media/image132.png"/><Relationship Id="rId4" Type="http://schemas.openxmlformats.org/officeDocument/2006/relationships/image" Target="../media/image13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8.png"/><Relationship Id="rId13" Type="http://schemas.openxmlformats.org/officeDocument/2006/relationships/image" Target="../media/image143.png"/><Relationship Id="rId18" Type="http://schemas.openxmlformats.org/officeDocument/2006/relationships/image" Target="../media/image148.png"/><Relationship Id="rId3" Type="http://schemas.openxmlformats.org/officeDocument/2006/relationships/image" Target="../media/image114.png"/><Relationship Id="rId7" Type="http://schemas.openxmlformats.org/officeDocument/2006/relationships/image" Target="../media/image137.png"/><Relationship Id="rId12" Type="http://schemas.openxmlformats.org/officeDocument/2006/relationships/image" Target="../media/image142.png"/><Relationship Id="rId17" Type="http://schemas.openxmlformats.org/officeDocument/2006/relationships/image" Target="../media/image147.png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14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6.png"/><Relationship Id="rId11" Type="http://schemas.openxmlformats.org/officeDocument/2006/relationships/image" Target="../media/image141.png"/><Relationship Id="rId5" Type="http://schemas.openxmlformats.org/officeDocument/2006/relationships/image" Target="../media/image135.png"/><Relationship Id="rId15" Type="http://schemas.openxmlformats.org/officeDocument/2006/relationships/image" Target="../media/image145.png"/><Relationship Id="rId10" Type="http://schemas.openxmlformats.org/officeDocument/2006/relationships/image" Target="../media/image140.png"/><Relationship Id="rId4" Type="http://schemas.openxmlformats.org/officeDocument/2006/relationships/image" Target="../media/image134.png"/><Relationship Id="rId9" Type="http://schemas.openxmlformats.org/officeDocument/2006/relationships/image" Target="../media/image139.png"/><Relationship Id="rId14" Type="http://schemas.openxmlformats.org/officeDocument/2006/relationships/image" Target="../media/image14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3.png"/><Relationship Id="rId13" Type="http://schemas.openxmlformats.org/officeDocument/2006/relationships/image" Target="../media/image158.png"/><Relationship Id="rId18" Type="http://schemas.openxmlformats.org/officeDocument/2006/relationships/image" Target="../media/image163.png"/><Relationship Id="rId3" Type="http://schemas.openxmlformats.org/officeDocument/2006/relationships/image" Target="../media/image114.png"/><Relationship Id="rId21" Type="http://schemas.openxmlformats.org/officeDocument/2006/relationships/image" Target="../media/image166.png"/><Relationship Id="rId7" Type="http://schemas.openxmlformats.org/officeDocument/2006/relationships/image" Target="../media/image152.png"/><Relationship Id="rId12" Type="http://schemas.openxmlformats.org/officeDocument/2006/relationships/image" Target="../media/image157.png"/><Relationship Id="rId17" Type="http://schemas.openxmlformats.org/officeDocument/2006/relationships/image" Target="../media/image162.png"/><Relationship Id="rId2" Type="http://schemas.openxmlformats.org/officeDocument/2006/relationships/notesSlide" Target="../notesSlides/notesSlide14.xml"/><Relationship Id="rId16" Type="http://schemas.openxmlformats.org/officeDocument/2006/relationships/image" Target="../media/image161.png"/><Relationship Id="rId20" Type="http://schemas.openxmlformats.org/officeDocument/2006/relationships/image" Target="../media/image16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1.png"/><Relationship Id="rId11" Type="http://schemas.openxmlformats.org/officeDocument/2006/relationships/image" Target="../media/image156.png"/><Relationship Id="rId5" Type="http://schemas.openxmlformats.org/officeDocument/2006/relationships/image" Target="../media/image150.png"/><Relationship Id="rId15" Type="http://schemas.openxmlformats.org/officeDocument/2006/relationships/image" Target="../media/image160.png"/><Relationship Id="rId10" Type="http://schemas.openxmlformats.org/officeDocument/2006/relationships/image" Target="../media/image155.png"/><Relationship Id="rId19" Type="http://schemas.openxmlformats.org/officeDocument/2006/relationships/image" Target="../media/image164.png"/><Relationship Id="rId4" Type="http://schemas.openxmlformats.org/officeDocument/2006/relationships/image" Target="../media/image149.png"/><Relationship Id="rId9" Type="http://schemas.openxmlformats.org/officeDocument/2006/relationships/image" Target="../media/image154.png"/><Relationship Id="rId14" Type="http://schemas.openxmlformats.org/officeDocument/2006/relationships/image" Target="../media/image159.png"/><Relationship Id="rId22" Type="http://schemas.openxmlformats.org/officeDocument/2006/relationships/image" Target="../media/image16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2.png"/><Relationship Id="rId13" Type="http://schemas.openxmlformats.org/officeDocument/2006/relationships/image" Target="../media/image177.png"/><Relationship Id="rId18" Type="http://schemas.openxmlformats.org/officeDocument/2006/relationships/image" Target="../media/image182.png"/><Relationship Id="rId3" Type="http://schemas.openxmlformats.org/officeDocument/2006/relationships/image" Target="../media/image114.png"/><Relationship Id="rId21" Type="http://schemas.openxmlformats.org/officeDocument/2006/relationships/image" Target="../media/image185.png"/><Relationship Id="rId7" Type="http://schemas.openxmlformats.org/officeDocument/2006/relationships/image" Target="../media/image171.png"/><Relationship Id="rId12" Type="http://schemas.openxmlformats.org/officeDocument/2006/relationships/image" Target="../media/image176.png"/><Relationship Id="rId17" Type="http://schemas.openxmlformats.org/officeDocument/2006/relationships/image" Target="../media/image181.png"/><Relationship Id="rId2" Type="http://schemas.openxmlformats.org/officeDocument/2006/relationships/notesSlide" Target="../notesSlides/notesSlide15.xml"/><Relationship Id="rId16" Type="http://schemas.openxmlformats.org/officeDocument/2006/relationships/image" Target="../media/image180.png"/><Relationship Id="rId20" Type="http://schemas.openxmlformats.org/officeDocument/2006/relationships/image" Target="../media/image18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0.png"/><Relationship Id="rId11" Type="http://schemas.openxmlformats.org/officeDocument/2006/relationships/image" Target="../media/image175.png"/><Relationship Id="rId24" Type="http://schemas.openxmlformats.org/officeDocument/2006/relationships/image" Target="../media/image188.png"/><Relationship Id="rId5" Type="http://schemas.openxmlformats.org/officeDocument/2006/relationships/image" Target="../media/image169.png"/><Relationship Id="rId15" Type="http://schemas.openxmlformats.org/officeDocument/2006/relationships/image" Target="../media/image179.png"/><Relationship Id="rId23" Type="http://schemas.openxmlformats.org/officeDocument/2006/relationships/image" Target="../media/image187.png"/><Relationship Id="rId10" Type="http://schemas.openxmlformats.org/officeDocument/2006/relationships/image" Target="../media/image174.png"/><Relationship Id="rId19" Type="http://schemas.openxmlformats.org/officeDocument/2006/relationships/image" Target="../media/image183.png"/><Relationship Id="rId4" Type="http://schemas.openxmlformats.org/officeDocument/2006/relationships/image" Target="../media/image168.png"/><Relationship Id="rId9" Type="http://schemas.openxmlformats.org/officeDocument/2006/relationships/image" Target="../media/image173.png"/><Relationship Id="rId14" Type="http://schemas.openxmlformats.org/officeDocument/2006/relationships/image" Target="../media/image178.png"/><Relationship Id="rId22" Type="http://schemas.openxmlformats.org/officeDocument/2006/relationships/image" Target="../media/image18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png"/><Relationship Id="rId7" Type="http://schemas.openxmlformats.org/officeDocument/2006/relationships/image" Target="../media/image19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1.png"/><Relationship Id="rId5" Type="http://schemas.openxmlformats.org/officeDocument/2006/relationships/image" Target="../media/image190.png"/><Relationship Id="rId4" Type="http://schemas.openxmlformats.org/officeDocument/2006/relationships/image" Target="../media/image18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13.png"/><Relationship Id="rId3" Type="http://schemas.openxmlformats.org/officeDocument/2006/relationships/image" Target="../media/image18.png"/><Relationship Id="rId7" Type="http://schemas.openxmlformats.org/officeDocument/2006/relationships/image" Target="../media/image19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23.png"/><Relationship Id="rId5" Type="http://schemas.openxmlformats.org/officeDocument/2006/relationships/image" Target="../media/image5.png"/><Relationship Id="rId15" Type="http://schemas.openxmlformats.org/officeDocument/2006/relationships/image" Target="../media/image25.png"/><Relationship Id="rId10" Type="http://schemas.openxmlformats.org/officeDocument/2006/relationships/image" Target="../media/image22.png"/><Relationship Id="rId4" Type="http://schemas.openxmlformats.org/officeDocument/2006/relationships/image" Target="../media/image4.png"/><Relationship Id="rId9" Type="http://schemas.openxmlformats.org/officeDocument/2006/relationships/image" Target="../media/image21.png"/><Relationship Id="rId14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6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5.png"/><Relationship Id="rId10" Type="http://schemas.openxmlformats.org/officeDocument/2006/relationships/image" Target="../media/image32.png"/><Relationship Id="rId4" Type="http://schemas.openxmlformats.org/officeDocument/2006/relationships/image" Target="../media/image27.png"/><Relationship Id="rId9" Type="http://schemas.openxmlformats.org/officeDocument/2006/relationships/image" Target="../media/image3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12" Type="http://schemas.openxmlformats.org/officeDocument/2006/relationships/image" Target="../media/image4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7.png"/><Relationship Id="rId11" Type="http://schemas.openxmlformats.org/officeDocument/2006/relationships/image" Target="../media/image42.png"/><Relationship Id="rId5" Type="http://schemas.openxmlformats.org/officeDocument/2006/relationships/image" Target="../media/image36.png"/><Relationship Id="rId10" Type="http://schemas.openxmlformats.org/officeDocument/2006/relationships/image" Target="../media/image41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13" Type="http://schemas.openxmlformats.org/officeDocument/2006/relationships/image" Target="../media/image54.pn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12" Type="http://schemas.openxmlformats.org/officeDocument/2006/relationships/image" Target="../media/image53.png"/><Relationship Id="rId17" Type="http://schemas.openxmlformats.org/officeDocument/2006/relationships/image" Target="../media/image58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5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7.png"/><Relationship Id="rId11" Type="http://schemas.openxmlformats.org/officeDocument/2006/relationships/image" Target="../media/image52.png"/><Relationship Id="rId5" Type="http://schemas.openxmlformats.org/officeDocument/2006/relationships/image" Target="../media/image46.png"/><Relationship Id="rId15" Type="http://schemas.openxmlformats.org/officeDocument/2006/relationships/image" Target="../media/image56.png"/><Relationship Id="rId10" Type="http://schemas.openxmlformats.org/officeDocument/2006/relationships/image" Target="../media/image51.png"/><Relationship Id="rId4" Type="http://schemas.openxmlformats.org/officeDocument/2006/relationships/image" Target="../media/image45.png"/><Relationship Id="rId9" Type="http://schemas.openxmlformats.org/officeDocument/2006/relationships/image" Target="../media/image50.png"/><Relationship Id="rId14" Type="http://schemas.openxmlformats.org/officeDocument/2006/relationships/image" Target="../media/image5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13" Type="http://schemas.openxmlformats.org/officeDocument/2006/relationships/image" Target="../media/image69.png"/><Relationship Id="rId3" Type="http://schemas.openxmlformats.org/officeDocument/2006/relationships/image" Target="../media/image59.png"/><Relationship Id="rId7" Type="http://schemas.openxmlformats.org/officeDocument/2006/relationships/image" Target="../media/image63.png"/><Relationship Id="rId12" Type="http://schemas.openxmlformats.org/officeDocument/2006/relationships/image" Target="../media/image6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2.png"/><Relationship Id="rId11" Type="http://schemas.openxmlformats.org/officeDocument/2006/relationships/image" Target="../media/image67.png"/><Relationship Id="rId5" Type="http://schemas.openxmlformats.org/officeDocument/2006/relationships/image" Target="../media/image61.png"/><Relationship Id="rId15" Type="http://schemas.openxmlformats.org/officeDocument/2006/relationships/image" Target="../media/image71.png"/><Relationship Id="rId10" Type="http://schemas.openxmlformats.org/officeDocument/2006/relationships/image" Target="../media/image66.png"/><Relationship Id="rId4" Type="http://schemas.openxmlformats.org/officeDocument/2006/relationships/image" Target="../media/image60.png"/><Relationship Id="rId9" Type="http://schemas.openxmlformats.org/officeDocument/2006/relationships/image" Target="../media/image65.png"/><Relationship Id="rId14" Type="http://schemas.openxmlformats.org/officeDocument/2006/relationships/image" Target="../media/image7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13" Type="http://schemas.openxmlformats.org/officeDocument/2006/relationships/image" Target="../media/image82.png"/><Relationship Id="rId3" Type="http://schemas.openxmlformats.org/officeDocument/2006/relationships/image" Target="../media/image72.png"/><Relationship Id="rId7" Type="http://schemas.openxmlformats.org/officeDocument/2006/relationships/image" Target="../media/image76.png"/><Relationship Id="rId12" Type="http://schemas.openxmlformats.org/officeDocument/2006/relationships/image" Target="../media/image81.png"/><Relationship Id="rId17" Type="http://schemas.openxmlformats.org/officeDocument/2006/relationships/image" Target="../media/image86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85.png"/><Relationship Id="rId20" Type="http://schemas.openxmlformats.org/officeDocument/2006/relationships/image" Target="../media/image8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5.png"/><Relationship Id="rId11" Type="http://schemas.openxmlformats.org/officeDocument/2006/relationships/image" Target="../media/image80.png"/><Relationship Id="rId5" Type="http://schemas.openxmlformats.org/officeDocument/2006/relationships/image" Target="../media/image74.png"/><Relationship Id="rId15" Type="http://schemas.openxmlformats.org/officeDocument/2006/relationships/image" Target="../media/image84.png"/><Relationship Id="rId10" Type="http://schemas.openxmlformats.org/officeDocument/2006/relationships/image" Target="../media/image79.png"/><Relationship Id="rId19" Type="http://schemas.openxmlformats.org/officeDocument/2006/relationships/image" Target="../media/image99.png"/><Relationship Id="rId4" Type="http://schemas.openxmlformats.org/officeDocument/2006/relationships/image" Target="../media/image73.png"/><Relationship Id="rId9" Type="http://schemas.openxmlformats.org/officeDocument/2006/relationships/image" Target="../media/image78.png"/><Relationship Id="rId14" Type="http://schemas.openxmlformats.org/officeDocument/2006/relationships/image" Target="../media/image8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png"/><Relationship Id="rId3" Type="http://schemas.openxmlformats.org/officeDocument/2006/relationships/image" Target="../media/image72.png"/><Relationship Id="rId7" Type="http://schemas.openxmlformats.org/officeDocument/2006/relationships/image" Target="../media/image9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0.png"/><Relationship Id="rId5" Type="http://schemas.openxmlformats.org/officeDocument/2006/relationships/image" Target="../media/image89.png"/><Relationship Id="rId4" Type="http://schemas.openxmlformats.org/officeDocument/2006/relationships/image" Target="../media/image8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563707" y="846159"/>
            <a:ext cx="5085589" cy="5165683"/>
            <a:chOff x="0" y="0"/>
            <a:chExt cx="1181836" cy="120044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181836" cy="1200449"/>
            </a:xfrm>
            <a:custGeom>
              <a:avLst/>
              <a:gdLst/>
              <a:ahLst/>
              <a:cxnLst/>
              <a:rect l="l" t="t" r="r" b="b"/>
              <a:pathLst>
                <a:path w="1181836" h="1200449">
                  <a:moveTo>
                    <a:pt x="20298" y="0"/>
                  </a:moveTo>
                  <a:lnTo>
                    <a:pt x="1161538" y="0"/>
                  </a:lnTo>
                  <a:cubicBezTo>
                    <a:pt x="1172748" y="0"/>
                    <a:pt x="1181836" y="9088"/>
                    <a:pt x="1181836" y="20298"/>
                  </a:cubicBezTo>
                  <a:lnTo>
                    <a:pt x="1181836" y="1180152"/>
                  </a:lnTo>
                  <a:cubicBezTo>
                    <a:pt x="1181836" y="1191362"/>
                    <a:pt x="1172748" y="1200449"/>
                    <a:pt x="1161538" y="1200449"/>
                  </a:cubicBezTo>
                  <a:lnTo>
                    <a:pt x="20298" y="1200449"/>
                  </a:lnTo>
                  <a:cubicBezTo>
                    <a:pt x="9088" y="1200449"/>
                    <a:pt x="0" y="1191362"/>
                    <a:pt x="0" y="1180152"/>
                  </a:cubicBezTo>
                  <a:lnTo>
                    <a:pt x="0" y="20298"/>
                  </a:lnTo>
                  <a:cubicBezTo>
                    <a:pt x="0" y="9088"/>
                    <a:pt x="9088" y="0"/>
                    <a:pt x="20298" y="0"/>
                  </a:cubicBezTo>
                  <a:close/>
                </a:path>
              </a:pathLst>
            </a:custGeom>
            <a:solidFill>
              <a:srgbClr val="3383B2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5087476" y="2102884"/>
            <a:ext cx="267521" cy="267521"/>
            <a:chOff x="0" y="0"/>
            <a:chExt cx="105687" cy="105687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05687" cy="105687"/>
            </a:xfrm>
            <a:custGeom>
              <a:avLst/>
              <a:gdLst/>
              <a:ahLst/>
              <a:cxnLst/>
              <a:rect l="l" t="t" r="r" b="b"/>
              <a:pathLst>
                <a:path w="105687" h="105687">
                  <a:moveTo>
                    <a:pt x="52844" y="0"/>
                  </a:moveTo>
                  <a:lnTo>
                    <a:pt x="52844" y="0"/>
                  </a:lnTo>
                  <a:cubicBezTo>
                    <a:pt x="82028" y="0"/>
                    <a:pt x="105687" y="23659"/>
                    <a:pt x="105687" y="52844"/>
                  </a:cubicBezTo>
                  <a:lnTo>
                    <a:pt x="105687" y="52844"/>
                  </a:lnTo>
                  <a:cubicBezTo>
                    <a:pt x="105687" y="82028"/>
                    <a:pt x="82028" y="105687"/>
                    <a:pt x="52844" y="105687"/>
                  </a:cubicBezTo>
                  <a:lnTo>
                    <a:pt x="52844" y="105687"/>
                  </a:lnTo>
                  <a:cubicBezTo>
                    <a:pt x="23659" y="105687"/>
                    <a:pt x="0" y="82028"/>
                    <a:pt x="0" y="52844"/>
                  </a:cubicBezTo>
                  <a:lnTo>
                    <a:pt x="0" y="52844"/>
                  </a:lnTo>
                  <a:cubicBezTo>
                    <a:pt x="0" y="23659"/>
                    <a:pt x="23659" y="0"/>
                    <a:pt x="52844" y="0"/>
                  </a:cubicBezTo>
                  <a:close/>
                </a:path>
              </a:pathLst>
            </a:custGeom>
            <a:solidFill>
              <a:srgbClr val="113D57"/>
            </a:solidFill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47625"/>
              <a:ext cx="105687" cy="15331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15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5068922" y="5156021"/>
            <a:ext cx="855823" cy="855823"/>
            <a:chOff x="0" y="0"/>
            <a:chExt cx="338103" cy="338103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38103" cy="338103"/>
            </a:xfrm>
            <a:custGeom>
              <a:avLst/>
              <a:gdLst/>
              <a:ahLst/>
              <a:cxnLst/>
              <a:rect l="l" t="t" r="r" b="b"/>
              <a:pathLst>
                <a:path w="338103" h="338103">
                  <a:moveTo>
                    <a:pt x="84431" y="0"/>
                  </a:moveTo>
                  <a:lnTo>
                    <a:pt x="253672" y="0"/>
                  </a:lnTo>
                  <a:cubicBezTo>
                    <a:pt x="300302" y="0"/>
                    <a:pt x="338103" y="37801"/>
                    <a:pt x="338103" y="84431"/>
                  </a:cubicBezTo>
                  <a:lnTo>
                    <a:pt x="338103" y="253672"/>
                  </a:lnTo>
                  <a:cubicBezTo>
                    <a:pt x="338103" y="300302"/>
                    <a:pt x="300302" y="338103"/>
                    <a:pt x="253672" y="338103"/>
                  </a:cubicBezTo>
                  <a:lnTo>
                    <a:pt x="84431" y="338103"/>
                  </a:lnTo>
                  <a:cubicBezTo>
                    <a:pt x="37801" y="338103"/>
                    <a:pt x="0" y="300302"/>
                    <a:pt x="0" y="253672"/>
                  </a:cubicBezTo>
                  <a:lnTo>
                    <a:pt x="0" y="84431"/>
                  </a:lnTo>
                  <a:cubicBezTo>
                    <a:pt x="0" y="37801"/>
                    <a:pt x="37801" y="0"/>
                    <a:pt x="84431" y="0"/>
                  </a:cubicBezTo>
                  <a:close/>
                </a:path>
              </a:pathLst>
            </a:custGeom>
            <a:solidFill>
              <a:srgbClr val="81C4EB"/>
            </a:solidFill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47625"/>
              <a:ext cx="338103" cy="385728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15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10447650" y="1578294"/>
            <a:ext cx="524589" cy="524589"/>
            <a:chOff x="0" y="0"/>
            <a:chExt cx="207245" cy="207245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07245" cy="207245"/>
            </a:xfrm>
            <a:custGeom>
              <a:avLst/>
              <a:gdLst/>
              <a:ahLst/>
              <a:cxnLst/>
              <a:rect l="l" t="t" r="r" b="b"/>
              <a:pathLst>
                <a:path w="207245" h="207245">
                  <a:moveTo>
                    <a:pt x="103622" y="0"/>
                  </a:moveTo>
                  <a:lnTo>
                    <a:pt x="103622" y="0"/>
                  </a:lnTo>
                  <a:cubicBezTo>
                    <a:pt x="160851" y="0"/>
                    <a:pt x="207245" y="46393"/>
                    <a:pt x="207245" y="103622"/>
                  </a:cubicBezTo>
                  <a:lnTo>
                    <a:pt x="207245" y="103622"/>
                  </a:lnTo>
                  <a:cubicBezTo>
                    <a:pt x="207245" y="131105"/>
                    <a:pt x="196328" y="157462"/>
                    <a:pt x="176895" y="176895"/>
                  </a:cubicBezTo>
                  <a:cubicBezTo>
                    <a:pt x="157462" y="196328"/>
                    <a:pt x="131105" y="207245"/>
                    <a:pt x="103622" y="207245"/>
                  </a:cubicBezTo>
                  <a:lnTo>
                    <a:pt x="103622" y="207245"/>
                  </a:lnTo>
                  <a:cubicBezTo>
                    <a:pt x="76140" y="207245"/>
                    <a:pt x="49783" y="196328"/>
                    <a:pt x="30350" y="176895"/>
                  </a:cubicBezTo>
                  <a:cubicBezTo>
                    <a:pt x="10917" y="157462"/>
                    <a:pt x="0" y="131105"/>
                    <a:pt x="0" y="103622"/>
                  </a:cubicBezTo>
                  <a:lnTo>
                    <a:pt x="0" y="103622"/>
                  </a:lnTo>
                  <a:cubicBezTo>
                    <a:pt x="0" y="76140"/>
                    <a:pt x="10917" y="49783"/>
                    <a:pt x="30350" y="30350"/>
                  </a:cubicBezTo>
                  <a:cubicBezTo>
                    <a:pt x="49783" y="10917"/>
                    <a:pt x="76140" y="0"/>
                    <a:pt x="103622" y="0"/>
                  </a:cubicBezTo>
                  <a:close/>
                </a:path>
              </a:pathLst>
            </a:custGeom>
            <a:solidFill>
              <a:srgbClr val="4396C6"/>
            </a:solidFill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47625"/>
              <a:ext cx="207245" cy="25487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15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1713902" y="844551"/>
            <a:ext cx="795599" cy="5167292"/>
            <a:chOff x="0" y="0"/>
            <a:chExt cx="314311" cy="2041399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314311" cy="2041399"/>
            </a:xfrm>
            <a:custGeom>
              <a:avLst/>
              <a:gdLst/>
              <a:ahLst/>
              <a:cxnLst/>
              <a:rect l="l" t="t" r="r" b="b"/>
              <a:pathLst>
                <a:path w="314311" h="2041399">
                  <a:moveTo>
                    <a:pt x="129746" y="0"/>
                  </a:moveTo>
                  <a:lnTo>
                    <a:pt x="184565" y="0"/>
                  </a:lnTo>
                  <a:cubicBezTo>
                    <a:pt x="256221" y="0"/>
                    <a:pt x="314311" y="58089"/>
                    <a:pt x="314311" y="129746"/>
                  </a:cubicBezTo>
                  <a:lnTo>
                    <a:pt x="314311" y="1911653"/>
                  </a:lnTo>
                  <a:cubicBezTo>
                    <a:pt x="314311" y="1946064"/>
                    <a:pt x="300641" y="1979065"/>
                    <a:pt x="276309" y="2003397"/>
                  </a:cubicBezTo>
                  <a:cubicBezTo>
                    <a:pt x="251977" y="2027730"/>
                    <a:pt x="218975" y="2041399"/>
                    <a:pt x="184565" y="2041399"/>
                  </a:cubicBezTo>
                  <a:lnTo>
                    <a:pt x="129746" y="2041399"/>
                  </a:lnTo>
                  <a:cubicBezTo>
                    <a:pt x="95335" y="2041399"/>
                    <a:pt x="62334" y="2027730"/>
                    <a:pt x="38002" y="2003397"/>
                  </a:cubicBezTo>
                  <a:cubicBezTo>
                    <a:pt x="13670" y="1979065"/>
                    <a:pt x="0" y="1946064"/>
                    <a:pt x="0" y="1911653"/>
                  </a:cubicBezTo>
                  <a:lnTo>
                    <a:pt x="0" y="129746"/>
                  </a:lnTo>
                  <a:cubicBezTo>
                    <a:pt x="0" y="95335"/>
                    <a:pt x="13670" y="62334"/>
                    <a:pt x="38002" y="38002"/>
                  </a:cubicBezTo>
                  <a:cubicBezTo>
                    <a:pt x="62334" y="13670"/>
                    <a:pt x="95335" y="0"/>
                    <a:pt x="129746" y="0"/>
                  </a:cubicBezTo>
                  <a:close/>
                </a:path>
              </a:pathLst>
            </a:custGeom>
            <a:solidFill>
              <a:srgbClr val="B8DFF6"/>
            </a:solidFill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47625"/>
              <a:ext cx="314311" cy="208902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15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4045632" y="1341888"/>
            <a:ext cx="760995" cy="760995"/>
            <a:chOff x="0" y="0"/>
            <a:chExt cx="300640" cy="30064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300640" cy="300640"/>
            </a:xfrm>
            <a:custGeom>
              <a:avLst/>
              <a:gdLst/>
              <a:ahLst/>
              <a:cxnLst/>
              <a:rect l="l" t="t" r="r" b="b"/>
              <a:pathLst>
                <a:path w="300640" h="300640">
                  <a:moveTo>
                    <a:pt x="94952" y="0"/>
                  </a:moveTo>
                  <a:lnTo>
                    <a:pt x="205688" y="0"/>
                  </a:lnTo>
                  <a:cubicBezTo>
                    <a:pt x="258128" y="0"/>
                    <a:pt x="300640" y="42511"/>
                    <a:pt x="300640" y="94952"/>
                  </a:cubicBezTo>
                  <a:lnTo>
                    <a:pt x="300640" y="205688"/>
                  </a:lnTo>
                  <a:cubicBezTo>
                    <a:pt x="300640" y="258128"/>
                    <a:pt x="258128" y="300640"/>
                    <a:pt x="205688" y="300640"/>
                  </a:cubicBezTo>
                  <a:lnTo>
                    <a:pt x="94952" y="300640"/>
                  </a:lnTo>
                  <a:cubicBezTo>
                    <a:pt x="42511" y="300640"/>
                    <a:pt x="0" y="258128"/>
                    <a:pt x="0" y="205688"/>
                  </a:cubicBezTo>
                  <a:lnTo>
                    <a:pt x="0" y="94952"/>
                  </a:lnTo>
                  <a:cubicBezTo>
                    <a:pt x="0" y="42511"/>
                    <a:pt x="42511" y="0"/>
                    <a:pt x="94952" y="0"/>
                  </a:cubicBezTo>
                  <a:close/>
                </a:path>
              </a:pathLst>
            </a:custGeom>
            <a:solidFill>
              <a:srgbClr val="B8DFF6"/>
            </a:solidFill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47625"/>
              <a:ext cx="300640" cy="34826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15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9" name="Freeform 19"/>
          <p:cNvSpPr/>
          <p:nvPr/>
        </p:nvSpPr>
        <p:spPr>
          <a:xfrm>
            <a:off x="-455488" y="1341887"/>
            <a:ext cx="4069319" cy="4069319"/>
          </a:xfrm>
          <a:custGeom>
            <a:avLst/>
            <a:gdLst/>
            <a:ahLst/>
            <a:cxnLst/>
            <a:rect l="l" t="t" r="r" b="b"/>
            <a:pathLst>
              <a:path w="6103978" h="6103978">
                <a:moveTo>
                  <a:pt x="0" y="0"/>
                </a:moveTo>
                <a:lnTo>
                  <a:pt x="6103979" y="0"/>
                </a:lnTo>
                <a:lnTo>
                  <a:pt x="6103979" y="6103978"/>
                </a:lnTo>
                <a:lnTo>
                  <a:pt x="0" y="610397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15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20" name="Group 20"/>
          <p:cNvGrpSpPr/>
          <p:nvPr/>
        </p:nvGrpSpPr>
        <p:grpSpPr>
          <a:xfrm>
            <a:off x="685800" y="4888499"/>
            <a:ext cx="695432" cy="695432"/>
            <a:chOff x="0" y="0"/>
            <a:chExt cx="274739" cy="274739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274739" cy="274739"/>
            </a:xfrm>
            <a:custGeom>
              <a:avLst/>
              <a:gdLst/>
              <a:ahLst/>
              <a:cxnLst/>
              <a:rect l="l" t="t" r="r" b="b"/>
              <a:pathLst>
                <a:path w="274739" h="274739">
                  <a:moveTo>
                    <a:pt x="103904" y="0"/>
                  </a:moveTo>
                  <a:lnTo>
                    <a:pt x="170835" y="0"/>
                  </a:lnTo>
                  <a:cubicBezTo>
                    <a:pt x="198392" y="0"/>
                    <a:pt x="224820" y="10947"/>
                    <a:pt x="244306" y="30433"/>
                  </a:cubicBezTo>
                  <a:cubicBezTo>
                    <a:pt x="263792" y="49918"/>
                    <a:pt x="274739" y="76347"/>
                    <a:pt x="274739" y="103904"/>
                  </a:cubicBezTo>
                  <a:lnTo>
                    <a:pt x="274739" y="170835"/>
                  </a:lnTo>
                  <a:cubicBezTo>
                    <a:pt x="274739" y="228219"/>
                    <a:pt x="228219" y="274739"/>
                    <a:pt x="170835" y="274739"/>
                  </a:cubicBezTo>
                  <a:lnTo>
                    <a:pt x="103904" y="274739"/>
                  </a:lnTo>
                  <a:cubicBezTo>
                    <a:pt x="46519" y="274739"/>
                    <a:pt x="0" y="228219"/>
                    <a:pt x="0" y="170835"/>
                  </a:cubicBezTo>
                  <a:lnTo>
                    <a:pt x="0" y="103904"/>
                  </a:lnTo>
                  <a:cubicBezTo>
                    <a:pt x="0" y="46519"/>
                    <a:pt x="46519" y="0"/>
                    <a:pt x="103904" y="0"/>
                  </a:cubicBezTo>
                  <a:close/>
                </a:path>
              </a:pathLst>
            </a:custGeom>
            <a:solidFill>
              <a:srgbClr val="113D57"/>
            </a:solidFill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47625"/>
              <a:ext cx="274739" cy="32236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15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23" name="TextBox 23"/>
          <p:cNvSpPr txBox="1"/>
          <p:nvPr/>
        </p:nvSpPr>
        <p:spPr>
          <a:xfrm>
            <a:off x="6397427" y="2750783"/>
            <a:ext cx="4665525" cy="29339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15">
              <a:lnSpc>
                <a:spcPts val="5675"/>
              </a:lnSpc>
            </a:pPr>
            <a:r>
              <a:rPr lang="en-US" sz="5867" b="1" spc="-263" dirty="0" err="1">
                <a:solidFill>
                  <a:srgbClr val="113D57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Derivadas</a:t>
            </a:r>
            <a:r>
              <a:rPr lang="en-US" sz="5867" b="1" spc="-263" dirty="0">
                <a:solidFill>
                  <a:srgbClr val="113D57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 | </a:t>
            </a:r>
            <a:r>
              <a:rPr lang="en-US" sz="5867" b="1" spc="-263" dirty="0" err="1">
                <a:solidFill>
                  <a:srgbClr val="113D57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Funções</a:t>
            </a:r>
            <a:r>
              <a:rPr lang="en-US" sz="5867" b="1" spc="-263" dirty="0">
                <a:solidFill>
                  <a:srgbClr val="113D57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 </a:t>
            </a:r>
            <a:r>
              <a:rPr lang="en-US" sz="5867" b="1" spc="-263" dirty="0" err="1">
                <a:solidFill>
                  <a:srgbClr val="113D57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Trigonométricas</a:t>
            </a:r>
            <a:endParaRPr lang="en-US" sz="5867" b="1" spc="-263" dirty="0">
              <a:solidFill>
                <a:srgbClr val="113D57"/>
              </a:solidFill>
              <a:latin typeface="Montserrat Ultra-Bold"/>
              <a:ea typeface="Montserrat Ultra-Bold"/>
              <a:cs typeface="Montserrat Ultra-Bold"/>
              <a:sym typeface="Montserrat Ultra-Bold"/>
            </a:endParaRPr>
          </a:p>
          <a:p>
            <a:pPr defTabSz="609615">
              <a:lnSpc>
                <a:spcPts val="5675"/>
              </a:lnSpc>
            </a:pPr>
            <a:r>
              <a:rPr lang="en-US" sz="5867" b="1" spc="-263" dirty="0">
                <a:solidFill>
                  <a:srgbClr val="113D57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 </a:t>
            </a:r>
            <a:endParaRPr lang="en-US" sz="5867" b="1" dirty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tângulo 13"/>
              <p:cNvSpPr/>
              <p:nvPr/>
            </p:nvSpPr>
            <p:spPr>
              <a:xfrm>
                <a:off x="2185342" y="931532"/>
                <a:ext cx="8060297" cy="13015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Clr>
                    <a:srgbClr val="00B6B5"/>
                  </a:buClr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Considera um triângulo isósceles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[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𝐴𝐵𝐶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]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em que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</m:t>
                        </m:r>
                      </m:e>
                    </m:acc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𝐵𝐶</m:t>
                        </m:r>
                      </m:e>
                    </m:acc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>
                  <a:lnSpc>
                    <a:spcPct val="150000"/>
                  </a:lnSpc>
                  <a:buClr>
                    <a:srgbClr val="00B6B5"/>
                  </a:buClr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Sendo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Â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(medido em radianos), justifica que existe um valor real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para o qual é máxima a área do triângulo e determina esse valor. </a:t>
                </a:r>
              </a:p>
            </p:txBody>
          </p:sp>
        </mc:Choice>
        <mc:Fallback xmlns="">
          <p:sp>
            <p:nvSpPr>
              <p:cNvPr id="14" name="Retâ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2" y="931532"/>
                <a:ext cx="8060297" cy="1301510"/>
              </a:xfrm>
              <a:prstGeom prst="rect">
                <a:avLst/>
              </a:prstGeom>
              <a:blipFill>
                <a:blip r:embed="rId3"/>
                <a:stretch>
                  <a:fillRect l="-605" b="-70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16"/>
          <p:cNvSpPr txBox="1"/>
          <p:nvPr/>
        </p:nvSpPr>
        <p:spPr>
          <a:xfrm>
            <a:off x="2196352" y="124943"/>
            <a:ext cx="84716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Exercício 1</a:t>
            </a:r>
          </a:p>
        </p:txBody>
      </p:sp>
      <p:sp>
        <p:nvSpPr>
          <p:cNvPr id="37" name="Retângulo 7"/>
          <p:cNvSpPr/>
          <p:nvPr/>
        </p:nvSpPr>
        <p:spPr>
          <a:xfrm>
            <a:off x="5673638" y="2233043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t-PT" sz="1400" i="1" dirty="0">
                <a:latin typeface="Arial" panose="020B0604020202020204" pitchFamily="34" charset="0"/>
                <a:cs typeface="Arial" panose="020B0604020202020204" pitchFamily="34" charset="0"/>
              </a:rPr>
              <a:t>Caderno de Apoio às Metas Curriculares, 12.º ano</a:t>
            </a:r>
          </a:p>
        </p:txBody>
      </p:sp>
      <p:sp>
        <p:nvSpPr>
          <p:cNvPr id="38" name="Retângulo 37"/>
          <p:cNvSpPr/>
          <p:nvPr/>
        </p:nvSpPr>
        <p:spPr>
          <a:xfrm>
            <a:off x="2196353" y="2413167"/>
            <a:ext cx="8065799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F47929"/>
              </a:buClr>
            </a:pPr>
            <a:r>
              <a:rPr lang="pt-PT" b="1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Sugestão de resolução </a:t>
            </a:r>
            <a:r>
              <a:rPr lang="pt-PT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(continuação)</a:t>
            </a:r>
            <a:r>
              <a:rPr lang="pt-PT" b="1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tângulo 7"/>
              <p:cNvSpPr/>
              <p:nvPr/>
            </p:nvSpPr>
            <p:spPr>
              <a:xfrm>
                <a:off x="2196352" y="2838720"/>
                <a:ext cx="8049286" cy="5078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</m:d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pt-PT" i="1">
                          <a:latin typeface="Cambria Math" panose="02040503050406030204" pitchFamily="18" charset="0"/>
                        </a:rPr>
                        <m:t>8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sen</m:t>
                          </m:r>
                        </m:fName>
                        <m:e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Retâ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2838720"/>
                <a:ext cx="8049286" cy="5078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tângulo 40"/>
              <p:cNvSpPr/>
              <p:nvPr/>
            </p:nvSpPr>
            <p:spPr>
              <a:xfrm>
                <a:off x="2190846" y="3292489"/>
                <a:ext cx="8049286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pt-PT" i="1">
                        <a:latin typeface="Cambria Math" panose="02040503050406030204" pitchFamily="18" charset="0"/>
                      </a:rPr>
                      <m:t>′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 panose="02040503050406030204" pitchFamily="18" charset="0"/>
                          </a:rPr>
                          <m:t>8</m:t>
                        </m:r>
                        <m:func>
                          <m:funcPr>
                            <m:ctrlP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sen</m:t>
                            </m:r>
                          </m:fName>
                          <m:e>
                            <m:d>
                              <m:dPr>
                                <m:ctrlPr>
                                  <a:rPr lang="pt-P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pt-P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pt-P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</m:d>
                          </m:e>
                        </m:func>
                      </m:e>
                    </m:d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′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1" name="Retângulo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846" y="3292489"/>
                <a:ext cx="8049286" cy="456535"/>
              </a:xfrm>
              <a:prstGeom prst="rect">
                <a:avLst/>
              </a:prstGeom>
              <a:blipFill>
                <a:blip r:embed="rId5"/>
                <a:stretch>
                  <a:fillRect l="-454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tângulo 2"/>
              <p:cNvSpPr/>
              <p:nvPr/>
            </p:nvSpPr>
            <p:spPr>
              <a:xfrm>
                <a:off x="2190846" y="5483877"/>
                <a:ext cx="8054792" cy="8722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Como no contexto do problema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</m:t>
                        </m:r>
                        <m:f>
                          <m:f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𝜋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</m:num>
                          <m:den>
                            <m: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vem que o único zero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′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neste intervalo é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(para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). </a:t>
                </a:r>
              </a:p>
            </p:txBody>
          </p:sp>
        </mc:Choice>
        <mc:Fallback xmlns="">
          <p:sp>
            <p:nvSpPr>
              <p:cNvPr id="3" name="Re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846" y="5483877"/>
                <a:ext cx="8054792" cy="872226"/>
              </a:xfrm>
              <a:prstGeom prst="rect">
                <a:avLst/>
              </a:prstGeom>
              <a:blipFill>
                <a:blip r:embed="rId6"/>
                <a:stretch>
                  <a:fillRect l="-605" b="-34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/>
              <p:cNvSpPr txBox="1"/>
              <p:nvPr/>
            </p:nvSpPr>
            <p:spPr>
              <a:xfrm>
                <a:off x="4645844" y="3441043"/>
                <a:ext cx="226465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=8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</m:d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′×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" name="CaixaDe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5844" y="3441043"/>
                <a:ext cx="2264659" cy="276999"/>
              </a:xfrm>
              <a:prstGeom prst="rect">
                <a:avLst/>
              </a:prstGeom>
              <a:blipFill>
                <a:blip r:embed="rId7"/>
                <a:stretch>
                  <a:fillRect l="-538" t="-2174" b="-8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aixaDeTexto 14"/>
              <p:cNvSpPr txBox="1"/>
              <p:nvPr/>
            </p:nvSpPr>
            <p:spPr>
              <a:xfrm>
                <a:off x="6870376" y="3441042"/>
                <a:ext cx="137197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=16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5" name="CaixaDeTex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0376" y="3441042"/>
                <a:ext cx="1371978" cy="276999"/>
              </a:xfrm>
              <a:prstGeom prst="rect">
                <a:avLst/>
              </a:prstGeom>
              <a:blipFill>
                <a:blip r:embed="rId8"/>
                <a:stretch>
                  <a:fillRect l="-1333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tângulo 15"/>
              <p:cNvSpPr/>
              <p:nvPr/>
            </p:nvSpPr>
            <p:spPr>
              <a:xfrm>
                <a:off x="2196352" y="3746258"/>
                <a:ext cx="8049286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pt-PT" i="1">
                        <a:latin typeface="Cambria Math" panose="02040503050406030204" pitchFamily="18" charset="0"/>
                      </a:rPr>
                      <m:t>′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Retângulo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3746258"/>
                <a:ext cx="8049286" cy="456535"/>
              </a:xfrm>
              <a:prstGeom prst="rect">
                <a:avLst/>
              </a:prstGeom>
              <a:blipFill>
                <a:blip r:embed="rId9"/>
                <a:stretch>
                  <a:fillRect l="-454" b="-189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aixaDeTexto 16"/>
              <p:cNvSpPr txBox="1"/>
              <p:nvPr/>
            </p:nvSpPr>
            <p:spPr>
              <a:xfrm>
                <a:off x="3618289" y="3886020"/>
                <a:ext cx="186730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a:rPr lang="pt-PT" i="1">
                          <a:latin typeface="Cambria Math" panose="02040503050406030204" pitchFamily="18" charset="0"/>
                        </a:rPr>
                        <m:t>16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</m:e>
                      </m:func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7" name="CaixaDeTexto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8289" y="3886020"/>
                <a:ext cx="1867306" cy="276999"/>
              </a:xfrm>
              <a:prstGeom prst="rect">
                <a:avLst/>
              </a:prstGeom>
              <a:blipFill>
                <a:blip r:embed="rId10"/>
                <a:stretch>
                  <a:fillRect l="-3595" r="-654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aixaDeTexto 17"/>
              <p:cNvSpPr txBox="1"/>
              <p:nvPr/>
            </p:nvSpPr>
            <p:spPr>
              <a:xfrm>
                <a:off x="3618289" y="4239912"/>
                <a:ext cx="157235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</m:e>
                      </m:func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8" name="CaixaDeTexto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8289" y="4239912"/>
                <a:ext cx="1572354" cy="276999"/>
              </a:xfrm>
              <a:prstGeom prst="rect">
                <a:avLst/>
              </a:prstGeom>
              <a:blipFill>
                <a:blip r:embed="rId11"/>
                <a:stretch>
                  <a:fillRect l="-4280" r="-1167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aixaDeTexto 18"/>
              <p:cNvSpPr txBox="1"/>
              <p:nvPr/>
            </p:nvSpPr>
            <p:spPr>
              <a:xfrm>
                <a:off x="3618289" y="4609505"/>
                <a:ext cx="2282484" cy="3674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⇔2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ℤ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CaixaDeTexto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8289" y="4609505"/>
                <a:ext cx="2282484" cy="367408"/>
              </a:xfrm>
              <a:prstGeom prst="rect">
                <a:avLst/>
              </a:prstGeom>
              <a:blipFill>
                <a:blip r:embed="rId12"/>
                <a:stretch>
                  <a:fillRect l="-2941" t="-13333" r="-2674" b="-2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aixaDeTexto 19"/>
              <p:cNvSpPr txBox="1"/>
              <p:nvPr/>
            </p:nvSpPr>
            <p:spPr>
              <a:xfrm>
                <a:off x="3618289" y="5066632"/>
                <a:ext cx="2103204" cy="3974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⇔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ℤ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CaixaDeTexto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8289" y="5066632"/>
                <a:ext cx="2103204" cy="397481"/>
              </a:xfrm>
              <a:prstGeom prst="rect">
                <a:avLst/>
              </a:prstGeom>
              <a:blipFill>
                <a:blip r:embed="rId13"/>
                <a:stretch>
                  <a:fillRect l="-3188" t="-4615" r="-2899" b="-2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6949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1" grpId="0"/>
      <p:bldP spid="3" grpId="0"/>
      <p:bldP spid="5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tângulo 13"/>
              <p:cNvSpPr/>
              <p:nvPr/>
            </p:nvSpPr>
            <p:spPr>
              <a:xfrm>
                <a:off x="2185342" y="931532"/>
                <a:ext cx="8060297" cy="13015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Clr>
                    <a:srgbClr val="00B6B5"/>
                  </a:buClr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Considera um triângulo isósceles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[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𝐴𝐵𝐶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]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em que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</m:t>
                        </m:r>
                      </m:e>
                    </m:acc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𝐵𝐶</m:t>
                        </m:r>
                      </m:e>
                    </m:acc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>
                  <a:lnSpc>
                    <a:spcPct val="150000"/>
                  </a:lnSpc>
                  <a:buClr>
                    <a:srgbClr val="00B6B5"/>
                  </a:buClr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Sendo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Â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(medido em radianos), justifica que existe um valor real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para o qual é máxima a área do triângulo e determina esse valor. </a:t>
                </a:r>
              </a:p>
            </p:txBody>
          </p:sp>
        </mc:Choice>
        <mc:Fallback xmlns="">
          <p:sp>
            <p:nvSpPr>
              <p:cNvPr id="14" name="Retâ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2" y="931532"/>
                <a:ext cx="8060297" cy="1301510"/>
              </a:xfrm>
              <a:prstGeom prst="rect">
                <a:avLst/>
              </a:prstGeom>
              <a:blipFill>
                <a:blip r:embed="rId3"/>
                <a:stretch>
                  <a:fillRect l="-605" b="-70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16"/>
          <p:cNvSpPr txBox="1"/>
          <p:nvPr/>
        </p:nvSpPr>
        <p:spPr>
          <a:xfrm>
            <a:off x="2196352" y="115333"/>
            <a:ext cx="84716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Exercício 1</a:t>
            </a:r>
          </a:p>
        </p:txBody>
      </p:sp>
      <p:sp>
        <p:nvSpPr>
          <p:cNvPr id="37" name="Retângulo 7"/>
          <p:cNvSpPr/>
          <p:nvPr/>
        </p:nvSpPr>
        <p:spPr>
          <a:xfrm>
            <a:off x="5673638" y="2233043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t-PT" sz="1400" i="1" dirty="0">
                <a:latin typeface="Arial" panose="020B0604020202020204" pitchFamily="34" charset="0"/>
                <a:cs typeface="Arial" panose="020B0604020202020204" pitchFamily="34" charset="0"/>
              </a:rPr>
              <a:t>Caderno de Apoio às Metas Curriculares, 12.º ano</a:t>
            </a:r>
          </a:p>
        </p:txBody>
      </p:sp>
      <p:sp>
        <p:nvSpPr>
          <p:cNvPr id="38" name="Retângulo 37"/>
          <p:cNvSpPr/>
          <p:nvPr/>
        </p:nvSpPr>
        <p:spPr>
          <a:xfrm>
            <a:off x="2196353" y="2413167"/>
            <a:ext cx="8065799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F47929"/>
              </a:buClr>
            </a:pPr>
            <a:r>
              <a:rPr lang="pt-PT" b="1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Sugestão de resolução </a:t>
            </a:r>
            <a:r>
              <a:rPr lang="pt-PT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(continuação)</a:t>
            </a:r>
            <a:r>
              <a:rPr lang="pt-PT" b="1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tângulo 31"/>
              <p:cNvSpPr/>
              <p:nvPr/>
            </p:nvSpPr>
            <p:spPr>
              <a:xfrm>
                <a:off x="3494199" y="4646745"/>
                <a:ext cx="889666" cy="5821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itchFamily="34" charset="0"/>
                                </a:rPr>
                                <m:t>𝜋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itchFamily="34" charset="0"/>
                                </a:rPr>
                                <m:t> </m:t>
                              </m:r>
                            </m:num>
                            <m:den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2" name="Retângulo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4199" y="4646745"/>
                <a:ext cx="889666" cy="5821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tângulo 1"/>
              <p:cNvSpPr/>
              <p:nvPr/>
            </p:nvSpPr>
            <p:spPr>
              <a:xfrm>
                <a:off x="4180026" y="4640661"/>
                <a:ext cx="1881284" cy="5821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=8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sen</m:t>
                          </m:r>
                        </m:fName>
                        <m:e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f>
                                <m:f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cs typeface="Arial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i="1">
                                      <a:latin typeface="Cambria Math" panose="02040503050406030204" pitchFamily="18" charset="0"/>
                                      <a:cs typeface="Arial" pitchFamily="34" charset="0"/>
                                    </a:rPr>
                                    <m:t> </m:t>
                                  </m:r>
                                  <m: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itchFamily="34" charset="0"/>
                                    </a:rPr>
                                    <m:t>𝜋</m:t>
                                  </m:r>
                                  <m: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itchFamily="34" charset="0"/>
                                    </a:rPr>
                                    <m:t> </m:t>
                                  </m:r>
                                </m:num>
                                <m:den>
                                  <m:r>
                                    <a:rPr lang="pt-PT" i="1">
                                      <a:latin typeface="Cambria Math" panose="02040503050406030204" pitchFamily="18" charset="0"/>
                                      <a:cs typeface="Arial" pitchFamily="34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" name="Re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0026" y="4640661"/>
                <a:ext cx="1881284" cy="58214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tângulo 32"/>
              <p:cNvSpPr/>
              <p:nvPr/>
            </p:nvSpPr>
            <p:spPr>
              <a:xfrm>
                <a:off x="5851674" y="4638541"/>
                <a:ext cx="1485342" cy="5821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=8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sen</m:t>
                          </m:r>
                        </m:fName>
                        <m:e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cs typeface="Arial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i="1">
                                      <a:latin typeface="Cambria Math" panose="02040503050406030204" pitchFamily="18" charset="0"/>
                                      <a:cs typeface="Arial" pitchFamily="34" charset="0"/>
                                    </a:rPr>
                                    <m:t> </m:t>
                                  </m:r>
                                  <m: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itchFamily="34" charset="0"/>
                                    </a:rPr>
                                    <m:t>𝜋</m:t>
                                  </m:r>
                                  <m: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itchFamily="34" charset="0"/>
                                    </a:rPr>
                                    <m:t> </m:t>
                                  </m:r>
                                </m:num>
                                <m:den>
                                  <m:r>
                                    <a:rPr lang="pt-PT" i="1">
                                      <a:latin typeface="Cambria Math" panose="02040503050406030204" pitchFamily="18" charset="0"/>
                                      <a:cs typeface="Arial" pitchFamily="34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3" name="Retângulo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1674" y="4638541"/>
                <a:ext cx="1485342" cy="58214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tângulo 33"/>
              <p:cNvSpPr/>
              <p:nvPr/>
            </p:nvSpPr>
            <p:spPr>
              <a:xfrm>
                <a:off x="7123271" y="4736014"/>
                <a:ext cx="99899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=8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4" name="Retângulo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3271" y="4736014"/>
                <a:ext cx="998991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tângulo 34"/>
              <p:cNvSpPr/>
              <p:nvPr/>
            </p:nvSpPr>
            <p:spPr>
              <a:xfrm>
                <a:off x="7913402" y="4743565"/>
                <a:ext cx="6030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=8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5" name="Retângulo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3402" y="4743565"/>
                <a:ext cx="60305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tângulo 6"/>
              <p:cNvSpPr/>
              <p:nvPr/>
            </p:nvSpPr>
            <p:spPr>
              <a:xfrm>
                <a:off x="2196352" y="5200731"/>
                <a:ext cx="8049286" cy="5975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O valor real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para o qual a área do triângulo é máxima é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>
                            <a:solidFill>
                              <a:srgbClr val="F47929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i="1">
                            <a:solidFill>
                              <a:srgbClr val="F47929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 </m:t>
                        </m:r>
                        <m:r>
                          <a:rPr lang="pt-PT" i="1">
                            <a:solidFill>
                              <a:srgbClr val="F4792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𝜋</m:t>
                        </m:r>
                        <m:r>
                          <a:rPr lang="pt-PT" i="1">
                            <a:solidFill>
                              <a:srgbClr val="F4792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 </m:t>
                        </m:r>
                      </m:num>
                      <m:den>
                        <m:r>
                          <a:rPr lang="pt-PT" i="1">
                            <a:solidFill>
                              <a:srgbClr val="F47929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7" name="Retângu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5200731"/>
                <a:ext cx="8049286" cy="597536"/>
              </a:xfrm>
              <a:prstGeom prst="rect">
                <a:avLst/>
              </a:prstGeom>
              <a:blipFill>
                <a:blip r:embed="rId9"/>
                <a:stretch>
                  <a:fillRect l="-606" b="-51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Retângulo 38"/>
          <p:cNvSpPr/>
          <p:nvPr/>
        </p:nvSpPr>
        <p:spPr>
          <a:xfrm>
            <a:off x="2190846" y="5675089"/>
            <a:ext cx="8049286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O valor da área do triângulo é </a:t>
            </a:r>
            <a:r>
              <a:rPr lang="pt-PT" b="1" dirty="0">
                <a:solidFill>
                  <a:srgbClr val="F479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0" name="Tabela 49"/>
              <p:cNvGraphicFramePr>
                <a:graphicFrameLocks noGrp="1"/>
              </p:cNvGraphicFramePr>
              <p:nvPr/>
            </p:nvGraphicFramePr>
            <p:xfrm>
              <a:off x="2910289" y="2933612"/>
              <a:ext cx="6330017" cy="1577279"/>
            </p:xfrm>
            <a:graphic>
              <a:graphicData uri="http://schemas.openxmlformats.org/drawingml/2006/table">
                <a:tbl>
                  <a:tblPr firstRow="1" bandRow="1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tableStyleId>{5940675A-B579-460E-94D1-54222C63F5DA}</a:tableStyleId>
                  </a:tblPr>
                  <a:tblGrid>
                    <a:gridCol w="1648698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26131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360641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sz="1800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𝜶</m:t>
                                </m:r>
                              </m:oMath>
                            </m:oMathPara>
                          </a14:m>
                          <a:endParaRPr lang="pt-PT" sz="1800" b="1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pt-PT" sz="1800" i="1" dirty="0" smtClean="0">
                                    <a:latin typeface="Cambria Math" panose="02040503050406030204" pitchFamily="18" charset="0"/>
                                    <a:cs typeface="Arial" pitchFamily="34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PT" sz="1800" i="1" smtClean="0">
                                        <a:latin typeface="Cambria Math" panose="02040503050406030204" pitchFamily="18" charset="0"/>
                                        <a:cs typeface="Arial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PT" sz="1800" b="0" i="1" smtClean="0">
                                        <a:latin typeface="Cambria Math" panose="02040503050406030204" pitchFamily="18" charset="0"/>
                                        <a:cs typeface="Arial" pitchFamily="34" charset="0"/>
                                      </a:rPr>
                                      <m:t> </m:t>
                                    </m:r>
                                    <m:r>
                                      <a:rPr lang="pt-PT" sz="18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itchFamily="34" charset="0"/>
                                      </a:rPr>
                                      <m:t>𝜋</m:t>
                                    </m:r>
                                    <m:r>
                                      <a:rPr lang="pt-PT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itchFamily="34" charset="0"/>
                                      </a:rPr>
                                      <m:t> </m:t>
                                    </m:r>
                                  </m:num>
                                  <m:den>
                                    <m:r>
                                      <a:rPr lang="pt-PT" sz="1800" b="0" i="1" smtClean="0">
                                        <a:latin typeface="Cambria Math" panose="02040503050406030204" pitchFamily="18" charset="0"/>
                                        <a:cs typeface="Arial" pitchFamily="34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PT" sz="1800" i="1" smtClean="0">
                                        <a:latin typeface="Cambria Math" panose="02040503050406030204" pitchFamily="18" charset="0"/>
                                        <a:cs typeface="Arial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PT" sz="1800" b="0" i="1" smtClean="0">
                                        <a:latin typeface="Cambria Math" panose="02040503050406030204" pitchFamily="18" charset="0"/>
                                        <a:cs typeface="Arial" pitchFamily="34" charset="0"/>
                                      </a:rPr>
                                      <m:t> </m:t>
                                    </m:r>
                                    <m:r>
                                      <a:rPr lang="pt-PT" sz="18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itchFamily="34" charset="0"/>
                                      </a:rPr>
                                      <m:t>𝜋</m:t>
                                    </m:r>
                                    <m:r>
                                      <a:rPr lang="pt-PT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itchFamily="34" charset="0"/>
                                      </a:rPr>
                                      <m:t> </m:t>
                                    </m:r>
                                  </m:num>
                                  <m:den>
                                    <m:r>
                                      <a:rPr lang="pt-PT" sz="1800" b="0" i="1" smtClean="0">
                                        <a:latin typeface="Cambria Math" panose="02040503050406030204" pitchFamily="18" charset="0"/>
                                        <a:cs typeface="Arial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06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800" b="1" dirty="0">
                              <a:solidFill>
                                <a:schemeClr val="bg1"/>
                              </a:solidFill>
                              <a:latin typeface="Arial" pitchFamily="34" charset="0"/>
                              <a:cs typeface="Arial" pitchFamily="34" charset="0"/>
                            </a:rPr>
                            <a:t>Sinal de </a:t>
                          </a:r>
                          <a14:m>
                            <m:oMath xmlns:m="http://schemas.openxmlformats.org/officeDocument/2006/math">
                              <m:r>
                                <a:rPr lang="pt-PT" sz="1800" b="1" i="1" dirty="0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𝒇</m:t>
                              </m:r>
                              <m:r>
                                <a:rPr lang="pt-PT" sz="1800" b="1" i="1" dirty="0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′</m:t>
                              </m:r>
                            </m:oMath>
                          </a14:m>
                          <a:r>
                            <a:rPr lang="pt-PT" sz="1800" b="1" dirty="0">
                              <a:solidFill>
                                <a:schemeClr val="bg1"/>
                              </a:solidFill>
                              <a:latin typeface="Arial" pitchFamily="34" charset="0"/>
                              <a:cs typeface="Arial" pitchFamily="34" charset="0"/>
                            </a:rPr>
                            <a:t> </a:t>
                          </a:r>
                          <a:endParaRPr lang="pt-PT" sz="1800" b="1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542925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B7DEE8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sz="1800" b="0" i="0" smtClean="0">
                                    <a:latin typeface="Cambria Math"/>
                                    <a:cs typeface="Arial" pitchFamily="34" charset="0"/>
                                  </a:rPr>
                                  <m:t>     </m:t>
                                </m:r>
                              </m:oMath>
                            </m:oMathPara>
                          </a14:m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B7DEE8">
                            <a:alpha val="2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610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800" b="1" dirty="0">
                              <a:solidFill>
                                <a:schemeClr val="bg1"/>
                              </a:solidFill>
                              <a:latin typeface="Arial" pitchFamily="34" charset="0"/>
                              <a:cs typeface="Arial" pitchFamily="34" charset="0"/>
                            </a:rPr>
                            <a:t>Variação de </a:t>
                          </a:r>
                          <a14:m>
                            <m:oMath xmlns:m="http://schemas.openxmlformats.org/officeDocument/2006/math">
                              <m:r>
                                <a:rPr lang="pt-PT" sz="1800" b="1" i="1" dirty="0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𝒇</m:t>
                              </m:r>
                            </m:oMath>
                          </a14:m>
                          <a:r>
                            <a:rPr lang="pt-PT" sz="1800" b="1" dirty="0">
                              <a:solidFill>
                                <a:schemeClr val="bg1"/>
                              </a:solidFill>
                              <a:latin typeface="Arial" pitchFamily="34" charset="0"/>
                              <a:cs typeface="Arial" pitchFamily="34" charset="0"/>
                            </a:rPr>
                            <a:t> </a:t>
                          </a:r>
                          <a:endParaRPr lang="pt-PT" sz="1800" b="1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pt-PT" sz="1800" dirty="0"/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B7DEE8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t-PT" sz="1800" dirty="0"/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pt-PT" sz="1800" dirty="0"/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t-PT" sz="1800" dirty="0"/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pt-PT" sz="1800" dirty="0"/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B7DEE8">
                            <a:alpha val="2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0" name="Tabela 49"/>
              <p:cNvGraphicFramePr>
                <a:graphicFrameLocks noGrp="1"/>
              </p:cNvGraphicFramePr>
              <p:nvPr/>
            </p:nvGraphicFramePr>
            <p:xfrm>
              <a:off x="2910289" y="2933612"/>
              <a:ext cx="6330017" cy="1577279"/>
            </p:xfrm>
            <a:graphic>
              <a:graphicData uri="http://schemas.openxmlformats.org/drawingml/2006/table">
                <a:tbl>
                  <a:tblPr firstRow="1" bandRow="1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tableStyleId>{5940675A-B579-460E-94D1-54222C63F5DA}</a:tableStyleId>
                  </a:tblPr>
                  <a:tblGrid>
                    <a:gridCol w="1648698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26131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554014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0"/>
                          <a:stretch>
                            <a:fillRect l="-1845" t="-5495" r="-288930" b="-20109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0"/>
                          <a:stretch>
                            <a:fillRect l="-233898" t="-5495" r="-563559" b="-20109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0"/>
                          <a:stretch>
                            <a:fillRect l="-509322" t="-5495" r="-288136" b="-20109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0"/>
                          <a:stretch>
                            <a:fillRect l="-784746" t="-5495" r="-12712" b="-20109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2244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0"/>
                          <a:stretch>
                            <a:fillRect l="-1845" t="-162712" r="-288930" b="-2101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542925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B7DEE8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0"/>
                          <a:stretch>
                            <a:fillRect l="-784746" t="-162712" r="-12712" b="-2101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61021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0"/>
                          <a:stretch>
                            <a:fillRect l="-1845" t="-142202" r="-288930" b="-137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pt-PT" sz="1800" dirty="0"/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B7DEE8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t-PT" sz="1800" dirty="0"/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pt-PT" sz="1800" dirty="0"/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t-PT" sz="1800" dirty="0"/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pt-PT" sz="1800" dirty="0"/>
                        </a:p>
                      </a:txBody>
                      <a:tcPr marL="87930" marR="87930" marT="43962" marB="43962"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B7DEE8">
                            <a:alpha val="2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51" name="Conexão recta unidireccional 4"/>
          <p:cNvCxnSpPr/>
          <p:nvPr/>
        </p:nvCxnSpPr>
        <p:spPr>
          <a:xfrm>
            <a:off x="7597374" y="4052946"/>
            <a:ext cx="586839" cy="186497"/>
          </a:xfrm>
          <a:prstGeom prst="straightConnector1">
            <a:avLst/>
          </a:prstGeom>
          <a:ln w="19050">
            <a:solidFill>
              <a:srgbClr val="F47929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Conexão recta unidireccional 47"/>
          <p:cNvCxnSpPr/>
          <p:nvPr/>
        </p:nvCxnSpPr>
        <p:spPr>
          <a:xfrm flipV="1">
            <a:off x="5638646" y="4053466"/>
            <a:ext cx="565089" cy="268114"/>
          </a:xfrm>
          <a:prstGeom prst="straightConnector1">
            <a:avLst/>
          </a:prstGeom>
          <a:ln w="19050">
            <a:solidFill>
              <a:srgbClr val="F47929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ângulo 6"/>
              <p:cNvSpPr/>
              <p:nvPr/>
            </p:nvSpPr>
            <p:spPr>
              <a:xfrm>
                <a:off x="5690066" y="3486281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+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3" name="Rectângu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0066" y="3486281"/>
                <a:ext cx="410690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ângulo 7"/>
              <p:cNvSpPr/>
              <p:nvPr/>
            </p:nvSpPr>
            <p:spPr>
              <a:xfrm>
                <a:off x="6710199" y="3490646"/>
                <a:ext cx="3658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4" name="Rectâ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0199" y="3490646"/>
                <a:ext cx="365806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ângulo 8"/>
              <p:cNvSpPr/>
              <p:nvPr/>
            </p:nvSpPr>
            <p:spPr>
              <a:xfrm>
                <a:off x="7685448" y="349064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−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5" name="Rectâ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5448" y="3490646"/>
                <a:ext cx="410690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ângulo 12"/>
              <p:cNvSpPr/>
              <p:nvPr/>
            </p:nvSpPr>
            <p:spPr>
              <a:xfrm>
                <a:off x="6570662" y="3895136"/>
                <a:ext cx="644881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1" i="1" dirty="0">
                          <a:solidFill>
                            <a:srgbClr val="F47929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pt-PT" b="1" dirty="0"/>
              </a:p>
              <a:p>
                <a:pPr algn="ctr"/>
                <a:r>
                  <a:rPr lang="pt-PT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PT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Máx</a:t>
                </a:r>
                <a:r>
                  <a:rPr lang="pt-PT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6" name="Rec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0662" y="3895136"/>
                <a:ext cx="644881" cy="584775"/>
              </a:xfrm>
              <a:prstGeom prst="rect">
                <a:avLst/>
              </a:prstGeom>
              <a:blipFill>
                <a:blip r:embed="rId14"/>
                <a:stretch>
                  <a:fillRect b="-9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5844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2" grpId="0"/>
      <p:bldP spid="33" grpId="0"/>
      <p:bldP spid="34" grpId="0"/>
      <p:bldP spid="35" grpId="0"/>
      <p:bldP spid="7" grpId="0"/>
      <p:bldP spid="39" grpId="0"/>
      <p:bldP spid="53" grpId="0"/>
      <p:bldP spid="54" grpId="0"/>
      <p:bldP spid="55" grpId="0"/>
      <p:bldP spid="5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tângulo 13"/>
              <p:cNvSpPr/>
              <p:nvPr/>
            </p:nvSpPr>
            <p:spPr>
              <a:xfrm>
                <a:off x="2185342" y="931533"/>
                <a:ext cx="8060297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Clr>
                    <a:srgbClr val="00B6B5"/>
                  </a:buClr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Estuda analiticamente a função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PT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sen</m:t>
                        </m:r>
                      </m:fName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Retâ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2" y="931533"/>
                <a:ext cx="8060297" cy="456535"/>
              </a:xfrm>
              <a:prstGeom prst="rect">
                <a:avLst/>
              </a:prstGeom>
              <a:blipFill>
                <a:blip r:embed="rId3"/>
                <a:stretch>
                  <a:fillRect l="-605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16"/>
          <p:cNvSpPr txBox="1"/>
          <p:nvPr/>
        </p:nvSpPr>
        <p:spPr>
          <a:xfrm>
            <a:off x="2196352" y="115333"/>
            <a:ext cx="84716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Exercício 2</a:t>
            </a:r>
          </a:p>
        </p:txBody>
      </p:sp>
      <p:sp>
        <p:nvSpPr>
          <p:cNvPr id="38" name="Retângulo 37"/>
          <p:cNvSpPr/>
          <p:nvPr/>
        </p:nvSpPr>
        <p:spPr>
          <a:xfrm>
            <a:off x="2196353" y="1384868"/>
            <a:ext cx="8065799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F47929"/>
              </a:buClr>
            </a:pPr>
            <a:r>
              <a:rPr lang="pt-PT" b="1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Sugestão de resolução:</a:t>
            </a:r>
          </a:p>
        </p:txBody>
      </p:sp>
      <p:sp>
        <p:nvSpPr>
          <p:cNvPr id="28" name="Rectângulo 23"/>
          <p:cNvSpPr/>
          <p:nvPr/>
        </p:nvSpPr>
        <p:spPr>
          <a:xfrm>
            <a:off x="2196352" y="1889499"/>
            <a:ext cx="8049288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F47929"/>
              </a:buClr>
              <a:buFont typeface="Wingdings" panose="05000000000000000000" pitchFamily="2" charset="2"/>
              <a:buChar char="§"/>
            </a:pPr>
            <a:r>
              <a:rPr lang="pt-PT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Domínio: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ângulo 23"/>
              <p:cNvSpPr/>
              <p:nvPr/>
            </p:nvSpPr>
            <p:spPr>
              <a:xfrm>
                <a:off x="2196353" y="2250555"/>
                <a:ext cx="8049289" cy="5495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268288">
                  <a:lnSpc>
                    <a:spcPct val="150000"/>
                  </a:lnSpc>
                  <a:buClr>
                    <a:srgbClr val="F47929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𝐷</m:t>
                          </m:r>
                        </m:e>
                        <m:sub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𝑓</m:t>
                          </m:r>
                        </m:sub>
                      </m:sSub>
                      <m:r>
                        <a:rPr lang="pt-PT" i="1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pt-PT" i="1">
                          <a:latin typeface="Cambria Math"/>
                          <a:cs typeface="Arial" panose="020B0604020202020204" pitchFamily="34" charset="0"/>
                        </a:rPr>
                        <m:t>ℝ</m:t>
                      </m:r>
                    </m:oMath>
                  </m:oMathPara>
                </a14:m>
                <a:endParaRPr lang="pt-PT" i="1" dirty="0">
                  <a:latin typeface="Cambria Math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Rectângulo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2250555"/>
                <a:ext cx="8049289" cy="54950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ângulo 23"/>
              <p:cNvSpPr/>
              <p:nvPr/>
            </p:nvSpPr>
            <p:spPr>
              <a:xfrm>
                <a:off x="2185341" y="2798184"/>
                <a:ext cx="8049288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itchFamily="34" charset="0"/>
                          </a:rPr>
                          <m:t>−</m:t>
                        </m:r>
                        <m:r>
                          <a:rPr lang="pt-PT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𝑥</m:t>
                        </m:r>
                      </m:e>
                    </m:d>
                    <m:r>
                      <a:rPr lang="pt-PT" i="1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itchFamily="34" charset="0"/>
                          </a:rPr>
                          <m:t>−</m:t>
                        </m:r>
                        <m:r>
                          <a:rPr lang="pt-PT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𝑥</m:t>
                        </m:r>
                      </m:e>
                    </m:d>
                    <m:r>
                      <a:rPr lang="pt-PT" i="1">
                        <a:latin typeface="Cambria Math" panose="02040503050406030204" pitchFamily="18" charset="0"/>
                        <a:cs typeface="Arial" pitchFamily="34" charset="0"/>
                      </a:rPr>
                      <m:t>+</m:t>
                    </m:r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PT">
                            <a:latin typeface="Cambria Math" panose="02040503050406030204" pitchFamily="18" charset="0"/>
                            <a:cs typeface="Arial" pitchFamily="34" charset="0"/>
                          </a:rPr>
                          <m:t>sen</m:t>
                        </m:r>
                      </m:fName>
                      <m:e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−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r>
                  <a:rPr lang="pt-PT" dirty="0">
                    <a:solidFill>
                      <a:srgbClr val="F47929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0" name="Rectângulo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1" y="2798184"/>
                <a:ext cx="8049288" cy="456535"/>
              </a:xfrm>
              <a:prstGeom prst="rect">
                <a:avLst/>
              </a:prstGeom>
              <a:blipFill>
                <a:blip r:embed="rId5"/>
                <a:stretch>
                  <a:fillRect l="-454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tângulo 2"/>
              <p:cNvSpPr/>
              <p:nvPr/>
            </p:nvSpPr>
            <p:spPr>
              <a:xfrm>
                <a:off x="4998537" y="2898602"/>
                <a:ext cx="156279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cs typeface="Arial" pitchFamily="34" charset="0"/>
                        </a:rPr>
                        <m:t>=−</m:t>
                      </m:r>
                      <m:r>
                        <a:rPr lang="pt-PT" i="1">
                          <a:latin typeface="Cambria Math" panose="02040503050406030204" pitchFamily="18" charset="0"/>
                          <a:cs typeface="Arial" pitchFamily="34" charset="0"/>
                        </a:rPr>
                        <m:t>𝑥</m:t>
                      </m:r>
                      <m:r>
                        <a:rPr lang="pt-PT" i="1">
                          <a:latin typeface="Cambria Math" panose="02040503050406030204" pitchFamily="18" charset="0"/>
                          <a:cs typeface="Arial" pitchFamily="34" charset="0"/>
                        </a:rPr>
                        <m:t>−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sen</m:t>
                          </m:r>
                        </m:fName>
                        <m:e>
                          <m:r>
                            <a:rPr lang="pt-PT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" name="Re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8537" y="2898602"/>
                <a:ext cx="1562799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tângulo 30"/>
              <p:cNvSpPr/>
              <p:nvPr/>
            </p:nvSpPr>
            <p:spPr>
              <a:xfrm>
                <a:off x="6370157" y="2898602"/>
                <a:ext cx="175439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cs typeface="Arial" pitchFamily="34" charset="0"/>
                        </a:rPr>
                        <m:t>=−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  <m:t>sen</m:t>
                              </m:r>
                            </m:fName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  <m:t>𝑥</m:t>
                              </m:r>
                            </m:e>
                          </m:func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1" name="Retângulo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0157" y="2898602"/>
                <a:ext cx="1754391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ângulo 4"/>
              <p:cNvSpPr/>
              <p:nvPr/>
            </p:nvSpPr>
            <p:spPr>
              <a:xfrm>
                <a:off x="7941785" y="2899674"/>
                <a:ext cx="110331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𝑓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1785" y="2899674"/>
                <a:ext cx="1103315" cy="369332"/>
              </a:xfrm>
              <a:prstGeom prst="rect">
                <a:avLst/>
              </a:prstGeom>
              <a:blipFill>
                <a:blip r:embed="rId8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tângulo 39"/>
              <p:cNvSpPr/>
              <p:nvPr/>
            </p:nvSpPr>
            <p:spPr>
              <a:xfrm>
                <a:off x="2201855" y="3249014"/>
                <a:ext cx="8060297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271463">
                  <a:lnSpc>
                    <a:spcPct val="150000"/>
                  </a:lnSpc>
                  <a:buClr>
                    <a:srgbClr val="00B6B5"/>
                  </a:buClr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Assim,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∀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40" name="Retângulo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1855" y="3249014"/>
                <a:ext cx="8060297" cy="456535"/>
              </a:xfrm>
              <a:prstGeom prst="rect">
                <a:avLst/>
              </a:prstGeom>
              <a:blipFill>
                <a:blip r:embed="rId9"/>
                <a:stretch>
                  <a:fillRect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tângulo 7"/>
              <p:cNvSpPr/>
              <p:nvPr/>
            </p:nvSpPr>
            <p:spPr>
              <a:xfrm>
                <a:off x="2201854" y="3721100"/>
                <a:ext cx="8032775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71463"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A função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é </a:t>
                </a:r>
                <a:r>
                  <a:rPr lang="pt-PT" dirty="0">
                    <a:solidFill>
                      <a:srgbClr val="F4792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ímpar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e assim basta estudar a função em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ℝ</m:t>
                        </m:r>
                      </m:e>
                      <m:sub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  <m:sup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</m:sup>
                    </m:sSubSup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pois o seu gráfico é simétrico em relação à origem.</a:t>
                </a:r>
              </a:p>
            </p:txBody>
          </p:sp>
        </mc:Choice>
        <mc:Fallback xmlns="">
          <p:sp>
            <p:nvSpPr>
              <p:cNvPr id="8" name="Retâ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1854" y="3721100"/>
                <a:ext cx="8032775" cy="872034"/>
              </a:xfrm>
              <a:prstGeom prst="rect">
                <a:avLst/>
              </a:prstGeom>
              <a:blipFill>
                <a:blip r:embed="rId10"/>
                <a:stretch>
                  <a:fillRect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ângulo 23"/>
              <p:cNvSpPr/>
              <p:nvPr/>
            </p:nvSpPr>
            <p:spPr>
              <a:xfrm>
                <a:off x="2185340" y="4597126"/>
                <a:ext cx="8049288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Não há nenhuma indicação que nos permita concluir que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periódica. </a:t>
                </a:r>
              </a:p>
            </p:txBody>
          </p:sp>
        </mc:Choice>
        <mc:Fallback xmlns="">
          <p:sp>
            <p:nvSpPr>
              <p:cNvPr id="41" name="Rectângulo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0" y="4597126"/>
                <a:ext cx="8049288" cy="456535"/>
              </a:xfrm>
              <a:prstGeom prst="rect">
                <a:avLst/>
              </a:prstGeom>
              <a:blipFill>
                <a:blip r:embed="rId11"/>
                <a:stretch>
                  <a:fillRect l="-454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Rectângulo 23"/>
          <p:cNvSpPr/>
          <p:nvPr/>
        </p:nvSpPr>
        <p:spPr>
          <a:xfrm>
            <a:off x="2193596" y="5025085"/>
            <a:ext cx="8049288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F47929"/>
              </a:buClr>
              <a:buFont typeface="Wingdings" panose="05000000000000000000" pitchFamily="2" charset="2"/>
              <a:buChar char="§"/>
            </a:pPr>
            <a:r>
              <a:rPr lang="pt-PT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Pontos de interseção com os eixos coordenados: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ângulo 23"/>
              <p:cNvSpPr/>
              <p:nvPr/>
            </p:nvSpPr>
            <p:spPr>
              <a:xfrm>
                <a:off x="2185340" y="5485893"/>
                <a:ext cx="8049288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542925" indent="-271463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Ø"/>
                </a:pPr>
                <a:r>
                  <a:rPr lang="pt-PT" dirty="0">
                    <a:solidFill>
                      <a:srgbClr val="F47929"/>
                    </a:solidFill>
                    <a:latin typeface="Arial" pitchFamily="34" charset="0"/>
                    <a:cs typeface="Arial" pitchFamily="34" charset="0"/>
                  </a:rPr>
                  <a:t>Eixo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srgbClr val="F47929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𝑂𝑦</m:t>
                    </m:r>
                  </m:oMath>
                </a14:m>
                <a:r>
                  <a:rPr lang="pt-PT" dirty="0">
                    <a:solidFill>
                      <a:srgbClr val="F47929"/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</a:p>
            </p:txBody>
          </p:sp>
        </mc:Choice>
        <mc:Fallback xmlns="">
          <p:sp>
            <p:nvSpPr>
              <p:cNvPr id="43" name="Rectângulo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0" y="5485893"/>
                <a:ext cx="8049288" cy="456535"/>
              </a:xfrm>
              <a:prstGeom prst="rect">
                <a:avLst/>
              </a:prstGeom>
              <a:blipFill>
                <a:blip r:embed="rId12"/>
                <a:stretch>
                  <a:fillRect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aixaDeTexto 8"/>
              <p:cNvSpPr txBox="1"/>
              <p:nvPr/>
            </p:nvSpPr>
            <p:spPr>
              <a:xfrm>
                <a:off x="3742198" y="5635672"/>
                <a:ext cx="50610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9" name="CaixaDe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2198" y="5635672"/>
                <a:ext cx="506100" cy="276999"/>
              </a:xfrm>
              <a:prstGeom prst="rect">
                <a:avLst/>
              </a:prstGeom>
              <a:blipFill>
                <a:blip r:embed="rId13"/>
                <a:stretch>
                  <a:fillRect l="-15663" t="-2174" b="-326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aixaDeTexto 9"/>
              <p:cNvSpPr txBox="1"/>
              <p:nvPr/>
            </p:nvSpPr>
            <p:spPr>
              <a:xfrm>
                <a:off x="4248298" y="5635672"/>
                <a:ext cx="120501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0+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sen</m:t>
                          </m:r>
                        </m:fName>
                        <m:e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0" name="CaixaDe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8298" y="5635672"/>
                <a:ext cx="1205010" cy="276999"/>
              </a:xfrm>
              <a:prstGeom prst="rect">
                <a:avLst/>
              </a:prstGeom>
              <a:blipFill>
                <a:blip r:embed="rId14"/>
                <a:stretch>
                  <a:fillRect l="-1515" r="-3535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CaixaDeTexto 43"/>
              <p:cNvSpPr txBox="1"/>
              <p:nvPr/>
            </p:nvSpPr>
            <p:spPr>
              <a:xfrm>
                <a:off x="5467597" y="5635671"/>
                <a:ext cx="41838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4" name="CaixaDeTexto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7597" y="5635671"/>
                <a:ext cx="418383" cy="276999"/>
              </a:xfrm>
              <a:prstGeom prst="rect">
                <a:avLst/>
              </a:prstGeom>
              <a:blipFill>
                <a:blip r:embed="rId15"/>
                <a:stretch>
                  <a:fillRect l="-5797" r="-11594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ângulo 23"/>
              <p:cNvSpPr/>
              <p:nvPr/>
            </p:nvSpPr>
            <p:spPr>
              <a:xfrm>
                <a:off x="2193596" y="5895136"/>
                <a:ext cx="8049288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542925" indent="-271463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Ø"/>
                </a:pPr>
                <a:r>
                  <a:rPr lang="pt-PT" dirty="0">
                    <a:solidFill>
                      <a:srgbClr val="F47929"/>
                    </a:solidFill>
                    <a:latin typeface="Arial" pitchFamily="34" charset="0"/>
                    <a:cs typeface="Arial" pitchFamily="34" charset="0"/>
                  </a:rPr>
                  <a:t>Eixo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srgbClr val="F47929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𝑂𝑥</m:t>
                    </m:r>
                  </m:oMath>
                </a14:m>
                <a:r>
                  <a:rPr lang="pt-PT" dirty="0">
                    <a:solidFill>
                      <a:srgbClr val="F47929"/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</a:p>
            </p:txBody>
          </p:sp>
        </mc:Choice>
        <mc:Fallback xmlns="">
          <p:sp>
            <p:nvSpPr>
              <p:cNvPr id="45" name="Rectângulo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3596" y="5895136"/>
                <a:ext cx="8049288" cy="456535"/>
              </a:xfrm>
              <a:prstGeom prst="rect">
                <a:avLst/>
              </a:prstGeom>
              <a:blipFill>
                <a:blip r:embed="rId16"/>
                <a:stretch>
                  <a:fillRect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tângulo 10"/>
              <p:cNvSpPr/>
              <p:nvPr/>
            </p:nvSpPr>
            <p:spPr>
              <a:xfrm>
                <a:off x="3742199" y="5982338"/>
                <a:ext cx="112255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𝑓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d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1" name="Retâ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2199" y="5982338"/>
                <a:ext cx="1122551" cy="369332"/>
              </a:xfrm>
              <a:prstGeom prst="rect">
                <a:avLst/>
              </a:prstGeom>
              <a:blipFill>
                <a:blip r:embed="rId17"/>
                <a:stretch>
                  <a:fillRect l="-1630"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CaixaDeTexto 45"/>
              <p:cNvSpPr txBox="1"/>
              <p:nvPr/>
            </p:nvSpPr>
            <p:spPr>
              <a:xfrm>
                <a:off x="4810683" y="6024897"/>
                <a:ext cx="170033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sen</m:t>
                          </m:r>
                        </m:fName>
                        <m:e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func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6" name="CaixaDeTexto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0683" y="6024897"/>
                <a:ext cx="1700337" cy="276999"/>
              </a:xfrm>
              <a:prstGeom prst="rect">
                <a:avLst/>
              </a:prstGeom>
              <a:blipFill>
                <a:blip r:embed="rId18"/>
                <a:stretch>
                  <a:fillRect l="-3943" r="-1075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CaixaDeTexto 46"/>
              <p:cNvSpPr txBox="1"/>
              <p:nvPr/>
            </p:nvSpPr>
            <p:spPr>
              <a:xfrm>
                <a:off x="6503512" y="6033634"/>
                <a:ext cx="146950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sen</m:t>
                          </m:r>
                        </m:fName>
                        <m:e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func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7" name="CaixaDeTexto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3512" y="6033634"/>
                <a:ext cx="1469505" cy="276999"/>
              </a:xfrm>
              <a:prstGeom prst="rect">
                <a:avLst/>
              </a:prstGeom>
              <a:blipFill>
                <a:blip r:embed="rId19"/>
                <a:stretch>
                  <a:fillRect l="-4564" b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6915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8" grpId="0"/>
      <p:bldP spid="28" grpId="0"/>
      <p:bldP spid="29" grpId="0"/>
      <p:bldP spid="30" grpId="0"/>
      <p:bldP spid="3" grpId="0"/>
      <p:bldP spid="31" grpId="0"/>
      <p:bldP spid="5" grpId="0"/>
      <p:bldP spid="40" grpId="0"/>
      <p:bldP spid="8" grpId="0"/>
      <p:bldP spid="41" grpId="0"/>
      <p:bldP spid="42" grpId="0"/>
      <p:bldP spid="43" grpId="0"/>
      <p:bldP spid="9" grpId="0"/>
      <p:bldP spid="10" grpId="0"/>
      <p:bldP spid="44" grpId="0"/>
      <p:bldP spid="45" grpId="0"/>
      <p:bldP spid="11" grpId="0"/>
      <p:bldP spid="46" grpId="0"/>
      <p:bldP spid="4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tângulo 13"/>
              <p:cNvSpPr/>
              <p:nvPr/>
            </p:nvSpPr>
            <p:spPr>
              <a:xfrm>
                <a:off x="2185342" y="931533"/>
                <a:ext cx="8060297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Clr>
                    <a:srgbClr val="00B6B5"/>
                  </a:buClr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Estuda analiticamente a função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PT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sen</m:t>
                        </m:r>
                      </m:fName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Retâ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2" y="931533"/>
                <a:ext cx="8060297" cy="456535"/>
              </a:xfrm>
              <a:prstGeom prst="rect">
                <a:avLst/>
              </a:prstGeom>
              <a:blipFill>
                <a:blip r:embed="rId3"/>
                <a:stretch>
                  <a:fillRect l="-605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16"/>
          <p:cNvSpPr txBox="1"/>
          <p:nvPr/>
        </p:nvSpPr>
        <p:spPr>
          <a:xfrm>
            <a:off x="2196352" y="115333"/>
            <a:ext cx="84716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Exercício 2</a:t>
            </a:r>
          </a:p>
        </p:txBody>
      </p:sp>
      <p:sp>
        <p:nvSpPr>
          <p:cNvPr id="38" name="Retângulo 37"/>
          <p:cNvSpPr/>
          <p:nvPr/>
        </p:nvSpPr>
        <p:spPr>
          <a:xfrm>
            <a:off x="2196353" y="1384868"/>
            <a:ext cx="8065799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F47929"/>
              </a:buClr>
            </a:pPr>
            <a:r>
              <a:rPr lang="pt-PT" b="1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Sugestão de resolução </a:t>
            </a:r>
            <a:r>
              <a:rPr lang="pt-PT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(continuação)</a:t>
            </a:r>
            <a:r>
              <a:rPr lang="pt-PT" b="1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ângulo 23"/>
              <p:cNvSpPr/>
              <p:nvPr/>
            </p:nvSpPr>
            <p:spPr>
              <a:xfrm>
                <a:off x="2196352" y="1889499"/>
                <a:ext cx="4354644" cy="21698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69875">
                  <a:lnSpc>
                    <a:spcPct val="150000"/>
                  </a:lnSpc>
                  <a:buClr>
                    <a:srgbClr val="F47929"/>
                  </a:buClr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A equação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PT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sen</m:t>
                        </m:r>
                      </m:fName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func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corresponde à interseção da curva sinusoide com a bissetriz dos quadrantes pares, o que se verifica apenas no ponto de coordenadas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(0,0)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. </a:t>
                </a:r>
                <a:endParaRPr lang="pt-PT" dirty="0">
                  <a:solidFill>
                    <a:srgbClr val="F47929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8" name="Rectângulo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1889499"/>
                <a:ext cx="4354644" cy="2169825"/>
              </a:xfrm>
              <a:prstGeom prst="rect">
                <a:avLst/>
              </a:prstGeom>
              <a:blipFill>
                <a:blip r:embed="rId4"/>
                <a:stretch>
                  <a:fillRect r="-420" b="-14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ângulo 23"/>
              <p:cNvSpPr/>
              <p:nvPr/>
            </p:nvSpPr>
            <p:spPr>
              <a:xfrm>
                <a:off x="2185341" y="4232644"/>
                <a:ext cx="8049288" cy="1338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</a:t>
                </a:r>
                <a:r>
                  <a:rPr lang="pt-PT" dirty="0">
                    <a:solidFill>
                      <a:srgbClr val="F47929"/>
                    </a:solidFill>
                    <a:latin typeface="Arial" pitchFamily="34" charset="0"/>
                    <a:cs typeface="Arial" pitchFamily="34" charset="0"/>
                  </a:rPr>
                  <a:t>contínua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 em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por se tratar da soma de duas funções contínuas (a função identidade e a função seno). Assim, o seu gráfico não admite assíntotas verticais. </a:t>
                </a:r>
              </a:p>
            </p:txBody>
          </p:sp>
        </mc:Choice>
        <mc:Fallback xmlns="">
          <p:sp>
            <p:nvSpPr>
              <p:cNvPr id="42" name="Rectângulo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1" y="4232644"/>
                <a:ext cx="8049288" cy="1338828"/>
              </a:xfrm>
              <a:prstGeom prst="rect">
                <a:avLst/>
              </a:prstGeom>
              <a:blipFill>
                <a:blip r:embed="rId5"/>
                <a:stretch>
                  <a:fillRect l="-454" b="-27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6" cstate="print">
            <a:lum contrast="4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50996" y="1889498"/>
            <a:ext cx="3691888" cy="2343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162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4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tângulo 13"/>
              <p:cNvSpPr/>
              <p:nvPr/>
            </p:nvSpPr>
            <p:spPr>
              <a:xfrm>
                <a:off x="2185342" y="931533"/>
                <a:ext cx="8060297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Clr>
                    <a:srgbClr val="00B6B5"/>
                  </a:buClr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Estuda analiticamente a função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PT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sen</m:t>
                        </m:r>
                      </m:fName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Retâ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2" y="931533"/>
                <a:ext cx="8060297" cy="456535"/>
              </a:xfrm>
              <a:prstGeom prst="rect">
                <a:avLst/>
              </a:prstGeom>
              <a:blipFill>
                <a:blip r:embed="rId3"/>
                <a:stretch>
                  <a:fillRect l="-605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16"/>
          <p:cNvSpPr txBox="1"/>
          <p:nvPr/>
        </p:nvSpPr>
        <p:spPr>
          <a:xfrm>
            <a:off x="2196352" y="115333"/>
            <a:ext cx="84716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Exercício 2</a:t>
            </a:r>
          </a:p>
        </p:txBody>
      </p:sp>
      <p:sp>
        <p:nvSpPr>
          <p:cNvPr id="38" name="Retângulo 37"/>
          <p:cNvSpPr/>
          <p:nvPr/>
        </p:nvSpPr>
        <p:spPr>
          <a:xfrm>
            <a:off x="2196353" y="1384868"/>
            <a:ext cx="8065799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F47929"/>
              </a:buClr>
            </a:pPr>
            <a:r>
              <a:rPr lang="pt-PT" b="1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Sugestão de resolução </a:t>
            </a:r>
            <a:r>
              <a:rPr lang="pt-PT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(continuação)</a:t>
            </a:r>
            <a:r>
              <a:rPr lang="pt-PT" b="1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ângulo 23"/>
              <p:cNvSpPr/>
              <p:nvPr/>
            </p:nvSpPr>
            <p:spPr>
              <a:xfrm>
                <a:off x="2196352" y="1889499"/>
                <a:ext cx="8038277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Existência de assíntotas não verticais: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𝑦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pt-PT" i="1" dirty="0" err="1">
                        <a:latin typeface="Cambria Math" panose="02040503050406030204" pitchFamily="18" charset="0"/>
                        <a:cs typeface="Arial" pitchFamily="34" charset="0"/>
                      </a:rPr>
                      <m:t>𝑚𝑥</m:t>
                    </m:r>
                    <m:r>
                      <a:rPr lang="pt-PT" i="1" dirty="0" err="1">
                        <a:latin typeface="Cambria Math" panose="02040503050406030204" pitchFamily="18" charset="0"/>
                        <a:cs typeface="Arial" pitchFamily="34" charset="0"/>
                      </a:rPr>
                      <m:t>+</m:t>
                    </m:r>
                    <m:r>
                      <a:rPr lang="pt-PT" i="1" dirty="0" err="1">
                        <a:latin typeface="Cambria Math" panose="02040503050406030204" pitchFamily="18" charset="0"/>
                        <a:cs typeface="Arial" pitchFamily="34" charset="0"/>
                      </a:rPr>
                      <m:t>𝑏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𝑚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𝑏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∈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.</a:t>
                </a:r>
                <a:endParaRPr lang="pt-PT" dirty="0">
                  <a:solidFill>
                    <a:srgbClr val="F47929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8" name="Rectângulo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1889499"/>
                <a:ext cx="8038277" cy="456535"/>
              </a:xfrm>
              <a:prstGeom prst="rect">
                <a:avLst/>
              </a:prstGeom>
              <a:blipFill>
                <a:blip r:embed="rId4"/>
                <a:stretch>
                  <a:fillRect l="-455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ixaDeTexto 2"/>
              <p:cNvSpPr txBox="1"/>
              <p:nvPr/>
            </p:nvSpPr>
            <p:spPr>
              <a:xfrm>
                <a:off x="2196352" y="2443091"/>
                <a:ext cx="2505563" cy="5375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indent="360363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lim</m:t>
                          </m:r>
                        </m:e>
                        <m:lim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→+∞</m:t>
                          </m:r>
                        </m:lim>
                      </m:limLow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" name="CaixaDe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2443091"/>
                <a:ext cx="2505563" cy="53751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ângulo 4"/>
              <p:cNvSpPr/>
              <p:nvPr/>
            </p:nvSpPr>
            <p:spPr>
              <a:xfrm>
                <a:off x="3980689" y="2429097"/>
                <a:ext cx="1950406" cy="5954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lim</m:t>
                          </m:r>
                        </m:e>
                        <m:lim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→+∞</m:t>
                          </m:r>
                        </m:lim>
                      </m:limLow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sen</m:t>
                              </m:r>
                            </m:fName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func>
                        </m:num>
                        <m:den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0689" y="2429097"/>
                <a:ext cx="1950406" cy="59548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tângulo 11"/>
              <p:cNvSpPr/>
              <p:nvPr/>
            </p:nvSpPr>
            <p:spPr>
              <a:xfrm>
                <a:off x="5706245" y="2457887"/>
                <a:ext cx="2613729" cy="5666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lim</m:t>
                          </m:r>
                        </m:e>
                        <m:lim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→+∞</m:t>
                          </m:r>
                        </m:lim>
                      </m:limLow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</m:num>
                        <m:den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den>
                      </m:f>
                      <m:r>
                        <a:rPr lang="pt-PT" i="1">
                          <a:latin typeface="Cambria Math" panose="02040503050406030204" pitchFamily="18" charset="0"/>
                        </a:rPr>
                        <m:t>+</m:t>
                      </m:r>
                      <m:limLow>
                        <m:limLow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lim</m:t>
                          </m:r>
                        </m:e>
                        <m:lim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→+∞</m:t>
                          </m:r>
                        </m:lim>
                      </m:limLow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sen</m:t>
                              </m:r>
                            </m:fName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func>
                        </m:num>
                        <m:den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2" name="Retâ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6245" y="2457887"/>
                <a:ext cx="2613729" cy="56669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ixaDeTexto 6"/>
              <p:cNvSpPr txBox="1"/>
              <p:nvPr/>
            </p:nvSpPr>
            <p:spPr>
              <a:xfrm>
                <a:off x="8308354" y="2606519"/>
                <a:ext cx="82234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=1+0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7" name="CaixaDe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08354" y="2606519"/>
                <a:ext cx="822340" cy="276999"/>
              </a:xfrm>
              <a:prstGeom prst="rect">
                <a:avLst/>
              </a:prstGeom>
              <a:blipFill>
                <a:blip r:embed="rId8"/>
                <a:stretch>
                  <a:fillRect l="-6667" r="-2222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tângulo 7"/>
              <p:cNvSpPr/>
              <p:nvPr/>
            </p:nvSpPr>
            <p:spPr>
              <a:xfrm>
                <a:off x="9012888" y="2566350"/>
                <a:ext cx="6030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8" name="Retâ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12888" y="2566350"/>
                <a:ext cx="60305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6"/>
          <p:cNvSpPr/>
          <p:nvPr/>
        </p:nvSpPr>
        <p:spPr>
          <a:xfrm>
            <a:off x="2437268" y="3372833"/>
            <a:ext cx="7761495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b="1" dirty="0">
                <a:solidFill>
                  <a:srgbClr val="F47929"/>
                </a:solidFill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Nota: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tângulo 16"/>
              <p:cNvSpPr/>
              <p:nvPr/>
            </p:nvSpPr>
            <p:spPr>
              <a:xfrm>
                <a:off x="2433960" y="3737249"/>
                <a:ext cx="7766802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−1≤</m:t>
                    </m:r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PT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ucida Grande"/>
                          </a:rPr>
                          <m:t>sen</m:t>
                        </m:r>
                      </m:fName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ucida Grande"/>
                          </a:rPr>
                          <m:t>𝑥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ucida Grande"/>
                          </a:rPr>
                          <m:t>≤1</m:t>
                        </m:r>
                      </m:e>
                    </m:func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∀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𝑥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∈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</a:t>
                </a:r>
              </a:p>
            </p:txBody>
          </p:sp>
        </mc:Choice>
        <mc:Fallback xmlns="">
          <p:sp>
            <p:nvSpPr>
              <p:cNvPr id="17" name="Retângulo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3960" y="3737249"/>
                <a:ext cx="7766802" cy="456535"/>
              </a:xfrm>
              <a:prstGeom prst="rect">
                <a:avLst/>
              </a:prstGeom>
              <a:blipFill>
                <a:blip r:embed="rId10"/>
                <a:stretch>
                  <a:fillRect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tângulo arredondado 17"/>
          <p:cNvSpPr/>
          <p:nvPr/>
        </p:nvSpPr>
        <p:spPr>
          <a:xfrm>
            <a:off x="2185343" y="3373670"/>
            <a:ext cx="7763129" cy="1583120"/>
          </a:xfrm>
          <a:prstGeom prst="roundRect">
            <a:avLst/>
          </a:prstGeom>
          <a:noFill/>
          <a:ln>
            <a:solidFill>
              <a:srgbClr val="F4792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tângulo 18"/>
              <p:cNvSpPr/>
              <p:nvPr/>
            </p:nvSpPr>
            <p:spPr>
              <a:xfrm>
                <a:off x="2437268" y="3626747"/>
                <a:ext cx="7797361" cy="6322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Clr>
                    <a:srgbClr val="00B6B5"/>
                  </a:buClr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Para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≥0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tem-se que </a:t>
                </a:r>
                <a14:m>
                  <m:oMath xmlns:m="http://schemas.openxmlformats.org/officeDocument/2006/math">
                    <m:r>
                      <a:rPr lang="pt-PT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1 </m:t>
                        </m:r>
                      </m:num>
                      <m:den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den>
                    </m:f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≤</m:t>
                    </m:r>
                    <m:f>
                      <m:f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sen</m:t>
                            </m:r>
                          </m:fName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func>
                      </m:num>
                      <m:den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den>
                    </m:f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≤</m:t>
                    </m:r>
                    <m:f>
                      <m:f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1 </m:t>
                        </m:r>
                      </m:num>
                      <m:den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9" name="Retângulo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7268" y="3626747"/>
                <a:ext cx="7797361" cy="632224"/>
              </a:xfrm>
              <a:prstGeom prst="rect">
                <a:avLst/>
              </a:prstGeom>
              <a:blipFill>
                <a:blip r:embed="rId11"/>
                <a:stretch>
                  <a:fillRect b="-48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tângulo 19"/>
              <p:cNvSpPr/>
              <p:nvPr/>
            </p:nvSpPr>
            <p:spPr>
              <a:xfrm>
                <a:off x="2437268" y="4184281"/>
                <a:ext cx="7797361" cy="6854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Clr>
                    <a:srgbClr val="00B6B5"/>
                  </a:buClr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Como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pt-PT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lim</m:t>
                        </m:r>
                      </m:e>
                      <m:lim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→+∞</m:t>
                        </m:r>
                      </m:lim>
                    </m:limLow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f>
                          <m:fPr>
                            <m:ctrlP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 1 </m:t>
                            </m:r>
                          </m:num>
                          <m:den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den>
                        </m:f>
                      </m:e>
                    </m:d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limLow>
                      <m:limLow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pt-PT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lim</m:t>
                        </m:r>
                      </m:e>
                      <m:lim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→+∞</m:t>
                        </m:r>
                      </m:lim>
                    </m:limLow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 1 </m:t>
                            </m:r>
                          </m:num>
                          <m:den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den>
                        </m:f>
                      </m:e>
                    </m:d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resulta que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pt-PT" i="1">
                            <a:solidFill>
                              <a:srgbClr val="F47929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pt-PT">
                            <a:solidFill>
                              <a:srgbClr val="F47929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lim</m:t>
                        </m:r>
                      </m:e>
                      <m:lim>
                        <m:r>
                          <a:rPr lang="pt-PT" i="1">
                            <a:solidFill>
                              <a:srgbClr val="F47929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i="1">
                            <a:solidFill>
                              <a:srgbClr val="F4792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→+∞</m:t>
                        </m:r>
                      </m:lim>
                    </m:limLow>
                    <m:f>
                      <m:fPr>
                        <m:ctrlPr>
                          <a:rPr lang="pt-PT" i="1">
                            <a:solidFill>
                              <a:srgbClr val="F4792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pt-PT" i="1">
                                <a:solidFill>
                                  <a:srgbClr val="F47929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pt-PT">
                                <a:solidFill>
                                  <a:srgbClr val="F47929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sen</m:t>
                            </m:r>
                          </m:fName>
                          <m:e>
                            <m:r>
                              <a:rPr lang="pt-PT" i="1">
                                <a:solidFill>
                                  <a:srgbClr val="F47929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func>
                      </m:num>
                      <m:den>
                        <m:r>
                          <a:rPr lang="pt-PT" i="1">
                            <a:solidFill>
                              <a:srgbClr val="F4792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den>
                    </m:f>
                    <m:r>
                      <a:rPr lang="pt-PT" i="1">
                        <a:solidFill>
                          <a:srgbClr val="F4792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0" name="Retângulo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7268" y="4184281"/>
                <a:ext cx="7797361" cy="685444"/>
              </a:xfrm>
              <a:prstGeom prst="rect">
                <a:avLst/>
              </a:prstGeom>
              <a:blipFill>
                <a:blip r:embed="rId12"/>
                <a:stretch>
                  <a:fillRect l="-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aixaDeTexto 20"/>
              <p:cNvSpPr txBox="1"/>
              <p:nvPr/>
            </p:nvSpPr>
            <p:spPr>
              <a:xfrm>
                <a:off x="2196353" y="5189323"/>
                <a:ext cx="2505563" cy="36061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indent="360363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lim</m:t>
                          </m:r>
                        </m:e>
                        <m:lim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→+∞</m:t>
                          </m:r>
                        </m:lim>
                      </m:limLow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1" name="CaixaDeTexto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5189323"/>
                <a:ext cx="2505563" cy="360612"/>
              </a:xfrm>
              <a:prstGeom prst="rect">
                <a:avLst/>
              </a:prstGeom>
              <a:blipFill>
                <a:blip r:embed="rId13"/>
                <a:stretch>
                  <a:fillRect b="-152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tângulo 8"/>
              <p:cNvSpPr/>
              <p:nvPr/>
            </p:nvSpPr>
            <p:spPr>
              <a:xfrm>
                <a:off x="4449709" y="5133541"/>
                <a:ext cx="2509661" cy="452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lim</m:t>
                          </m:r>
                        </m:e>
                        <m:lim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→+∞</m:t>
                          </m:r>
                        </m:lim>
                      </m:limLow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sen</m:t>
                              </m:r>
                            </m:fName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9" name="Retâ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9709" y="5133541"/>
                <a:ext cx="2509661" cy="452945"/>
              </a:xfrm>
              <a:prstGeom prst="rect">
                <a:avLst/>
              </a:prstGeom>
              <a:blipFill>
                <a:blip r:embed="rId14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tângulo 22"/>
              <p:cNvSpPr/>
              <p:nvPr/>
            </p:nvSpPr>
            <p:spPr>
              <a:xfrm>
                <a:off x="6767128" y="5143157"/>
                <a:ext cx="1697388" cy="452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lim</m:t>
                          </m:r>
                        </m:e>
                        <m:lim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→+∞</m:t>
                          </m:r>
                        </m:lim>
                      </m:limLow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sen</m:t>
                              </m:r>
                            </m:fName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func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3" name="Retângulo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7128" y="5143157"/>
                <a:ext cx="1697388" cy="452945"/>
              </a:xfrm>
              <a:prstGeom prst="rect">
                <a:avLst/>
              </a:prstGeom>
              <a:blipFill>
                <a:blip r:embed="rId15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Chaveta à direita 23"/>
          <p:cNvSpPr/>
          <p:nvPr/>
        </p:nvSpPr>
        <p:spPr>
          <a:xfrm rot="5400000">
            <a:off x="7545911" y="2365671"/>
            <a:ext cx="216000" cy="1296000"/>
          </a:xfrm>
          <a:prstGeom prst="rightBrace">
            <a:avLst/>
          </a:prstGeom>
          <a:ln>
            <a:solidFill>
              <a:srgbClr val="F4792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aixaDeTexto 24"/>
              <p:cNvSpPr txBox="1"/>
              <p:nvPr/>
            </p:nvSpPr>
            <p:spPr>
              <a:xfrm>
                <a:off x="7581381" y="3116223"/>
                <a:ext cx="18113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solidFill>
                            <a:srgbClr val="F47929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pt-PT" dirty="0">
                  <a:solidFill>
                    <a:srgbClr val="F47929"/>
                  </a:solidFill>
                </a:endParaRPr>
              </a:p>
            </p:txBody>
          </p:sp>
        </mc:Choice>
        <mc:Fallback xmlns="">
          <p:sp>
            <p:nvSpPr>
              <p:cNvPr id="25" name="CaixaDeTexto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1381" y="3116223"/>
                <a:ext cx="181139" cy="276999"/>
              </a:xfrm>
              <a:prstGeom prst="rect">
                <a:avLst/>
              </a:prstGeom>
              <a:blipFill>
                <a:blip r:embed="rId16"/>
                <a:stretch>
                  <a:fillRect l="-34483" r="-31034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tângulo 9"/>
              <p:cNvSpPr/>
              <p:nvPr/>
            </p:nvSpPr>
            <p:spPr>
              <a:xfrm>
                <a:off x="2185341" y="5559453"/>
                <a:ext cx="8076810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69875"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Este limite não existe, logo o gráfico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não admite assíntota não vertical quando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⟶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+∞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10" name="Retângulo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1" y="5559453"/>
                <a:ext cx="8076810" cy="872034"/>
              </a:xfrm>
              <a:prstGeom prst="rect">
                <a:avLst/>
              </a:prstGeom>
              <a:blipFill>
                <a:blip r:embed="rId17"/>
                <a:stretch>
                  <a:fillRect r="-981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tângulo 10"/>
              <p:cNvSpPr/>
              <p:nvPr/>
            </p:nvSpPr>
            <p:spPr>
              <a:xfrm>
                <a:off x="2433960" y="5965947"/>
                <a:ext cx="7811678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1889125"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Como o gráfico é simétrico em relação à origem, a função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também não admite assíntota não vertical quando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⟶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−∞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11" name="Retâ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3960" y="5965947"/>
                <a:ext cx="7811678" cy="872034"/>
              </a:xfrm>
              <a:prstGeom prst="rect">
                <a:avLst/>
              </a:prstGeom>
              <a:blipFill>
                <a:blip r:embed="rId18"/>
                <a:stretch>
                  <a:fillRect l="-624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9446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" grpId="0"/>
      <p:bldP spid="5" grpId="0"/>
      <p:bldP spid="12" grpId="0"/>
      <p:bldP spid="7" grpId="0"/>
      <p:bldP spid="8" grpId="0"/>
      <p:bldP spid="16" grpId="0"/>
      <p:bldP spid="17" grpId="0"/>
      <p:bldP spid="18" grpId="0" animBg="1"/>
      <p:bldP spid="19" grpId="0"/>
      <p:bldP spid="20" grpId="0"/>
      <p:bldP spid="21" grpId="0"/>
      <p:bldP spid="9" grpId="0"/>
      <p:bldP spid="23" grpId="0"/>
      <p:bldP spid="24" grpId="0" animBg="1"/>
      <p:bldP spid="25" grpId="0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tângulo 13"/>
              <p:cNvSpPr/>
              <p:nvPr/>
            </p:nvSpPr>
            <p:spPr>
              <a:xfrm>
                <a:off x="2185342" y="931533"/>
                <a:ext cx="8060297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Clr>
                    <a:srgbClr val="00B6B5"/>
                  </a:buClr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Estuda analiticamente a função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PT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sen</m:t>
                        </m:r>
                      </m:fName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Retâ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2" y="931533"/>
                <a:ext cx="8060297" cy="456535"/>
              </a:xfrm>
              <a:prstGeom prst="rect">
                <a:avLst/>
              </a:prstGeom>
              <a:blipFill>
                <a:blip r:embed="rId3"/>
                <a:stretch>
                  <a:fillRect l="-605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16"/>
          <p:cNvSpPr txBox="1"/>
          <p:nvPr/>
        </p:nvSpPr>
        <p:spPr>
          <a:xfrm>
            <a:off x="2196352" y="115333"/>
            <a:ext cx="84716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Exercício 2</a:t>
            </a:r>
          </a:p>
        </p:txBody>
      </p:sp>
      <p:sp>
        <p:nvSpPr>
          <p:cNvPr id="38" name="Retângulo 37"/>
          <p:cNvSpPr/>
          <p:nvPr/>
        </p:nvSpPr>
        <p:spPr>
          <a:xfrm>
            <a:off x="2196353" y="1384868"/>
            <a:ext cx="8065799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F47929"/>
              </a:buClr>
            </a:pPr>
            <a:r>
              <a:rPr lang="pt-PT" b="1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Sugestão de resolução </a:t>
            </a:r>
            <a:r>
              <a:rPr lang="pt-PT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(continuação)</a:t>
            </a:r>
            <a:r>
              <a:rPr lang="pt-PT" b="1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ângulo 23"/>
              <p:cNvSpPr/>
              <p:nvPr/>
            </p:nvSpPr>
            <p:spPr>
              <a:xfrm>
                <a:off x="2196352" y="1844529"/>
                <a:ext cx="8038277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′</m:t>
                    </m:r>
                    <m:d>
                      <m:d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𝑥</m:t>
                        </m:r>
                      </m:e>
                    </m:d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d>
                      <m:d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𝑥</m:t>
                        </m:r>
                      </m:e>
                    </m:d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′</m:t>
                    </m:r>
                    <m:r>
                      <a:rPr lang="pt-PT" i="1" dirty="0" err="1">
                        <a:latin typeface="Cambria Math" panose="02040503050406030204" pitchFamily="18" charset="0"/>
                        <a:cs typeface="Arial" pitchFamily="34" charset="0"/>
                      </a:rPr>
                      <m:t>+</m:t>
                    </m:r>
                    <m:d>
                      <m:d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sen</m:t>
                            </m:r>
                          </m:fName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func>
                      </m:e>
                    </m:d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′</m:t>
                    </m:r>
                  </m:oMath>
                </a14:m>
                <a:endParaRPr lang="pt-PT" dirty="0">
                  <a:solidFill>
                    <a:srgbClr val="F47929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8" name="Rectângulo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1844529"/>
                <a:ext cx="8038277" cy="456535"/>
              </a:xfrm>
              <a:prstGeom prst="rect">
                <a:avLst/>
              </a:prstGeom>
              <a:blipFill>
                <a:blip r:embed="rId4"/>
                <a:stretch>
                  <a:fillRect l="-455" b="-189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tângulo 9"/>
              <p:cNvSpPr/>
              <p:nvPr/>
            </p:nvSpPr>
            <p:spPr>
              <a:xfrm>
                <a:off x="2196352" y="2275349"/>
                <a:ext cx="8076810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69875"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Como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PT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≥−1</m:t>
                        </m:r>
                      </m:e>
                    </m:func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∀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tem-se que </a:t>
                </a:r>
                <a14:m>
                  <m:oMath xmlns:m="http://schemas.openxmlformats.org/officeDocument/2006/math">
                    <m:r>
                      <a:rPr lang="pt-PT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1+</m:t>
                    </m:r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PT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≥0</m:t>
                        </m:r>
                      </m:e>
                    </m:func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∀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10" name="Retângulo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2275349"/>
                <a:ext cx="8076810" cy="456535"/>
              </a:xfrm>
              <a:prstGeom prst="rect">
                <a:avLst/>
              </a:prstGeom>
              <a:blipFill>
                <a:blip r:embed="rId5"/>
                <a:stretch>
                  <a:fillRect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tângulo 10"/>
              <p:cNvSpPr/>
              <p:nvPr/>
            </p:nvSpPr>
            <p:spPr>
              <a:xfrm>
                <a:off x="2196352" y="2697485"/>
                <a:ext cx="8049286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69875"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Assim,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′(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)≥0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∀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logo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é </a:t>
                </a:r>
                <a:r>
                  <a:rPr lang="pt-PT" dirty="0">
                    <a:solidFill>
                      <a:srgbClr val="F4792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estritamente crescente em sentido lato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11" name="Retâ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2697485"/>
                <a:ext cx="8049286" cy="456535"/>
              </a:xfrm>
              <a:prstGeom prst="rect">
                <a:avLst/>
              </a:prstGeom>
              <a:blipFill>
                <a:blip r:embed="rId6"/>
                <a:stretch>
                  <a:fillRect r="-37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CaixaDeTexto 1"/>
              <p:cNvSpPr txBox="1"/>
              <p:nvPr/>
            </p:nvSpPr>
            <p:spPr>
              <a:xfrm>
                <a:off x="4799344" y="1995724"/>
                <a:ext cx="118519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=1+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" name="CaixaDe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9344" y="1995724"/>
                <a:ext cx="1185196" cy="276999"/>
              </a:xfrm>
              <a:prstGeom prst="rect">
                <a:avLst/>
              </a:prstGeom>
              <a:blipFill>
                <a:blip r:embed="rId7"/>
                <a:stretch>
                  <a:fillRect l="-1538" r="-1538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ângulo 23"/>
              <p:cNvSpPr/>
              <p:nvPr/>
            </p:nvSpPr>
            <p:spPr>
              <a:xfrm>
                <a:off x="2185342" y="3175778"/>
                <a:ext cx="8038277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′′</m:t>
                    </m:r>
                    <m:d>
                      <m:d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𝑥</m:t>
                        </m:r>
                      </m:e>
                    </m:d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d>
                      <m:d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e>
                    </m:d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′</m:t>
                    </m:r>
                    <m:r>
                      <a:rPr lang="pt-PT" i="1" dirty="0" err="1">
                        <a:latin typeface="Cambria Math" panose="02040503050406030204" pitchFamily="18" charset="0"/>
                        <a:cs typeface="Arial" pitchFamily="34" charset="0"/>
                      </a:rPr>
                      <m:t>+</m:t>
                    </m:r>
                    <m:d>
                      <m:d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func>
                      </m:e>
                    </m:d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′</m:t>
                    </m:r>
                  </m:oMath>
                </a14:m>
                <a:endParaRPr lang="pt-PT" dirty="0">
                  <a:solidFill>
                    <a:srgbClr val="F47929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6" name="Rectângulo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2" y="3175778"/>
                <a:ext cx="8038277" cy="456535"/>
              </a:xfrm>
              <a:prstGeom prst="rect">
                <a:avLst/>
              </a:prstGeom>
              <a:blipFill>
                <a:blip r:embed="rId8"/>
                <a:stretch>
                  <a:fillRect l="-455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aixaDeTexto 26"/>
              <p:cNvSpPr txBox="1"/>
              <p:nvPr/>
            </p:nvSpPr>
            <p:spPr>
              <a:xfrm>
                <a:off x="4788335" y="3326973"/>
                <a:ext cx="101046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=−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</a:rPr>
                            <m:t>sen</m:t>
                          </m:r>
                        </m:fName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7" name="CaixaDeTexto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335" y="3326973"/>
                <a:ext cx="1010469" cy="276999"/>
              </a:xfrm>
              <a:prstGeom prst="rect">
                <a:avLst/>
              </a:prstGeom>
              <a:blipFill>
                <a:blip r:embed="rId9"/>
                <a:stretch>
                  <a:fillRect l="-1807" r="-18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ângulo 24"/>
              <p:cNvSpPr/>
              <p:nvPr/>
            </p:nvSpPr>
            <p:spPr>
              <a:xfrm>
                <a:off x="6341846" y="3647303"/>
                <a:ext cx="2554635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Clr>
                    <a:srgbClr val="6AA342"/>
                  </a:buClr>
                </a:pP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⟺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𝑘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𝜋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𝑘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∈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ℤ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Rectângulo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1846" y="3647303"/>
                <a:ext cx="2554635" cy="456535"/>
              </a:xfrm>
              <a:prstGeom prst="rect">
                <a:avLst/>
              </a:prstGeom>
              <a:blipFill>
                <a:blip r:embed="rId10"/>
                <a:stretch>
                  <a:fillRect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tângulo 12"/>
              <p:cNvSpPr/>
              <p:nvPr/>
            </p:nvSpPr>
            <p:spPr>
              <a:xfrm>
                <a:off x="2196352" y="3750390"/>
                <a:ext cx="1465114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269875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𝑓</m:t>
                      </m:r>
                      <m:r>
                        <a:rPr lang="pt-PT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′′</m:t>
                      </m:r>
                      <m:d>
                        <m:dPr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𝑥</m:t>
                          </m:r>
                        </m:e>
                      </m:d>
                      <m:r>
                        <a:rPr lang="pt-PT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=0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3" name="Re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3750390"/>
                <a:ext cx="1465114" cy="369332"/>
              </a:xfrm>
              <a:prstGeom prst="rect">
                <a:avLst/>
              </a:prstGeom>
              <a:blipFill>
                <a:blip r:embed="rId11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ângulo 24"/>
              <p:cNvSpPr/>
              <p:nvPr/>
            </p:nvSpPr>
            <p:spPr>
              <a:xfrm>
                <a:off x="3517774" y="3649210"/>
                <a:ext cx="2554635" cy="5078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Clr>
                    <a:srgbClr val="6AA342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cs typeface="Arial" panose="020B0604020202020204" pitchFamily="34" charset="0"/>
                        </a:rPr>
                        <m:t>⟺</m:t>
                      </m:r>
                      <m:r>
                        <a:rPr lang="pt-PT" i="1">
                          <a:latin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</a:rPr>
                            <m:t>sen</m:t>
                          </m:r>
                        </m:fName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pt-PT" i="1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oMath>
                  </m:oMathPara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" name="Rectângulo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7774" y="3649210"/>
                <a:ext cx="2554635" cy="50783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ângulo 24"/>
              <p:cNvSpPr/>
              <p:nvPr/>
            </p:nvSpPr>
            <p:spPr>
              <a:xfrm>
                <a:off x="5018861" y="3636127"/>
                <a:ext cx="2554635" cy="5078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Clr>
                    <a:srgbClr val="6AA342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cs typeface="Arial" panose="020B0604020202020204" pitchFamily="34" charset="0"/>
                        </a:rPr>
                        <m:t>⟺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</a:rPr>
                            <m:t>sen</m:t>
                          </m:r>
                        </m:fName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pt-PT" i="1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oMath>
                  </m:oMathPara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Rectângulo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8861" y="3636127"/>
                <a:ext cx="2554635" cy="50783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tângulo 14"/>
              <p:cNvSpPr/>
              <p:nvPr/>
            </p:nvSpPr>
            <p:spPr>
              <a:xfrm>
                <a:off x="2185342" y="4080029"/>
                <a:ext cx="8060297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69875"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Irá estudar-se o sinal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′′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apenas em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[0,2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]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uma vez que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′′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é uma função periódica de período positivo mínimo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15" name="Retângulo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2" y="4080029"/>
                <a:ext cx="8060297" cy="872034"/>
              </a:xfrm>
              <a:prstGeom prst="rect">
                <a:avLst/>
              </a:prstGeom>
              <a:blipFill>
                <a:blip r:embed="rId14"/>
                <a:stretch>
                  <a:fillRect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2" name="Tabela 31"/>
              <p:cNvGraphicFramePr>
                <a:graphicFrameLocks noGrp="1"/>
              </p:cNvGraphicFramePr>
              <p:nvPr/>
            </p:nvGraphicFramePr>
            <p:xfrm>
              <a:off x="2771496" y="5029847"/>
              <a:ext cx="6485517" cy="1656080"/>
            </p:xfrm>
            <a:graphic>
              <a:graphicData uri="http://schemas.openxmlformats.org/drawingml/2006/table">
                <a:tbl>
                  <a:tblPr firstRow="1" bandRow="1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tableStyleId>{5940675A-B579-460E-94D1-54222C63F5DA}</a:tableStyleId>
                  </a:tblPr>
                  <a:tblGrid>
                    <a:gridCol w="216551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080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0800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pt-PT" b="1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pt-PT" b="0" i="1" smtClean="0">
                                    <a:latin typeface="Cambria Math" panose="02040503050406030204" pitchFamily="18" charset="0"/>
                                    <a:cs typeface="Arial" pitchFamily="34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itchFamily="34" charset="0"/>
                                  </a:rPr>
                                  <m:t>𝜋</m:t>
                                </m:r>
                              </m:oMath>
                            </m:oMathPara>
                          </a14:m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pt-PT" b="0" i="1" smtClean="0">
                                    <a:latin typeface="Cambria Math" panose="02040503050406030204" pitchFamily="18" charset="0"/>
                                    <a:cs typeface="Arial" pitchFamily="34" charset="0"/>
                                  </a:rPr>
                                  <m:t>2</m:t>
                                </m:r>
                                <m:r>
                                  <a:rPr lang="pt-PT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itchFamily="34" charset="0"/>
                                  </a:rPr>
                                  <m:t>𝜋</m:t>
                                </m:r>
                              </m:oMath>
                            </m:oMathPara>
                          </a14:m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b="1" dirty="0">
                              <a:solidFill>
                                <a:schemeClr val="bg1"/>
                              </a:solidFill>
                              <a:latin typeface="Arial" pitchFamily="34" charset="0"/>
                              <a:cs typeface="Arial" pitchFamily="34" charset="0"/>
                            </a:rPr>
                            <a:t>Sinal de </a:t>
                          </a:r>
                          <a14:m>
                            <m:oMath xmlns:m="http://schemas.openxmlformats.org/officeDocument/2006/math">
                              <m:r>
                                <a:rPr lang="pt-PT" b="1" i="1" dirty="0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𝒇</m:t>
                              </m:r>
                              <m:r>
                                <a:rPr lang="pt-PT" b="1" i="1" dirty="0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′′</m:t>
                              </m:r>
                            </m:oMath>
                          </a14:m>
                          <a:r>
                            <a:rPr lang="pt-PT" b="1" dirty="0">
                              <a:solidFill>
                                <a:schemeClr val="bg1"/>
                              </a:solidFill>
                              <a:latin typeface="Arial" pitchFamily="34" charset="0"/>
                              <a:cs typeface="Arial" pitchFamily="34" charset="0"/>
                            </a:rPr>
                            <a:t> </a:t>
                          </a:r>
                          <a:endParaRPr lang="pt-PT" b="1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542925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542925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b="0" i="0" smtClean="0">
                                    <a:latin typeface="Cambria Math"/>
                                    <a:cs typeface="Arial" pitchFamily="34" charset="0"/>
                                  </a:rPr>
                                  <m:t>     </m:t>
                                </m:r>
                              </m:oMath>
                            </m:oMathPara>
                          </a14:m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87417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b="1" dirty="0">
                              <a:solidFill>
                                <a:schemeClr val="bg1"/>
                              </a:solidFill>
                              <a:latin typeface="Arial" pitchFamily="34" charset="0"/>
                              <a:cs typeface="Arial" pitchFamily="34" charset="0"/>
                            </a:rPr>
                            <a:t>Sentido das concavidades do gráfico de </a:t>
                          </a:r>
                          <a14:m>
                            <m:oMath xmlns:m="http://schemas.openxmlformats.org/officeDocument/2006/math">
                              <m:r>
                                <a:rPr lang="pt-PT" b="1" i="1" dirty="0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𝒇</m:t>
                              </m:r>
                            </m:oMath>
                          </a14:m>
                          <a:r>
                            <a:rPr lang="pt-PT" b="1" dirty="0">
                              <a:solidFill>
                                <a:schemeClr val="bg1"/>
                              </a:solidFill>
                              <a:latin typeface="Arial" pitchFamily="34" charset="0"/>
                              <a:cs typeface="Arial" pitchFamily="34" charset="0"/>
                            </a:rPr>
                            <a:t>  </a:t>
                          </a:r>
                          <a:endParaRPr lang="pt-PT" b="1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2" name="Tabela 31"/>
              <p:cNvGraphicFramePr>
                <a:graphicFrameLocks noGrp="1"/>
              </p:cNvGraphicFramePr>
              <p:nvPr/>
            </p:nvGraphicFramePr>
            <p:xfrm>
              <a:off x="2771496" y="5029847"/>
              <a:ext cx="6485517" cy="1656080"/>
            </p:xfrm>
            <a:graphic>
              <a:graphicData uri="http://schemas.openxmlformats.org/drawingml/2006/table">
                <a:tbl>
                  <a:tblPr firstRow="1" bandRow="1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tableStyleId>{5940675A-B579-460E-94D1-54222C63F5DA}</a:tableStyleId>
                  </a:tblPr>
                  <a:tblGrid>
                    <a:gridCol w="216551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080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0800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5"/>
                          <a:stretch>
                            <a:fillRect l="-1404" t="-8197" r="-203371" b="-3704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5"/>
                          <a:stretch>
                            <a:fillRect l="-305932" t="-8197" r="-513559" b="-3704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5"/>
                          <a:stretch>
                            <a:fillRect l="-555932" t="-8197" r="-263559" b="-3704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5"/>
                          <a:stretch>
                            <a:fillRect l="-806780" t="-8197" r="-12712" b="-3704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5"/>
                          <a:stretch>
                            <a:fillRect l="-1404" t="-108197" r="-203371" b="-2704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542925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542925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5"/>
                          <a:stretch>
                            <a:fillRect l="-434831" t="-108197" r="-74719" b="-2704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914400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5"/>
                          <a:stretch>
                            <a:fillRect l="-1404" t="-84667" r="-203371" b="-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ângulo 2"/>
              <p:cNvSpPr/>
              <p:nvPr/>
            </p:nvSpPr>
            <p:spPr>
              <a:xfrm>
                <a:off x="6898297" y="5422261"/>
                <a:ext cx="3770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0</m:t>
                      </m:r>
                    </m:oMath>
                  </m:oMathPara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1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8297" y="5422261"/>
                <a:ext cx="377026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CaixaDeTexto 43"/>
              <p:cNvSpPr txBox="1"/>
              <p:nvPr/>
            </p:nvSpPr>
            <p:spPr>
              <a:xfrm>
                <a:off x="6100833" y="5455405"/>
                <a:ext cx="2260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4" name="CaixaDeTexto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0833" y="5455405"/>
                <a:ext cx="226023" cy="276999"/>
              </a:xfrm>
              <a:prstGeom prst="rect">
                <a:avLst/>
              </a:prstGeom>
              <a:blipFill>
                <a:blip r:embed="rId17"/>
                <a:stretch>
                  <a:fillRect l="-8108" r="-27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CaixaDeTexto 44"/>
              <p:cNvSpPr txBox="1"/>
              <p:nvPr/>
            </p:nvSpPr>
            <p:spPr>
              <a:xfrm>
                <a:off x="7883916" y="5468428"/>
                <a:ext cx="2260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5" name="CaixaDeTexto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3916" y="5468428"/>
                <a:ext cx="226023" cy="276999"/>
              </a:xfrm>
              <a:prstGeom prst="rect">
                <a:avLst/>
              </a:prstGeom>
              <a:blipFill>
                <a:blip r:embed="rId18"/>
                <a:stretch>
                  <a:fillRect l="-21622" r="-21622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CaixaDeTexto 45"/>
              <p:cNvSpPr txBox="1"/>
              <p:nvPr/>
            </p:nvSpPr>
            <p:spPr>
              <a:xfrm>
                <a:off x="5975085" y="5932023"/>
                <a:ext cx="46487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4000" i="1">
                          <a:solidFill>
                            <a:srgbClr val="F4792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</m:oMath>
                  </m:oMathPara>
                </a14:m>
                <a:endParaRPr lang="pt-PT" sz="4000" dirty="0">
                  <a:solidFill>
                    <a:srgbClr val="F47929"/>
                  </a:solidFill>
                </a:endParaRPr>
              </a:p>
            </p:txBody>
          </p:sp>
        </mc:Choice>
        <mc:Fallback xmlns="">
          <p:sp>
            <p:nvSpPr>
              <p:cNvPr id="46" name="CaixaDeTexto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5085" y="5932023"/>
                <a:ext cx="464871" cy="615553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CaixaDeTexto 46"/>
              <p:cNvSpPr txBox="1"/>
              <p:nvPr/>
            </p:nvSpPr>
            <p:spPr>
              <a:xfrm>
                <a:off x="7764491" y="5932023"/>
                <a:ext cx="46487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4000" i="1">
                          <a:solidFill>
                            <a:srgbClr val="F4792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</m:oMath>
                  </m:oMathPara>
                </a14:m>
                <a:endParaRPr lang="pt-PT" sz="4000" dirty="0">
                  <a:solidFill>
                    <a:srgbClr val="F47929"/>
                  </a:solidFill>
                </a:endParaRPr>
              </a:p>
            </p:txBody>
          </p:sp>
        </mc:Choice>
        <mc:Fallback xmlns="">
          <p:sp>
            <p:nvSpPr>
              <p:cNvPr id="47" name="CaixaDeTexto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4491" y="5932023"/>
                <a:ext cx="464871" cy="615553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Rectângulo 2"/>
              <p:cNvSpPr/>
              <p:nvPr/>
            </p:nvSpPr>
            <p:spPr>
              <a:xfrm>
                <a:off x="8718530" y="5409237"/>
                <a:ext cx="3770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0</m:t>
                      </m:r>
                    </m:oMath>
                  </m:oMathPara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8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8530" y="5409237"/>
                <a:ext cx="377026" cy="369332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ângulo 2"/>
              <p:cNvSpPr/>
              <p:nvPr/>
            </p:nvSpPr>
            <p:spPr>
              <a:xfrm>
                <a:off x="5108044" y="5424340"/>
                <a:ext cx="3770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0</m:t>
                      </m:r>
                    </m:oMath>
                  </m:oMathPara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9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8044" y="5424340"/>
                <a:ext cx="377026" cy="369332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8281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10" grpId="0"/>
      <p:bldP spid="11" grpId="0"/>
      <p:bldP spid="2" grpId="0"/>
      <p:bldP spid="26" grpId="0"/>
      <p:bldP spid="27" grpId="0"/>
      <p:bldP spid="29" grpId="0"/>
      <p:bldP spid="13" grpId="0"/>
      <p:bldP spid="30" grpId="0"/>
      <p:bldP spid="31" grpId="0"/>
      <p:bldP spid="15" grpId="0"/>
      <p:bldP spid="41" grpId="0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tângulo 13"/>
              <p:cNvSpPr/>
              <p:nvPr/>
            </p:nvSpPr>
            <p:spPr>
              <a:xfrm>
                <a:off x="2185342" y="931533"/>
                <a:ext cx="8060297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Clr>
                    <a:srgbClr val="00B6B5"/>
                  </a:buClr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Estuda analiticamente a função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PT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sen</m:t>
                        </m:r>
                      </m:fName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Retâ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2" y="931533"/>
                <a:ext cx="8060297" cy="456535"/>
              </a:xfrm>
              <a:prstGeom prst="rect">
                <a:avLst/>
              </a:prstGeom>
              <a:blipFill>
                <a:blip r:embed="rId3"/>
                <a:stretch>
                  <a:fillRect l="-605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Retângulo 37"/>
          <p:cNvSpPr/>
          <p:nvPr/>
        </p:nvSpPr>
        <p:spPr>
          <a:xfrm>
            <a:off x="2196353" y="1384868"/>
            <a:ext cx="8065799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F47929"/>
              </a:buClr>
            </a:pPr>
            <a:r>
              <a:rPr lang="pt-PT" b="1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Sugestão de resolução </a:t>
            </a:r>
            <a:r>
              <a:rPr lang="pt-PT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(continuação)</a:t>
            </a:r>
            <a:r>
              <a:rPr lang="pt-PT" b="1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tângulo 2"/>
              <p:cNvSpPr/>
              <p:nvPr/>
            </p:nvSpPr>
            <p:spPr>
              <a:xfrm>
                <a:off x="2820551" y="3647382"/>
                <a:ext cx="190917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𝑓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e>
                      </m:d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=0+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sen</m:t>
                          </m:r>
                        </m:fName>
                        <m:e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" name="Re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0551" y="3647382"/>
                <a:ext cx="1909176" cy="369332"/>
              </a:xfrm>
              <a:prstGeom prst="rect">
                <a:avLst/>
              </a:prstGeom>
              <a:blipFill>
                <a:blip r:embed="rId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ângulo 4"/>
              <p:cNvSpPr/>
              <p:nvPr/>
            </p:nvSpPr>
            <p:spPr>
              <a:xfrm>
                <a:off x="4522923" y="3638471"/>
                <a:ext cx="6030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2923" y="3638471"/>
                <a:ext cx="60305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tângulo 31"/>
              <p:cNvSpPr/>
              <p:nvPr/>
            </p:nvSpPr>
            <p:spPr>
              <a:xfrm>
                <a:off x="2820551" y="4016714"/>
                <a:ext cx="19285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𝑓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e>
                      </m:d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𝜋</m:t>
                      </m:r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sen</m:t>
                          </m:r>
                        </m:fName>
                        <m:e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2" name="Retângulo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0551" y="4016714"/>
                <a:ext cx="1928540" cy="369332"/>
              </a:xfrm>
              <a:prstGeom prst="rect">
                <a:avLst/>
              </a:prstGeom>
              <a:blipFill>
                <a:blip r:embed="rId6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tângulo 44"/>
              <p:cNvSpPr/>
              <p:nvPr/>
            </p:nvSpPr>
            <p:spPr>
              <a:xfrm>
                <a:off x="4552904" y="4007803"/>
                <a:ext cx="101995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𝜋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5" name="Retângulo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2904" y="4007803"/>
                <a:ext cx="1019959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tângulo 45"/>
              <p:cNvSpPr/>
              <p:nvPr/>
            </p:nvSpPr>
            <p:spPr>
              <a:xfrm>
                <a:off x="5369071" y="3998892"/>
                <a:ext cx="61600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𝜋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6" name="Retângulo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9071" y="3998892"/>
                <a:ext cx="616002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tângulo 46"/>
              <p:cNvSpPr/>
              <p:nvPr/>
            </p:nvSpPr>
            <p:spPr>
              <a:xfrm>
                <a:off x="2820551" y="4412452"/>
                <a:ext cx="232621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𝑓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e>
                      </m:d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=2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𝜋</m:t>
                      </m:r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sen</m:t>
                          </m:r>
                        </m:fName>
                        <m:e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7" name="Retângulo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0551" y="4412452"/>
                <a:ext cx="2326214" cy="369332"/>
              </a:xfrm>
              <a:prstGeom prst="rect">
                <a:avLst/>
              </a:prstGeom>
              <a:blipFill>
                <a:blip r:embed="rId9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Retângulo 47"/>
              <p:cNvSpPr/>
              <p:nvPr/>
            </p:nvSpPr>
            <p:spPr>
              <a:xfrm>
                <a:off x="4957639" y="4403541"/>
                <a:ext cx="114819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=2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𝜋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8" name="Retângulo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7639" y="4403541"/>
                <a:ext cx="1148199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tângulo 48"/>
              <p:cNvSpPr/>
              <p:nvPr/>
            </p:nvSpPr>
            <p:spPr>
              <a:xfrm>
                <a:off x="5908717" y="4394630"/>
                <a:ext cx="74424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=2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𝜋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9" name="Retângulo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8717" y="4394630"/>
                <a:ext cx="744243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tângulo 6"/>
              <p:cNvSpPr/>
              <p:nvPr/>
            </p:nvSpPr>
            <p:spPr>
              <a:xfrm>
                <a:off x="2185341" y="4763962"/>
                <a:ext cx="8076810" cy="1338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71463"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O gráfico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tem a </a:t>
                </a:r>
                <a:r>
                  <a:rPr lang="pt-PT" dirty="0">
                    <a:solidFill>
                      <a:srgbClr val="F4792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concavidade voltada para cima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nos intervalos do tipo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]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+2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2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+2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[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ℤ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e a </a:t>
                </a:r>
                <a:r>
                  <a:rPr lang="pt-PT" dirty="0">
                    <a:solidFill>
                      <a:srgbClr val="F4792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concavidade voltada para baixo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nos intervalos do tipo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]2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2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[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ℤ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7" name="Retângu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1" y="4763962"/>
                <a:ext cx="8076810" cy="1338828"/>
              </a:xfrm>
              <a:prstGeom prst="rect">
                <a:avLst/>
              </a:prstGeom>
              <a:blipFill>
                <a:blip r:embed="rId12"/>
                <a:stretch>
                  <a:fillRect r="-151" b="-27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tângulo 7"/>
              <p:cNvSpPr/>
              <p:nvPr/>
            </p:nvSpPr>
            <p:spPr>
              <a:xfrm>
                <a:off x="2229458" y="6028122"/>
                <a:ext cx="8016180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185738"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Os pontos de inflexão são os pontos da forma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pt-PT" i="1" dirty="0" err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pt-PT" i="1" dirty="0" err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ℤ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8" name="Retâ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9458" y="6028122"/>
                <a:ext cx="8016180" cy="456535"/>
              </a:xfrm>
              <a:prstGeom prst="rect">
                <a:avLst/>
              </a:prstGeom>
              <a:blipFill>
                <a:blip r:embed="rId13"/>
                <a:stretch>
                  <a:fillRect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16"/>
          <p:cNvSpPr txBox="1"/>
          <p:nvPr/>
        </p:nvSpPr>
        <p:spPr>
          <a:xfrm>
            <a:off x="2196352" y="115333"/>
            <a:ext cx="84716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Exercício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8" name="Tabela 27"/>
              <p:cNvGraphicFramePr>
                <a:graphicFrameLocks noGrp="1"/>
              </p:cNvGraphicFramePr>
              <p:nvPr/>
            </p:nvGraphicFramePr>
            <p:xfrm>
              <a:off x="2820552" y="1916352"/>
              <a:ext cx="6485517" cy="1656080"/>
            </p:xfrm>
            <a:graphic>
              <a:graphicData uri="http://schemas.openxmlformats.org/drawingml/2006/table">
                <a:tbl>
                  <a:tblPr firstRow="1" bandRow="1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tableStyleId>{5940675A-B579-460E-94D1-54222C63F5DA}</a:tableStyleId>
                  </a:tblPr>
                  <a:tblGrid>
                    <a:gridCol w="216551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080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0800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pt-PT" b="1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pt-PT" b="0" i="1" smtClean="0">
                                    <a:latin typeface="Cambria Math" panose="02040503050406030204" pitchFamily="18" charset="0"/>
                                    <a:cs typeface="Arial" pitchFamily="34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itchFamily="34" charset="0"/>
                                  </a:rPr>
                                  <m:t>𝜋</m:t>
                                </m:r>
                              </m:oMath>
                            </m:oMathPara>
                          </a14:m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pt-PT" b="0" i="1" smtClean="0">
                                    <a:latin typeface="Cambria Math" panose="02040503050406030204" pitchFamily="18" charset="0"/>
                                    <a:cs typeface="Arial" pitchFamily="34" charset="0"/>
                                  </a:rPr>
                                  <m:t>2</m:t>
                                </m:r>
                                <m:r>
                                  <a:rPr lang="pt-PT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itchFamily="34" charset="0"/>
                                  </a:rPr>
                                  <m:t>𝜋</m:t>
                                </m:r>
                              </m:oMath>
                            </m:oMathPara>
                          </a14:m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b="1" dirty="0">
                              <a:solidFill>
                                <a:schemeClr val="bg1"/>
                              </a:solidFill>
                              <a:latin typeface="Arial" pitchFamily="34" charset="0"/>
                              <a:cs typeface="Arial" pitchFamily="34" charset="0"/>
                            </a:rPr>
                            <a:t>Sinal de </a:t>
                          </a:r>
                          <a14:m>
                            <m:oMath xmlns:m="http://schemas.openxmlformats.org/officeDocument/2006/math">
                              <m:r>
                                <a:rPr lang="pt-PT" b="1" i="1" dirty="0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𝒇</m:t>
                              </m:r>
                              <m:r>
                                <a:rPr lang="pt-PT" b="1" i="1" dirty="0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′′</m:t>
                              </m:r>
                            </m:oMath>
                          </a14:m>
                          <a:r>
                            <a:rPr lang="pt-PT" b="1" dirty="0">
                              <a:solidFill>
                                <a:schemeClr val="bg1"/>
                              </a:solidFill>
                              <a:latin typeface="Arial" pitchFamily="34" charset="0"/>
                              <a:cs typeface="Arial" pitchFamily="34" charset="0"/>
                            </a:rPr>
                            <a:t> </a:t>
                          </a:r>
                          <a:endParaRPr lang="pt-PT" b="1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542925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542925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b="0" i="0" smtClean="0">
                                    <a:latin typeface="Cambria Math"/>
                                    <a:cs typeface="Arial" pitchFamily="34" charset="0"/>
                                  </a:rPr>
                                  <m:t>     </m:t>
                                </m:r>
                              </m:oMath>
                            </m:oMathPara>
                          </a14:m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87417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b="1" dirty="0">
                              <a:solidFill>
                                <a:schemeClr val="bg1"/>
                              </a:solidFill>
                              <a:latin typeface="Arial" pitchFamily="34" charset="0"/>
                              <a:cs typeface="Arial" pitchFamily="34" charset="0"/>
                            </a:rPr>
                            <a:t>Sentido das concavidades do gráfico de </a:t>
                          </a:r>
                          <a14:m>
                            <m:oMath xmlns:m="http://schemas.openxmlformats.org/officeDocument/2006/math">
                              <m:r>
                                <a:rPr lang="pt-PT" b="1" i="1" dirty="0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𝒇</m:t>
                              </m:r>
                            </m:oMath>
                          </a14:m>
                          <a:r>
                            <a:rPr lang="pt-PT" b="1" dirty="0">
                              <a:solidFill>
                                <a:schemeClr val="bg1"/>
                              </a:solidFill>
                              <a:latin typeface="Arial" pitchFamily="34" charset="0"/>
                              <a:cs typeface="Arial" pitchFamily="34" charset="0"/>
                            </a:rPr>
                            <a:t>  </a:t>
                          </a:r>
                          <a:endParaRPr lang="pt-PT" b="1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8" name="Tabela 27"/>
              <p:cNvGraphicFramePr>
                <a:graphicFrameLocks noGrp="1"/>
              </p:cNvGraphicFramePr>
              <p:nvPr/>
            </p:nvGraphicFramePr>
            <p:xfrm>
              <a:off x="2820552" y="1916352"/>
              <a:ext cx="6485517" cy="1656080"/>
            </p:xfrm>
            <a:graphic>
              <a:graphicData uri="http://schemas.openxmlformats.org/drawingml/2006/table">
                <a:tbl>
                  <a:tblPr firstRow="1" bandRow="1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tableStyleId>{5940675A-B579-460E-94D1-54222C63F5DA}</a:tableStyleId>
                  </a:tblPr>
                  <a:tblGrid>
                    <a:gridCol w="216551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080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0800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4"/>
                          <a:stretch>
                            <a:fillRect l="-1404" t="-8197" r="-203371" b="-3704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4"/>
                          <a:stretch>
                            <a:fillRect l="-305932" t="-8197" r="-513559" b="-3704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4"/>
                          <a:stretch>
                            <a:fillRect l="-555932" t="-8197" r="-263559" b="-3704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4"/>
                          <a:stretch>
                            <a:fillRect l="-806780" t="-8197" r="-12712" b="-3704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4"/>
                          <a:stretch>
                            <a:fillRect l="-1404" t="-108197" r="-203371" b="-2704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542925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542925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4"/>
                          <a:stretch>
                            <a:fillRect l="-434831" t="-108197" r="-74719" b="-2704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pt-PT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914400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4"/>
                          <a:stretch>
                            <a:fillRect l="-1404" t="-84106" r="-203371" b="-92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pt-PT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47929">
                            <a:alpha val="2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ângulo 2"/>
              <p:cNvSpPr/>
              <p:nvPr/>
            </p:nvSpPr>
            <p:spPr>
              <a:xfrm>
                <a:off x="6947353" y="2308766"/>
                <a:ext cx="3770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0</m:t>
                      </m:r>
                    </m:oMath>
                  </m:oMathPara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9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7353" y="2308766"/>
                <a:ext cx="377026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aixaDeTexto 29"/>
              <p:cNvSpPr txBox="1"/>
              <p:nvPr/>
            </p:nvSpPr>
            <p:spPr>
              <a:xfrm>
                <a:off x="6149889" y="2341910"/>
                <a:ext cx="2260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0" name="CaixaDeTexto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9889" y="2341910"/>
                <a:ext cx="226023" cy="276999"/>
              </a:xfrm>
              <a:prstGeom prst="rect">
                <a:avLst/>
              </a:prstGeom>
              <a:blipFill>
                <a:blip r:embed="rId16"/>
                <a:stretch>
                  <a:fillRect l="-8108" r="-27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CaixaDeTexto 30"/>
              <p:cNvSpPr txBox="1"/>
              <p:nvPr/>
            </p:nvSpPr>
            <p:spPr>
              <a:xfrm>
                <a:off x="7932972" y="2354933"/>
                <a:ext cx="2260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1" name="CaixaDeTexto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2972" y="2354933"/>
                <a:ext cx="226023" cy="276999"/>
              </a:xfrm>
              <a:prstGeom prst="rect">
                <a:avLst/>
              </a:prstGeom>
              <a:blipFill>
                <a:blip r:embed="rId17"/>
                <a:stretch>
                  <a:fillRect l="-21622" r="-21622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CaixaDeTexto 35"/>
              <p:cNvSpPr txBox="1"/>
              <p:nvPr/>
            </p:nvSpPr>
            <p:spPr>
              <a:xfrm>
                <a:off x="6020876" y="2814343"/>
                <a:ext cx="46487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4000" i="1">
                          <a:solidFill>
                            <a:srgbClr val="F4792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</m:oMath>
                  </m:oMathPara>
                </a14:m>
                <a:endParaRPr lang="pt-PT" sz="4000" dirty="0">
                  <a:solidFill>
                    <a:srgbClr val="F47929"/>
                  </a:solidFill>
                </a:endParaRPr>
              </a:p>
            </p:txBody>
          </p:sp>
        </mc:Choice>
        <mc:Fallback xmlns="">
          <p:sp>
            <p:nvSpPr>
              <p:cNvPr id="36" name="CaixaDeTexto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0876" y="2814343"/>
                <a:ext cx="464871" cy="615553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CaixaDeTexto 49"/>
              <p:cNvSpPr txBox="1"/>
              <p:nvPr/>
            </p:nvSpPr>
            <p:spPr>
              <a:xfrm>
                <a:off x="7813547" y="2802606"/>
                <a:ext cx="46487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4000" i="1">
                          <a:solidFill>
                            <a:srgbClr val="F4792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</m:oMath>
                  </m:oMathPara>
                </a14:m>
                <a:endParaRPr lang="pt-PT" sz="4000" dirty="0">
                  <a:solidFill>
                    <a:srgbClr val="F47929"/>
                  </a:solidFill>
                </a:endParaRPr>
              </a:p>
            </p:txBody>
          </p:sp>
        </mc:Choice>
        <mc:Fallback xmlns="">
          <p:sp>
            <p:nvSpPr>
              <p:cNvPr id="50" name="CaixaDeTexto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3547" y="2802606"/>
                <a:ext cx="464871" cy="615553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ângulo 11"/>
              <p:cNvSpPr/>
              <p:nvPr/>
            </p:nvSpPr>
            <p:spPr>
              <a:xfrm>
                <a:off x="6836341" y="2824291"/>
                <a:ext cx="628101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1" i="1" dirty="0">
                          <a:solidFill>
                            <a:srgbClr val="F4792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𝛑</m:t>
                      </m:r>
                    </m:oMath>
                  </m:oMathPara>
                </a14:m>
                <a:endParaRPr lang="pt-PT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pt-PT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P.I.</a:t>
                </a:r>
              </a:p>
            </p:txBody>
          </p:sp>
        </mc:Choice>
        <mc:Fallback xmlns="">
          <p:sp>
            <p:nvSpPr>
              <p:cNvPr id="51" name="Rectâ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6341" y="2824291"/>
                <a:ext cx="628101" cy="584775"/>
              </a:xfrm>
              <a:prstGeom prst="rect">
                <a:avLst/>
              </a:prstGeom>
              <a:blipFill>
                <a:blip r:embed="rId20"/>
                <a:stretch>
                  <a:fillRect b="-104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ângulo 2"/>
              <p:cNvSpPr/>
              <p:nvPr/>
            </p:nvSpPr>
            <p:spPr>
              <a:xfrm>
                <a:off x="8767586" y="2295742"/>
                <a:ext cx="3770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0</m:t>
                      </m:r>
                    </m:oMath>
                  </m:oMathPara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2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7586" y="2295742"/>
                <a:ext cx="377026" cy="369332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ângulo 2"/>
              <p:cNvSpPr/>
              <p:nvPr/>
            </p:nvSpPr>
            <p:spPr>
              <a:xfrm>
                <a:off x="5157100" y="2310845"/>
                <a:ext cx="3770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0</m:t>
                      </m:r>
                    </m:oMath>
                  </m:oMathPara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3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7100" y="2310845"/>
                <a:ext cx="377026" cy="369332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ângulo 2"/>
              <p:cNvSpPr/>
              <p:nvPr/>
            </p:nvSpPr>
            <p:spPr>
              <a:xfrm>
                <a:off x="5157100" y="2941638"/>
                <a:ext cx="3770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0</m:t>
                      </m:r>
                    </m:oMath>
                  </m:oMathPara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4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7100" y="2941638"/>
                <a:ext cx="377026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CaixaDeTexto 54"/>
              <p:cNvSpPr txBox="1"/>
              <p:nvPr/>
            </p:nvSpPr>
            <p:spPr>
              <a:xfrm>
                <a:off x="8794933" y="2980254"/>
                <a:ext cx="32233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5" name="CaixaDeTexto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4933" y="2980254"/>
                <a:ext cx="322332" cy="276999"/>
              </a:xfrm>
              <a:prstGeom prst="rect">
                <a:avLst/>
              </a:prstGeom>
              <a:blipFill>
                <a:blip r:embed="rId24"/>
                <a:stretch>
                  <a:fillRect l="-16981" r="-11321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9052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32" grpId="0"/>
      <p:bldP spid="45" grpId="0"/>
      <p:bldP spid="46" grpId="0"/>
      <p:bldP spid="47" grpId="0"/>
      <p:bldP spid="48" grpId="0"/>
      <p:bldP spid="49" grpId="0"/>
      <p:bldP spid="7" grpId="0"/>
      <p:bldP spid="8" grpId="0"/>
      <p:bldP spid="29" grpId="0"/>
      <p:bldP spid="30" grpId="0"/>
      <p:bldP spid="31" grpId="0"/>
      <p:bldP spid="36" grpId="0"/>
      <p:bldP spid="50" grpId="0"/>
      <p:bldP spid="51" grpId="0"/>
      <p:bldP spid="52" grpId="0"/>
      <p:bldP spid="53" grpId="0"/>
      <p:bldP spid="54" grpId="0"/>
      <p:bldP spid="5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tângulo 13"/>
              <p:cNvSpPr/>
              <p:nvPr/>
            </p:nvSpPr>
            <p:spPr>
              <a:xfrm>
                <a:off x="2185342" y="931533"/>
                <a:ext cx="8060297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Clr>
                    <a:srgbClr val="00B6B5"/>
                  </a:buClr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Estuda analiticamente a função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PT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sen</m:t>
                        </m:r>
                      </m:fName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Retâ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2" y="931533"/>
                <a:ext cx="8060297" cy="456535"/>
              </a:xfrm>
              <a:prstGeom prst="rect">
                <a:avLst/>
              </a:prstGeom>
              <a:blipFill>
                <a:blip r:embed="rId3"/>
                <a:stretch>
                  <a:fillRect l="-605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Retângulo 37"/>
          <p:cNvSpPr/>
          <p:nvPr/>
        </p:nvSpPr>
        <p:spPr>
          <a:xfrm>
            <a:off x="2196353" y="1384868"/>
            <a:ext cx="8065799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F47929"/>
              </a:buClr>
            </a:pPr>
            <a:r>
              <a:rPr lang="pt-PT" b="1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Sugestão de resolução </a:t>
            </a:r>
            <a:r>
              <a:rPr lang="pt-PT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(continuação)</a:t>
            </a:r>
            <a:r>
              <a:rPr lang="pt-PT" b="1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50" name="TextBox 16"/>
          <p:cNvSpPr txBox="1"/>
          <p:nvPr/>
        </p:nvSpPr>
        <p:spPr>
          <a:xfrm>
            <a:off x="2196352" y="115333"/>
            <a:ext cx="84716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Exercício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ângulo 23"/>
              <p:cNvSpPr/>
              <p:nvPr/>
            </p:nvSpPr>
            <p:spPr>
              <a:xfrm>
                <a:off x="2201853" y="1838203"/>
                <a:ext cx="8049288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solidFill>
                      <a:srgbClr val="F47929"/>
                    </a:solidFill>
                    <a:latin typeface="Arial" pitchFamily="34" charset="0"/>
                    <a:cs typeface="Arial" pitchFamily="34" charset="0"/>
                  </a:rPr>
                  <a:t>Representação gráfica de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srgbClr val="F47929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solidFill>
                      <a:srgbClr val="F47929"/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</a:p>
            </p:txBody>
          </p:sp>
        </mc:Choice>
        <mc:Fallback xmlns="">
          <p:sp>
            <p:nvSpPr>
              <p:cNvPr id="51" name="Rectângulo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1853" y="1838203"/>
                <a:ext cx="8049288" cy="456535"/>
              </a:xfrm>
              <a:prstGeom prst="rect">
                <a:avLst/>
              </a:prstGeom>
              <a:blipFill>
                <a:blip r:embed="rId4"/>
                <a:stretch>
                  <a:fillRect l="-454" b="-229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tângulo 51"/>
              <p:cNvSpPr/>
              <p:nvPr/>
            </p:nvSpPr>
            <p:spPr>
              <a:xfrm>
                <a:off x="2212858" y="2248765"/>
                <a:ext cx="8032781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68288"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Com o estudo analítico que acabámos de efetuar, conseguimos esboçar o gráfico da função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52" name="Retângulo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2858" y="2248765"/>
                <a:ext cx="8032781" cy="872034"/>
              </a:xfrm>
              <a:prstGeom prst="rect">
                <a:avLst/>
              </a:prstGeom>
              <a:blipFill>
                <a:blip r:embed="rId5"/>
                <a:stretch>
                  <a:fillRect r="-683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Rectângulo 23"/>
          <p:cNvSpPr/>
          <p:nvPr/>
        </p:nvSpPr>
        <p:spPr>
          <a:xfrm>
            <a:off x="2212862" y="3193647"/>
            <a:ext cx="8049288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F47929"/>
              </a:buClr>
              <a:buFont typeface="Wingdings" panose="05000000000000000000" pitchFamily="2" charset="2"/>
              <a:buChar char="§"/>
            </a:pPr>
            <a:r>
              <a:rPr lang="pt-PT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Contradomínio: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ângulo 23"/>
              <p:cNvSpPr/>
              <p:nvPr/>
            </p:nvSpPr>
            <p:spPr>
              <a:xfrm>
                <a:off x="2212863" y="3554703"/>
                <a:ext cx="8049289" cy="5495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268288">
                  <a:lnSpc>
                    <a:spcPct val="150000"/>
                  </a:lnSpc>
                  <a:buClr>
                    <a:srgbClr val="F47929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𝐷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e>
                        <m:sub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𝑓</m:t>
                          </m:r>
                        </m:sub>
                      </m:sSub>
                      <m:r>
                        <a:rPr lang="pt-PT" i="1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pt-PT" i="1">
                          <a:latin typeface="Cambria Math"/>
                          <a:cs typeface="Arial" panose="020B0604020202020204" pitchFamily="34" charset="0"/>
                        </a:rPr>
                        <m:t>ℝ</m:t>
                      </m:r>
                    </m:oMath>
                  </m:oMathPara>
                </a14:m>
                <a:endParaRPr lang="pt-PT" i="1" dirty="0">
                  <a:latin typeface="Cambria Math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4" name="Rectângulo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2863" y="3554703"/>
                <a:ext cx="8049289" cy="54950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7">
            <a:lum contrast="5000"/>
          </a:blip>
          <a:srcRect l="13982" t="8007" r="35835" b="15039"/>
          <a:stretch/>
        </p:blipFill>
        <p:spPr>
          <a:xfrm>
            <a:off x="4473361" y="3172096"/>
            <a:ext cx="3917631" cy="3377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886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2" grpId="0"/>
      <p:bldP spid="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196352" y="117879"/>
            <a:ext cx="84716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Derivada da função seno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6"/>
              <p:cNvSpPr/>
              <p:nvPr/>
            </p:nvSpPr>
            <p:spPr>
              <a:xfrm>
                <a:off x="2196351" y="945696"/>
                <a:ext cx="8049289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Considera a função real de variável real definida por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(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𝑥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)=</m:t>
                    </m:r>
                    <m:r>
                      <m:rPr>
                        <m:sty m:val="p"/>
                      </m:rPr>
                      <a:rPr lang="pt-PT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sen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 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𝑥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 </a:t>
                </a:r>
              </a:p>
            </p:txBody>
          </p:sp>
        </mc:Choice>
        <mc:Fallback xmlns="">
          <p:sp>
            <p:nvSpPr>
              <p:cNvPr id="2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1" y="945696"/>
                <a:ext cx="8049289" cy="456535"/>
              </a:xfrm>
              <a:prstGeom prst="rect">
                <a:avLst/>
              </a:prstGeom>
              <a:blipFill>
                <a:blip r:embed="rId3"/>
                <a:stretch>
                  <a:fillRect l="-606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tângulo 24"/>
              <p:cNvSpPr/>
              <p:nvPr/>
            </p:nvSpPr>
            <p:spPr>
              <a:xfrm>
                <a:off x="2196352" y="1352976"/>
                <a:ext cx="8054792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Para todo 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𝑥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∈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ℝ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recorrendo à definição de derivada num ponto, vem que: </a:t>
                </a:r>
              </a:p>
            </p:txBody>
          </p:sp>
        </mc:Choice>
        <mc:Fallback xmlns="">
          <p:sp>
            <p:nvSpPr>
              <p:cNvPr id="25" name="Retângulo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1352976"/>
                <a:ext cx="8054792" cy="456535"/>
              </a:xfrm>
              <a:prstGeom prst="rect">
                <a:avLst/>
              </a:prstGeom>
              <a:blipFill>
                <a:blip r:embed="rId4"/>
                <a:stretch>
                  <a:fillRect l="-605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tângulo 2"/>
              <p:cNvSpPr/>
              <p:nvPr/>
            </p:nvSpPr>
            <p:spPr>
              <a:xfrm>
                <a:off x="2196352" y="1983175"/>
                <a:ext cx="73751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/>
                          <a:cs typeface="Arial" pitchFamily="34" charset="0"/>
                        </a:rPr>
                        <m:t>𝑓</m:t>
                      </m:r>
                      <m:r>
                        <a:rPr lang="pt-PT" i="1" dirty="0">
                          <a:latin typeface="Cambria Math"/>
                          <a:cs typeface="Arial" pitchFamily="34" charset="0"/>
                        </a:rPr>
                        <m:t>’</m:t>
                      </m:r>
                      <m:d>
                        <m:dPr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" name="Re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1983175"/>
                <a:ext cx="737510" cy="369332"/>
              </a:xfrm>
              <a:prstGeom prst="rect">
                <a:avLst/>
              </a:prstGeom>
              <a:blipFill>
                <a:blip r:embed="rId5"/>
                <a:stretch>
                  <a:fillRect l="-2479"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ângulo 4"/>
              <p:cNvSpPr/>
              <p:nvPr/>
            </p:nvSpPr>
            <p:spPr>
              <a:xfrm>
                <a:off x="2837352" y="1852915"/>
                <a:ext cx="2455031" cy="6298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h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  <m:r>
                                    <a:rPr lang="pt-PT" i="1"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r>
                                    <a:rPr lang="pt-PT" i="1"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h</m:t>
                                  </m:r>
                                </m:e>
                              </m:d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</m:d>
                            </m:num>
                            <m:den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7352" y="1852915"/>
                <a:ext cx="2455031" cy="62985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tângulo 18"/>
              <p:cNvSpPr/>
              <p:nvPr/>
            </p:nvSpPr>
            <p:spPr>
              <a:xfrm>
                <a:off x="2837350" y="2605136"/>
                <a:ext cx="2778966" cy="6298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h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sen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  <m:r>
                                    <a:rPr lang="pt-PT" i="1"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r>
                                    <a:rPr lang="pt-PT" i="1"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h</m:t>
                                  </m:r>
                                </m:e>
                              </m:d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sen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9" name="Retângulo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7350" y="2605136"/>
                <a:ext cx="2778966" cy="62985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tângulo 21"/>
              <p:cNvSpPr/>
              <p:nvPr/>
            </p:nvSpPr>
            <p:spPr>
              <a:xfrm>
                <a:off x="2837352" y="3330032"/>
                <a:ext cx="4039439" cy="6182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h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sen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func>
                                <m:func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pt-PT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h</m:t>
                                  </m:r>
                                </m:e>
                              </m:func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sen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  <m:func>
                                <m:func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pt-PT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sen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2" name="Retângulo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7352" y="3330032"/>
                <a:ext cx="4039439" cy="6182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tângulo 25"/>
              <p:cNvSpPr/>
              <p:nvPr/>
            </p:nvSpPr>
            <p:spPr>
              <a:xfrm>
                <a:off x="2837352" y="3995200"/>
                <a:ext cx="3850541" cy="6298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h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sen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pt-PT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pt-PT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cos</m:t>
                                      </m:r>
                                    </m:fName>
                                    <m:e>
                                      <m:r>
                                        <a:rPr lang="pt-PT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h</m:t>
                                      </m:r>
                                    </m:e>
                                  </m:func>
                                  <m: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sen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  <m:func>
                                <m:func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pt-PT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</m:func>
                            </m:num>
                            <m:den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6" name="Retângulo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7352" y="3995200"/>
                <a:ext cx="3850541" cy="62985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tângulo 26"/>
              <p:cNvSpPr/>
              <p:nvPr/>
            </p:nvSpPr>
            <p:spPr>
              <a:xfrm>
                <a:off x="2837352" y="4671974"/>
                <a:ext cx="4236353" cy="6298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h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sen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pt-PT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pt-PT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cos</m:t>
                                      </m:r>
                                    </m:fName>
                                    <m:e>
                                      <m:r>
                                        <a:rPr lang="pt-PT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h</m:t>
                                      </m:r>
                                    </m:e>
                                  </m:func>
                                  <m: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−1</m:t>
                                  </m:r>
                                </m:e>
                              </m:d>
                            </m:num>
                            <m:den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h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sen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  <m:func>
                                <m:func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pt-PT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</m:func>
                            </m:num>
                            <m:den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7" name="Retângulo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7352" y="4671974"/>
                <a:ext cx="4236353" cy="62985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tângulo 27"/>
              <p:cNvSpPr/>
              <p:nvPr/>
            </p:nvSpPr>
            <p:spPr>
              <a:xfrm>
                <a:off x="2837351" y="5348748"/>
                <a:ext cx="4490396" cy="6182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sen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×</m:t>
                          </m:r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h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pt-PT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h</m:t>
                                  </m:r>
                                </m:e>
                              </m:func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cos</m:t>
                          </m:r>
                        </m:fName>
                        <m:e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func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h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sen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num>
                            <m:den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8" name="Retângulo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7351" y="5348748"/>
                <a:ext cx="4490396" cy="61824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etângulo 28"/>
          <p:cNvSpPr/>
          <p:nvPr/>
        </p:nvSpPr>
        <p:spPr>
          <a:xfrm>
            <a:off x="7617639" y="2427631"/>
            <a:ext cx="2628000" cy="830997"/>
          </a:xfrm>
          <a:prstGeom prst="rect">
            <a:avLst/>
          </a:prstGeom>
          <a:ln>
            <a:solidFill>
              <a:srgbClr val="00B6B5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t-PT" sz="1600" dirty="0">
                <a:solidFill>
                  <a:srgbClr val="00B6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 fórmula do desenvolvimento do seno da soma</a:t>
            </a:r>
          </a:p>
        </p:txBody>
      </p:sp>
      <p:sp>
        <p:nvSpPr>
          <p:cNvPr id="9" name="Chaveta à direita 8"/>
          <p:cNvSpPr/>
          <p:nvPr/>
        </p:nvSpPr>
        <p:spPr>
          <a:xfrm rot="5400000">
            <a:off x="4466596" y="5321446"/>
            <a:ext cx="243152" cy="1379843"/>
          </a:xfrm>
          <a:prstGeom prst="rightBrace">
            <a:avLst/>
          </a:prstGeom>
          <a:ln>
            <a:solidFill>
              <a:srgbClr val="00B6B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1" name="Chaveta à direita 30"/>
          <p:cNvSpPr/>
          <p:nvPr/>
        </p:nvSpPr>
        <p:spPr>
          <a:xfrm rot="5400000">
            <a:off x="6602214" y="5490192"/>
            <a:ext cx="244800" cy="1044000"/>
          </a:xfrm>
          <a:prstGeom prst="rightBrace">
            <a:avLst/>
          </a:prstGeom>
          <a:ln>
            <a:solidFill>
              <a:srgbClr val="00B6B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aixaDeTexto 12"/>
              <p:cNvSpPr txBox="1"/>
              <p:nvPr/>
            </p:nvSpPr>
            <p:spPr>
              <a:xfrm>
                <a:off x="4497603" y="6145312"/>
                <a:ext cx="18113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solidFill>
                            <a:srgbClr val="00B6B5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pt-PT" dirty="0">
                  <a:solidFill>
                    <a:srgbClr val="00B6B5"/>
                  </a:solidFill>
                </a:endParaRPr>
              </a:p>
            </p:txBody>
          </p:sp>
        </mc:Choice>
        <mc:Fallback xmlns="">
          <p:sp>
            <p:nvSpPr>
              <p:cNvPr id="13" name="CaixaDeTex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7603" y="6145312"/>
                <a:ext cx="181139" cy="276999"/>
              </a:xfrm>
              <a:prstGeom prst="rect">
                <a:avLst/>
              </a:prstGeom>
              <a:blipFill>
                <a:blip r:embed="rId12"/>
                <a:stretch>
                  <a:fillRect l="-33333" r="-26667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aixaDeTexto 13"/>
              <p:cNvSpPr txBox="1"/>
              <p:nvPr/>
            </p:nvSpPr>
            <p:spPr>
              <a:xfrm>
                <a:off x="6634045" y="6145312"/>
                <a:ext cx="18113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solidFill>
                            <a:srgbClr val="00B6B5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pt-PT" dirty="0">
                  <a:solidFill>
                    <a:srgbClr val="00B6B5"/>
                  </a:solidFill>
                </a:endParaRPr>
              </a:p>
            </p:txBody>
          </p:sp>
        </mc:Choice>
        <mc:Fallback xmlns="">
          <p:sp>
            <p:nvSpPr>
              <p:cNvPr id="14" name="CaixaDe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4045" y="6145312"/>
                <a:ext cx="181139" cy="276999"/>
              </a:xfrm>
              <a:prstGeom prst="rect">
                <a:avLst/>
              </a:prstGeom>
              <a:blipFill>
                <a:blip r:embed="rId13"/>
                <a:stretch>
                  <a:fillRect l="-30000" r="-30000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tângulo 31"/>
              <p:cNvSpPr/>
              <p:nvPr/>
            </p:nvSpPr>
            <p:spPr>
              <a:xfrm>
                <a:off x="2837351" y="6387789"/>
                <a:ext cx="257346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pt-PT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sen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×0+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cos</m:t>
                          </m:r>
                        </m:fName>
                        <m:e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func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2" name="Retângulo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7351" y="6387789"/>
                <a:ext cx="2573461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tângulo 32"/>
              <p:cNvSpPr/>
              <p:nvPr/>
            </p:nvSpPr>
            <p:spPr>
              <a:xfrm>
                <a:off x="5237660" y="6383669"/>
                <a:ext cx="101181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pt-PT" b="1" i="1">
                              <a:solidFill>
                                <a:srgbClr val="00B6B5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a:rPr lang="pt-PT" b="1">
                              <a:solidFill>
                                <a:srgbClr val="00B6B5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𝐜𝐨𝐬</m:t>
                          </m:r>
                        </m:fName>
                        <m:e>
                          <m:r>
                            <a:rPr lang="pt-PT" b="1" i="1">
                              <a:solidFill>
                                <a:srgbClr val="00B6B5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</m:func>
                    </m:oMath>
                  </m:oMathPara>
                </a14:m>
                <a:endParaRPr lang="pt-PT" b="1" dirty="0"/>
              </a:p>
            </p:txBody>
          </p:sp>
        </mc:Choice>
        <mc:Fallback xmlns="">
          <p:sp>
            <p:nvSpPr>
              <p:cNvPr id="33" name="Retângulo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7660" y="6383669"/>
                <a:ext cx="1011815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Rectangle 6"/>
          <p:cNvSpPr/>
          <p:nvPr/>
        </p:nvSpPr>
        <p:spPr>
          <a:xfrm>
            <a:off x="7275191" y="3597683"/>
            <a:ext cx="3185298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b="1" dirty="0">
                <a:solidFill>
                  <a:srgbClr val="F47929"/>
                </a:solidFill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Nota: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7275192" y="3962099"/>
            <a:ext cx="3187476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Pelo exercício 1, tem-se que: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tângulo 17"/>
              <p:cNvSpPr/>
              <p:nvPr/>
            </p:nvSpPr>
            <p:spPr>
              <a:xfrm>
                <a:off x="7275193" y="4398023"/>
                <a:ext cx="3028132" cy="6182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8" name="Retângulo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5193" y="4398023"/>
                <a:ext cx="3028132" cy="61824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Retângulo arredondado 37"/>
          <p:cNvSpPr/>
          <p:nvPr/>
        </p:nvSpPr>
        <p:spPr>
          <a:xfrm>
            <a:off x="7175175" y="3598520"/>
            <a:ext cx="3285315" cy="1552156"/>
          </a:xfrm>
          <a:prstGeom prst="roundRect">
            <a:avLst/>
          </a:prstGeom>
          <a:noFill/>
          <a:ln>
            <a:solidFill>
              <a:srgbClr val="F4792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40" name="Conexão em ângulos retos 39"/>
          <p:cNvCxnSpPr>
            <a:stCxn id="29" idx="1"/>
          </p:cNvCxnSpPr>
          <p:nvPr/>
        </p:nvCxnSpPr>
        <p:spPr>
          <a:xfrm rot="10800000" flipV="1">
            <a:off x="6724613" y="2843129"/>
            <a:ext cx="893026" cy="782966"/>
          </a:xfrm>
          <a:prstGeom prst="bentConnector3">
            <a:avLst>
              <a:gd name="adj1" fmla="val 65999"/>
            </a:avLst>
          </a:prstGeom>
          <a:ln>
            <a:solidFill>
              <a:srgbClr val="00B6B5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tângulo 41"/>
              <p:cNvSpPr/>
              <p:nvPr/>
            </p:nvSpPr>
            <p:spPr>
              <a:xfrm>
                <a:off x="8171135" y="5408876"/>
                <a:ext cx="1668191" cy="806054"/>
              </a:xfrm>
              <a:prstGeom prst="rect">
                <a:avLst/>
              </a:prstGeom>
              <a:ln>
                <a:solidFill>
                  <a:srgbClr val="00B6B5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pt-PT" sz="1600" b="1" dirty="0">
                    <a:solidFill>
                      <a:srgbClr val="00B6B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Limite notável: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1600" i="1">
                              <a:solidFill>
                                <a:srgbClr val="00B6B5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sz="1600" i="1">
                                  <a:solidFill>
                                    <a:srgbClr val="00B6B5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 sz="1600">
                                  <a:solidFill>
                                    <a:srgbClr val="00B6B5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sz="1600" i="1">
                                  <a:solidFill>
                                    <a:srgbClr val="00B6B5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h</m:t>
                              </m:r>
                              <m:r>
                                <a:rPr lang="pt-PT" sz="1600" i="1">
                                  <a:solidFill>
                                    <a:srgbClr val="00B6B5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sz="1600" i="1">
                                  <a:solidFill>
                                    <a:srgbClr val="00B6B5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sz="1600" i="1">
                                  <a:solidFill>
                                    <a:srgbClr val="00B6B5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pt-PT" sz="1600">
                                  <a:solidFill>
                                    <a:srgbClr val="00B6B5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sen</m:t>
                              </m:r>
                              <m:r>
                                <a:rPr lang="pt-PT" sz="1600" i="1">
                                  <a:solidFill>
                                    <a:srgbClr val="00B6B5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pt-PT" sz="1600" i="1">
                                  <a:solidFill>
                                    <a:srgbClr val="00B6B5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num>
                            <m:den>
                              <m:r>
                                <a:rPr lang="pt-PT" sz="1600" i="1">
                                  <a:solidFill>
                                    <a:srgbClr val="00B6B5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  <m:r>
                        <a:rPr lang="pt-PT" sz="1600" i="1">
                          <a:solidFill>
                            <a:srgbClr val="00B6B5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=1</m:t>
                      </m:r>
                    </m:oMath>
                  </m:oMathPara>
                </a14:m>
                <a:endParaRPr lang="pt-PT" sz="1600" dirty="0">
                  <a:solidFill>
                    <a:srgbClr val="00B6B5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2" name="Retângulo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1135" y="5408876"/>
                <a:ext cx="1668191" cy="806054"/>
              </a:xfrm>
              <a:prstGeom prst="rect">
                <a:avLst/>
              </a:prstGeom>
              <a:blipFill>
                <a:blip r:embed="rId17"/>
                <a:stretch>
                  <a:fillRect t="-1481"/>
                </a:stretch>
              </a:blipFill>
              <a:ln>
                <a:solidFill>
                  <a:srgbClr val="00B6B5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Conexão em ângulos retos 47"/>
          <p:cNvCxnSpPr>
            <a:stCxn id="42" idx="1"/>
          </p:cNvCxnSpPr>
          <p:nvPr/>
        </p:nvCxnSpPr>
        <p:spPr>
          <a:xfrm rot="10800000">
            <a:off x="7175174" y="5680221"/>
            <a:ext cx="995960" cy="131682"/>
          </a:xfrm>
          <a:prstGeom prst="bentConnector3">
            <a:avLst/>
          </a:prstGeom>
          <a:ln>
            <a:solidFill>
              <a:srgbClr val="00B6B5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2901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3" grpId="0"/>
      <p:bldP spid="5" grpId="0"/>
      <p:bldP spid="19" grpId="0"/>
      <p:bldP spid="22" grpId="0"/>
      <p:bldP spid="26" grpId="0"/>
      <p:bldP spid="27" grpId="0"/>
      <p:bldP spid="28" grpId="0"/>
      <p:bldP spid="29" grpId="0" animBg="1"/>
      <p:bldP spid="9" grpId="0" animBg="1"/>
      <p:bldP spid="31" grpId="0" animBg="1"/>
      <p:bldP spid="13" grpId="0"/>
      <p:bldP spid="14" grpId="0"/>
      <p:bldP spid="32" grpId="0"/>
      <p:bldP spid="33" grpId="0"/>
      <p:bldP spid="36" grpId="0"/>
      <p:bldP spid="37" grpId="0"/>
      <p:bldP spid="18" grpId="0"/>
      <p:bldP spid="38" grpId="0" animBg="1"/>
      <p:bldP spid="4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196352" y="117879"/>
            <a:ext cx="84716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Derivada da função cosseno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6"/>
              <p:cNvSpPr/>
              <p:nvPr/>
            </p:nvSpPr>
            <p:spPr>
              <a:xfrm>
                <a:off x="2196351" y="945696"/>
                <a:ext cx="8049289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Considera a função real de variável real definida por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(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𝑥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)=</m:t>
                    </m:r>
                    <m:r>
                      <m:rPr>
                        <m:sty m:val="p"/>
                      </m:rPr>
                      <a:rPr lang="pt-PT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cos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 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𝑥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 </a:t>
                </a:r>
              </a:p>
            </p:txBody>
          </p:sp>
        </mc:Choice>
        <mc:Fallback xmlns="">
          <p:sp>
            <p:nvSpPr>
              <p:cNvPr id="2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1" y="945696"/>
                <a:ext cx="8049289" cy="456535"/>
              </a:xfrm>
              <a:prstGeom prst="rect">
                <a:avLst/>
              </a:prstGeom>
              <a:blipFill>
                <a:blip r:embed="rId3"/>
                <a:stretch>
                  <a:fillRect l="-606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tângulo 24"/>
              <p:cNvSpPr/>
              <p:nvPr/>
            </p:nvSpPr>
            <p:spPr>
              <a:xfrm>
                <a:off x="2196352" y="1352976"/>
                <a:ext cx="8054792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Para todo 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𝑥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∈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ℝ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recorrendo à definição de derivada num ponto, vem que: </a:t>
                </a:r>
              </a:p>
            </p:txBody>
          </p:sp>
        </mc:Choice>
        <mc:Fallback xmlns="">
          <p:sp>
            <p:nvSpPr>
              <p:cNvPr id="25" name="Retângulo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1352976"/>
                <a:ext cx="8054792" cy="456535"/>
              </a:xfrm>
              <a:prstGeom prst="rect">
                <a:avLst/>
              </a:prstGeom>
              <a:blipFill>
                <a:blip r:embed="rId4"/>
                <a:stretch>
                  <a:fillRect l="-605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tângulo 2"/>
              <p:cNvSpPr/>
              <p:nvPr/>
            </p:nvSpPr>
            <p:spPr>
              <a:xfrm>
                <a:off x="2196352" y="1983175"/>
                <a:ext cx="73751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/>
                          <a:cs typeface="Arial" pitchFamily="34" charset="0"/>
                        </a:rPr>
                        <m:t>𝑓</m:t>
                      </m:r>
                      <m:r>
                        <a:rPr lang="pt-PT" i="1" dirty="0">
                          <a:latin typeface="Cambria Math"/>
                          <a:cs typeface="Arial" pitchFamily="34" charset="0"/>
                        </a:rPr>
                        <m:t>’</m:t>
                      </m:r>
                      <m:d>
                        <m:dPr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" name="Re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1983175"/>
                <a:ext cx="737510" cy="369332"/>
              </a:xfrm>
              <a:prstGeom prst="rect">
                <a:avLst/>
              </a:prstGeom>
              <a:blipFill>
                <a:blip r:embed="rId5"/>
                <a:stretch>
                  <a:fillRect l="-2479"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ângulo 4"/>
              <p:cNvSpPr/>
              <p:nvPr/>
            </p:nvSpPr>
            <p:spPr>
              <a:xfrm>
                <a:off x="2837352" y="1852915"/>
                <a:ext cx="2455031" cy="6298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h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  <m:r>
                                    <a:rPr lang="pt-PT" i="1"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r>
                                    <a:rPr lang="pt-PT" i="1"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h</m:t>
                                  </m:r>
                                </m:e>
                              </m:d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</m:d>
                            </m:num>
                            <m:den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7352" y="1852915"/>
                <a:ext cx="2455031" cy="62985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tângulo 18"/>
              <p:cNvSpPr/>
              <p:nvPr/>
            </p:nvSpPr>
            <p:spPr>
              <a:xfrm>
                <a:off x="2837350" y="2605136"/>
                <a:ext cx="2743700" cy="6298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h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  <m:r>
                                    <a:rPr lang="pt-PT" i="1"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r>
                                    <a:rPr lang="pt-PT" i="1"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h</m:t>
                                  </m:r>
                                </m:e>
                              </m:d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9" name="Retângulo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7350" y="2605136"/>
                <a:ext cx="2743700" cy="62985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tângulo 21"/>
              <p:cNvSpPr/>
              <p:nvPr/>
            </p:nvSpPr>
            <p:spPr>
              <a:xfrm>
                <a:off x="2837352" y="3330032"/>
                <a:ext cx="4021807" cy="6182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h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func>
                                <m:func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pt-PT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h</m:t>
                                  </m:r>
                                </m:e>
                              </m:func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sen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func>
                                <m:func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pt-PT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sen</m:t>
                                  </m:r>
                                </m:fName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h</m:t>
                                  </m:r>
                                </m:e>
                              </m:func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2" name="Retângulo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7352" y="3330032"/>
                <a:ext cx="4021807" cy="6182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tângulo 25"/>
              <p:cNvSpPr/>
              <p:nvPr/>
            </p:nvSpPr>
            <p:spPr>
              <a:xfrm>
                <a:off x="2837352" y="3995200"/>
                <a:ext cx="3850541" cy="6298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h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pt-PT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pt-PT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cos</m:t>
                                      </m:r>
                                    </m:fName>
                                    <m:e>
                                      <m:r>
                                        <a:rPr lang="pt-PT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h</m:t>
                                      </m:r>
                                    </m:e>
                                  </m:func>
                                  <m: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sen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func>
                                <m:func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pt-PT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sen</m:t>
                                  </m:r>
                                </m:fName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h</m:t>
                                  </m:r>
                                </m:e>
                              </m:func>
                            </m:num>
                            <m:den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6" name="Retângulo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7352" y="3995200"/>
                <a:ext cx="3850541" cy="62985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tângulo 26"/>
              <p:cNvSpPr/>
              <p:nvPr/>
            </p:nvSpPr>
            <p:spPr>
              <a:xfrm>
                <a:off x="2837352" y="4671974"/>
                <a:ext cx="4236353" cy="6298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h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pt-PT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pt-PT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cos</m:t>
                                      </m:r>
                                    </m:fName>
                                    <m:e>
                                      <m:r>
                                        <a:rPr lang="pt-PT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h</m:t>
                                      </m:r>
                                    </m:e>
                                  </m:func>
                                  <m: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−1</m:t>
                                  </m:r>
                                </m:e>
                              </m:d>
                            </m:num>
                            <m:den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h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sen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func>
                                <m:func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pt-PT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sen</m:t>
                                  </m:r>
                                </m:fName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h</m:t>
                                  </m:r>
                                </m:e>
                              </m:func>
                            </m:num>
                            <m:den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7" name="Retângulo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7352" y="4671974"/>
                <a:ext cx="4236353" cy="62985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tângulo 27"/>
              <p:cNvSpPr/>
              <p:nvPr/>
            </p:nvSpPr>
            <p:spPr>
              <a:xfrm>
                <a:off x="2837351" y="5348748"/>
                <a:ext cx="4490396" cy="6182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cos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×</m:t>
                          </m:r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h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pt-PT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h</m:t>
                                  </m:r>
                                </m:e>
                              </m:func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sen</m:t>
                          </m:r>
                        </m:fName>
                        <m:e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func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h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sen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num>
                            <m:den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8" name="Retângulo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7351" y="5348748"/>
                <a:ext cx="4490396" cy="61824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etângulo 28"/>
          <p:cNvSpPr/>
          <p:nvPr/>
        </p:nvSpPr>
        <p:spPr>
          <a:xfrm>
            <a:off x="7617639" y="2427631"/>
            <a:ext cx="2628000" cy="830997"/>
          </a:xfrm>
          <a:prstGeom prst="rect">
            <a:avLst/>
          </a:prstGeom>
          <a:ln>
            <a:solidFill>
              <a:srgbClr val="00B6B5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t-PT" sz="1600" dirty="0">
                <a:solidFill>
                  <a:srgbClr val="00B6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 fórmula do desenvolvimento do cosseno da soma</a:t>
            </a:r>
          </a:p>
        </p:txBody>
      </p:sp>
      <p:sp>
        <p:nvSpPr>
          <p:cNvPr id="9" name="Chaveta à direita 8"/>
          <p:cNvSpPr/>
          <p:nvPr/>
        </p:nvSpPr>
        <p:spPr>
          <a:xfrm rot="5400000">
            <a:off x="4466596" y="5321446"/>
            <a:ext cx="243152" cy="1379843"/>
          </a:xfrm>
          <a:prstGeom prst="rightBrace">
            <a:avLst/>
          </a:prstGeom>
          <a:ln>
            <a:solidFill>
              <a:srgbClr val="00B6B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1" name="Chaveta à direita 30"/>
          <p:cNvSpPr/>
          <p:nvPr/>
        </p:nvSpPr>
        <p:spPr>
          <a:xfrm rot="5400000">
            <a:off x="6602214" y="5490192"/>
            <a:ext cx="244800" cy="1044000"/>
          </a:xfrm>
          <a:prstGeom prst="rightBrace">
            <a:avLst/>
          </a:prstGeom>
          <a:ln>
            <a:solidFill>
              <a:srgbClr val="00B6B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aixaDeTexto 12"/>
              <p:cNvSpPr txBox="1"/>
              <p:nvPr/>
            </p:nvSpPr>
            <p:spPr>
              <a:xfrm>
                <a:off x="4497603" y="6145312"/>
                <a:ext cx="18113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solidFill>
                            <a:srgbClr val="00B6B5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pt-PT" dirty="0">
                  <a:solidFill>
                    <a:srgbClr val="00B6B5"/>
                  </a:solidFill>
                </a:endParaRPr>
              </a:p>
            </p:txBody>
          </p:sp>
        </mc:Choice>
        <mc:Fallback xmlns="">
          <p:sp>
            <p:nvSpPr>
              <p:cNvPr id="13" name="CaixaDeTex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7603" y="6145312"/>
                <a:ext cx="181139" cy="276999"/>
              </a:xfrm>
              <a:prstGeom prst="rect">
                <a:avLst/>
              </a:prstGeom>
              <a:blipFill>
                <a:blip r:embed="rId12"/>
                <a:stretch>
                  <a:fillRect l="-33333" r="-26667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aixaDeTexto 13"/>
              <p:cNvSpPr txBox="1"/>
              <p:nvPr/>
            </p:nvSpPr>
            <p:spPr>
              <a:xfrm>
                <a:off x="6634045" y="6145312"/>
                <a:ext cx="18113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solidFill>
                            <a:srgbClr val="00B6B5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pt-PT" dirty="0">
                  <a:solidFill>
                    <a:srgbClr val="00B6B5"/>
                  </a:solidFill>
                </a:endParaRPr>
              </a:p>
            </p:txBody>
          </p:sp>
        </mc:Choice>
        <mc:Fallback xmlns="">
          <p:sp>
            <p:nvSpPr>
              <p:cNvPr id="14" name="CaixaDe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4045" y="6145312"/>
                <a:ext cx="181139" cy="276999"/>
              </a:xfrm>
              <a:prstGeom prst="rect">
                <a:avLst/>
              </a:prstGeom>
              <a:blipFill>
                <a:blip r:embed="rId13"/>
                <a:stretch>
                  <a:fillRect l="-30000" r="-30000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tângulo 31"/>
              <p:cNvSpPr/>
              <p:nvPr/>
            </p:nvSpPr>
            <p:spPr>
              <a:xfrm>
                <a:off x="2837350" y="6387789"/>
                <a:ext cx="255505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pt-PT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cos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×0−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sen</m:t>
                          </m:r>
                        </m:fName>
                        <m:e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func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2" name="Retângulo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7350" y="6387789"/>
                <a:ext cx="2555058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tângulo 32"/>
              <p:cNvSpPr/>
              <p:nvPr/>
            </p:nvSpPr>
            <p:spPr>
              <a:xfrm>
                <a:off x="5162894" y="6383670"/>
                <a:ext cx="123623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pt-PT" b="1" i="1">
                          <a:solidFill>
                            <a:srgbClr val="00B6B5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func>
                        <m:funcPr>
                          <m:ctrlPr>
                            <a:rPr lang="pt-PT" b="1" i="1">
                              <a:solidFill>
                                <a:srgbClr val="00B6B5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a:rPr lang="pt-PT" b="1">
                              <a:solidFill>
                                <a:srgbClr val="00B6B5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𝐬𝐞𝐧</m:t>
                          </m:r>
                        </m:fName>
                        <m:e>
                          <m:r>
                            <a:rPr lang="pt-PT" b="1" i="1">
                              <a:solidFill>
                                <a:srgbClr val="00B6B5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</m:func>
                    </m:oMath>
                  </m:oMathPara>
                </a14:m>
                <a:endParaRPr lang="pt-PT" b="1" dirty="0"/>
              </a:p>
            </p:txBody>
          </p:sp>
        </mc:Choice>
        <mc:Fallback xmlns="">
          <p:sp>
            <p:nvSpPr>
              <p:cNvPr id="33" name="Retângulo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2894" y="6383670"/>
                <a:ext cx="1236236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Rectangle 6"/>
          <p:cNvSpPr/>
          <p:nvPr/>
        </p:nvSpPr>
        <p:spPr>
          <a:xfrm>
            <a:off x="7275191" y="3597683"/>
            <a:ext cx="3185298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b="1" dirty="0">
                <a:solidFill>
                  <a:srgbClr val="F47929"/>
                </a:solidFill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Nota: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7275192" y="3962099"/>
            <a:ext cx="3187476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Pelo exercício 1, tem-se que: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tângulo 17"/>
              <p:cNvSpPr/>
              <p:nvPr/>
            </p:nvSpPr>
            <p:spPr>
              <a:xfrm>
                <a:off x="7275193" y="4398023"/>
                <a:ext cx="3028132" cy="6182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8" name="Retângulo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5193" y="4398023"/>
                <a:ext cx="3028132" cy="61824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Retângulo arredondado 37"/>
          <p:cNvSpPr/>
          <p:nvPr/>
        </p:nvSpPr>
        <p:spPr>
          <a:xfrm>
            <a:off x="7175175" y="3598520"/>
            <a:ext cx="3285315" cy="1552156"/>
          </a:xfrm>
          <a:prstGeom prst="roundRect">
            <a:avLst/>
          </a:prstGeom>
          <a:noFill/>
          <a:ln>
            <a:solidFill>
              <a:srgbClr val="F4792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40" name="Conexão em ângulos retos 39"/>
          <p:cNvCxnSpPr>
            <a:stCxn id="29" idx="1"/>
          </p:cNvCxnSpPr>
          <p:nvPr/>
        </p:nvCxnSpPr>
        <p:spPr>
          <a:xfrm rot="10800000" flipV="1">
            <a:off x="6724613" y="2843129"/>
            <a:ext cx="893026" cy="782966"/>
          </a:xfrm>
          <a:prstGeom prst="bentConnector3">
            <a:avLst>
              <a:gd name="adj1" fmla="val 65999"/>
            </a:avLst>
          </a:prstGeom>
          <a:ln>
            <a:solidFill>
              <a:srgbClr val="00B6B5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tângulo 41"/>
              <p:cNvSpPr/>
              <p:nvPr/>
            </p:nvSpPr>
            <p:spPr>
              <a:xfrm>
                <a:off x="8171135" y="5408876"/>
                <a:ext cx="1668191" cy="806054"/>
              </a:xfrm>
              <a:prstGeom prst="rect">
                <a:avLst/>
              </a:prstGeom>
              <a:ln>
                <a:solidFill>
                  <a:srgbClr val="00B6B5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pt-PT" sz="1600" b="1" dirty="0">
                    <a:solidFill>
                      <a:srgbClr val="00B6B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Limite notável: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1600" i="1">
                              <a:solidFill>
                                <a:srgbClr val="00B6B5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sz="1600" i="1">
                                  <a:solidFill>
                                    <a:srgbClr val="00B6B5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 sz="1600">
                                  <a:solidFill>
                                    <a:srgbClr val="00B6B5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sz="1600" i="1">
                                  <a:solidFill>
                                    <a:srgbClr val="00B6B5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h</m:t>
                              </m:r>
                              <m:r>
                                <a:rPr lang="pt-PT" sz="1600" i="1">
                                  <a:solidFill>
                                    <a:srgbClr val="00B6B5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sz="1600" i="1">
                                  <a:solidFill>
                                    <a:srgbClr val="00B6B5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sz="1600" i="1">
                                  <a:solidFill>
                                    <a:srgbClr val="00B6B5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pt-PT" sz="1600">
                                  <a:solidFill>
                                    <a:srgbClr val="00B6B5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sen</m:t>
                              </m:r>
                              <m:r>
                                <a:rPr lang="pt-PT" sz="1600" i="1">
                                  <a:solidFill>
                                    <a:srgbClr val="00B6B5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pt-PT" sz="1600" i="1">
                                  <a:solidFill>
                                    <a:srgbClr val="00B6B5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num>
                            <m:den>
                              <m:r>
                                <a:rPr lang="pt-PT" sz="1600" i="1">
                                  <a:solidFill>
                                    <a:srgbClr val="00B6B5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  <m:r>
                        <a:rPr lang="pt-PT" sz="1600" i="1">
                          <a:solidFill>
                            <a:srgbClr val="00B6B5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=1</m:t>
                      </m:r>
                    </m:oMath>
                  </m:oMathPara>
                </a14:m>
                <a:endParaRPr lang="pt-PT" sz="1600" dirty="0">
                  <a:solidFill>
                    <a:srgbClr val="00B6B5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2" name="Retângulo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1135" y="5408876"/>
                <a:ext cx="1668191" cy="806054"/>
              </a:xfrm>
              <a:prstGeom prst="rect">
                <a:avLst/>
              </a:prstGeom>
              <a:blipFill>
                <a:blip r:embed="rId17"/>
                <a:stretch>
                  <a:fillRect t="-1481"/>
                </a:stretch>
              </a:blipFill>
              <a:ln>
                <a:solidFill>
                  <a:srgbClr val="00B6B5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Conexão em ângulos retos 47"/>
          <p:cNvCxnSpPr>
            <a:stCxn id="42" idx="1"/>
          </p:cNvCxnSpPr>
          <p:nvPr/>
        </p:nvCxnSpPr>
        <p:spPr>
          <a:xfrm rot="10800000">
            <a:off x="7175174" y="5680221"/>
            <a:ext cx="995960" cy="131682"/>
          </a:xfrm>
          <a:prstGeom prst="bentConnector3">
            <a:avLst/>
          </a:prstGeom>
          <a:ln>
            <a:solidFill>
              <a:srgbClr val="00B6B5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0703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3" grpId="0"/>
      <p:bldP spid="5" grpId="0"/>
      <p:bldP spid="19" grpId="0"/>
      <p:bldP spid="22" grpId="0"/>
      <p:bldP spid="26" grpId="0"/>
      <p:bldP spid="27" grpId="0"/>
      <p:bldP spid="28" grpId="0"/>
      <p:bldP spid="29" grpId="0" animBg="1"/>
      <p:bldP spid="9" grpId="0" animBg="1"/>
      <p:bldP spid="31" grpId="0" animBg="1"/>
      <p:bldP spid="13" grpId="0"/>
      <p:bldP spid="14" grpId="0"/>
      <p:bldP spid="32" grpId="0"/>
      <p:bldP spid="33" grpId="0"/>
      <p:bldP spid="36" grpId="0"/>
      <p:bldP spid="37" grpId="0"/>
      <p:bldP spid="18" grpId="0"/>
      <p:bldP spid="38" grpId="0" animBg="1"/>
      <p:bldP spid="4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196352" y="117879"/>
            <a:ext cx="84716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Derivada da função tangente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6"/>
              <p:cNvSpPr/>
              <p:nvPr/>
            </p:nvSpPr>
            <p:spPr>
              <a:xfrm>
                <a:off x="2196351" y="945696"/>
                <a:ext cx="8049289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Considera a função real de variável real definida por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(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𝑥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)=</m:t>
                    </m:r>
                    <m:r>
                      <m:rPr>
                        <m:sty m:val="p"/>
                      </m:rPr>
                      <a:rPr lang="pt-PT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tg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 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𝑥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 </a:t>
                </a:r>
              </a:p>
            </p:txBody>
          </p:sp>
        </mc:Choice>
        <mc:Fallback xmlns="">
          <p:sp>
            <p:nvSpPr>
              <p:cNvPr id="2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1" y="945696"/>
                <a:ext cx="8049289" cy="456535"/>
              </a:xfrm>
              <a:prstGeom prst="rect">
                <a:avLst/>
              </a:prstGeom>
              <a:blipFill>
                <a:blip r:embed="rId3"/>
                <a:stretch>
                  <a:fillRect l="-606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tângulo 24"/>
              <p:cNvSpPr/>
              <p:nvPr/>
            </p:nvSpPr>
            <p:spPr>
              <a:xfrm>
                <a:off x="2196352" y="1352976"/>
                <a:ext cx="8054792" cy="5043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Para todo 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𝑥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∈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ℝ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\</m:t>
                    </m:r>
                    <m:d>
                      <m:dPr>
                        <m:begChr m:val="{"/>
                        <m:endChr m:val="}"/>
                        <m:ctrlPr>
                          <a:rPr lang="pt-PT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/>
                          </a:rPr>
                          <m:t>𝑥</m:t>
                        </m:r>
                        <m:r>
                          <a:rPr lang="pt-PT" i="1">
                            <a:latin typeface="Cambria Math"/>
                          </a:rPr>
                          <m:t>:</m:t>
                        </m:r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𝜋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</m:num>
                          <m:den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2</m:t>
                            </m:r>
                          </m:den>
                        </m:f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𝑘</m:t>
                        </m:r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𝜋</m:t>
                        </m:r>
                        <m:r>
                          <m:rPr>
                            <m:nor/>
                          </m:rPr>
                          <a:rPr lang="pt-PT" dirty="0"/>
                          <m:t>, </m:t>
                        </m:r>
                        <m:r>
                          <a:rPr lang="pt-PT" i="1">
                            <a:latin typeface="Cambria Math"/>
                          </a:rPr>
                          <m:t>𝑘</m:t>
                        </m:r>
                        <m:r>
                          <a:rPr lang="pt-PT" i="1">
                            <a:latin typeface="Cambria Math"/>
                          </a:rPr>
                          <m:t>∈</m:t>
                        </m:r>
                        <m:r>
                          <a:rPr lang="pt-PT" i="1">
                            <a:latin typeface="Cambria Math"/>
                          </a:rPr>
                          <m:t>ℤ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</m:e>
                    </m:d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tem-se que: </a:t>
                </a:r>
              </a:p>
            </p:txBody>
          </p:sp>
        </mc:Choice>
        <mc:Fallback xmlns="">
          <p:sp>
            <p:nvSpPr>
              <p:cNvPr id="25" name="Retângulo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1352976"/>
                <a:ext cx="8054792" cy="504369"/>
              </a:xfrm>
              <a:prstGeom prst="rect">
                <a:avLst/>
              </a:prstGeom>
              <a:blipFill>
                <a:blip r:embed="rId4"/>
                <a:stretch>
                  <a:fillRect l="-605" b="-48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tângulo 2"/>
              <p:cNvSpPr/>
              <p:nvPr/>
            </p:nvSpPr>
            <p:spPr>
              <a:xfrm>
                <a:off x="2196352" y="1983175"/>
                <a:ext cx="73751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/>
                          <a:cs typeface="Arial" pitchFamily="34" charset="0"/>
                        </a:rPr>
                        <m:t>𝑓</m:t>
                      </m:r>
                      <m:r>
                        <a:rPr lang="pt-PT" i="1" dirty="0">
                          <a:latin typeface="Cambria Math"/>
                          <a:cs typeface="Arial" pitchFamily="34" charset="0"/>
                        </a:rPr>
                        <m:t>’</m:t>
                      </m:r>
                      <m:d>
                        <m:dPr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" name="Re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1983175"/>
                <a:ext cx="737510" cy="369332"/>
              </a:xfrm>
              <a:prstGeom prst="rect">
                <a:avLst/>
              </a:prstGeom>
              <a:blipFill>
                <a:blip r:embed="rId5"/>
                <a:stretch>
                  <a:fillRect l="-2479"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ângulo 4"/>
              <p:cNvSpPr/>
              <p:nvPr/>
            </p:nvSpPr>
            <p:spPr>
              <a:xfrm>
                <a:off x="2837352" y="1852916"/>
                <a:ext cx="1274131" cy="6174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func>
                                    <m:funcPr>
                                      <m:ctrlPr>
                                        <a:rPr lang="pt-PT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pt-PT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sen</m:t>
                                      </m:r>
                                    </m:fName>
                                    <m:e>
                                      <m:r>
                                        <a:rPr lang="pt-PT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</m:num>
                                <m:den>
                                  <m:func>
                                    <m:funcPr>
                                      <m:ctrlPr>
                                        <a:rPr lang="pt-PT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pt-PT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cos</m:t>
                                      </m:r>
                                    </m:fName>
                                    <m:e>
                                      <m:r>
                                        <a:rPr lang="pt-PT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7352" y="1852916"/>
                <a:ext cx="1274131" cy="6174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tângulo 18"/>
              <p:cNvSpPr/>
              <p:nvPr/>
            </p:nvSpPr>
            <p:spPr>
              <a:xfrm>
                <a:off x="2837350" y="2605136"/>
                <a:ext cx="3348032" cy="6298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pt-PT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pt-PT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sen</m:t>
                                      </m:r>
                                    </m:fName>
                                    <m:e>
                                      <m:r>
                                        <a:rPr lang="pt-PT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</m:e>
                              </m:d>
                            </m:e>
                            <m:sup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  <m:func>
                            <m:func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sen</m:t>
                              </m:r>
                            </m:fName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func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pt-PT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pt-PT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cos</m:t>
                                      </m:r>
                                    </m:fName>
                                    <m:e>
                                      <m:r>
                                        <a:rPr lang="pt-PT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</m:e>
                              </m:d>
                            </m:e>
                            <m:sup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9" name="Retângulo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7350" y="2605136"/>
                <a:ext cx="3348032" cy="62985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tângulo 21"/>
              <p:cNvSpPr/>
              <p:nvPr/>
            </p:nvSpPr>
            <p:spPr>
              <a:xfrm>
                <a:off x="2837351" y="3330032"/>
                <a:ext cx="3735190" cy="6298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×</m:t>
                          </m:r>
                          <m:func>
                            <m:func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sen</m:t>
                              </m:r>
                            </m:fName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func>
                                    <m:funcPr>
                                      <m:ctrlPr>
                                        <a:rPr lang="pt-PT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pt-PT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sen</m:t>
                                      </m:r>
                                    </m:fName>
                                    <m:e>
                                      <m:r>
                                        <a:rPr lang="pt-PT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</m:e>
                              </m:d>
                            </m:e>
                            <m:sup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2" name="Retângulo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7351" y="3330032"/>
                <a:ext cx="3735190" cy="62985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tângulo 25"/>
              <p:cNvSpPr/>
              <p:nvPr/>
            </p:nvSpPr>
            <p:spPr>
              <a:xfrm>
                <a:off x="2837352" y="3995200"/>
                <a:ext cx="1895391" cy="6481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sen</m:t>
                              </m:r>
                            </m:e>
                            <m:sup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num>
                        <m:den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6" name="Retângulo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7352" y="3995200"/>
                <a:ext cx="1895391" cy="64812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tângulo 26"/>
              <p:cNvSpPr/>
              <p:nvPr/>
            </p:nvSpPr>
            <p:spPr>
              <a:xfrm>
                <a:off x="2837351" y="4671974"/>
                <a:ext cx="1083886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pt-PT" b="1" i="1">
                              <a:solidFill>
                                <a:srgbClr val="00B6B5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pt-PT" b="1" i="1">
                              <a:solidFill>
                                <a:srgbClr val="00B6B5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pt-PT" b="1" i="1">
                                  <a:solidFill>
                                    <a:srgbClr val="00B6B5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pt-PT" b="1">
                                  <a:solidFill>
                                    <a:srgbClr val="00B6B5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𝐜𝐨𝐬</m:t>
                              </m:r>
                            </m:e>
                            <m:sup>
                              <m:r>
                                <a:rPr lang="pt-PT" b="1" i="1">
                                  <a:solidFill>
                                    <a:srgbClr val="00B6B5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pt-PT" b="1" i="1">
                              <a:solidFill>
                                <a:srgbClr val="00B6B5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pt-PT" b="1" dirty="0"/>
              </a:p>
            </p:txBody>
          </p:sp>
        </mc:Choice>
        <mc:Fallback xmlns="">
          <p:sp>
            <p:nvSpPr>
              <p:cNvPr id="27" name="Retângulo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7351" y="4671974"/>
                <a:ext cx="1083886" cy="6127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tângulo 29"/>
              <p:cNvSpPr/>
              <p:nvPr/>
            </p:nvSpPr>
            <p:spPr>
              <a:xfrm>
                <a:off x="3785047" y="4790564"/>
                <a:ext cx="1344599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pt-PT" b="1" i="1">
                          <a:solidFill>
                            <a:srgbClr val="00B6B5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pt-PT" b="1" i="1">
                          <a:solidFill>
                            <a:srgbClr val="00B6B5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pt-PT" b="1" i="1">
                              <a:solidFill>
                                <a:srgbClr val="00B6B5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pt-PT" b="1">
                              <a:solidFill>
                                <a:srgbClr val="00B6B5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𝐭𝐠</m:t>
                          </m:r>
                        </m:e>
                        <m:sup>
                          <m:r>
                            <a:rPr lang="pt-PT" b="1" i="1">
                              <a:solidFill>
                                <a:srgbClr val="00B6B5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pt-PT" b="1" i="1">
                          <a:solidFill>
                            <a:srgbClr val="00B6B5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</m:oMath>
                  </m:oMathPara>
                </a14:m>
                <a:endParaRPr lang="pt-PT" b="1" dirty="0">
                  <a:solidFill>
                    <a:srgbClr val="00B6B5"/>
                  </a:solidFill>
                </a:endParaRPr>
              </a:p>
            </p:txBody>
          </p:sp>
        </mc:Choice>
        <mc:Fallback xmlns="">
          <p:sp>
            <p:nvSpPr>
              <p:cNvPr id="30" name="Retângulo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5047" y="4790564"/>
                <a:ext cx="1344599" cy="375552"/>
              </a:xfrm>
              <a:prstGeom prst="rect">
                <a:avLst/>
              </a:prstGeom>
              <a:blipFill>
                <a:blip r:embed="rId11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487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3" grpId="0"/>
      <p:bldP spid="5" grpId="0"/>
      <p:bldP spid="19" grpId="0"/>
      <p:bldP spid="22" grpId="0"/>
      <p:bldP spid="26" grpId="0"/>
      <p:bldP spid="27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tângulo arredondado 30"/>
          <p:cNvSpPr/>
          <p:nvPr/>
        </p:nvSpPr>
        <p:spPr>
          <a:xfrm>
            <a:off x="2059442" y="926595"/>
            <a:ext cx="8140355" cy="2302381"/>
          </a:xfrm>
          <a:prstGeom prst="roundRect">
            <a:avLst/>
          </a:prstGeom>
          <a:solidFill>
            <a:srgbClr val="D0E9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196352" y="117879"/>
            <a:ext cx="84716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Regras de Derivação - Funções Trigonométricas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ângulo 1"/>
              <p:cNvSpPr/>
              <p:nvPr/>
            </p:nvSpPr>
            <p:spPr>
              <a:xfrm>
                <a:off x="2196352" y="1406750"/>
                <a:ext cx="3958636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05AAB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sen</m:t>
                            </m:r>
                          </m:fName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func>
                      </m:e>
                    </m:d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′=</m:t>
                    </m:r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PT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∀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𝑥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∈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ℝ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1406750"/>
                <a:ext cx="3958636" cy="456535"/>
              </a:xfrm>
              <a:prstGeom prst="rect">
                <a:avLst/>
              </a:prstGeom>
              <a:blipFill>
                <a:blip r:embed="rId3"/>
                <a:stretch>
                  <a:fillRect l="-923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5"/>
          <p:cNvSpPr txBox="1"/>
          <p:nvPr/>
        </p:nvSpPr>
        <p:spPr>
          <a:xfrm>
            <a:off x="2196351" y="946751"/>
            <a:ext cx="8003446" cy="456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PT" b="1" dirty="0">
                <a:solidFill>
                  <a:srgbClr val="05AA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Regras de derivação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ângulo 1"/>
              <p:cNvSpPr/>
              <p:nvPr/>
            </p:nvSpPr>
            <p:spPr>
              <a:xfrm>
                <a:off x="2196351" y="1916166"/>
                <a:ext cx="3958636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05AAB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pt-PT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pt-PT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pt-PT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𝑥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PT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sen</m:t>
                        </m:r>
                      </m:fName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∀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𝑥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∈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ℝ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1" y="1916166"/>
                <a:ext cx="3958636" cy="456535"/>
              </a:xfrm>
              <a:prstGeom prst="rect">
                <a:avLst/>
              </a:prstGeom>
              <a:blipFill>
                <a:blip r:embed="rId4"/>
                <a:stretch>
                  <a:fillRect l="-923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ângulo 1"/>
              <p:cNvSpPr/>
              <p:nvPr/>
            </p:nvSpPr>
            <p:spPr>
              <a:xfrm>
                <a:off x="2196351" y="2433948"/>
                <a:ext cx="3958636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05AAB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pt-PT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pt-PT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tg</m:t>
                                </m:r>
                              </m:fName>
                              <m:e>
                                <m:r>
                                  <a:rPr lang="pt-PT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𝑥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1" y="2433948"/>
                <a:ext cx="3958636" cy="456535"/>
              </a:xfrm>
              <a:prstGeom prst="rect">
                <a:avLst/>
              </a:prstGeom>
              <a:blipFill>
                <a:blip r:embed="rId5"/>
                <a:stretch>
                  <a:fillRect l="-923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tângulo 34"/>
              <p:cNvSpPr/>
              <p:nvPr/>
            </p:nvSpPr>
            <p:spPr>
              <a:xfrm>
                <a:off x="3140450" y="2447840"/>
                <a:ext cx="1042080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5" name="Retângulo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0450" y="2447840"/>
                <a:ext cx="1042080" cy="6127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tângulo 1"/>
              <p:cNvSpPr/>
              <p:nvPr/>
            </p:nvSpPr>
            <p:spPr>
              <a:xfrm>
                <a:off x="4074690" y="2404186"/>
                <a:ext cx="3515513" cy="5861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,∀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𝑥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∈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ℝ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\</m:t>
                      </m:r>
                      <m:d>
                        <m:dPr>
                          <m:begChr m:val="{"/>
                          <m:endChr m:val="}"/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/>
                            </a:rPr>
                            <m:t>𝑥</m:t>
                          </m:r>
                          <m:r>
                            <a:rPr lang="pt-PT" i="1">
                              <a:latin typeface="Cambria Math"/>
                            </a:rPr>
                            <m:t>:</m:t>
                          </m:r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𝜋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</m:num>
                            <m:den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𝑘</m:t>
                          </m:r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𝜋</m:t>
                          </m:r>
                          <m:r>
                            <m:rPr>
                              <m:nor/>
                            </m:rPr>
                            <a:rPr lang="pt-PT" dirty="0"/>
                            <m:t>, </m:t>
                          </m:r>
                          <m:r>
                            <a:rPr lang="pt-PT" i="1">
                              <a:latin typeface="Cambria Math"/>
                            </a:rPr>
                            <m:t>𝑘</m:t>
                          </m:r>
                          <m:r>
                            <a:rPr lang="pt-PT" i="1">
                              <a:latin typeface="Cambria Math"/>
                            </a:rPr>
                            <m:t>∈</m:t>
                          </m:r>
                          <m:r>
                            <a:rPr lang="pt-PT" i="1">
                              <a:latin typeface="Cambria Math"/>
                            </a:rPr>
                            <m:t>ℤ</m:t>
                          </m:r>
                          <m:r>
                            <m:rPr>
                              <m:nor/>
                            </m:rPr>
                            <a:rPr lang="pt-PT" dirty="0"/>
                            <m:t> 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" name="Re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4690" y="2404186"/>
                <a:ext cx="3515513" cy="5861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tângulo arredondado 15"/>
          <p:cNvSpPr/>
          <p:nvPr/>
        </p:nvSpPr>
        <p:spPr>
          <a:xfrm>
            <a:off x="2059441" y="3511910"/>
            <a:ext cx="8140355" cy="2660290"/>
          </a:xfrm>
          <a:prstGeom prst="roundRect">
            <a:avLst/>
          </a:prstGeom>
          <a:solidFill>
            <a:srgbClr val="D0E9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ângulo 1"/>
              <p:cNvSpPr/>
              <p:nvPr/>
            </p:nvSpPr>
            <p:spPr>
              <a:xfrm>
                <a:off x="2196353" y="4415354"/>
                <a:ext cx="3958636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05AAB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sen</m:t>
                            </m:r>
                          </m:fName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𝑢</m:t>
                            </m:r>
                          </m:e>
                        </m:func>
                      </m:e>
                    </m:d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′=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𝑢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′</m:t>
                    </m:r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PT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𝑢</m:t>
                        </m:r>
                      </m:e>
                    </m:func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4415354"/>
                <a:ext cx="3958636" cy="456535"/>
              </a:xfrm>
              <a:prstGeom prst="rect">
                <a:avLst/>
              </a:prstGeom>
              <a:blipFill>
                <a:blip r:embed="rId8"/>
                <a:stretch>
                  <a:fillRect l="-923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5"/>
          <p:cNvSpPr txBox="1"/>
          <p:nvPr/>
        </p:nvSpPr>
        <p:spPr>
          <a:xfrm>
            <a:off x="2196350" y="3532067"/>
            <a:ext cx="8003446" cy="456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PT" b="1" dirty="0">
                <a:solidFill>
                  <a:srgbClr val="05AA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Regras de derivação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ângulo 1"/>
              <p:cNvSpPr/>
              <p:nvPr/>
            </p:nvSpPr>
            <p:spPr>
              <a:xfrm>
                <a:off x="2196352" y="4924770"/>
                <a:ext cx="3958636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05AAB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pt-PT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pt-PT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pt-PT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𝑢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𝑢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′</m:t>
                    </m:r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PT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sen</m:t>
                        </m:r>
                      </m:fName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𝑢</m:t>
                        </m:r>
                      </m:e>
                    </m:func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4924770"/>
                <a:ext cx="3958636" cy="456535"/>
              </a:xfrm>
              <a:prstGeom prst="rect">
                <a:avLst/>
              </a:prstGeom>
              <a:blipFill>
                <a:blip r:embed="rId9"/>
                <a:stretch>
                  <a:fillRect l="-923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ângulo 1"/>
              <p:cNvSpPr/>
              <p:nvPr/>
            </p:nvSpPr>
            <p:spPr>
              <a:xfrm>
                <a:off x="2196352" y="5442552"/>
                <a:ext cx="3958636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05AAB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pt-PT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pt-PT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tg</m:t>
                                </m:r>
                              </m:fName>
                              <m:e>
                                <m:r>
                                  <a:rPr lang="pt-PT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𝑢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5442552"/>
                <a:ext cx="3958636" cy="456535"/>
              </a:xfrm>
              <a:prstGeom prst="rect">
                <a:avLst/>
              </a:prstGeom>
              <a:blipFill>
                <a:blip r:embed="rId10"/>
                <a:stretch>
                  <a:fillRect l="-923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tângulo 24"/>
              <p:cNvSpPr/>
              <p:nvPr/>
            </p:nvSpPr>
            <p:spPr>
              <a:xfrm>
                <a:off x="3140451" y="5399328"/>
                <a:ext cx="1042080" cy="6337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num>
                        <m:den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5" name="Retângulo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0451" y="5399328"/>
                <a:ext cx="1042080" cy="63376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tângulo 26"/>
              <p:cNvSpPr/>
              <p:nvPr/>
            </p:nvSpPr>
            <p:spPr>
              <a:xfrm>
                <a:off x="2196354" y="3955815"/>
                <a:ext cx="8003442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Clr>
                    <a:srgbClr val="05AAB0"/>
                  </a:buClr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Se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cs typeface="Arial" pitchFamily="34" charset="0"/>
                      </a:rPr>
                      <m:t>𝑢</m:t>
                    </m:r>
                    <m:r>
                      <a:rPr lang="pt-PT" i="1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pt-PT" i="1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pela regra da derivada da função composta, resulta que:</a:t>
                </a:r>
              </a:p>
            </p:txBody>
          </p:sp>
        </mc:Choice>
        <mc:Fallback xmlns="">
          <p:sp>
            <p:nvSpPr>
              <p:cNvPr id="27" name="Retângulo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4" y="3955815"/>
                <a:ext cx="8003442" cy="456535"/>
              </a:xfrm>
              <a:prstGeom prst="rect">
                <a:avLst/>
              </a:prstGeom>
              <a:blipFill>
                <a:blip r:embed="rId12"/>
                <a:stretch>
                  <a:fillRect l="-609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6062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15" grpId="0"/>
      <p:bldP spid="20" grpId="0"/>
      <p:bldP spid="33" grpId="0"/>
      <p:bldP spid="34" grpId="0"/>
      <p:bldP spid="35" grpId="0"/>
      <p:bldP spid="2" grpId="0"/>
      <p:bldP spid="16" grpId="0" animBg="1"/>
      <p:bldP spid="18" grpId="0"/>
      <p:bldP spid="19" grpId="0"/>
      <p:bldP spid="22" grpId="0"/>
      <p:bldP spid="24" grpId="0"/>
      <p:bldP spid="25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4" name="Retângulo 13"/>
          <p:cNvSpPr/>
          <p:nvPr/>
        </p:nvSpPr>
        <p:spPr>
          <a:xfrm>
            <a:off x="2196353" y="1319977"/>
            <a:ext cx="8060297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00B6B5"/>
              </a:buClr>
            </a:pP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Determina a expressão derivada de cada uma das seguintes funções: 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2185340" y="925723"/>
            <a:ext cx="7185773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00B6B5"/>
              </a:buClr>
            </a:pPr>
            <a:r>
              <a:rPr lang="pt-PT" b="1" dirty="0">
                <a:solidFill>
                  <a:srgbClr val="F479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Exemplos:</a:t>
            </a:r>
          </a:p>
        </p:txBody>
      </p:sp>
      <p:sp>
        <p:nvSpPr>
          <p:cNvPr id="25" name="Retângulo 24"/>
          <p:cNvSpPr/>
          <p:nvPr/>
        </p:nvSpPr>
        <p:spPr>
          <a:xfrm>
            <a:off x="2185341" y="1758060"/>
            <a:ext cx="8060297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47929"/>
              </a:buClr>
              <a:buFont typeface="+mj-lt"/>
              <a:buAutoNum type="arabicPeriod"/>
            </a:pP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35" name="Retângulo 34"/>
          <p:cNvSpPr/>
          <p:nvPr/>
        </p:nvSpPr>
        <p:spPr>
          <a:xfrm>
            <a:off x="2196353" y="2681959"/>
            <a:ext cx="8060297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47929"/>
              </a:buClr>
              <a:buFont typeface="+mj-lt"/>
              <a:buAutoNum type="arabicPeriod" startAt="2"/>
            </a:pP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50" name="Retângulo 49"/>
          <p:cNvSpPr/>
          <p:nvPr/>
        </p:nvSpPr>
        <p:spPr>
          <a:xfrm>
            <a:off x="2185341" y="5042795"/>
            <a:ext cx="8060297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47929"/>
              </a:buClr>
              <a:buFont typeface="+mj-lt"/>
              <a:buAutoNum type="arabicPeriod" startAt="3"/>
            </a:pP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ixaDeTexto 2"/>
              <p:cNvSpPr txBox="1"/>
              <p:nvPr/>
            </p:nvSpPr>
            <p:spPr>
              <a:xfrm>
                <a:off x="2588419" y="1803553"/>
                <a:ext cx="2003690" cy="4154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</a:rPr>
                            <m:t>sen</m:t>
                          </m:r>
                        </m:fName>
                        <m:e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" name="CaixaDe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8419" y="1803553"/>
                <a:ext cx="2003690" cy="415498"/>
              </a:xfrm>
              <a:prstGeom prst="rect">
                <a:avLst/>
              </a:prstGeom>
              <a:blipFill>
                <a:blip r:embed="rId3"/>
                <a:stretch>
                  <a:fillRect l="-3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CaixaDeTexto 56"/>
              <p:cNvSpPr txBox="1"/>
              <p:nvPr/>
            </p:nvSpPr>
            <p:spPr>
              <a:xfrm>
                <a:off x="2588420" y="2186319"/>
                <a:ext cx="560859" cy="4154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pt-PT" i="1">
                          <a:latin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7" name="CaixaDeTexto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8420" y="2186319"/>
                <a:ext cx="560859" cy="415498"/>
              </a:xfrm>
              <a:prstGeom prst="rect">
                <a:avLst/>
              </a:prstGeom>
              <a:blipFill>
                <a:blip r:embed="rId4"/>
                <a:stretch>
                  <a:fillRect l="-10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tângulo 6"/>
              <p:cNvSpPr/>
              <p:nvPr/>
            </p:nvSpPr>
            <p:spPr>
              <a:xfrm>
                <a:off x="3022744" y="2240527"/>
                <a:ext cx="26032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pt-PT" i="1">
                          <a:latin typeface="Cambria Math" panose="02040503050406030204" pitchFamily="18" charset="0"/>
                        </a:rPr>
                        <m:t>′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7" name="Retângu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744" y="2240527"/>
                <a:ext cx="2603212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aixaDeTexto 11"/>
              <p:cNvSpPr txBox="1"/>
              <p:nvPr/>
            </p:nvSpPr>
            <p:spPr>
              <a:xfrm>
                <a:off x="5492448" y="2286694"/>
                <a:ext cx="170803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PT" b="1" i="1">
                          <a:solidFill>
                            <a:srgbClr val="F47929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func>
                        <m:funcPr>
                          <m:ctrlPr>
                            <a:rPr lang="pt-PT" b="1" i="1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pt-PT" b="1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pt-PT" b="1" i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b="1" i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pt-PT" b="1" i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pt-PT" b="1" i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pt-PT" b="1" i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b="1" dirty="0"/>
              </a:p>
            </p:txBody>
          </p:sp>
        </mc:Choice>
        <mc:Fallback xmlns="">
          <p:sp>
            <p:nvSpPr>
              <p:cNvPr id="12" name="CaixaDeTexto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2448" y="2286694"/>
                <a:ext cx="1708032" cy="276999"/>
              </a:xfrm>
              <a:prstGeom prst="rect">
                <a:avLst/>
              </a:prstGeom>
              <a:blipFill>
                <a:blip r:embed="rId6"/>
                <a:stretch>
                  <a:fillRect l="-1071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CaixaDeTexto 57"/>
              <p:cNvSpPr txBox="1"/>
              <p:nvPr/>
            </p:nvSpPr>
            <p:spPr>
              <a:xfrm>
                <a:off x="2588419" y="2727851"/>
                <a:ext cx="1718740" cy="4154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</a:rPr>
                                <m:t>sen</m:t>
                              </m:r>
                            </m:e>
                            <m:sup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fName>
                        <m:e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8" name="CaixaDeTexto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8419" y="2727851"/>
                <a:ext cx="1718740" cy="4154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CaixaDeTexto 58"/>
              <p:cNvSpPr txBox="1"/>
              <p:nvPr/>
            </p:nvSpPr>
            <p:spPr>
              <a:xfrm>
                <a:off x="2588419" y="3174977"/>
                <a:ext cx="575286" cy="4154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pt-PT" i="1">
                          <a:latin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9" name="CaixaDeTexto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8419" y="3174977"/>
                <a:ext cx="575286" cy="41549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tângulo 59"/>
              <p:cNvSpPr/>
              <p:nvPr/>
            </p:nvSpPr>
            <p:spPr>
              <a:xfrm>
                <a:off x="3022744" y="3229185"/>
                <a:ext cx="307686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</a:rPr>
                                <m:t>sen</m:t>
                              </m:r>
                            </m:e>
                            <m:sup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</a:rPr>
                                <m:t>sen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func>
                        </m:e>
                      </m:d>
                      <m:r>
                        <a:rPr lang="pt-PT" i="1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60" name="Retângulo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744" y="3229185"/>
                <a:ext cx="3076868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tângulo 61"/>
              <p:cNvSpPr/>
              <p:nvPr/>
            </p:nvSpPr>
            <p:spPr>
              <a:xfrm>
                <a:off x="3022745" y="3684353"/>
                <a:ext cx="358559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</a:rPr>
                                <m:t>sen</m:t>
                              </m:r>
                            </m:e>
                            <m:sup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pt-PT" i="1">
                          <a:latin typeface="Cambria Math" panose="02040503050406030204" pitchFamily="18" charset="0"/>
                        </a:rPr>
                        <m:t>′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62" name="Retângulo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745" y="3684353"/>
                <a:ext cx="3585597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tângulo 62"/>
              <p:cNvSpPr/>
              <p:nvPr/>
            </p:nvSpPr>
            <p:spPr>
              <a:xfrm>
                <a:off x="3022744" y="4136448"/>
                <a:ext cx="320427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</a:rPr>
                                <m:t>sen</m:t>
                              </m:r>
                            </m:e>
                            <m:sup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pt-PT" i="1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63" name="Retângulo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744" y="4136448"/>
                <a:ext cx="3204274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tângulo 63"/>
              <p:cNvSpPr/>
              <p:nvPr/>
            </p:nvSpPr>
            <p:spPr>
              <a:xfrm>
                <a:off x="3022745" y="4586511"/>
                <a:ext cx="3068469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PT" b="1" i="1">
                          <a:solidFill>
                            <a:srgbClr val="F47929"/>
                          </a:solidFill>
                          <a:latin typeface="Cambria Math" panose="02040503050406030204" pitchFamily="18" charset="0"/>
                        </a:rPr>
                        <m:t>𝟏𝟓</m:t>
                      </m:r>
                      <m:r>
                        <a:rPr lang="pt-PT" b="1" i="1">
                          <a:solidFill>
                            <a:srgbClr val="F4792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unc>
                        <m:funcPr>
                          <m:ctrlPr>
                            <a:rPr lang="pt-PT" b="1" i="1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pt-PT" b="1" i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b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</a:rPr>
                                <m:t>𝐬𝐞𝐧</m:t>
                              </m:r>
                            </m:e>
                            <m:sup>
                              <m:r>
                                <a:rPr lang="pt-PT" b="1" i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fName>
                        <m:e>
                          <m:d>
                            <m:dPr>
                              <m:ctrlPr>
                                <a:rPr lang="pt-PT" b="1" i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b="1" i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pt-PT" b="1" i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</m:func>
                      <m:r>
                        <a:rPr lang="pt-PT" b="1" i="1">
                          <a:solidFill>
                            <a:srgbClr val="F4792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unc>
                        <m:funcPr>
                          <m:ctrlPr>
                            <a:rPr lang="pt-PT" b="1" i="1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pt-PT" b="1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pt-PT" b="1" i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b="1" i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pt-PT" b="1" i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b="1" dirty="0"/>
              </a:p>
            </p:txBody>
          </p:sp>
        </mc:Choice>
        <mc:Fallback xmlns="">
          <p:sp>
            <p:nvSpPr>
              <p:cNvPr id="64" name="Retângulo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745" y="4586511"/>
                <a:ext cx="3068469" cy="37555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CaixaDeTexto 64"/>
              <p:cNvSpPr txBox="1"/>
              <p:nvPr/>
            </p:nvSpPr>
            <p:spPr>
              <a:xfrm>
                <a:off x="2588420" y="5087190"/>
                <a:ext cx="1468479" cy="4154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PT" i="1">
                          <a:latin typeface="Cambria Math" panose="02040503050406030204" pitchFamily="18" charset="0"/>
                        </a:rPr>
                        <m:t>𝑥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65" name="CaixaDeTexto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8420" y="5087190"/>
                <a:ext cx="1468479" cy="41549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CaixaDeTexto 65"/>
              <p:cNvSpPr txBox="1"/>
              <p:nvPr/>
            </p:nvSpPr>
            <p:spPr>
              <a:xfrm>
                <a:off x="2588419" y="5528591"/>
                <a:ext cx="575286" cy="4154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pt-PT" i="1">
                          <a:latin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66" name="CaixaDeTexto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8419" y="5528591"/>
                <a:ext cx="575286" cy="41549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Retângulo 66"/>
              <p:cNvSpPr/>
              <p:nvPr/>
            </p:nvSpPr>
            <p:spPr>
              <a:xfrm>
                <a:off x="3022745" y="5582799"/>
                <a:ext cx="304031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e>
                      </m:d>
                      <m:r>
                        <a:rPr lang="pt-PT" i="1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67" name="Retângulo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745" y="5582799"/>
                <a:ext cx="3040319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tângulo 67"/>
              <p:cNvSpPr/>
              <p:nvPr/>
            </p:nvSpPr>
            <p:spPr>
              <a:xfrm>
                <a:off x="3022745" y="6009391"/>
                <a:ext cx="29403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=1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</a:rPr>
                            <m:t>sen</m:t>
                          </m:r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68" name="Retângulo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745" y="6009391"/>
                <a:ext cx="2940357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Retângulo 68"/>
              <p:cNvSpPr/>
              <p:nvPr/>
            </p:nvSpPr>
            <p:spPr>
              <a:xfrm>
                <a:off x="3022745" y="6433252"/>
                <a:ext cx="204735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pt-PT" b="1" i="1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pt-PT" b="1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r>
                            <a:rPr lang="pt-PT" b="1" i="1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func>
                      <m:r>
                        <a:rPr lang="pt-PT" b="1" i="1">
                          <a:solidFill>
                            <a:srgbClr val="F4792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pt-PT" b="1" i="1">
                          <a:solidFill>
                            <a:srgbClr val="F4792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pt-PT" b="1">
                          <a:solidFill>
                            <a:srgbClr val="F4792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pt-PT" b="1">
                          <a:solidFill>
                            <a:srgbClr val="F47929"/>
                          </a:solidFill>
                          <a:latin typeface="Cambria Math" panose="02040503050406030204" pitchFamily="18" charset="0"/>
                        </a:rPr>
                        <m:t>𝐬𝐞𝐧</m:t>
                      </m:r>
                      <m:r>
                        <a:rPr lang="pt-PT" b="1" i="1">
                          <a:solidFill>
                            <a:srgbClr val="F47929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PT" b="1" i="1">
                          <a:solidFill>
                            <a:srgbClr val="F47929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pt-PT" b="1" dirty="0">
                  <a:solidFill>
                    <a:srgbClr val="F47929"/>
                  </a:solidFill>
                </a:endParaRPr>
              </a:p>
            </p:txBody>
          </p:sp>
        </mc:Choice>
        <mc:Fallback xmlns="">
          <p:sp>
            <p:nvSpPr>
              <p:cNvPr id="69" name="Retângulo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745" y="6433252"/>
                <a:ext cx="2047355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6">
            <a:extLst>
              <a:ext uri="{FF2B5EF4-FFF2-40B4-BE49-F238E27FC236}">
                <a16:creationId xmlns:a16="http://schemas.microsoft.com/office/drawing/2014/main" id="{401F2726-FD73-C511-6AA6-DB4FB03FEFBD}"/>
              </a:ext>
            </a:extLst>
          </p:cNvPr>
          <p:cNvSpPr txBox="1"/>
          <p:nvPr/>
        </p:nvSpPr>
        <p:spPr>
          <a:xfrm>
            <a:off x="2196352" y="117879"/>
            <a:ext cx="84716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Regras de Derivação - Funções Trigonométricas</a:t>
            </a:r>
          </a:p>
        </p:txBody>
      </p:sp>
    </p:spTree>
    <p:extLst>
      <p:ext uri="{BB962C8B-B14F-4D97-AF65-F5344CB8AC3E}">
        <p14:creationId xmlns:p14="http://schemas.microsoft.com/office/powerpoint/2010/main" val="3947479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2" grpId="0"/>
      <p:bldP spid="25" grpId="0"/>
      <p:bldP spid="35" grpId="0"/>
      <p:bldP spid="50" grpId="0"/>
      <p:bldP spid="3" grpId="0"/>
      <p:bldP spid="57" grpId="0"/>
      <p:bldP spid="7" grpId="0"/>
      <p:bldP spid="12" grpId="0"/>
      <p:bldP spid="58" grpId="0"/>
      <p:bldP spid="59" grpId="0"/>
      <p:bldP spid="60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4" name="Retângulo 13"/>
          <p:cNvSpPr/>
          <p:nvPr/>
        </p:nvSpPr>
        <p:spPr>
          <a:xfrm>
            <a:off x="2196353" y="1319977"/>
            <a:ext cx="8060297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00B6B5"/>
              </a:buClr>
            </a:pP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Determina a expressão derivada de cada uma das seguintes funções: 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2185340" y="925723"/>
            <a:ext cx="7185773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00B6B5"/>
              </a:buClr>
            </a:pPr>
            <a:r>
              <a:rPr lang="pt-PT" b="1" dirty="0">
                <a:solidFill>
                  <a:srgbClr val="F479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Exemplos </a:t>
            </a:r>
            <a:r>
              <a:rPr lang="pt-PT" dirty="0">
                <a:solidFill>
                  <a:srgbClr val="F479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(continuação)</a:t>
            </a:r>
            <a:r>
              <a:rPr lang="pt-PT" b="1" dirty="0">
                <a:solidFill>
                  <a:srgbClr val="F479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5" name="Retângulo 24"/>
          <p:cNvSpPr/>
          <p:nvPr/>
        </p:nvSpPr>
        <p:spPr>
          <a:xfrm>
            <a:off x="2185341" y="1758060"/>
            <a:ext cx="8060297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47929"/>
              </a:buClr>
              <a:buFont typeface="+mj-lt"/>
              <a:buAutoNum type="arabicPeriod" startAt="4"/>
            </a:pP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50" name="Retângulo 49"/>
          <p:cNvSpPr/>
          <p:nvPr/>
        </p:nvSpPr>
        <p:spPr>
          <a:xfrm>
            <a:off x="2185340" y="3542120"/>
            <a:ext cx="8060297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47929"/>
              </a:buClr>
              <a:buFont typeface="+mj-lt"/>
              <a:buAutoNum type="arabicPeriod" startAt="5"/>
            </a:pP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ixaDeTexto 2"/>
              <p:cNvSpPr txBox="1"/>
              <p:nvPr/>
            </p:nvSpPr>
            <p:spPr>
              <a:xfrm>
                <a:off x="2588419" y="1803554"/>
                <a:ext cx="2214132" cy="4201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𝑖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rad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</a:rPr>
                            <m:t>tg</m:t>
                          </m:r>
                        </m:fName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" name="CaixaDe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8419" y="1803554"/>
                <a:ext cx="2214132" cy="42011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CaixaDeTexto 56"/>
              <p:cNvSpPr txBox="1"/>
              <p:nvPr/>
            </p:nvSpPr>
            <p:spPr>
              <a:xfrm>
                <a:off x="2588419" y="2216790"/>
                <a:ext cx="507960" cy="4154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pt-PT" i="1">
                          <a:latin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7" name="CaixaDeTexto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8419" y="2216790"/>
                <a:ext cx="507960" cy="4154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tângulo 6"/>
              <p:cNvSpPr/>
              <p:nvPr/>
            </p:nvSpPr>
            <p:spPr>
              <a:xfrm>
                <a:off x="3022745" y="2270999"/>
                <a:ext cx="4633769" cy="4049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rad>
                        </m:e>
                      </m:d>
                      <m:r>
                        <a:rPr lang="pt-PT" i="1">
                          <a:latin typeface="Cambria Math" panose="02040503050406030204" pitchFamily="18" charset="0"/>
                        </a:rPr>
                        <m:t>′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</a:rPr>
                            <m:t>tg</m:t>
                          </m:r>
                        </m:fName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rad>
                        </m:e>
                      </m:func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</a:rPr>
                                <m:t>tg</m:t>
                              </m:r>
                            </m:fName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</m:e>
                          </m:func>
                        </m:e>
                      </m:d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7" name="Retângu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745" y="2270999"/>
                <a:ext cx="4633769" cy="404983"/>
              </a:xfrm>
              <a:prstGeom prst="rect">
                <a:avLst/>
              </a:prstGeom>
              <a:blipFill>
                <a:blip r:embed="rId5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CaixaDeTexto 64"/>
              <p:cNvSpPr txBox="1"/>
              <p:nvPr/>
            </p:nvSpPr>
            <p:spPr>
              <a:xfrm>
                <a:off x="2588419" y="3502900"/>
                <a:ext cx="1676293" cy="5250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𝑗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3</m:t>
                          </m:r>
                          <m:func>
                            <m:func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num>
                        <m:den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1+</m:t>
                          </m:r>
                          <m:func>
                            <m:func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</a:rPr>
                                <m:t>sen</m:t>
                              </m:r>
                            </m:fName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65" name="CaixaDeTexto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8419" y="3502900"/>
                <a:ext cx="1676293" cy="525016"/>
              </a:xfrm>
              <a:prstGeom prst="rect">
                <a:avLst/>
              </a:prstGeom>
              <a:blipFill>
                <a:blip r:embed="rId6"/>
                <a:stretch>
                  <a:fillRect l="-14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CaixaDeTexto 65"/>
              <p:cNvSpPr txBox="1"/>
              <p:nvPr/>
            </p:nvSpPr>
            <p:spPr>
              <a:xfrm>
                <a:off x="2588418" y="4213657"/>
                <a:ext cx="517578" cy="4154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pt-PT" i="1">
                          <a:latin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66" name="CaixaDeTexto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8418" y="4213657"/>
                <a:ext cx="517578" cy="415498"/>
              </a:xfrm>
              <a:prstGeom prst="rect">
                <a:avLst/>
              </a:prstGeom>
              <a:blipFill>
                <a:blip r:embed="rId7"/>
                <a:stretch>
                  <a:fillRect l="-47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Retângulo 66"/>
              <p:cNvSpPr/>
              <p:nvPr/>
            </p:nvSpPr>
            <p:spPr>
              <a:xfrm>
                <a:off x="3022743" y="4764194"/>
                <a:ext cx="4520918" cy="6758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  <m:func>
                                <m:func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pt-PT">
                                      <a:latin typeface="Cambria Math" panose="02040503050406030204" pitchFamily="18" charset="0"/>
                                    </a:rPr>
                                    <m:t>sen</m:t>
                                  </m:r>
                                </m:fName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</m:e>
                            <m:sup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unc>
                                <m:func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pt-PT">
                                      <a:latin typeface="Cambria Math" panose="02040503050406030204" pitchFamily="18" charset="0"/>
                                    </a:rPr>
                                    <m:t>sen</m:t>
                                  </m:r>
                                </m:fName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</m:e>
                          </m:d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3</m:t>
                          </m:r>
                          <m:func>
                            <m:func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func>
                            <m:func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num>
                        <m:den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func>
                                    <m:funcPr>
                                      <m:ctrlPr>
                                        <a:rPr lang="pt-PT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pt-PT">
                                          <a:latin typeface="Cambria Math" panose="02040503050406030204" pitchFamily="18" charset="0"/>
                                        </a:rPr>
                                        <m:t>sen</m:t>
                                      </m:r>
                                    </m:fName>
                                    <m:e>
                                      <m:r>
                                        <a:rPr lang="pt-PT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</m:e>
                              </m:d>
                            </m:e>
                            <m:sup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67" name="Retângulo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743" y="4764194"/>
                <a:ext cx="4520918" cy="67582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tângulo 67"/>
              <p:cNvSpPr/>
              <p:nvPr/>
            </p:nvSpPr>
            <p:spPr>
              <a:xfrm>
                <a:off x="3022744" y="5440020"/>
                <a:ext cx="3430811" cy="6873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  <m:func>
                                <m:func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pt-PT">
                                      <a:latin typeface="Cambria Math" panose="02040503050406030204" pitchFamily="18" charset="0"/>
                                    </a:rPr>
                                    <m:t>sen</m:t>
                                  </m:r>
                                </m:fName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</m:e>
                            <m:sup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−3 </m:t>
                          </m:r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</a:rPr>
                                <m:t>sen</m:t>
                              </m:r>
                            </m:e>
                            <m:sup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3 </m:t>
                          </m:r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func>
                                    <m:funcPr>
                                      <m:ctrlPr>
                                        <a:rPr lang="pt-PT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pt-PT">
                                          <a:latin typeface="Cambria Math" panose="02040503050406030204" pitchFamily="18" charset="0"/>
                                        </a:rPr>
                                        <m:t>sen</m:t>
                                      </m:r>
                                    </m:fName>
                                    <m:e>
                                      <m:r>
                                        <a:rPr lang="pt-PT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</m:e>
                              </m:d>
                            </m:e>
                            <m:sup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68" name="Retângulo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744" y="5440020"/>
                <a:ext cx="3430811" cy="68736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tângulo 25"/>
              <p:cNvSpPr/>
              <p:nvPr/>
            </p:nvSpPr>
            <p:spPr>
              <a:xfrm>
                <a:off x="3022745" y="2648235"/>
                <a:ext cx="5014159" cy="6884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rad>
                        </m:den>
                      </m:f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</a:rPr>
                            <m:t>tg</m:t>
                          </m:r>
                        </m:fName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rad>
                        </m:e>
                      </m:func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func>
                            <m:func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pt-PT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</m:e>
                          </m:func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6" name="Retângulo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745" y="2648235"/>
                <a:ext cx="5014159" cy="68845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tângulo 26"/>
              <p:cNvSpPr/>
              <p:nvPr/>
            </p:nvSpPr>
            <p:spPr>
              <a:xfrm>
                <a:off x="7231443" y="2640536"/>
                <a:ext cx="3265108" cy="7039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b="1" i="1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pt-PT" b="1" i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pt-PT" b="1" i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</a:rPr>
                                <m:t>𝐭𝐠</m:t>
                              </m:r>
                              <m:r>
                                <a:rPr lang="pt-PT" b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pt-PT" b="1" i="1">
                                      <a:solidFill>
                                        <a:srgbClr val="F4792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b="1" i="1">
                                      <a:solidFill>
                                        <a:srgbClr val="F47929"/>
                                      </a:solidFill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  <m:r>
                                    <a:rPr lang="pt-PT" b="1" i="1">
                                      <a:solidFill>
                                        <a:srgbClr val="F47929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pt-PT" b="1" i="1">
                                      <a:solidFill>
                                        <a:srgbClr val="F47929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pt-PT" b="1" i="1">
                                      <a:solidFill>
                                        <a:srgbClr val="F47929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d>
                            </m:e>
                          </m:func>
                        </m:num>
                        <m:den>
                          <m:r>
                            <a:rPr lang="pt-PT" b="1" i="1">
                              <a:solidFill>
                                <a:srgbClr val="F47929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𝟐</m:t>
                          </m:r>
                          <m:rad>
                            <m:radPr>
                              <m:degHide m:val="on"/>
                              <m:ctrlPr>
                                <a:rPr lang="pt-PT" b="1" i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pt-PT" b="1" i="1">
                                  <a:solidFill>
                                    <a:srgbClr val="F47929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e>
                          </m:rad>
                        </m:den>
                      </m:f>
                      <m:r>
                        <a:rPr lang="pt-PT" b="1" i="1">
                          <a:solidFill>
                            <a:srgbClr val="F47929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pt-PT" b="1" i="1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b="1" i="1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ad>
                            <m:radPr>
                              <m:degHide m:val="on"/>
                              <m:ctrlPr>
                                <a:rPr lang="pt-PT" b="1" i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pt-PT" b="1" i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rad>
                        </m:num>
                        <m:den>
                          <m:func>
                            <m:funcPr>
                              <m:ctrlPr>
                                <a:rPr lang="pt-PT" b="1" i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pt-PT" b="1" i="1">
                                      <a:solidFill>
                                        <a:srgbClr val="F4792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b="1">
                                      <a:solidFill>
                                        <a:srgbClr val="F47929"/>
                                      </a:solidFill>
                                      <a:latin typeface="Cambria Math" panose="02040503050406030204" pitchFamily="18" charset="0"/>
                                    </a:rPr>
                                    <m:t>𝐜𝐨𝐬</m:t>
                                  </m:r>
                                </m:e>
                                <m:sup>
                                  <m:r>
                                    <a:rPr lang="pt-PT" b="1" i="1">
                                      <a:solidFill>
                                        <a:srgbClr val="F47929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fName>
                            <m:e>
                              <m:d>
                                <m:dPr>
                                  <m:ctrlPr>
                                    <a:rPr lang="pt-PT" b="1" i="1">
                                      <a:solidFill>
                                        <a:srgbClr val="F4792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b="1" i="1">
                                      <a:solidFill>
                                        <a:srgbClr val="F47929"/>
                                      </a:solidFill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  <m:r>
                                    <a:rPr lang="pt-PT" b="1" i="1">
                                      <a:solidFill>
                                        <a:srgbClr val="F47929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pt-PT" b="1" i="1">
                                      <a:solidFill>
                                        <a:srgbClr val="F47929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pt-PT" b="1" i="1">
                                      <a:solidFill>
                                        <a:srgbClr val="F47929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d>
                            </m:e>
                          </m:func>
                        </m:den>
                      </m:f>
                    </m:oMath>
                  </m:oMathPara>
                </a14:m>
                <a:endParaRPr lang="pt-PT" b="1" dirty="0"/>
              </a:p>
            </p:txBody>
          </p:sp>
        </mc:Choice>
        <mc:Fallback xmlns="">
          <p:sp>
            <p:nvSpPr>
              <p:cNvPr id="27" name="Retângulo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1443" y="2640536"/>
                <a:ext cx="3265108" cy="70391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tângulo 1"/>
              <p:cNvSpPr/>
              <p:nvPr/>
            </p:nvSpPr>
            <p:spPr>
              <a:xfrm>
                <a:off x="3022742" y="4080064"/>
                <a:ext cx="5129866" cy="6826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func>
                                    <m:funcPr>
                                      <m:ctrlPr>
                                        <a:rPr lang="pt-PT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pt-PT">
                                          <a:latin typeface="Cambria Math" panose="02040503050406030204" pitchFamily="18" charset="0"/>
                                        </a:rPr>
                                        <m:t>cos</m:t>
                                      </m:r>
                                    </m:fName>
                                    <m:e>
                                      <m:r>
                                        <a:rPr lang="pt-PT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</m:e>
                              </m:d>
                            </m:e>
                            <m:sup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unc>
                                <m:func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pt-PT">
                                      <a:latin typeface="Cambria Math" panose="02040503050406030204" pitchFamily="18" charset="0"/>
                                    </a:rPr>
                                    <m:t>sen</m:t>
                                  </m:r>
                                </m:fName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</m:e>
                          </m:d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3</m:t>
                          </m:r>
                          <m:func>
                            <m:func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unc>
                                <m:func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pt-PT">
                                      <a:latin typeface="Cambria Math" panose="02040503050406030204" pitchFamily="18" charset="0"/>
                                    </a:rPr>
                                    <m:t>sen</m:t>
                                  </m:r>
                                </m:fName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</m:e>
                          </m:d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func>
                                    <m:funcPr>
                                      <m:ctrlPr>
                                        <a:rPr lang="pt-PT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pt-PT">
                                          <a:latin typeface="Cambria Math" panose="02040503050406030204" pitchFamily="18" charset="0"/>
                                        </a:rPr>
                                        <m:t>sen</m:t>
                                      </m:r>
                                    </m:fName>
                                    <m:e>
                                      <m:r>
                                        <a:rPr lang="pt-PT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</m:e>
                              </m:d>
                            </m:e>
                            <m:sup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" name="Re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742" y="4080064"/>
                <a:ext cx="5129866" cy="68268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tângulo 28"/>
              <p:cNvSpPr/>
              <p:nvPr/>
            </p:nvSpPr>
            <p:spPr>
              <a:xfrm>
                <a:off x="6251936" y="5438577"/>
                <a:ext cx="3279872" cy="7031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−3 </m:t>
                              </m:r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pt-PT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pt-PT">
                                          <a:latin typeface="Cambria Math" panose="02040503050406030204" pitchFamily="18" charset="0"/>
                                        </a:rPr>
                                        <m:t>sen</m:t>
                                      </m:r>
                                    </m:fName>
                                    <m:e>
                                      <m:r>
                                        <a:rPr lang="pt-PT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pt-PT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pt-PT">
                                          <a:latin typeface="Cambria Math" panose="02040503050406030204" pitchFamily="18" charset="0"/>
                                        </a:rPr>
                                        <m:t>sen</m:t>
                                      </m:r>
                                    </m:e>
                                    <m:sup>
                                      <m:r>
                                        <a:rPr lang="pt-PT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pt-PT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pt-PT">
                                          <a:latin typeface="Cambria Math" panose="02040503050406030204" pitchFamily="18" charset="0"/>
                                        </a:rPr>
                                        <m:t>cos</m:t>
                                      </m:r>
                                    </m:e>
                                    <m:sup>
                                      <m:r>
                                        <a:rPr lang="pt-PT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  <m:sup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func>
                                    <m:funcPr>
                                      <m:ctrlPr>
                                        <a:rPr lang="pt-PT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pt-PT">
                                          <a:latin typeface="Cambria Math" panose="02040503050406030204" pitchFamily="18" charset="0"/>
                                        </a:rPr>
                                        <m:t>sen</m:t>
                                      </m:r>
                                    </m:fName>
                                    <m:e>
                                      <m:r>
                                        <a:rPr lang="pt-PT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</m:e>
                              </m:d>
                            </m:e>
                            <m:sup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9" name="Retângulo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1936" y="5438577"/>
                <a:ext cx="3279872" cy="70314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tângulo 29"/>
              <p:cNvSpPr/>
              <p:nvPr/>
            </p:nvSpPr>
            <p:spPr>
              <a:xfrm>
                <a:off x="3022743" y="6128829"/>
                <a:ext cx="2683363" cy="6690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−3 </m:t>
                              </m:r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pt-PT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pt-PT">
                                          <a:latin typeface="Cambria Math" panose="02040503050406030204" pitchFamily="18" charset="0"/>
                                        </a:rPr>
                                        <m:t>sen</m:t>
                                      </m:r>
                                    </m:fName>
                                    <m:e>
                                      <m:r>
                                        <a:rPr lang="pt-PT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</m:num>
                        <m:den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pt-PT">
                                      <a:latin typeface="Cambria Math" panose="02040503050406030204" pitchFamily="18" charset="0"/>
                                    </a:rPr>
                                    <m:t>sen</m:t>
                                  </m:r>
                                </m:fName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pt-PT">
                                      <a:latin typeface="Cambria Math" panose="02040503050406030204" pitchFamily="18" charset="0"/>
                                    </a:rPr>
                                    <m:t>sen</m:t>
                                  </m:r>
                                </m:fName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0" name="Retângulo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743" y="6128829"/>
                <a:ext cx="2683363" cy="66909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Conexão reta 7"/>
          <p:cNvCxnSpPr/>
          <p:nvPr/>
        </p:nvCxnSpPr>
        <p:spPr>
          <a:xfrm flipV="1">
            <a:off x="3324227" y="6529387"/>
            <a:ext cx="1185863" cy="22567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xão reta 32"/>
          <p:cNvCxnSpPr/>
          <p:nvPr/>
        </p:nvCxnSpPr>
        <p:spPr>
          <a:xfrm flipV="1">
            <a:off x="4026694" y="6201518"/>
            <a:ext cx="1185863" cy="22567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tângulo 33"/>
              <p:cNvSpPr/>
              <p:nvPr/>
            </p:nvSpPr>
            <p:spPr>
              <a:xfrm>
                <a:off x="5506640" y="6125944"/>
                <a:ext cx="1451038" cy="6173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b="1" i="1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pt-PT" b="1" i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b="1" i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pt-PT" b="1" i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  <m:sup>
                              <m:r>
                                <a:rPr lang="pt-PT" b="1" i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</m:num>
                        <m:den>
                          <m:func>
                            <m:funcPr>
                              <m:ctrlPr>
                                <a:rPr lang="pt-PT" b="1" i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pt-PT" b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</a:rPr>
                                <m:t>𝐬𝐞𝐧</m:t>
                              </m:r>
                            </m:fName>
                            <m:e>
                              <m:r>
                                <a:rPr lang="pt-PT" b="1" i="1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func>
                          <m:r>
                            <a:rPr lang="pt-PT" b="1" i="1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pt-PT" b="1" i="1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den>
                      </m:f>
                    </m:oMath>
                  </m:oMathPara>
                </a14:m>
                <a:endParaRPr lang="pt-PT" b="1" dirty="0"/>
              </a:p>
            </p:txBody>
          </p:sp>
        </mc:Choice>
        <mc:Fallback xmlns="">
          <p:sp>
            <p:nvSpPr>
              <p:cNvPr id="34" name="Retângulo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6640" y="6125944"/>
                <a:ext cx="1451038" cy="61734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16">
            <a:extLst>
              <a:ext uri="{FF2B5EF4-FFF2-40B4-BE49-F238E27FC236}">
                <a16:creationId xmlns:a16="http://schemas.microsoft.com/office/drawing/2014/main" id="{36616479-3C2B-2CFB-08F4-6211E7D76E10}"/>
              </a:ext>
            </a:extLst>
          </p:cNvPr>
          <p:cNvSpPr txBox="1"/>
          <p:nvPr/>
        </p:nvSpPr>
        <p:spPr>
          <a:xfrm>
            <a:off x="2196352" y="117879"/>
            <a:ext cx="84716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Regras de Derivação - Funções Trigonométricas</a:t>
            </a:r>
          </a:p>
        </p:txBody>
      </p:sp>
    </p:spTree>
    <p:extLst>
      <p:ext uri="{BB962C8B-B14F-4D97-AF65-F5344CB8AC3E}">
        <p14:creationId xmlns:p14="http://schemas.microsoft.com/office/powerpoint/2010/main" val="2830674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50" grpId="0"/>
      <p:bldP spid="3" grpId="0"/>
      <p:bldP spid="57" grpId="0"/>
      <p:bldP spid="7" grpId="0"/>
      <p:bldP spid="65" grpId="0"/>
      <p:bldP spid="66" grpId="0"/>
      <p:bldP spid="67" grpId="0"/>
      <p:bldP spid="68" grpId="0"/>
      <p:bldP spid="26" grpId="0"/>
      <p:bldP spid="27" grpId="0"/>
      <p:bldP spid="2" grpId="0"/>
      <p:bldP spid="29" grpId="0"/>
      <p:bldP spid="30" grpId="0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tângulo 13"/>
              <p:cNvSpPr/>
              <p:nvPr/>
            </p:nvSpPr>
            <p:spPr>
              <a:xfrm>
                <a:off x="2185342" y="931532"/>
                <a:ext cx="8060297" cy="13015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Clr>
                    <a:srgbClr val="00B6B5"/>
                  </a:buClr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Considera um triângulo isósceles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[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𝐴𝐵𝐶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]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em que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</m:t>
                        </m:r>
                      </m:e>
                    </m:acc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𝐵𝐶</m:t>
                        </m:r>
                      </m:e>
                    </m:acc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>
                  <a:lnSpc>
                    <a:spcPct val="150000"/>
                  </a:lnSpc>
                  <a:buClr>
                    <a:srgbClr val="00B6B5"/>
                  </a:buClr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Sendo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Â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(medido em radianos), justifica que existe um valor real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para o qual é máxima a área do triângulo e determina esse valor. </a:t>
                </a:r>
              </a:p>
            </p:txBody>
          </p:sp>
        </mc:Choice>
        <mc:Fallback xmlns="">
          <p:sp>
            <p:nvSpPr>
              <p:cNvPr id="14" name="Retâ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2" y="931532"/>
                <a:ext cx="8060297" cy="1301510"/>
              </a:xfrm>
              <a:prstGeom prst="rect">
                <a:avLst/>
              </a:prstGeom>
              <a:blipFill>
                <a:blip r:embed="rId3"/>
                <a:stretch>
                  <a:fillRect l="-605" b="-70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16"/>
          <p:cNvSpPr txBox="1"/>
          <p:nvPr/>
        </p:nvSpPr>
        <p:spPr>
          <a:xfrm>
            <a:off x="2196352" y="115333"/>
            <a:ext cx="84716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Exercício 1</a:t>
            </a:r>
          </a:p>
        </p:txBody>
      </p:sp>
      <p:sp>
        <p:nvSpPr>
          <p:cNvPr id="37" name="Retângulo 7"/>
          <p:cNvSpPr/>
          <p:nvPr/>
        </p:nvSpPr>
        <p:spPr>
          <a:xfrm>
            <a:off x="5673638" y="2233043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t-PT" sz="1400" i="1" dirty="0">
                <a:latin typeface="Arial" panose="020B0604020202020204" pitchFamily="34" charset="0"/>
                <a:cs typeface="Arial" panose="020B0604020202020204" pitchFamily="34" charset="0"/>
              </a:rPr>
              <a:t>Caderno de Apoio às Metas Curriculares, 12.º ano</a:t>
            </a:r>
          </a:p>
        </p:txBody>
      </p:sp>
      <p:sp>
        <p:nvSpPr>
          <p:cNvPr id="38" name="Retângulo 37"/>
          <p:cNvSpPr/>
          <p:nvPr/>
        </p:nvSpPr>
        <p:spPr>
          <a:xfrm>
            <a:off x="2196353" y="2413167"/>
            <a:ext cx="8065799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F47929"/>
              </a:buClr>
            </a:pPr>
            <a:r>
              <a:rPr lang="pt-PT" b="1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Sugestão de resolução: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tângulo 7"/>
              <p:cNvSpPr/>
              <p:nvPr/>
            </p:nvSpPr>
            <p:spPr>
              <a:xfrm>
                <a:off x="2196352" y="2838720"/>
                <a:ext cx="8049286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Consideremos o triângulo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[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𝐴𝐵𝐶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]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representado na figura. </a:t>
                </a:r>
              </a:p>
            </p:txBody>
          </p:sp>
        </mc:Choice>
        <mc:Fallback xmlns="">
          <p:sp>
            <p:nvSpPr>
              <p:cNvPr id="8" name="Retâ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2838720"/>
                <a:ext cx="8049286" cy="456535"/>
              </a:xfrm>
              <a:prstGeom prst="rect">
                <a:avLst/>
              </a:prstGeom>
              <a:blipFill>
                <a:blip r:embed="rId4"/>
                <a:stretch>
                  <a:fillRect l="-606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tângulo 40"/>
              <p:cNvSpPr/>
              <p:nvPr/>
            </p:nvSpPr>
            <p:spPr>
              <a:xfrm>
                <a:off x="2190846" y="3306776"/>
                <a:ext cx="8049286" cy="5127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Seja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a altura do triângulo e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acc>
                          <m:accPr>
                            <m:chr m:val="̅"/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𝐴𝐵</m:t>
                            </m:r>
                          </m:e>
                        </m:acc>
                      </m:num>
                      <m:den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41" name="Retângulo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846" y="3306776"/>
                <a:ext cx="8049286" cy="512704"/>
              </a:xfrm>
              <a:prstGeom prst="rect">
                <a:avLst/>
              </a:prstGeom>
              <a:blipFill>
                <a:blip r:embed="rId5"/>
                <a:stretch>
                  <a:fillRect l="-606" b="-47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tângulo 41"/>
              <p:cNvSpPr/>
              <p:nvPr/>
            </p:nvSpPr>
            <p:spPr>
              <a:xfrm>
                <a:off x="2185341" y="3859255"/>
                <a:ext cx="8049286" cy="4614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PT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</m:func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num>
                      <m:den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4 </m:t>
                        </m:r>
                      </m:den>
                    </m:f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2" name="Retângulo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1" y="3859255"/>
                <a:ext cx="8049286" cy="461473"/>
              </a:xfrm>
              <a:prstGeom prst="rect">
                <a:avLst/>
              </a:prstGeom>
              <a:blipFill>
                <a:blip r:embed="rId6"/>
                <a:stretch>
                  <a:fillRect l="-454"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aixaDeTexto 10"/>
              <p:cNvSpPr txBox="1"/>
              <p:nvPr/>
            </p:nvSpPr>
            <p:spPr>
              <a:xfrm>
                <a:off x="3574257" y="3951491"/>
                <a:ext cx="145988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=4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1" name="CaixaDe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4257" y="3951491"/>
                <a:ext cx="1459887" cy="276999"/>
              </a:xfrm>
              <a:prstGeom prst="rect">
                <a:avLst/>
              </a:prstGeom>
              <a:blipFill>
                <a:blip r:embed="rId7"/>
                <a:stretch>
                  <a:fillRect l="-2500" r="-1250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tângulo 44"/>
              <p:cNvSpPr/>
              <p:nvPr/>
            </p:nvSpPr>
            <p:spPr>
              <a:xfrm>
                <a:off x="2190846" y="4281064"/>
                <a:ext cx="8049286" cy="4569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71463"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Logo,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</m:t>
                        </m:r>
                      </m:e>
                    </m:acc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PT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func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=8</m:t>
                    </m:r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PT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func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45" name="Retângulo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846" y="4281064"/>
                <a:ext cx="8049286" cy="456985"/>
              </a:xfrm>
              <a:prstGeom prst="rect">
                <a:avLst/>
              </a:prstGeom>
              <a:blipFill>
                <a:blip r:embed="rId8"/>
                <a:stretch>
                  <a:fillRect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tângulo 45"/>
              <p:cNvSpPr/>
              <p:nvPr/>
            </p:nvSpPr>
            <p:spPr>
              <a:xfrm>
                <a:off x="2196352" y="4842366"/>
                <a:ext cx="8049286" cy="4898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PT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sen</m:t>
                        </m:r>
                      </m:fName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</m:func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num>
                      <m:den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4 </m:t>
                        </m:r>
                      </m:den>
                    </m:f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6" name="Retângulo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4842366"/>
                <a:ext cx="8049286" cy="489878"/>
              </a:xfrm>
              <a:prstGeom prst="rect">
                <a:avLst/>
              </a:prstGeom>
              <a:blipFill>
                <a:blip r:embed="rId9"/>
                <a:stretch>
                  <a:fillRect l="-454" b="-24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CaixaDeTexto 46"/>
              <p:cNvSpPr txBox="1"/>
              <p:nvPr/>
            </p:nvSpPr>
            <p:spPr>
              <a:xfrm>
                <a:off x="3585267" y="4955139"/>
                <a:ext cx="147931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=4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sen</m:t>
                          </m:r>
                        </m:fName>
                        <m:e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7" name="CaixaDeTexto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5267" y="4955139"/>
                <a:ext cx="1479316" cy="276999"/>
              </a:xfrm>
              <a:prstGeom prst="rect">
                <a:avLst/>
              </a:prstGeom>
              <a:blipFill>
                <a:blip r:embed="rId10"/>
                <a:stretch>
                  <a:fillRect l="-2469" r="-1646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tângulo 12"/>
              <p:cNvSpPr/>
              <p:nvPr/>
            </p:nvSpPr>
            <p:spPr>
              <a:xfrm>
                <a:off x="2223051" y="5401144"/>
                <a:ext cx="8022587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Assim, a área do triângulo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[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𝐴𝐵𝐶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]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em função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pode ser dada por:</a:t>
                </a:r>
              </a:p>
            </p:txBody>
          </p:sp>
        </mc:Choice>
        <mc:Fallback xmlns="">
          <p:sp>
            <p:nvSpPr>
              <p:cNvPr id="13" name="Re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3051" y="5401144"/>
                <a:ext cx="8022587" cy="456535"/>
              </a:xfrm>
              <a:prstGeom prst="rect">
                <a:avLst/>
              </a:prstGeom>
              <a:blipFill>
                <a:blip r:embed="rId11"/>
                <a:stretch>
                  <a:fillRect l="-684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aixaDeTexto 14"/>
              <p:cNvSpPr txBox="1"/>
              <p:nvPr/>
            </p:nvSpPr>
            <p:spPr>
              <a:xfrm>
                <a:off x="2222124" y="6188055"/>
                <a:ext cx="5374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5" name="CaixaDeTex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2124" y="6188055"/>
                <a:ext cx="537455" cy="276999"/>
              </a:xfrm>
              <a:prstGeom prst="rect">
                <a:avLst/>
              </a:prstGeom>
              <a:blipFill>
                <a:blip r:embed="rId12"/>
                <a:stretch>
                  <a:fillRect l="-10227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aixaDeTexto 16"/>
              <p:cNvSpPr txBox="1"/>
              <p:nvPr/>
            </p:nvSpPr>
            <p:spPr>
              <a:xfrm>
                <a:off x="2759579" y="6020273"/>
                <a:ext cx="994439" cy="5554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𝐴𝐵</m:t>
                              </m:r>
                            </m:e>
                          </m:acc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×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h</m:t>
                          </m:r>
                        </m:num>
                        <m:den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7" name="CaixaDeTexto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9579" y="6020273"/>
                <a:ext cx="994439" cy="55540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CaixaDeTexto 50"/>
              <p:cNvSpPr txBox="1"/>
              <p:nvPr/>
            </p:nvSpPr>
            <p:spPr>
              <a:xfrm>
                <a:off x="3733433" y="6052963"/>
                <a:ext cx="1919949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  <m:func>
                            <m:func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e>
                          </m:func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×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func>
                            <m:func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sen</m:t>
                              </m:r>
                            </m:fName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e>
                          </m:func>
                        </m:num>
                        <m:den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1" name="CaixaDeTexto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433" y="6052963"/>
                <a:ext cx="1919949" cy="51860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CaixaDeTexto 51"/>
              <p:cNvSpPr txBox="1"/>
              <p:nvPr/>
            </p:nvSpPr>
            <p:spPr>
              <a:xfrm>
                <a:off x="5628136" y="6200894"/>
                <a:ext cx="191994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=8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pt-PT" i="1">
                          <a:latin typeface="Cambria Math" panose="02040503050406030204" pitchFamily="18" charset="0"/>
                        </a:rPr>
                        <m:t>2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sen</m:t>
                          </m:r>
                        </m:fName>
                        <m:e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2" name="CaixaDeTexto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8136" y="6200894"/>
                <a:ext cx="1919949" cy="276999"/>
              </a:xfrm>
              <a:prstGeom prst="rect">
                <a:avLst/>
              </a:prstGeom>
              <a:blipFill>
                <a:blip r:embed="rId15"/>
                <a:stretch>
                  <a:fillRect l="-635" r="-1270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CaixaDeTexto 52"/>
              <p:cNvSpPr txBox="1"/>
              <p:nvPr/>
            </p:nvSpPr>
            <p:spPr>
              <a:xfrm>
                <a:off x="7542669" y="6195331"/>
                <a:ext cx="126137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=8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sen</m:t>
                          </m:r>
                        </m:fName>
                        <m:e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3" name="CaixaDeTexto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2669" y="6195331"/>
                <a:ext cx="1261371" cy="276999"/>
              </a:xfrm>
              <a:prstGeom prst="rect">
                <a:avLst/>
              </a:prstGeom>
              <a:blipFill>
                <a:blip r:embed="rId16"/>
                <a:stretch>
                  <a:fillRect l="-1449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upo 6"/>
          <p:cNvGrpSpPr/>
          <p:nvPr/>
        </p:nvGrpSpPr>
        <p:grpSpPr>
          <a:xfrm>
            <a:off x="7348286" y="3227931"/>
            <a:ext cx="2886795" cy="1859375"/>
            <a:chOff x="5824285" y="3227930"/>
            <a:chExt cx="2886795" cy="1859375"/>
          </a:xfrm>
        </p:grpSpPr>
        <p:pic>
          <p:nvPicPr>
            <p:cNvPr id="5" name="Imagem 4"/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5824285" y="3287305"/>
              <a:ext cx="2886342" cy="1800000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Rectângulo 1"/>
                <p:cNvSpPr/>
                <p:nvPr/>
              </p:nvSpPr>
              <p:spPr>
                <a:xfrm>
                  <a:off x="7020701" y="3227930"/>
                  <a:ext cx="396069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i="1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 xmlns="">
            <p:sp>
              <p:nvSpPr>
                <p:cNvPr id="2" name="Rectângulo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20701" y="3227930"/>
                  <a:ext cx="396069" cy="369332"/>
                </a:xfrm>
                <a:prstGeom prst="rect">
                  <a:avLst/>
                </a:prstGeom>
                <a:blipFill rotWithShape="1"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ângulo 23"/>
                <p:cNvSpPr/>
                <p:nvPr/>
              </p:nvSpPr>
              <p:spPr>
                <a:xfrm>
                  <a:off x="8331938" y="4498251"/>
                  <a:ext cx="379142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i="1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 xmlns="">
            <p:sp>
              <p:nvSpPr>
                <p:cNvPr id="24" name="Rectângulo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31938" y="4498251"/>
                  <a:ext cx="379142" cy="369332"/>
                </a:xfrm>
                <a:prstGeom prst="rect">
                  <a:avLst/>
                </a:prstGeom>
                <a:blipFill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609207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7" grpId="0"/>
      <p:bldP spid="38" grpId="0"/>
      <p:bldP spid="8" grpId="0"/>
      <p:bldP spid="42" grpId="0"/>
      <p:bldP spid="11" grpId="0"/>
      <p:bldP spid="45" grpId="0"/>
      <p:bldP spid="46" grpId="0"/>
      <p:bldP spid="47" grpId="0"/>
      <p:bldP spid="13" grpId="0"/>
      <p:bldP spid="15" grpId="0"/>
      <p:bldP spid="17" grpId="0"/>
      <p:bldP spid="51" grpId="0"/>
      <p:bldP spid="52" grpId="0"/>
      <p:bldP spid="5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tângulo 13"/>
              <p:cNvSpPr/>
              <p:nvPr/>
            </p:nvSpPr>
            <p:spPr>
              <a:xfrm>
                <a:off x="2185342" y="931532"/>
                <a:ext cx="8060297" cy="13015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Clr>
                    <a:srgbClr val="00B6B5"/>
                  </a:buClr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Considera um triângulo isósceles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[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𝐴𝐵𝐶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]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em que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</m:t>
                        </m:r>
                      </m:e>
                    </m:acc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𝐵𝐶</m:t>
                        </m:r>
                      </m:e>
                    </m:acc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>
                  <a:lnSpc>
                    <a:spcPct val="150000"/>
                  </a:lnSpc>
                  <a:buClr>
                    <a:srgbClr val="00B6B5"/>
                  </a:buClr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Sendo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Â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(medido em radianos), justifica que existe um valor real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para o qual é máxima a área do triângulo e determina esse valor. </a:t>
                </a:r>
              </a:p>
            </p:txBody>
          </p:sp>
        </mc:Choice>
        <mc:Fallback xmlns="">
          <p:sp>
            <p:nvSpPr>
              <p:cNvPr id="14" name="Retâ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2" y="931532"/>
                <a:ext cx="8060297" cy="1301510"/>
              </a:xfrm>
              <a:prstGeom prst="rect">
                <a:avLst/>
              </a:prstGeom>
              <a:blipFill>
                <a:blip r:embed="rId3"/>
                <a:stretch>
                  <a:fillRect l="-605" b="-70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16"/>
          <p:cNvSpPr txBox="1"/>
          <p:nvPr/>
        </p:nvSpPr>
        <p:spPr>
          <a:xfrm>
            <a:off x="2196352" y="115333"/>
            <a:ext cx="84716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Exercício 1</a:t>
            </a:r>
          </a:p>
        </p:txBody>
      </p:sp>
      <p:sp>
        <p:nvSpPr>
          <p:cNvPr id="37" name="Retângulo 7"/>
          <p:cNvSpPr/>
          <p:nvPr/>
        </p:nvSpPr>
        <p:spPr>
          <a:xfrm>
            <a:off x="5673638" y="2233043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t-PT" sz="1400" i="1" dirty="0">
                <a:latin typeface="Arial" panose="020B0604020202020204" pitchFamily="34" charset="0"/>
                <a:cs typeface="Arial" panose="020B0604020202020204" pitchFamily="34" charset="0"/>
              </a:rPr>
              <a:t>Caderno de Apoio às Metas Curriculares, 12.º ano</a:t>
            </a:r>
          </a:p>
        </p:txBody>
      </p:sp>
      <p:sp>
        <p:nvSpPr>
          <p:cNvPr id="38" name="Retângulo 37"/>
          <p:cNvSpPr/>
          <p:nvPr/>
        </p:nvSpPr>
        <p:spPr>
          <a:xfrm>
            <a:off x="2196353" y="2413167"/>
            <a:ext cx="8065799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F47929"/>
              </a:buClr>
            </a:pPr>
            <a:r>
              <a:rPr lang="pt-PT" b="1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Sugestão de resolução </a:t>
            </a:r>
            <a:r>
              <a:rPr lang="pt-PT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(continuação)</a:t>
            </a:r>
            <a:r>
              <a:rPr lang="pt-PT" b="1" dirty="0">
                <a:solidFill>
                  <a:srgbClr val="F47929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tângulo 7"/>
              <p:cNvSpPr/>
              <p:nvPr/>
            </p:nvSpPr>
            <p:spPr>
              <a:xfrm>
                <a:off x="2196352" y="2838720"/>
                <a:ext cx="8049286" cy="5078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</m:d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pt-PT" i="1">
                          <a:latin typeface="Cambria Math" panose="02040503050406030204" pitchFamily="18" charset="0"/>
                        </a:rPr>
                        <m:t>8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sen</m:t>
                          </m:r>
                        </m:fName>
                        <m:e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Retâ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2838720"/>
                <a:ext cx="8049286" cy="5078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tângulo 40"/>
              <p:cNvSpPr/>
              <p:nvPr/>
            </p:nvSpPr>
            <p:spPr>
              <a:xfrm>
                <a:off x="2190846" y="3292489"/>
                <a:ext cx="8049286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Como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é uma função real de variável real contínua em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em particular, é</a:t>
                </a:r>
              </a:p>
            </p:txBody>
          </p:sp>
        </mc:Choice>
        <mc:Fallback xmlns="">
          <p:sp>
            <p:nvSpPr>
              <p:cNvPr id="41" name="Retângulo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846" y="3292489"/>
                <a:ext cx="8049286" cy="456535"/>
              </a:xfrm>
              <a:prstGeom prst="rect">
                <a:avLst/>
              </a:prstGeom>
              <a:blipFill>
                <a:blip r:embed="rId5"/>
                <a:stretch>
                  <a:fillRect l="-606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tângulo 12"/>
              <p:cNvSpPr/>
              <p:nvPr/>
            </p:nvSpPr>
            <p:spPr>
              <a:xfrm>
                <a:off x="2185341" y="4180939"/>
                <a:ext cx="8022587" cy="1338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Fica assim garantido, pelo teorema de </a:t>
                </a:r>
                <a:r>
                  <a:rPr lang="pt-PT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Weierstrass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que a função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admite máximo e mínimo absolutos, ou seja, fica justificado que existe um valor real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para o qual a área do triângulo é máxima. </a:t>
                </a:r>
              </a:p>
            </p:txBody>
          </p:sp>
        </mc:Choice>
        <mc:Fallback xmlns="">
          <p:sp>
            <p:nvSpPr>
              <p:cNvPr id="13" name="Re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1" y="4180939"/>
                <a:ext cx="8022587" cy="1338828"/>
              </a:xfrm>
              <a:prstGeom prst="rect">
                <a:avLst/>
              </a:prstGeom>
              <a:blipFill>
                <a:blip r:embed="rId6"/>
                <a:stretch>
                  <a:fillRect l="-607" r="-380" b="-31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tângulo 1"/>
              <p:cNvSpPr/>
              <p:nvPr/>
            </p:nvSpPr>
            <p:spPr>
              <a:xfrm>
                <a:off x="2222124" y="3743983"/>
                <a:ext cx="8018009" cy="5048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contínua no intervalo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</m:t>
                        </m:r>
                        <m:f>
                          <m:f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𝜋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</m:num>
                          <m:den>
                            <m: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Re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2124" y="3743983"/>
                <a:ext cx="8018009" cy="504818"/>
              </a:xfrm>
              <a:prstGeom prst="rect">
                <a:avLst/>
              </a:prstGeom>
              <a:blipFill>
                <a:blip r:embed="rId7"/>
                <a:stretch>
                  <a:fillRect l="-684" b="-48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tângulo 2"/>
              <p:cNvSpPr/>
              <p:nvPr/>
            </p:nvSpPr>
            <p:spPr>
              <a:xfrm>
                <a:off x="2198374" y="5434039"/>
                <a:ext cx="8018009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Para determinar esse valor, vamos recorrer ao estudo do sinal da primeira derivada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e à sua relação com o sentido de variação da função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3" name="Re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8374" y="5434039"/>
                <a:ext cx="8018009" cy="872034"/>
              </a:xfrm>
              <a:prstGeom prst="rect">
                <a:avLst/>
              </a:prstGeom>
              <a:blipFill>
                <a:blip r:embed="rId8"/>
                <a:stretch>
                  <a:fillRect l="-684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7579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1" grpId="0"/>
      <p:bldP spid="13" grpId="0"/>
      <p:bldP spid="2" grpId="0"/>
      <p:bldP spid="3" grpId="0"/>
    </p:bldLst>
  </p:timing>
</p:sld>
</file>

<file path=ppt/theme/theme1.xml><?xml version="1.0" encoding="utf-8"?>
<a:theme xmlns:a="http://schemas.openxmlformats.org/drawingml/2006/main" name="Modelo de apresentação personalizado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1819</Words>
  <Application>Microsoft Office PowerPoint</Application>
  <PresentationFormat>Ecrã Panorâmico</PresentationFormat>
  <Paragraphs>300</Paragraphs>
  <Slides>17</Slides>
  <Notes>16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17</vt:i4>
      </vt:variant>
    </vt:vector>
  </HeadingPairs>
  <TitlesOfParts>
    <vt:vector size="26" baseType="lpstr">
      <vt:lpstr>Aptos</vt:lpstr>
      <vt:lpstr>Aptos Display</vt:lpstr>
      <vt:lpstr>Arial</vt:lpstr>
      <vt:lpstr>Calibri</vt:lpstr>
      <vt:lpstr>Cambria Math</vt:lpstr>
      <vt:lpstr>Lucida Grande</vt:lpstr>
      <vt:lpstr>Montserrat Ultra-Bold</vt:lpstr>
      <vt:lpstr>Wingdings</vt:lpstr>
      <vt:lpstr>Modelo de apresentação personalizado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Paula Ferreira Fernandes Lopes</dc:creator>
  <cp:lastModifiedBy>Filomena Soares</cp:lastModifiedBy>
  <cp:revision>11</cp:revision>
  <dcterms:created xsi:type="dcterms:W3CDTF">2025-04-14T14:48:16Z</dcterms:created>
  <dcterms:modified xsi:type="dcterms:W3CDTF">2025-04-14T18:51:35Z</dcterms:modified>
</cp:coreProperties>
</file>