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5" r:id="rId1"/>
  </p:sldMasterIdLst>
  <p:sldIdLst>
    <p:sldId id="305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83" r:id="rId12"/>
    <p:sldId id="279" r:id="rId13"/>
    <p:sldId id="280" r:id="rId14"/>
    <p:sldId id="297" r:id="rId15"/>
    <p:sldId id="298" r:id="rId16"/>
    <p:sldId id="293" r:id="rId17"/>
    <p:sldId id="299" r:id="rId18"/>
    <p:sldId id="300" r:id="rId19"/>
    <p:sldId id="294" r:id="rId20"/>
    <p:sldId id="301" r:id="rId21"/>
    <p:sldId id="302" r:id="rId22"/>
    <p:sldId id="295" r:id="rId23"/>
    <p:sldId id="303" r:id="rId24"/>
    <p:sldId id="304" r:id="rId25"/>
    <p:sldId id="278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83" autoAdjust="0"/>
    <p:restoredTop sz="94365" autoAdjust="0"/>
  </p:normalViewPr>
  <p:slideViewPr>
    <p:cSldViewPr snapToGrid="0">
      <p:cViewPr varScale="1">
        <p:scale>
          <a:sx n="97" d="100"/>
          <a:sy n="97" d="100"/>
        </p:scale>
        <p:origin x="105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32515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50454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69540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63274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68071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96182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77860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97203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17797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70582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33955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037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2.xml"/><Relationship Id="rId4" Type="http://schemas.openxmlformats.org/officeDocument/2006/relationships/slide" Target="slide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78C7E-3F59-FCC0-B943-45C7AB12C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68720" y="212377"/>
            <a:ext cx="5770880" cy="6076663"/>
          </a:xfrm>
        </p:spPr>
        <p:txBody>
          <a:bodyPr>
            <a:normAutofit fontScale="90000"/>
          </a:bodyPr>
          <a:lstStyle/>
          <a:p>
            <a:r>
              <a:rPr lang="es-ES" sz="7200" dirty="0">
                <a:latin typeface="Franklin Gothic Demi Cond" panose="020B0706030402020204" pitchFamily="34" charset="0"/>
              </a:rPr>
              <a:t>Bases per a la </a:t>
            </a:r>
            <a:r>
              <a:rPr lang="es-ES" sz="7200" dirty="0" err="1">
                <a:solidFill>
                  <a:srgbClr val="0070C0"/>
                </a:solidFill>
                <a:latin typeface="Franklin Gothic Demi Cond" panose="020B0706030402020204" pitchFamily="34" charset="0"/>
              </a:rPr>
              <a:t>intersecció</a:t>
            </a:r>
            <a:r>
              <a:rPr lang="es-ES" sz="7200" dirty="0">
                <a:latin typeface="Franklin Gothic Demi Cond" panose="020B0706030402020204" pitchFamily="34" charset="0"/>
              </a:rPr>
              <a:t> i la </a:t>
            </a:r>
            <a:r>
              <a:rPr lang="es-ES" sz="7200" dirty="0">
                <a:solidFill>
                  <a:srgbClr val="0070C0"/>
                </a:solidFill>
                <a:latin typeface="Franklin Gothic Demi Cond" panose="020B0706030402020204" pitchFamily="34" charset="0"/>
              </a:rPr>
              <a:t>suma</a:t>
            </a:r>
            <a:r>
              <a:rPr lang="es-ES" sz="7200" dirty="0">
                <a:latin typeface="Franklin Gothic Demi Cond" panose="020B0706030402020204" pitchFamily="34" charset="0"/>
              </a:rPr>
              <a:t> de dos </a:t>
            </a:r>
            <a:r>
              <a:rPr lang="es-ES" sz="7200" dirty="0" err="1">
                <a:latin typeface="Franklin Gothic Demi Cond" panose="020B0706030402020204" pitchFamily="34" charset="0"/>
              </a:rPr>
              <a:t>subespais</a:t>
            </a:r>
            <a:r>
              <a:rPr lang="es-ES" sz="7200" dirty="0">
                <a:latin typeface="Franklin Gothic Demi Cond" panose="020B0706030402020204" pitchFamily="34" charset="0"/>
              </a:rPr>
              <a:t>: </a:t>
            </a:r>
            <a:br>
              <a:rPr lang="es-ES" sz="7200" dirty="0">
                <a:latin typeface="Franklin Gothic Demi Cond" panose="020B0706030402020204" pitchFamily="34" charset="0"/>
              </a:rPr>
            </a:br>
            <a:r>
              <a:rPr lang="es-ES" sz="7200" dirty="0">
                <a:latin typeface="Franklin Gothic Demi Cond" panose="020B0706030402020204" pitchFamily="34" charset="0"/>
              </a:rPr>
              <a:t>una </a:t>
            </a:r>
            <a:r>
              <a:rPr lang="es-ES" sz="7200" dirty="0" err="1">
                <a:solidFill>
                  <a:schemeClr val="accent2">
                    <a:lumMod val="75000"/>
                  </a:schemeClr>
                </a:solidFill>
                <a:latin typeface="Franklin Gothic Demi Cond" panose="020B0706030402020204" pitchFamily="34" charset="0"/>
              </a:rPr>
              <a:t>aproximació</a:t>
            </a:r>
            <a:r>
              <a:rPr lang="es-ES" sz="7200" dirty="0">
                <a:solidFill>
                  <a:schemeClr val="accent2">
                    <a:lumMod val="75000"/>
                  </a:schemeClr>
                </a:solidFill>
                <a:latin typeface="Franklin Gothic Demi Cond" panose="020B0706030402020204" pitchFamily="34" charset="0"/>
              </a:rPr>
              <a:t> matricial</a:t>
            </a:r>
          </a:p>
        </p:txBody>
      </p:sp>
      <p:pic>
        <p:nvPicPr>
          <p:cNvPr id="4" name="Picture 3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id="{A3BF95E3-BC91-B539-2B8B-9A4179CF888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667" r="-1" b="-1"/>
          <a:stretch/>
        </p:blipFill>
        <p:spPr>
          <a:xfrm>
            <a:off x="1" y="10"/>
            <a:ext cx="585216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502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45C26D-768E-279B-7F70-2386914A67E2}"/>
              </a:ext>
            </a:extLst>
          </p:cNvPr>
          <p:cNvSpPr txBox="1">
            <a:spLocks/>
          </p:cNvSpPr>
          <p:nvPr/>
        </p:nvSpPr>
        <p:spPr>
          <a:xfrm>
            <a:off x="1498601" y="111702"/>
            <a:ext cx="9212665" cy="1754755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A0BCE415-029F-5EDD-270D-311E25E679EA}"/>
              </a:ext>
            </a:extLst>
          </p:cNvPr>
          <p:cNvSpPr/>
          <p:nvPr/>
        </p:nvSpPr>
        <p:spPr>
          <a:xfrm>
            <a:off x="333491" y="1936458"/>
            <a:ext cx="9351267" cy="74019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C4C137A-0DF4-F579-E34C-16CA21A22B9C}"/>
              </a:ext>
            </a:extLst>
          </p:cNvPr>
          <p:cNvSpPr txBox="1"/>
          <p:nvPr/>
        </p:nvSpPr>
        <p:spPr>
          <a:xfrm>
            <a:off x="3070021" y="680119"/>
            <a:ext cx="10230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11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=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800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2E86DB3-3BBB-5ECB-42C3-D3F2625FE738}"/>
              </a:ext>
            </a:extLst>
          </p:cNvPr>
          <p:cNvSpPr txBox="1"/>
          <p:nvPr/>
        </p:nvSpPr>
        <p:spPr>
          <a:xfrm>
            <a:off x="463641" y="2070476"/>
            <a:ext cx="94788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➍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obtenir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bases de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F+G</a:t>
            </a:r>
            <a:r>
              <a:rPr lang="es-ES" sz="2800" dirty="0">
                <a:latin typeface="Comic Sans MS" panose="030F0702030302020204" pitchFamily="66" charset="0"/>
              </a:rPr>
              <a:t> i de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G </a:t>
            </a:r>
            <a:r>
              <a:rPr lang="es-ES" sz="2800" dirty="0">
                <a:latin typeface="Comic Sans MS" panose="030F0702030302020204" pitchFamily="66" charset="0"/>
              </a:rPr>
              <a:t>a partir de 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11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22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60036CFC-8413-A048-8CD8-6A71316D1773}"/>
              </a:ext>
            </a:extLst>
          </p:cNvPr>
          <p:cNvSpPr txBox="1"/>
          <p:nvPr/>
        </p:nvSpPr>
        <p:spPr>
          <a:xfrm>
            <a:off x="10227701" y="2806074"/>
            <a:ext cx="18325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des de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C2A109B-320D-84C2-5582-775CD75756EE}"/>
              </a:ext>
            </a:extLst>
          </p:cNvPr>
          <p:cNvSpPr txBox="1"/>
          <p:nvPr/>
        </p:nvSpPr>
        <p:spPr>
          <a:xfrm>
            <a:off x="3988017" y="192985"/>
            <a:ext cx="1979366" cy="15081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1  1   3    -1     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1 -14    5  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0  0   1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 -1/5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0  0  -22/5</a:t>
            </a:r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000" dirty="0"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12228F87-75B2-09A6-F99A-E58C477B9C38}"/>
              </a:ext>
            </a:extLst>
          </p:cNvPr>
          <p:cNvSpPr/>
          <p:nvPr/>
        </p:nvSpPr>
        <p:spPr>
          <a:xfrm>
            <a:off x="4012933" y="205103"/>
            <a:ext cx="138476" cy="1508105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EB0812A-E8DE-F9DE-843F-2CE94732CDB0}"/>
              </a:ext>
            </a:extLst>
          </p:cNvPr>
          <p:cNvSpPr txBox="1"/>
          <p:nvPr/>
        </p:nvSpPr>
        <p:spPr>
          <a:xfrm>
            <a:off x="7466258" y="584498"/>
            <a:ext cx="159661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latin typeface="Comic Sans MS" panose="030F0702030302020204" pitchFamily="66" charset="0"/>
              </a:rPr>
              <a:t> -2 -2 -1  1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 0  -6 3 -5</a:t>
            </a:r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C10337D6-E3F5-EC50-D6A2-DEE4F3731E8F}"/>
              </a:ext>
            </a:extLst>
          </p:cNvPr>
          <p:cNvSpPr/>
          <p:nvPr/>
        </p:nvSpPr>
        <p:spPr>
          <a:xfrm>
            <a:off x="5712205" y="205103"/>
            <a:ext cx="138476" cy="1508106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9E57C651-554E-B638-9E01-12DC20A00115}"/>
              </a:ext>
            </a:extLst>
          </p:cNvPr>
          <p:cNvSpPr/>
          <p:nvPr/>
        </p:nvSpPr>
        <p:spPr>
          <a:xfrm>
            <a:off x="7566647" y="584497"/>
            <a:ext cx="116702" cy="707886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DB0656EF-E886-0375-72BE-86AC39D04111}"/>
              </a:ext>
            </a:extLst>
          </p:cNvPr>
          <p:cNvSpPr/>
          <p:nvPr/>
        </p:nvSpPr>
        <p:spPr>
          <a:xfrm>
            <a:off x="8829166" y="584499"/>
            <a:ext cx="162246" cy="707886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2417FCD8-B5B5-99C3-7103-6C76397C72D5}"/>
              </a:ext>
            </a:extLst>
          </p:cNvPr>
          <p:cNvSpPr txBox="1"/>
          <p:nvPr/>
        </p:nvSpPr>
        <p:spPr>
          <a:xfrm>
            <a:off x="463641" y="2772351"/>
            <a:ext cx="9654246" cy="19598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latin typeface="Comic Sans MS" panose="030F0702030302020204" pitchFamily="66" charset="0"/>
              </a:rPr>
              <a:t>Base de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F+G</a:t>
            </a:r>
            <a:r>
              <a:rPr lang="es-ES" sz="2800" dirty="0">
                <a:latin typeface="Comic Sans MS" panose="030F0702030302020204" pitchFamily="66" charset="0"/>
              </a:rPr>
              <a:t> :</a:t>
            </a:r>
            <a:endParaRPr lang="es-ES" sz="2800" dirty="0"/>
          </a:p>
          <a:p>
            <a:pPr>
              <a:lnSpc>
                <a:spcPct val="150000"/>
              </a:lnSpc>
            </a:pPr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 (1,1,3,-1)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(0,1,-14,5)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(0,0,1,-1/5)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(0,0,0,-22/5)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} =</a:t>
            </a:r>
          </a:p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= {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1+x+3x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x-14x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+5x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/5, -22x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/5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}</a:t>
            </a:r>
            <a:endParaRPr lang="es-ES" sz="28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ED3E50B3-E750-ED20-1E01-C82494F987AA}"/>
              </a:ext>
            </a:extLst>
          </p:cNvPr>
          <p:cNvSpPr txBox="1"/>
          <p:nvPr/>
        </p:nvSpPr>
        <p:spPr>
          <a:xfrm>
            <a:off x="6547638" y="647288"/>
            <a:ext cx="10999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22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=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800" dirty="0"/>
          </a:p>
        </p:txBody>
      </p:sp>
      <p:sp>
        <p:nvSpPr>
          <p:cNvPr id="74" name="Flecha: doblada hacia arriba 73">
            <a:extLst>
              <a:ext uri="{FF2B5EF4-FFF2-40B4-BE49-F238E27FC236}">
                <a16:creationId xmlns:a16="http://schemas.microsoft.com/office/drawing/2014/main" id="{1FF23F8E-83BF-9FC0-55A9-C53088F62A1B}"/>
              </a:ext>
            </a:extLst>
          </p:cNvPr>
          <p:cNvSpPr/>
          <p:nvPr/>
        </p:nvSpPr>
        <p:spPr>
          <a:xfrm rot="5400000" flipV="1">
            <a:off x="10166146" y="3339854"/>
            <a:ext cx="1157761" cy="1064441"/>
          </a:xfrm>
          <a:prstGeom prst="bentUpArrow">
            <a:avLst/>
          </a:prstGeom>
          <a:pattFill prst="pct30">
            <a:fgClr>
              <a:schemeClr val="accent6">
                <a:lumMod val="75000"/>
              </a:schemeClr>
            </a:fgClr>
            <a:bgClr>
              <a:schemeClr val="bg1"/>
            </a:bgClr>
          </a:patt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1D64D519-0987-6639-9904-BB0D89962EB0}"/>
              </a:ext>
            </a:extLst>
          </p:cNvPr>
          <p:cNvSpPr txBox="1"/>
          <p:nvPr/>
        </p:nvSpPr>
        <p:spPr>
          <a:xfrm>
            <a:off x="463641" y="4827884"/>
            <a:ext cx="9654246" cy="19598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latin typeface="Comic Sans MS" panose="030F0702030302020204" pitchFamily="66" charset="0"/>
              </a:rPr>
              <a:t>Base de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G </a:t>
            </a:r>
            <a:r>
              <a:rPr lang="es-ES" sz="2800" dirty="0">
                <a:latin typeface="Comic Sans MS" panose="030F0702030302020204" pitchFamily="66" charset="0"/>
              </a:rPr>
              <a:t>:</a:t>
            </a:r>
            <a:endParaRPr lang="es-ES" sz="2800" dirty="0"/>
          </a:p>
          <a:p>
            <a:pPr>
              <a:lnSpc>
                <a:spcPct val="150000"/>
              </a:lnSpc>
            </a:pPr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 (-2,-2,-1,1)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(0,-6,3,-5)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} =</a:t>
            </a:r>
          </a:p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= {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-2-2x-x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-6x+3x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-5x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</a:t>
            </a:r>
            <a:endParaRPr lang="es-ES" sz="28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8CAEE75D-E2AB-5046-E89B-E79D2E12D300}"/>
              </a:ext>
            </a:extLst>
          </p:cNvPr>
          <p:cNvSpPr txBox="1"/>
          <p:nvPr/>
        </p:nvSpPr>
        <p:spPr>
          <a:xfrm>
            <a:off x="10227701" y="4901351"/>
            <a:ext cx="19094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des de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22</a:t>
            </a:r>
          </a:p>
        </p:txBody>
      </p:sp>
      <p:sp>
        <p:nvSpPr>
          <p:cNvPr id="81" name="Flecha: doblada hacia arriba 80">
            <a:extLst>
              <a:ext uri="{FF2B5EF4-FFF2-40B4-BE49-F238E27FC236}">
                <a16:creationId xmlns:a16="http://schemas.microsoft.com/office/drawing/2014/main" id="{B94E8E85-B7DA-469E-FF0D-2714A62B963B}"/>
              </a:ext>
            </a:extLst>
          </p:cNvPr>
          <p:cNvSpPr/>
          <p:nvPr/>
        </p:nvSpPr>
        <p:spPr>
          <a:xfrm rot="5400000" flipV="1">
            <a:off x="10166146" y="5435513"/>
            <a:ext cx="1157761" cy="1064441"/>
          </a:xfrm>
          <a:prstGeom prst="bentUpArrow">
            <a:avLst/>
          </a:prstGeom>
          <a:pattFill prst="pct30">
            <a:fgClr>
              <a:schemeClr val="accent6">
                <a:lumMod val="75000"/>
              </a:schemeClr>
            </a:fgClr>
            <a:bgClr>
              <a:schemeClr val="bg1"/>
            </a:bgClr>
          </a:patt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9074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/>
      <p:bldP spid="28" grpId="0" animBg="1"/>
      <p:bldP spid="74" grpId="0" animBg="1"/>
      <p:bldP spid="78" grpId="0" animBg="1"/>
      <p:bldP spid="79" grpId="0"/>
      <p:bldP spid="8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hlinkClick r:id="rId2" action="ppaction://hlinksldjump"/>
            <a:extLst>
              <a:ext uri="{FF2B5EF4-FFF2-40B4-BE49-F238E27FC236}">
                <a16:creationId xmlns:a16="http://schemas.microsoft.com/office/drawing/2014/main" id="{7964FEA3-B090-FD83-C85D-3ED5D40DFC01}"/>
              </a:ext>
            </a:extLst>
          </p:cNvPr>
          <p:cNvSpPr/>
          <p:nvPr/>
        </p:nvSpPr>
        <p:spPr>
          <a:xfrm>
            <a:off x="4667689" y="2666945"/>
            <a:ext cx="2080492" cy="104555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227782"/>
                      <a:gd name="connsiteY0" fmla="*/ 0 h 1045557"/>
                      <a:gd name="connsiteX1" fmla="*/ 5227782 w 5227782"/>
                      <a:gd name="connsiteY1" fmla="*/ 0 h 1045557"/>
                      <a:gd name="connsiteX2" fmla="*/ 5227782 w 5227782"/>
                      <a:gd name="connsiteY2" fmla="*/ 1045557 h 1045557"/>
                      <a:gd name="connsiteX3" fmla="*/ 0 w 5227782"/>
                      <a:gd name="connsiteY3" fmla="*/ 1045557 h 1045557"/>
                      <a:gd name="connsiteX4" fmla="*/ 0 w 5227782"/>
                      <a:gd name="connsiteY4" fmla="*/ 0 h 1045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7782" h="1045557" fill="none" extrusionOk="0">
                        <a:moveTo>
                          <a:pt x="0" y="0"/>
                        </a:moveTo>
                        <a:cubicBezTo>
                          <a:pt x="1298587" y="-49533"/>
                          <a:pt x="3220834" y="-14809"/>
                          <a:pt x="5227782" y="0"/>
                        </a:cubicBezTo>
                        <a:cubicBezTo>
                          <a:pt x="5242517" y="438251"/>
                          <a:pt x="5302284" y="617118"/>
                          <a:pt x="5227782" y="1045557"/>
                        </a:cubicBezTo>
                        <a:cubicBezTo>
                          <a:pt x="3788634" y="997326"/>
                          <a:pt x="1190361" y="1130012"/>
                          <a:pt x="0" y="1045557"/>
                        </a:cubicBezTo>
                        <a:cubicBezTo>
                          <a:pt x="79548" y="687227"/>
                          <a:pt x="21950" y="269712"/>
                          <a:pt x="0" y="0"/>
                        </a:cubicBezTo>
                        <a:close/>
                      </a:path>
                      <a:path w="5227782" h="1045557" stroke="0" extrusionOk="0">
                        <a:moveTo>
                          <a:pt x="0" y="0"/>
                        </a:moveTo>
                        <a:cubicBezTo>
                          <a:pt x="2502706" y="118645"/>
                          <a:pt x="3065621" y="116012"/>
                          <a:pt x="5227782" y="0"/>
                        </a:cubicBezTo>
                        <a:cubicBezTo>
                          <a:pt x="5166567" y="383114"/>
                          <a:pt x="5257048" y="719580"/>
                          <a:pt x="5227782" y="1045557"/>
                        </a:cubicBezTo>
                        <a:cubicBezTo>
                          <a:pt x="4279420" y="1180157"/>
                          <a:pt x="1531167" y="888361"/>
                          <a:pt x="0" y="1045557"/>
                        </a:cubicBezTo>
                        <a:cubicBezTo>
                          <a:pt x="56498" y="602082"/>
                          <a:pt x="-79391" y="4595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Sí</a:t>
            </a:r>
            <a:endParaRPr lang="es-ES" sz="4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57EFAC73-705A-9213-9F66-28E44DABE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740" y="272947"/>
            <a:ext cx="9386596" cy="1325563"/>
          </a:xfrm>
          <a:pattFill prst="wdUpDiag">
            <a:fgClr>
              <a:srgbClr val="FFFF00"/>
            </a:fgClr>
            <a:bgClr>
              <a:schemeClr val="bg1"/>
            </a:bgClr>
          </a:patt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 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Vol</a:t>
            </a:r>
            <a:r>
              <a:rPr lang="es-ES" sz="4800" b="1" dirty="0" err="1">
                <a:solidFill>
                  <a:schemeClr val="accent6">
                    <a:lumMod val="50000"/>
                  </a:schemeClr>
                </a:solidFill>
              </a:rPr>
              <a:t>s</a:t>
            </a:r>
            <a:r>
              <a:rPr lang="es-ES" sz="4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4800" b="1" dirty="0" err="1">
                <a:solidFill>
                  <a:schemeClr val="accent6">
                    <a:lumMod val="50000"/>
                  </a:schemeClr>
                </a:solidFill>
              </a:rPr>
              <a:t>comprovar</a:t>
            </a:r>
            <a:r>
              <a:rPr lang="es-ES" sz="4800" b="1" dirty="0">
                <a:solidFill>
                  <a:schemeClr val="accent6">
                    <a:lumMod val="50000"/>
                  </a:schemeClr>
                </a:solidFill>
              </a:rPr>
              <a:t> si </a:t>
            </a:r>
            <a:r>
              <a:rPr lang="es-ES" sz="4800" b="1" dirty="0" err="1">
                <a:solidFill>
                  <a:schemeClr val="accent6">
                    <a:lumMod val="50000"/>
                  </a:schemeClr>
                </a:solidFill>
              </a:rPr>
              <a:t>ho</a:t>
            </a:r>
            <a:r>
              <a:rPr lang="es-ES" sz="4800" b="1" dirty="0">
                <a:solidFill>
                  <a:schemeClr val="accent6">
                    <a:lumMod val="50000"/>
                  </a:schemeClr>
                </a:solidFill>
              </a:rPr>
              <a:t> has </a:t>
            </a:r>
            <a:r>
              <a:rPr lang="es-ES" sz="4800" b="1" dirty="0" err="1">
                <a:solidFill>
                  <a:schemeClr val="accent6">
                    <a:lumMod val="50000"/>
                  </a:schemeClr>
                </a:solidFill>
              </a:rPr>
              <a:t>entès</a:t>
            </a:r>
            <a:r>
              <a:rPr lang="es-ES" sz="4800" b="1" dirty="0">
                <a:solidFill>
                  <a:schemeClr val="accent6">
                    <a:lumMod val="50000"/>
                  </a:schemeClr>
                </a:solidFill>
              </a:rPr>
              <a:t>?</a:t>
            </a:r>
            <a:endParaRPr lang="es-ES" sz="4800" b="1" dirty="0">
              <a:solidFill>
                <a:srgbClr val="7030A0"/>
              </a:solidFill>
            </a:endParaRPr>
          </a:p>
        </p:txBody>
      </p:sp>
      <p:sp>
        <p:nvSpPr>
          <p:cNvPr id="2" name="Rectángulo 1">
            <a:hlinkClick r:id="rId3" action="ppaction://hlinksldjump"/>
            <a:extLst>
              <a:ext uri="{FF2B5EF4-FFF2-40B4-BE49-F238E27FC236}">
                <a16:creationId xmlns:a16="http://schemas.microsoft.com/office/drawing/2014/main" id="{1BB4E0E1-0249-684A-5F80-6E0AC725BA5D}"/>
              </a:ext>
            </a:extLst>
          </p:cNvPr>
          <p:cNvSpPr/>
          <p:nvPr/>
        </p:nvSpPr>
        <p:spPr>
          <a:xfrm>
            <a:off x="4667689" y="4412300"/>
            <a:ext cx="2080492" cy="104555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227782"/>
                      <a:gd name="connsiteY0" fmla="*/ 0 h 1045557"/>
                      <a:gd name="connsiteX1" fmla="*/ 5227782 w 5227782"/>
                      <a:gd name="connsiteY1" fmla="*/ 0 h 1045557"/>
                      <a:gd name="connsiteX2" fmla="*/ 5227782 w 5227782"/>
                      <a:gd name="connsiteY2" fmla="*/ 1045557 h 1045557"/>
                      <a:gd name="connsiteX3" fmla="*/ 0 w 5227782"/>
                      <a:gd name="connsiteY3" fmla="*/ 1045557 h 1045557"/>
                      <a:gd name="connsiteX4" fmla="*/ 0 w 5227782"/>
                      <a:gd name="connsiteY4" fmla="*/ 0 h 1045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7782" h="1045557" fill="none" extrusionOk="0">
                        <a:moveTo>
                          <a:pt x="0" y="0"/>
                        </a:moveTo>
                        <a:cubicBezTo>
                          <a:pt x="1298587" y="-49533"/>
                          <a:pt x="3220834" y="-14809"/>
                          <a:pt x="5227782" y="0"/>
                        </a:cubicBezTo>
                        <a:cubicBezTo>
                          <a:pt x="5242517" y="438251"/>
                          <a:pt x="5302284" y="617118"/>
                          <a:pt x="5227782" y="1045557"/>
                        </a:cubicBezTo>
                        <a:cubicBezTo>
                          <a:pt x="3788634" y="997326"/>
                          <a:pt x="1190361" y="1130012"/>
                          <a:pt x="0" y="1045557"/>
                        </a:cubicBezTo>
                        <a:cubicBezTo>
                          <a:pt x="79548" y="687227"/>
                          <a:pt x="21950" y="269712"/>
                          <a:pt x="0" y="0"/>
                        </a:cubicBezTo>
                        <a:close/>
                      </a:path>
                      <a:path w="5227782" h="1045557" stroke="0" extrusionOk="0">
                        <a:moveTo>
                          <a:pt x="0" y="0"/>
                        </a:moveTo>
                        <a:cubicBezTo>
                          <a:pt x="2502706" y="118645"/>
                          <a:pt x="3065621" y="116012"/>
                          <a:pt x="5227782" y="0"/>
                        </a:cubicBezTo>
                        <a:cubicBezTo>
                          <a:pt x="5166567" y="383114"/>
                          <a:pt x="5257048" y="719580"/>
                          <a:pt x="5227782" y="1045557"/>
                        </a:cubicBezTo>
                        <a:cubicBezTo>
                          <a:pt x="4279420" y="1180157"/>
                          <a:pt x="1531167" y="888361"/>
                          <a:pt x="0" y="1045557"/>
                        </a:cubicBezTo>
                        <a:cubicBezTo>
                          <a:pt x="56498" y="602082"/>
                          <a:pt x="-79391" y="4595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No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455784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7964FEA3-B090-FD83-C85D-3ED5D40DFC01}"/>
              </a:ext>
            </a:extLst>
          </p:cNvPr>
          <p:cNvSpPr/>
          <p:nvPr/>
        </p:nvSpPr>
        <p:spPr>
          <a:xfrm>
            <a:off x="1316183" y="2906221"/>
            <a:ext cx="4839855" cy="1045557"/>
          </a:xfrm>
          <a:prstGeom prst="rect">
            <a:avLst/>
          </a:prstGeom>
          <a:solidFill>
            <a:schemeClr val="accent2"/>
          </a:solidFill>
          <a:ln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227782"/>
                      <a:gd name="connsiteY0" fmla="*/ 0 h 1045557"/>
                      <a:gd name="connsiteX1" fmla="*/ 5227782 w 5227782"/>
                      <a:gd name="connsiteY1" fmla="*/ 0 h 1045557"/>
                      <a:gd name="connsiteX2" fmla="*/ 5227782 w 5227782"/>
                      <a:gd name="connsiteY2" fmla="*/ 1045557 h 1045557"/>
                      <a:gd name="connsiteX3" fmla="*/ 0 w 5227782"/>
                      <a:gd name="connsiteY3" fmla="*/ 1045557 h 1045557"/>
                      <a:gd name="connsiteX4" fmla="*/ 0 w 5227782"/>
                      <a:gd name="connsiteY4" fmla="*/ 0 h 1045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7782" h="1045557" fill="none" extrusionOk="0">
                        <a:moveTo>
                          <a:pt x="0" y="0"/>
                        </a:moveTo>
                        <a:cubicBezTo>
                          <a:pt x="1298587" y="-49533"/>
                          <a:pt x="3220834" y="-14809"/>
                          <a:pt x="5227782" y="0"/>
                        </a:cubicBezTo>
                        <a:cubicBezTo>
                          <a:pt x="5242517" y="438251"/>
                          <a:pt x="5302284" y="617118"/>
                          <a:pt x="5227782" y="1045557"/>
                        </a:cubicBezTo>
                        <a:cubicBezTo>
                          <a:pt x="3788634" y="997326"/>
                          <a:pt x="1190361" y="1130012"/>
                          <a:pt x="0" y="1045557"/>
                        </a:cubicBezTo>
                        <a:cubicBezTo>
                          <a:pt x="79548" y="687227"/>
                          <a:pt x="21950" y="269712"/>
                          <a:pt x="0" y="0"/>
                        </a:cubicBezTo>
                        <a:close/>
                      </a:path>
                      <a:path w="5227782" h="1045557" stroke="0" extrusionOk="0">
                        <a:moveTo>
                          <a:pt x="0" y="0"/>
                        </a:moveTo>
                        <a:cubicBezTo>
                          <a:pt x="2502706" y="118645"/>
                          <a:pt x="3065621" y="116012"/>
                          <a:pt x="5227782" y="0"/>
                        </a:cubicBezTo>
                        <a:cubicBezTo>
                          <a:pt x="5166567" y="383114"/>
                          <a:pt x="5257048" y="719580"/>
                          <a:pt x="5227782" y="1045557"/>
                        </a:cubicBezTo>
                        <a:cubicBezTo>
                          <a:pt x="4279420" y="1180157"/>
                          <a:pt x="1531167" y="888361"/>
                          <a:pt x="0" y="1045557"/>
                        </a:cubicBezTo>
                        <a:cubicBezTo>
                          <a:pt x="56498" y="602082"/>
                          <a:pt x="-79391" y="4595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A180EEF2-7C42-78B0-A5EB-BB1E7DB72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4583" y="3080460"/>
            <a:ext cx="5329382" cy="1045557"/>
          </a:xfrm>
          <a:noFill/>
          <a:ln w="25400"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4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4000" b="1" dirty="0" err="1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Escull</a:t>
            </a:r>
            <a:r>
              <a:rPr lang="es-E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pregunta</a:t>
            </a:r>
          </a:p>
        </p:txBody>
      </p:sp>
      <p:sp>
        <p:nvSpPr>
          <p:cNvPr id="12" name="Rectángulo: esquinas redondeadas 11">
            <a:hlinkClick r:id="rId2" action="ppaction://hlinksldjump"/>
            <a:extLst>
              <a:ext uri="{FF2B5EF4-FFF2-40B4-BE49-F238E27FC236}">
                <a16:creationId xmlns:a16="http://schemas.microsoft.com/office/drawing/2014/main" id="{0542F898-2301-F743-9844-202B04407BF2}"/>
              </a:ext>
            </a:extLst>
          </p:cNvPr>
          <p:cNvSpPr/>
          <p:nvPr/>
        </p:nvSpPr>
        <p:spPr>
          <a:xfrm>
            <a:off x="7407561" y="1826221"/>
            <a:ext cx="1800000" cy="1080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3" name="Rectángulo: esquinas redondeadas 12">
            <a:hlinkClick r:id="rId3" action="ppaction://hlinksldjump"/>
            <a:extLst>
              <a:ext uri="{FF2B5EF4-FFF2-40B4-BE49-F238E27FC236}">
                <a16:creationId xmlns:a16="http://schemas.microsoft.com/office/drawing/2014/main" id="{E9880445-ABB9-A2EA-727B-5DC4740C6EC7}"/>
              </a:ext>
            </a:extLst>
          </p:cNvPr>
          <p:cNvSpPr/>
          <p:nvPr/>
        </p:nvSpPr>
        <p:spPr>
          <a:xfrm>
            <a:off x="9591961" y="1826221"/>
            <a:ext cx="1800000" cy="1080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4" name="Rectángulo: esquinas redondeadas 13">
            <a:hlinkClick r:id="rId4" action="ppaction://hlinksldjump"/>
            <a:extLst>
              <a:ext uri="{FF2B5EF4-FFF2-40B4-BE49-F238E27FC236}">
                <a16:creationId xmlns:a16="http://schemas.microsoft.com/office/drawing/2014/main" id="{8F6AE95F-DDF2-0EE6-ADA6-1EF4EE5F799B}"/>
              </a:ext>
            </a:extLst>
          </p:cNvPr>
          <p:cNvSpPr/>
          <p:nvPr/>
        </p:nvSpPr>
        <p:spPr>
          <a:xfrm>
            <a:off x="7407561" y="3586017"/>
            <a:ext cx="1800000" cy="1080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5" name="Rectángulo: esquinas redondeadas 14">
            <a:hlinkClick r:id="rId5" action="ppaction://hlinksldjump"/>
            <a:extLst>
              <a:ext uri="{FF2B5EF4-FFF2-40B4-BE49-F238E27FC236}">
                <a16:creationId xmlns:a16="http://schemas.microsoft.com/office/drawing/2014/main" id="{59FF5030-C050-0A1A-69A1-4F00C513D4C8}"/>
              </a:ext>
            </a:extLst>
          </p:cNvPr>
          <p:cNvSpPr/>
          <p:nvPr/>
        </p:nvSpPr>
        <p:spPr>
          <a:xfrm>
            <a:off x="9591961" y="3586017"/>
            <a:ext cx="1800000" cy="1080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Comic Sans MS" panose="030F0702030302020204" pitchFamily="66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831976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7F5EAB-7251-1764-0006-B50CF488C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5" y="81661"/>
            <a:ext cx="11301051" cy="1325563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rgbClr val="0070C0"/>
                </a:solidFill>
              </a:rPr>
              <a:t>1.   </a:t>
            </a:r>
            <a:r>
              <a:rPr lang="es-ES" sz="3200" dirty="0">
                <a:latin typeface="Comic Sans MS" panose="030F0702030302020204" pitchFamily="66" charset="0"/>
              </a:rPr>
              <a:t>Per a  F = &lt; (1,5,-6), (3,-1,2) &gt;, G = &lt; (3,5,-2), (2,1,1) &gt; ,    </a:t>
            </a:r>
            <a:br>
              <a:rPr lang="es-ES" sz="3200" dirty="0">
                <a:latin typeface="Comic Sans MS" panose="030F0702030302020204" pitchFamily="66" charset="0"/>
              </a:rPr>
            </a:br>
            <a:r>
              <a:rPr lang="es-ES" sz="3200" dirty="0">
                <a:latin typeface="Comic Sans MS" panose="030F0702030302020204" pitchFamily="66" charset="0"/>
              </a:rPr>
              <a:t>      </a:t>
            </a:r>
            <a:r>
              <a:rPr lang="es-ES" sz="3200" dirty="0" err="1">
                <a:latin typeface="Comic Sans MS" panose="030F0702030302020204" pitchFamily="66" charset="0"/>
              </a:rPr>
              <a:t>subespais</a:t>
            </a:r>
            <a:r>
              <a:rPr lang="es-ES" sz="3200" dirty="0">
                <a:latin typeface="Comic Sans MS" panose="030F0702030302020204" pitchFamily="66" charset="0"/>
              </a:rPr>
              <a:t> de R</a:t>
            </a:r>
            <a:r>
              <a:rPr lang="es-ES" sz="3200" baseline="30000" dirty="0">
                <a:latin typeface="Comic Sans MS" panose="030F0702030302020204" pitchFamily="66" charset="0"/>
              </a:rPr>
              <a:t>3</a:t>
            </a:r>
            <a:r>
              <a:rPr lang="es-ES" sz="3200" dirty="0">
                <a:latin typeface="Comic Sans MS" panose="030F0702030302020204" pitchFamily="66" charset="0"/>
              </a:rPr>
              <a:t> : </a:t>
            </a:r>
          </a:p>
        </p:txBody>
      </p:sp>
      <p:sp>
        <p:nvSpPr>
          <p:cNvPr id="6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330AE193-142E-4F3C-0531-BF4E76D45126}"/>
              </a:ext>
            </a:extLst>
          </p:cNvPr>
          <p:cNvSpPr txBox="1">
            <a:spLocks/>
          </p:cNvSpPr>
          <p:nvPr/>
        </p:nvSpPr>
        <p:spPr>
          <a:xfrm>
            <a:off x="1023879" y="1749866"/>
            <a:ext cx="10499426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(0,0,0) és l’únic vector de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9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F75EFF4B-1E36-E156-9883-73D6B58DE467}"/>
              </a:ext>
            </a:extLst>
          </p:cNvPr>
          <p:cNvSpPr txBox="1">
            <a:spLocks/>
          </p:cNvSpPr>
          <p:nvPr/>
        </p:nvSpPr>
        <p:spPr>
          <a:xfrm>
            <a:off x="1023879" y="2982002"/>
            <a:ext cx="10499426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les bases de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 són del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tipus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{ b(1,-3,4) } per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algun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b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0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1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A7B5B3A6-1A9D-3343-31E9-22980B4BDE86}"/>
              </a:ext>
            </a:extLst>
          </p:cNvPr>
          <p:cNvSpPr txBox="1">
            <a:spLocks/>
          </p:cNvSpPr>
          <p:nvPr/>
        </p:nvSpPr>
        <p:spPr>
          <a:xfrm>
            <a:off x="1023879" y="4226372"/>
            <a:ext cx="10499426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les bases de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 són del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tipus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{ c(1,-1,2) } per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algun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c ≠ 0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13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D4627361-3EDB-52A5-57B1-DAF69CF87F15}"/>
              </a:ext>
            </a:extLst>
          </p:cNvPr>
          <p:cNvSpPr txBox="1">
            <a:spLocks/>
          </p:cNvSpPr>
          <p:nvPr/>
        </p:nvSpPr>
        <p:spPr>
          <a:xfrm>
            <a:off x="1023879" y="5464810"/>
            <a:ext cx="10499425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les bases de 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+G tenen 2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vectors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3813784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2642B-CC4C-7B3B-119F-B59F9621F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3F7880D1-4502-0B16-BCB0-8E142E9E7AE2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225B2BC-B1B3-B196-C0F1-E49742A5E57C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03B63C0C-F794-DD7F-B5AA-38F51868001A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7BE51F34-10A6-3421-C973-E1B90E1EEEBB}"/>
              </a:ext>
            </a:extLst>
          </p:cNvPr>
          <p:cNvSpPr/>
          <p:nvPr/>
        </p:nvSpPr>
        <p:spPr>
          <a:xfrm>
            <a:off x="7085703" y="2660902"/>
            <a:ext cx="367600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GENIAL!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69377036-4C3E-15F7-E3FA-09B5326FECC4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CED4A808-C4D2-1EE5-EE1E-E0AFBD389C6B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E32549E8-A717-0DDD-E6FE-BC152D582199}"/>
              </a:ext>
            </a:extLst>
          </p:cNvPr>
          <p:cNvSpPr txBox="1">
            <a:spLocks/>
          </p:cNvSpPr>
          <p:nvPr/>
        </p:nvSpPr>
        <p:spPr>
          <a:xfrm>
            <a:off x="5645264" y="5316278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torna al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06DE193F-61E4-A6D3-342D-1BBE6E5C1554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3F5EA6D9-FC8E-DC67-0954-4396AC7DDEDC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9EC0D423-486F-DB4F-DB21-F4F2F7E3FF8A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surt del test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FB1F80C6-1A19-D103-1F3F-B41F470D74A2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85289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A0BD50-02E2-591E-0202-308D8AB68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C5B2B84-F73A-E313-F68D-7712BFDBE8FE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08ECE42A-449C-8256-C943-CB6D27153FD7}"/>
              </a:ext>
            </a:extLst>
          </p:cNvPr>
          <p:cNvSpPr/>
          <p:nvPr/>
        </p:nvSpPr>
        <p:spPr>
          <a:xfrm>
            <a:off x="6548277" y="1471683"/>
            <a:ext cx="4651465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S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i 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us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plau,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comprova</a:t>
            </a:r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 la 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  <a:p>
            <a:pPr algn="ctr"/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teva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resposta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524307CF-BE5B-CC20-0993-0DD01023AF20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23BED7FA-910A-D875-274C-3F18BFBD9AEF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FD82AC30-0A54-39C0-AB88-76DC7CDE3916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267B7EBC-FB48-A3B3-A4C6-E97534313DA5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0A3CC5AD-331A-CCE4-5722-3848E30187EA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prova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de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nou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A6497E20-3CE0-8D32-C0D4-DAA92427F570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89267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7F5EAB-7251-1764-0006-B50CF488C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6" y="81661"/>
            <a:ext cx="11189084" cy="1325563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rgbClr val="0070C0"/>
                </a:solidFill>
              </a:rPr>
              <a:t>2.   </a:t>
            </a:r>
            <a:r>
              <a:rPr lang="es-ES" sz="3200" dirty="0">
                <a:latin typeface="Comic Sans MS" panose="030F0702030302020204" pitchFamily="66" charset="0"/>
              </a:rPr>
              <a:t>Per a  F = &lt; 2-5x</a:t>
            </a:r>
            <a:r>
              <a:rPr lang="es-ES" sz="3200" baseline="30000" dirty="0">
                <a:latin typeface="Comic Sans MS" panose="030F0702030302020204" pitchFamily="66" charset="0"/>
              </a:rPr>
              <a:t>2</a:t>
            </a:r>
            <a:r>
              <a:rPr lang="es-ES" sz="3200" dirty="0">
                <a:latin typeface="Comic Sans MS" panose="030F0702030302020204" pitchFamily="66" charset="0"/>
              </a:rPr>
              <a:t>, 1+x+3x</a:t>
            </a:r>
            <a:r>
              <a:rPr lang="es-ES" sz="3200" baseline="30000" dirty="0">
                <a:latin typeface="Comic Sans MS" panose="030F0702030302020204" pitchFamily="66" charset="0"/>
              </a:rPr>
              <a:t>2</a:t>
            </a:r>
            <a:r>
              <a:rPr lang="es-ES" sz="3200" dirty="0">
                <a:latin typeface="Comic Sans MS" panose="030F0702030302020204" pitchFamily="66" charset="0"/>
              </a:rPr>
              <a:t> &gt;, G = &lt; -1+4x, 2-2x+3x</a:t>
            </a:r>
            <a:r>
              <a:rPr lang="es-ES" sz="3200" baseline="30000" dirty="0">
                <a:latin typeface="Comic Sans MS" panose="030F0702030302020204" pitchFamily="66" charset="0"/>
              </a:rPr>
              <a:t>2</a:t>
            </a:r>
            <a:r>
              <a:rPr lang="es-ES" sz="3200" dirty="0">
                <a:latin typeface="Comic Sans MS" panose="030F0702030302020204" pitchFamily="66" charset="0"/>
              </a:rPr>
              <a:t> &gt; ,    </a:t>
            </a:r>
            <a:br>
              <a:rPr lang="es-ES" sz="3200" dirty="0">
                <a:latin typeface="Comic Sans MS" panose="030F0702030302020204" pitchFamily="66" charset="0"/>
              </a:rPr>
            </a:br>
            <a:r>
              <a:rPr lang="es-ES" sz="3200" dirty="0">
                <a:latin typeface="Comic Sans MS" panose="030F0702030302020204" pitchFamily="66" charset="0"/>
              </a:rPr>
              <a:t>      </a:t>
            </a:r>
            <a:r>
              <a:rPr lang="es-ES" sz="3200" dirty="0" err="1">
                <a:latin typeface="Comic Sans MS" panose="030F0702030302020204" pitchFamily="66" charset="0"/>
              </a:rPr>
              <a:t>subespais</a:t>
            </a:r>
            <a:r>
              <a:rPr lang="es-ES" sz="3200" dirty="0">
                <a:latin typeface="Comic Sans MS" panose="030F0702030302020204" pitchFamily="66" charset="0"/>
              </a:rPr>
              <a:t> de R</a:t>
            </a:r>
            <a:r>
              <a:rPr lang="es-ES" sz="3200" baseline="-25000" dirty="0">
                <a:latin typeface="Comic Sans MS" panose="030F0702030302020204" pitchFamily="66" charset="0"/>
              </a:rPr>
              <a:t>2</a:t>
            </a:r>
            <a:r>
              <a:rPr lang="es-ES" sz="3200" dirty="0">
                <a:latin typeface="Comic Sans MS" panose="030F0702030302020204" pitchFamily="66" charset="0"/>
              </a:rPr>
              <a:t>[x] : </a:t>
            </a:r>
          </a:p>
        </p:txBody>
      </p:sp>
      <p:sp>
        <p:nvSpPr>
          <p:cNvPr id="6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330AE193-142E-4F3C-0531-BF4E76D45126}"/>
              </a:ext>
            </a:extLst>
          </p:cNvPr>
          <p:cNvSpPr txBox="1">
            <a:spLocks/>
          </p:cNvSpPr>
          <p:nvPr/>
        </p:nvSpPr>
        <p:spPr>
          <a:xfrm>
            <a:off x="562185" y="1498419"/>
            <a:ext cx="11067629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0=0+0x+0x</a:t>
            </a:r>
            <a:r>
              <a:rPr lang="es-ES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és l’únic vector de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9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F75EFF4B-1E36-E156-9883-73D6B58DE467}"/>
              </a:ext>
            </a:extLst>
          </p:cNvPr>
          <p:cNvSpPr txBox="1">
            <a:spLocks/>
          </p:cNvSpPr>
          <p:nvPr/>
        </p:nvSpPr>
        <p:spPr>
          <a:xfrm>
            <a:off x="562186" y="2806094"/>
            <a:ext cx="11067630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les bases de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 són del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tipus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{ b(6+13x-7x</a:t>
            </a:r>
            <a:r>
              <a:rPr lang="es-ES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} per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algun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b ≠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0  </a:t>
            </a:r>
          </a:p>
        </p:txBody>
      </p:sp>
      <p:sp>
        <p:nvSpPr>
          <p:cNvPr id="10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A7B5B3A6-1A9D-3343-31E9-22980B4BDE86}"/>
              </a:ext>
            </a:extLst>
          </p:cNvPr>
          <p:cNvSpPr txBox="1">
            <a:spLocks/>
          </p:cNvSpPr>
          <p:nvPr/>
        </p:nvSpPr>
        <p:spPr>
          <a:xfrm>
            <a:off x="562185" y="4113769"/>
            <a:ext cx="11067631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les bases de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 són del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tipus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{ c(20+18x+49x</a:t>
            </a:r>
            <a:r>
              <a:rPr lang="es-ES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} per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algun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c ≠ 0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13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D4627361-3EDB-52A5-57B1-DAF69CF87F15}"/>
              </a:ext>
            </a:extLst>
          </p:cNvPr>
          <p:cNvSpPr txBox="1">
            <a:spLocks/>
          </p:cNvSpPr>
          <p:nvPr/>
        </p:nvSpPr>
        <p:spPr>
          <a:xfrm>
            <a:off x="562186" y="5414574"/>
            <a:ext cx="11067628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cap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de les altres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respostes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és correcta   </a:t>
            </a:r>
          </a:p>
        </p:txBody>
      </p:sp>
    </p:spTree>
    <p:extLst>
      <p:ext uri="{BB962C8B-B14F-4D97-AF65-F5344CB8AC3E}">
        <p14:creationId xmlns:p14="http://schemas.microsoft.com/office/powerpoint/2010/main" val="3399766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40D9B8-DA8D-9AC3-AE4C-D48A3AA1A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0CCAAC8B-2C5B-F481-02B3-CDAC18E30A39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DF416E2-3E8B-F676-0884-E0B1EED97086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40CCDB04-6F31-3071-3273-F5874237B512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61BFA5EF-F0E1-B6BD-6EB4-BC988A7B9450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8BA37512-2428-C0D7-CFC2-5DA6A3F7C3F6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0120D389-415C-0E98-209C-DF156AFB61FD}"/>
              </a:ext>
            </a:extLst>
          </p:cNvPr>
          <p:cNvSpPr txBox="1">
            <a:spLocks/>
          </p:cNvSpPr>
          <p:nvPr/>
        </p:nvSpPr>
        <p:spPr>
          <a:xfrm>
            <a:off x="5645264" y="5316278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torna al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0CC205D8-4948-F3E0-D6D2-9FFF92712AB6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0A2942AC-99E9-EBCE-FB15-BA57BCE144CA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B6DCE130-FC0F-41B7-CAB5-042586724ACD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surt del test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B52F212B-F31E-0A6A-3D94-F6D4D05A2A61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795B8BC-BAC8-0F1B-7A20-532510495C6B}"/>
              </a:ext>
            </a:extLst>
          </p:cNvPr>
          <p:cNvSpPr/>
          <p:nvPr/>
        </p:nvSpPr>
        <p:spPr>
          <a:xfrm>
            <a:off x="7085703" y="2660902"/>
            <a:ext cx="367600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GENIAL!</a:t>
            </a:r>
          </a:p>
        </p:txBody>
      </p:sp>
    </p:spTree>
    <p:extLst>
      <p:ext uri="{BB962C8B-B14F-4D97-AF65-F5344CB8AC3E}">
        <p14:creationId xmlns:p14="http://schemas.microsoft.com/office/powerpoint/2010/main" val="32936600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52CAA2-271F-FF50-E710-67BDFA5A01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9DE0712-2C20-7BC4-61FC-D8A8A73EB9D7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5A1DE24D-3851-15D5-FAC4-CBBE1883C130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2E2FF2A8-5260-AC36-FED0-F96BEEB9FA0A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1671F5CB-A883-A7C1-41A6-609A30D86FA1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9F87ADCE-0632-7667-8614-982A9B4C39A9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A4FB4889-E6DE-5668-9D09-F26D9B8F1BDC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prova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de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nou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5498BBDA-397B-A889-F44F-8E7A9994E546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6452BFC-C7BE-9D97-464B-6C094038CCB2}"/>
              </a:ext>
            </a:extLst>
          </p:cNvPr>
          <p:cNvSpPr/>
          <p:nvPr/>
        </p:nvSpPr>
        <p:spPr>
          <a:xfrm>
            <a:off x="6548277" y="1471683"/>
            <a:ext cx="4651465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S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i 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us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plau,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comprova</a:t>
            </a:r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 la 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  <a:p>
            <a:pPr algn="ctr"/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teva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resposta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016336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7F5EAB-7251-1764-0006-B50CF488C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5" y="81661"/>
            <a:ext cx="11329044" cy="1325563"/>
          </a:xfrm>
        </p:spPr>
        <p:txBody>
          <a:bodyPr>
            <a:normAutofit fontScale="90000"/>
          </a:bodyPr>
          <a:lstStyle/>
          <a:p>
            <a:r>
              <a:rPr lang="es-ES" dirty="0">
                <a:solidFill>
                  <a:srgbClr val="0070C0"/>
                </a:solidFill>
              </a:rPr>
              <a:t>3.   </a:t>
            </a:r>
            <a:r>
              <a:rPr lang="es-ES" sz="3200" dirty="0">
                <a:latin typeface="Comic Sans MS" panose="030F0702030302020204" pitchFamily="66" charset="0"/>
              </a:rPr>
              <a:t>Per </a:t>
            </a:r>
            <a:r>
              <a:rPr lang="es-ES" sz="3200" dirty="0" err="1">
                <a:latin typeface="Comic Sans MS" panose="030F0702030302020204" pitchFamily="66" charset="0"/>
              </a:rPr>
              <a:t>als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subespais</a:t>
            </a:r>
            <a:r>
              <a:rPr lang="es-ES" sz="3200" dirty="0">
                <a:latin typeface="Comic Sans MS" panose="030F0702030302020204" pitchFamily="66" charset="0"/>
              </a:rPr>
              <a:t>  F = &lt; 1+x+2x</a:t>
            </a:r>
            <a:r>
              <a:rPr lang="es-ES" sz="3200" baseline="30000" dirty="0">
                <a:latin typeface="Comic Sans MS" panose="030F0702030302020204" pitchFamily="66" charset="0"/>
              </a:rPr>
              <a:t>2</a:t>
            </a:r>
            <a:r>
              <a:rPr lang="es-ES" sz="3200" dirty="0">
                <a:latin typeface="Comic Sans MS" panose="030F0702030302020204" pitchFamily="66" charset="0"/>
              </a:rPr>
              <a:t>, 3-x</a:t>
            </a:r>
            <a:r>
              <a:rPr lang="es-ES" sz="3200" baseline="30000" dirty="0">
                <a:latin typeface="Comic Sans MS" panose="030F0702030302020204" pitchFamily="66" charset="0"/>
              </a:rPr>
              <a:t>2</a:t>
            </a:r>
            <a:r>
              <a:rPr lang="es-ES" sz="3200" dirty="0">
                <a:latin typeface="Comic Sans MS" panose="030F0702030302020204" pitchFamily="66" charset="0"/>
              </a:rPr>
              <a:t>+x</a:t>
            </a:r>
            <a:r>
              <a:rPr lang="es-ES" sz="3200" baseline="30000" dirty="0">
                <a:latin typeface="Comic Sans MS" panose="030F0702030302020204" pitchFamily="66" charset="0"/>
              </a:rPr>
              <a:t>3</a:t>
            </a:r>
            <a:r>
              <a:rPr lang="es-ES" sz="3200" dirty="0">
                <a:latin typeface="Comic Sans MS" panose="030F0702030302020204" pitchFamily="66" charset="0"/>
              </a:rPr>
              <a:t>, 1-2x-5x</a:t>
            </a:r>
            <a:r>
              <a:rPr lang="es-ES" sz="3200" baseline="30000" dirty="0">
                <a:latin typeface="Comic Sans MS" panose="030F0702030302020204" pitchFamily="66" charset="0"/>
              </a:rPr>
              <a:t>2 </a:t>
            </a:r>
            <a:r>
              <a:rPr lang="es-ES" sz="3200" dirty="0">
                <a:latin typeface="Comic Sans MS" panose="030F0702030302020204" pitchFamily="66" charset="0"/>
              </a:rPr>
              <a:t>+ x</a:t>
            </a:r>
            <a:r>
              <a:rPr lang="es-ES" sz="3200" baseline="30000" dirty="0">
                <a:latin typeface="Comic Sans MS" panose="030F0702030302020204" pitchFamily="66" charset="0"/>
              </a:rPr>
              <a:t>3</a:t>
            </a:r>
            <a:r>
              <a:rPr lang="es-ES" sz="3200" dirty="0">
                <a:latin typeface="Comic Sans MS" panose="030F0702030302020204" pitchFamily="66" charset="0"/>
              </a:rPr>
              <a:t> &gt;, </a:t>
            </a:r>
            <a:br>
              <a:rPr lang="es-ES" sz="3200" dirty="0">
                <a:latin typeface="Comic Sans MS" panose="030F0702030302020204" pitchFamily="66" charset="0"/>
              </a:rPr>
            </a:br>
            <a:r>
              <a:rPr lang="es-ES" sz="3200" dirty="0">
                <a:latin typeface="Comic Sans MS" panose="030F0702030302020204" pitchFamily="66" charset="0"/>
              </a:rPr>
              <a:t>      G = &lt; 4+x+2x</a:t>
            </a:r>
            <a:r>
              <a:rPr lang="es-ES" sz="3200" baseline="30000" dirty="0">
                <a:latin typeface="Comic Sans MS" panose="030F0702030302020204" pitchFamily="66" charset="0"/>
              </a:rPr>
              <a:t>2</a:t>
            </a:r>
            <a:r>
              <a:rPr lang="es-ES" sz="3200" dirty="0">
                <a:latin typeface="Comic Sans MS" panose="030F0702030302020204" pitchFamily="66" charset="0"/>
              </a:rPr>
              <a:t>, 1+x+x</a:t>
            </a:r>
            <a:r>
              <a:rPr lang="es-ES" sz="3200" baseline="30000" dirty="0">
                <a:latin typeface="Comic Sans MS" panose="030F0702030302020204" pitchFamily="66" charset="0"/>
              </a:rPr>
              <a:t>2</a:t>
            </a:r>
            <a:r>
              <a:rPr lang="es-ES" sz="3200" dirty="0">
                <a:latin typeface="Comic Sans MS" panose="030F0702030302020204" pitchFamily="66" charset="0"/>
              </a:rPr>
              <a:t>+x</a:t>
            </a:r>
            <a:r>
              <a:rPr lang="es-ES" sz="3200" baseline="30000" dirty="0">
                <a:latin typeface="Comic Sans MS" panose="030F0702030302020204" pitchFamily="66" charset="0"/>
              </a:rPr>
              <a:t>3</a:t>
            </a:r>
            <a:r>
              <a:rPr lang="es-ES" sz="3200" dirty="0">
                <a:latin typeface="Comic Sans MS" panose="030F0702030302020204" pitchFamily="66" charset="0"/>
              </a:rPr>
              <a:t>, 2-x-2x</a:t>
            </a:r>
            <a:r>
              <a:rPr lang="es-ES" sz="3200" baseline="30000" dirty="0">
                <a:latin typeface="Comic Sans MS" panose="030F0702030302020204" pitchFamily="66" charset="0"/>
              </a:rPr>
              <a:t>3</a:t>
            </a:r>
            <a:r>
              <a:rPr lang="es-ES" sz="3200" dirty="0">
                <a:latin typeface="Comic Sans MS" panose="030F0702030302020204" pitchFamily="66" charset="0"/>
              </a:rPr>
              <a:t> &gt;  (de R</a:t>
            </a:r>
            <a:r>
              <a:rPr lang="es-ES" sz="3200" baseline="-25000" dirty="0">
                <a:latin typeface="Comic Sans MS" panose="030F0702030302020204" pitchFamily="66" charset="0"/>
              </a:rPr>
              <a:t>3</a:t>
            </a:r>
            <a:r>
              <a:rPr lang="es-ES" sz="3200" dirty="0">
                <a:latin typeface="Comic Sans MS" panose="030F0702030302020204" pitchFamily="66" charset="0"/>
              </a:rPr>
              <a:t>[x]): </a:t>
            </a:r>
          </a:p>
        </p:txBody>
      </p:sp>
      <p:sp>
        <p:nvSpPr>
          <p:cNvPr id="6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330AE193-142E-4F3C-0531-BF4E76D45126}"/>
              </a:ext>
            </a:extLst>
          </p:cNvPr>
          <p:cNvSpPr txBox="1">
            <a:spLocks/>
          </p:cNvSpPr>
          <p:nvPr/>
        </p:nvSpPr>
        <p:spPr>
          <a:xfrm>
            <a:off x="686702" y="1516479"/>
            <a:ext cx="10818596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0=0+0x+0x</a:t>
            </a:r>
            <a:r>
              <a:rPr lang="es-ES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+0x</a:t>
            </a:r>
            <a:r>
              <a:rPr lang="es-ES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és l’únic vector de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9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F75EFF4B-1E36-E156-9883-73D6B58DE467}"/>
              </a:ext>
            </a:extLst>
          </p:cNvPr>
          <p:cNvSpPr txBox="1">
            <a:spLocks/>
          </p:cNvSpPr>
          <p:nvPr/>
        </p:nvSpPr>
        <p:spPr>
          <a:xfrm>
            <a:off x="669707" y="2772877"/>
            <a:ext cx="10835591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les bases de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 són del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tipus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{ b(1+x+3x</a:t>
            </a:r>
            <a:r>
              <a:rPr lang="es-ES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+x</a:t>
            </a:r>
            <a:r>
              <a:rPr lang="es-ES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} per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algun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b ≠ 0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1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A7B5B3A6-1A9D-3343-31E9-22980B4BDE86}"/>
              </a:ext>
            </a:extLst>
          </p:cNvPr>
          <p:cNvSpPr txBox="1">
            <a:spLocks/>
          </p:cNvSpPr>
          <p:nvPr/>
        </p:nvSpPr>
        <p:spPr>
          <a:xfrm>
            <a:off x="669706" y="4029275"/>
            <a:ext cx="10835591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les bases de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+G tenen 4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vectors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3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D4258D4E-DA69-5386-5022-5C0D3C34E46D}"/>
              </a:ext>
            </a:extLst>
          </p:cNvPr>
          <p:cNvSpPr txBox="1">
            <a:spLocks/>
          </p:cNvSpPr>
          <p:nvPr/>
        </p:nvSpPr>
        <p:spPr>
          <a:xfrm>
            <a:off x="669707" y="5303220"/>
            <a:ext cx="10835590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cap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de les altres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respostes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és correcta   </a:t>
            </a:r>
          </a:p>
        </p:txBody>
      </p:sp>
    </p:spTree>
    <p:extLst>
      <p:ext uri="{BB962C8B-B14F-4D97-AF65-F5344CB8AC3E}">
        <p14:creationId xmlns:p14="http://schemas.microsoft.com/office/powerpoint/2010/main" val="1378931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3584512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Dades </a:t>
            </a:r>
            <a:r>
              <a:rPr lang="es-ES" b="1" dirty="0" err="1">
                <a:solidFill>
                  <a:srgbClr val="7030A0"/>
                </a:solidFill>
              </a:rPr>
              <a:t>inicials</a:t>
            </a:r>
            <a:r>
              <a:rPr lang="es-ES" b="1" dirty="0">
                <a:solidFill>
                  <a:srgbClr val="7030A0"/>
                </a:solidFill>
              </a:rPr>
              <a:t>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43255B-8945-B241-78D5-49684A2F1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3287"/>
            <a:ext cx="11114314" cy="2025713"/>
          </a:xfrm>
        </p:spPr>
        <p:txBody>
          <a:bodyPr>
            <a:normAutofit/>
          </a:bodyPr>
          <a:lstStyle/>
          <a:p>
            <a:r>
              <a:rPr lang="es-ES" sz="3000" dirty="0">
                <a:latin typeface="Comic Sans MS" panose="030F0702030302020204" pitchFamily="66" charset="0"/>
              </a:rPr>
              <a:t>Dos </a:t>
            </a:r>
            <a:r>
              <a:rPr lang="es-ES" sz="3000" dirty="0" err="1">
                <a:latin typeface="Comic Sans MS" panose="030F0702030302020204" pitchFamily="66" charset="0"/>
              </a:rPr>
              <a:t>subespais</a:t>
            </a:r>
            <a:r>
              <a:rPr lang="es-ES" sz="3000" dirty="0">
                <a:latin typeface="Comic Sans MS" panose="030F0702030302020204" pitchFamily="66" charset="0"/>
              </a:rPr>
              <a:t> </a:t>
            </a:r>
            <a:r>
              <a:rPr lang="es-ES" sz="30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3000" dirty="0">
                <a:latin typeface="Comic Sans MS" panose="030F0702030302020204" pitchFamily="66" charset="0"/>
              </a:rPr>
              <a:t>, </a:t>
            </a:r>
            <a:r>
              <a:rPr lang="es-ES" sz="3000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sz="3000" dirty="0">
                <a:latin typeface="Comic Sans MS" panose="030F0702030302020204" pitchFamily="66" charset="0"/>
              </a:rPr>
              <a:t> d’un </a:t>
            </a:r>
            <a:r>
              <a:rPr lang="es-ES" sz="3000" dirty="0" err="1">
                <a:latin typeface="Comic Sans MS" panose="030F0702030302020204" pitchFamily="66" charset="0"/>
              </a:rPr>
              <a:t>espai</a:t>
            </a:r>
            <a:r>
              <a:rPr lang="es-ES" sz="3000" dirty="0">
                <a:latin typeface="Comic Sans MS" panose="030F0702030302020204" pitchFamily="66" charset="0"/>
              </a:rPr>
              <a:t> vectorial de </a:t>
            </a:r>
            <a:r>
              <a:rPr lang="es-ES" sz="3000" dirty="0" err="1">
                <a:latin typeface="Comic Sans MS" panose="030F0702030302020204" pitchFamily="66" charset="0"/>
              </a:rPr>
              <a:t>dimensió</a:t>
            </a:r>
            <a:r>
              <a:rPr lang="es-ES" sz="3000" dirty="0">
                <a:latin typeface="Comic Sans MS" panose="030F0702030302020204" pitchFamily="66" charset="0"/>
              </a:rPr>
              <a:t> finita, </a:t>
            </a:r>
            <a:r>
              <a:rPr lang="es-ES" sz="3000" dirty="0" err="1">
                <a:latin typeface="Comic Sans MS" panose="030F0702030302020204" pitchFamily="66" charset="0"/>
              </a:rPr>
              <a:t>donats</a:t>
            </a:r>
            <a:r>
              <a:rPr lang="es-ES" sz="3000" dirty="0">
                <a:latin typeface="Comic Sans MS" panose="030F0702030302020204" pitchFamily="66" charset="0"/>
              </a:rPr>
              <a:t> per </a:t>
            </a:r>
            <a:r>
              <a:rPr lang="es-ES" sz="3000" dirty="0" err="1">
                <a:latin typeface="Comic Sans MS" panose="030F0702030302020204" pitchFamily="66" charset="0"/>
              </a:rPr>
              <a:t>conjunts</a:t>
            </a:r>
            <a:r>
              <a:rPr lang="es-ES" sz="3000" dirty="0">
                <a:latin typeface="Comic Sans MS" panose="030F0702030302020204" pitchFamily="66" charset="0"/>
              </a:rPr>
              <a:t> </a:t>
            </a:r>
            <a:r>
              <a:rPr lang="es-ES" sz="3000" dirty="0" err="1">
                <a:latin typeface="Comic Sans MS" panose="030F0702030302020204" pitchFamily="66" charset="0"/>
              </a:rPr>
              <a:t>finits</a:t>
            </a:r>
            <a:r>
              <a:rPr lang="es-ES" sz="3000" dirty="0">
                <a:latin typeface="Comic Sans MS" panose="030F0702030302020204" pitchFamily="66" charset="0"/>
              </a:rPr>
              <a:t> de </a:t>
            </a:r>
            <a:r>
              <a:rPr lang="es-ES" sz="3000" dirty="0" err="1">
                <a:latin typeface="Comic Sans MS" panose="030F0702030302020204" pitchFamily="66" charset="0"/>
              </a:rPr>
              <a:t>vectors</a:t>
            </a:r>
            <a:r>
              <a:rPr lang="es-ES" sz="3000" dirty="0">
                <a:latin typeface="Comic Sans MS" panose="030F0702030302020204" pitchFamily="66" charset="0"/>
              </a:rPr>
              <a:t> </a:t>
            </a:r>
            <a:r>
              <a:rPr lang="es-ES" sz="3000" dirty="0" err="1">
                <a:latin typeface="Comic Sans MS" panose="030F0702030302020204" pitchFamily="66" charset="0"/>
              </a:rPr>
              <a:t>generadors</a:t>
            </a:r>
            <a:r>
              <a:rPr lang="es-ES" sz="30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3000" dirty="0"/>
              <a:t>                   </a:t>
            </a:r>
            <a:r>
              <a:rPr lang="es-ES" sz="30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3000" dirty="0">
                <a:latin typeface="Comic Sans MS" panose="030F0702030302020204" pitchFamily="66" charset="0"/>
              </a:rPr>
              <a:t> = &lt; f</a:t>
            </a:r>
            <a:r>
              <a:rPr lang="es-ES" sz="3000" baseline="-25000" dirty="0">
                <a:latin typeface="Comic Sans MS" panose="030F0702030302020204" pitchFamily="66" charset="0"/>
              </a:rPr>
              <a:t>1</a:t>
            </a:r>
            <a:r>
              <a:rPr lang="es-ES" sz="3000" dirty="0">
                <a:latin typeface="Comic Sans MS" panose="030F0702030302020204" pitchFamily="66" charset="0"/>
              </a:rPr>
              <a:t>, f</a:t>
            </a:r>
            <a:r>
              <a:rPr lang="es-ES" sz="3000" baseline="-25000" dirty="0">
                <a:latin typeface="Comic Sans MS" panose="030F0702030302020204" pitchFamily="66" charset="0"/>
              </a:rPr>
              <a:t>2</a:t>
            </a:r>
            <a:r>
              <a:rPr lang="es-ES" sz="3000" dirty="0">
                <a:latin typeface="Comic Sans MS" panose="030F0702030302020204" pitchFamily="66" charset="0"/>
              </a:rPr>
              <a:t>, …, </a:t>
            </a:r>
            <a:r>
              <a:rPr lang="es-ES" sz="3000" dirty="0" err="1">
                <a:latin typeface="Comic Sans MS" panose="030F0702030302020204" pitchFamily="66" charset="0"/>
              </a:rPr>
              <a:t>f</a:t>
            </a:r>
            <a:r>
              <a:rPr lang="es-ES" sz="3000" baseline="-25000" dirty="0" err="1">
                <a:latin typeface="Comic Sans MS" panose="030F0702030302020204" pitchFamily="66" charset="0"/>
              </a:rPr>
              <a:t>r</a:t>
            </a:r>
            <a:r>
              <a:rPr lang="es-ES" sz="3000" dirty="0">
                <a:latin typeface="Comic Sans MS" panose="030F0702030302020204" pitchFamily="66" charset="0"/>
              </a:rPr>
              <a:t> &gt;         </a:t>
            </a:r>
            <a:r>
              <a:rPr lang="es-ES" sz="3000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sz="3000" dirty="0">
                <a:latin typeface="Comic Sans MS" panose="030F0702030302020204" pitchFamily="66" charset="0"/>
              </a:rPr>
              <a:t> = &lt; g</a:t>
            </a:r>
            <a:r>
              <a:rPr lang="es-ES" sz="3000" baseline="-25000" dirty="0">
                <a:latin typeface="Comic Sans MS" panose="030F0702030302020204" pitchFamily="66" charset="0"/>
              </a:rPr>
              <a:t>1</a:t>
            </a:r>
            <a:r>
              <a:rPr lang="es-ES" sz="3000" dirty="0">
                <a:latin typeface="Comic Sans MS" panose="030F0702030302020204" pitchFamily="66" charset="0"/>
              </a:rPr>
              <a:t>, g</a:t>
            </a:r>
            <a:r>
              <a:rPr lang="es-ES" sz="3000" baseline="-25000" dirty="0">
                <a:latin typeface="Comic Sans MS" panose="030F0702030302020204" pitchFamily="66" charset="0"/>
              </a:rPr>
              <a:t>2</a:t>
            </a:r>
            <a:r>
              <a:rPr lang="es-ES" sz="3000" dirty="0">
                <a:latin typeface="Comic Sans MS" panose="030F0702030302020204" pitchFamily="66" charset="0"/>
              </a:rPr>
              <a:t>, …, </a:t>
            </a:r>
            <a:r>
              <a:rPr lang="es-ES" sz="3000" dirty="0" err="1">
                <a:latin typeface="Comic Sans MS" panose="030F0702030302020204" pitchFamily="66" charset="0"/>
              </a:rPr>
              <a:t>g</a:t>
            </a:r>
            <a:r>
              <a:rPr lang="es-ES" sz="3000" baseline="-25000" dirty="0" err="1">
                <a:latin typeface="Comic Sans MS" panose="030F0702030302020204" pitchFamily="66" charset="0"/>
              </a:rPr>
              <a:t>s</a:t>
            </a:r>
            <a:r>
              <a:rPr lang="es-ES" sz="3000" dirty="0">
                <a:latin typeface="Comic Sans MS" panose="030F0702030302020204" pitchFamily="66" charset="0"/>
              </a:rPr>
              <a:t> &gt;  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838199" y="3673443"/>
            <a:ext cx="2772748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 err="1">
                <a:solidFill>
                  <a:srgbClr val="7030A0"/>
                </a:solidFill>
              </a:rPr>
              <a:t>L’objectiu</a:t>
            </a:r>
            <a:r>
              <a:rPr lang="es-ES" b="1" dirty="0">
                <a:solidFill>
                  <a:srgbClr val="7030A0"/>
                </a:solidFill>
              </a:rPr>
              <a:t>: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838200" y="4876800"/>
            <a:ext cx="10515600" cy="1616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000" dirty="0" err="1">
                <a:latin typeface="Comic Sans MS" panose="030F0702030302020204" pitchFamily="66" charset="0"/>
              </a:rPr>
              <a:t>Utilitzar</a:t>
            </a:r>
            <a:r>
              <a:rPr lang="es-ES" sz="3000" dirty="0">
                <a:latin typeface="Comic Sans MS" panose="030F0702030302020204" pitchFamily="66" charset="0"/>
              </a:rPr>
              <a:t> </a:t>
            </a:r>
            <a:r>
              <a:rPr lang="es-ES" sz="3000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matrius</a:t>
            </a:r>
            <a:r>
              <a:rPr lang="es-ES" sz="30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3000" dirty="0">
                <a:latin typeface="Comic Sans MS" panose="030F0702030302020204" pitchFamily="66" charset="0"/>
              </a:rPr>
              <a:t>per a trobar de forma </a:t>
            </a:r>
            <a:r>
              <a:rPr lang="es-ES" sz="3000" dirty="0" err="1">
                <a:latin typeface="Comic Sans MS" panose="030F0702030302020204" pitchFamily="66" charset="0"/>
              </a:rPr>
              <a:t>fàcil</a:t>
            </a:r>
            <a:r>
              <a:rPr lang="es-ES" sz="3000" dirty="0">
                <a:latin typeface="Comic Sans MS" panose="030F0702030302020204" pitchFamily="66" charset="0"/>
              </a:rPr>
              <a:t> bases </a:t>
            </a:r>
            <a:r>
              <a:rPr lang="es-ES" sz="3000" dirty="0" err="1">
                <a:latin typeface="Comic Sans MS" panose="030F0702030302020204" pitchFamily="66" charset="0"/>
              </a:rPr>
              <a:t>tant</a:t>
            </a:r>
            <a:r>
              <a:rPr lang="es-ES" sz="3000" dirty="0">
                <a:latin typeface="Comic Sans MS" panose="030F0702030302020204" pitchFamily="66" charset="0"/>
              </a:rPr>
              <a:t> per a la </a:t>
            </a:r>
            <a:r>
              <a:rPr lang="es-ES" sz="3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intersecció</a:t>
            </a:r>
            <a:r>
              <a:rPr lang="es-ES" sz="3000" dirty="0">
                <a:latin typeface="Comic Sans MS" panose="030F0702030302020204" pitchFamily="66" charset="0"/>
              </a:rPr>
              <a:t> </a:t>
            </a:r>
            <a:r>
              <a:rPr lang="es-ES" sz="3000" dirty="0" err="1">
                <a:latin typeface="Comic Sans MS" panose="030F0702030302020204" pitchFamily="66" charset="0"/>
              </a:rPr>
              <a:t>com</a:t>
            </a:r>
            <a:r>
              <a:rPr lang="es-ES" sz="3000" dirty="0">
                <a:latin typeface="Comic Sans MS" panose="030F0702030302020204" pitchFamily="66" charset="0"/>
              </a:rPr>
              <a:t> per a la </a:t>
            </a:r>
            <a:r>
              <a:rPr lang="es-ES" sz="3000" dirty="0">
                <a:solidFill>
                  <a:srgbClr val="0070C0"/>
                </a:solidFill>
                <a:latin typeface="Comic Sans MS" panose="030F0702030302020204" pitchFamily="66" charset="0"/>
              </a:rPr>
              <a:t>suma</a:t>
            </a:r>
            <a:r>
              <a:rPr lang="es-ES" sz="3000" dirty="0">
                <a:latin typeface="Comic Sans MS" panose="030F0702030302020204" pitchFamily="66" charset="0"/>
              </a:rPr>
              <a:t> de </a:t>
            </a:r>
            <a:r>
              <a:rPr lang="es-ES" sz="30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3000" dirty="0">
                <a:latin typeface="Comic Sans MS" panose="030F0702030302020204" pitchFamily="66" charset="0"/>
              </a:rPr>
              <a:t>, </a:t>
            </a:r>
            <a:r>
              <a:rPr lang="es-ES" sz="3000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12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B0429B-88F6-2CC0-C729-7C8B67B1A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2A5DB685-429A-88AE-4C6B-EF56F4EF8297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E4761853-B9FE-8B43-E02C-49286A0A4F51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AA752EAE-1FE2-0A4D-1346-94597449356B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3C83A597-0800-9912-D160-0C013A338384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E4BC2EC7-CDA4-9847-BF9C-6859D777DAB7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96851CFE-B56B-0BA5-0297-FB9579FD8686}"/>
              </a:ext>
            </a:extLst>
          </p:cNvPr>
          <p:cNvSpPr txBox="1">
            <a:spLocks/>
          </p:cNvSpPr>
          <p:nvPr/>
        </p:nvSpPr>
        <p:spPr>
          <a:xfrm>
            <a:off x="5645264" y="5316278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torna al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9D7FC3D7-F46F-A847-30B6-0FECA0A42AD8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EFF5C0D5-C1DF-5E2B-DDAE-6F3FC25D78E7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D33D4A92-773A-2F6A-7149-2E5DA6B5CE33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surt del test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C1ACCC6A-E361-5084-94B4-12164BB43769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93E26268-6C04-17CD-CDD6-E4163E78EC4E}"/>
              </a:ext>
            </a:extLst>
          </p:cNvPr>
          <p:cNvSpPr/>
          <p:nvPr/>
        </p:nvSpPr>
        <p:spPr>
          <a:xfrm>
            <a:off x="7085703" y="2660902"/>
            <a:ext cx="367600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GENIAL!</a:t>
            </a:r>
          </a:p>
        </p:txBody>
      </p:sp>
    </p:spTree>
    <p:extLst>
      <p:ext uri="{BB962C8B-B14F-4D97-AF65-F5344CB8AC3E}">
        <p14:creationId xmlns:p14="http://schemas.microsoft.com/office/powerpoint/2010/main" val="11330435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D5C306-1C89-E4D5-1215-4EFAFB8B1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1FCFFAD-2B9D-90BE-BB71-54ECABA4B57E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5D1017E8-1C8F-4A4B-862E-DA6CF0F06E7B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E6053EBE-15C2-976A-D03F-D6093E4E9894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89F450FB-07C5-0002-71B6-499376B1AF41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4F3EDC45-821F-D684-273B-7F069CA7A4AC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24F685D6-1440-BDF3-F21C-BE41AAB5AA86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prova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de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nou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C9BB1B4D-2741-9763-9B0F-219001ED1D87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CB37356-D661-229B-FBCD-88ACAFB930D5}"/>
              </a:ext>
            </a:extLst>
          </p:cNvPr>
          <p:cNvSpPr/>
          <p:nvPr/>
        </p:nvSpPr>
        <p:spPr>
          <a:xfrm>
            <a:off x="6548277" y="1471683"/>
            <a:ext cx="4651465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S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i 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us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plau,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comprova</a:t>
            </a:r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 la 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  <a:p>
            <a:pPr algn="ctr"/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teva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resposta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887909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7F5EAB-7251-1764-0006-B50CF488C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5" y="81661"/>
            <a:ext cx="11441011" cy="1325563"/>
          </a:xfrm>
        </p:spPr>
        <p:txBody>
          <a:bodyPr>
            <a:normAutofit fontScale="90000"/>
          </a:bodyPr>
          <a:lstStyle/>
          <a:p>
            <a:r>
              <a:rPr lang="es-ES" dirty="0">
                <a:solidFill>
                  <a:srgbClr val="0070C0"/>
                </a:solidFill>
              </a:rPr>
              <a:t>4.   </a:t>
            </a:r>
            <a:r>
              <a:rPr lang="es-ES" sz="3200" dirty="0">
                <a:latin typeface="Comic Sans MS" panose="030F0702030302020204" pitchFamily="66" charset="0"/>
              </a:rPr>
              <a:t>Per </a:t>
            </a:r>
            <a:r>
              <a:rPr lang="es-ES" sz="3200" dirty="0" err="1">
                <a:latin typeface="Comic Sans MS" panose="030F0702030302020204" pitchFamily="66" charset="0"/>
              </a:rPr>
              <a:t>als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subespais</a:t>
            </a:r>
            <a:r>
              <a:rPr lang="es-ES" sz="3200" dirty="0">
                <a:latin typeface="Comic Sans MS" panose="030F0702030302020204" pitchFamily="66" charset="0"/>
              </a:rPr>
              <a:t>  F = &lt; (2,4,3,0), (-2,-5,-2,2), (0,-1,1,2) &gt;, </a:t>
            </a:r>
            <a:br>
              <a:rPr lang="es-ES" sz="3200" dirty="0">
                <a:latin typeface="Comic Sans MS" panose="030F0702030302020204" pitchFamily="66" charset="0"/>
              </a:rPr>
            </a:br>
            <a:r>
              <a:rPr lang="es-ES" sz="3200" dirty="0">
                <a:latin typeface="Comic Sans MS" panose="030F0702030302020204" pitchFamily="66" charset="0"/>
              </a:rPr>
              <a:t>      G = &lt; (1,1,3,0), (-1,-3,0,1), (1,-1,6,1) &gt;  (de R</a:t>
            </a:r>
            <a:r>
              <a:rPr lang="es-ES" sz="3200" baseline="30000" dirty="0">
                <a:latin typeface="Comic Sans MS" panose="030F0702030302020204" pitchFamily="66" charset="0"/>
              </a:rPr>
              <a:t>4</a:t>
            </a:r>
            <a:r>
              <a:rPr lang="es-ES" sz="3200" dirty="0">
                <a:latin typeface="Comic Sans MS" panose="030F0702030302020204" pitchFamily="66" charset="0"/>
              </a:rPr>
              <a:t>): </a:t>
            </a:r>
          </a:p>
        </p:txBody>
      </p:sp>
      <p:sp>
        <p:nvSpPr>
          <p:cNvPr id="6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330AE193-142E-4F3C-0531-BF4E76D45126}"/>
              </a:ext>
            </a:extLst>
          </p:cNvPr>
          <p:cNvSpPr txBox="1">
            <a:spLocks/>
          </p:cNvSpPr>
          <p:nvPr/>
        </p:nvSpPr>
        <p:spPr>
          <a:xfrm>
            <a:off x="963450" y="1511026"/>
            <a:ext cx="10265100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(0,0,0,0) és l’únic vector de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9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F75EFF4B-1E36-E156-9883-73D6B58DE467}"/>
              </a:ext>
            </a:extLst>
          </p:cNvPr>
          <p:cNvSpPr txBox="1">
            <a:spLocks/>
          </p:cNvSpPr>
          <p:nvPr/>
        </p:nvSpPr>
        <p:spPr>
          <a:xfrm>
            <a:off x="963449" y="2766944"/>
            <a:ext cx="10265101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les bases de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 són del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tipus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{ b(0,-2,3,1) } per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algun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b≠0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10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A7B5B3A6-1A9D-3343-31E9-22980B4BDE86}"/>
              </a:ext>
            </a:extLst>
          </p:cNvPr>
          <p:cNvSpPr txBox="1">
            <a:spLocks/>
          </p:cNvSpPr>
          <p:nvPr/>
        </p:nvSpPr>
        <p:spPr>
          <a:xfrm>
            <a:off x="963449" y="5278780"/>
            <a:ext cx="10265100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les bases de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+G tenen 3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vectors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CF707973-D0B5-EAEA-3724-1B7024C01718}"/>
              </a:ext>
            </a:extLst>
          </p:cNvPr>
          <p:cNvSpPr txBox="1">
            <a:spLocks/>
          </p:cNvSpPr>
          <p:nvPr/>
        </p:nvSpPr>
        <p:spPr>
          <a:xfrm>
            <a:off x="963450" y="4022862"/>
            <a:ext cx="10265100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les bases de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 són del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tipus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{ c(0,-1,1,2) } per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algun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c≠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917356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0B33B-5E53-DCAD-EAF4-E56723186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EC173E70-4DC9-87D4-58DC-12C7A983F722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6F1FEEE-D8B2-9DBE-6ADB-04B7403A7BFB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926B608E-397C-625D-DAB8-98EA4ECB51F1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E54701DC-CD39-3D97-4AD2-CBF80CD14FE8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95112E94-5BDB-01F8-69F8-A7B146BA79D1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2FC49DDD-1648-D544-FC6E-FD0C09BF4512}"/>
              </a:ext>
            </a:extLst>
          </p:cNvPr>
          <p:cNvSpPr txBox="1">
            <a:spLocks/>
          </p:cNvSpPr>
          <p:nvPr/>
        </p:nvSpPr>
        <p:spPr>
          <a:xfrm>
            <a:off x="5645264" y="5316278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torna al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C42CE487-321B-3F01-2D7A-268CD6E952AE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271B8FE5-DD71-8750-F719-B0EBBB1C2157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0822F707-B0C1-0F35-9101-BAE2324D9220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surt del test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9A53215B-426D-B503-958C-D0C9CBCFA2D4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3E889037-928A-A707-2C65-8C07E142B586}"/>
              </a:ext>
            </a:extLst>
          </p:cNvPr>
          <p:cNvSpPr/>
          <p:nvPr/>
        </p:nvSpPr>
        <p:spPr>
          <a:xfrm>
            <a:off x="7085703" y="2660902"/>
            <a:ext cx="367600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GENIAL!</a:t>
            </a:r>
          </a:p>
        </p:txBody>
      </p:sp>
    </p:spTree>
    <p:extLst>
      <p:ext uri="{BB962C8B-B14F-4D97-AF65-F5344CB8AC3E}">
        <p14:creationId xmlns:p14="http://schemas.microsoft.com/office/powerpoint/2010/main" val="40984414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746EAF-DC60-4ECB-8F6A-4BB740D60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379AFEF-04BD-F8ED-FC26-83406F5BED35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FE474993-E941-EACC-2D00-4F335D4C556D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4E8F5C6C-6A2B-57DA-62B7-1C94613EB6B5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253120C5-9E3B-D578-22D4-8C90573DC283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1393B520-735C-AA08-9E0E-AA1664F0F819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F5D03D11-27A3-9726-8715-A204A3B83151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prova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de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nou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BFA65489-751C-E7CF-47C3-C52809424F19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94BD81B-A58F-79E2-847C-19C31A8D0622}"/>
              </a:ext>
            </a:extLst>
          </p:cNvPr>
          <p:cNvSpPr/>
          <p:nvPr/>
        </p:nvSpPr>
        <p:spPr>
          <a:xfrm>
            <a:off x="6548277" y="1471683"/>
            <a:ext cx="4651465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S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i 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us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plau,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comprova</a:t>
            </a:r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 la 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  <a:p>
            <a:pPr algn="ctr"/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teva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resposta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810874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ipse 11">
            <a:extLst>
              <a:ext uri="{FF2B5EF4-FFF2-40B4-BE49-F238E27FC236}">
                <a16:creationId xmlns:a16="http://schemas.microsoft.com/office/drawing/2014/main" id="{0086F9EF-016C-A446-2454-6318D6226491}"/>
              </a:ext>
            </a:extLst>
          </p:cNvPr>
          <p:cNvSpPr/>
          <p:nvPr/>
        </p:nvSpPr>
        <p:spPr>
          <a:xfrm>
            <a:off x="10686472" y="239635"/>
            <a:ext cx="1200728" cy="122656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15A0D00-F8C1-56C8-8B8B-3B456EB15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069" y="192982"/>
            <a:ext cx="9143716" cy="1407714"/>
          </a:xfrm>
          <a:noFill/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ALGUNS TÒPICS ÚTILS</a:t>
            </a:r>
            <a:b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RELACIONATS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96358D-5931-A138-69D5-57366B624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1825625"/>
            <a:ext cx="11466286" cy="435133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• </a:t>
            </a:r>
            <a:r>
              <a:rPr lang="es-ES" sz="3200" dirty="0">
                <a:latin typeface="Comic Sans MS" panose="030F0702030302020204" pitchFamily="66" charset="0"/>
              </a:rPr>
              <a:t>Es </a:t>
            </a:r>
            <a:r>
              <a:rPr lang="es-ES" sz="3200" dirty="0" err="1">
                <a:latin typeface="Comic Sans MS" panose="030F0702030302020204" pitchFamily="66" charset="0"/>
              </a:rPr>
              <a:t>suggereix</a:t>
            </a:r>
            <a:r>
              <a:rPr lang="es-ES" sz="3200" dirty="0">
                <a:latin typeface="Comic Sans MS" panose="030F0702030302020204" pitchFamily="66" charset="0"/>
              </a:rPr>
              <a:t> la </a:t>
            </a:r>
            <a:r>
              <a:rPr lang="es-ES" sz="3200" dirty="0" err="1">
                <a:latin typeface="Comic Sans MS" panose="030F0702030302020204" pitchFamily="66" charset="0"/>
              </a:rPr>
              <a:t>revisió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d’alguns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dels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següents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tòpics</a:t>
            </a:r>
            <a:r>
              <a:rPr lang="es-ES" sz="32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8F0D9FF-1CE0-CA11-2DDB-2E734F722C56}"/>
              </a:ext>
            </a:extLst>
          </p:cNvPr>
          <p:cNvSpPr txBox="1"/>
          <p:nvPr/>
        </p:nvSpPr>
        <p:spPr>
          <a:xfrm>
            <a:off x="1015999" y="4306670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Operacions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elementals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de fila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FFABE35-A20F-7DA3-9BF1-48D025D04E2F}"/>
              </a:ext>
            </a:extLst>
          </p:cNvPr>
          <p:cNvSpPr txBox="1"/>
          <p:nvPr/>
        </p:nvSpPr>
        <p:spPr>
          <a:xfrm>
            <a:off x="1015999" y="5651010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Eliminació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Gaussiana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A65BCB2-6E76-5803-E8BB-19BCB411F56E}"/>
              </a:ext>
            </a:extLst>
          </p:cNvPr>
          <p:cNvSpPr txBox="1"/>
          <p:nvPr/>
        </p:nvSpPr>
        <p:spPr>
          <a:xfrm>
            <a:off x="1015999" y="4923103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esglaonades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per files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7A609CC-F0E2-DF2D-AB38-F3551A094F93}"/>
              </a:ext>
            </a:extLst>
          </p:cNvPr>
          <p:cNvSpPr txBox="1"/>
          <p:nvPr/>
        </p:nvSpPr>
        <p:spPr>
          <a:xfrm>
            <a:off x="1015999" y="2541849"/>
            <a:ext cx="9919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Subespai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d’un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espai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vectorial de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dimensió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finita; </a:t>
            </a:r>
          </a:p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 bases i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dimensió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del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subespai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A6EA909-44CC-DD51-D426-3BC0DF65339E}"/>
              </a:ext>
            </a:extLst>
          </p:cNvPr>
          <p:cNvSpPr txBox="1"/>
          <p:nvPr/>
        </p:nvSpPr>
        <p:spPr>
          <a:xfrm>
            <a:off x="1015999" y="3612570"/>
            <a:ext cx="9919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Suma i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intersecció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de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subespais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pic>
        <p:nvPicPr>
          <p:cNvPr id="20" name="Gráfico 19" descr="Puerta abierta con relleno sólido">
            <a:extLst>
              <a:ext uri="{FF2B5EF4-FFF2-40B4-BE49-F238E27FC236}">
                <a16:creationId xmlns:a16="http://schemas.microsoft.com/office/drawing/2014/main" id="{95BD1764-0B70-DEAB-A0B8-8607C775FB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29636" y="39571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387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135259" y="323273"/>
            <a:ext cx="5415796" cy="616065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8469" y="597426"/>
            <a:ext cx="3028952" cy="1225550"/>
          </a:xfr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El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mètode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br>
              <a:rPr lang="es-E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en 4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passes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764EBD9-59A3-CF27-44DA-F86A2FCA12A5}"/>
              </a:ext>
            </a:extLst>
          </p:cNvPr>
          <p:cNvSpPr txBox="1">
            <a:spLocks/>
          </p:cNvSpPr>
          <p:nvPr/>
        </p:nvSpPr>
        <p:spPr>
          <a:xfrm>
            <a:off x="5955170" y="400337"/>
            <a:ext cx="5957087" cy="1882965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Per </a:t>
            </a:r>
            <a:r>
              <a:rPr lang="es-ES" sz="5900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exemple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 (en </a:t>
            </a:r>
            <a:r>
              <a:rPr lang="es-ES" sz="5900" b="1" i="1" dirty="0">
                <a:solidFill>
                  <a:schemeClr val="accent6">
                    <a:lumMod val="75000"/>
                  </a:schemeClr>
                </a:solidFill>
              </a:rPr>
              <a:t>R</a:t>
            </a:r>
            <a:r>
              <a:rPr lang="es-ES" sz="5900" b="1" baseline="30000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): </a:t>
            </a:r>
          </a:p>
          <a:p>
            <a:endParaRPr lang="es-ES" sz="34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sz="3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41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41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4100" dirty="0">
                <a:latin typeface="Comic Sans MS" panose="030F0702030302020204" pitchFamily="66" charset="0"/>
              </a:rPr>
              <a:t>= &lt; (1,2,0), (3,-1,1), (1,-5,1) &gt; </a:t>
            </a:r>
          </a:p>
          <a:p>
            <a:endParaRPr lang="es-ES" sz="3700" b="1" dirty="0">
              <a:latin typeface="Comic Sans MS" panose="030F0702030302020204" pitchFamily="66" charset="0"/>
            </a:endParaRPr>
          </a:p>
          <a:p>
            <a:r>
              <a:rPr lang="es-ES" sz="3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41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 </a:t>
            </a:r>
            <a:r>
              <a:rPr lang="es-ES" sz="4100" dirty="0">
                <a:latin typeface="Comic Sans MS" panose="030F0702030302020204" pitchFamily="66" charset="0"/>
              </a:rPr>
              <a:t>= &lt; (3,-3,2), (1,-3,0) &gt;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276" y="2404744"/>
            <a:ext cx="5277251" cy="3660100"/>
          </a:xfrm>
        </p:spPr>
        <p:txBody>
          <a:bodyPr/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</a:t>
            </a:r>
            <a:r>
              <a:rPr lang="es-ES" dirty="0"/>
              <a:t>  </a:t>
            </a:r>
            <a:r>
              <a:rPr lang="es-ES" dirty="0">
                <a:latin typeface="Comic Sans MS" panose="030F0702030302020204" pitchFamily="66" charset="0"/>
              </a:rPr>
              <a:t>Definir una </a:t>
            </a:r>
            <a:r>
              <a:rPr lang="es-ES" dirty="0" err="1">
                <a:latin typeface="Comic Sans MS" panose="030F0702030302020204" pitchFamily="66" charset="0"/>
              </a:rPr>
              <a:t>matriu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com</a:t>
            </a:r>
            <a:r>
              <a:rPr lang="es-ES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b="1" dirty="0"/>
              <a:t>     </a:t>
            </a: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038D765A-CF89-6C90-DE5B-99CFCA02F6D8}"/>
              </a:ext>
            </a:extLst>
          </p:cNvPr>
          <p:cNvSpPr/>
          <p:nvPr/>
        </p:nvSpPr>
        <p:spPr>
          <a:xfrm>
            <a:off x="1069684" y="3158836"/>
            <a:ext cx="45719" cy="2733963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BC02E06-973A-49EB-1138-DC1FDD5675B9}"/>
              </a:ext>
            </a:extLst>
          </p:cNvPr>
          <p:cNvSpPr txBox="1"/>
          <p:nvPr/>
        </p:nvSpPr>
        <p:spPr>
          <a:xfrm>
            <a:off x="1138332" y="3230195"/>
            <a:ext cx="20219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 err="1">
                <a:latin typeface="Comic Sans MS" panose="030F0702030302020204" pitchFamily="66" charset="0"/>
              </a:rPr>
              <a:t>Generadors</a:t>
            </a:r>
            <a:r>
              <a:rPr lang="es-ES" sz="2400" dirty="0">
                <a:latin typeface="Comic Sans MS" panose="030F0702030302020204" pitchFamily="66" charset="0"/>
              </a:rPr>
              <a:t> de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400" dirty="0">
                <a:latin typeface="Comic Sans MS" panose="030F0702030302020204" pitchFamily="66" charset="0"/>
              </a:rPr>
              <a:t>(files)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DED2F94-F8BE-1A34-85E1-E2038D67A7CB}"/>
              </a:ext>
            </a:extLst>
          </p:cNvPr>
          <p:cNvSpPr txBox="1"/>
          <p:nvPr/>
        </p:nvSpPr>
        <p:spPr>
          <a:xfrm>
            <a:off x="345614" y="4264207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latin typeface="Comic Sans MS" panose="030F0702030302020204" pitchFamily="66" charset="0"/>
              </a:rPr>
              <a:t> =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800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2E8155D8-CA50-6D99-32FF-75A988BCC0D8}"/>
              </a:ext>
            </a:extLst>
          </p:cNvPr>
          <p:cNvSpPr txBox="1"/>
          <p:nvPr/>
        </p:nvSpPr>
        <p:spPr>
          <a:xfrm>
            <a:off x="3233525" y="3232219"/>
            <a:ext cx="204333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 err="1">
                <a:latin typeface="Comic Sans MS" panose="030F0702030302020204" pitchFamily="66" charset="0"/>
              </a:rPr>
              <a:t>Generadors</a:t>
            </a:r>
            <a:r>
              <a:rPr lang="es-ES" sz="2400" dirty="0">
                <a:latin typeface="Comic Sans MS" panose="030F0702030302020204" pitchFamily="66" charset="0"/>
              </a:rPr>
              <a:t> de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400" dirty="0">
                <a:latin typeface="Comic Sans MS" panose="030F0702030302020204" pitchFamily="66" charset="0"/>
              </a:rPr>
              <a:t>(files)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5A10E10-3BE0-45D7-55FA-5B31FECF918B}"/>
              </a:ext>
            </a:extLst>
          </p:cNvPr>
          <p:cNvSpPr txBox="1"/>
          <p:nvPr/>
        </p:nvSpPr>
        <p:spPr>
          <a:xfrm>
            <a:off x="1138332" y="4607551"/>
            <a:ext cx="204464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 err="1">
                <a:latin typeface="Comic Sans MS" panose="030F0702030302020204" pitchFamily="66" charset="0"/>
              </a:rPr>
              <a:t>Generadors</a:t>
            </a:r>
            <a:r>
              <a:rPr lang="es-ES" sz="2400" dirty="0">
                <a:latin typeface="Comic Sans MS" panose="030F0702030302020204" pitchFamily="66" charset="0"/>
              </a:rPr>
              <a:t> de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400" dirty="0">
                <a:latin typeface="Comic Sans MS" panose="030F0702030302020204" pitchFamily="66" charset="0"/>
              </a:rPr>
              <a:t>(files)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EE4688FA-C0AB-1D16-FA74-B65637553E4A}"/>
              </a:ext>
            </a:extLst>
          </p:cNvPr>
          <p:cNvSpPr txBox="1"/>
          <p:nvPr/>
        </p:nvSpPr>
        <p:spPr>
          <a:xfrm>
            <a:off x="3258286" y="4607551"/>
            <a:ext cx="201586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Generators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</a:rPr>
              <a:t>Zeros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rows</a:t>
            </a:r>
            <a:r>
              <a:rPr lang="es-E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9CA2ED18-4011-80C1-0E3B-108BC42009A8}"/>
              </a:ext>
            </a:extLst>
          </p:cNvPr>
          <p:cNvSpPr/>
          <p:nvPr/>
        </p:nvSpPr>
        <p:spPr>
          <a:xfrm>
            <a:off x="5297077" y="3158837"/>
            <a:ext cx="45719" cy="2733962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C4C137A-0DF4-F579-E34C-16CA21A22B9C}"/>
              </a:ext>
            </a:extLst>
          </p:cNvPr>
          <p:cNvSpPr txBox="1"/>
          <p:nvPr/>
        </p:nvSpPr>
        <p:spPr>
          <a:xfrm>
            <a:off x="6680256" y="4264207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 = </a:t>
            </a:r>
            <a:endParaRPr lang="es-ES" sz="2800" dirty="0"/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95C75161-A2EC-79F7-D649-4509ACA432FA}"/>
              </a:ext>
            </a:extLst>
          </p:cNvPr>
          <p:cNvSpPr/>
          <p:nvPr/>
        </p:nvSpPr>
        <p:spPr>
          <a:xfrm>
            <a:off x="7420997" y="3230195"/>
            <a:ext cx="45719" cy="2382982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6DAADAD-F74F-8C46-D641-3CE3A5B0177E}"/>
              </a:ext>
            </a:extLst>
          </p:cNvPr>
          <p:cNvSpPr txBox="1"/>
          <p:nvPr/>
        </p:nvSpPr>
        <p:spPr>
          <a:xfrm>
            <a:off x="7598591" y="3304483"/>
            <a:ext cx="1350361" cy="12003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1   2  0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3  -1  1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  -5  1    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B12E2DEC-B6CA-6C63-6B55-CCB9672BA2FA}"/>
              </a:ext>
            </a:extLst>
          </p:cNvPr>
          <p:cNvSpPr txBox="1"/>
          <p:nvPr/>
        </p:nvSpPr>
        <p:spPr>
          <a:xfrm>
            <a:off x="9157016" y="3304483"/>
            <a:ext cx="1350361" cy="12003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1   2  0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3  -1  1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  -5  1    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3C40EFB1-11B4-AABA-51A2-F4D2261552E3}"/>
              </a:ext>
            </a:extLst>
          </p:cNvPr>
          <p:cNvSpPr txBox="1"/>
          <p:nvPr/>
        </p:nvSpPr>
        <p:spPr>
          <a:xfrm>
            <a:off x="7598591" y="4688231"/>
            <a:ext cx="1350361" cy="83099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3 -3  2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  -3  0     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E2444FB2-06A3-634E-15DB-57966063D23E}"/>
              </a:ext>
            </a:extLst>
          </p:cNvPr>
          <p:cNvSpPr txBox="1"/>
          <p:nvPr/>
        </p:nvSpPr>
        <p:spPr>
          <a:xfrm>
            <a:off x="9157015" y="4690152"/>
            <a:ext cx="1350361" cy="83099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0  0  0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0  0  0     </a:t>
            </a:r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64395CC4-DC8E-A0BE-A179-83D14F9BC3FE}"/>
              </a:ext>
            </a:extLst>
          </p:cNvPr>
          <p:cNvSpPr/>
          <p:nvPr/>
        </p:nvSpPr>
        <p:spPr>
          <a:xfrm>
            <a:off x="10530307" y="3230195"/>
            <a:ext cx="108944" cy="2382982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Flecha: hacia abajo 32">
            <a:extLst>
              <a:ext uri="{FF2B5EF4-FFF2-40B4-BE49-F238E27FC236}">
                <a16:creationId xmlns:a16="http://schemas.microsoft.com/office/drawing/2014/main" id="{DC482C5C-39F5-92E5-EDD0-2E88CF5CA8C7}"/>
              </a:ext>
            </a:extLst>
          </p:cNvPr>
          <p:cNvSpPr/>
          <p:nvPr/>
        </p:nvSpPr>
        <p:spPr>
          <a:xfrm>
            <a:off x="8848436" y="2404744"/>
            <a:ext cx="484632" cy="704009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0225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uiExpand="1" build="p"/>
      <p:bldP spid="3" grpId="0" animBg="1"/>
      <p:bldP spid="4" grpId="0" animBg="1"/>
      <p:bldP spid="9" grpId="0"/>
      <p:bldP spid="14" grpId="0" animBg="1"/>
      <p:bldP spid="15" grpId="0" animBg="1"/>
      <p:bldP spid="16" grpId="0" animBg="1"/>
      <p:bldP spid="18" grpId="0" animBg="1"/>
      <p:bldP spid="24" grpId="0"/>
      <p:bldP spid="25" grpId="0" animBg="1"/>
      <p:bldP spid="27" grpId="0" animBg="1"/>
      <p:bldP spid="28" grpId="0" animBg="1"/>
      <p:bldP spid="29" grpId="0" animBg="1"/>
      <p:bldP spid="30" grpId="0" animBg="1"/>
      <p:bldP spid="32" grpId="0" animBg="1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135258" y="323273"/>
            <a:ext cx="5549719" cy="616065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764EBD9-59A3-CF27-44DA-F86A2FCA12A5}"/>
              </a:ext>
            </a:extLst>
          </p:cNvPr>
          <p:cNvSpPr txBox="1">
            <a:spLocks/>
          </p:cNvSpPr>
          <p:nvPr/>
        </p:nvSpPr>
        <p:spPr>
          <a:xfrm>
            <a:off x="5860035" y="94180"/>
            <a:ext cx="5957087" cy="2961243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s-ES" sz="4100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270" y="2957377"/>
            <a:ext cx="5438712" cy="36601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</a:t>
            </a:r>
            <a:r>
              <a:rPr lang="es-ES" dirty="0"/>
              <a:t>  </a:t>
            </a:r>
            <a:r>
              <a:rPr lang="es-ES" dirty="0">
                <a:latin typeface="Comic Sans MS" panose="030F0702030302020204" pitchFamily="66" charset="0"/>
              </a:rPr>
              <a:t>Aplicar </a:t>
            </a:r>
            <a:r>
              <a:rPr lang="es-ES" dirty="0" err="1">
                <a:latin typeface="Comic Sans MS" panose="030F0702030302020204" pitchFamily="66" charset="0"/>
              </a:rPr>
              <a:t>successives</a:t>
            </a:r>
            <a:r>
              <a:rPr lang="es-ES" dirty="0">
                <a:latin typeface="Comic Sans MS" panose="030F0702030302020204" pitchFamily="66" charset="0"/>
              </a:rPr>
              <a:t> opera-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</a:t>
            </a:r>
            <a:r>
              <a:rPr lang="es-ES" dirty="0" err="1">
                <a:latin typeface="Comic Sans MS" panose="030F0702030302020204" pitchFamily="66" charset="0"/>
              </a:rPr>
              <a:t>cions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elementals</a:t>
            </a:r>
            <a:r>
              <a:rPr lang="es-ES" dirty="0">
                <a:latin typeface="Comic Sans MS" panose="030F0702030302020204" pitchFamily="66" charset="0"/>
              </a:rPr>
              <a:t> de fila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sobre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dirty="0">
                <a:latin typeface="Comic Sans MS" panose="030F0702030302020204" pitchFamily="66" charset="0"/>
              </a:rPr>
              <a:t> fins a </a:t>
            </a:r>
            <a:r>
              <a:rPr lang="es-ES" dirty="0" err="1">
                <a:latin typeface="Comic Sans MS" panose="030F0702030302020204" pitchFamily="66" charset="0"/>
              </a:rPr>
              <a:t>obtenir</a:t>
            </a:r>
            <a:r>
              <a:rPr lang="es-ES" dirty="0">
                <a:latin typeface="Comic Sans MS" panose="030F0702030302020204" pitchFamily="66" charset="0"/>
              </a:rPr>
              <a:t> una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</a:t>
            </a:r>
            <a:r>
              <a:rPr lang="es-ES" dirty="0" err="1">
                <a:latin typeface="Comic Sans MS" panose="030F0702030302020204" pitchFamily="66" charset="0"/>
              </a:rPr>
              <a:t>matriu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esglaonada</a:t>
            </a:r>
            <a:r>
              <a:rPr lang="es-ES" dirty="0">
                <a:latin typeface="Comic Sans MS" panose="030F0702030302020204" pitchFamily="66" charset="0"/>
              </a:rPr>
              <a:t> per files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(</a:t>
            </a:r>
            <a:r>
              <a:rPr lang="es-ES" dirty="0" err="1">
                <a:latin typeface="Comic Sans MS" panose="030F0702030302020204" pitchFamily="66" charset="0"/>
              </a:rPr>
              <a:t>m.e.f</a:t>
            </a:r>
            <a:r>
              <a:rPr lang="es-ES" dirty="0">
                <a:latin typeface="Comic Sans MS" panose="030F0702030302020204" pitchFamily="66" charset="0"/>
              </a:rPr>
              <a:t>.): 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b="1" dirty="0"/>
              <a:t>     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C4C137A-0DF4-F579-E34C-16CA21A22B9C}"/>
              </a:ext>
            </a:extLst>
          </p:cNvPr>
          <p:cNvSpPr txBox="1"/>
          <p:nvPr/>
        </p:nvSpPr>
        <p:spPr>
          <a:xfrm>
            <a:off x="6883816" y="1423833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A = </a:t>
            </a:r>
            <a:endParaRPr lang="es-ES" sz="2800" dirty="0"/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95C75161-A2EC-79F7-D649-4509ACA432FA}"/>
              </a:ext>
            </a:extLst>
          </p:cNvPr>
          <p:cNvSpPr/>
          <p:nvPr/>
        </p:nvSpPr>
        <p:spPr>
          <a:xfrm>
            <a:off x="7651153" y="709036"/>
            <a:ext cx="132210" cy="2133726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6DAADAD-F74F-8C46-D641-3CE3A5B0177E}"/>
              </a:ext>
            </a:extLst>
          </p:cNvPr>
          <p:cNvSpPr txBox="1"/>
          <p:nvPr/>
        </p:nvSpPr>
        <p:spPr>
          <a:xfrm>
            <a:off x="7841920" y="761754"/>
            <a:ext cx="1114682" cy="11387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1   2  0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3  -1  1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1  -5  1</a:t>
            </a:r>
            <a:r>
              <a:rPr lang="es-ES" sz="2400" dirty="0">
                <a:latin typeface="Comic Sans MS" panose="030F0702030302020204" pitchFamily="66" charset="0"/>
              </a:rPr>
              <a:t>    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B12E2DEC-B6CA-6C63-6B55-CCB9672BA2FA}"/>
              </a:ext>
            </a:extLst>
          </p:cNvPr>
          <p:cNvSpPr txBox="1"/>
          <p:nvPr/>
        </p:nvSpPr>
        <p:spPr>
          <a:xfrm>
            <a:off x="9112200" y="770739"/>
            <a:ext cx="1114682" cy="1137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1   2  0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3  -1  1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1  -5  1    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3C40EFB1-11B4-AABA-51A2-F4D2261552E3}"/>
              </a:ext>
            </a:extLst>
          </p:cNvPr>
          <p:cNvSpPr txBox="1"/>
          <p:nvPr/>
        </p:nvSpPr>
        <p:spPr>
          <a:xfrm>
            <a:off x="7874128" y="1999069"/>
            <a:ext cx="1116000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3 -3  2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1  -3  0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  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E2444FB2-06A3-634E-15DB-57966063D23E}"/>
              </a:ext>
            </a:extLst>
          </p:cNvPr>
          <p:cNvSpPr txBox="1"/>
          <p:nvPr/>
        </p:nvSpPr>
        <p:spPr>
          <a:xfrm>
            <a:off x="9135176" y="1999069"/>
            <a:ext cx="1114682" cy="770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latin typeface="Comic Sans MS" panose="030F0702030302020204" pitchFamily="66" charset="0"/>
              </a:rPr>
              <a:t> 0  0  0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0  0  0     </a:t>
            </a:r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64395CC4-DC8E-A0BE-A179-83D14F9BC3FE}"/>
              </a:ext>
            </a:extLst>
          </p:cNvPr>
          <p:cNvSpPr/>
          <p:nvPr/>
        </p:nvSpPr>
        <p:spPr>
          <a:xfrm>
            <a:off x="10285439" y="738783"/>
            <a:ext cx="116501" cy="2155928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Flecha: hacia abajo 32">
            <a:extLst>
              <a:ext uri="{FF2B5EF4-FFF2-40B4-BE49-F238E27FC236}">
                <a16:creationId xmlns:a16="http://schemas.microsoft.com/office/drawing/2014/main" id="{DC482C5C-39F5-92E5-EDD0-2E88CF5CA8C7}"/>
              </a:ext>
            </a:extLst>
          </p:cNvPr>
          <p:cNvSpPr/>
          <p:nvPr/>
        </p:nvSpPr>
        <p:spPr>
          <a:xfrm>
            <a:off x="8838578" y="3138903"/>
            <a:ext cx="484632" cy="259876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29C5ED9-7B20-41CA-F73C-1FF29645B388}"/>
              </a:ext>
            </a:extLst>
          </p:cNvPr>
          <p:cNvSpPr txBox="1"/>
          <p:nvPr/>
        </p:nvSpPr>
        <p:spPr>
          <a:xfrm>
            <a:off x="6096000" y="14985"/>
            <a:ext cx="294087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 </a:t>
            </a:r>
            <a:r>
              <a:rPr lang="es-ES" sz="4400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exemple</a:t>
            </a:r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F4468CA-84FE-4A73-A1AD-0A33C70EB4D7}"/>
              </a:ext>
            </a:extLst>
          </p:cNvPr>
          <p:cNvSpPr txBox="1"/>
          <p:nvPr/>
        </p:nvSpPr>
        <p:spPr>
          <a:xfrm>
            <a:off x="5559988" y="3570232"/>
            <a:ext cx="6257134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   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    </a:t>
            </a:r>
            <a:endParaRPr lang="es-ES" sz="28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6ABF2B0-C655-4F75-F2E0-5B891751A5DA}"/>
              </a:ext>
            </a:extLst>
          </p:cNvPr>
          <p:cNvSpPr txBox="1"/>
          <p:nvPr/>
        </p:nvSpPr>
        <p:spPr>
          <a:xfrm>
            <a:off x="6398622" y="3442075"/>
            <a:ext cx="8131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7467A3B-D0F2-0F4A-3DC3-26C055DE9F47}"/>
              </a:ext>
            </a:extLst>
          </p:cNvPr>
          <p:cNvSpPr txBox="1"/>
          <p:nvPr/>
        </p:nvSpPr>
        <p:spPr>
          <a:xfrm>
            <a:off x="7367740" y="3444355"/>
            <a:ext cx="749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2A95E47-22B4-0FD0-0CBE-4C04842066E3}"/>
              </a:ext>
            </a:extLst>
          </p:cNvPr>
          <p:cNvSpPr txBox="1"/>
          <p:nvPr/>
        </p:nvSpPr>
        <p:spPr>
          <a:xfrm>
            <a:off x="8362961" y="3444742"/>
            <a:ext cx="749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BB71AF2-4878-DC2E-7241-C516D7CB5365}"/>
              </a:ext>
            </a:extLst>
          </p:cNvPr>
          <p:cNvSpPr txBox="1"/>
          <p:nvPr/>
        </p:nvSpPr>
        <p:spPr>
          <a:xfrm>
            <a:off x="9351591" y="3450502"/>
            <a:ext cx="8881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CE2D2D6-5670-F633-5B64-F8E40511EBDC}"/>
              </a:ext>
            </a:extLst>
          </p:cNvPr>
          <p:cNvSpPr txBox="1"/>
          <p:nvPr/>
        </p:nvSpPr>
        <p:spPr>
          <a:xfrm>
            <a:off x="10443766" y="3452611"/>
            <a:ext cx="8436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DEEEDB0-E491-2E64-5E8D-93B27346E807}"/>
              </a:ext>
            </a:extLst>
          </p:cNvPr>
          <p:cNvSpPr txBox="1"/>
          <p:nvPr/>
        </p:nvSpPr>
        <p:spPr>
          <a:xfrm>
            <a:off x="6323988" y="3961969"/>
            <a:ext cx="982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-4f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5A6E98F-2189-E000-BD02-74C8ED3A8F02}"/>
              </a:ext>
            </a:extLst>
          </p:cNvPr>
          <p:cNvSpPr txBox="1"/>
          <p:nvPr/>
        </p:nvSpPr>
        <p:spPr>
          <a:xfrm>
            <a:off x="7332052" y="3972761"/>
            <a:ext cx="982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+2f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244F8E8-7DC4-0989-EF56-3C5075390F19}"/>
              </a:ext>
            </a:extLst>
          </p:cNvPr>
          <p:cNvSpPr txBox="1"/>
          <p:nvPr/>
        </p:nvSpPr>
        <p:spPr>
          <a:xfrm>
            <a:off x="10401056" y="3998161"/>
            <a:ext cx="92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   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A3FEB0A6-83E3-4C91-7DC5-86BC890AA865}"/>
              </a:ext>
            </a:extLst>
          </p:cNvPr>
          <p:cNvSpPr txBox="1"/>
          <p:nvPr/>
        </p:nvSpPr>
        <p:spPr>
          <a:xfrm>
            <a:off x="8347388" y="4007136"/>
            <a:ext cx="982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+5f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7C4B8619-1366-68F9-6827-77A51E30C964}"/>
              </a:ext>
            </a:extLst>
          </p:cNvPr>
          <p:cNvSpPr txBox="1"/>
          <p:nvPr/>
        </p:nvSpPr>
        <p:spPr>
          <a:xfrm>
            <a:off x="9364915" y="3981187"/>
            <a:ext cx="982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FD640B5B-50CF-6047-21E7-BEF2F28D4083}"/>
              </a:ext>
            </a:extLst>
          </p:cNvPr>
          <p:cNvCxnSpPr>
            <a:cxnSpLocks/>
          </p:cNvCxnSpPr>
          <p:nvPr/>
        </p:nvCxnSpPr>
        <p:spPr>
          <a:xfrm>
            <a:off x="10705681" y="4207191"/>
            <a:ext cx="262347" cy="0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CA280EE0-5215-820D-303E-C8174A250357}"/>
              </a:ext>
            </a:extLst>
          </p:cNvPr>
          <p:cNvCxnSpPr/>
          <p:nvPr/>
        </p:nvCxnSpPr>
        <p:spPr>
          <a:xfrm>
            <a:off x="6352970" y="3842185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EC2EFB43-3CBF-9E50-CF92-A93124188AC1}"/>
              </a:ext>
            </a:extLst>
          </p:cNvPr>
          <p:cNvCxnSpPr>
            <a:cxnSpLocks/>
          </p:cNvCxnSpPr>
          <p:nvPr/>
        </p:nvCxnSpPr>
        <p:spPr>
          <a:xfrm>
            <a:off x="7325802" y="3843078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6F06775B-EDFD-5DE2-00B5-4F4F20A65B41}"/>
              </a:ext>
            </a:extLst>
          </p:cNvPr>
          <p:cNvCxnSpPr/>
          <p:nvPr/>
        </p:nvCxnSpPr>
        <p:spPr>
          <a:xfrm>
            <a:off x="8314432" y="3842185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8A8CF63F-E919-07D0-CED0-5F3304328B30}"/>
              </a:ext>
            </a:extLst>
          </p:cNvPr>
          <p:cNvCxnSpPr/>
          <p:nvPr/>
        </p:nvCxnSpPr>
        <p:spPr>
          <a:xfrm>
            <a:off x="9351591" y="3850612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FA585D45-4712-760D-762C-4B74F7190292}"/>
              </a:ext>
            </a:extLst>
          </p:cNvPr>
          <p:cNvCxnSpPr/>
          <p:nvPr/>
        </p:nvCxnSpPr>
        <p:spPr>
          <a:xfrm>
            <a:off x="10382480" y="3856225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8B0EC25B-4751-B7BF-E23C-56116B1DD637}"/>
              </a:ext>
            </a:extLst>
          </p:cNvPr>
          <p:cNvCxnSpPr/>
          <p:nvPr/>
        </p:nvCxnSpPr>
        <p:spPr>
          <a:xfrm>
            <a:off x="6379739" y="4366918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35E87F5B-70CC-3FE0-D4FC-B80292A6AA31}"/>
              </a:ext>
            </a:extLst>
          </p:cNvPr>
          <p:cNvCxnSpPr/>
          <p:nvPr/>
        </p:nvCxnSpPr>
        <p:spPr>
          <a:xfrm>
            <a:off x="7367740" y="4395262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de flecha 56">
            <a:extLst>
              <a:ext uri="{FF2B5EF4-FFF2-40B4-BE49-F238E27FC236}">
                <a16:creationId xmlns:a16="http://schemas.microsoft.com/office/drawing/2014/main" id="{16313550-65B8-11EC-00E2-95BAEA9D739E}"/>
              </a:ext>
            </a:extLst>
          </p:cNvPr>
          <p:cNvCxnSpPr/>
          <p:nvPr/>
        </p:nvCxnSpPr>
        <p:spPr>
          <a:xfrm>
            <a:off x="8399261" y="4421755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426A0F7C-DE77-102B-9CD9-2BA62B795895}"/>
              </a:ext>
            </a:extLst>
          </p:cNvPr>
          <p:cNvCxnSpPr/>
          <p:nvPr/>
        </p:nvCxnSpPr>
        <p:spPr>
          <a:xfrm>
            <a:off x="9393769" y="4415803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de flecha 58">
            <a:extLst>
              <a:ext uri="{FF2B5EF4-FFF2-40B4-BE49-F238E27FC236}">
                <a16:creationId xmlns:a16="http://schemas.microsoft.com/office/drawing/2014/main" id="{5ABABAF6-60EB-29A5-A489-8ECB28C26B0F}"/>
              </a:ext>
            </a:extLst>
          </p:cNvPr>
          <p:cNvCxnSpPr/>
          <p:nvPr/>
        </p:nvCxnSpPr>
        <p:spPr>
          <a:xfrm>
            <a:off x="10401056" y="4415803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67DFB23C-94D0-A1AA-7D49-7DE300E80385}"/>
              </a:ext>
            </a:extLst>
          </p:cNvPr>
          <p:cNvCxnSpPr/>
          <p:nvPr/>
        </p:nvCxnSpPr>
        <p:spPr>
          <a:xfrm>
            <a:off x="6398620" y="5636393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11F0F426-0253-48E1-7944-12AF32675A78}"/>
              </a:ext>
            </a:extLst>
          </p:cNvPr>
          <p:cNvCxnSpPr>
            <a:cxnSpLocks/>
          </p:cNvCxnSpPr>
          <p:nvPr/>
        </p:nvCxnSpPr>
        <p:spPr>
          <a:xfrm>
            <a:off x="6684004" y="5462396"/>
            <a:ext cx="262347" cy="0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uadroTexto 62">
            <a:extLst>
              <a:ext uri="{FF2B5EF4-FFF2-40B4-BE49-F238E27FC236}">
                <a16:creationId xmlns:a16="http://schemas.microsoft.com/office/drawing/2014/main" id="{44454D57-A9B6-344B-94B4-543A9D6E1017}"/>
              </a:ext>
            </a:extLst>
          </p:cNvPr>
          <p:cNvSpPr txBox="1"/>
          <p:nvPr/>
        </p:nvSpPr>
        <p:spPr>
          <a:xfrm>
            <a:off x="6385685" y="5234112"/>
            <a:ext cx="92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   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63725D9B-A196-342C-B9E1-BDB0ADB1D0DF}"/>
              </a:ext>
            </a:extLst>
          </p:cNvPr>
          <p:cNvSpPr txBox="1"/>
          <p:nvPr/>
        </p:nvSpPr>
        <p:spPr>
          <a:xfrm>
            <a:off x="7507029" y="4578699"/>
            <a:ext cx="2353354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1  2  0    1    2   0    </a:t>
            </a:r>
          </a:p>
          <a:p>
            <a:r>
              <a:rPr lang="es-ES" sz="2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0  1 -3   12 -11  5</a:t>
            </a:r>
          </a:p>
          <a:p>
            <a:r>
              <a:rPr lang="es-ES" sz="2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0  0 -5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21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-21  9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B77F4135-337E-4455-B197-59B2AFE38324}"/>
              </a:ext>
            </a:extLst>
          </p:cNvPr>
          <p:cNvSpPr txBox="1"/>
          <p:nvPr/>
        </p:nvSpPr>
        <p:spPr>
          <a:xfrm>
            <a:off x="7520473" y="5630748"/>
            <a:ext cx="2339909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0  0  0  -4   6  -2    </a:t>
            </a:r>
          </a:p>
          <a:p>
            <a:r>
              <a:rPr lang="es-ES" sz="2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0  0  0   0   0    0</a:t>
            </a:r>
          </a:p>
        </p:txBody>
      </p:sp>
      <p:sp>
        <p:nvSpPr>
          <p:cNvPr id="70" name="Abrir corchete 69">
            <a:extLst>
              <a:ext uri="{FF2B5EF4-FFF2-40B4-BE49-F238E27FC236}">
                <a16:creationId xmlns:a16="http://schemas.microsoft.com/office/drawing/2014/main" id="{18316248-4B54-C1C2-C9D7-4964F680A6BF}"/>
              </a:ext>
            </a:extLst>
          </p:cNvPr>
          <p:cNvSpPr/>
          <p:nvPr/>
        </p:nvSpPr>
        <p:spPr>
          <a:xfrm>
            <a:off x="7517201" y="4618003"/>
            <a:ext cx="146161" cy="1865923"/>
          </a:xfrm>
          <a:prstGeom prst="lef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1" name="Cerrar corchete 70">
            <a:extLst>
              <a:ext uri="{FF2B5EF4-FFF2-40B4-BE49-F238E27FC236}">
                <a16:creationId xmlns:a16="http://schemas.microsoft.com/office/drawing/2014/main" id="{0D474D85-E892-57AF-481A-9CE2EFE3E05E}"/>
              </a:ext>
            </a:extLst>
          </p:cNvPr>
          <p:cNvSpPr/>
          <p:nvPr/>
        </p:nvSpPr>
        <p:spPr>
          <a:xfrm>
            <a:off x="9665222" y="4578699"/>
            <a:ext cx="145103" cy="1888316"/>
          </a:xfrm>
          <a:prstGeom prst="righ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27C9C062-DE84-BEBA-27F5-9202605DA25A}"/>
              </a:ext>
            </a:extLst>
          </p:cNvPr>
          <p:cNvSpPr txBox="1"/>
          <p:nvPr/>
        </p:nvSpPr>
        <p:spPr>
          <a:xfrm>
            <a:off x="9789714" y="5302312"/>
            <a:ext cx="2095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.)</a:t>
            </a:r>
          </a:p>
        </p:txBody>
      </p: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6CA34B1D-2387-C006-4B19-66AD04C688A2}"/>
              </a:ext>
            </a:extLst>
          </p:cNvPr>
          <p:cNvCxnSpPr>
            <a:cxnSpLocks/>
          </p:cNvCxnSpPr>
          <p:nvPr/>
        </p:nvCxnSpPr>
        <p:spPr>
          <a:xfrm>
            <a:off x="8582685" y="4680642"/>
            <a:ext cx="0" cy="1719547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ítulo 1">
            <a:extLst>
              <a:ext uri="{FF2B5EF4-FFF2-40B4-BE49-F238E27FC236}">
                <a16:creationId xmlns:a16="http://schemas.microsoft.com/office/drawing/2014/main" id="{42DB4AF4-ECC4-68BE-F38D-CB39DD8EE8F0}"/>
              </a:ext>
            </a:extLst>
          </p:cNvPr>
          <p:cNvSpPr txBox="1">
            <a:spLocks/>
          </p:cNvSpPr>
          <p:nvPr/>
        </p:nvSpPr>
        <p:spPr>
          <a:xfrm>
            <a:off x="1418469" y="597426"/>
            <a:ext cx="3028952" cy="12255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El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mètode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br>
              <a:rPr lang="es-E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en 4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passes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283327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6" grpId="0" animBg="1"/>
      <p:bldP spid="24" grpId="0"/>
      <p:bldP spid="25" grpId="0" animBg="1"/>
      <p:bldP spid="27" grpId="0" animBg="1"/>
      <p:bldP spid="28" grpId="0" animBg="1"/>
      <p:bldP spid="29" grpId="0" animBg="1"/>
      <p:bldP spid="30" grpId="0" animBg="1"/>
      <p:bldP spid="32" grpId="0" animBg="1"/>
      <p:bldP spid="33" grpId="0" animBg="1"/>
      <p:bldP spid="7" grpId="0"/>
      <p:bldP spid="3" grpId="0"/>
      <p:bldP spid="4" grpId="0"/>
      <p:bldP spid="5" grpId="0"/>
      <p:bldP spid="9" grpId="0"/>
      <p:bldP spid="10" grpId="0"/>
      <p:bldP spid="11" grpId="0"/>
      <p:bldP spid="12" grpId="0"/>
      <p:bldP spid="13" grpId="0"/>
      <p:bldP spid="16" grpId="0"/>
      <p:bldP spid="18" grpId="0"/>
      <p:bldP spid="19" grpId="0"/>
      <p:bldP spid="63" grpId="0"/>
      <p:bldP spid="66" grpId="0" animBg="1"/>
      <p:bldP spid="68" grpId="0" animBg="1"/>
      <p:bldP spid="70" grpId="0" animBg="1"/>
      <p:bldP spid="71" grpId="0" animBg="1"/>
      <p:bldP spid="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135258" y="323273"/>
            <a:ext cx="5549719" cy="616065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764EBD9-59A3-CF27-44DA-F86A2FCA12A5}"/>
              </a:ext>
            </a:extLst>
          </p:cNvPr>
          <p:cNvSpPr txBox="1">
            <a:spLocks/>
          </p:cNvSpPr>
          <p:nvPr/>
        </p:nvSpPr>
        <p:spPr>
          <a:xfrm>
            <a:off x="5860035" y="94180"/>
            <a:ext cx="5957087" cy="2961243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s-ES" sz="4100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720" y="2170018"/>
            <a:ext cx="5438712" cy="384978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</a:t>
            </a:r>
            <a:r>
              <a:rPr lang="es-ES" dirty="0"/>
              <a:t>  </a:t>
            </a:r>
            <a:r>
              <a:rPr lang="es-ES" dirty="0">
                <a:latin typeface="Comic Sans MS" panose="030F0702030302020204" pitchFamily="66" charset="0"/>
              </a:rPr>
              <a:t>Definir blocs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11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12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21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 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22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en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R, </a:t>
            </a:r>
            <a:r>
              <a:rPr lang="es-ES" dirty="0">
                <a:latin typeface="Comic Sans MS" panose="030F0702030302020204" pitchFamily="66" charset="0"/>
              </a:rPr>
              <a:t>de manera que</a:t>
            </a: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11 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12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 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21 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22</a:t>
            </a:r>
            <a:endParaRPr lang="es-ES" dirty="0"/>
          </a:p>
          <a:p>
            <a:pPr marL="0" indent="0">
              <a:buNone/>
            </a:pPr>
            <a:r>
              <a:rPr lang="es-ES" b="1" dirty="0"/>
              <a:t>     </a:t>
            </a:r>
          </a:p>
          <a:p>
            <a:pPr marL="0" indent="0">
              <a:buNone/>
            </a:pPr>
            <a:r>
              <a:rPr lang="es-ES" b="1" dirty="0"/>
              <a:t>    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11 </a:t>
            </a:r>
            <a:r>
              <a:rPr lang="es-ES" dirty="0">
                <a:latin typeface="Comic Sans MS" panose="030F0702030302020204" pitchFamily="66" charset="0"/>
              </a:rPr>
              <a:t>: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no</a:t>
            </a:r>
            <a:r>
              <a:rPr lang="es-ES" dirty="0">
                <a:latin typeface="Comic Sans MS" panose="030F0702030302020204" pitchFamily="66" charset="0"/>
              </a:rPr>
              <a:t> té files de </a:t>
            </a:r>
            <a:r>
              <a:rPr lang="es-ES" dirty="0" err="1">
                <a:latin typeface="Comic Sans MS" panose="030F0702030302020204" pitchFamily="66" charset="0"/>
              </a:rPr>
              <a:t>zeros</a:t>
            </a:r>
            <a:r>
              <a:rPr lang="es-ES" dirty="0">
                <a:latin typeface="Comic Sans MS" panose="030F0702030302020204" pitchFamily="66" charset="0"/>
              </a:rPr>
              <a:t>;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21 </a:t>
            </a:r>
            <a:r>
              <a:rPr lang="es-ES" dirty="0">
                <a:latin typeface="Comic Sans MS" panose="030F0702030302020204" pitchFamily="66" charset="0"/>
              </a:rPr>
              <a:t>: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està</a:t>
            </a:r>
            <a:r>
              <a:rPr lang="es-ES" dirty="0">
                <a:latin typeface="Comic Sans MS" panose="030F0702030302020204" pitchFamily="66" charset="0"/>
              </a:rPr>
              <a:t> plena de </a:t>
            </a:r>
            <a:r>
              <a:rPr lang="es-ES" dirty="0" err="1">
                <a:latin typeface="Comic Sans MS" panose="030F0702030302020204" pitchFamily="66" charset="0"/>
              </a:rPr>
              <a:t>zeros</a:t>
            </a:r>
            <a:r>
              <a:rPr lang="es-ES" dirty="0">
                <a:latin typeface="Comic Sans MS" panose="030F0702030302020204" pitchFamily="66" charset="0"/>
              </a:rPr>
              <a:t> (pot</a:t>
            </a:r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</a:rPr>
              <a:t>        </a:t>
            </a:r>
            <a:r>
              <a:rPr lang="es-ES" dirty="0">
                <a:latin typeface="Comic Sans MS" panose="030F0702030302020204" pitchFamily="66" charset="0"/>
              </a:rPr>
              <a:t>no existir, igual que R</a:t>
            </a:r>
            <a:r>
              <a:rPr lang="es-ES" baseline="-25000" dirty="0">
                <a:latin typeface="Comic Sans MS" panose="030F0702030302020204" pitchFamily="66" charset="0"/>
              </a:rPr>
              <a:t>22</a:t>
            </a:r>
            <a:r>
              <a:rPr lang="es-ES" dirty="0">
                <a:latin typeface="Comic Sans MS" panose="030F0702030302020204" pitchFamily="66" charset="0"/>
              </a:rPr>
              <a:t>)</a:t>
            </a:r>
            <a:endParaRPr lang="es-ES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C4C137A-0DF4-F579-E34C-16CA21A22B9C}"/>
              </a:ext>
            </a:extLst>
          </p:cNvPr>
          <p:cNvSpPr txBox="1"/>
          <p:nvPr/>
        </p:nvSpPr>
        <p:spPr>
          <a:xfrm>
            <a:off x="6883816" y="1423833"/>
            <a:ext cx="8082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R =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800" dirty="0"/>
          </a:p>
        </p:txBody>
      </p:sp>
      <p:sp>
        <p:nvSpPr>
          <p:cNvPr id="33" name="Flecha: hacia abajo 32">
            <a:extLst>
              <a:ext uri="{FF2B5EF4-FFF2-40B4-BE49-F238E27FC236}">
                <a16:creationId xmlns:a16="http://schemas.microsoft.com/office/drawing/2014/main" id="{DC482C5C-39F5-92E5-EDD0-2E88CF5CA8C7}"/>
              </a:ext>
            </a:extLst>
          </p:cNvPr>
          <p:cNvSpPr/>
          <p:nvPr/>
        </p:nvSpPr>
        <p:spPr>
          <a:xfrm>
            <a:off x="8477209" y="3178700"/>
            <a:ext cx="484632" cy="500599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29C5ED9-7B20-41CA-F73C-1FF29645B388}"/>
              </a:ext>
            </a:extLst>
          </p:cNvPr>
          <p:cNvSpPr txBox="1"/>
          <p:nvPr/>
        </p:nvSpPr>
        <p:spPr>
          <a:xfrm>
            <a:off x="6096000" y="14985"/>
            <a:ext cx="294087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 </a:t>
            </a:r>
            <a:r>
              <a:rPr lang="es-ES" sz="4400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exemple</a:t>
            </a:r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63725D9B-A196-342C-B9E1-BDB0ADB1D0DF}"/>
              </a:ext>
            </a:extLst>
          </p:cNvPr>
          <p:cNvSpPr txBox="1"/>
          <p:nvPr/>
        </p:nvSpPr>
        <p:spPr>
          <a:xfrm>
            <a:off x="7668592" y="3912951"/>
            <a:ext cx="2353354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1  2  0    1    2   0    </a:t>
            </a:r>
          </a:p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1 -3   12 -11  5</a:t>
            </a:r>
          </a:p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0 -5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21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-21  9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B77F4135-337E-4455-B197-59B2AFE38324}"/>
              </a:ext>
            </a:extLst>
          </p:cNvPr>
          <p:cNvSpPr txBox="1"/>
          <p:nvPr/>
        </p:nvSpPr>
        <p:spPr>
          <a:xfrm>
            <a:off x="7659817" y="4977415"/>
            <a:ext cx="2339909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0  0  0  -4   6  -2    </a:t>
            </a:r>
          </a:p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0  0  0   0   0    0</a:t>
            </a:r>
          </a:p>
        </p:txBody>
      </p:sp>
      <p:sp>
        <p:nvSpPr>
          <p:cNvPr id="70" name="Abrir corchete 69">
            <a:extLst>
              <a:ext uri="{FF2B5EF4-FFF2-40B4-BE49-F238E27FC236}">
                <a16:creationId xmlns:a16="http://schemas.microsoft.com/office/drawing/2014/main" id="{18316248-4B54-C1C2-C9D7-4964F680A6BF}"/>
              </a:ext>
            </a:extLst>
          </p:cNvPr>
          <p:cNvSpPr/>
          <p:nvPr/>
        </p:nvSpPr>
        <p:spPr>
          <a:xfrm>
            <a:off x="7659817" y="3891261"/>
            <a:ext cx="146161" cy="1865923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1" name="Cerrar corchete 70">
            <a:extLst>
              <a:ext uri="{FF2B5EF4-FFF2-40B4-BE49-F238E27FC236}">
                <a16:creationId xmlns:a16="http://schemas.microsoft.com/office/drawing/2014/main" id="{0D474D85-E892-57AF-481A-9CE2EFE3E05E}"/>
              </a:ext>
            </a:extLst>
          </p:cNvPr>
          <p:cNvSpPr/>
          <p:nvPr/>
        </p:nvSpPr>
        <p:spPr>
          <a:xfrm>
            <a:off x="9875574" y="3902875"/>
            <a:ext cx="145103" cy="1888316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6CA34B1D-2387-C006-4B19-66AD04C688A2}"/>
              </a:ext>
            </a:extLst>
          </p:cNvPr>
          <p:cNvCxnSpPr>
            <a:cxnSpLocks/>
          </p:cNvCxnSpPr>
          <p:nvPr/>
        </p:nvCxnSpPr>
        <p:spPr>
          <a:xfrm>
            <a:off x="8719525" y="3987259"/>
            <a:ext cx="0" cy="1719547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9916E398-BEE6-E805-EE63-624793CDC54B}"/>
              </a:ext>
            </a:extLst>
          </p:cNvPr>
          <p:cNvSpPr/>
          <p:nvPr/>
        </p:nvSpPr>
        <p:spPr>
          <a:xfrm>
            <a:off x="2016219" y="3220796"/>
            <a:ext cx="97359" cy="990216"/>
          </a:xfrm>
          <a:prstGeom prst="lef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errar corchete 14">
            <a:extLst>
              <a:ext uri="{FF2B5EF4-FFF2-40B4-BE49-F238E27FC236}">
                <a16:creationId xmlns:a16="http://schemas.microsoft.com/office/drawing/2014/main" id="{1AD5C3E0-A36A-2ABE-E707-351E3DE6EF11}"/>
              </a:ext>
            </a:extLst>
          </p:cNvPr>
          <p:cNvSpPr/>
          <p:nvPr/>
        </p:nvSpPr>
        <p:spPr>
          <a:xfrm>
            <a:off x="3274886" y="3221382"/>
            <a:ext cx="107904" cy="990216"/>
          </a:xfrm>
          <a:prstGeom prst="righ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323CD971-13F1-A53A-910A-0438A7D4FB94}"/>
              </a:ext>
            </a:extLst>
          </p:cNvPr>
          <p:cNvCxnSpPr>
            <a:cxnSpLocks/>
          </p:cNvCxnSpPr>
          <p:nvPr/>
        </p:nvCxnSpPr>
        <p:spPr>
          <a:xfrm>
            <a:off x="2625539" y="3142889"/>
            <a:ext cx="0" cy="1020622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73AD03A1-934A-0591-0FA4-0CEB899D13DB}"/>
              </a:ext>
            </a:extLst>
          </p:cNvPr>
          <p:cNvCxnSpPr/>
          <p:nvPr/>
        </p:nvCxnSpPr>
        <p:spPr>
          <a:xfrm>
            <a:off x="2100993" y="3751200"/>
            <a:ext cx="1224947" cy="8427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4EF8A49E-6EDD-2162-BF71-71FD33779792}"/>
              </a:ext>
            </a:extLst>
          </p:cNvPr>
          <p:cNvSpPr txBox="1"/>
          <p:nvPr/>
        </p:nvSpPr>
        <p:spPr>
          <a:xfrm>
            <a:off x="1281163" y="3451439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 =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9FECA3E3-08DD-02A1-018F-00079A891ED9}"/>
              </a:ext>
            </a:extLst>
          </p:cNvPr>
          <p:cNvSpPr txBox="1"/>
          <p:nvPr/>
        </p:nvSpPr>
        <p:spPr>
          <a:xfrm>
            <a:off x="3547544" y="3449902"/>
            <a:ext cx="13740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>
                <a:latin typeface="Comic Sans MS" panose="030F0702030302020204" pitchFamily="66" charset="0"/>
              </a:rPr>
              <a:t>amb</a:t>
            </a:r>
            <a:endParaRPr lang="es-ES" sz="2800" dirty="0">
              <a:latin typeface="Comic Sans MS" panose="030F0702030302020204" pitchFamily="66" charset="0"/>
            </a:endParaRPr>
          </a:p>
        </p:txBody>
      </p: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5AB8CA5F-AFB5-2CBB-849A-33D48332BA3E}"/>
              </a:ext>
            </a:extLst>
          </p:cNvPr>
          <p:cNvSpPr/>
          <p:nvPr/>
        </p:nvSpPr>
        <p:spPr>
          <a:xfrm>
            <a:off x="7637737" y="800804"/>
            <a:ext cx="157939" cy="1793542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09DDA764-87E9-068E-065D-2AD86CF519AA}"/>
              </a:ext>
            </a:extLst>
          </p:cNvPr>
          <p:cNvSpPr txBox="1"/>
          <p:nvPr/>
        </p:nvSpPr>
        <p:spPr>
          <a:xfrm>
            <a:off x="7648319" y="776150"/>
            <a:ext cx="2353354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1  2  0    1    2   0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1 -3   12 -11  5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0 -5</a:t>
            </a:r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000" dirty="0">
                <a:latin typeface="Comic Sans MS" panose="030F0702030302020204" pitchFamily="66" charset="0"/>
              </a:rPr>
              <a:t>21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-21  9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D42704FF-8351-93AD-411E-ECC76A10C677}"/>
              </a:ext>
            </a:extLst>
          </p:cNvPr>
          <p:cNvSpPr txBox="1"/>
          <p:nvPr/>
        </p:nvSpPr>
        <p:spPr>
          <a:xfrm>
            <a:off x="7636607" y="1799283"/>
            <a:ext cx="2339909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0  0  0  -4   6  -2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0  0  0   0   0    0</a:t>
            </a:r>
          </a:p>
        </p:txBody>
      </p:sp>
      <p:sp>
        <p:nvSpPr>
          <p:cNvPr id="35" name="Cerrar corchete 34">
            <a:extLst>
              <a:ext uri="{FF2B5EF4-FFF2-40B4-BE49-F238E27FC236}">
                <a16:creationId xmlns:a16="http://schemas.microsoft.com/office/drawing/2014/main" id="{DEE8ABFF-423D-84FE-63DE-581A25745DA8}"/>
              </a:ext>
            </a:extLst>
          </p:cNvPr>
          <p:cNvSpPr/>
          <p:nvPr/>
        </p:nvSpPr>
        <p:spPr>
          <a:xfrm>
            <a:off x="9862735" y="775182"/>
            <a:ext cx="157940" cy="1793542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3F15158A-F0FF-FFDB-880E-FC3470F0E45A}"/>
              </a:ext>
            </a:extLst>
          </p:cNvPr>
          <p:cNvCxnSpPr>
            <a:cxnSpLocks/>
          </p:cNvCxnSpPr>
          <p:nvPr/>
        </p:nvCxnSpPr>
        <p:spPr>
          <a:xfrm>
            <a:off x="8719525" y="903027"/>
            <a:ext cx="0" cy="171954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uadroTexto 36">
            <a:extLst>
              <a:ext uri="{FF2B5EF4-FFF2-40B4-BE49-F238E27FC236}">
                <a16:creationId xmlns:a16="http://schemas.microsoft.com/office/drawing/2014/main" id="{49E10ECA-87C8-9401-B4D8-F4167F96BB59}"/>
              </a:ext>
            </a:extLst>
          </p:cNvPr>
          <p:cNvSpPr txBox="1"/>
          <p:nvPr/>
        </p:nvSpPr>
        <p:spPr>
          <a:xfrm>
            <a:off x="6944681" y="4585422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 =</a:t>
            </a:r>
          </a:p>
        </p:txBody>
      </p:sp>
      <p:cxnSp>
        <p:nvCxnSpPr>
          <p:cNvPr id="39" name="Conector recto 38">
            <a:extLst>
              <a:ext uri="{FF2B5EF4-FFF2-40B4-BE49-F238E27FC236}">
                <a16:creationId xmlns:a16="http://schemas.microsoft.com/office/drawing/2014/main" id="{F4AC92E1-3D36-9D26-749E-9F3818343FB0}"/>
              </a:ext>
            </a:extLst>
          </p:cNvPr>
          <p:cNvCxnSpPr/>
          <p:nvPr/>
        </p:nvCxnSpPr>
        <p:spPr>
          <a:xfrm>
            <a:off x="7747081" y="5014800"/>
            <a:ext cx="2182994" cy="0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uadroTexto 39">
            <a:extLst>
              <a:ext uri="{FF2B5EF4-FFF2-40B4-BE49-F238E27FC236}">
                <a16:creationId xmlns:a16="http://schemas.microsoft.com/office/drawing/2014/main" id="{0A77C40F-0C11-CEAC-E57E-B966875D2EA6}"/>
              </a:ext>
            </a:extLst>
          </p:cNvPr>
          <p:cNvSpPr txBox="1"/>
          <p:nvPr/>
        </p:nvSpPr>
        <p:spPr>
          <a:xfrm>
            <a:off x="7042091" y="3259416"/>
            <a:ext cx="6254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9E22E0EE-8705-99DC-7D25-02A08F5F932D}"/>
              </a:ext>
            </a:extLst>
          </p:cNvPr>
          <p:cNvSpPr txBox="1"/>
          <p:nvPr/>
        </p:nvSpPr>
        <p:spPr>
          <a:xfrm>
            <a:off x="7067494" y="5808162"/>
            <a:ext cx="6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21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4633B7A5-395C-42D1-462E-4B1BC2C7802B}"/>
              </a:ext>
            </a:extLst>
          </p:cNvPr>
          <p:cNvSpPr txBox="1"/>
          <p:nvPr/>
        </p:nvSpPr>
        <p:spPr>
          <a:xfrm>
            <a:off x="9948125" y="5854578"/>
            <a:ext cx="702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22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D17A8B3D-8796-BAC2-93E2-F079AF113B37}"/>
              </a:ext>
            </a:extLst>
          </p:cNvPr>
          <p:cNvSpPr txBox="1"/>
          <p:nvPr/>
        </p:nvSpPr>
        <p:spPr>
          <a:xfrm>
            <a:off x="9973969" y="3311435"/>
            <a:ext cx="6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12</a:t>
            </a:r>
          </a:p>
        </p:txBody>
      </p:sp>
      <p:sp>
        <p:nvSpPr>
          <p:cNvPr id="45" name="Flecha: doblada hacia arriba 44">
            <a:extLst>
              <a:ext uri="{FF2B5EF4-FFF2-40B4-BE49-F238E27FC236}">
                <a16:creationId xmlns:a16="http://schemas.microsoft.com/office/drawing/2014/main" id="{78FDD4D2-52AF-8711-7AAE-99C638F8BF65}"/>
              </a:ext>
            </a:extLst>
          </p:cNvPr>
          <p:cNvSpPr/>
          <p:nvPr/>
        </p:nvSpPr>
        <p:spPr>
          <a:xfrm>
            <a:off x="7712490" y="5778873"/>
            <a:ext cx="663964" cy="378077"/>
          </a:xfrm>
          <a:prstGeom prst="bentUp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Flecha: doblada hacia arriba 45">
            <a:extLst>
              <a:ext uri="{FF2B5EF4-FFF2-40B4-BE49-F238E27FC236}">
                <a16:creationId xmlns:a16="http://schemas.microsoft.com/office/drawing/2014/main" id="{C24EEB21-227E-D395-3DAD-CB667284D559}"/>
              </a:ext>
            </a:extLst>
          </p:cNvPr>
          <p:cNvSpPr/>
          <p:nvPr/>
        </p:nvSpPr>
        <p:spPr>
          <a:xfrm flipH="1">
            <a:off x="9211610" y="5775700"/>
            <a:ext cx="663962" cy="405159"/>
          </a:xfrm>
          <a:prstGeom prst="bentUp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Flecha: doblada hacia arriba 46">
            <a:extLst>
              <a:ext uri="{FF2B5EF4-FFF2-40B4-BE49-F238E27FC236}">
                <a16:creationId xmlns:a16="http://schemas.microsoft.com/office/drawing/2014/main" id="{957CB3B8-28DA-7CF7-0D07-FAFCDB4B3D20}"/>
              </a:ext>
            </a:extLst>
          </p:cNvPr>
          <p:cNvSpPr/>
          <p:nvPr/>
        </p:nvSpPr>
        <p:spPr>
          <a:xfrm flipV="1">
            <a:off x="7591598" y="3504733"/>
            <a:ext cx="684404" cy="378077"/>
          </a:xfrm>
          <a:prstGeom prst="bentUp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Flecha: doblada hacia arriba 47">
            <a:extLst>
              <a:ext uri="{FF2B5EF4-FFF2-40B4-BE49-F238E27FC236}">
                <a16:creationId xmlns:a16="http://schemas.microsoft.com/office/drawing/2014/main" id="{90847E47-473B-750F-8285-3D03A5B3BAB4}"/>
              </a:ext>
            </a:extLst>
          </p:cNvPr>
          <p:cNvSpPr/>
          <p:nvPr/>
        </p:nvSpPr>
        <p:spPr>
          <a:xfrm flipH="1" flipV="1">
            <a:off x="9334646" y="3491414"/>
            <a:ext cx="651125" cy="405159"/>
          </a:xfrm>
          <a:prstGeom prst="bentUp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DD075105-365E-C102-C101-6542EE07BF91}"/>
              </a:ext>
            </a:extLst>
          </p:cNvPr>
          <p:cNvSpPr txBox="1">
            <a:spLocks/>
          </p:cNvSpPr>
          <p:nvPr/>
        </p:nvSpPr>
        <p:spPr>
          <a:xfrm>
            <a:off x="1418469" y="597426"/>
            <a:ext cx="3028952" cy="12255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El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mètode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br>
              <a:rPr lang="es-E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en 4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passes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201827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6" grpId="0" animBg="1"/>
      <p:bldP spid="24" grpId="0"/>
      <p:bldP spid="33" grpId="0" animBg="1"/>
      <p:bldP spid="7" grpId="0"/>
      <p:bldP spid="66" grpId="0"/>
      <p:bldP spid="68" grpId="0"/>
      <p:bldP spid="70" grpId="0" animBg="1"/>
      <p:bldP spid="71" grpId="0" animBg="1"/>
      <p:bldP spid="20" grpId="0" animBg="1"/>
      <p:bldP spid="21" grpId="0"/>
      <p:bldP spid="34" grpId="0"/>
      <p:bldP spid="35" grpId="0" animBg="1"/>
      <p:bldP spid="37" grpId="0"/>
      <p:bldP spid="40" grpId="0"/>
      <p:bldP spid="41" grpId="0"/>
      <p:bldP spid="42" grpId="0"/>
      <p:bldP spid="44" grpId="0"/>
      <p:bldP spid="45" grpId="0" animBg="1"/>
      <p:bldP spid="46" grpId="0" animBg="1"/>
      <p:bldP spid="47" grpId="0" animBg="1"/>
      <p:bldP spid="4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135258" y="323273"/>
            <a:ext cx="5549719" cy="616065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764EBD9-59A3-CF27-44DA-F86A2FCA12A5}"/>
              </a:ext>
            </a:extLst>
          </p:cNvPr>
          <p:cNvSpPr txBox="1">
            <a:spLocks/>
          </p:cNvSpPr>
          <p:nvPr/>
        </p:nvSpPr>
        <p:spPr>
          <a:xfrm>
            <a:off x="5805531" y="139187"/>
            <a:ext cx="5957087" cy="3249384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s-ES" sz="4100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720" y="2170018"/>
            <a:ext cx="5438712" cy="384978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➍</a:t>
            </a:r>
            <a:r>
              <a:rPr lang="es-ES" dirty="0"/>
              <a:t> 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Obtenir</a:t>
            </a:r>
            <a:r>
              <a:rPr lang="es-ES" dirty="0">
                <a:latin typeface="Comic Sans MS" panose="030F0702030302020204" pitchFamily="66" charset="0"/>
              </a:rPr>
              <a:t> bases de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F+G</a:t>
            </a:r>
            <a:r>
              <a:rPr lang="es-ES" dirty="0">
                <a:latin typeface="Comic Sans MS" panose="030F0702030302020204" pitchFamily="66" charset="0"/>
              </a:rPr>
              <a:t> i de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dirty="0">
                <a:latin typeface="Comic Sans MS" panose="030F0702030302020204" pitchFamily="66" charset="0"/>
              </a:rPr>
              <a:t>, </a:t>
            </a:r>
            <a:r>
              <a:rPr lang="es-ES" dirty="0" err="1">
                <a:latin typeface="Comic Sans MS" panose="030F0702030302020204" pitchFamily="66" charset="0"/>
              </a:rPr>
              <a:t>com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segueix</a:t>
            </a:r>
            <a:r>
              <a:rPr lang="es-ES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   </a:t>
            </a:r>
            <a:endParaRPr lang="es-ES" baseline="-25000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Files de 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11 </a:t>
            </a:r>
            <a:r>
              <a:rPr lang="es-ES" dirty="0">
                <a:latin typeface="Comic Sans MS" panose="030F0702030302020204" pitchFamily="66" charset="0"/>
              </a:rPr>
              <a:t>:                    ;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Files de 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22 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que no </a:t>
            </a:r>
            <a:r>
              <a:rPr lang="es-ES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estan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plenes de </a:t>
            </a:r>
            <a:r>
              <a:rPr lang="es-ES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zeros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: </a:t>
            </a:r>
            <a:endParaRPr lang="es-ES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</a:t>
            </a:r>
            <a:r>
              <a:rPr lang="es-ES" sz="2200" dirty="0">
                <a:latin typeface="Comic Sans MS" panose="030F0702030302020204" pitchFamily="66" charset="0"/>
              </a:rPr>
              <a:t>(si R</a:t>
            </a:r>
            <a:r>
              <a:rPr lang="es-ES" sz="2200" baseline="-25000" dirty="0">
                <a:latin typeface="Comic Sans MS" panose="030F0702030302020204" pitchFamily="66" charset="0"/>
              </a:rPr>
              <a:t>22</a:t>
            </a:r>
            <a:r>
              <a:rPr lang="es-ES" sz="2200" dirty="0">
                <a:latin typeface="Comic Sans MS" panose="030F0702030302020204" pitchFamily="66" charset="0"/>
              </a:rPr>
              <a:t> no </a:t>
            </a:r>
            <a:r>
              <a:rPr lang="es-ES" sz="2200" dirty="0" err="1">
                <a:latin typeface="Comic Sans MS" panose="030F0702030302020204" pitchFamily="66" charset="0"/>
              </a:rPr>
              <a:t>existeix</a:t>
            </a:r>
            <a:r>
              <a:rPr lang="es-ES" sz="2200" dirty="0">
                <a:latin typeface="Comic Sans MS" panose="030F0702030302020204" pitchFamily="66" charset="0"/>
              </a:rPr>
              <a:t> o està plena de </a:t>
            </a:r>
          </a:p>
          <a:p>
            <a:pPr marL="0" indent="0">
              <a:buNone/>
            </a:pPr>
            <a:r>
              <a:rPr lang="es-ES" sz="2200" dirty="0">
                <a:latin typeface="Comic Sans MS" panose="030F0702030302020204" pitchFamily="66" charset="0"/>
              </a:rPr>
              <a:t>    </a:t>
            </a:r>
            <a:r>
              <a:rPr lang="es-ES" sz="2200" dirty="0" err="1">
                <a:latin typeface="Comic Sans MS" panose="030F0702030302020204" pitchFamily="66" charset="0"/>
              </a:rPr>
              <a:t>zeros</a:t>
            </a:r>
            <a:r>
              <a:rPr lang="es-ES" sz="2200" dirty="0">
                <a:latin typeface="Comic Sans MS" panose="030F0702030302020204" pitchFamily="66" charset="0"/>
              </a:rPr>
              <a:t>:  F</a:t>
            </a:r>
            <a:r>
              <a:rPr lang="es-ES" sz="2200" b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∩</a:t>
            </a:r>
            <a:r>
              <a:rPr lang="es-ES" sz="2200" dirty="0">
                <a:latin typeface="Comic Sans MS" panose="030F0702030302020204" pitchFamily="66" charset="0"/>
              </a:rPr>
              <a:t>G = </a:t>
            </a:r>
            <a:r>
              <a:rPr lang="es-ES" sz="2200" b="1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{ 0 }).</a:t>
            </a:r>
            <a:endParaRPr lang="es-ES" sz="2200" b="1" dirty="0"/>
          </a:p>
        </p:txBody>
      </p:sp>
      <p:sp>
        <p:nvSpPr>
          <p:cNvPr id="33" name="Flecha: hacia abajo 32">
            <a:extLst>
              <a:ext uri="{FF2B5EF4-FFF2-40B4-BE49-F238E27FC236}">
                <a16:creationId xmlns:a16="http://schemas.microsoft.com/office/drawing/2014/main" id="{DC482C5C-39F5-92E5-EDD0-2E88CF5CA8C7}"/>
              </a:ext>
            </a:extLst>
          </p:cNvPr>
          <p:cNvSpPr/>
          <p:nvPr/>
        </p:nvSpPr>
        <p:spPr>
          <a:xfrm>
            <a:off x="8419204" y="3453027"/>
            <a:ext cx="484632" cy="403846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29C5ED9-7B20-41CA-F73C-1FF29645B388}"/>
              </a:ext>
            </a:extLst>
          </p:cNvPr>
          <p:cNvSpPr txBox="1"/>
          <p:nvPr/>
        </p:nvSpPr>
        <p:spPr>
          <a:xfrm>
            <a:off x="6096000" y="14985"/>
            <a:ext cx="294087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 </a:t>
            </a:r>
            <a:r>
              <a:rPr lang="es-ES" sz="4400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exemple</a:t>
            </a:r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63725D9B-A196-342C-B9E1-BDB0ADB1D0DF}"/>
              </a:ext>
            </a:extLst>
          </p:cNvPr>
          <p:cNvSpPr txBox="1"/>
          <p:nvPr/>
        </p:nvSpPr>
        <p:spPr>
          <a:xfrm>
            <a:off x="7601188" y="1069908"/>
            <a:ext cx="2353354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1  2  0    1    2   0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1 -3   12 -11  5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0 -5</a:t>
            </a:r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000" dirty="0">
                <a:latin typeface="Comic Sans MS" panose="030F0702030302020204" pitchFamily="66" charset="0"/>
              </a:rPr>
              <a:t>21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-21  9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B77F4135-337E-4455-B197-59B2AFE38324}"/>
              </a:ext>
            </a:extLst>
          </p:cNvPr>
          <p:cNvSpPr txBox="1"/>
          <p:nvPr/>
        </p:nvSpPr>
        <p:spPr>
          <a:xfrm>
            <a:off x="7605523" y="2101368"/>
            <a:ext cx="2339909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0  0  0  -4   6  -2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0  0  0   0   0    0</a:t>
            </a:r>
          </a:p>
        </p:txBody>
      </p:sp>
      <p:sp>
        <p:nvSpPr>
          <p:cNvPr id="70" name="Abrir corchete 69">
            <a:extLst>
              <a:ext uri="{FF2B5EF4-FFF2-40B4-BE49-F238E27FC236}">
                <a16:creationId xmlns:a16="http://schemas.microsoft.com/office/drawing/2014/main" id="{18316248-4B54-C1C2-C9D7-4964F680A6BF}"/>
              </a:ext>
            </a:extLst>
          </p:cNvPr>
          <p:cNvSpPr/>
          <p:nvPr/>
        </p:nvSpPr>
        <p:spPr>
          <a:xfrm>
            <a:off x="7630268" y="1050718"/>
            <a:ext cx="146161" cy="1865923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1" name="Cerrar corchete 70">
            <a:extLst>
              <a:ext uri="{FF2B5EF4-FFF2-40B4-BE49-F238E27FC236}">
                <a16:creationId xmlns:a16="http://schemas.microsoft.com/office/drawing/2014/main" id="{0D474D85-E892-57AF-481A-9CE2EFE3E05E}"/>
              </a:ext>
            </a:extLst>
          </p:cNvPr>
          <p:cNvSpPr/>
          <p:nvPr/>
        </p:nvSpPr>
        <p:spPr>
          <a:xfrm>
            <a:off x="9765159" y="1044416"/>
            <a:ext cx="145103" cy="1888316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6CA34B1D-2387-C006-4B19-66AD04C688A2}"/>
              </a:ext>
            </a:extLst>
          </p:cNvPr>
          <p:cNvCxnSpPr>
            <a:cxnSpLocks/>
          </p:cNvCxnSpPr>
          <p:nvPr/>
        </p:nvCxnSpPr>
        <p:spPr>
          <a:xfrm>
            <a:off x="8664108" y="1115304"/>
            <a:ext cx="0" cy="171954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uadroTexto 36">
            <a:extLst>
              <a:ext uri="{FF2B5EF4-FFF2-40B4-BE49-F238E27FC236}">
                <a16:creationId xmlns:a16="http://schemas.microsoft.com/office/drawing/2014/main" id="{49E10ECA-87C8-9401-B4D8-F4167F96BB59}"/>
              </a:ext>
            </a:extLst>
          </p:cNvPr>
          <p:cNvSpPr txBox="1"/>
          <p:nvPr/>
        </p:nvSpPr>
        <p:spPr>
          <a:xfrm>
            <a:off x="6878339" y="1689258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R =</a:t>
            </a:r>
          </a:p>
        </p:txBody>
      </p:sp>
      <p:cxnSp>
        <p:nvCxnSpPr>
          <p:cNvPr id="39" name="Conector recto 38">
            <a:extLst>
              <a:ext uri="{FF2B5EF4-FFF2-40B4-BE49-F238E27FC236}">
                <a16:creationId xmlns:a16="http://schemas.microsoft.com/office/drawing/2014/main" id="{F4AC92E1-3D36-9D26-749E-9F3818343FB0}"/>
              </a:ext>
            </a:extLst>
          </p:cNvPr>
          <p:cNvCxnSpPr/>
          <p:nvPr/>
        </p:nvCxnSpPr>
        <p:spPr>
          <a:xfrm>
            <a:off x="7692578" y="2161985"/>
            <a:ext cx="218299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uadroTexto 39">
            <a:extLst>
              <a:ext uri="{FF2B5EF4-FFF2-40B4-BE49-F238E27FC236}">
                <a16:creationId xmlns:a16="http://schemas.microsoft.com/office/drawing/2014/main" id="{0A77C40F-0C11-CEAC-E57E-B966875D2EA6}"/>
              </a:ext>
            </a:extLst>
          </p:cNvPr>
          <p:cNvSpPr txBox="1"/>
          <p:nvPr/>
        </p:nvSpPr>
        <p:spPr>
          <a:xfrm>
            <a:off x="6972712" y="652811"/>
            <a:ext cx="6254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9E22E0EE-8705-99DC-7D25-02A08F5F932D}"/>
              </a:ext>
            </a:extLst>
          </p:cNvPr>
          <p:cNvSpPr txBox="1"/>
          <p:nvPr/>
        </p:nvSpPr>
        <p:spPr>
          <a:xfrm>
            <a:off x="6966304" y="2764033"/>
            <a:ext cx="6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latin typeface="Comic Sans MS" panose="030F0702030302020204" pitchFamily="66" charset="0"/>
              </a:rPr>
              <a:t>21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4633B7A5-395C-42D1-462E-4B1BC2C7802B}"/>
              </a:ext>
            </a:extLst>
          </p:cNvPr>
          <p:cNvSpPr txBox="1"/>
          <p:nvPr/>
        </p:nvSpPr>
        <p:spPr>
          <a:xfrm>
            <a:off x="9910262" y="2785598"/>
            <a:ext cx="702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latin typeface="Comic Sans MS" panose="030F0702030302020204" pitchFamily="66" charset="0"/>
              </a:rPr>
              <a:t>22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D17A8B3D-8796-BAC2-93E2-F079AF113B37}"/>
              </a:ext>
            </a:extLst>
          </p:cNvPr>
          <p:cNvSpPr txBox="1"/>
          <p:nvPr/>
        </p:nvSpPr>
        <p:spPr>
          <a:xfrm>
            <a:off x="9889688" y="626174"/>
            <a:ext cx="6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latin typeface="Comic Sans MS" panose="030F0702030302020204" pitchFamily="66" charset="0"/>
              </a:rPr>
              <a:t>12</a:t>
            </a:r>
          </a:p>
        </p:txBody>
      </p:sp>
      <p:sp>
        <p:nvSpPr>
          <p:cNvPr id="45" name="Flecha: doblada hacia arriba 44">
            <a:extLst>
              <a:ext uri="{FF2B5EF4-FFF2-40B4-BE49-F238E27FC236}">
                <a16:creationId xmlns:a16="http://schemas.microsoft.com/office/drawing/2014/main" id="{78FDD4D2-52AF-8711-7AAE-99C638F8BF65}"/>
              </a:ext>
            </a:extLst>
          </p:cNvPr>
          <p:cNvSpPr/>
          <p:nvPr/>
        </p:nvSpPr>
        <p:spPr>
          <a:xfrm>
            <a:off x="7578991" y="2812467"/>
            <a:ext cx="663964" cy="378077"/>
          </a:xfrm>
          <a:prstGeom prst="bent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Flecha: doblada hacia arriba 45">
            <a:extLst>
              <a:ext uri="{FF2B5EF4-FFF2-40B4-BE49-F238E27FC236}">
                <a16:creationId xmlns:a16="http://schemas.microsoft.com/office/drawing/2014/main" id="{C24EEB21-227E-D395-3DAD-CB667284D559}"/>
              </a:ext>
            </a:extLst>
          </p:cNvPr>
          <p:cNvSpPr/>
          <p:nvPr/>
        </p:nvSpPr>
        <p:spPr>
          <a:xfrm flipH="1">
            <a:off x="9136845" y="2798927"/>
            <a:ext cx="663962" cy="405159"/>
          </a:xfrm>
          <a:prstGeom prst="bent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Flecha: doblada hacia arriba 46">
            <a:extLst>
              <a:ext uri="{FF2B5EF4-FFF2-40B4-BE49-F238E27FC236}">
                <a16:creationId xmlns:a16="http://schemas.microsoft.com/office/drawing/2014/main" id="{957CB3B8-28DA-7CF7-0D07-FAFCDB4B3D20}"/>
              </a:ext>
            </a:extLst>
          </p:cNvPr>
          <p:cNvSpPr/>
          <p:nvPr/>
        </p:nvSpPr>
        <p:spPr>
          <a:xfrm flipV="1">
            <a:off x="7524650" y="771341"/>
            <a:ext cx="684404" cy="378077"/>
          </a:xfrm>
          <a:prstGeom prst="bent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Flecha: doblada hacia arriba 47">
            <a:extLst>
              <a:ext uri="{FF2B5EF4-FFF2-40B4-BE49-F238E27FC236}">
                <a16:creationId xmlns:a16="http://schemas.microsoft.com/office/drawing/2014/main" id="{90847E47-473B-750F-8285-3D03A5B3BAB4}"/>
              </a:ext>
            </a:extLst>
          </p:cNvPr>
          <p:cNvSpPr/>
          <p:nvPr/>
        </p:nvSpPr>
        <p:spPr>
          <a:xfrm flipH="1" flipV="1">
            <a:off x="9195851" y="757799"/>
            <a:ext cx="651125" cy="405159"/>
          </a:xfrm>
          <a:prstGeom prst="bent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0A3271F-36B4-8A98-02E8-FA865052E954}"/>
              </a:ext>
            </a:extLst>
          </p:cNvPr>
          <p:cNvSpPr txBox="1"/>
          <p:nvPr/>
        </p:nvSpPr>
        <p:spPr>
          <a:xfrm>
            <a:off x="2549313" y="3534166"/>
            <a:ext cx="2260193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base de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F+G</a:t>
            </a:r>
            <a:endParaRPr lang="es-ES" sz="28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939313A-6254-B41B-7B68-9191774AFEF0}"/>
              </a:ext>
            </a:extLst>
          </p:cNvPr>
          <p:cNvSpPr txBox="1"/>
          <p:nvPr/>
        </p:nvSpPr>
        <p:spPr>
          <a:xfrm>
            <a:off x="3317686" y="4404428"/>
            <a:ext cx="2363508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base de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endParaRPr lang="es-ES" sz="28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B189D3A-CB55-8224-2C6B-66AC47B5060B}"/>
              </a:ext>
            </a:extLst>
          </p:cNvPr>
          <p:cNvSpPr txBox="1"/>
          <p:nvPr/>
        </p:nvSpPr>
        <p:spPr>
          <a:xfrm>
            <a:off x="6378665" y="3912185"/>
            <a:ext cx="4793623" cy="13135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latin typeface="Comic Sans MS" panose="030F0702030302020204" pitchFamily="66" charset="0"/>
              </a:rPr>
              <a:t>Base de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F+G </a:t>
            </a:r>
            <a:r>
              <a:rPr lang="es-ES" sz="2800" dirty="0">
                <a:latin typeface="Comic Sans MS" panose="030F0702030302020204" pitchFamily="66" charset="0"/>
              </a:rPr>
              <a:t>:</a:t>
            </a:r>
            <a:endParaRPr lang="es-ES" sz="2800" dirty="0"/>
          </a:p>
          <a:p>
            <a:pPr>
              <a:lnSpc>
                <a:spcPct val="150000"/>
              </a:lnSpc>
            </a:pPr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 (1,2,0), (0,1,-3), (0,0,-5) }</a:t>
            </a:r>
            <a:endParaRPr lang="es-ES" sz="28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D790F55-B216-B30C-410A-0204C95837EB}"/>
              </a:ext>
            </a:extLst>
          </p:cNvPr>
          <p:cNvSpPr txBox="1"/>
          <p:nvPr/>
        </p:nvSpPr>
        <p:spPr>
          <a:xfrm>
            <a:off x="6387262" y="5363049"/>
            <a:ext cx="4793623" cy="13135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latin typeface="Comic Sans MS" panose="030F0702030302020204" pitchFamily="66" charset="0"/>
              </a:rPr>
              <a:t>Base de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G </a:t>
            </a:r>
            <a:r>
              <a:rPr lang="es-ES" sz="2800" dirty="0">
                <a:latin typeface="Comic Sans MS" panose="030F0702030302020204" pitchFamily="66" charset="0"/>
              </a:rPr>
              <a:t>:</a:t>
            </a:r>
            <a:endParaRPr lang="es-ES" sz="2800" dirty="0"/>
          </a:p>
          <a:p>
            <a:pPr>
              <a:lnSpc>
                <a:spcPct val="150000"/>
              </a:lnSpc>
            </a:pPr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 (-4,6,-2) }</a:t>
            </a:r>
            <a:endParaRPr lang="es-ES" sz="28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E2947B2A-43C5-9431-255D-3FDF451F528E}"/>
              </a:ext>
            </a:extLst>
          </p:cNvPr>
          <p:cNvSpPr txBox="1">
            <a:spLocks/>
          </p:cNvSpPr>
          <p:nvPr/>
        </p:nvSpPr>
        <p:spPr>
          <a:xfrm>
            <a:off x="1418469" y="597426"/>
            <a:ext cx="3028952" cy="12255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El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mètode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br>
              <a:rPr lang="es-E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en 4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passes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535900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6" grpId="0" animBg="1"/>
      <p:bldP spid="33" grpId="0" animBg="1"/>
      <p:bldP spid="7" grpId="0"/>
      <p:bldP spid="66" grpId="0"/>
      <p:bldP spid="68" grpId="0"/>
      <p:bldP spid="70" grpId="0" animBg="1"/>
      <p:bldP spid="71" grpId="0" animBg="1"/>
      <p:bldP spid="37" grpId="0"/>
      <p:bldP spid="40" grpId="0"/>
      <p:bldP spid="41" grpId="0"/>
      <p:bldP spid="42" grpId="0"/>
      <p:bldP spid="44" grpId="0"/>
      <p:bldP spid="45" grpId="0" animBg="1"/>
      <p:bldP spid="46" grpId="0" animBg="1"/>
      <p:bldP spid="47" grpId="0" animBg="1"/>
      <p:bldP spid="48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3497" y="230844"/>
            <a:ext cx="7155654" cy="830997"/>
          </a:xfr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Necessites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unaltre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exemple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?  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764EBD9-59A3-CF27-44DA-F86A2FCA12A5}"/>
              </a:ext>
            </a:extLst>
          </p:cNvPr>
          <p:cNvSpPr txBox="1">
            <a:spLocks/>
          </p:cNvSpPr>
          <p:nvPr/>
        </p:nvSpPr>
        <p:spPr>
          <a:xfrm>
            <a:off x="904237" y="1347230"/>
            <a:ext cx="10544424" cy="1882965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En </a:t>
            </a:r>
            <a:r>
              <a:rPr lang="es-ES" sz="5900" b="1" i="1" dirty="0">
                <a:solidFill>
                  <a:schemeClr val="accent6">
                    <a:lumMod val="75000"/>
                  </a:schemeClr>
                </a:solidFill>
              </a:rPr>
              <a:t>R</a:t>
            </a:r>
            <a:r>
              <a:rPr lang="es-ES" sz="5900" b="1" baseline="-25000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s-ES" sz="5900" b="1" dirty="0">
                <a:solidFill>
                  <a:schemeClr val="accent6">
                    <a:lumMod val="75000"/>
                  </a:schemeClr>
                </a:solidFill>
              </a:rPr>
              <a:t>[x]</a:t>
            </a:r>
            <a:r>
              <a:rPr lang="es-ES" sz="5900" b="1" baseline="30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s-ES" sz="4800" b="1" dirty="0" err="1">
                <a:solidFill>
                  <a:schemeClr val="accent1">
                    <a:lumMod val="50000"/>
                  </a:schemeClr>
                </a:solidFill>
              </a:rPr>
              <a:t>polinomis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 de </a:t>
            </a:r>
            <a:r>
              <a:rPr lang="es-ES" sz="4800" b="1" dirty="0" err="1">
                <a:solidFill>
                  <a:schemeClr val="accent1">
                    <a:lumMod val="50000"/>
                  </a:schemeClr>
                </a:solidFill>
              </a:rPr>
              <a:t>grau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≤ 3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4800" b="1" dirty="0" err="1">
                <a:solidFill>
                  <a:schemeClr val="accent1">
                    <a:lumMod val="50000"/>
                  </a:schemeClr>
                </a:solidFill>
              </a:rPr>
              <a:t>amb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4800" b="1" dirty="0" err="1">
                <a:solidFill>
                  <a:schemeClr val="accent1">
                    <a:lumMod val="50000"/>
                  </a:schemeClr>
                </a:solidFill>
              </a:rPr>
              <a:t>coeficients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4800" b="1" dirty="0" err="1">
                <a:solidFill>
                  <a:schemeClr val="accent1">
                    <a:lumMod val="50000"/>
                  </a:schemeClr>
                </a:solidFill>
              </a:rPr>
              <a:t>reals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)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: </a:t>
            </a:r>
          </a:p>
          <a:p>
            <a:endParaRPr lang="es-ES" sz="34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sz="3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41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41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4100" dirty="0">
                <a:latin typeface="Comic Sans MS" panose="030F0702030302020204" pitchFamily="66" charset="0"/>
              </a:rPr>
              <a:t>= </a:t>
            </a:r>
            <a:r>
              <a:rPr lang="es-ES" sz="4700" dirty="0">
                <a:latin typeface="Comic Sans MS" panose="030F0702030302020204" pitchFamily="66" charset="0"/>
              </a:rPr>
              <a:t>&lt; 1+4x-x</a:t>
            </a:r>
            <a:r>
              <a:rPr lang="es-ES" sz="4700" baseline="30000" dirty="0">
                <a:latin typeface="Comic Sans MS" panose="030F0702030302020204" pitchFamily="66" charset="0"/>
              </a:rPr>
              <a:t>2</a:t>
            </a:r>
            <a:r>
              <a:rPr lang="es-ES" sz="4700" dirty="0">
                <a:latin typeface="Comic Sans MS" panose="030F0702030302020204" pitchFamily="66" charset="0"/>
              </a:rPr>
              <a:t>+2x</a:t>
            </a:r>
            <a:r>
              <a:rPr lang="es-ES" sz="4700" baseline="30000" dirty="0">
                <a:latin typeface="Comic Sans MS" panose="030F0702030302020204" pitchFamily="66" charset="0"/>
              </a:rPr>
              <a:t>3</a:t>
            </a:r>
            <a:r>
              <a:rPr lang="es-ES" sz="4700" dirty="0">
                <a:latin typeface="Comic Sans MS" panose="030F0702030302020204" pitchFamily="66" charset="0"/>
              </a:rPr>
              <a:t>, 3+6x+x</a:t>
            </a:r>
            <a:r>
              <a:rPr lang="es-ES" sz="4700" baseline="30000" dirty="0">
                <a:latin typeface="Comic Sans MS" panose="030F0702030302020204" pitchFamily="66" charset="0"/>
              </a:rPr>
              <a:t>3</a:t>
            </a:r>
            <a:r>
              <a:rPr lang="es-ES" sz="4700" dirty="0">
                <a:latin typeface="Comic Sans MS" panose="030F0702030302020204" pitchFamily="66" charset="0"/>
              </a:rPr>
              <a:t>, 2+x</a:t>
            </a:r>
            <a:r>
              <a:rPr lang="es-ES" sz="4700" baseline="30000" dirty="0">
                <a:latin typeface="Comic Sans MS" panose="030F0702030302020204" pitchFamily="66" charset="0"/>
              </a:rPr>
              <a:t>2</a:t>
            </a:r>
            <a:r>
              <a:rPr lang="es-ES" sz="4700" dirty="0">
                <a:latin typeface="Comic Sans MS" panose="030F0702030302020204" pitchFamily="66" charset="0"/>
              </a:rPr>
              <a:t>-x</a:t>
            </a:r>
            <a:r>
              <a:rPr lang="es-ES" sz="4700" baseline="30000" dirty="0">
                <a:latin typeface="Comic Sans MS" panose="030F0702030302020204" pitchFamily="66" charset="0"/>
              </a:rPr>
              <a:t>3</a:t>
            </a:r>
            <a:r>
              <a:rPr lang="es-ES" sz="4700" dirty="0">
                <a:latin typeface="Comic Sans MS" panose="030F0702030302020204" pitchFamily="66" charset="0"/>
              </a:rPr>
              <a:t> &gt; </a:t>
            </a:r>
          </a:p>
          <a:p>
            <a:endParaRPr lang="es-ES" sz="3700" b="1" dirty="0">
              <a:latin typeface="Comic Sans MS" panose="030F0702030302020204" pitchFamily="66" charset="0"/>
            </a:endParaRPr>
          </a:p>
          <a:p>
            <a:r>
              <a:rPr lang="es-ES" sz="3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41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 </a:t>
            </a:r>
            <a:r>
              <a:rPr lang="es-ES" sz="4100" dirty="0">
                <a:latin typeface="Comic Sans MS" panose="030F0702030302020204" pitchFamily="66" charset="0"/>
              </a:rPr>
              <a:t>= </a:t>
            </a:r>
            <a:r>
              <a:rPr lang="es-ES" sz="4700" dirty="0">
                <a:latin typeface="Comic Sans MS" panose="030F0702030302020204" pitchFamily="66" charset="0"/>
              </a:rPr>
              <a:t>&lt; 1+x+3x</a:t>
            </a:r>
            <a:r>
              <a:rPr lang="es-ES" sz="4700" baseline="30000" dirty="0">
                <a:latin typeface="Comic Sans MS" panose="030F0702030302020204" pitchFamily="66" charset="0"/>
              </a:rPr>
              <a:t>2</a:t>
            </a:r>
            <a:r>
              <a:rPr lang="es-ES" sz="4700" dirty="0">
                <a:latin typeface="Comic Sans MS" panose="030F0702030302020204" pitchFamily="66" charset="0"/>
              </a:rPr>
              <a:t>-x</a:t>
            </a:r>
            <a:r>
              <a:rPr lang="es-ES" sz="4700" baseline="30000" dirty="0">
                <a:latin typeface="Comic Sans MS" panose="030F0702030302020204" pitchFamily="66" charset="0"/>
              </a:rPr>
              <a:t>3</a:t>
            </a:r>
            <a:r>
              <a:rPr lang="es-ES" sz="4700" dirty="0">
                <a:latin typeface="Comic Sans MS" panose="030F0702030302020204" pitchFamily="66" charset="0"/>
              </a:rPr>
              <a:t>, 3+3x+4x</a:t>
            </a:r>
            <a:r>
              <a:rPr lang="es-ES" sz="4700" baseline="30000" dirty="0">
                <a:latin typeface="Comic Sans MS" panose="030F0702030302020204" pitchFamily="66" charset="0"/>
              </a:rPr>
              <a:t>2</a:t>
            </a:r>
            <a:r>
              <a:rPr lang="es-ES" sz="4700" dirty="0">
                <a:latin typeface="Comic Sans MS" panose="030F0702030302020204" pitchFamily="66" charset="0"/>
              </a:rPr>
              <a:t>-2x</a:t>
            </a:r>
            <a:r>
              <a:rPr lang="es-ES" sz="4700" baseline="30000" dirty="0">
                <a:latin typeface="Comic Sans MS" panose="030F0702030302020204" pitchFamily="66" charset="0"/>
              </a:rPr>
              <a:t>3</a:t>
            </a:r>
            <a:r>
              <a:rPr lang="es-ES" sz="4700" dirty="0">
                <a:latin typeface="Comic Sans MS" panose="030F0702030302020204" pitchFamily="66" charset="0"/>
              </a:rPr>
              <a:t>, 4+10x-x</a:t>
            </a:r>
            <a:r>
              <a:rPr lang="es-ES" sz="4700" baseline="30000" dirty="0">
                <a:latin typeface="Comic Sans MS" panose="030F0702030302020204" pitchFamily="66" charset="0"/>
              </a:rPr>
              <a:t>2</a:t>
            </a:r>
            <a:r>
              <a:rPr lang="es-ES" sz="4700" dirty="0">
                <a:latin typeface="Comic Sans MS" panose="030F0702030302020204" pitchFamily="66" charset="0"/>
              </a:rPr>
              <a:t>+3x</a:t>
            </a:r>
            <a:r>
              <a:rPr lang="es-ES" sz="4700" baseline="30000" dirty="0">
                <a:latin typeface="Comic Sans MS" panose="030F0702030302020204" pitchFamily="66" charset="0"/>
              </a:rPr>
              <a:t>3</a:t>
            </a:r>
            <a:r>
              <a:rPr lang="es-ES" sz="4700" dirty="0">
                <a:latin typeface="Comic Sans MS" panose="030F0702030302020204" pitchFamily="66" charset="0"/>
              </a:rPr>
              <a:t> &gt;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E5A5487-C344-D39C-C698-F3515BEC759B}"/>
              </a:ext>
            </a:extLst>
          </p:cNvPr>
          <p:cNvSpPr txBox="1"/>
          <p:nvPr/>
        </p:nvSpPr>
        <p:spPr>
          <a:xfrm>
            <a:off x="904237" y="3429000"/>
            <a:ext cx="10620215" cy="2052165"/>
          </a:xfrm>
          <a:prstGeom prst="rect">
            <a:avLst/>
          </a:prstGeom>
          <a:pattFill prst="pct5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Prenent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V=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{1,x, 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</a:t>
            </a:r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canònica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de </a:t>
            </a:r>
            <a:r>
              <a:rPr lang="es-ES" sz="3200" b="1" i="1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  <a:ea typeface="Yu Mincho Light" panose="02020300000000000000" pitchFamily="18" charset="-128"/>
                <a:cs typeface="Calibri Light" panose="020F0302020204030204" pitchFamily="34" charset="0"/>
              </a:rPr>
              <a:t>R</a:t>
            </a:r>
            <a:r>
              <a:rPr lang="es-ES" sz="3200" b="1" baseline="-25000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  <a:ea typeface="Yu Mincho Light" panose="02020300000000000000" pitchFamily="18" charset="-128"/>
                <a:cs typeface="Calibri Light" panose="020F0302020204030204" pitchFamily="34" charset="0"/>
              </a:rPr>
              <a:t>3</a:t>
            </a:r>
            <a:r>
              <a:rPr lang="es-ES" sz="3200" b="1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  <a:ea typeface="Yu Mincho Light" panose="02020300000000000000" pitchFamily="18" charset="-128"/>
                <a:cs typeface="Calibri Light" panose="020F0302020204030204" pitchFamily="34" charset="0"/>
              </a:rPr>
              <a:t>[x]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podem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escriure:</a:t>
            </a:r>
          </a:p>
          <a:p>
            <a:pPr>
              <a:lnSpc>
                <a:spcPct val="150000"/>
              </a:lnSpc>
            </a:pPr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  F</a:t>
            </a:r>
            <a:r>
              <a:rPr lang="es-ES" sz="28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 &lt; (1,4,-1,2)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(3,6,0,1)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(2,0,1,-1)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</a:t>
            </a:r>
          </a:p>
          <a:p>
            <a:pPr>
              <a:lnSpc>
                <a:spcPct val="150000"/>
              </a:lnSpc>
            </a:pPr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  G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 &lt; (1,1,3,-1)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(3,3,4,-2)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(4,10,-1,3)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BBA6D15-C577-155A-5ACC-81DEB47B0A79}"/>
              </a:ext>
            </a:extLst>
          </p:cNvPr>
          <p:cNvSpPr txBox="1"/>
          <p:nvPr/>
        </p:nvSpPr>
        <p:spPr>
          <a:xfrm>
            <a:off x="904237" y="5833218"/>
            <a:ext cx="78293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continuació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seguim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les 4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passes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del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mètode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879937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A0BCE415-029F-5EDD-270D-311E25E679EA}"/>
              </a:ext>
            </a:extLst>
          </p:cNvPr>
          <p:cNvSpPr/>
          <p:nvPr/>
        </p:nvSpPr>
        <p:spPr>
          <a:xfrm>
            <a:off x="522462" y="2377888"/>
            <a:ext cx="2610011" cy="914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C4C137A-0DF4-F579-E34C-16CA21A22B9C}"/>
              </a:ext>
            </a:extLst>
          </p:cNvPr>
          <p:cNvSpPr txBox="1"/>
          <p:nvPr/>
        </p:nvSpPr>
        <p:spPr>
          <a:xfrm>
            <a:off x="3346576" y="4568198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= </a:t>
            </a:r>
            <a:endParaRPr lang="es-ES" sz="2800" dirty="0"/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95C75161-A2EC-79F7-D649-4509ACA432FA}"/>
              </a:ext>
            </a:extLst>
          </p:cNvPr>
          <p:cNvSpPr/>
          <p:nvPr/>
        </p:nvSpPr>
        <p:spPr>
          <a:xfrm>
            <a:off x="4145960" y="3453320"/>
            <a:ext cx="45719" cy="2752976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6DAADAD-F74F-8C46-D641-3CE3A5B0177E}"/>
              </a:ext>
            </a:extLst>
          </p:cNvPr>
          <p:cNvSpPr txBox="1"/>
          <p:nvPr/>
        </p:nvSpPr>
        <p:spPr>
          <a:xfrm>
            <a:off x="4363859" y="3515299"/>
            <a:ext cx="1879200" cy="12003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4  -1  2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3   6  0   1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2   0  1  -1   </a:t>
            </a:r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64395CC4-DC8E-A0BE-A179-83D14F9BC3FE}"/>
              </a:ext>
            </a:extLst>
          </p:cNvPr>
          <p:cNvSpPr/>
          <p:nvPr/>
        </p:nvSpPr>
        <p:spPr>
          <a:xfrm>
            <a:off x="8401901" y="3453320"/>
            <a:ext cx="86831" cy="2752976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145C26D-768E-279B-7F70-2386914A67E2}"/>
              </a:ext>
            </a:extLst>
          </p:cNvPr>
          <p:cNvSpPr txBox="1">
            <a:spLocks/>
          </p:cNvSpPr>
          <p:nvPr/>
        </p:nvSpPr>
        <p:spPr>
          <a:xfrm>
            <a:off x="1553675" y="215709"/>
            <a:ext cx="9212665" cy="1882965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s-ES" sz="33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33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3300" dirty="0">
                <a:latin typeface="Comic Sans MS" panose="030F0702030302020204" pitchFamily="66" charset="0"/>
              </a:rPr>
              <a:t>= &lt; (1,4,-1,2)</a:t>
            </a:r>
            <a:r>
              <a:rPr lang="es-ES" sz="3300" baseline="-25000" dirty="0">
                <a:latin typeface="Comic Sans MS" panose="030F0702030302020204" pitchFamily="66" charset="0"/>
              </a:rPr>
              <a:t>V</a:t>
            </a:r>
            <a:r>
              <a:rPr lang="es-ES" sz="3300" dirty="0">
                <a:latin typeface="Comic Sans MS" panose="030F0702030302020204" pitchFamily="66" charset="0"/>
              </a:rPr>
              <a:t>, (3,6,0,1)</a:t>
            </a:r>
            <a:r>
              <a:rPr lang="es-ES" sz="3300" baseline="-25000" dirty="0">
                <a:latin typeface="Comic Sans MS" panose="030F0702030302020204" pitchFamily="66" charset="0"/>
              </a:rPr>
              <a:t>V</a:t>
            </a:r>
            <a:r>
              <a:rPr lang="es-ES" sz="3300" dirty="0">
                <a:latin typeface="Comic Sans MS" panose="030F0702030302020204" pitchFamily="66" charset="0"/>
              </a:rPr>
              <a:t>, (2,0,1,-1)</a:t>
            </a:r>
            <a:r>
              <a:rPr lang="es-ES" sz="3300" baseline="-25000" dirty="0">
                <a:latin typeface="Comic Sans MS" panose="030F0702030302020204" pitchFamily="66" charset="0"/>
              </a:rPr>
              <a:t>V</a:t>
            </a:r>
            <a:r>
              <a:rPr lang="es-ES" sz="3300" dirty="0">
                <a:latin typeface="Comic Sans MS" panose="030F0702030302020204" pitchFamily="66" charset="0"/>
              </a:rPr>
              <a:t> &gt;</a:t>
            </a:r>
          </a:p>
          <a:p>
            <a:pPr>
              <a:lnSpc>
                <a:spcPct val="150000"/>
              </a:lnSpc>
            </a:pPr>
            <a:r>
              <a:rPr lang="es-ES" sz="33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  G </a:t>
            </a:r>
            <a:r>
              <a:rPr lang="es-ES" sz="3300" dirty="0">
                <a:latin typeface="Comic Sans MS" panose="030F0702030302020204" pitchFamily="66" charset="0"/>
              </a:rPr>
              <a:t>= &lt; (1,1,3,-1)</a:t>
            </a:r>
            <a:r>
              <a:rPr lang="es-ES" sz="3300" baseline="-25000" dirty="0">
                <a:latin typeface="Comic Sans MS" panose="030F0702030302020204" pitchFamily="66" charset="0"/>
              </a:rPr>
              <a:t>V</a:t>
            </a:r>
            <a:r>
              <a:rPr lang="es-ES" sz="3300" dirty="0">
                <a:latin typeface="Comic Sans MS" panose="030F0702030302020204" pitchFamily="66" charset="0"/>
              </a:rPr>
              <a:t>, (3,3,4,-2)</a:t>
            </a:r>
            <a:r>
              <a:rPr lang="es-ES" sz="3300" baseline="-25000" dirty="0">
                <a:latin typeface="Comic Sans MS" panose="030F0702030302020204" pitchFamily="66" charset="0"/>
              </a:rPr>
              <a:t>V</a:t>
            </a:r>
            <a:r>
              <a:rPr lang="es-ES" sz="3300" dirty="0">
                <a:latin typeface="Comic Sans MS" panose="030F0702030302020204" pitchFamily="66" charset="0"/>
              </a:rPr>
              <a:t>, (4,10,-1,3)</a:t>
            </a:r>
            <a:r>
              <a:rPr lang="es-ES" sz="3300" baseline="-25000" dirty="0">
                <a:latin typeface="Comic Sans MS" panose="030F0702030302020204" pitchFamily="66" charset="0"/>
              </a:rPr>
              <a:t>V</a:t>
            </a:r>
            <a:r>
              <a:rPr lang="es-ES" sz="3300" dirty="0">
                <a:latin typeface="Comic Sans MS" panose="030F0702030302020204" pitchFamily="66" charset="0"/>
              </a:rPr>
              <a:t> &gt;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2E86DB3-3BBB-5ECB-42C3-D3F2625FE738}"/>
              </a:ext>
            </a:extLst>
          </p:cNvPr>
          <p:cNvSpPr txBox="1"/>
          <p:nvPr/>
        </p:nvSpPr>
        <p:spPr>
          <a:xfrm>
            <a:off x="622590" y="2573478"/>
            <a:ext cx="25923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➊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1E26E8F-5264-9703-3C7E-62DE63E4799B}"/>
              </a:ext>
            </a:extLst>
          </p:cNvPr>
          <p:cNvSpPr txBox="1"/>
          <p:nvPr/>
        </p:nvSpPr>
        <p:spPr>
          <a:xfrm>
            <a:off x="4363113" y="4912964"/>
            <a:ext cx="1879946" cy="12003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1  3  -1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3   3  4  -2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4  10 -1   3  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0ACB671-D8CA-56A7-29B9-BDF4096425FA}"/>
              </a:ext>
            </a:extLst>
          </p:cNvPr>
          <p:cNvSpPr txBox="1"/>
          <p:nvPr/>
        </p:nvSpPr>
        <p:spPr>
          <a:xfrm>
            <a:off x="6437352" y="3515299"/>
            <a:ext cx="1879200" cy="12003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4  -1  2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3   6  0   1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2   0  1  -1  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20DC4E7-EC7B-8993-EE1C-7FF7FC1D40D5}"/>
              </a:ext>
            </a:extLst>
          </p:cNvPr>
          <p:cNvSpPr txBox="1"/>
          <p:nvPr/>
        </p:nvSpPr>
        <p:spPr>
          <a:xfrm>
            <a:off x="6437352" y="4922417"/>
            <a:ext cx="1879200" cy="12003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0   0  0   0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0   0  0   0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0   0  0   0   </a:t>
            </a:r>
          </a:p>
        </p:txBody>
      </p:sp>
    </p:spTree>
    <p:extLst>
      <p:ext uri="{BB962C8B-B14F-4D97-AF65-F5344CB8AC3E}">
        <p14:creationId xmlns:p14="http://schemas.microsoft.com/office/powerpoint/2010/main" val="557640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45C26D-768E-279B-7F70-2386914A67E2}"/>
              </a:ext>
            </a:extLst>
          </p:cNvPr>
          <p:cNvSpPr txBox="1">
            <a:spLocks/>
          </p:cNvSpPr>
          <p:nvPr/>
        </p:nvSpPr>
        <p:spPr>
          <a:xfrm>
            <a:off x="1535950" y="23308"/>
            <a:ext cx="9212665" cy="2984645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A0BCE415-029F-5EDD-270D-311E25E679EA}"/>
              </a:ext>
            </a:extLst>
          </p:cNvPr>
          <p:cNvSpPr/>
          <p:nvPr/>
        </p:nvSpPr>
        <p:spPr>
          <a:xfrm>
            <a:off x="286509" y="3121441"/>
            <a:ext cx="9838672" cy="74019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C4C137A-0DF4-F579-E34C-16CA21A22B9C}"/>
              </a:ext>
            </a:extLst>
          </p:cNvPr>
          <p:cNvSpPr txBox="1"/>
          <p:nvPr/>
        </p:nvSpPr>
        <p:spPr>
          <a:xfrm>
            <a:off x="3106431" y="1248291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=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800" dirty="0"/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95C75161-A2EC-79F7-D649-4509ACA432FA}"/>
              </a:ext>
            </a:extLst>
          </p:cNvPr>
          <p:cNvSpPr/>
          <p:nvPr/>
        </p:nvSpPr>
        <p:spPr>
          <a:xfrm>
            <a:off x="3905815" y="133413"/>
            <a:ext cx="45719" cy="2752976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6DAADAD-F74F-8C46-D641-3CE3A5B0177E}"/>
              </a:ext>
            </a:extLst>
          </p:cNvPr>
          <p:cNvSpPr txBox="1"/>
          <p:nvPr/>
        </p:nvSpPr>
        <p:spPr>
          <a:xfrm>
            <a:off x="4123714" y="195392"/>
            <a:ext cx="18792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1   4  -1  2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3   6  0   1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2   0  1  -1   </a:t>
            </a:r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64395CC4-DC8E-A0BE-A179-83D14F9BC3FE}"/>
              </a:ext>
            </a:extLst>
          </p:cNvPr>
          <p:cNvSpPr/>
          <p:nvPr/>
        </p:nvSpPr>
        <p:spPr>
          <a:xfrm>
            <a:off x="8161756" y="133413"/>
            <a:ext cx="86831" cy="2752976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2E86DB3-3BBB-5ECB-42C3-D3F2625FE738}"/>
              </a:ext>
            </a:extLst>
          </p:cNvPr>
          <p:cNvSpPr txBox="1"/>
          <p:nvPr/>
        </p:nvSpPr>
        <p:spPr>
          <a:xfrm>
            <a:off x="546782" y="3216975"/>
            <a:ext cx="83760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i </a:t>
            </a:r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-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m.e.f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.-, i blocs 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11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12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21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22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1E26E8F-5264-9703-3C7E-62DE63E4799B}"/>
              </a:ext>
            </a:extLst>
          </p:cNvPr>
          <p:cNvSpPr txBox="1"/>
          <p:nvPr/>
        </p:nvSpPr>
        <p:spPr>
          <a:xfrm>
            <a:off x="4122968" y="1593057"/>
            <a:ext cx="187994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1    1  3  -1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3   3  4  -2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4  10 -1   3  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0ACB671-D8CA-56A7-29B9-BDF4096425FA}"/>
              </a:ext>
            </a:extLst>
          </p:cNvPr>
          <p:cNvSpPr txBox="1"/>
          <p:nvPr/>
        </p:nvSpPr>
        <p:spPr>
          <a:xfrm>
            <a:off x="6197207" y="195392"/>
            <a:ext cx="18792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1   4  -1  2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3   6  0   1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2   0  1  -1  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20DC4E7-EC7B-8993-EE1C-7FF7FC1D40D5}"/>
              </a:ext>
            </a:extLst>
          </p:cNvPr>
          <p:cNvSpPr txBox="1"/>
          <p:nvPr/>
        </p:nvSpPr>
        <p:spPr>
          <a:xfrm>
            <a:off x="6197207" y="1602510"/>
            <a:ext cx="18792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0   0  0   0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0   0  0   0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0   0  0   0   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0A03A8A4-CE4B-A7FD-B2A8-52A467A40F6A}"/>
              </a:ext>
            </a:extLst>
          </p:cNvPr>
          <p:cNvSpPr txBox="1"/>
          <p:nvPr/>
        </p:nvSpPr>
        <p:spPr>
          <a:xfrm>
            <a:off x="6144143" y="3934273"/>
            <a:ext cx="833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0D79234D-F577-E272-1A64-CE0DE956E26E}"/>
              </a:ext>
            </a:extLst>
          </p:cNvPr>
          <p:cNvSpPr txBox="1"/>
          <p:nvPr/>
        </p:nvSpPr>
        <p:spPr>
          <a:xfrm>
            <a:off x="1482695" y="3938192"/>
            <a:ext cx="924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17205631-9B85-E267-5D94-EFB5DBD8F193}"/>
              </a:ext>
            </a:extLst>
          </p:cNvPr>
          <p:cNvSpPr txBox="1"/>
          <p:nvPr/>
        </p:nvSpPr>
        <p:spPr>
          <a:xfrm>
            <a:off x="3384439" y="3916535"/>
            <a:ext cx="749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3348A13A-2BF8-CE62-D15F-875726AE155B}"/>
              </a:ext>
            </a:extLst>
          </p:cNvPr>
          <p:cNvSpPr txBox="1"/>
          <p:nvPr/>
        </p:nvSpPr>
        <p:spPr>
          <a:xfrm>
            <a:off x="2373976" y="3921772"/>
            <a:ext cx="8881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F4212D5F-6174-FFD7-D88F-446703460989}"/>
              </a:ext>
            </a:extLst>
          </p:cNvPr>
          <p:cNvSpPr txBox="1"/>
          <p:nvPr/>
        </p:nvSpPr>
        <p:spPr>
          <a:xfrm>
            <a:off x="10758478" y="3931019"/>
            <a:ext cx="11598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(-1/5)f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BB6DEE4A-AF6B-BE7E-D575-323B5C3B2061}"/>
              </a:ext>
            </a:extLst>
          </p:cNvPr>
          <p:cNvSpPr txBox="1"/>
          <p:nvPr/>
        </p:nvSpPr>
        <p:spPr>
          <a:xfrm>
            <a:off x="8012649" y="3925683"/>
            <a:ext cx="982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5A7A308B-B66A-34C1-3B3B-1BEFD50923A2}"/>
              </a:ext>
            </a:extLst>
          </p:cNvPr>
          <p:cNvSpPr txBox="1"/>
          <p:nvPr/>
        </p:nvSpPr>
        <p:spPr>
          <a:xfrm>
            <a:off x="6996892" y="3938192"/>
            <a:ext cx="982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+2f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013120E1-6DEE-8629-1A4D-AED367C54D01}"/>
              </a:ext>
            </a:extLst>
          </p:cNvPr>
          <p:cNvSpPr txBox="1"/>
          <p:nvPr/>
        </p:nvSpPr>
        <p:spPr>
          <a:xfrm>
            <a:off x="8900951" y="3938230"/>
            <a:ext cx="982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6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-6f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8A3470E5-A838-1210-74AD-F614A6D6B0DE}"/>
              </a:ext>
            </a:extLst>
          </p:cNvPr>
          <p:cNvSpPr txBox="1"/>
          <p:nvPr/>
        </p:nvSpPr>
        <p:spPr>
          <a:xfrm>
            <a:off x="486410" y="5193664"/>
            <a:ext cx="1159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-38f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09335935-41D8-6BDD-5735-A46F02A7CB13}"/>
              </a:ext>
            </a:extLst>
          </p:cNvPr>
          <p:cNvCxnSpPr>
            <a:cxnSpLocks/>
          </p:cNvCxnSpPr>
          <p:nvPr/>
        </p:nvCxnSpPr>
        <p:spPr>
          <a:xfrm>
            <a:off x="814154" y="4147822"/>
            <a:ext cx="262347" cy="0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3816CC8E-5A1F-D427-64BD-4BD96290A862}"/>
              </a:ext>
            </a:extLst>
          </p:cNvPr>
          <p:cNvCxnSpPr/>
          <p:nvPr/>
        </p:nvCxnSpPr>
        <p:spPr>
          <a:xfrm>
            <a:off x="530225" y="4338302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BC8E6D22-E0D7-2A65-E688-AE3860E05646}"/>
              </a:ext>
            </a:extLst>
          </p:cNvPr>
          <p:cNvCxnSpPr>
            <a:cxnSpLocks/>
          </p:cNvCxnSpPr>
          <p:nvPr/>
        </p:nvCxnSpPr>
        <p:spPr>
          <a:xfrm>
            <a:off x="1497404" y="4337598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EEEEE7CB-5AC9-7E04-E0A7-E6878E1C07FD}"/>
              </a:ext>
            </a:extLst>
          </p:cNvPr>
          <p:cNvCxnSpPr/>
          <p:nvPr/>
        </p:nvCxnSpPr>
        <p:spPr>
          <a:xfrm>
            <a:off x="2416444" y="4337598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de flecha 45">
            <a:extLst>
              <a:ext uri="{FF2B5EF4-FFF2-40B4-BE49-F238E27FC236}">
                <a16:creationId xmlns:a16="http://schemas.microsoft.com/office/drawing/2014/main" id="{53362D61-8DB7-3C35-A119-D53BABABEE8A}"/>
              </a:ext>
            </a:extLst>
          </p:cNvPr>
          <p:cNvCxnSpPr/>
          <p:nvPr/>
        </p:nvCxnSpPr>
        <p:spPr>
          <a:xfrm>
            <a:off x="3331543" y="4345597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51AAF4AE-952A-70EB-C226-A40B63CE1D9C}"/>
              </a:ext>
            </a:extLst>
          </p:cNvPr>
          <p:cNvCxnSpPr/>
          <p:nvPr/>
        </p:nvCxnSpPr>
        <p:spPr>
          <a:xfrm>
            <a:off x="4257701" y="4352877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7C3F3E74-6D6E-6CB3-C6DE-585178A4B661}"/>
              </a:ext>
            </a:extLst>
          </p:cNvPr>
          <p:cNvCxnSpPr/>
          <p:nvPr/>
        </p:nvCxnSpPr>
        <p:spPr>
          <a:xfrm>
            <a:off x="8077512" y="4352877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9A9A58F4-206F-F667-60D2-7FE8F1EDF8E1}"/>
              </a:ext>
            </a:extLst>
          </p:cNvPr>
          <p:cNvCxnSpPr/>
          <p:nvPr/>
        </p:nvCxnSpPr>
        <p:spPr>
          <a:xfrm>
            <a:off x="7102118" y="4345597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3D1263E4-4761-7A9A-EE77-9503CAAA4B78}"/>
              </a:ext>
            </a:extLst>
          </p:cNvPr>
          <p:cNvCxnSpPr/>
          <p:nvPr/>
        </p:nvCxnSpPr>
        <p:spPr>
          <a:xfrm>
            <a:off x="10910865" y="4335171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29B03F11-E309-71C5-43B5-9EB3F72E9A1E}"/>
              </a:ext>
            </a:extLst>
          </p:cNvPr>
          <p:cNvCxnSpPr/>
          <p:nvPr/>
        </p:nvCxnSpPr>
        <p:spPr>
          <a:xfrm>
            <a:off x="8984069" y="4345597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A092355B-D7D0-E8BB-20D4-673D575DF1C8}"/>
              </a:ext>
            </a:extLst>
          </p:cNvPr>
          <p:cNvCxnSpPr/>
          <p:nvPr/>
        </p:nvCxnSpPr>
        <p:spPr>
          <a:xfrm>
            <a:off x="596241" y="5608199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CuadroTexto 52">
            <a:extLst>
              <a:ext uri="{FF2B5EF4-FFF2-40B4-BE49-F238E27FC236}">
                <a16:creationId xmlns:a16="http://schemas.microsoft.com/office/drawing/2014/main" id="{4E5EC04D-D77E-6DF7-DA74-56B116E8CD34}"/>
              </a:ext>
            </a:extLst>
          </p:cNvPr>
          <p:cNvSpPr txBox="1"/>
          <p:nvPr/>
        </p:nvSpPr>
        <p:spPr>
          <a:xfrm>
            <a:off x="531411" y="3910960"/>
            <a:ext cx="92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7CB94181-8AE6-BA2E-4157-B47746F61E03}"/>
              </a:ext>
            </a:extLst>
          </p:cNvPr>
          <p:cNvSpPr txBox="1"/>
          <p:nvPr/>
        </p:nvSpPr>
        <p:spPr>
          <a:xfrm>
            <a:off x="151793" y="4030048"/>
            <a:ext cx="662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  </a:t>
            </a:r>
            <a:endParaRPr lang="es-ES" sz="2800" dirty="0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D49E5F38-BA41-18BB-6586-985B389DB513}"/>
              </a:ext>
            </a:extLst>
          </p:cNvPr>
          <p:cNvSpPr txBox="1"/>
          <p:nvPr/>
        </p:nvSpPr>
        <p:spPr>
          <a:xfrm>
            <a:off x="4252391" y="3947767"/>
            <a:ext cx="924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57" name="Conector recto de flecha 56">
            <a:extLst>
              <a:ext uri="{FF2B5EF4-FFF2-40B4-BE49-F238E27FC236}">
                <a16:creationId xmlns:a16="http://schemas.microsoft.com/office/drawing/2014/main" id="{A7740320-849D-2CFE-4DE0-7AE450AB6CDB}"/>
              </a:ext>
            </a:extLst>
          </p:cNvPr>
          <p:cNvCxnSpPr/>
          <p:nvPr/>
        </p:nvCxnSpPr>
        <p:spPr>
          <a:xfrm>
            <a:off x="5205845" y="4345597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uadroTexto 57">
            <a:extLst>
              <a:ext uri="{FF2B5EF4-FFF2-40B4-BE49-F238E27FC236}">
                <a16:creationId xmlns:a16="http://schemas.microsoft.com/office/drawing/2014/main" id="{623EFE30-1D44-E89B-410E-AD61F965C233}"/>
              </a:ext>
            </a:extLst>
          </p:cNvPr>
          <p:cNvSpPr txBox="1"/>
          <p:nvPr/>
        </p:nvSpPr>
        <p:spPr>
          <a:xfrm>
            <a:off x="5216805" y="3928502"/>
            <a:ext cx="8881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6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-4f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59" name="Conector recto de flecha 58">
            <a:extLst>
              <a:ext uri="{FF2B5EF4-FFF2-40B4-BE49-F238E27FC236}">
                <a16:creationId xmlns:a16="http://schemas.microsoft.com/office/drawing/2014/main" id="{ABBB7119-4A98-35B5-37F0-F4E633624D30}"/>
              </a:ext>
            </a:extLst>
          </p:cNvPr>
          <p:cNvCxnSpPr/>
          <p:nvPr/>
        </p:nvCxnSpPr>
        <p:spPr>
          <a:xfrm>
            <a:off x="6101597" y="4345597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D891CF13-DAAF-CC43-E3AC-70B5E3504028}"/>
              </a:ext>
            </a:extLst>
          </p:cNvPr>
          <p:cNvCxnSpPr/>
          <p:nvPr/>
        </p:nvCxnSpPr>
        <p:spPr>
          <a:xfrm>
            <a:off x="9921099" y="4335171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CuadroTexto 60">
            <a:extLst>
              <a:ext uri="{FF2B5EF4-FFF2-40B4-BE49-F238E27FC236}">
                <a16:creationId xmlns:a16="http://schemas.microsoft.com/office/drawing/2014/main" id="{973FBBE9-4066-4160-3FDC-FA5B992368D0}"/>
              </a:ext>
            </a:extLst>
          </p:cNvPr>
          <p:cNvSpPr txBox="1"/>
          <p:nvPr/>
        </p:nvSpPr>
        <p:spPr>
          <a:xfrm>
            <a:off x="9912360" y="3910960"/>
            <a:ext cx="92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   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</a:p>
        </p:txBody>
      </p: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EC0BBE0A-88DD-6E05-C6D5-28E42839D35A}"/>
              </a:ext>
            </a:extLst>
          </p:cNvPr>
          <p:cNvCxnSpPr>
            <a:cxnSpLocks/>
          </p:cNvCxnSpPr>
          <p:nvPr/>
        </p:nvCxnSpPr>
        <p:spPr>
          <a:xfrm>
            <a:off x="10232418" y="4147822"/>
            <a:ext cx="262347" cy="0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de flecha 62">
            <a:extLst>
              <a:ext uri="{FF2B5EF4-FFF2-40B4-BE49-F238E27FC236}">
                <a16:creationId xmlns:a16="http://schemas.microsoft.com/office/drawing/2014/main" id="{4634E594-E5B1-20A1-F532-E1AAD3112782}"/>
              </a:ext>
            </a:extLst>
          </p:cNvPr>
          <p:cNvCxnSpPr/>
          <p:nvPr/>
        </p:nvCxnSpPr>
        <p:spPr>
          <a:xfrm>
            <a:off x="1557823" y="5608199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uadroTexto 63">
            <a:extLst>
              <a:ext uri="{FF2B5EF4-FFF2-40B4-BE49-F238E27FC236}">
                <a16:creationId xmlns:a16="http://schemas.microsoft.com/office/drawing/2014/main" id="{502676C8-0B72-364C-0385-EBA2F8E366F1}"/>
              </a:ext>
            </a:extLst>
          </p:cNvPr>
          <p:cNvSpPr txBox="1"/>
          <p:nvPr/>
        </p:nvSpPr>
        <p:spPr>
          <a:xfrm>
            <a:off x="1487262" y="5187185"/>
            <a:ext cx="1159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+33f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65" name="Conector recto de flecha 64">
            <a:extLst>
              <a:ext uri="{FF2B5EF4-FFF2-40B4-BE49-F238E27FC236}">
                <a16:creationId xmlns:a16="http://schemas.microsoft.com/office/drawing/2014/main" id="{EC2D16BB-3D16-0196-56A6-3E193A0FE539}"/>
              </a:ext>
            </a:extLst>
          </p:cNvPr>
          <p:cNvCxnSpPr/>
          <p:nvPr/>
        </p:nvCxnSpPr>
        <p:spPr>
          <a:xfrm>
            <a:off x="3489258" y="5608199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CuadroTexto 65">
            <a:extLst>
              <a:ext uri="{FF2B5EF4-FFF2-40B4-BE49-F238E27FC236}">
                <a16:creationId xmlns:a16="http://schemas.microsoft.com/office/drawing/2014/main" id="{F68C1E12-6ADF-259F-ED40-12402AE923CB}"/>
              </a:ext>
            </a:extLst>
          </p:cNvPr>
          <p:cNvSpPr txBox="1"/>
          <p:nvPr/>
        </p:nvSpPr>
        <p:spPr>
          <a:xfrm>
            <a:off x="2480659" y="5187185"/>
            <a:ext cx="1159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6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-71f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468D49B6-ED75-26BD-4C93-913F164AFE7F}"/>
              </a:ext>
            </a:extLst>
          </p:cNvPr>
          <p:cNvCxnSpPr/>
          <p:nvPr/>
        </p:nvCxnSpPr>
        <p:spPr>
          <a:xfrm>
            <a:off x="4433151" y="5606495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CuadroTexto 67">
            <a:extLst>
              <a:ext uri="{FF2B5EF4-FFF2-40B4-BE49-F238E27FC236}">
                <a16:creationId xmlns:a16="http://schemas.microsoft.com/office/drawing/2014/main" id="{166A0354-D506-5358-4150-391B8209052E}"/>
              </a:ext>
            </a:extLst>
          </p:cNvPr>
          <p:cNvSpPr txBox="1"/>
          <p:nvPr/>
        </p:nvSpPr>
        <p:spPr>
          <a:xfrm>
            <a:off x="3478989" y="5187185"/>
            <a:ext cx="833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E7E49927-1C27-4EE6-CF06-AF66B58B22B7}"/>
              </a:ext>
            </a:extLst>
          </p:cNvPr>
          <p:cNvSpPr txBox="1"/>
          <p:nvPr/>
        </p:nvSpPr>
        <p:spPr>
          <a:xfrm>
            <a:off x="4376884" y="5193664"/>
            <a:ext cx="9399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6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8F36AF5E-1B99-E758-DBB3-821284FFF3AA}"/>
              </a:ext>
            </a:extLst>
          </p:cNvPr>
          <p:cNvCxnSpPr/>
          <p:nvPr/>
        </p:nvCxnSpPr>
        <p:spPr>
          <a:xfrm>
            <a:off x="2582600" y="5608199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recto de flecha 70">
            <a:extLst>
              <a:ext uri="{FF2B5EF4-FFF2-40B4-BE49-F238E27FC236}">
                <a16:creationId xmlns:a16="http://schemas.microsoft.com/office/drawing/2014/main" id="{15B44919-455F-3697-B010-029328316975}"/>
              </a:ext>
            </a:extLst>
          </p:cNvPr>
          <p:cNvCxnSpPr/>
          <p:nvPr/>
        </p:nvCxnSpPr>
        <p:spPr>
          <a:xfrm>
            <a:off x="5321280" y="5614678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CuadroTexto 71">
            <a:extLst>
              <a:ext uri="{FF2B5EF4-FFF2-40B4-BE49-F238E27FC236}">
                <a16:creationId xmlns:a16="http://schemas.microsoft.com/office/drawing/2014/main" id="{9B644DE9-09CB-8D5E-34C4-3AC04D8ED3B2}"/>
              </a:ext>
            </a:extLst>
          </p:cNvPr>
          <p:cNvSpPr txBox="1"/>
          <p:nvPr/>
        </p:nvSpPr>
        <p:spPr>
          <a:xfrm>
            <a:off x="5378745" y="5193664"/>
            <a:ext cx="8576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6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35FEA4A5-61DB-8F38-855F-E9E583CD55FB}"/>
              </a:ext>
            </a:extLst>
          </p:cNvPr>
          <p:cNvSpPr txBox="1"/>
          <p:nvPr/>
        </p:nvSpPr>
        <p:spPr>
          <a:xfrm>
            <a:off x="6362555" y="4475376"/>
            <a:ext cx="3520775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1   3   -1        0    0   0  0   </a:t>
            </a:r>
          </a:p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1 -14   5        5   6    1  0</a:t>
            </a:r>
          </a:p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0  0   1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-1/5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0   0    0  0</a:t>
            </a:r>
          </a:p>
        </p:txBody>
      </p:sp>
      <p:sp>
        <p:nvSpPr>
          <p:cNvPr id="75" name="Abrir corchete 74">
            <a:extLst>
              <a:ext uri="{FF2B5EF4-FFF2-40B4-BE49-F238E27FC236}">
                <a16:creationId xmlns:a16="http://schemas.microsoft.com/office/drawing/2014/main" id="{D1B517F2-306A-051B-AE25-0497D4A75510}"/>
              </a:ext>
            </a:extLst>
          </p:cNvPr>
          <p:cNvSpPr/>
          <p:nvPr/>
        </p:nvSpPr>
        <p:spPr>
          <a:xfrm>
            <a:off x="6366613" y="4514680"/>
            <a:ext cx="152278" cy="1996955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6" name="Cerrar corchete 75">
            <a:extLst>
              <a:ext uri="{FF2B5EF4-FFF2-40B4-BE49-F238E27FC236}">
                <a16:creationId xmlns:a16="http://schemas.microsoft.com/office/drawing/2014/main" id="{A13BB8C7-51B4-B8F8-A46C-E13D4FBA4769}"/>
              </a:ext>
            </a:extLst>
          </p:cNvPr>
          <p:cNvSpPr/>
          <p:nvPr/>
        </p:nvSpPr>
        <p:spPr>
          <a:xfrm>
            <a:off x="9785635" y="4514680"/>
            <a:ext cx="138476" cy="1996955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77" name="Conector recto 76">
            <a:extLst>
              <a:ext uri="{FF2B5EF4-FFF2-40B4-BE49-F238E27FC236}">
                <a16:creationId xmlns:a16="http://schemas.microsoft.com/office/drawing/2014/main" id="{F591D663-B9DF-701A-04B3-C2E490A9462A}"/>
              </a:ext>
            </a:extLst>
          </p:cNvPr>
          <p:cNvCxnSpPr>
            <a:cxnSpLocks/>
          </p:cNvCxnSpPr>
          <p:nvPr/>
        </p:nvCxnSpPr>
        <p:spPr>
          <a:xfrm>
            <a:off x="8216608" y="4506567"/>
            <a:ext cx="0" cy="1981157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CuadroTexto 81">
            <a:extLst>
              <a:ext uri="{FF2B5EF4-FFF2-40B4-BE49-F238E27FC236}">
                <a16:creationId xmlns:a16="http://schemas.microsoft.com/office/drawing/2014/main" id="{62EC92AF-0818-327F-A569-6F2520787DB1}"/>
              </a:ext>
            </a:extLst>
          </p:cNvPr>
          <p:cNvSpPr txBox="1"/>
          <p:nvPr/>
        </p:nvSpPr>
        <p:spPr>
          <a:xfrm>
            <a:off x="6372729" y="5473719"/>
            <a:ext cx="3687759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0  0   0 -22/5 -14 -14 -4  2   </a:t>
            </a:r>
          </a:p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 0    0       -2   -2 -1  1     </a:t>
            </a:r>
          </a:p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 0    0        0    -6 3 -5</a:t>
            </a:r>
          </a:p>
        </p:txBody>
      </p:sp>
      <p:cxnSp>
        <p:nvCxnSpPr>
          <p:cNvPr id="89" name="Conector recto 88">
            <a:extLst>
              <a:ext uri="{FF2B5EF4-FFF2-40B4-BE49-F238E27FC236}">
                <a16:creationId xmlns:a16="http://schemas.microsoft.com/office/drawing/2014/main" id="{3FD0A857-9668-4B02-EE01-ED400F97D101}"/>
              </a:ext>
            </a:extLst>
          </p:cNvPr>
          <p:cNvCxnSpPr>
            <a:cxnSpLocks/>
          </p:cNvCxnSpPr>
          <p:nvPr/>
        </p:nvCxnSpPr>
        <p:spPr>
          <a:xfrm>
            <a:off x="6427261" y="5865091"/>
            <a:ext cx="3456069" cy="0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CuadroTexto 90">
            <a:extLst>
              <a:ext uri="{FF2B5EF4-FFF2-40B4-BE49-F238E27FC236}">
                <a16:creationId xmlns:a16="http://schemas.microsoft.com/office/drawing/2014/main" id="{94D9172E-9497-A000-7A2F-B04080621279}"/>
              </a:ext>
            </a:extLst>
          </p:cNvPr>
          <p:cNvSpPr txBox="1"/>
          <p:nvPr/>
        </p:nvSpPr>
        <p:spPr>
          <a:xfrm>
            <a:off x="9953303" y="5287021"/>
            <a:ext cx="11598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endParaRPr lang="es-ES" sz="28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60036CFC-8413-A048-8CD8-6A71316D1773}"/>
              </a:ext>
            </a:extLst>
          </p:cNvPr>
          <p:cNvSpPr txBox="1"/>
          <p:nvPr/>
        </p:nvSpPr>
        <p:spPr>
          <a:xfrm>
            <a:off x="10663918" y="5020091"/>
            <a:ext cx="142699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11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12</a:t>
            </a:r>
          </a:p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21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22</a:t>
            </a:r>
          </a:p>
        </p:txBody>
      </p:sp>
      <p:sp>
        <p:nvSpPr>
          <p:cNvPr id="98" name="Abrir corchete 97">
            <a:extLst>
              <a:ext uri="{FF2B5EF4-FFF2-40B4-BE49-F238E27FC236}">
                <a16:creationId xmlns:a16="http://schemas.microsoft.com/office/drawing/2014/main" id="{3260688A-D7C3-7603-0ABC-5AA21B97616D}"/>
              </a:ext>
            </a:extLst>
          </p:cNvPr>
          <p:cNvSpPr/>
          <p:nvPr/>
        </p:nvSpPr>
        <p:spPr>
          <a:xfrm>
            <a:off x="10663918" y="4935109"/>
            <a:ext cx="172857" cy="1077219"/>
          </a:xfrm>
          <a:prstGeom prst="lef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9" name="Cerrar corchete 98">
            <a:extLst>
              <a:ext uri="{FF2B5EF4-FFF2-40B4-BE49-F238E27FC236}">
                <a16:creationId xmlns:a16="http://schemas.microsoft.com/office/drawing/2014/main" id="{A49BD05A-6747-0BA7-096A-D4FD23AE7977}"/>
              </a:ext>
            </a:extLst>
          </p:cNvPr>
          <p:cNvSpPr/>
          <p:nvPr/>
        </p:nvSpPr>
        <p:spPr>
          <a:xfrm>
            <a:off x="11914541" y="4920143"/>
            <a:ext cx="138476" cy="1154001"/>
          </a:xfrm>
          <a:prstGeom prst="righ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01" name="Conector recto 100">
            <a:extLst>
              <a:ext uri="{FF2B5EF4-FFF2-40B4-BE49-F238E27FC236}">
                <a16:creationId xmlns:a16="http://schemas.microsoft.com/office/drawing/2014/main" id="{2B62E868-EC5F-A11D-D920-63FCD4CF9D3E}"/>
              </a:ext>
            </a:extLst>
          </p:cNvPr>
          <p:cNvCxnSpPr>
            <a:cxnSpLocks/>
          </p:cNvCxnSpPr>
          <p:nvPr/>
        </p:nvCxnSpPr>
        <p:spPr>
          <a:xfrm flipV="1">
            <a:off x="10673743" y="5523900"/>
            <a:ext cx="1319861" cy="2"/>
          </a:xfrm>
          <a:prstGeom prst="lin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recto 101">
            <a:extLst>
              <a:ext uri="{FF2B5EF4-FFF2-40B4-BE49-F238E27FC236}">
                <a16:creationId xmlns:a16="http://schemas.microsoft.com/office/drawing/2014/main" id="{FF2A9407-9E9F-5F83-9B9E-9524CCC1EEA5}"/>
              </a:ext>
            </a:extLst>
          </p:cNvPr>
          <p:cNvCxnSpPr>
            <a:cxnSpLocks/>
          </p:cNvCxnSpPr>
          <p:nvPr/>
        </p:nvCxnSpPr>
        <p:spPr>
          <a:xfrm>
            <a:off x="11327421" y="4876843"/>
            <a:ext cx="0" cy="1197301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DB60EE65-F706-676D-18DF-25EB8E611464}"/>
              </a:ext>
            </a:extLst>
          </p:cNvPr>
          <p:cNvSpPr txBox="1"/>
          <p:nvPr/>
        </p:nvSpPr>
        <p:spPr>
          <a:xfrm>
            <a:off x="10383227" y="5287021"/>
            <a:ext cx="280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2616966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53" grpId="0"/>
      <p:bldP spid="55" grpId="0"/>
      <p:bldP spid="56" grpId="0"/>
      <p:bldP spid="58" grpId="0"/>
      <p:bldP spid="61" grpId="0"/>
      <p:bldP spid="64" grpId="0"/>
      <p:bldP spid="66" grpId="0"/>
      <p:bldP spid="68" grpId="0"/>
      <p:bldP spid="69" grpId="0"/>
      <p:bldP spid="72" grpId="0"/>
      <p:bldP spid="73" grpId="0"/>
      <p:bldP spid="75" grpId="0" animBg="1"/>
      <p:bldP spid="76" grpId="0" animBg="1"/>
      <p:bldP spid="82" grpId="0"/>
      <p:bldP spid="91" grpId="0"/>
      <p:bldP spid="97" grpId="0"/>
      <p:bldP spid="98" grpId="0" animBg="1"/>
      <p:bldP spid="99" grpId="0" animBg="1"/>
      <p:bldP spid="5" grpId="0"/>
    </p:bldLst>
  </p:timing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836</TotalTime>
  <Words>1869</Words>
  <Application>Microsoft Office PowerPoint</Application>
  <PresentationFormat>Panorámica</PresentationFormat>
  <Paragraphs>289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2" baseType="lpstr">
      <vt:lpstr>Yu Mincho Light</vt:lpstr>
      <vt:lpstr>Arial</vt:lpstr>
      <vt:lpstr>Calibri</vt:lpstr>
      <vt:lpstr>Calibri Light</vt:lpstr>
      <vt:lpstr>Comic Sans MS</vt:lpstr>
      <vt:lpstr>Franklin Gothic Demi Cond</vt:lpstr>
      <vt:lpstr>Office 2013 - Tema de 2022</vt:lpstr>
      <vt:lpstr>Bases per a la intersecció i la suma de dos subespais:  una aproximació matricial</vt:lpstr>
      <vt:lpstr>Dades inicials:</vt:lpstr>
      <vt:lpstr>   El mètode     en 4 passes:</vt:lpstr>
      <vt:lpstr>Presentación de PowerPoint</vt:lpstr>
      <vt:lpstr>Presentación de PowerPoint</vt:lpstr>
      <vt:lpstr>Presentación de PowerPoint</vt:lpstr>
      <vt:lpstr>  Necessites unaltre exemple?  </vt:lpstr>
      <vt:lpstr>Presentación de PowerPoint</vt:lpstr>
      <vt:lpstr>Presentación de PowerPoint</vt:lpstr>
      <vt:lpstr>Presentación de PowerPoint</vt:lpstr>
      <vt:lpstr>       Vols comprovar si ho has entès?</vt:lpstr>
      <vt:lpstr>Presentación de PowerPoint</vt:lpstr>
      <vt:lpstr>1.   Per a  F = &lt; (1,5,-6), (3,-1,2) &gt;, G = &lt; (3,5,-2), (2,1,1) &gt; ,           subespais de R3 : </vt:lpstr>
      <vt:lpstr>Presentación de PowerPoint</vt:lpstr>
      <vt:lpstr>Presentación de PowerPoint</vt:lpstr>
      <vt:lpstr>2.   Per a  F = &lt; 2-5x2, 1+x+3x2 &gt;, G = &lt; -1+4x, 2-2x+3x2 &gt; ,           subespais de R2[x] : </vt:lpstr>
      <vt:lpstr>Presentación de PowerPoint</vt:lpstr>
      <vt:lpstr>Presentación de PowerPoint</vt:lpstr>
      <vt:lpstr>3.   Per als subespais  F = &lt; 1+x+2x2, 3-x2+x3, 1-2x-5x2 + x3 &gt;,        G = &lt; 4+x+2x2, 1+x+x2+x3, 2-x-2x3 &gt;  (de R3[x]): </vt:lpstr>
      <vt:lpstr>Presentación de PowerPoint</vt:lpstr>
      <vt:lpstr>Presentación de PowerPoint</vt:lpstr>
      <vt:lpstr>4.   Per als subespais  F = &lt; (2,4,3,0), (-2,-5,-2,2), (0,-1,1,2) &gt;,        G = &lt; (1,1,3,0), (-1,-3,0,1), (1,-1,6,1) &gt;  (de R4): </vt:lpstr>
      <vt:lpstr>Presentación de PowerPoint</vt:lpstr>
      <vt:lpstr>Presentación de PowerPoint</vt:lpstr>
      <vt:lpstr>ALGUNS TÒPICS ÚTILS RELACIONATS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Xavier Marcote Ordax</cp:lastModifiedBy>
  <cp:revision>66</cp:revision>
  <dcterms:created xsi:type="dcterms:W3CDTF">2024-04-26T15:42:24Z</dcterms:created>
  <dcterms:modified xsi:type="dcterms:W3CDTF">2025-02-21T13:43:12Z</dcterms:modified>
</cp:coreProperties>
</file>