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3" r:id="rId12"/>
    <p:sldId id="279" r:id="rId13"/>
    <p:sldId id="280" r:id="rId14"/>
    <p:sldId id="297" r:id="rId15"/>
    <p:sldId id="298" r:id="rId16"/>
    <p:sldId id="293" r:id="rId17"/>
    <p:sldId id="299" r:id="rId18"/>
    <p:sldId id="300" r:id="rId19"/>
    <p:sldId id="294" r:id="rId20"/>
    <p:sldId id="301" r:id="rId21"/>
    <p:sldId id="302" r:id="rId22"/>
    <p:sldId id="295" r:id="rId23"/>
    <p:sldId id="303" r:id="rId24"/>
    <p:sldId id="304" r:id="rId25"/>
    <p:sldId id="27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8720" y="212377"/>
            <a:ext cx="5770880" cy="6076663"/>
          </a:xfrm>
        </p:spPr>
        <p:txBody>
          <a:bodyPr>
            <a:normAutofit fontScale="90000"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Bases para la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intersección</a:t>
            </a:r>
            <a:r>
              <a:rPr lang="es-ES" sz="7200" dirty="0">
                <a:latin typeface="Franklin Gothic Demi Cond" panose="020B0706030402020204" pitchFamily="34" charset="0"/>
              </a:rPr>
              <a:t> y la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suma</a:t>
            </a:r>
            <a:r>
              <a:rPr lang="es-ES" sz="7200" dirty="0">
                <a:latin typeface="Franklin Gothic Demi Cond" panose="020B0706030402020204" pitchFamily="34" charset="0"/>
              </a:rPr>
              <a:t> de dos subespacios: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una </a:t>
            </a:r>
            <a: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aproximación matricial</a:t>
            </a:r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3BF95E3-BC91-B539-2B8B-9A4179CF8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67" r="-1" b="-1"/>
          <a:stretch/>
        </p:blipFill>
        <p:spPr>
          <a:xfrm>
            <a:off x="1" y="10"/>
            <a:ext cx="585216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498601" y="111702"/>
            <a:ext cx="9212665" cy="175475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333491" y="1936458"/>
            <a:ext cx="9351267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070021" y="680119"/>
            <a:ext cx="1023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463641" y="2070476"/>
            <a:ext cx="9478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➍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(obtener bases de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y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a partir de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279612" y="2804355"/>
            <a:ext cx="1725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desde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2A109B-320D-84C2-5582-775CD75756EE}"/>
              </a:ext>
            </a:extLst>
          </p:cNvPr>
          <p:cNvSpPr txBox="1"/>
          <p:nvPr/>
        </p:nvSpPr>
        <p:spPr>
          <a:xfrm>
            <a:off x="3988017" y="192985"/>
            <a:ext cx="1979366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1   3    -1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1 -14    5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 -1/5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-22/5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2228F87-75B2-09A6-F99A-E58C477B9C38}"/>
              </a:ext>
            </a:extLst>
          </p:cNvPr>
          <p:cNvSpPr/>
          <p:nvPr/>
        </p:nvSpPr>
        <p:spPr>
          <a:xfrm>
            <a:off x="4012933" y="205103"/>
            <a:ext cx="138476" cy="1508105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B0812A-E8DE-F9DE-843F-2CE94732CDB0}"/>
              </a:ext>
            </a:extLst>
          </p:cNvPr>
          <p:cNvSpPr txBox="1"/>
          <p:nvPr/>
        </p:nvSpPr>
        <p:spPr>
          <a:xfrm>
            <a:off x="7466258" y="584498"/>
            <a:ext cx="159661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-2 -2 -1  1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 0  -6 3 -5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C10337D6-E3F5-EC50-D6A2-DEE4F3731E8F}"/>
              </a:ext>
            </a:extLst>
          </p:cNvPr>
          <p:cNvSpPr/>
          <p:nvPr/>
        </p:nvSpPr>
        <p:spPr>
          <a:xfrm>
            <a:off x="5712205" y="205103"/>
            <a:ext cx="138476" cy="15081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E57C651-554E-B638-9E01-12DC20A00115}"/>
              </a:ext>
            </a:extLst>
          </p:cNvPr>
          <p:cNvSpPr/>
          <p:nvPr/>
        </p:nvSpPr>
        <p:spPr>
          <a:xfrm>
            <a:off x="7566647" y="584497"/>
            <a:ext cx="116702" cy="70788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B0656EF-E886-0375-72BE-86AC39D04111}"/>
              </a:ext>
            </a:extLst>
          </p:cNvPr>
          <p:cNvSpPr/>
          <p:nvPr/>
        </p:nvSpPr>
        <p:spPr>
          <a:xfrm>
            <a:off x="8829166" y="584499"/>
            <a:ext cx="162246" cy="70788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417FCD8-B5B5-99C3-7103-6C76397C72D5}"/>
              </a:ext>
            </a:extLst>
          </p:cNvPr>
          <p:cNvSpPr txBox="1"/>
          <p:nvPr/>
        </p:nvSpPr>
        <p:spPr>
          <a:xfrm>
            <a:off x="463641" y="2772351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(0,1,-14,5)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(0,0,1,-1/5)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(0,0,0,-22/5)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1+x+3x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x-14x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/5, -22x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D3E50B3-E750-ED20-1E01-C82494F987AA}"/>
              </a:ext>
            </a:extLst>
          </p:cNvPr>
          <p:cNvSpPr txBox="1"/>
          <p:nvPr/>
        </p:nvSpPr>
        <p:spPr>
          <a:xfrm>
            <a:off x="6547638" y="647288"/>
            <a:ext cx="1099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74" name="Flecha: doblada hacia arriba 73">
            <a:extLst>
              <a:ext uri="{FF2B5EF4-FFF2-40B4-BE49-F238E27FC236}">
                <a16:creationId xmlns:a16="http://schemas.microsoft.com/office/drawing/2014/main" id="{1FF23F8E-83BF-9FC0-55A9-C53088F62A1B}"/>
              </a:ext>
            </a:extLst>
          </p:cNvPr>
          <p:cNvSpPr/>
          <p:nvPr/>
        </p:nvSpPr>
        <p:spPr>
          <a:xfrm rot="5400000" flipV="1">
            <a:off x="10166146" y="3339854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1D64D519-0987-6639-9904-BB0D89962EB0}"/>
              </a:ext>
            </a:extLst>
          </p:cNvPr>
          <p:cNvSpPr txBox="1"/>
          <p:nvPr/>
        </p:nvSpPr>
        <p:spPr>
          <a:xfrm>
            <a:off x="463641" y="4827884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(-2,-2,-1,1)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(0,-6,3,-5)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-2-2x-x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-6x+3x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CAEE75D-E2AB-5046-E89B-E79D2E12D300}"/>
              </a:ext>
            </a:extLst>
          </p:cNvPr>
          <p:cNvSpPr txBox="1"/>
          <p:nvPr/>
        </p:nvSpPr>
        <p:spPr>
          <a:xfrm>
            <a:off x="10376199" y="4865633"/>
            <a:ext cx="1802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desde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81" name="Flecha: doblada hacia arriba 80">
            <a:extLst>
              <a:ext uri="{FF2B5EF4-FFF2-40B4-BE49-F238E27FC236}">
                <a16:creationId xmlns:a16="http://schemas.microsoft.com/office/drawing/2014/main" id="{B94E8E85-B7DA-469E-FF0D-2714A62B963B}"/>
              </a:ext>
            </a:extLst>
          </p:cNvPr>
          <p:cNvSpPr/>
          <p:nvPr/>
        </p:nvSpPr>
        <p:spPr>
          <a:xfrm rot="5400000" flipV="1">
            <a:off x="10166146" y="5435513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90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28" grpId="0" animBg="1"/>
      <p:bldP spid="74" grpId="0" animBg="1"/>
      <p:bldP spid="78" grpId="0" animBg="1"/>
      <p:bldP spid="79" grpId="0"/>
      <p:bldP spid="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212" y="263803"/>
            <a:ext cx="9386596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¿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Quieres ver si lo has entendido?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1316183" y="2906221"/>
            <a:ext cx="4839855" cy="1045557"/>
          </a:xfrm>
          <a:prstGeom prst="rect">
            <a:avLst/>
          </a:prstGeom>
          <a:solidFill>
            <a:schemeClr val="accent2"/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180EEF2-7C42-78B0-A5EB-BB1E7DB7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583" y="3080460"/>
            <a:ext cx="5329382" cy="1045557"/>
          </a:xfrm>
          <a:noFill/>
          <a:ln w="254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Escoge pregunta</a:t>
            </a:r>
          </a:p>
        </p:txBody>
      </p:sp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74075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95919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Rectángulo: esquinas redondeadas 13">
            <a:hlinkClick r:id="rId4" action="ppaction://hlinksldjump"/>
            <a:extLst>
              <a:ext uri="{FF2B5EF4-FFF2-40B4-BE49-F238E27FC236}">
                <a16:creationId xmlns:a16="http://schemas.microsoft.com/office/drawing/2014/main" id="{8F6AE95F-DDF2-0EE6-ADA6-1EF4EE5F799B}"/>
              </a:ext>
            </a:extLst>
          </p:cNvPr>
          <p:cNvSpPr/>
          <p:nvPr/>
        </p:nvSpPr>
        <p:spPr>
          <a:xfrm>
            <a:off x="74075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5" name="Rectángulo: esquinas redondeadas 14">
            <a:hlinkClick r:id="rId5" action="ppaction://hlinksldjump"/>
            <a:extLst>
              <a:ext uri="{FF2B5EF4-FFF2-40B4-BE49-F238E27FC236}">
                <a16:creationId xmlns:a16="http://schemas.microsoft.com/office/drawing/2014/main" id="{59FF5030-C050-0A1A-69A1-4F00C513D4C8}"/>
              </a:ext>
            </a:extLst>
          </p:cNvPr>
          <p:cNvSpPr/>
          <p:nvPr/>
        </p:nvSpPr>
        <p:spPr>
          <a:xfrm>
            <a:off x="95919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301051" cy="13255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1.   </a:t>
            </a:r>
            <a:r>
              <a:rPr lang="es-ES" sz="3200" dirty="0">
                <a:latin typeface="Comic Sans MS" panose="030F0702030302020204" pitchFamily="66" charset="0"/>
              </a:rPr>
              <a:t>Para  F = &lt; (1,5,-6), (3,-1,2) &gt;, G = &lt; (3,5,-2), (2,1,1)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subespacios de R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1023879" y="1749866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(0,0,0) es el único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1023879" y="2982002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son del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tipo { b(1,-3,4) } para algún b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1023879" y="4226372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c(1,-1,2) } para algún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1023879" y="5464810"/>
            <a:ext cx="10499425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tienen 2 vectores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2642B-CC4C-7B3B-119F-B59F9621F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7880D1-4502-0B16-BCB0-8E142E9E7AE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25B2BC-B1B3-B196-C0F1-E49742A5E57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03B63C0C-F794-DD7F-B5AA-38F51868001A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BE51F34-10A6-3421-C973-E1B90E1EEEBB}"/>
              </a:ext>
            </a:extLst>
          </p:cNvPr>
          <p:cNvSpPr/>
          <p:nvPr/>
        </p:nvSpPr>
        <p:spPr>
          <a:xfrm>
            <a:off x="6323988" y="2660902"/>
            <a:ext cx="51994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9377036-4C3E-15F7-E3FA-09B5326FECC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CED4A808-C4D2-1EE5-EE1E-E0AFBD389C6B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32549E8-A717-0DDD-E6FE-BC152D582199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6DE193F-61E4-A6D3-342D-1BBE6E5C1554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5EA6D9-FC8E-DC67-0954-4396AC7DDEDC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EC0D423-486F-DB4F-DB21-F4F2F7E3FF8A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FB1F80C6-1A19-D103-1F3F-B41F470D74A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8528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0BD50-02E2-591E-0202-308D8AB68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5B2B84-F73A-E313-F68D-7712BFDBE8F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8ECE42A-449C-8256-C943-CB6D27153FD7}"/>
              </a:ext>
            </a:extLst>
          </p:cNvPr>
          <p:cNvSpPr/>
          <p:nvPr/>
        </p:nvSpPr>
        <p:spPr>
          <a:xfrm>
            <a:off x="6722042" y="1471683"/>
            <a:ext cx="430393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comprueba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tu respuesta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24307CF-BE5B-CC20-0993-0DD01023AF2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BED7FA-910A-D875-274C-3F18BFBD9AEF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FD82AC30-0A54-39C0-AB88-76DC7CDE391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67B7EBC-FB48-A3B3-A4C6-E97534313DA5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A3CC5AD-331A-CCE4-5722-3848E30187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otra vez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A6497E20-3CE0-8D32-C0D4-DAA92427F57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92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81661"/>
            <a:ext cx="11189084" cy="13255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2.   </a:t>
            </a:r>
            <a:r>
              <a:rPr lang="es-ES" sz="3200" dirty="0">
                <a:latin typeface="Comic Sans MS" panose="030F0702030302020204" pitchFamily="66" charset="0"/>
              </a:rPr>
              <a:t>Para  F = &lt; 2-5x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&gt;, G = &lt; -1+4x, 2-2x+3x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subespacios de R</a:t>
            </a:r>
            <a:r>
              <a:rPr lang="es-ES" sz="3200" baseline="-25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[x]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562185" y="1498419"/>
            <a:ext cx="11067629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es el único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562186" y="2806094"/>
            <a:ext cx="1106763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b(6+13x-7x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para algún b 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0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562185" y="4113769"/>
            <a:ext cx="1106763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c(20+18x+49x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para algún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562186" y="5414574"/>
            <a:ext cx="11067628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ninguna de las otras respuestas es correcta   </a:t>
            </a:r>
          </a:p>
        </p:txBody>
      </p:sp>
    </p:spTree>
    <p:extLst>
      <p:ext uri="{BB962C8B-B14F-4D97-AF65-F5344CB8AC3E}">
        <p14:creationId xmlns:p14="http://schemas.microsoft.com/office/powerpoint/2010/main" val="3399766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0D9B8-DA8D-9AC3-AE4C-D48A3AA1A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CCAAC8B-2C5B-F481-02B3-CDAC18E30A39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F416E2-3E8B-F676-0884-E0B1EED9708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40CCDB04-6F31-3071-3273-F5874237B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DC21C5D-235C-BCD1-C1EF-735ED253C396}"/>
              </a:ext>
            </a:extLst>
          </p:cNvPr>
          <p:cNvSpPr/>
          <p:nvPr/>
        </p:nvSpPr>
        <p:spPr>
          <a:xfrm>
            <a:off x="6323988" y="2660902"/>
            <a:ext cx="51994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1BFA5EF-F0E1-B6BD-6EB4-BC988A7B945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8BA37512-2428-C0D7-CFC2-5DA6A3F7C3F6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20D389-415C-0E98-209C-DF156AFB61FD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CC205D8-4948-F3E0-D6D2-9FFF92712AB6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A2942AC-99E9-EBCE-FB15-BA57BCE144C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B6DCE130-FC0F-41B7-CAB5-042586724ACD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B52F212B-F31E-0A6A-3D94-F6D4D05A2A61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660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2CAA2-271F-FF50-E710-67BDFA5A0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DE0712-2C20-7BC4-61FC-D8A8A73EB9D7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A1DE24D-3851-15D5-FAC4-CBBE1883C13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E2FF2A8-5260-AC36-FED0-F96BEEB9FA0A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1671F5CB-A883-A7C1-41A6-609A30D86FA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9F87ADCE-0632-7667-8614-982A9B4C39A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4FB4889-E6DE-5668-9D09-F26D9B8F1BDC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otra vez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5498BBDA-397B-A889-F44F-8E7A9994E546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D60EFF0-4CA2-C509-471B-809F5907D60B}"/>
              </a:ext>
            </a:extLst>
          </p:cNvPr>
          <p:cNvSpPr/>
          <p:nvPr/>
        </p:nvSpPr>
        <p:spPr>
          <a:xfrm>
            <a:off x="6722042" y="1471683"/>
            <a:ext cx="430393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comprueba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tu respuesta </a:t>
            </a:r>
          </a:p>
        </p:txBody>
      </p:sp>
    </p:spTree>
    <p:extLst>
      <p:ext uri="{BB962C8B-B14F-4D97-AF65-F5344CB8AC3E}">
        <p14:creationId xmlns:p14="http://schemas.microsoft.com/office/powerpoint/2010/main" val="2801633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329044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3.   </a:t>
            </a:r>
            <a:r>
              <a:rPr lang="es-ES" sz="3200" dirty="0">
                <a:latin typeface="Comic Sans MS" panose="030F0702030302020204" pitchFamily="66" charset="0"/>
              </a:rPr>
              <a:t>Para los subespacios  F = &lt; 1+x+2x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3-x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1-2x-5x</a:t>
            </a:r>
            <a:r>
              <a:rPr lang="es-ES" sz="3200" baseline="30000" dirty="0">
                <a:latin typeface="Comic Sans MS" panose="030F0702030302020204" pitchFamily="66" charset="0"/>
              </a:rPr>
              <a:t>2 </a:t>
            </a:r>
            <a:r>
              <a:rPr lang="es-ES" sz="3200" dirty="0">
                <a:latin typeface="Comic Sans MS" panose="030F0702030302020204" pitchFamily="66" charset="0"/>
              </a:rPr>
              <a:t>+ 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4+x+2x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2-x-2x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  (de R</a:t>
            </a:r>
            <a:r>
              <a:rPr lang="es-ES" sz="3200" baseline="-25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[x]):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686702" y="1516479"/>
            <a:ext cx="1081859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es el único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669707" y="2772877"/>
            <a:ext cx="1083559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b(1+x+3x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para algún b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669706" y="4029275"/>
            <a:ext cx="1083559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tienen 4 vectores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3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4258D4E-DA69-5386-5022-5C0D3C34E46D}"/>
              </a:ext>
            </a:extLst>
          </p:cNvPr>
          <p:cNvSpPr txBox="1">
            <a:spLocks/>
          </p:cNvSpPr>
          <p:nvPr/>
        </p:nvSpPr>
        <p:spPr>
          <a:xfrm>
            <a:off x="669707" y="5303220"/>
            <a:ext cx="1083559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ninguna de las otras respuestas es correcta   </a:t>
            </a:r>
          </a:p>
        </p:txBody>
      </p:sp>
    </p:spTree>
    <p:extLst>
      <p:ext uri="{BB962C8B-B14F-4D97-AF65-F5344CB8AC3E}">
        <p14:creationId xmlns:p14="http://schemas.microsoft.com/office/powerpoint/2010/main" val="137893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35845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Datos iniciales: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287"/>
            <a:ext cx="11114314" cy="2025713"/>
          </a:xfrm>
        </p:spPr>
        <p:txBody>
          <a:bodyPr>
            <a:normAutofit/>
          </a:bodyPr>
          <a:lstStyle/>
          <a:p>
            <a:r>
              <a:rPr lang="es-ES" sz="3000" dirty="0">
                <a:latin typeface="Comic Sans MS" panose="030F0702030302020204" pitchFamily="66" charset="0"/>
              </a:rPr>
              <a:t>Dos subespacios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de un espacio vectorial de dimensión finita, dados por conjuntos finitos de vectores generadores:</a:t>
            </a:r>
          </a:p>
          <a:p>
            <a:pPr marL="0" indent="0">
              <a:buNone/>
            </a:pPr>
            <a:r>
              <a:rPr lang="es-ES" sz="3000" dirty="0"/>
              <a:t>          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 = &lt; f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f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f</a:t>
            </a:r>
            <a:r>
              <a:rPr lang="es-ES" sz="3000" baseline="-25000" dirty="0" err="1">
                <a:latin typeface="Comic Sans MS" panose="030F0702030302020204" pitchFamily="66" charset="0"/>
              </a:rPr>
              <a:t>r</a:t>
            </a:r>
            <a:r>
              <a:rPr lang="es-ES" sz="3000" dirty="0">
                <a:latin typeface="Comic Sans MS" panose="030F0702030302020204" pitchFamily="66" charset="0"/>
              </a:rPr>
              <a:t> &gt;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= &lt; g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g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g</a:t>
            </a:r>
            <a:r>
              <a:rPr lang="es-ES" sz="3000" baseline="-25000" dirty="0" err="1">
                <a:latin typeface="Comic Sans MS" panose="030F0702030302020204" pitchFamily="66" charset="0"/>
              </a:rPr>
              <a:t>s</a:t>
            </a:r>
            <a:r>
              <a:rPr lang="es-ES" sz="3000" dirty="0">
                <a:latin typeface="Comic Sans MS" panose="030F0702030302020204" pitchFamily="66" charset="0"/>
              </a:rPr>
              <a:t> &gt;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199" y="3673443"/>
            <a:ext cx="277274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El objetivo: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838200" y="4876800"/>
            <a:ext cx="10515600" cy="161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000" dirty="0">
                <a:latin typeface="Comic Sans MS" panose="030F0702030302020204" pitchFamily="66" charset="0"/>
              </a:rPr>
              <a:t>Utilizar </a:t>
            </a:r>
            <a:r>
              <a:rPr lang="es-ES" sz="30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matrices </a:t>
            </a:r>
            <a:r>
              <a:rPr lang="es-ES" sz="3000" dirty="0">
                <a:latin typeface="Comic Sans MS" panose="030F0702030302020204" pitchFamily="66" charset="0"/>
              </a:rPr>
              <a:t>para encontrar de forma fácil bases tanto para la </a:t>
            </a:r>
            <a:r>
              <a:rPr lang="es-ES" sz="3000" dirty="0">
                <a:solidFill>
                  <a:srgbClr val="0070C0"/>
                </a:solidFill>
                <a:latin typeface="Comic Sans MS" panose="030F0702030302020204" pitchFamily="66" charset="0"/>
              </a:rPr>
              <a:t>intersección</a:t>
            </a:r>
            <a:r>
              <a:rPr lang="es-ES" sz="3000" dirty="0">
                <a:latin typeface="Comic Sans MS" panose="030F0702030302020204" pitchFamily="66" charset="0"/>
              </a:rPr>
              <a:t> como para la </a:t>
            </a:r>
            <a:r>
              <a:rPr lang="es-ES" sz="3000" dirty="0">
                <a:solidFill>
                  <a:srgbClr val="0070C0"/>
                </a:solidFill>
                <a:latin typeface="Comic Sans MS" panose="030F0702030302020204" pitchFamily="66" charset="0"/>
              </a:rPr>
              <a:t>suma</a:t>
            </a:r>
            <a:r>
              <a:rPr lang="es-ES" sz="3000" dirty="0">
                <a:latin typeface="Comic Sans MS" panose="030F0702030302020204" pitchFamily="66" charset="0"/>
              </a:rPr>
              <a:t> de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0429B-88F6-2CC0-C729-7C8B67B1A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A5DB685-429A-88AE-4C6B-EF56F4EF829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4761853-B9FE-8B43-E02C-49286A0A4F51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A752EAE-1FE2-0A4D-1346-94597449356B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AF5BB8C-4E66-9C6E-F028-1BE2ADC623DB}"/>
              </a:ext>
            </a:extLst>
          </p:cNvPr>
          <p:cNvSpPr/>
          <p:nvPr/>
        </p:nvSpPr>
        <p:spPr>
          <a:xfrm>
            <a:off x="6323988" y="2660902"/>
            <a:ext cx="51994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3C83A597-0800-9912-D160-0C013A33838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4BC2EC7-CDA4-9847-BF9C-6859D777DAB7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6851CFE-B56B-0BA5-0297-FB9579FD8686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9D7FC3D7-F46F-A847-30B6-0FECA0A42AD8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FF5C0D5-C1DF-5E2B-DDAE-6F3FC25D78E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33D4A92-773A-2F6A-7149-2E5DA6B5CE33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C1ACCC6A-E361-5084-94B4-12164BB43769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3043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C306-1C89-E4D5-1215-4EFAFB8B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1FCFFAD-2B9D-90BE-BB71-54ECABA4B57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D1017E8-1C8F-4A4B-862E-DA6CF0F06E7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E6053EBE-15C2-976A-D03F-D6093E4E989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89F450FB-07C5-0002-71B6-499376B1AF4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4F3EDC45-821F-D684-273B-7F069CA7A4AC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4F685D6-1440-BDF3-F21C-BE41AAB5AA86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otra vez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C9BB1B4D-2741-9763-9B0F-219001ED1D87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E939BD4-4C73-BC22-064E-BC1EB8D35DAA}"/>
              </a:ext>
            </a:extLst>
          </p:cNvPr>
          <p:cNvSpPr/>
          <p:nvPr/>
        </p:nvSpPr>
        <p:spPr>
          <a:xfrm>
            <a:off x="6722042" y="1471683"/>
            <a:ext cx="430393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comprueba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tu respuesta </a:t>
            </a:r>
          </a:p>
        </p:txBody>
      </p:sp>
    </p:spTree>
    <p:extLst>
      <p:ext uri="{BB962C8B-B14F-4D97-AF65-F5344CB8AC3E}">
        <p14:creationId xmlns:p14="http://schemas.microsoft.com/office/powerpoint/2010/main" val="1288790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441011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4.   </a:t>
            </a:r>
            <a:r>
              <a:rPr lang="es-ES" sz="3200" dirty="0">
                <a:latin typeface="Comic Sans MS" panose="030F0702030302020204" pitchFamily="66" charset="0"/>
              </a:rPr>
              <a:t>Para los subespacios  F = &lt; (2,4,3,0), (-2,-5,-2,2), (0,-1,1,2)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(1,1,3,0), (-1,-3,0,1), (1,-1,6,1) &gt;  (de R</a:t>
            </a:r>
            <a:r>
              <a:rPr lang="es-ES" sz="3200" baseline="30000" dirty="0">
                <a:latin typeface="Comic Sans MS" panose="030F0702030302020204" pitchFamily="66" charset="0"/>
              </a:rPr>
              <a:t>4</a:t>
            </a:r>
            <a:r>
              <a:rPr lang="es-ES" sz="3200" dirty="0">
                <a:latin typeface="Comic Sans MS" panose="030F0702030302020204" pitchFamily="66" charset="0"/>
              </a:rPr>
              <a:t>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963450" y="1511026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(0,0,0,0) es el único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963449" y="2766944"/>
            <a:ext cx="1026510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b(0,-2,3,1) } para algún b≠0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963449" y="5278780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tienen 3 vectores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F707973-D0B5-EAEA-3724-1B7024C01718}"/>
              </a:ext>
            </a:extLst>
          </p:cNvPr>
          <p:cNvSpPr txBox="1">
            <a:spLocks/>
          </p:cNvSpPr>
          <p:nvPr/>
        </p:nvSpPr>
        <p:spPr>
          <a:xfrm>
            <a:off x="963450" y="4022862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las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son del tipo { c(0,-1,1,2) } para algún c≠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1735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0B33B-5E53-DCAD-EAF4-E56723186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C173E70-4DC9-87D4-58DC-12C7A983F72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6F1FEEE-D8B2-9DBE-6ADB-04B7403A7BFB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26B608E-397C-625D-DAB8-98EA4ECB51F1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81778CD-59C3-A66B-A26A-5F584C2ABA1A}"/>
              </a:ext>
            </a:extLst>
          </p:cNvPr>
          <p:cNvSpPr/>
          <p:nvPr/>
        </p:nvSpPr>
        <p:spPr>
          <a:xfrm>
            <a:off x="6323988" y="2660902"/>
            <a:ext cx="51994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54701DC-CD39-3D97-4AD2-CBF80CD14FE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95112E94-5BDB-01F8-69F8-A7B146BA79D1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FC49DDD-1648-D544-FC6E-FD0C09BF4512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42CE487-321B-3F01-2D7A-268CD6E952AE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71B8FE5-DD71-8750-F719-B0EBBB1C215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822F707-B0C1-0F35-9101-BAE2324D9220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9A53215B-426D-B503-958C-D0C9CBCFA2D4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8441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46EAF-DC60-4ECB-8F6A-4BB740D60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79AFEF-04BD-F8ED-FC26-83406F5BED3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FE474993-E941-EACC-2D00-4F335D4C556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E8F5C6C-6A2B-57DA-62B7-1C94613EB6B5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253120C5-9E3B-D578-22D4-8C90573DC283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393B520-735C-AA08-9E0E-AA1664F0F81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5D03D11-27A3-9726-8715-A204A3B8315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otra vez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BFA65489-751C-E7CF-47C3-C52809424F1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1C43C4C-94DB-8D32-EDAC-8542FBE98685}"/>
              </a:ext>
            </a:extLst>
          </p:cNvPr>
          <p:cNvSpPr/>
          <p:nvPr/>
        </p:nvSpPr>
        <p:spPr>
          <a:xfrm>
            <a:off x="6722042" y="1471683"/>
            <a:ext cx="430393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comprueba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tu respuesta </a:t>
            </a:r>
          </a:p>
        </p:txBody>
      </p:sp>
    </p:spTree>
    <p:extLst>
      <p:ext uri="{BB962C8B-B14F-4D97-AF65-F5344CB8AC3E}">
        <p14:creationId xmlns:p14="http://schemas.microsoft.com/office/powerpoint/2010/main" val="2681087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069" y="192982"/>
            <a:ext cx="9143716" cy="1407714"/>
          </a:xfrm>
          <a:noFill/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ÚTILES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25625"/>
            <a:ext cx="11466286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30667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Operaciones elementales de fila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Eliminación Gaussiana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escalonadas por filas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Subespacio de un espacio vectorial de dimensión finita;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 bases y dimensión del subespacio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9" y="3612570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Suma e intersección de subespacios</a:t>
            </a: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9" y="323273"/>
            <a:ext cx="5415796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55170" y="400337"/>
            <a:ext cx="5957087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Por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ejemplo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(1,2,0), (3,-1,1), (1,-5,1)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&lt; (3,-3,2), (1,-3,0) &gt;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76" y="2404744"/>
            <a:ext cx="5277251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Definir una matriz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como: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069684" y="3158836"/>
            <a:ext cx="45719" cy="273396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138332" y="3230195"/>
            <a:ext cx="20219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Comic Sans MS" panose="030F0702030302020204" pitchFamily="66" charset="0"/>
              </a:rPr>
              <a:t>Generadores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(filas)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345614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E8155D8-CA50-6D99-32FF-75A988BCC0D8}"/>
              </a:ext>
            </a:extLst>
          </p:cNvPr>
          <p:cNvSpPr txBox="1"/>
          <p:nvPr/>
        </p:nvSpPr>
        <p:spPr>
          <a:xfrm>
            <a:off x="3233525" y="3232219"/>
            <a:ext cx="20433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Comic Sans MS" panose="030F0702030302020204" pitchFamily="66" charset="0"/>
              </a:rPr>
              <a:t>Generadores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(filas)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5A10E10-3BE0-45D7-55FA-5B31FECF918B}"/>
              </a:ext>
            </a:extLst>
          </p:cNvPr>
          <p:cNvSpPr txBox="1"/>
          <p:nvPr/>
        </p:nvSpPr>
        <p:spPr>
          <a:xfrm>
            <a:off x="1138332" y="4607551"/>
            <a:ext cx="20446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Comic Sans MS" panose="030F0702030302020204" pitchFamily="66" charset="0"/>
              </a:rPr>
              <a:t>Generadores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(filas)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E4688FA-C0AB-1D16-FA74-B65637553E4A}"/>
              </a:ext>
            </a:extLst>
          </p:cNvPr>
          <p:cNvSpPr txBox="1"/>
          <p:nvPr/>
        </p:nvSpPr>
        <p:spPr>
          <a:xfrm>
            <a:off x="3258286" y="4607551"/>
            <a:ext cx="20158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Ceros </a:t>
            </a:r>
          </a:p>
          <a:p>
            <a:pPr algn="ctr"/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5297077" y="3158837"/>
            <a:ext cx="45719" cy="273396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680256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420997" y="3230195"/>
            <a:ext cx="45719" cy="2382982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598591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57016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598591" y="4688231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-3  0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57015" y="4690152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530307" y="3230195"/>
            <a:ext cx="108944" cy="238298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48436" y="2404744"/>
            <a:ext cx="484632" cy="70400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uiExpand="1" build="p"/>
      <p:bldP spid="3" grpId="0" animBg="1"/>
      <p:bldP spid="4" grpId="0" animBg="1"/>
      <p:bldP spid="9" grpId="0"/>
      <p:bldP spid="14" grpId="0" animBg="1"/>
      <p:bldP spid="15" grpId="0" animBg="1"/>
      <p:bldP spid="16" grpId="0" animBg="1"/>
      <p:bldP spid="18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38712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Aplicar sucesivas </a:t>
            </a:r>
            <a:r>
              <a:rPr lang="es-ES" dirty="0" err="1">
                <a:latin typeface="Comic Sans MS" panose="030F0702030302020204" pitchFamily="66" charset="0"/>
              </a:rPr>
              <a:t>operacio</a:t>
            </a:r>
            <a:r>
              <a:rPr lang="es-ES" dirty="0">
                <a:latin typeface="Comic Sans MS" panose="030F0702030302020204" pitchFamily="66" charset="0"/>
              </a:rPr>
              <a:t>-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nes</a:t>
            </a:r>
            <a:r>
              <a:rPr lang="es-ES" dirty="0">
                <a:latin typeface="Comic Sans MS" panose="030F0702030302020204" pitchFamily="66" charset="0"/>
              </a:rPr>
              <a:t> elementales de fila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sobre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hasta obtener una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matriz escalonada por filas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(</a:t>
            </a:r>
            <a:r>
              <a:rPr lang="es-ES" dirty="0" err="1">
                <a:latin typeface="Comic Sans MS" panose="030F0702030302020204" pitchFamily="66" charset="0"/>
              </a:rPr>
              <a:t>m.e.f</a:t>
            </a:r>
            <a:r>
              <a:rPr lang="es-ES" dirty="0">
                <a:latin typeface="Comic Sans MS" panose="030F0702030302020204" pitchFamily="66" charset="0"/>
              </a:rPr>
              <a:t>.):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651153" y="709036"/>
            <a:ext cx="132210" cy="213372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841920" y="761754"/>
            <a:ext cx="1114682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</a:t>
            </a:r>
            <a:r>
              <a:rPr lang="es-ES" sz="24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12200" y="770739"/>
            <a:ext cx="1114682" cy="113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874128" y="1999069"/>
            <a:ext cx="111600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-3  0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35176" y="1999069"/>
            <a:ext cx="1114682" cy="77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285439" y="738783"/>
            <a:ext cx="116501" cy="2155928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38578" y="3138903"/>
            <a:ext cx="484632" cy="25987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559988" y="3570232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ABF2B0-C655-4F75-F2E0-5B891751A5DA}"/>
              </a:ext>
            </a:extLst>
          </p:cNvPr>
          <p:cNvSpPr txBox="1"/>
          <p:nvPr/>
        </p:nvSpPr>
        <p:spPr>
          <a:xfrm>
            <a:off x="6398622" y="3442075"/>
            <a:ext cx="813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367740" y="344435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8362961" y="3444742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9351591" y="3450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CE2D2D6-5670-F633-5B64-F8E40511EBDC}"/>
              </a:ext>
            </a:extLst>
          </p:cNvPr>
          <p:cNvSpPr txBox="1"/>
          <p:nvPr/>
        </p:nvSpPr>
        <p:spPr>
          <a:xfrm>
            <a:off x="10443766" y="3452611"/>
            <a:ext cx="843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EEEDB0-E491-2E64-5E8D-93B27346E807}"/>
              </a:ext>
            </a:extLst>
          </p:cNvPr>
          <p:cNvSpPr txBox="1"/>
          <p:nvPr/>
        </p:nvSpPr>
        <p:spPr>
          <a:xfrm>
            <a:off x="6323988" y="3961969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6E98F-2189-E000-BD02-74C8ED3A8F02}"/>
              </a:ext>
            </a:extLst>
          </p:cNvPr>
          <p:cNvSpPr txBox="1"/>
          <p:nvPr/>
        </p:nvSpPr>
        <p:spPr>
          <a:xfrm>
            <a:off x="7332052" y="3972761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10401056" y="3998161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3FEB0A6-83E3-4C91-7DC5-86BC890AA865}"/>
              </a:ext>
            </a:extLst>
          </p:cNvPr>
          <p:cNvSpPr txBox="1"/>
          <p:nvPr/>
        </p:nvSpPr>
        <p:spPr>
          <a:xfrm>
            <a:off x="8347388" y="4007136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C4B8619-1366-68F9-6827-77A51E30C964}"/>
              </a:ext>
            </a:extLst>
          </p:cNvPr>
          <p:cNvSpPr txBox="1"/>
          <p:nvPr/>
        </p:nvSpPr>
        <p:spPr>
          <a:xfrm>
            <a:off x="9364915" y="3981187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10705681" y="4207191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352970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325802" y="38430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8314432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9351591" y="385061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FA585D45-4712-760D-762C-4B74F7190292}"/>
              </a:ext>
            </a:extLst>
          </p:cNvPr>
          <p:cNvCxnSpPr/>
          <p:nvPr/>
        </p:nvCxnSpPr>
        <p:spPr>
          <a:xfrm>
            <a:off x="10382480" y="385622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B0EC25B-4751-B7BF-E23C-56116B1DD637}"/>
              </a:ext>
            </a:extLst>
          </p:cNvPr>
          <p:cNvCxnSpPr/>
          <p:nvPr/>
        </p:nvCxnSpPr>
        <p:spPr>
          <a:xfrm>
            <a:off x="6379739" y="436691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35E87F5B-70CC-3FE0-D4FC-B80292A6AA31}"/>
              </a:ext>
            </a:extLst>
          </p:cNvPr>
          <p:cNvCxnSpPr/>
          <p:nvPr/>
        </p:nvCxnSpPr>
        <p:spPr>
          <a:xfrm>
            <a:off x="7367740" y="439526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6313550-65B8-11EC-00E2-95BAEA9D739E}"/>
              </a:ext>
            </a:extLst>
          </p:cNvPr>
          <p:cNvCxnSpPr/>
          <p:nvPr/>
        </p:nvCxnSpPr>
        <p:spPr>
          <a:xfrm>
            <a:off x="8399261" y="442175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26A0F7C-DE77-102B-9CD9-2BA62B795895}"/>
              </a:ext>
            </a:extLst>
          </p:cNvPr>
          <p:cNvCxnSpPr/>
          <p:nvPr/>
        </p:nvCxnSpPr>
        <p:spPr>
          <a:xfrm>
            <a:off x="9393769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5ABABAF6-60EB-29A5-A489-8ECB28C26B0F}"/>
              </a:ext>
            </a:extLst>
          </p:cNvPr>
          <p:cNvCxnSpPr/>
          <p:nvPr/>
        </p:nvCxnSpPr>
        <p:spPr>
          <a:xfrm>
            <a:off x="10401056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7DFB23C-94D0-A1AA-7D49-7DE300E80385}"/>
              </a:ext>
            </a:extLst>
          </p:cNvPr>
          <p:cNvCxnSpPr/>
          <p:nvPr/>
        </p:nvCxnSpPr>
        <p:spPr>
          <a:xfrm>
            <a:off x="6398620" y="563639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11F0F426-0253-48E1-7944-12AF32675A78}"/>
              </a:ext>
            </a:extLst>
          </p:cNvPr>
          <p:cNvCxnSpPr>
            <a:cxnSpLocks/>
          </p:cNvCxnSpPr>
          <p:nvPr/>
        </p:nvCxnSpPr>
        <p:spPr>
          <a:xfrm>
            <a:off x="6684004" y="5462396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44454D57-A9B6-344B-94B4-543A9D6E1017}"/>
              </a:ext>
            </a:extLst>
          </p:cNvPr>
          <p:cNvSpPr txBox="1"/>
          <p:nvPr/>
        </p:nvSpPr>
        <p:spPr>
          <a:xfrm>
            <a:off x="6385685" y="5234112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507029" y="4578699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520473" y="563074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517201" y="4618003"/>
            <a:ext cx="146161" cy="1865923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665222" y="4578699"/>
            <a:ext cx="145103" cy="18883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9789714" y="5302312"/>
            <a:ext cx="2095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582685" y="4680642"/>
            <a:ext cx="0" cy="171954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ítulo 1">
            <a:extLst>
              <a:ext uri="{FF2B5EF4-FFF2-40B4-BE49-F238E27FC236}">
                <a16:creationId xmlns:a16="http://schemas.microsoft.com/office/drawing/2014/main" id="{42DB4AF4-ECC4-68BE-F38D-CB39DD8EE8F0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7" grpId="0"/>
      <p:bldP spid="3" grpId="0"/>
      <p:bldP spid="4" grpId="0"/>
      <p:bldP spid="5" grpId="0"/>
      <p:bldP spid="9" grpId="0"/>
      <p:bldP spid="10" grpId="0"/>
      <p:bldP spid="11" grpId="0"/>
      <p:bldP spid="12" grpId="0"/>
      <p:bldP spid="13" grpId="0"/>
      <p:bldP spid="16" grpId="0"/>
      <p:bldP spid="18" grpId="0"/>
      <p:bldP spid="19" grpId="0"/>
      <p:bldP spid="63" grpId="0"/>
      <p:bldP spid="66" grpId="0" animBg="1"/>
      <p:bldP spid="68" grpId="0" animBg="1"/>
      <p:bldP spid="70" grpId="0" animBg="1"/>
      <p:bldP spid="71" grpId="0" animBg="1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Definir bloques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en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R, </a:t>
            </a:r>
            <a:r>
              <a:rPr lang="es-ES" dirty="0">
                <a:latin typeface="Comic Sans MS" panose="030F0702030302020204" pitchFamily="66" charset="0"/>
              </a:rPr>
              <a:t>de manera que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b="1" dirty="0"/>
              <a:t>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es-ES" dirty="0">
                <a:latin typeface="Comic Sans MS" panose="030F0702030302020204" pitchFamily="66" charset="0"/>
              </a:rPr>
              <a:t> tiene filas de ceros;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</a:t>
            </a:r>
            <a:r>
              <a:rPr lang="es-ES" dirty="0">
                <a:latin typeface="Comic Sans MS" panose="030F0702030302020204" pitchFamily="66" charset="0"/>
              </a:rPr>
              <a:t>: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está</a:t>
            </a:r>
            <a:r>
              <a:rPr lang="es-ES" dirty="0">
                <a:latin typeface="Comic Sans MS" panose="030F0702030302020204" pitchFamily="66" charset="0"/>
              </a:rPr>
              <a:t> llena de ceros (puede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      </a:t>
            </a:r>
            <a:r>
              <a:rPr lang="es-ES" dirty="0">
                <a:latin typeface="Comic Sans MS" panose="030F0702030302020204" pitchFamily="66" charset="0"/>
              </a:rPr>
              <a:t>no existir, igual que R</a:t>
            </a:r>
            <a:r>
              <a:rPr lang="es-ES" baseline="-25000" dirty="0">
                <a:latin typeface="Comic Sans MS" panose="030F0702030302020204" pitchFamily="66" charset="0"/>
              </a:rPr>
              <a:t>22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endParaRPr lang="es-ES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77209" y="3178700"/>
            <a:ext cx="484632" cy="50059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68592" y="3912951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59817" y="4977415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59817" y="3891261"/>
            <a:ext cx="146161" cy="1865923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875574" y="3902875"/>
            <a:ext cx="145103" cy="188831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719525" y="3987259"/>
            <a:ext cx="0" cy="171954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916E398-BEE6-E805-EE63-624793CDC54B}"/>
              </a:ext>
            </a:extLst>
          </p:cNvPr>
          <p:cNvSpPr/>
          <p:nvPr/>
        </p:nvSpPr>
        <p:spPr>
          <a:xfrm>
            <a:off x="2016219" y="3220796"/>
            <a:ext cx="97359" cy="990216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1AD5C3E0-A36A-2ABE-E707-351E3DE6EF11}"/>
              </a:ext>
            </a:extLst>
          </p:cNvPr>
          <p:cNvSpPr/>
          <p:nvPr/>
        </p:nvSpPr>
        <p:spPr>
          <a:xfrm>
            <a:off x="3274886" y="3221382"/>
            <a:ext cx="107904" cy="9902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23CD971-13F1-A53A-910A-0438A7D4FB94}"/>
              </a:ext>
            </a:extLst>
          </p:cNvPr>
          <p:cNvCxnSpPr>
            <a:cxnSpLocks/>
          </p:cNvCxnSpPr>
          <p:nvPr/>
        </p:nvCxnSpPr>
        <p:spPr>
          <a:xfrm>
            <a:off x="2625539" y="3142889"/>
            <a:ext cx="0" cy="1020622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3AD03A1-934A-0591-0FA4-0CEB899D13DB}"/>
              </a:ext>
            </a:extLst>
          </p:cNvPr>
          <p:cNvCxnSpPr/>
          <p:nvPr/>
        </p:nvCxnSpPr>
        <p:spPr>
          <a:xfrm>
            <a:off x="2100993" y="3751200"/>
            <a:ext cx="1224947" cy="842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EF8A49E-6EDD-2162-BF71-71FD33779792}"/>
              </a:ext>
            </a:extLst>
          </p:cNvPr>
          <p:cNvSpPr txBox="1"/>
          <p:nvPr/>
        </p:nvSpPr>
        <p:spPr>
          <a:xfrm>
            <a:off x="1281163" y="3451439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FECA3E3-08DD-02A1-018F-00079A891ED9}"/>
              </a:ext>
            </a:extLst>
          </p:cNvPr>
          <p:cNvSpPr txBox="1"/>
          <p:nvPr/>
        </p:nvSpPr>
        <p:spPr>
          <a:xfrm>
            <a:off x="3547544" y="3449902"/>
            <a:ext cx="1374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con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5AB8CA5F-AFB5-2CBB-849A-33D48332BA3E}"/>
              </a:ext>
            </a:extLst>
          </p:cNvPr>
          <p:cNvSpPr/>
          <p:nvPr/>
        </p:nvSpPr>
        <p:spPr>
          <a:xfrm>
            <a:off x="7637737" y="800804"/>
            <a:ext cx="157939" cy="179354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9DDA764-87E9-068E-065D-2AD86CF519AA}"/>
              </a:ext>
            </a:extLst>
          </p:cNvPr>
          <p:cNvSpPr txBox="1"/>
          <p:nvPr/>
        </p:nvSpPr>
        <p:spPr>
          <a:xfrm>
            <a:off x="7648319" y="776150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42704FF-8351-93AD-411E-ECC76A10C677}"/>
              </a:ext>
            </a:extLst>
          </p:cNvPr>
          <p:cNvSpPr txBox="1"/>
          <p:nvPr/>
        </p:nvSpPr>
        <p:spPr>
          <a:xfrm>
            <a:off x="7636607" y="1799283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DEE8ABFF-423D-84FE-63DE-581A25745DA8}"/>
              </a:ext>
            </a:extLst>
          </p:cNvPr>
          <p:cNvSpPr/>
          <p:nvPr/>
        </p:nvSpPr>
        <p:spPr>
          <a:xfrm>
            <a:off x="9862735" y="775182"/>
            <a:ext cx="157940" cy="179354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3F15158A-F0FF-FFDB-880E-FC3470F0E45A}"/>
              </a:ext>
            </a:extLst>
          </p:cNvPr>
          <p:cNvCxnSpPr>
            <a:cxnSpLocks/>
          </p:cNvCxnSpPr>
          <p:nvPr/>
        </p:nvCxnSpPr>
        <p:spPr>
          <a:xfrm>
            <a:off x="8719525" y="903027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944681" y="4585422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747081" y="5014800"/>
            <a:ext cx="2182994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7042091" y="3259416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7067494" y="5808162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48125" y="585457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973969" y="3311435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712490" y="5778873"/>
            <a:ext cx="66396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211610" y="5775700"/>
            <a:ext cx="663962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91598" y="3504733"/>
            <a:ext cx="68440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334646" y="3491414"/>
            <a:ext cx="651125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D075105-365E-C102-C101-6542EE07BF91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</p:spTree>
    <p:extLst>
      <p:ext uri="{BB962C8B-B14F-4D97-AF65-F5344CB8AC3E}">
        <p14:creationId xmlns:p14="http://schemas.microsoft.com/office/powerpoint/2010/main" val="320182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66" grpId="0"/>
      <p:bldP spid="68" grpId="0"/>
      <p:bldP spid="70" grpId="0" animBg="1"/>
      <p:bldP spid="71" grpId="0" animBg="1"/>
      <p:bldP spid="20" grpId="0" animBg="1"/>
      <p:bldP spid="21" grpId="0"/>
      <p:bldP spid="34" grpId="0"/>
      <p:bldP spid="35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05531" y="139187"/>
            <a:ext cx="5957087" cy="3249384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</a:t>
            </a:r>
            <a:r>
              <a:rPr lang="es-ES" dirty="0">
                <a:latin typeface="Comic Sans MS" panose="030F0702030302020204" pitchFamily="66" charset="0"/>
              </a:rPr>
              <a:t> Obtener bases de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dirty="0">
                <a:latin typeface="Comic Sans MS" panose="030F0702030302020204" pitchFamily="66" charset="0"/>
              </a:rPr>
              <a:t> y de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, como sigue: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</a:t>
            </a:r>
            <a:endParaRPr lang="es-ES" baseline="-250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Filas de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                   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Filas de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que no están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llenas de ceros : </a:t>
            </a:r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sz="2200" dirty="0">
                <a:latin typeface="Comic Sans MS" panose="030F0702030302020204" pitchFamily="66" charset="0"/>
              </a:rPr>
              <a:t>(si R</a:t>
            </a:r>
            <a:r>
              <a:rPr lang="es-ES" sz="2200" baseline="-25000" dirty="0">
                <a:latin typeface="Comic Sans MS" panose="030F0702030302020204" pitchFamily="66" charset="0"/>
              </a:rPr>
              <a:t>22</a:t>
            </a:r>
            <a:r>
              <a:rPr lang="es-ES" sz="2200" dirty="0">
                <a:latin typeface="Comic Sans MS" panose="030F0702030302020204" pitchFamily="66" charset="0"/>
              </a:rPr>
              <a:t> no existe o está llena de </a:t>
            </a:r>
          </a:p>
          <a:p>
            <a:pPr marL="0" indent="0">
              <a:buNone/>
            </a:pPr>
            <a:r>
              <a:rPr lang="es-ES" sz="2200" dirty="0">
                <a:latin typeface="Comic Sans MS" panose="030F0702030302020204" pitchFamily="66" charset="0"/>
              </a:rPr>
              <a:t>    ceros:  F</a:t>
            </a:r>
            <a:r>
              <a:rPr lang="es-ES" sz="22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200" dirty="0">
                <a:latin typeface="Comic Sans MS" panose="030F0702030302020204" pitchFamily="66" charset="0"/>
              </a:rPr>
              <a:t>G = </a:t>
            </a:r>
            <a:r>
              <a:rPr lang="es-ES" sz="22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{ 0 }).</a:t>
            </a:r>
            <a:endParaRPr lang="es-ES" sz="2200" b="1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19204" y="3453027"/>
            <a:ext cx="484632" cy="40384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01188" y="1069908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05523" y="210136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30268" y="1050718"/>
            <a:ext cx="146161" cy="186592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765159" y="1044416"/>
            <a:ext cx="145103" cy="188831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664108" y="1115304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878339" y="1689258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692578" y="2161985"/>
            <a:ext cx="21829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6972712" y="652811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6966304" y="276403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10262" y="278559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889688" y="626174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578991" y="2812467"/>
            <a:ext cx="66396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136845" y="2798927"/>
            <a:ext cx="663962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24650" y="771341"/>
            <a:ext cx="68440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195851" y="757799"/>
            <a:ext cx="651125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0A3271F-36B4-8A98-02E8-FA865052E954}"/>
              </a:ext>
            </a:extLst>
          </p:cNvPr>
          <p:cNvSpPr txBox="1"/>
          <p:nvPr/>
        </p:nvSpPr>
        <p:spPr>
          <a:xfrm>
            <a:off x="2549313" y="3534166"/>
            <a:ext cx="2260193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endParaRPr lang="es-ES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939313A-6254-B41B-7B68-9191774AFEF0}"/>
              </a:ext>
            </a:extLst>
          </p:cNvPr>
          <p:cNvSpPr txBox="1"/>
          <p:nvPr/>
        </p:nvSpPr>
        <p:spPr>
          <a:xfrm>
            <a:off x="3265667" y="4404428"/>
            <a:ext cx="236350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sz="28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B189D3A-CB55-8224-2C6B-66AC47B5060B}"/>
              </a:ext>
            </a:extLst>
          </p:cNvPr>
          <p:cNvSpPr txBox="1"/>
          <p:nvPr/>
        </p:nvSpPr>
        <p:spPr>
          <a:xfrm>
            <a:off x="6378665" y="3912185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(1,2,0), (0,1,-3), (0,0,-5)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D790F55-B216-B30C-410A-0204C95837EB}"/>
              </a:ext>
            </a:extLst>
          </p:cNvPr>
          <p:cNvSpPr txBox="1"/>
          <p:nvPr/>
        </p:nvSpPr>
        <p:spPr>
          <a:xfrm>
            <a:off x="6387262" y="5363049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(-4,6,-2)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E2947B2A-43C5-9431-255D-3FDF451F528E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</p:spTree>
    <p:extLst>
      <p:ext uri="{BB962C8B-B14F-4D97-AF65-F5344CB8AC3E}">
        <p14:creationId xmlns:p14="http://schemas.microsoft.com/office/powerpoint/2010/main" val="35359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33" grpId="0" animBg="1"/>
      <p:bldP spid="7" grpId="0"/>
      <p:bldP spid="66" grpId="0"/>
      <p:bldP spid="68" grpId="0"/>
      <p:bldP spid="70" grpId="0" animBg="1"/>
      <p:bldP spid="71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230844"/>
            <a:ext cx="715565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¿Necesitas un nuevo ejemplo?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904237" y="1347230"/>
            <a:ext cx="10544424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-25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(polinomios de grado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≤ 3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con coeficientes reales)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1+4x-x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3+6x+x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2+x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1+x+3x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3+3x+4x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4+10x-x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904237" y="3429000"/>
            <a:ext cx="11197296" cy="2052165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Tomando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3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podemos escribir: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(1,4,-1,2)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(3,6,0,1)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(2,0,1,-1)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(3,3,4,-2)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(4,10,-1,3)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904237" y="5833218"/>
            <a:ext cx="8207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continuación seguimos los 4 pasos del método:</a:t>
            </a:r>
          </a:p>
        </p:txBody>
      </p:sp>
    </p:spTree>
    <p:extLst>
      <p:ext uri="{BB962C8B-B14F-4D97-AF65-F5344CB8AC3E}">
        <p14:creationId xmlns:p14="http://schemas.microsoft.com/office/powerpoint/2010/main" val="387993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522462" y="2377888"/>
            <a:ext cx="2610011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346576" y="456819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4145960" y="3453320"/>
            <a:ext cx="45719" cy="2752976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363859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401901" y="3453320"/>
            <a:ext cx="86831" cy="275297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53675" y="215709"/>
            <a:ext cx="921266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3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300" dirty="0">
                <a:latin typeface="Comic Sans MS" panose="030F0702030302020204" pitchFamily="66" charset="0"/>
              </a:rPr>
              <a:t>= &lt; (1,4,-1,2)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(3,6,0,1)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(2,0,1,-1)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3300" dirty="0">
                <a:latin typeface="Comic Sans MS" panose="030F0702030302020204" pitchFamily="66" charset="0"/>
              </a:rPr>
              <a:t>= &lt; (1,1,3,-1)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(3,3,4,-2)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(4,10,-1,3)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622590" y="2573478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(matriz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363113" y="4912964"/>
            <a:ext cx="1879946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1  3  -1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437352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437352" y="4922417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0   0  0   0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   </a:t>
            </a:r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35950" y="23308"/>
            <a:ext cx="9212665" cy="298464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286509" y="3121441"/>
            <a:ext cx="9838672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106431" y="124829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3905815" y="133413"/>
            <a:ext cx="45719" cy="275297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123714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161756" y="133413"/>
            <a:ext cx="86831" cy="275297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546782" y="3216975"/>
            <a:ext cx="894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y </a:t>
            </a:r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(matriz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.-, y bloques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12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122968" y="1593057"/>
            <a:ext cx="187994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 1  3  -1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197207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197207" y="1602510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0   0  0   0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  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A03A8A4-CE4B-A7FD-B2A8-52A467A40F6A}"/>
              </a:ext>
            </a:extLst>
          </p:cNvPr>
          <p:cNvSpPr txBox="1"/>
          <p:nvPr/>
        </p:nvSpPr>
        <p:spPr>
          <a:xfrm>
            <a:off x="6144143" y="3934273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D79234D-F577-E272-1A64-CE0DE956E26E}"/>
              </a:ext>
            </a:extLst>
          </p:cNvPr>
          <p:cNvSpPr txBox="1"/>
          <p:nvPr/>
        </p:nvSpPr>
        <p:spPr>
          <a:xfrm>
            <a:off x="1482695" y="3938192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7205631-9B85-E267-5D94-EFB5DBD8F193}"/>
              </a:ext>
            </a:extLst>
          </p:cNvPr>
          <p:cNvSpPr txBox="1"/>
          <p:nvPr/>
        </p:nvSpPr>
        <p:spPr>
          <a:xfrm>
            <a:off x="3384439" y="391653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348A13A-2BF8-CE62-D15F-875726AE155B}"/>
              </a:ext>
            </a:extLst>
          </p:cNvPr>
          <p:cNvSpPr txBox="1"/>
          <p:nvPr/>
        </p:nvSpPr>
        <p:spPr>
          <a:xfrm>
            <a:off x="2373976" y="392177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4212D5F-6174-FFD7-D88F-446703460989}"/>
              </a:ext>
            </a:extLst>
          </p:cNvPr>
          <p:cNvSpPr txBox="1"/>
          <p:nvPr/>
        </p:nvSpPr>
        <p:spPr>
          <a:xfrm>
            <a:off x="10758478" y="3931019"/>
            <a:ext cx="1159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(-1/5)f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B6DEE4A-AF6B-BE7E-D575-323B5C3B2061}"/>
              </a:ext>
            </a:extLst>
          </p:cNvPr>
          <p:cNvSpPr txBox="1"/>
          <p:nvPr/>
        </p:nvSpPr>
        <p:spPr>
          <a:xfrm>
            <a:off x="8012649" y="3925683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A7A308B-B66A-34C1-3B3B-1BEFD50923A2}"/>
              </a:ext>
            </a:extLst>
          </p:cNvPr>
          <p:cNvSpPr txBox="1"/>
          <p:nvPr/>
        </p:nvSpPr>
        <p:spPr>
          <a:xfrm>
            <a:off x="6996892" y="3938192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13120E1-6DEE-8629-1A4D-AED367C54D01}"/>
              </a:ext>
            </a:extLst>
          </p:cNvPr>
          <p:cNvSpPr txBox="1"/>
          <p:nvPr/>
        </p:nvSpPr>
        <p:spPr>
          <a:xfrm>
            <a:off x="8900951" y="3938230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-6f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A3470E5-A838-1210-74AD-F614A6D6B0DE}"/>
              </a:ext>
            </a:extLst>
          </p:cNvPr>
          <p:cNvSpPr txBox="1"/>
          <p:nvPr/>
        </p:nvSpPr>
        <p:spPr>
          <a:xfrm>
            <a:off x="486410" y="5193664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-38f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09335935-41D8-6BDD-5735-A46F02A7CB13}"/>
              </a:ext>
            </a:extLst>
          </p:cNvPr>
          <p:cNvCxnSpPr>
            <a:cxnSpLocks/>
          </p:cNvCxnSpPr>
          <p:nvPr/>
        </p:nvCxnSpPr>
        <p:spPr>
          <a:xfrm>
            <a:off x="814154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3816CC8E-5A1F-D427-64BD-4BD96290A862}"/>
              </a:ext>
            </a:extLst>
          </p:cNvPr>
          <p:cNvCxnSpPr/>
          <p:nvPr/>
        </p:nvCxnSpPr>
        <p:spPr>
          <a:xfrm>
            <a:off x="530225" y="433830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C8E6D22-E0D7-2A65-E688-AE3860E05646}"/>
              </a:ext>
            </a:extLst>
          </p:cNvPr>
          <p:cNvCxnSpPr>
            <a:cxnSpLocks/>
          </p:cNvCxnSpPr>
          <p:nvPr/>
        </p:nvCxnSpPr>
        <p:spPr>
          <a:xfrm>
            <a:off x="149740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EEEE7CB-5AC9-7E04-E0A7-E6878E1C07FD}"/>
              </a:ext>
            </a:extLst>
          </p:cNvPr>
          <p:cNvCxnSpPr/>
          <p:nvPr/>
        </p:nvCxnSpPr>
        <p:spPr>
          <a:xfrm>
            <a:off x="241644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53362D61-8DB7-3C35-A119-D53BABABEE8A}"/>
              </a:ext>
            </a:extLst>
          </p:cNvPr>
          <p:cNvCxnSpPr/>
          <p:nvPr/>
        </p:nvCxnSpPr>
        <p:spPr>
          <a:xfrm>
            <a:off x="3331543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51AAF4AE-952A-70EB-C226-A40B63CE1D9C}"/>
              </a:ext>
            </a:extLst>
          </p:cNvPr>
          <p:cNvCxnSpPr/>
          <p:nvPr/>
        </p:nvCxnSpPr>
        <p:spPr>
          <a:xfrm>
            <a:off x="4257701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7C3F3E74-6D6E-6CB3-C6DE-585178A4B661}"/>
              </a:ext>
            </a:extLst>
          </p:cNvPr>
          <p:cNvCxnSpPr/>
          <p:nvPr/>
        </p:nvCxnSpPr>
        <p:spPr>
          <a:xfrm>
            <a:off x="8077512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9A9A58F4-206F-F667-60D2-7FE8F1EDF8E1}"/>
              </a:ext>
            </a:extLst>
          </p:cNvPr>
          <p:cNvCxnSpPr/>
          <p:nvPr/>
        </p:nvCxnSpPr>
        <p:spPr>
          <a:xfrm>
            <a:off x="7102118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D1263E4-4761-7A9A-EE77-9503CAAA4B78}"/>
              </a:ext>
            </a:extLst>
          </p:cNvPr>
          <p:cNvCxnSpPr/>
          <p:nvPr/>
        </p:nvCxnSpPr>
        <p:spPr>
          <a:xfrm>
            <a:off x="10910865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9B03F11-E309-71C5-43B5-9EB3F72E9A1E}"/>
              </a:ext>
            </a:extLst>
          </p:cNvPr>
          <p:cNvCxnSpPr/>
          <p:nvPr/>
        </p:nvCxnSpPr>
        <p:spPr>
          <a:xfrm>
            <a:off x="8984069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A092355B-D7D0-E8BB-20D4-673D575DF1C8}"/>
              </a:ext>
            </a:extLst>
          </p:cNvPr>
          <p:cNvCxnSpPr/>
          <p:nvPr/>
        </p:nvCxnSpPr>
        <p:spPr>
          <a:xfrm>
            <a:off x="596241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E5EC04D-D77E-6DF7-DA74-56B116E8CD34}"/>
              </a:ext>
            </a:extLst>
          </p:cNvPr>
          <p:cNvSpPr txBox="1"/>
          <p:nvPr/>
        </p:nvSpPr>
        <p:spPr>
          <a:xfrm>
            <a:off x="531411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7CB94181-8AE6-BA2E-4157-B47746F61E03}"/>
              </a:ext>
            </a:extLst>
          </p:cNvPr>
          <p:cNvSpPr txBox="1"/>
          <p:nvPr/>
        </p:nvSpPr>
        <p:spPr>
          <a:xfrm>
            <a:off x="151793" y="4030048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 </a:t>
            </a:r>
            <a:endParaRPr lang="es-ES" sz="28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49E5F38-BA41-18BB-6586-985B389DB513}"/>
              </a:ext>
            </a:extLst>
          </p:cNvPr>
          <p:cNvSpPr txBox="1"/>
          <p:nvPr/>
        </p:nvSpPr>
        <p:spPr>
          <a:xfrm>
            <a:off x="4252391" y="3947767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A7740320-849D-2CFE-4DE0-7AE450AB6CDB}"/>
              </a:ext>
            </a:extLst>
          </p:cNvPr>
          <p:cNvCxnSpPr/>
          <p:nvPr/>
        </p:nvCxnSpPr>
        <p:spPr>
          <a:xfrm>
            <a:off x="5205845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23EFE30-1D44-E89B-410E-AD61F965C233}"/>
              </a:ext>
            </a:extLst>
          </p:cNvPr>
          <p:cNvSpPr txBox="1"/>
          <p:nvPr/>
        </p:nvSpPr>
        <p:spPr>
          <a:xfrm>
            <a:off x="5216805" y="3928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BBB7119-4A98-35B5-37F0-F4E633624D30}"/>
              </a:ext>
            </a:extLst>
          </p:cNvPr>
          <p:cNvCxnSpPr/>
          <p:nvPr/>
        </p:nvCxnSpPr>
        <p:spPr>
          <a:xfrm>
            <a:off x="6101597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891CF13-DAAF-CC43-E3AC-70B5E3504028}"/>
              </a:ext>
            </a:extLst>
          </p:cNvPr>
          <p:cNvCxnSpPr/>
          <p:nvPr/>
        </p:nvCxnSpPr>
        <p:spPr>
          <a:xfrm>
            <a:off x="9921099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73FBBE9-4066-4160-3FDC-FA5B992368D0}"/>
              </a:ext>
            </a:extLst>
          </p:cNvPr>
          <p:cNvSpPr txBox="1"/>
          <p:nvPr/>
        </p:nvSpPr>
        <p:spPr>
          <a:xfrm>
            <a:off x="9912360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EC0BBE0A-88DD-6E05-C6D5-28E42839D35A}"/>
              </a:ext>
            </a:extLst>
          </p:cNvPr>
          <p:cNvCxnSpPr>
            <a:cxnSpLocks/>
          </p:cNvCxnSpPr>
          <p:nvPr/>
        </p:nvCxnSpPr>
        <p:spPr>
          <a:xfrm>
            <a:off x="10232418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634E594-E5B1-20A1-F532-E1AAD3112782}"/>
              </a:ext>
            </a:extLst>
          </p:cNvPr>
          <p:cNvCxnSpPr/>
          <p:nvPr/>
        </p:nvCxnSpPr>
        <p:spPr>
          <a:xfrm>
            <a:off x="1557823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02676C8-0B72-364C-0385-EBA2F8E366F1}"/>
              </a:ext>
            </a:extLst>
          </p:cNvPr>
          <p:cNvSpPr txBox="1"/>
          <p:nvPr/>
        </p:nvSpPr>
        <p:spPr>
          <a:xfrm>
            <a:off x="1487262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+33f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EC2D16BB-3D16-0196-56A6-3E193A0FE539}"/>
              </a:ext>
            </a:extLst>
          </p:cNvPr>
          <p:cNvCxnSpPr/>
          <p:nvPr/>
        </p:nvCxnSpPr>
        <p:spPr>
          <a:xfrm>
            <a:off x="3489258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F68C1E12-6ADF-259F-ED40-12402AE923CB}"/>
              </a:ext>
            </a:extLst>
          </p:cNvPr>
          <p:cNvSpPr txBox="1"/>
          <p:nvPr/>
        </p:nvSpPr>
        <p:spPr>
          <a:xfrm>
            <a:off x="2480659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-71f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468D49B6-ED75-26BD-4C93-913F164AFE7F}"/>
              </a:ext>
            </a:extLst>
          </p:cNvPr>
          <p:cNvCxnSpPr/>
          <p:nvPr/>
        </p:nvCxnSpPr>
        <p:spPr>
          <a:xfrm>
            <a:off x="4433151" y="560649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166A0354-D506-5358-4150-391B8209052E}"/>
              </a:ext>
            </a:extLst>
          </p:cNvPr>
          <p:cNvSpPr txBox="1"/>
          <p:nvPr/>
        </p:nvSpPr>
        <p:spPr>
          <a:xfrm>
            <a:off x="3478989" y="5187185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7E49927-1C27-4EE6-CF06-AF66B58B22B7}"/>
              </a:ext>
            </a:extLst>
          </p:cNvPr>
          <p:cNvSpPr txBox="1"/>
          <p:nvPr/>
        </p:nvSpPr>
        <p:spPr>
          <a:xfrm>
            <a:off x="4376884" y="5193664"/>
            <a:ext cx="939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8F36AF5E-1B99-E758-DBB3-821284FFF3AA}"/>
              </a:ext>
            </a:extLst>
          </p:cNvPr>
          <p:cNvCxnSpPr/>
          <p:nvPr/>
        </p:nvCxnSpPr>
        <p:spPr>
          <a:xfrm>
            <a:off x="2582600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15B44919-455F-3697-B010-029328316975}"/>
              </a:ext>
            </a:extLst>
          </p:cNvPr>
          <p:cNvCxnSpPr/>
          <p:nvPr/>
        </p:nvCxnSpPr>
        <p:spPr>
          <a:xfrm>
            <a:off x="5321280" y="56146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B644DE9-09CB-8D5E-34C4-3AC04D8ED3B2}"/>
              </a:ext>
            </a:extLst>
          </p:cNvPr>
          <p:cNvSpPr txBox="1"/>
          <p:nvPr/>
        </p:nvSpPr>
        <p:spPr>
          <a:xfrm>
            <a:off x="5378745" y="5193664"/>
            <a:ext cx="857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5FEA4A5-61DB-8F38-855F-E9E583CD55FB}"/>
              </a:ext>
            </a:extLst>
          </p:cNvPr>
          <p:cNvSpPr txBox="1"/>
          <p:nvPr/>
        </p:nvSpPr>
        <p:spPr>
          <a:xfrm>
            <a:off x="6362555" y="4475376"/>
            <a:ext cx="3520775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1   3   -1        0    0   0  0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1 -14   5        5   6    1  0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-1/5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0   0    0  0</a:t>
            </a:r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1B517F2-306A-051B-AE25-0497D4A75510}"/>
              </a:ext>
            </a:extLst>
          </p:cNvPr>
          <p:cNvSpPr/>
          <p:nvPr/>
        </p:nvSpPr>
        <p:spPr>
          <a:xfrm>
            <a:off x="6366613" y="4514680"/>
            <a:ext cx="152278" cy="1996955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A13BB8C7-51B4-B8F8-A46C-E13D4FBA4769}"/>
              </a:ext>
            </a:extLst>
          </p:cNvPr>
          <p:cNvSpPr/>
          <p:nvPr/>
        </p:nvSpPr>
        <p:spPr>
          <a:xfrm>
            <a:off x="9785635" y="4514680"/>
            <a:ext cx="138476" cy="199695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F591D663-B9DF-701A-04B3-C2E490A9462A}"/>
              </a:ext>
            </a:extLst>
          </p:cNvPr>
          <p:cNvCxnSpPr>
            <a:cxnSpLocks/>
          </p:cNvCxnSpPr>
          <p:nvPr/>
        </p:nvCxnSpPr>
        <p:spPr>
          <a:xfrm>
            <a:off x="8216608" y="4506567"/>
            <a:ext cx="0" cy="198115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2EC92AF-0818-327F-A569-6F2520787DB1}"/>
              </a:ext>
            </a:extLst>
          </p:cNvPr>
          <p:cNvSpPr txBox="1"/>
          <p:nvPr/>
        </p:nvSpPr>
        <p:spPr>
          <a:xfrm>
            <a:off x="6372729" y="5473719"/>
            <a:ext cx="368775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 0 -22/5 -14 -14 -4  2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-2   -2 -1  1 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 0    -6 3 -5</a:t>
            </a:r>
          </a:p>
        </p:txBody>
      </p: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3FD0A857-9668-4B02-EE01-ED400F97D101}"/>
              </a:ext>
            </a:extLst>
          </p:cNvPr>
          <p:cNvCxnSpPr>
            <a:cxnSpLocks/>
          </p:cNvCxnSpPr>
          <p:nvPr/>
        </p:nvCxnSpPr>
        <p:spPr>
          <a:xfrm>
            <a:off x="6427261" y="5865091"/>
            <a:ext cx="345606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4D9172E-9497-A000-7A2F-B04080621279}"/>
              </a:ext>
            </a:extLst>
          </p:cNvPr>
          <p:cNvSpPr txBox="1"/>
          <p:nvPr/>
        </p:nvSpPr>
        <p:spPr>
          <a:xfrm>
            <a:off x="9953303" y="5287021"/>
            <a:ext cx="115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663918" y="5020091"/>
            <a:ext cx="14269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98" name="Abrir corchete 97">
            <a:extLst>
              <a:ext uri="{FF2B5EF4-FFF2-40B4-BE49-F238E27FC236}">
                <a16:creationId xmlns:a16="http://schemas.microsoft.com/office/drawing/2014/main" id="{3260688A-D7C3-7603-0ABC-5AA21B97616D}"/>
              </a:ext>
            </a:extLst>
          </p:cNvPr>
          <p:cNvSpPr/>
          <p:nvPr/>
        </p:nvSpPr>
        <p:spPr>
          <a:xfrm>
            <a:off x="10663918" y="4935109"/>
            <a:ext cx="172857" cy="1077219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Cerrar corchete 98">
            <a:extLst>
              <a:ext uri="{FF2B5EF4-FFF2-40B4-BE49-F238E27FC236}">
                <a16:creationId xmlns:a16="http://schemas.microsoft.com/office/drawing/2014/main" id="{A49BD05A-6747-0BA7-096A-D4FD23AE7977}"/>
              </a:ext>
            </a:extLst>
          </p:cNvPr>
          <p:cNvSpPr/>
          <p:nvPr/>
        </p:nvSpPr>
        <p:spPr>
          <a:xfrm>
            <a:off x="11914541" y="4920143"/>
            <a:ext cx="138476" cy="1154001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2B62E868-EC5F-A11D-D920-63FCD4CF9D3E}"/>
              </a:ext>
            </a:extLst>
          </p:cNvPr>
          <p:cNvCxnSpPr>
            <a:cxnSpLocks/>
          </p:cNvCxnSpPr>
          <p:nvPr/>
        </p:nvCxnSpPr>
        <p:spPr>
          <a:xfrm flipV="1">
            <a:off x="10673743" y="5523900"/>
            <a:ext cx="1319861" cy="2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FF2A9407-9E9F-5F83-9B9E-9524CCC1EEA5}"/>
              </a:ext>
            </a:extLst>
          </p:cNvPr>
          <p:cNvCxnSpPr>
            <a:cxnSpLocks/>
          </p:cNvCxnSpPr>
          <p:nvPr/>
        </p:nvCxnSpPr>
        <p:spPr>
          <a:xfrm>
            <a:off x="11327421" y="4876843"/>
            <a:ext cx="0" cy="1197301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DB60EE65-F706-676D-18DF-25EB8E611464}"/>
              </a:ext>
            </a:extLst>
          </p:cNvPr>
          <p:cNvSpPr txBox="1"/>
          <p:nvPr/>
        </p:nvSpPr>
        <p:spPr>
          <a:xfrm>
            <a:off x="10383227" y="5287021"/>
            <a:ext cx="28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61696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3" grpId="0"/>
      <p:bldP spid="55" grpId="0"/>
      <p:bldP spid="56" grpId="0"/>
      <p:bldP spid="58" grpId="0"/>
      <p:bldP spid="61" grpId="0"/>
      <p:bldP spid="64" grpId="0"/>
      <p:bldP spid="66" grpId="0"/>
      <p:bldP spid="68" grpId="0"/>
      <p:bldP spid="69" grpId="0"/>
      <p:bldP spid="72" grpId="0"/>
      <p:bldP spid="73" grpId="0"/>
      <p:bldP spid="75" grpId="0" animBg="1"/>
      <p:bldP spid="76" grpId="0" animBg="1"/>
      <p:bldP spid="82" grpId="0"/>
      <p:bldP spid="91" grpId="0"/>
      <p:bldP spid="97" grpId="0"/>
      <p:bldP spid="98" grpId="0" animBg="1"/>
      <p:bldP spid="99" grpId="0" animBg="1"/>
      <p:bldP spid="5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812</TotalTime>
  <Words>1864</Words>
  <Application>Microsoft Office PowerPoint</Application>
  <PresentationFormat>Panorámica</PresentationFormat>
  <Paragraphs>289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Yu Mincho Light</vt:lpstr>
      <vt:lpstr>Arial</vt:lpstr>
      <vt:lpstr>Calibri</vt:lpstr>
      <vt:lpstr>Calibri Light</vt:lpstr>
      <vt:lpstr>Comic Sans MS</vt:lpstr>
      <vt:lpstr>Franklin Gothic Demi Cond</vt:lpstr>
      <vt:lpstr>Office 2013 - Tema de 2022</vt:lpstr>
      <vt:lpstr>Bases para la intersección y la suma de dos subespacios:  una aproximación matricial</vt:lpstr>
      <vt:lpstr>Datos iniciales:</vt:lpstr>
      <vt:lpstr>   El método     en 4 pasos:</vt:lpstr>
      <vt:lpstr>Presentación de PowerPoint</vt:lpstr>
      <vt:lpstr>Presentación de PowerPoint</vt:lpstr>
      <vt:lpstr>Presentación de PowerPoint</vt:lpstr>
      <vt:lpstr> ¿Necesitas un nuevo ejemplo?  </vt:lpstr>
      <vt:lpstr>Presentación de PowerPoint</vt:lpstr>
      <vt:lpstr>Presentación de PowerPoint</vt:lpstr>
      <vt:lpstr>Presentación de PowerPoint</vt:lpstr>
      <vt:lpstr>     ¿Quieres ver si lo has entendido?</vt:lpstr>
      <vt:lpstr>Presentación de PowerPoint</vt:lpstr>
      <vt:lpstr>1.   Para  F = &lt; (1,5,-6), (3,-1,2) &gt;, G = &lt; (3,5,-2), (2,1,1) &gt; ,           subespacios de R3 : </vt:lpstr>
      <vt:lpstr>Presentación de PowerPoint</vt:lpstr>
      <vt:lpstr>Presentación de PowerPoint</vt:lpstr>
      <vt:lpstr>2.   Para  F = &lt; 2-5x2, 1+x+3x2 &gt;, G = &lt; -1+4x, 2-2x+3x2 &gt; ,           subespacios de R2[x] : </vt:lpstr>
      <vt:lpstr>Presentación de PowerPoint</vt:lpstr>
      <vt:lpstr>Presentación de PowerPoint</vt:lpstr>
      <vt:lpstr>3.   Para los subespacios  F = &lt; 1+x+2x2, 3-x2+x3, 1-2x-5x2 + x3 &gt;,        G = &lt; 4+x+2x2, 1+x+x2+x3, 2-x-2x3 &gt;  (de R3[x]): </vt:lpstr>
      <vt:lpstr>Presentación de PowerPoint</vt:lpstr>
      <vt:lpstr>Presentación de PowerPoint</vt:lpstr>
      <vt:lpstr>4.   Para los subespacios  F = &lt; (2,4,3,0), (-2,-5,-2,2), (0,-1,1,2) &gt;,        G = &lt; (1,1,3,0), (-1,-3,0,1), (1,-1,6,1) &gt;  (de R4): </vt:lpstr>
      <vt:lpstr>Presentación de PowerPoint</vt:lpstr>
      <vt:lpstr>Presentación de PowerPoint</vt:lpstr>
      <vt:lpstr>ALGUNOS TÓPICOS ÚTILES RELACIONADOS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65</cp:revision>
  <dcterms:created xsi:type="dcterms:W3CDTF">2024-04-26T15:42:24Z</dcterms:created>
  <dcterms:modified xsi:type="dcterms:W3CDTF">2025-02-21T13:44:37Z</dcterms:modified>
</cp:coreProperties>
</file>