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99" r:id="rId3"/>
    <p:sldId id="257" r:id="rId4"/>
    <p:sldId id="258" r:id="rId5"/>
    <p:sldId id="268" r:id="rId6"/>
    <p:sldId id="275" r:id="rId7"/>
    <p:sldId id="274" r:id="rId8"/>
    <p:sldId id="269" r:id="rId9"/>
    <p:sldId id="270" r:id="rId10"/>
    <p:sldId id="271" r:id="rId11"/>
    <p:sldId id="276" r:id="rId12"/>
    <p:sldId id="277" r:id="rId13"/>
    <p:sldId id="272" r:id="rId14"/>
    <p:sldId id="283" r:id="rId15"/>
    <p:sldId id="279" r:id="rId16"/>
    <p:sldId id="280" r:id="rId17"/>
    <p:sldId id="305" r:id="rId18"/>
    <p:sldId id="306" r:id="rId19"/>
    <p:sldId id="284" r:id="rId20"/>
    <p:sldId id="307" r:id="rId21"/>
    <p:sldId id="308" r:id="rId22"/>
    <p:sldId id="287" r:id="rId23"/>
    <p:sldId id="309" r:id="rId24"/>
    <p:sldId id="310" r:id="rId25"/>
    <p:sldId id="290" r:id="rId26"/>
    <p:sldId id="311" r:id="rId27"/>
    <p:sldId id="312" r:id="rId28"/>
    <p:sldId id="293" r:id="rId29"/>
    <p:sldId id="313" r:id="rId30"/>
    <p:sldId id="314" r:id="rId31"/>
    <p:sldId id="296" r:id="rId32"/>
    <p:sldId id="315" r:id="rId33"/>
    <p:sldId id="316" r:id="rId34"/>
    <p:sldId id="278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00"/>
    <a:srgbClr val="FF9966"/>
    <a:srgbClr val="FFFFCC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5" autoAdjust="0"/>
  </p:normalViewPr>
  <p:slideViewPr>
    <p:cSldViewPr snapToGrid="0">
      <p:cViewPr varScale="1">
        <p:scale>
          <a:sx n="104" d="100"/>
          <a:sy n="104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559876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MATRICES IN </a:t>
            </a:r>
            <a:b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ROW ECHELON FORM (</a:t>
            </a:r>
            <a:r>
              <a:rPr lang="es-ES" sz="7000" dirty="0" err="1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r.e.f</a:t>
            </a:r>
            <a:r>
              <a:rPr lang="es-ES" sz="7000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1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319659" y="184173"/>
            <a:ext cx="1159497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45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45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45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45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r.e.f</a:t>
            </a:r>
            <a:r>
              <a:rPr lang="es-ES" sz="45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45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45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es-ES" sz="45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reduced</a:t>
            </a:r>
            <a:r>
              <a:rPr lang="es-ES" sz="45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1   3   4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0  0   5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-1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853579" y="1496662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latin typeface="Comic Sans MS" panose="030F0702030302020204" pitchFamily="66" charset="0"/>
              </a:rPr>
              <a:t>Why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not</a:t>
            </a:r>
            <a:r>
              <a:rPr lang="es-ES" sz="3200" dirty="0"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16831" y="1943100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equal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to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2474770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403016"/>
            <a:ext cx="3653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equal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to 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631703" y="4627855"/>
            <a:ext cx="365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There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nonzero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entry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column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which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belongs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2176272" y="4829555"/>
            <a:ext cx="429768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5" grpId="0" animBg="1"/>
      <p:bldP spid="27" grpId="0"/>
      <p:bldP spid="28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6830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A7192398-000D-4A6E-9760-A558AEDAAE92}"/>
              </a:ext>
            </a:extLst>
          </p:cNvPr>
          <p:cNvSpPr/>
          <p:nvPr/>
        </p:nvSpPr>
        <p:spPr>
          <a:xfrm>
            <a:off x="8472450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1DF2BB9-9D1F-860B-60D4-AF969BB85509}"/>
              </a:ext>
            </a:extLst>
          </p:cNvPr>
          <p:cNvSpPr/>
          <p:nvPr/>
        </p:nvSpPr>
        <p:spPr>
          <a:xfrm>
            <a:off x="7962021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B6DC613-CD13-B538-3D62-09645FD01427}"/>
              </a:ext>
            </a:extLst>
          </p:cNvPr>
          <p:cNvSpPr/>
          <p:nvPr/>
        </p:nvSpPr>
        <p:spPr>
          <a:xfrm>
            <a:off x="7374062" y="414495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CBE37D-4728-5D80-A907-CD3C9722677E}"/>
              </a:ext>
            </a:extLst>
          </p:cNvPr>
          <p:cNvSpPr/>
          <p:nvPr/>
        </p:nvSpPr>
        <p:spPr>
          <a:xfrm>
            <a:off x="6850855" y="4133943"/>
            <a:ext cx="451314" cy="18835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3665854-3C69-2F8E-1830-7A44EDAE2860}"/>
              </a:ext>
            </a:extLst>
          </p:cNvPr>
          <p:cNvSpPr/>
          <p:nvPr/>
        </p:nvSpPr>
        <p:spPr>
          <a:xfrm>
            <a:off x="4652097" y="4419752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441DF37-9EBA-9C3C-0115-351A10834212}"/>
              </a:ext>
            </a:extLst>
          </p:cNvPr>
          <p:cNvSpPr/>
          <p:nvPr/>
        </p:nvSpPr>
        <p:spPr>
          <a:xfrm>
            <a:off x="4096030" y="4437527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869BA85-AAB7-62EC-E162-A1CF6DB5848D}"/>
              </a:ext>
            </a:extLst>
          </p:cNvPr>
          <p:cNvSpPr/>
          <p:nvPr/>
        </p:nvSpPr>
        <p:spPr>
          <a:xfrm>
            <a:off x="2649202" y="4386805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61A67E9-9C29-432C-AB94-30A812A38E1D}"/>
              </a:ext>
            </a:extLst>
          </p:cNvPr>
          <p:cNvSpPr/>
          <p:nvPr/>
        </p:nvSpPr>
        <p:spPr>
          <a:xfrm>
            <a:off x="1694581" y="4396916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789EEF2-4ECD-CBA3-22A0-146AB39FD9A7}"/>
              </a:ext>
            </a:extLst>
          </p:cNvPr>
          <p:cNvSpPr/>
          <p:nvPr/>
        </p:nvSpPr>
        <p:spPr>
          <a:xfrm>
            <a:off x="4380312" y="1814573"/>
            <a:ext cx="451314" cy="14315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B896E3D-D780-3ACC-6A2C-BF4DD08E9DAD}"/>
              </a:ext>
            </a:extLst>
          </p:cNvPr>
          <p:cNvSpPr/>
          <p:nvPr/>
        </p:nvSpPr>
        <p:spPr>
          <a:xfrm>
            <a:off x="1944000" y="1961798"/>
            <a:ext cx="451314" cy="105361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B5975256-FC8E-5604-08B5-6571DAC3845D}"/>
              </a:ext>
            </a:extLst>
          </p:cNvPr>
          <p:cNvSpPr/>
          <p:nvPr/>
        </p:nvSpPr>
        <p:spPr>
          <a:xfrm>
            <a:off x="8500840" y="56124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BB799F7-1117-137B-7879-307B0254D5DD}"/>
              </a:ext>
            </a:extLst>
          </p:cNvPr>
          <p:cNvSpPr/>
          <p:nvPr/>
        </p:nvSpPr>
        <p:spPr>
          <a:xfrm>
            <a:off x="8008957" y="5153291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1D7EF96-63C8-795C-BF16-0E77AE2F2377}"/>
              </a:ext>
            </a:extLst>
          </p:cNvPr>
          <p:cNvSpPr/>
          <p:nvPr/>
        </p:nvSpPr>
        <p:spPr>
          <a:xfrm>
            <a:off x="7400824" y="468067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5D22D75-59D5-8AAC-EBC9-83C5CD47936B}"/>
              </a:ext>
            </a:extLst>
          </p:cNvPr>
          <p:cNvSpPr/>
          <p:nvPr/>
        </p:nvSpPr>
        <p:spPr>
          <a:xfrm>
            <a:off x="6887797" y="4179720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A2947EF-5E60-563B-3BA3-7BD4AE7E926B}"/>
              </a:ext>
            </a:extLst>
          </p:cNvPr>
          <p:cNvSpPr/>
          <p:nvPr/>
        </p:nvSpPr>
        <p:spPr>
          <a:xfrm>
            <a:off x="4671353" y="4962787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A1F3677-F71D-C0A9-F7D3-1FF78BF951C8}"/>
              </a:ext>
            </a:extLst>
          </p:cNvPr>
          <p:cNvSpPr/>
          <p:nvPr/>
        </p:nvSpPr>
        <p:spPr>
          <a:xfrm>
            <a:off x="2738201" y="4919516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F5F4114-E724-B371-E685-E1E1547C556E}"/>
              </a:ext>
            </a:extLst>
          </p:cNvPr>
          <p:cNvSpPr/>
          <p:nvPr/>
        </p:nvSpPr>
        <p:spPr>
          <a:xfrm>
            <a:off x="4412021" y="1859889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D041697-B64A-335A-9286-189A28D8881F}"/>
              </a:ext>
            </a:extLst>
          </p:cNvPr>
          <p:cNvSpPr/>
          <p:nvPr/>
        </p:nvSpPr>
        <p:spPr>
          <a:xfrm>
            <a:off x="1976487" y="2003543"/>
            <a:ext cx="331462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1933D13-7470-E819-CFBA-86CE2CE23F00}"/>
              </a:ext>
            </a:extLst>
          </p:cNvPr>
          <p:cNvSpPr/>
          <p:nvPr/>
        </p:nvSpPr>
        <p:spPr>
          <a:xfrm>
            <a:off x="416912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0736F8B-270B-D110-8383-7E7D6226F754}"/>
              </a:ext>
            </a:extLst>
          </p:cNvPr>
          <p:cNvSpPr/>
          <p:nvPr/>
        </p:nvSpPr>
        <p:spPr>
          <a:xfrm>
            <a:off x="1728509" y="4457716"/>
            <a:ext cx="29620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BEF4B4-D5AE-B6D6-6F91-8DE41A25345F}"/>
              </a:ext>
            </a:extLst>
          </p:cNvPr>
          <p:cNvSpPr txBox="1"/>
          <p:nvPr/>
        </p:nvSpPr>
        <p:spPr>
          <a:xfrm>
            <a:off x="9743550" y="2763846"/>
            <a:ext cx="1829748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column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to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which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belongs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906D7A0-3810-28C6-2EFF-5DACE2442C34}"/>
              </a:ext>
            </a:extLst>
          </p:cNvPr>
          <p:cNvSpPr txBox="1"/>
          <p:nvPr/>
        </p:nvSpPr>
        <p:spPr>
          <a:xfrm>
            <a:off x="618703" y="3392315"/>
            <a:ext cx="174263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(=1)</a:t>
            </a:r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98F33E52-A50F-A6C9-2F3E-9700355E9725}"/>
              </a:ext>
            </a:extLst>
          </p:cNvPr>
          <p:cNvSpPr/>
          <p:nvPr/>
        </p:nvSpPr>
        <p:spPr>
          <a:xfrm flipV="1">
            <a:off x="2466511" y="3522661"/>
            <a:ext cx="2053445" cy="823910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69046A8E-C749-8D13-3032-8AC61C6A2C35}"/>
              </a:ext>
            </a:extLst>
          </p:cNvPr>
          <p:cNvSpPr/>
          <p:nvPr/>
        </p:nvSpPr>
        <p:spPr>
          <a:xfrm>
            <a:off x="1688588" y="3979539"/>
            <a:ext cx="361317" cy="38725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doblada hacia arriba 25">
            <a:extLst>
              <a:ext uri="{FF2B5EF4-FFF2-40B4-BE49-F238E27FC236}">
                <a16:creationId xmlns:a16="http://schemas.microsoft.com/office/drawing/2014/main" id="{2ECB2344-43E1-4F7E-4FFA-F4BD0DF6819C}"/>
              </a:ext>
            </a:extLst>
          </p:cNvPr>
          <p:cNvSpPr/>
          <p:nvPr/>
        </p:nvSpPr>
        <p:spPr>
          <a:xfrm flipH="1" flipV="1">
            <a:off x="4696200" y="3517350"/>
            <a:ext cx="5004357" cy="823911"/>
          </a:xfrm>
          <a:prstGeom prst="bentUpArrow">
            <a:avLst>
              <a:gd name="adj1" fmla="val 25000"/>
              <a:gd name="adj2" fmla="val 22688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CB04A0C7-9759-70BB-4353-D71C722B15A1}"/>
              </a:ext>
            </a:extLst>
          </p:cNvPr>
          <p:cNvSpPr/>
          <p:nvPr/>
        </p:nvSpPr>
        <p:spPr>
          <a:xfrm>
            <a:off x="6870001" y="3696899"/>
            <a:ext cx="361317" cy="4413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340DF09-67C7-34F7-CB46-DC8D2D6B5182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1591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253374" y="3718944"/>
            <a:ext cx="2786225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1   6  0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05832" y="437669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776447" y="1943100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1   0   3  2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 1  -1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264361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1   2   7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28492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63927" y="2010191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70621" y="2010191"/>
            <a:ext cx="70783" cy="102002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3235" y="4164377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823922" y="1403988"/>
            <a:ext cx="2215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Note: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zero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matrices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are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always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r.r.e.f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181521" y="3959114"/>
            <a:ext cx="1963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Note: </a:t>
            </a:r>
            <a:r>
              <a:rPr lang="es-ES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identity</a:t>
            </a:r>
            <a:r>
              <a:rPr lang="es-E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matrices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are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always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r.r.e.f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E06163-0010-18EC-F587-E32D078D9CA9}"/>
              </a:ext>
            </a:extLst>
          </p:cNvPr>
          <p:cNvSpPr txBox="1"/>
          <p:nvPr/>
        </p:nvSpPr>
        <p:spPr>
          <a:xfrm>
            <a:off x="1813693" y="2445443"/>
            <a:ext cx="1094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0  0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04C2319-8950-C647-7B99-8AAE1DE3BD66}"/>
              </a:ext>
            </a:extLst>
          </p:cNvPr>
          <p:cNvSpPr txBox="1">
            <a:spLocks/>
          </p:cNvSpPr>
          <p:nvPr/>
        </p:nvSpPr>
        <p:spPr>
          <a:xfrm>
            <a:off x="466344" y="172575"/>
            <a:ext cx="1130198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5000" b="1" u="sng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43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Yes</a:t>
            </a:r>
            <a:endParaRPr lang="es-ES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EFAC73-705A-9213-9F66-28E44DAB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348" y="263803"/>
            <a:ext cx="8147304" cy="1325563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s-ES" sz="4800" b="1" dirty="0" err="1">
                <a:solidFill>
                  <a:schemeClr val="accent6">
                    <a:lumMod val="50000"/>
                  </a:schemeClr>
                </a:solidFill>
              </a:rPr>
              <a:t>yourself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s-ES" sz="4800" b="1" dirty="0" err="1">
                <a:solidFill>
                  <a:schemeClr val="accent6">
                    <a:lumMod val="50000"/>
                  </a:schemeClr>
                </a:solidFill>
              </a:rPr>
              <a:t>little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 bit?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BB4E0E1-0249-684A-5F80-6E0AC725BA5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5578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964FEA3-B090-FD83-C85D-3ED5D40DFC01}"/>
              </a:ext>
            </a:extLst>
          </p:cNvPr>
          <p:cNvSpPr/>
          <p:nvPr/>
        </p:nvSpPr>
        <p:spPr>
          <a:xfrm>
            <a:off x="1380838" y="2733539"/>
            <a:ext cx="4839855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180EEF2-7C42-78B0-A5EB-BB1E7DB7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2906221"/>
            <a:ext cx="5329382" cy="1045557"/>
          </a:xfrm>
          <a:noFill/>
          <a:ln w="254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Choose</a:t>
            </a:r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s-ES" sz="4000" b="1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question</a:t>
            </a:r>
            <a:endParaRPr lang="es-ES" sz="4000" b="1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ángulo: esquinas redondeadas 11">
            <a:hlinkClick r:id="rId2" action="ppaction://hlinksldjump"/>
            <a:extLst>
              <a:ext uri="{FF2B5EF4-FFF2-40B4-BE49-F238E27FC236}">
                <a16:creationId xmlns:a16="http://schemas.microsoft.com/office/drawing/2014/main" id="{0542F898-2301-F743-9844-202B04407BF2}"/>
              </a:ext>
            </a:extLst>
          </p:cNvPr>
          <p:cNvSpPr/>
          <p:nvPr/>
        </p:nvSpPr>
        <p:spPr>
          <a:xfrm>
            <a:off x="7527635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Rectángulo: esquinas redondeadas 12">
            <a:hlinkClick r:id="rId3" action="ppaction://hlinksldjump"/>
            <a:extLst>
              <a:ext uri="{FF2B5EF4-FFF2-40B4-BE49-F238E27FC236}">
                <a16:creationId xmlns:a16="http://schemas.microsoft.com/office/drawing/2014/main" id="{E9880445-ABB9-A2EA-727B-5DC4740C6EC7}"/>
              </a:ext>
            </a:extLst>
          </p:cNvPr>
          <p:cNvSpPr/>
          <p:nvPr/>
        </p:nvSpPr>
        <p:spPr>
          <a:xfrm>
            <a:off x="9361053" y="1693169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Rectángulo: esquinas redondeadas 13">
            <a:hlinkClick r:id="rId4" action="ppaction://hlinksldjump"/>
            <a:extLst>
              <a:ext uri="{FF2B5EF4-FFF2-40B4-BE49-F238E27FC236}">
                <a16:creationId xmlns:a16="http://schemas.microsoft.com/office/drawing/2014/main" id="{8F6AE95F-DDF2-0EE6-ADA6-1EF4EE5F799B}"/>
              </a:ext>
            </a:extLst>
          </p:cNvPr>
          <p:cNvSpPr/>
          <p:nvPr/>
        </p:nvSpPr>
        <p:spPr>
          <a:xfrm>
            <a:off x="7527635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" name="Rectángulo: esquinas redondeadas 14">
            <a:hlinkClick r:id="rId5" action="ppaction://hlinksldjump"/>
            <a:extLst>
              <a:ext uri="{FF2B5EF4-FFF2-40B4-BE49-F238E27FC236}">
                <a16:creationId xmlns:a16="http://schemas.microsoft.com/office/drawing/2014/main" id="{59FF5030-C050-0A1A-69A1-4F00C513D4C8}"/>
              </a:ext>
            </a:extLst>
          </p:cNvPr>
          <p:cNvSpPr/>
          <p:nvPr/>
        </p:nvSpPr>
        <p:spPr>
          <a:xfrm>
            <a:off x="9361053" y="2799118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ángulo: esquinas redondeadas 15">
            <a:hlinkClick r:id="rId6" action="ppaction://hlinksldjump"/>
            <a:extLst>
              <a:ext uri="{FF2B5EF4-FFF2-40B4-BE49-F238E27FC236}">
                <a16:creationId xmlns:a16="http://schemas.microsoft.com/office/drawing/2014/main" id="{370D4432-7498-59A8-920F-973F55574106}"/>
              </a:ext>
            </a:extLst>
          </p:cNvPr>
          <p:cNvSpPr/>
          <p:nvPr/>
        </p:nvSpPr>
        <p:spPr>
          <a:xfrm>
            <a:off x="7527635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Rectángulo: esquinas redondeadas 16">
            <a:hlinkClick r:id="rId7" action="ppaction://hlinksldjump"/>
            <a:extLst>
              <a:ext uri="{FF2B5EF4-FFF2-40B4-BE49-F238E27FC236}">
                <a16:creationId xmlns:a16="http://schemas.microsoft.com/office/drawing/2014/main" id="{0AE0F49E-C3F3-6286-1EEC-52296E7105A1}"/>
              </a:ext>
            </a:extLst>
          </p:cNvPr>
          <p:cNvSpPr/>
          <p:nvPr/>
        </p:nvSpPr>
        <p:spPr>
          <a:xfrm>
            <a:off x="9361053" y="3905067"/>
            <a:ext cx="1450109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197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  </a:t>
            </a:r>
            <a:r>
              <a:rPr lang="es-ES" sz="4000" dirty="0">
                <a:latin typeface="Comic Sans MS" panose="030F0702030302020204" pitchFamily="66" charset="0"/>
              </a:rPr>
              <a:t>Matrix  </a:t>
            </a:r>
            <a:r>
              <a:rPr lang="es-ES" dirty="0"/>
              <a:t>      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627151" y="365125"/>
            <a:ext cx="227131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0  0  2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478670"/>
            <a:ext cx="70783" cy="109847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425163" y="478670"/>
            <a:ext cx="70783" cy="109847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408953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.,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4843424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1955518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137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5B272-FEBD-AED4-B9F3-FFE46813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45083DE-18FA-3D26-781A-8A81571A97C3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ADC57E-D404-A995-25A1-EBBC52D65F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6B9132F-D88A-2A53-4DEC-29BF938B85E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DF2DAF9-8358-AB7D-7497-947A4839808E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A1A1E7C-C8B3-D0CB-FD8D-84333D0BB3A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E89BDE08-88C6-1458-9652-0A6A7DC62849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762FF307-0DF0-2606-36C6-1AAD11DEDA28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back to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9F4C598-7918-38EC-ADAF-98A7061C2E69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03CC2B-7826-42FD-44FA-8C9CDF03F1AD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9A796A96-1114-E611-4C46-457657F55CCC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3341AB84-FE15-96C0-E183-C6F8F8F66842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2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58F25-C98A-D188-2A60-3C2E7D46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C46CD7-1625-B9C4-76FC-AB58971A9D1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F095CD-1279-92A8-8D26-142234A7ADBD}"/>
              </a:ext>
            </a:extLst>
          </p:cNvPr>
          <p:cNvSpPr/>
          <p:nvPr/>
        </p:nvSpPr>
        <p:spPr>
          <a:xfrm>
            <a:off x="6510856" y="2147718"/>
            <a:ext cx="4583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15A61D8-E0FF-4B70-F687-DEF7D376FBD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AF35DD5-AAFE-D456-96B2-A128BEEBA309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62E08DC-C22B-BA2B-569F-2A82A0692195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781DE76-C6FB-273A-4FE7-2779404AAC46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FAFA39E-00A5-483E-8AF9-8238B0C73BB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209EEF0-2653-64A4-0294-A2C25A531A4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0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  </a:t>
            </a:r>
            <a:r>
              <a:rPr lang="es-ES" sz="4000" dirty="0">
                <a:latin typeface="Comic Sans MS" panose="030F0702030302020204" pitchFamily="66" charset="0"/>
              </a:rPr>
              <a:t>Matrix           </a:t>
            </a:r>
            <a:r>
              <a:rPr lang="es-ES" dirty="0"/>
              <a:t>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0  0  0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.,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0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200" y="884523"/>
            <a:ext cx="10280904" cy="793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7030A0"/>
                </a:solidFill>
              </a:rPr>
              <a:t>                               </a:t>
            </a:r>
            <a:r>
              <a:rPr lang="es-ES" b="1" dirty="0" err="1">
                <a:solidFill>
                  <a:srgbClr val="7030A0"/>
                </a:solidFill>
              </a:rPr>
              <a:t>The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objective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765048" y="2353057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err="1">
                <a:latin typeface="Comic Sans MS" panose="030F0702030302020204" pitchFamily="66" charset="0"/>
              </a:rPr>
              <a:t>Given</a:t>
            </a:r>
            <a:r>
              <a:rPr lang="es-ES" sz="3000" dirty="0">
                <a:latin typeface="Comic Sans MS" panose="030F0702030302020204" pitchFamily="66" charset="0"/>
              </a:rPr>
              <a:t> a </a:t>
            </a:r>
            <a:r>
              <a:rPr lang="es-ES" sz="3000" dirty="0" err="1">
                <a:latin typeface="Comic Sans MS" panose="030F0702030302020204" pitchFamily="66" charset="0"/>
              </a:rPr>
              <a:t>matrix</a:t>
            </a:r>
            <a:r>
              <a:rPr lang="es-ES" sz="3000" dirty="0">
                <a:latin typeface="Comic Sans MS" panose="030F0702030302020204" pitchFamily="66" charset="0"/>
              </a:rPr>
              <a:t>, </a:t>
            </a:r>
            <a:r>
              <a:rPr lang="es-ES" sz="3000" dirty="0" err="1">
                <a:latin typeface="Comic Sans MS" panose="030F0702030302020204" pitchFamily="66" charset="0"/>
              </a:rPr>
              <a:t>learn</a:t>
            </a:r>
            <a:r>
              <a:rPr lang="es-ES" sz="3000" dirty="0">
                <a:latin typeface="Comic Sans MS" panose="030F0702030302020204" pitchFamily="66" charset="0"/>
              </a:rPr>
              <a:t> to decide </a:t>
            </a:r>
            <a:r>
              <a:rPr lang="es-ES" sz="3000" dirty="0" err="1">
                <a:latin typeface="Comic Sans MS" panose="030F0702030302020204" pitchFamily="66" charset="0"/>
              </a:rPr>
              <a:t>whether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it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is</a:t>
            </a:r>
            <a:r>
              <a:rPr lang="es-ES" sz="3000" dirty="0">
                <a:latin typeface="Comic Sans MS" panose="030F0702030302020204" pitchFamily="66" charset="0"/>
              </a:rPr>
              <a:t> in </a:t>
            </a:r>
            <a:r>
              <a:rPr lang="es-ES" sz="3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row</a:t>
            </a:r>
            <a:endParaRPr lang="es-ES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3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echelon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form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es-ES" sz="3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r.e.f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.)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or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not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4ECFF33-5233-CC8B-442F-3DD9BBA5BC89}"/>
              </a:ext>
            </a:extLst>
          </p:cNvPr>
          <p:cNvSpPr txBox="1">
            <a:spLocks/>
          </p:cNvSpPr>
          <p:nvPr/>
        </p:nvSpPr>
        <p:spPr>
          <a:xfrm>
            <a:off x="972312" y="3748724"/>
            <a:ext cx="10515600" cy="1075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000" dirty="0">
                <a:latin typeface="Comic Sans MS" panose="030F0702030302020204" pitchFamily="66" charset="0"/>
              </a:rPr>
              <a:t>▪ In </a:t>
            </a:r>
            <a:r>
              <a:rPr lang="es-ES" sz="3000" dirty="0" err="1">
                <a:latin typeface="Comic Sans MS" panose="030F0702030302020204" pitchFamily="66" charset="0"/>
              </a:rPr>
              <a:t>the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affirmative</a:t>
            </a:r>
            <a:r>
              <a:rPr lang="es-ES" sz="3000" dirty="0">
                <a:latin typeface="Comic Sans MS" panose="030F0702030302020204" pitchFamily="66" charset="0"/>
              </a:rPr>
              <a:t> case, </a:t>
            </a:r>
            <a:r>
              <a:rPr lang="es-ES" sz="3000" dirty="0" err="1">
                <a:latin typeface="Comic Sans MS" panose="030F0702030302020204" pitchFamily="66" charset="0"/>
              </a:rPr>
              <a:t>learn</a:t>
            </a:r>
            <a:r>
              <a:rPr lang="es-ES" sz="3000" dirty="0">
                <a:latin typeface="Comic Sans MS" panose="030F0702030302020204" pitchFamily="66" charset="0"/>
              </a:rPr>
              <a:t> to decide </a:t>
            </a:r>
            <a:r>
              <a:rPr lang="es-ES" sz="3000" dirty="0" err="1">
                <a:latin typeface="Comic Sans MS" panose="030F0702030302020204" pitchFamily="66" charset="0"/>
              </a:rPr>
              <a:t>whether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it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is</a:t>
            </a:r>
            <a:r>
              <a:rPr lang="es-ES" sz="3000" dirty="0">
                <a:latin typeface="Comic Sans MS" panose="030F0702030302020204" pitchFamily="66" charset="0"/>
              </a:rPr>
              <a:t>  </a:t>
            </a:r>
            <a:endParaRPr lang="es-ES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3000" dirty="0">
                <a:latin typeface="Comic Sans MS" panose="030F0702030302020204" pitchFamily="66" charset="0"/>
              </a:rPr>
              <a:t>in</a:t>
            </a:r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0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s-E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form</a:t>
            </a:r>
            <a:r>
              <a:rPr lang="es-E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s-E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r.r.e.f</a:t>
            </a:r>
            <a:r>
              <a:rPr lang="es-E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3000" dirty="0" err="1">
                <a:latin typeface="Comic Sans MS" panose="030F0702030302020204" pitchFamily="66" charset="0"/>
              </a:rPr>
              <a:t>or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r>
              <a:rPr lang="es-ES" sz="3000" dirty="0" err="1">
                <a:latin typeface="Comic Sans MS" panose="030F0702030302020204" pitchFamily="66" charset="0"/>
              </a:rPr>
              <a:t>not</a:t>
            </a:r>
            <a:r>
              <a:rPr lang="es-ES" sz="3000" dirty="0">
                <a:latin typeface="Comic Sans MS" panose="030F0702030302020204" pitchFamily="66" charset="0"/>
              </a:rPr>
              <a:t> 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6CBF4-4E96-B0CB-0004-DD500907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123383A-9D2C-3317-4849-152F695E74C7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544B21-91CF-0299-9838-9CC079E96C89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A3E6A6D4-523F-B279-4D4C-08C5D465651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5B19AC-1614-911C-AA4C-114B06E5B464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57382962-BB87-6ABF-0A60-388A1A317AA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FEBC61D-1401-108B-4992-631C9341AC42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9EA94855-76C0-B5C3-1E9F-7583DCE6099E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back to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67A62C8-4B4A-C914-1CAE-2EE86376BBF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3C61F9EF-9A52-0125-1FE9-F5BCB1D69BD6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DB4AB0DE-0B55-CD40-A91F-C49ED0211641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365A41-20BC-DA5B-74A6-E0530C0152ED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11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5626D-B156-700E-FEAD-75927C4C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FAEDBF-0BDE-8EB9-112D-B224E14D3CB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71F5B5-DB44-A29A-EEBD-8AC8A9E28EE6}"/>
              </a:ext>
            </a:extLst>
          </p:cNvPr>
          <p:cNvSpPr/>
          <p:nvPr/>
        </p:nvSpPr>
        <p:spPr>
          <a:xfrm>
            <a:off x="6510856" y="2147718"/>
            <a:ext cx="4583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5C0152A-0AEF-F9A7-642F-AAED31E8A32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AEDA139-ADDA-B628-06E2-39B9B4B8A52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A49F79-41DE-8F16-AFF8-8C43907AAD36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D9185AA-6314-27A6-3D51-B6296C55ADD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CEE02E7-F885-0124-F6EE-01883190E48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19179FB1-0AE0-246C-4FBD-542F3852E495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0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  </a:t>
            </a:r>
            <a:r>
              <a:rPr lang="es-ES" sz="4000" dirty="0">
                <a:latin typeface="Comic Sans MS" panose="030F0702030302020204" pitchFamily="66" charset="0"/>
              </a:rPr>
              <a:t>Matrix           </a:t>
            </a:r>
            <a:r>
              <a:rPr lang="es-ES" dirty="0"/>
              <a:t>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12298"/>
            <a:ext cx="227131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3  0  1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0  1  2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5647302" y="365125"/>
            <a:ext cx="70783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.,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24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ADF69-3E76-083A-52B7-5EB3CBDF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2B61B346-F843-BD94-3657-329AB7BC4A6D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F787EB-8A99-F8B5-EDF8-D5A016AAD4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7D446B7-CF34-E75F-6F99-164D26DEAB85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27C58B1-47C0-C88F-D01C-3B0AE81361E2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A58153B-ABEA-15E1-792A-03966E0010A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FF525E9B-0584-D9DF-9593-5A3C9AC26DA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3D38288-BC53-BAA0-976B-A6D5AE178E52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back to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82A11F3-1B67-30B1-50DA-9D5BC1302F5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D6422A70-D06D-D11E-618D-E34542BBA953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52C5241-1DAB-57D2-AF0A-053B723699D8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89565E80-F5B2-1391-1468-19E903C6F86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64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91D32-E763-8738-424B-199801F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F0875A-3CC7-02C4-D6F5-0B3FB142CFC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561AC9A-0133-7BDE-522A-D880CBDF4F0C}"/>
              </a:ext>
            </a:extLst>
          </p:cNvPr>
          <p:cNvSpPr/>
          <p:nvPr/>
        </p:nvSpPr>
        <p:spPr>
          <a:xfrm>
            <a:off x="6510856" y="2147718"/>
            <a:ext cx="4583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3ADF78A-438A-B16C-297D-FA5615D5DEE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1327974-A7B0-26A2-DA9B-12ACF3215085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236993F4-CF06-1040-569B-E08E3553E650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B621FD3-5BA5-A2DC-C513-170A1D0ED40D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8EDD4B9-1FD5-1152-43D5-F1E1020C3DC4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C536A335-B869-3DC3-26FF-C333BD70A1D1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23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4.   </a:t>
            </a:r>
            <a:r>
              <a:rPr lang="es-ES" sz="4000" dirty="0">
                <a:latin typeface="Comic Sans MS" panose="030F0702030302020204" pitchFamily="66" charset="0"/>
              </a:rPr>
              <a:t>Matrix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4000" dirty="0">
                <a:latin typeface="Comic Sans MS" panose="030F0702030302020204" pitchFamily="66" charset="0"/>
              </a:rPr>
              <a:t>1  0  1  1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0  1  2  0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.,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908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34DC9-73FC-CD31-AF7F-CC059BB1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9AFA565-0846-2C4A-B352-8760A27D044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289F78-1032-80C9-1682-A2496A2309D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2CFF4625-EEF6-6F18-1172-FD551D4C53FB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A2D12B-260B-7552-8A99-0026B13E77D2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E311A5-FB89-2DEB-5119-CC2082FB26EB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F24DB75-7C4C-F4E5-1AEF-41865007040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8727A7A-9B9D-AAAC-9AC3-01410CDF3850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back to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A70F75EC-015D-6F3C-CB12-27CDCD190EB7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7674B39D-E783-BEBB-D10E-E6ED7295388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55314080-E2B0-6918-B7B3-6674ECEC2EAD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61917DF9-2686-ABCD-4C40-B8E1E4A37B4E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50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6B51F-76B6-F0D4-3C66-CC371413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94C396-5437-0EC4-DCA5-559D319F56E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B0FED16-BBBD-0B83-B2BC-73300DD425A7}"/>
              </a:ext>
            </a:extLst>
          </p:cNvPr>
          <p:cNvSpPr/>
          <p:nvPr/>
        </p:nvSpPr>
        <p:spPr>
          <a:xfrm>
            <a:off x="6510856" y="2147718"/>
            <a:ext cx="4583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356556E-3927-6BEC-1157-640CE1032001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6B563D2-3A3C-3DCE-9713-A8E6EDF9D67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FBBF0CD-27A4-F94F-F481-2175EA3217F3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7657997-C73B-9D29-73D1-F064D3827292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182081F-E99F-98D0-CDD1-E90841AF4C81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9DE2D199-2844-2252-4850-B5078AE08B90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74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  </a:t>
            </a:r>
            <a:r>
              <a:rPr lang="es-ES" sz="4000" dirty="0">
                <a:latin typeface="Comic Sans MS" panose="030F0702030302020204" pitchFamily="66" charset="0"/>
              </a:rPr>
              <a:t>Matrix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0  0  2  1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0  0  0  0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.,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612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4E1BA-42CD-63F7-3585-F360CF879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3BC9053-2465-115E-E364-79BE4C6ACBE4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B157E2-767C-90F8-52B9-A77B9524BA38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AAD5D35-00CE-A871-02CF-1DDC168F1F72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B88447-E324-0098-669C-C7433227057B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76D4A69-1132-214F-DFDA-BF79A8B123B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5C62E08C-6785-6BDD-B802-AE20ABF511EB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64172B8-A2D7-7CD2-62CE-D4F1F3BC2FF9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back to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B005789B-F59C-64B1-4CB9-21701012F22B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60D7A36-1CC8-6A71-022B-B4B71E5B3F5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FF55DEA4-CDDA-4A9E-24A2-076F49434243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587F461A-115F-9C3D-57A2-1AC3D5045EDF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7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6" y="439838"/>
            <a:ext cx="9933433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                              To </a:t>
            </a:r>
            <a:r>
              <a:rPr lang="es-ES" b="1" dirty="0" err="1">
                <a:solidFill>
                  <a:srgbClr val="7030A0"/>
                </a:solidFill>
              </a:rPr>
              <a:t>start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with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1090908" y="3905947"/>
            <a:ext cx="10515600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For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581629-D67D-541F-5321-206F39F32A78}"/>
              </a:ext>
            </a:extLst>
          </p:cNvPr>
          <p:cNvSpPr txBox="1"/>
          <p:nvPr/>
        </p:nvSpPr>
        <p:spPr>
          <a:xfrm>
            <a:off x="876283" y="1425334"/>
            <a:ext cx="101531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•  </a:t>
            </a:r>
            <a:r>
              <a:rPr lang="es-ES" sz="3200" dirty="0">
                <a:latin typeface="Comic Sans MS" panose="030F0702030302020204" pitchFamily="66" charset="0"/>
              </a:rPr>
              <a:t>A </a:t>
            </a:r>
            <a:r>
              <a:rPr lang="es-ES" sz="3200" dirty="0" err="1">
                <a:latin typeface="Comic Sans MS" panose="030F0702030302020204" pitchFamily="66" charset="0"/>
              </a:rPr>
              <a:t>row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a </a:t>
            </a:r>
            <a:r>
              <a:rPr lang="es-ES" sz="3200" dirty="0" err="1">
                <a:latin typeface="Comic Sans MS" panose="030F0702030302020204" pitchFamily="66" charset="0"/>
              </a:rPr>
              <a:t>matrix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a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zero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it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full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zeros</a:t>
            </a:r>
            <a:endParaRPr lang="es-ES" sz="3200" dirty="0">
              <a:latin typeface="Comic Sans MS" panose="030F0702030302020204" pitchFamily="66" charset="0"/>
            </a:endParaRPr>
          </a:p>
          <a:p>
            <a:endParaRPr lang="es-ES" dirty="0"/>
          </a:p>
          <a:p>
            <a:r>
              <a:rPr lang="es-ES" dirty="0"/>
              <a:t>•  </a:t>
            </a:r>
            <a:r>
              <a:rPr lang="es-ES" sz="3200" dirty="0" err="1">
                <a:latin typeface="Comic Sans MS" panose="030F0702030302020204" pitchFamily="66" charset="0"/>
              </a:rPr>
              <a:t>For</a:t>
            </a:r>
            <a:r>
              <a:rPr lang="es-ES" sz="3200" dirty="0">
                <a:latin typeface="Comic Sans MS" panose="030F0702030302020204" pitchFamily="66" charset="0"/>
              </a:rPr>
              <a:t> a </a:t>
            </a:r>
            <a:r>
              <a:rPr lang="es-ES" sz="3200" dirty="0" err="1">
                <a:latin typeface="Comic Sans MS" panose="030F0702030302020204" pitchFamily="66" charset="0"/>
              </a:rPr>
              <a:t>row</a:t>
            </a: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dirty="0" err="1">
                <a:latin typeface="Comic Sans MS" panose="030F0702030302020204" pitchFamily="66" charset="0"/>
              </a:rPr>
              <a:t>not</a:t>
            </a:r>
            <a:r>
              <a:rPr lang="es-ES" sz="3200" dirty="0">
                <a:latin typeface="Comic Sans MS" panose="030F0702030302020204" pitchFamily="66" charset="0"/>
              </a:rPr>
              <a:t> full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zeros</a:t>
            </a:r>
            <a:r>
              <a:rPr lang="es-ES" sz="3200" dirty="0">
                <a:latin typeface="Comic Sans MS" panose="030F0702030302020204" pitchFamily="66" charset="0"/>
              </a:rPr>
              <a:t> (a </a:t>
            </a:r>
            <a:r>
              <a:rPr lang="es-ES" sz="3200" i="1" dirty="0" err="1">
                <a:latin typeface="Comic Sans MS" panose="030F0702030302020204" pitchFamily="66" charset="0"/>
              </a:rPr>
              <a:t>nonzero</a:t>
            </a:r>
            <a:r>
              <a:rPr lang="es-ES" sz="3200" i="1" dirty="0">
                <a:latin typeface="Comic Sans MS" panose="030F0702030302020204" pitchFamily="66" charset="0"/>
              </a:rPr>
              <a:t> </a:t>
            </a:r>
            <a:r>
              <a:rPr lang="es-ES" sz="3200" i="1" dirty="0" err="1">
                <a:latin typeface="Comic Sans MS" panose="030F0702030302020204" pitchFamily="66" charset="0"/>
              </a:rPr>
              <a:t>row</a:t>
            </a:r>
            <a:r>
              <a:rPr lang="es-ES" sz="3200" dirty="0">
                <a:latin typeface="Comic Sans MS" panose="030F0702030302020204" pitchFamily="66" charset="0"/>
              </a:rPr>
              <a:t>), </a:t>
            </a:r>
            <a:r>
              <a:rPr lang="es-ES" sz="3200" dirty="0" err="1">
                <a:latin typeface="Comic Sans MS" panose="030F0702030302020204" pitchFamily="66" charset="0"/>
              </a:rPr>
              <a:t>its</a:t>
            </a: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dirty="0" err="1">
                <a:latin typeface="Comic Sans MS" panose="030F0702030302020204" pitchFamily="66" charset="0"/>
              </a:rPr>
              <a:t>left-most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nonzero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entry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called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pivot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  that </a:t>
            </a:r>
            <a:r>
              <a:rPr lang="es-ES" sz="3200" dirty="0" err="1">
                <a:latin typeface="Comic Sans MS" panose="030F0702030302020204" pitchFamily="66" charset="0"/>
              </a:rPr>
              <a:t>row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AFCF66-87F5-DF52-C919-1D1540194B46}"/>
              </a:ext>
            </a:extLst>
          </p:cNvPr>
          <p:cNvSpPr txBox="1"/>
          <p:nvPr/>
        </p:nvSpPr>
        <p:spPr>
          <a:xfrm>
            <a:off x="5163213" y="4384603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5   2  -1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0  0   4   6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CA8E645C-6548-D343-A5F1-19437F36F6FD}"/>
              </a:ext>
            </a:extLst>
          </p:cNvPr>
          <p:cNvSpPr/>
          <p:nvPr/>
        </p:nvSpPr>
        <p:spPr>
          <a:xfrm>
            <a:off x="5168163" y="4294851"/>
            <a:ext cx="132210" cy="2133726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corchete 10">
            <a:extLst>
              <a:ext uri="{FF2B5EF4-FFF2-40B4-BE49-F238E27FC236}">
                <a16:creationId xmlns:a16="http://schemas.microsoft.com/office/drawing/2014/main" id="{30CA0502-20DA-DB1A-1028-2E952628780C}"/>
              </a:ext>
            </a:extLst>
          </p:cNvPr>
          <p:cNvSpPr/>
          <p:nvPr/>
        </p:nvSpPr>
        <p:spPr>
          <a:xfrm>
            <a:off x="7385313" y="4294851"/>
            <a:ext cx="116501" cy="215592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D07B7-4F5C-D2AD-31D1-E979658AB862}"/>
              </a:ext>
            </a:extLst>
          </p:cNvPr>
          <p:cNvSpPr txBox="1"/>
          <p:nvPr/>
        </p:nvSpPr>
        <p:spPr>
          <a:xfrm>
            <a:off x="8451151" y="5552708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zero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rows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2E2D448E-9923-1C36-1937-0D47C2EE093D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5661891"/>
            <a:ext cx="1065839" cy="18320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B3F5E45-C61D-D29B-A22A-30D339CB61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984965"/>
            <a:ext cx="1065839" cy="152518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9204075-0398-152B-5181-26C98DC73014}"/>
              </a:ext>
            </a:extLst>
          </p:cNvPr>
          <p:cNvSpPr txBox="1"/>
          <p:nvPr/>
        </p:nvSpPr>
        <p:spPr>
          <a:xfrm>
            <a:off x="8451151" y="4592171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latin typeface="Comic Sans MS" panose="030F0702030302020204" pitchFamily="66" charset="0"/>
              </a:rPr>
              <a:t>nonzero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rows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6FF0A72D-2E75-1E6B-9EFD-6026DFC1A459}"/>
              </a:ext>
            </a:extLst>
          </p:cNvPr>
          <p:cNvCxnSpPr>
            <a:cxnSpLocks/>
          </p:cNvCxnSpPr>
          <p:nvPr/>
        </p:nvCxnSpPr>
        <p:spPr>
          <a:xfrm rot="10800000">
            <a:off x="7344001" y="4701354"/>
            <a:ext cx="1065839" cy="1832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5478679F-46B9-B514-19A7-290CF69A57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4000" y="5024428"/>
            <a:ext cx="1065839" cy="15251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D54E5A3-48CC-98D3-D995-D136EDDF96CD}"/>
              </a:ext>
            </a:extLst>
          </p:cNvPr>
          <p:cNvSpPr txBox="1"/>
          <p:nvPr/>
        </p:nvSpPr>
        <p:spPr>
          <a:xfrm>
            <a:off x="1515290" y="4581532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1DE97F6-BE7E-67C2-6D22-5B3A9C1CFD9A}"/>
              </a:ext>
            </a:extLst>
          </p:cNvPr>
          <p:cNvSpPr txBox="1"/>
          <p:nvPr/>
        </p:nvSpPr>
        <p:spPr>
          <a:xfrm>
            <a:off x="1515290" y="5100687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2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3FDB6CF-3A29-EADD-C0B1-0EA52E265A6E}"/>
              </a:ext>
            </a:extLst>
          </p:cNvPr>
          <p:cNvCxnSpPr>
            <a:cxnSpLocks/>
          </p:cNvCxnSpPr>
          <p:nvPr/>
        </p:nvCxnSpPr>
        <p:spPr>
          <a:xfrm>
            <a:off x="5932787" y="3968814"/>
            <a:ext cx="0" cy="3778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E7B40D6F-2574-3597-47F2-E3F0A52D943E}"/>
              </a:ext>
            </a:extLst>
          </p:cNvPr>
          <p:cNvCxnSpPr>
            <a:cxnSpLocks/>
          </p:cNvCxnSpPr>
          <p:nvPr/>
        </p:nvCxnSpPr>
        <p:spPr>
          <a:xfrm flipV="1">
            <a:off x="4349219" y="3968814"/>
            <a:ext cx="1583568" cy="891899"/>
          </a:xfrm>
          <a:prstGeom prst="bentConnector3">
            <a:avLst>
              <a:gd name="adj1" fmla="val 3267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37AD192-450A-49DF-C10B-1D508364561D}"/>
              </a:ext>
            </a:extLst>
          </p:cNvPr>
          <p:cNvSpPr/>
          <p:nvPr/>
        </p:nvSpPr>
        <p:spPr>
          <a:xfrm>
            <a:off x="5736866" y="4456839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BE131B65-6812-E9F7-05E6-C5C148F9475E}"/>
              </a:ext>
            </a:extLst>
          </p:cNvPr>
          <p:cNvSpPr/>
          <p:nvPr/>
        </p:nvSpPr>
        <p:spPr>
          <a:xfrm>
            <a:off x="6391086" y="492971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1290B83-8A8E-D170-5F25-09D4A99A80CF}"/>
              </a:ext>
            </a:extLst>
          </p:cNvPr>
          <p:cNvCxnSpPr>
            <a:stCxn id="29" idx="3"/>
          </p:cNvCxnSpPr>
          <p:nvPr/>
        </p:nvCxnSpPr>
        <p:spPr>
          <a:xfrm flipV="1">
            <a:off x="4384986" y="5393074"/>
            <a:ext cx="1783880" cy="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9FEAAA01-5482-5CD7-BCCE-4272B7A19968}"/>
              </a:ext>
            </a:extLst>
          </p:cNvPr>
          <p:cNvCxnSpPr/>
          <p:nvPr/>
        </p:nvCxnSpPr>
        <p:spPr>
          <a:xfrm flipV="1">
            <a:off x="6168866" y="5176946"/>
            <a:ext cx="193689" cy="21612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 animBg="1"/>
      <p:bldP spid="12" grpId="0"/>
      <p:bldP spid="25" grpId="0"/>
      <p:bldP spid="28" grpId="0"/>
      <p:bldP spid="29" grpId="0"/>
      <p:bldP spid="70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77FCE-1324-437C-D072-D66DC5E5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0B9419-671F-7EB6-E727-F7C0D8DF737A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936486C-2F61-0F6D-6DFB-4BA8343DD8C9}"/>
              </a:ext>
            </a:extLst>
          </p:cNvPr>
          <p:cNvSpPr/>
          <p:nvPr/>
        </p:nvSpPr>
        <p:spPr>
          <a:xfrm>
            <a:off x="6510856" y="2147718"/>
            <a:ext cx="4583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10224B4-B89A-DDC4-FF95-FFC51530EAEE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C2E91CF6-7CCA-630A-2F1F-7A0E64B46E7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8BFE6E4E-1E77-C573-75CF-9E96D60E933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C4FB1D31-CB53-5BBB-846F-EE6B6A4F3E71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4DEB7A9-23E1-0C98-439F-B451E0135A40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7BB96F29-8F2D-C441-E375-A175ED63C28F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13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F5EAB-7251-1764-0006-B50CF488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6.   </a:t>
            </a:r>
            <a:r>
              <a:rPr lang="es-ES" sz="4000" dirty="0">
                <a:latin typeface="Comic Sans MS" panose="030F0702030302020204" pitchFamily="66" charset="0"/>
              </a:rPr>
              <a:t>Matrix           </a:t>
            </a:r>
            <a:r>
              <a:rPr lang="es-ES" dirty="0"/>
              <a:t>             ...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FAD59A-7BB9-08F3-1C01-10E57CE40D33}"/>
              </a:ext>
            </a:extLst>
          </p:cNvPr>
          <p:cNvSpPr txBox="1"/>
          <p:nvPr/>
        </p:nvSpPr>
        <p:spPr>
          <a:xfrm>
            <a:off x="3708584" y="270963"/>
            <a:ext cx="25035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4000" dirty="0">
                <a:latin typeface="Comic Sans MS" panose="030F0702030302020204" pitchFamily="66" charset="0"/>
              </a:rPr>
              <a:t>1  6  0  2         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0  0  1  1</a:t>
            </a:r>
          </a:p>
          <a:p>
            <a:r>
              <a:rPr lang="es-ES" sz="4000" dirty="0">
                <a:latin typeface="Comic Sans MS" panose="030F0702030302020204" pitchFamily="66" charset="0"/>
              </a:rPr>
              <a:t> 0  0  0  0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644C276-B3B0-DEA4-C90D-3BE4121AB3B4}"/>
              </a:ext>
            </a:extLst>
          </p:cNvPr>
          <p:cNvSpPr/>
          <p:nvPr/>
        </p:nvSpPr>
        <p:spPr>
          <a:xfrm>
            <a:off x="3708584" y="365125"/>
            <a:ext cx="70783" cy="1634622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62A4AB0C-63C3-933A-33D0-1071F43BE89B}"/>
              </a:ext>
            </a:extLst>
          </p:cNvPr>
          <p:cNvSpPr/>
          <p:nvPr/>
        </p:nvSpPr>
        <p:spPr>
          <a:xfrm>
            <a:off x="6058971" y="365125"/>
            <a:ext cx="153134" cy="163462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3A3D69A1-2377-23F8-69A2-F1B34A565863}"/>
              </a:ext>
            </a:extLst>
          </p:cNvPr>
          <p:cNvSpPr txBox="1">
            <a:spLocks/>
          </p:cNvSpPr>
          <p:nvPr/>
        </p:nvSpPr>
        <p:spPr>
          <a:xfrm>
            <a:off x="3941618" y="3821514"/>
            <a:ext cx="5303981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., </a:t>
            </a:r>
            <a:r>
              <a:rPr lang="es-ES" dirty="0" err="1">
                <a:latin typeface="Comic Sans MS" panose="030F0702030302020204" pitchFamily="66" charset="0"/>
              </a:rPr>
              <a:t>but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2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E2D1D96C-04C7-12AD-1C5F-4AA8FAFE4B58}"/>
              </a:ext>
            </a:extLst>
          </p:cNvPr>
          <p:cNvSpPr txBox="1">
            <a:spLocks/>
          </p:cNvSpPr>
          <p:nvPr/>
        </p:nvSpPr>
        <p:spPr>
          <a:xfrm>
            <a:off x="3941619" y="5282486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5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1D72C0F-F896-B9C1-D691-1F3CB2E43E6C}"/>
              </a:ext>
            </a:extLst>
          </p:cNvPr>
          <p:cNvSpPr txBox="1">
            <a:spLocks/>
          </p:cNvSpPr>
          <p:nvPr/>
        </p:nvSpPr>
        <p:spPr>
          <a:xfrm>
            <a:off x="3941619" y="2360542"/>
            <a:ext cx="5303980" cy="110017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is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not</a:t>
            </a:r>
            <a:r>
              <a:rPr lang="es-ES" dirty="0">
                <a:latin typeface="Comic Sans MS" panose="030F0702030302020204" pitchFamily="66" charset="0"/>
              </a:rPr>
              <a:t> in </a:t>
            </a:r>
            <a:r>
              <a:rPr lang="es-ES" dirty="0" err="1">
                <a:latin typeface="Comic Sans MS" panose="030F0702030302020204" pitchFamily="66" charset="0"/>
              </a:rPr>
              <a:t>r.e.f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625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CAB90-0E09-3D1E-E8A1-4A2E1FD0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D9372F5-6D16-0AC9-BF42-89B63B91F460}"/>
              </a:ext>
            </a:extLst>
          </p:cNvPr>
          <p:cNvSpPr txBox="1">
            <a:spLocks/>
          </p:cNvSpPr>
          <p:nvPr/>
        </p:nvSpPr>
        <p:spPr>
          <a:xfrm>
            <a:off x="5747956" y="5489399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F0ADE-2996-F982-D271-A1F10103603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E401B8FA-4C53-BF67-1CCE-93C7D79F6A0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946696E-75F9-FA27-8E1C-9B73642FCD5B}"/>
              </a:ext>
            </a:extLst>
          </p:cNvPr>
          <p:cNvSpPr/>
          <p:nvPr/>
        </p:nvSpPr>
        <p:spPr>
          <a:xfrm>
            <a:off x="6356850" y="2660902"/>
            <a:ext cx="5133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73E54DF-E137-D748-368D-083D10F5C82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7B4C24FE-0EF7-89DB-90D6-62FEA37F376C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A90810E-3779-8D15-C992-B97B2C2E49E5}"/>
              </a:ext>
            </a:extLst>
          </p:cNvPr>
          <p:cNvSpPr txBox="1">
            <a:spLocks/>
          </p:cNvSpPr>
          <p:nvPr/>
        </p:nvSpPr>
        <p:spPr>
          <a:xfrm>
            <a:off x="5645264" y="5316278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back to test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029C2-98EF-4754-EBF1-95681418D022}"/>
              </a:ext>
            </a:extLst>
          </p:cNvPr>
          <p:cNvSpPr/>
          <p:nvPr/>
        </p:nvSpPr>
        <p:spPr>
          <a:xfrm>
            <a:off x="5786995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F9D5FB30-3EBA-2843-2D51-D0D28C774120}"/>
              </a:ext>
            </a:extLst>
          </p:cNvPr>
          <p:cNvSpPr txBox="1">
            <a:spLocks/>
          </p:cNvSpPr>
          <p:nvPr/>
        </p:nvSpPr>
        <p:spPr>
          <a:xfrm>
            <a:off x="9135053" y="5492398"/>
            <a:ext cx="288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contenido 8">
            <a:hlinkClick r:id="rId3" action="ppaction://hlinksldjump"/>
            <a:extLst>
              <a:ext uri="{FF2B5EF4-FFF2-40B4-BE49-F238E27FC236}">
                <a16:creationId xmlns:a16="http://schemas.microsoft.com/office/drawing/2014/main" id="{05F71F05-A68D-9842-ED73-B7D63C072459}"/>
              </a:ext>
            </a:extLst>
          </p:cNvPr>
          <p:cNvSpPr txBox="1">
            <a:spLocks/>
          </p:cNvSpPr>
          <p:nvPr/>
        </p:nvSpPr>
        <p:spPr>
          <a:xfrm>
            <a:off x="9032361" y="5319277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         </a:t>
            </a:r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F75DF1D0-8E4F-7832-E2EA-7E5840DA860B}"/>
              </a:ext>
            </a:extLst>
          </p:cNvPr>
          <p:cNvSpPr/>
          <p:nvPr/>
        </p:nvSpPr>
        <p:spPr>
          <a:xfrm flipH="1">
            <a:off x="11153707" y="5637377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27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098EB-2BDB-9ED5-DF1D-5A837735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644325-AB54-8235-1C3E-5E6E8B272C7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7E3624A-36C8-8B78-2B31-402B59CD6716}"/>
              </a:ext>
            </a:extLst>
          </p:cNvPr>
          <p:cNvSpPr/>
          <p:nvPr/>
        </p:nvSpPr>
        <p:spPr>
          <a:xfrm>
            <a:off x="6510856" y="2147718"/>
            <a:ext cx="45833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Please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,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check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your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83B7F5BB-540A-559C-D7F6-653BA63A1E8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E6C1F5B-7DE6-1B1C-6846-04B11612F3A2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BC9C514-A7FB-4AA6-DAC0-FCD031C02809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9FA81BD-6F17-9619-8F0C-7A402BEA3ADE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E6DAB43-9202-7523-F5BD-7B8E84929F8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try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D8082FBE-D15A-B2DC-9107-612E8775D179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59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B00C0E72-AFC8-8D39-5D0B-8E0E3E52EEC2}"/>
              </a:ext>
            </a:extLst>
          </p:cNvPr>
          <p:cNvSpPr/>
          <p:nvPr/>
        </p:nvSpPr>
        <p:spPr>
          <a:xfrm>
            <a:off x="10670308" y="185305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5A0D00-F8C1-56C8-8B8B-3B456EB1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17745"/>
            <a:ext cx="9865636" cy="1307213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SOME HELPFUL RELATED TOPICS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6358D-5931-A138-69D5-57366B624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1571516"/>
            <a:ext cx="11268364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sz="3200" dirty="0" err="1">
                <a:latin typeface="Comic Sans MS" panose="030F0702030302020204" pitchFamily="66" charset="0"/>
              </a:rPr>
              <a:t>Revision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some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of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following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topics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suggested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F0D9FF-1CE0-CA11-2DDB-2E734F722C56}"/>
              </a:ext>
            </a:extLst>
          </p:cNvPr>
          <p:cNvSpPr txBox="1"/>
          <p:nvPr/>
        </p:nvSpPr>
        <p:spPr>
          <a:xfrm>
            <a:off x="1015999" y="2196426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Elementary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operations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FABE35-A20F-7DA3-9BF1-48D025D04E2F}"/>
              </a:ext>
            </a:extLst>
          </p:cNvPr>
          <p:cNvSpPr txBox="1"/>
          <p:nvPr/>
        </p:nvSpPr>
        <p:spPr>
          <a:xfrm>
            <a:off x="1015999" y="2868995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Gaussian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elimination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or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reduction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65BCB2-6E76-5803-E8BB-19BCB411F56E}"/>
              </a:ext>
            </a:extLst>
          </p:cNvPr>
          <p:cNvSpPr txBox="1"/>
          <p:nvPr/>
        </p:nvSpPr>
        <p:spPr>
          <a:xfrm>
            <a:off x="1015999" y="3553103"/>
            <a:ext cx="870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Rank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matrix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0573D9-3C64-1ADF-D349-2DAFECF6C379}"/>
              </a:ext>
            </a:extLst>
          </p:cNvPr>
          <p:cNvSpPr txBox="1"/>
          <p:nvPr/>
        </p:nvSpPr>
        <p:spPr>
          <a:xfrm>
            <a:off x="1015999" y="4175694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Use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matrices to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solve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system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linear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equations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A609CC-F0E2-DF2D-AB38-F3551A094F93}"/>
              </a:ext>
            </a:extLst>
          </p:cNvPr>
          <p:cNvSpPr txBox="1"/>
          <p:nvPr/>
        </p:nvSpPr>
        <p:spPr>
          <a:xfrm>
            <a:off x="1015999" y="5421863"/>
            <a:ext cx="9919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Basis and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dimension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subspace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a finite dimensional </a:t>
            </a:r>
          </a:p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linear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space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424346-6F01-7A8C-CB83-BB52F6889E96}"/>
              </a:ext>
            </a:extLst>
          </p:cNvPr>
          <p:cNvSpPr txBox="1"/>
          <p:nvPr/>
        </p:nvSpPr>
        <p:spPr>
          <a:xfrm>
            <a:off x="1015999" y="4787202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Invertibility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matrices 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28D05808-8F06-BA75-4DCB-357EF53C1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4235" y="273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178553"/>
            <a:ext cx="10049256" cy="1148246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Definition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7030A0"/>
                </a:solidFill>
              </a:rPr>
              <a:t>(</a:t>
            </a:r>
            <a:r>
              <a:rPr lang="es-ES" b="1" dirty="0" err="1">
                <a:solidFill>
                  <a:srgbClr val="7030A0"/>
                </a:solidFill>
              </a:rPr>
              <a:t>row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echelon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form</a:t>
            </a:r>
            <a:r>
              <a:rPr lang="es-ES" b="1" dirty="0">
                <a:solidFill>
                  <a:srgbClr val="7030A0"/>
                </a:solidFill>
              </a:rPr>
              <a:t>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86" y="1618566"/>
            <a:ext cx="11102616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es-ES" sz="3200" dirty="0">
                <a:latin typeface="Comic Sans MS" panose="030F0702030302020204" pitchFamily="66" charset="0"/>
              </a:rPr>
              <a:t>A </a:t>
            </a:r>
            <a:r>
              <a:rPr lang="es-ES" sz="3200" dirty="0" err="1">
                <a:latin typeface="Comic Sans MS" panose="030F0702030302020204" pitchFamily="66" charset="0"/>
              </a:rPr>
              <a:t>given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matrix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said</a:t>
            </a:r>
            <a:r>
              <a:rPr lang="es-ES" sz="3200" dirty="0">
                <a:latin typeface="Comic Sans MS" panose="030F0702030302020204" pitchFamily="66" charset="0"/>
              </a:rPr>
              <a:t> to be in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echelon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form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r.e.f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dirty="0" err="1">
                <a:latin typeface="Comic Sans MS" panose="030F0702030302020204" pitchFamily="66" charset="0"/>
              </a:rPr>
              <a:t>if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following</a:t>
            </a:r>
            <a:r>
              <a:rPr lang="es-ES" sz="3200" dirty="0">
                <a:latin typeface="Comic Sans MS" panose="030F0702030302020204" pitchFamily="66" charset="0"/>
              </a:rPr>
              <a:t> 2 </a:t>
            </a:r>
            <a:r>
              <a:rPr lang="es-ES" sz="3200" dirty="0" err="1">
                <a:latin typeface="Comic Sans MS" panose="030F0702030302020204" pitchFamily="66" charset="0"/>
              </a:rPr>
              <a:t>conditions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hold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711068" y="2935502"/>
            <a:ext cx="107698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➊ 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All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zero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rows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are at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the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bottom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of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the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matrix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if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matrix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has no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zero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rows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,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this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condition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must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be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forgotten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)</a:t>
            </a:r>
          </a:p>
          <a:p>
            <a:pPr marL="0" indent="0">
              <a:buNone/>
            </a:pPr>
            <a:r>
              <a:rPr lang="es-ES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628774" y="4782161"/>
            <a:ext cx="107698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➋ 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For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each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nonzero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row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,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its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pivot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is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on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the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right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of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the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pivot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of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every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row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latin typeface="Comic Sans MS" panose="030F0702030302020204" pitchFamily="66" charset="0"/>
                <a:ea typeface="Yu Mincho Light" panose="020B0400000000000000" pitchFamily="18" charset="-128"/>
              </a:rPr>
              <a:t>above</a:t>
            </a:r>
            <a:r>
              <a:rPr lang="es-ES" sz="3200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(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if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the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matrix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has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less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than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2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nonzero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rows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,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this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condition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is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forgotten</a:t>
            </a:r>
            <a:r>
              <a:rPr lang="es-E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)</a:t>
            </a:r>
          </a:p>
          <a:p>
            <a:pPr marL="0" indent="0">
              <a:buNone/>
            </a:pPr>
            <a:r>
              <a:rPr lang="es-ES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002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DFBBEF59-224A-53DF-AD9E-A8F537A84A1D}"/>
              </a:ext>
            </a:extLst>
          </p:cNvPr>
          <p:cNvSpPr/>
          <p:nvPr/>
        </p:nvSpPr>
        <p:spPr>
          <a:xfrm>
            <a:off x="4503148" y="1351539"/>
            <a:ext cx="2532888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621792" y="174943"/>
            <a:ext cx="10707623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53239" y="315468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1   0   5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0  4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3  2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14597" y="3179047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178475" y="3188324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1553238" y="4756413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1   4   5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1618421" y="4829555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3161200" y="4829555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D8BA8C-EF2C-7D1F-EFE9-8F9B1964E079}"/>
              </a:ext>
            </a:extLst>
          </p:cNvPr>
          <p:cNvSpPr txBox="1"/>
          <p:nvPr/>
        </p:nvSpPr>
        <p:spPr>
          <a:xfrm>
            <a:off x="4853579" y="1496662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latin typeface="Comic Sans MS" panose="030F0702030302020204" pitchFamily="66" charset="0"/>
              </a:rPr>
              <a:t>Why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not</a:t>
            </a:r>
            <a:r>
              <a:rPr lang="es-ES" sz="3200" dirty="0"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895C84B-E343-026C-319C-6C28D4926E43}"/>
              </a:ext>
            </a:extLst>
          </p:cNvPr>
          <p:cNvCxnSpPr>
            <a:cxnSpLocks/>
          </p:cNvCxnSpPr>
          <p:nvPr/>
        </p:nvCxnSpPr>
        <p:spPr>
          <a:xfrm flipH="1" flipV="1">
            <a:off x="3143505" y="2472183"/>
            <a:ext cx="4283467" cy="95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801B74-E727-4715-8616-87094C8C1C8D}"/>
              </a:ext>
            </a:extLst>
          </p:cNvPr>
          <p:cNvSpPr txBox="1"/>
          <p:nvPr/>
        </p:nvSpPr>
        <p:spPr>
          <a:xfrm>
            <a:off x="7567695" y="1779686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on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right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EB72649-5ECA-771D-CA40-CDE1B685AAF8}"/>
              </a:ext>
            </a:extLst>
          </p:cNvPr>
          <p:cNvCxnSpPr>
            <a:cxnSpLocks/>
          </p:cNvCxnSpPr>
          <p:nvPr/>
        </p:nvCxnSpPr>
        <p:spPr>
          <a:xfrm flipH="1">
            <a:off x="3350106" y="3986659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4951C8A-FA84-F93A-F6B3-C240D953B17D}"/>
              </a:ext>
            </a:extLst>
          </p:cNvPr>
          <p:cNvSpPr/>
          <p:nvPr/>
        </p:nvSpPr>
        <p:spPr>
          <a:xfrm>
            <a:off x="2454250" y="2020626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FA1DD3-0461-24AA-3F03-70D5378AE0EE}"/>
              </a:ext>
            </a:extLst>
          </p:cNvPr>
          <p:cNvSpPr/>
          <p:nvPr/>
        </p:nvSpPr>
        <p:spPr>
          <a:xfrm>
            <a:off x="1999501" y="2504933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4500CC-1FD8-2955-82FD-C1B4F04B32BA}"/>
              </a:ext>
            </a:extLst>
          </p:cNvPr>
          <p:cNvSpPr txBox="1"/>
          <p:nvPr/>
        </p:nvSpPr>
        <p:spPr>
          <a:xfrm>
            <a:off x="7567695" y="3294161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3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on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right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pivot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F86CB4-3EFF-0687-4421-A3FDF391C124}"/>
              </a:ext>
            </a:extLst>
          </p:cNvPr>
          <p:cNvSpPr/>
          <p:nvPr/>
        </p:nvSpPr>
        <p:spPr>
          <a:xfrm>
            <a:off x="2729200" y="3723537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F1200C-8F20-6AF1-55EA-4849919080B2}"/>
              </a:ext>
            </a:extLst>
          </p:cNvPr>
          <p:cNvSpPr/>
          <p:nvPr/>
        </p:nvSpPr>
        <p:spPr>
          <a:xfrm>
            <a:off x="2711505" y="4208074"/>
            <a:ext cx="432000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A632B01-ADFB-E960-7586-DF0183B46E1D}"/>
              </a:ext>
            </a:extLst>
          </p:cNvPr>
          <p:cNvCxnSpPr>
            <a:cxnSpLocks/>
          </p:cNvCxnSpPr>
          <p:nvPr/>
        </p:nvCxnSpPr>
        <p:spPr>
          <a:xfrm flipH="1">
            <a:off x="3350106" y="5555430"/>
            <a:ext cx="4076866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88144C2-C3EA-8867-F8F3-8CE5953BD651}"/>
              </a:ext>
            </a:extLst>
          </p:cNvPr>
          <p:cNvSpPr txBox="1"/>
          <p:nvPr/>
        </p:nvSpPr>
        <p:spPr>
          <a:xfrm>
            <a:off x="7567695" y="4862932"/>
            <a:ext cx="365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zero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2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bottom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matrix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EC5451A-E6FB-66C7-68FE-0D4E5568B2DD}"/>
              </a:ext>
            </a:extLst>
          </p:cNvPr>
          <p:cNvSpPr/>
          <p:nvPr/>
        </p:nvSpPr>
        <p:spPr>
          <a:xfrm>
            <a:off x="1701803" y="5297346"/>
            <a:ext cx="1459396" cy="43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0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2" grpId="0"/>
      <p:bldP spid="24" grpId="0" animBg="1"/>
      <p:bldP spid="25" grpId="0" animBg="1"/>
      <p:bldP spid="27" grpId="0"/>
      <p:bldP spid="28" grpId="0" animBg="1"/>
      <p:bldP spid="29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4D94E75-3CC2-1958-B915-222FD90621D4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33635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1B4B6FD-D9E5-FDB1-8CF3-A54A50F3F4E4}"/>
              </a:ext>
            </a:extLst>
          </p:cNvPr>
          <p:cNvSpPr/>
          <p:nvPr/>
        </p:nvSpPr>
        <p:spPr>
          <a:xfrm>
            <a:off x="8476782" y="562806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3364A5B-8401-5118-5830-A3ED9D529954}"/>
              </a:ext>
            </a:extLst>
          </p:cNvPr>
          <p:cNvSpPr/>
          <p:nvPr/>
        </p:nvSpPr>
        <p:spPr>
          <a:xfrm>
            <a:off x="7976212" y="5136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879080A-8310-E80F-0608-664A461D67A8}"/>
              </a:ext>
            </a:extLst>
          </p:cNvPr>
          <p:cNvSpPr/>
          <p:nvPr/>
        </p:nvSpPr>
        <p:spPr>
          <a:xfrm>
            <a:off x="7361671" y="4654705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CBF78AD-D2AA-D603-CA34-873BDF5E76FB}"/>
              </a:ext>
            </a:extLst>
          </p:cNvPr>
          <p:cNvSpPr/>
          <p:nvPr/>
        </p:nvSpPr>
        <p:spPr>
          <a:xfrm>
            <a:off x="6850262" y="41699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CDA25A-9E2B-DEE7-2FE2-01ECBF80C863}"/>
              </a:ext>
            </a:extLst>
          </p:cNvPr>
          <p:cNvSpPr/>
          <p:nvPr/>
        </p:nvSpPr>
        <p:spPr>
          <a:xfrm>
            <a:off x="5249940" y="54360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F928844-D119-9B15-EA26-C504357A6F4D}"/>
              </a:ext>
            </a:extLst>
          </p:cNvPr>
          <p:cNvSpPr/>
          <p:nvPr/>
        </p:nvSpPr>
        <p:spPr>
          <a:xfrm>
            <a:off x="4633504" y="49675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089059-14B0-E252-AD66-E6AC05F83A1E}"/>
              </a:ext>
            </a:extLst>
          </p:cNvPr>
          <p:cNvSpPr/>
          <p:nvPr/>
        </p:nvSpPr>
        <p:spPr>
          <a:xfrm>
            <a:off x="4111825" y="4457716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8C2D845-B209-BB44-7A7C-E85D7545B981}"/>
              </a:ext>
            </a:extLst>
          </p:cNvPr>
          <p:cNvSpPr/>
          <p:nvPr/>
        </p:nvSpPr>
        <p:spPr>
          <a:xfrm>
            <a:off x="2844994" y="492037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6ADBAE7-1783-4903-1341-AE2A7F5BA354}"/>
              </a:ext>
            </a:extLst>
          </p:cNvPr>
          <p:cNvSpPr/>
          <p:nvPr/>
        </p:nvSpPr>
        <p:spPr>
          <a:xfrm>
            <a:off x="1713600" y="442334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6373ED7-0C71-2A97-19CC-035613666CF1}"/>
              </a:ext>
            </a:extLst>
          </p:cNvPr>
          <p:cNvSpPr/>
          <p:nvPr/>
        </p:nvSpPr>
        <p:spPr>
          <a:xfrm>
            <a:off x="4417200" y="1843200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ABFF27-767B-B6B4-8E84-0B7ED6213E0B}"/>
              </a:ext>
            </a:extLst>
          </p:cNvPr>
          <p:cNvSpPr/>
          <p:nvPr/>
        </p:nvSpPr>
        <p:spPr>
          <a:xfrm>
            <a:off x="2501405" y="2495439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E75F20C-4B98-7C0F-11A3-329B5C8A4EC3}"/>
              </a:ext>
            </a:extLst>
          </p:cNvPr>
          <p:cNvSpPr/>
          <p:nvPr/>
        </p:nvSpPr>
        <p:spPr>
          <a:xfrm>
            <a:off x="1993140" y="2010191"/>
            <a:ext cx="388238" cy="4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6BE08A8-7DB8-7EA6-A668-A0C8F796C5DC}"/>
              </a:ext>
            </a:extLst>
          </p:cNvPr>
          <p:cNvSpPr/>
          <p:nvPr/>
        </p:nvSpPr>
        <p:spPr>
          <a:xfrm>
            <a:off x="1773273" y="5401168"/>
            <a:ext cx="1459959" cy="42727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AABB019-CE62-9892-6228-5B04D7B8C0C3}"/>
              </a:ext>
            </a:extLst>
          </p:cNvPr>
          <p:cNvSpPr/>
          <p:nvPr/>
        </p:nvSpPr>
        <p:spPr>
          <a:xfrm>
            <a:off x="4439384" y="2366554"/>
            <a:ext cx="1497600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F27777D-F288-0050-1951-3D9BF0B696A9}"/>
              </a:ext>
            </a:extLst>
          </p:cNvPr>
          <p:cNvSpPr/>
          <p:nvPr/>
        </p:nvSpPr>
        <p:spPr>
          <a:xfrm>
            <a:off x="7135479" y="2026488"/>
            <a:ext cx="1341303" cy="8795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67010" y="1932634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FE18D3-CA84-F217-DBA1-FDA2727675F3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B6D7BAB2-8AE2-53A0-7788-D0BBE0701F55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Abrir corchete 20">
            <a:extLst>
              <a:ext uri="{FF2B5EF4-FFF2-40B4-BE49-F238E27FC236}">
                <a16:creationId xmlns:a16="http://schemas.microsoft.com/office/drawing/2014/main" id="{42BA9F17-D2B4-12D5-7353-C31CE491BC97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8969" y="4164377"/>
            <a:ext cx="70783" cy="185307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B6AEC2F-8415-4A38-C134-49D88392E2B7}"/>
              </a:ext>
            </a:extLst>
          </p:cNvPr>
          <p:cNvSpPr txBox="1"/>
          <p:nvPr/>
        </p:nvSpPr>
        <p:spPr>
          <a:xfrm>
            <a:off x="482404" y="3293247"/>
            <a:ext cx="10419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pivot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A127027-82FD-7D4C-BFDE-AA17E6666AB9}"/>
              </a:ext>
            </a:extLst>
          </p:cNvPr>
          <p:cNvSpPr txBox="1"/>
          <p:nvPr/>
        </p:nvSpPr>
        <p:spPr>
          <a:xfrm>
            <a:off x="9145468" y="3285896"/>
            <a:ext cx="1957793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zero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rows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Flecha: doblada hacia arriba 49">
            <a:extLst>
              <a:ext uri="{FF2B5EF4-FFF2-40B4-BE49-F238E27FC236}">
                <a16:creationId xmlns:a16="http://schemas.microsoft.com/office/drawing/2014/main" id="{6041EFB2-11E7-0E32-688C-3381292C518B}"/>
              </a:ext>
            </a:extLst>
          </p:cNvPr>
          <p:cNvSpPr/>
          <p:nvPr/>
        </p:nvSpPr>
        <p:spPr>
          <a:xfrm>
            <a:off x="1657726" y="2970452"/>
            <a:ext cx="1186182" cy="479786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: doblada hacia arriba 50">
            <a:extLst>
              <a:ext uri="{FF2B5EF4-FFF2-40B4-BE49-F238E27FC236}">
                <a16:creationId xmlns:a16="http://schemas.microsoft.com/office/drawing/2014/main" id="{D11F7D41-E741-D9A8-8030-A45E6E1631E3}"/>
              </a:ext>
            </a:extLst>
          </p:cNvPr>
          <p:cNvSpPr/>
          <p:nvPr/>
        </p:nvSpPr>
        <p:spPr>
          <a:xfrm flipV="1">
            <a:off x="1657726" y="3671787"/>
            <a:ext cx="344810" cy="714182"/>
          </a:xfrm>
          <a:prstGeom prst="bentUpArrow">
            <a:avLst>
              <a:gd name="adj1" fmla="val 26906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: doblada hacia arriba 51">
            <a:extLst>
              <a:ext uri="{FF2B5EF4-FFF2-40B4-BE49-F238E27FC236}">
                <a16:creationId xmlns:a16="http://schemas.microsoft.com/office/drawing/2014/main" id="{D70D6E12-823F-9D15-F868-A1CB11C190E1}"/>
              </a:ext>
            </a:extLst>
          </p:cNvPr>
          <p:cNvSpPr/>
          <p:nvPr/>
        </p:nvSpPr>
        <p:spPr>
          <a:xfrm flipH="1">
            <a:off x="7530366" y="3016955"/>
            <a:ext cx="1525478" cy="444841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: doblada hacia arriba 52">
            <a:extLst>
              <a:ext uri="{FF2B5EF4-FFF2-40B4-BE49-F238E27FC236}">
                <a16:creationId xmlns:a16="http://schemas.microsoft.com/office/drawing/2014/main" id="{DA4756DC-B0B3-41C7-DDE1-C1A1A03FAC30}"/>
              </a:ext>
            </a:extLst>
          </p:cNvPr>
          <p:cNvSpPr/>
          <p:nvPr/>
        </p:nvSpPr>
        <p:spPr>
          <a:xfrm flipH="1">
            <a:off x="5029017" y="3316586"/>
            <a:ext cx="4030727" cy="476543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9AFA68-97DB-6B51-CB33-A81C779BC3B1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4789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: pentágono 43">
            <a:extLst>
              <a:ext uri="{FF2B5EF4-FFF2-40B4-BE49-F238E27FC236}">
                <a16:creationId xmlns:a16="http://schemas.microsoft.com/office/drawing/2014/main" id="{2EDC861D-FDD0-E8DA-F3C3-5CC3317E2336}"/>
              </a:ext>
            </a:extLst>
          </p:cNvPr>
          <p:cNvSpPr/>
          <p:nvPr/>
        </p:nvSpPr>
        <p:spPr>
          <a:xfrm flipH="1">
            <a:off x="9253374" y="3718944"/>
            <a:ext cx="2786225" cy="2689381"/>
          </a:xfrm>
          <a:prstGeom prst="homePlate">
            <a:avLst/>
          </a:prstGeom>
          <a:solidFill>
            <a:srgbClr val="FFFFC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pentágono 42">
            <a:extLst>
              <a:ext uri="{FF2B5EF4-FFF2-40B4-BE49-F238E27FC236}">
                <a16:creationId xmlns:a16="http://schemas.microsoft.com/office/drawing/2014/main" id="{18CF2EE2-A405-FFDB-5419-ACEEBE7A6ADE}"/>
              </a:ext>
            </a:extLst>
          </p:cNvPr>
          <p:cNvSpPr/>
          <p:nvPr/>
        </p:nvSpPr>
        <p:spPr>
          <a:xfrm flipH="1">
            <a:off x="8741685" y="1266592"/>
            <a:ext cx="3297914" cy="23417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76D5E7-18F3-CA08-EE0B-A9AE294BBA2B}"/>
              </a:ext>
            </a:extLst>
          </p:cNvPr>
          <p:cNvSpPr txBox="1"/>
          <p:nvPr/>
        </p:nvSpPr>
        <p:spPr>
          <a:xfrm>
            <a:off x="1596526" y="4376694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   0  -1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0  0   3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76F49F-6DC8-4825-792B-05474C806DFE}"/>
              </a:ext>
            </a:extLst>
          </p:cNvPr>
          <p:cNvSpPr txBox="1"/>
          <p:nvPr/>
        </p:nvSpPr>
        <p:spPr>
          <a:xfrm>
            <a:off x="1873578" y="1943100"/>
            <a:ext cx="10947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4  0   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0  2       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7DA8AEEE-A5FF-EE09-45E9-677D74CA47B3}"/>
              </a:ext>
            </a:extLst>
          </p:cNvPr>
          <p:cNvSpPr/>
          <p:nvPr/>
        </p:nvSpPr>
        <p:spPr>
          <a:xfrm>
            <a:off x="1657726" y="4376694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A596F947-C0F4-1BD4-49EC-475F23D017F8}"/>
              </a:ext>
            </a:extLst>
          </p:cNvPr>
          <p:cNvSpPr/>
          <p:nvPr/>
        </p:nvSpPr>
        <p:spPr>
          <a:xfrm>
            <a:off x="3221604" y="4385971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4659BC7-61F9-CD45-A60D-CF10ABB0F748}"/>
              </a:ext>
            </a:extLst>
          </p:cNvPr>
          <p:cNvSpPr/>
          <p:nvPr/>
        </p:nvSpPr>
        <p:spPr>
          <a:xfrm>
            <a:off x="1886036" y="1961799"/>
            <a:ext cx="116501" cy="1018888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66096228-A6B8-70A2-7513-A2D650344AE4}"/>
              </a:ext>
            </a:extLst>
          </p:cNvPr>
          <p:cNvSpPr/>
          <p:nvPr/>
        </p:nvSpPr>
        <p:spPr>
          <a:xfrm>
            <a:off x="2848520" y="1944238"/>
            <a:ext cx="116501" cy="1018888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FD4A2F-B71C-B679-57A7-04A49FB9EA1A}"/>
              </a:ext>
            </a:extLst>
          </p:cNvPr>
          <p:cNvSpPr txBox="1"/>
          <p:nvPr/>
        </p:nvSpPr>
        <p:spPr>
          <a:xfrm>
            <a:off x="4021025" y="4403277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1   2   3  4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6  -1  0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1  -3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rir corchete 11">
            <a:extLst>
              <a:ext uri="{FF2B5EF4-FFF2-40B4-BE49-F238E27FC236}">
                <a16:creationId xmlns:a16="http://schemas.microsoft.com/office/drawing/2014/main" id="{9877AFAC-778C-337C-23BB-F27B50341E4B}"/>
              </a:ext>
            </a:extLst>
          </p:cNvPr>
          <p:cNvSpPr/>
          <p:nvPr/>
        </p:nvSpPr>
        <p:spPr>
          <a:xfrm>
            <a:off x="4033977" y="4457716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errar corchete 12">
            <a:extLst>
              <a:ext uri="{FF2B5EF4-FFF2-40B4-BE49-F238E27FC236}">
                <a16:creationId xmlns:a16="http://schemas.microsoft.com/office/drawing/2014/main" id="{585E160E-9DD4-A0C9-C2D8-051080411E09}"/>
              </a:ext>
            </a:extLst>
          </p:cNvPr>
          <p:cNvSpPr/>
          <p:nvPr/>
        </p:nvSpPr>
        <p:spPr>
          <a:xfrm>
            <a:off x="6196616" y="4457716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AE3654-5049-DAA0-13A8-FF02500C77EE}"/>
              </a:ext>
            </a:extLst>
          </p:cNvPr>
          <p:cNvSpPr txBox="1"/>
          <p:nvPr/>
        </p:nvSpPr>
        <p:spPr>
          <a:xfrm>
            <a:off x="4305944" y="1794350"/>
            <a:ext cx="248883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3   6   1  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       </a:t>
            </a:r>
          </a:p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0  0   0 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26E6F71A-FCFD-0D61-DBE1-67B4B3775968}"/>
              </a:ext>
            </a:extLst>
          </p:cNvPr>
          <p:cNvSpPr/>
          <p:nvPr/>
        </p:nvSpPr>
        <p:spPr>
          <a:xfrm>
            <a:off x="5947200" y="1801497"/>
            <a:ext cx="70783" cy="1451750"/>
          </a:xfrm>
          <a:prstGeom prst="righ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64FFCFDF-6AA6-8B31-752D-1651F3E20F7A}"/>
              </a:ext>
            </a:extLst>
          </p:cNvPr>
          <p:cNvSpPr/>
          <p:nvPr/>
        </p:nvSpPr>
        <p:spPr>
          <a:xfrm>
            <a:off x="4321687" y="1794350"/>
            <a:ext cx="70783" cy="145175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D5FDB5-09A6-229B-B104-9F7C33E80883}"/>
              </a:ext>
            </a:extLst>
          </p:cNvPr>
          <p:cNvSpPr txBox="1"/>
          <p:nvPr/>
        </p:nvSpPr>
        <p:spPr>
          <a:xfrm>
            <a:off x="6764539" y="4106632"/>
            <a:ext cx="248883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1   0  0  0            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0  1   0  0       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0  0   1  0</a:t>
            </a:r>
          </a:p>
          <a:p>
            <a:r>
              <a:rPr lang="es-ES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 0  0   0  1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brir corchete 33">
            <a:extLst>
              <a:ext uri="{FF2B5EF4-FFF2-40B4-BE49-F238E27FC236}">
                <a16:creationId xmlns:a16="http://schemas.microsoft.com/office/drawing/2014/main" id="{D4E91463-2B5C-256C-11C2-85D170349B2F}"/>
              </a:ext>
            </a:extLst>
          </p:cNvPr>
          <p:cNvSpPr/>
          <p:nvPr/>
        </p:nvSpPr>
        <p:spPr>
          <a:xfrm>
            <a:off x="6799218" y="4155964"/>
            <a:ext cx="70783" cy="1861483"/>
          </a:xfrm>
          <a:prstGeom prst="lef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errar corchete 35">
            <a:extLst>
              <a:ext uri="{FF2B5EF4-FFF2-40B4-BE49-F238E27FC236}">
                <a16:creationId xmlns:a16="http://schemas.microsoft.com/office/drawing/2014/main" id="{BFF41E56-8F8E-9210-BC23-8EEF6F0CF9CD}"/>
              </a:ext>
            </a:extLst>
          </p:cNvPr>
          <p:cNvSpPr/>
          <p:nvPr/>
        </p:nvSpPr>
        <p:spPr>
          <a:xfrm>
            <a:off x="8899200" y="4155964"/>
            <a:ext cx="70783" cy="1853070"/>
          </a:xfrm>
          <a:prstGeom prst="rightBracket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18ACAC-E7A4-C8C6-8530-89C6BF5986FE}"/>
              </a:ext>
            </a:extLst>
          </p:cNvPr>
          <p:cNvSpPr txBox="1"/>
          <p:nvPr/>
        </p:nvSpPr>
        <p:spPr>
          <a:xfrm>
            <a:off x="9823922" y="1403988"/>
            <a:ext cx="2215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Note: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zero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matrices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are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always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7F01FA-8BB7-61A8-98A8-2C738AF5AA10}"/>
              </a:ext>
            </a:extLst>
          </p:cNvPr>
          <p:cNvSpPr txBox="1"/>
          <p:nvPr/>
        </p:nvSpPr>
        <p:spPr>
          <a:xfrm>
            <a:off x="10181521" y="3959114"/>
            <a:ext cx="1963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Note: </a:t>
            </a:r>
            <a:r>
              <a:rPr lang="es-ES" sz="2800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identity</a:t>
            </a:r>
            <a:r>
              <a:rPr lang="es-ES" sz="2800" dirty="0">
                <a:solidFill>
                  <a:schemeClr val="accent5"/>
                </a:solidFill>
                <a:latin typeface="Comic Sans MS" panose="030F0702030302020204" pitchFamily="66" charset="0"/>
              </a:rPr>
              <a:t> matrices 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are </a:t>
            </a:r>
            <a:r>
              <a:rPr lang="es-ES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always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r.e.f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815318-D9E4-2B62-79A1-80FCFEE10666}"/>
              </a:ext>
            </a:extLst>
          </p:cNvPr>
          <p:cNvSpPr txBox="1"/>
          <p:nvPr/>
        </p:nvSpPr>
        <p:spPr>
          <a:xfrm>
            <a:off x="6955815" y="1943100"/>
            <a:ext cx="171508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0  0  0          </a:t>
            </a:r>
          </a:p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0  0  0 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errar corchete 2">
            <a:extLst>
              <a:ext uri="{FF2B5EF4-FFF2-40B4-BE49-F238E27FC236}">
                <a16:creationId xmlns:a16="http://schemas.microsoft.com/office/drawing/2014/main" id="{8D4395E4-4F5F-1311-A899-B5F4B42B4DEF}"/>
              </a:ext>
            </a:extLst>
          </p:cNvPr>
          <p:cNvSpPr/>
          <p:nvPr/>
        </p:nvSpPr>
        <p:spPr>
          <a:xfrm>
            <a:off x="8476782" y="1961799"/>
            <a:ext cx="70783" cy="1020027"/>
          </a:xfrm>
          <a:prstGeom prst="righ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0D3342A6-BB78-F856-449B-E1D60139A07E}"/>
              </a:ext>
            </a:extLst>
          </p:cNvPr>
          <p:cNvSpPr/>
          <p:nvPr/>
        </p:nvSpPr>
        <p:spPr>
          <a:xfrm>
            <a:off x="7052426" y="1943100"/>
            <a:ext cx="45719" cy="1037587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729B2B8-B615-6A21-775F-7F093E3B5C2E}"/>
              </a:ext>
            </a:extLst>
          </p:cNvPr>
          <p:cNvSpPr txBox="1">
            <a:spLocks/>
          </p:cNvSpPr>
          <p:nvPr/>
        </p:nvSpPr>
        <p:spPr>
          <a:xfrm>
            <a:off x="513620" y="189409"/>
            <a:ext cx="11365991" cy="1018888"/>
          </a:xfrm>
          <a:prstGeom prst="rect">
            <a:avLst/>
          </a:pr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in </a:t>
            </a:r>
            <a:r>
              <a:rPr lang="es-ES" sz="50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r.e.f</a:t>
            </a:r>
            <a:r>
              <a:rPr lang="es-ES" sz="5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s-ES" sz="5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130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316A9FC-0115-3ED6-7557-B64A082FE6A5}"/>
              </a:ext>
            </a:extLst>
          </p:cNvPr>
          <p:cNvSpPr/>
          <p:nvPr/>
        </p:nvSpPr>
        <p:spPr>
          <a:xfrm>
            <a:off x="274888" y="1436755"/>
            <a:ext cx="11642213" cy="5242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178553"/>
            <a:ext cx="10639044" cy="1148246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Definition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rgbClr val="7030A0"/>
                </a:solidFill>
              </a:rPr>
              <a:t>(</a:t>
            </a:r>
            <a:r>
              <a:rPr lang="es-ES" b="1" i="1" dirty="0" err="1">
                <a:solidFill>
                  <a:srgbClr val="7030A0"/>
                </a:solidFill>
              </a:rPr>
              <a:t>reduced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row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echelon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form</a:t>
            </a:r>
            <a:r>
              <a:rPr lang="es-ES" b="1" dirty="0">
                <a:solidFill>
                  <a:srgbClr val="7030A0"/>
                </a:solidFill>
              </a:rPr>
              <a:t>) 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1DDE213-6ABB-63AC-C346-E8543A66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4" y="1696320"/>
            <a:ext cx="11196326" cy="22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7030A0"/>
                </a:solidFill>
                <a:latin typeface="Yu Mincho Light" panose="020B0400000000000000" pitchFamily="18" charset="-128"/>
                <a:ea typeface="Yu Mincho Light" panose="020B0400000000000000" pitchFamily="18" charset="-128"/>
              </a:rPr>
              <a:t>  </a:t>
            </a:r>
            <a:r>
              <a:rPr lang="es-ES" sz="3200" dirty="0">
                <a:latin typeface="Comic Sans MS" panose="030F0702030302020204" pitchFamily="66" charset="0"/>
              </a:rPr>
              <a:t>A </a:t>
            </a:r>
            <a:r>
              <a:rPr lang="es-ES" sz="3200" dirty="0" err="1">
                <a:latin typeface="Comic Sans MS" panose="030F0702030302020204" pitchFamily="66" charset="0"/>
              </a:rPr>
              <a:t>given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matrix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is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said</a:t>
            </a:r>
            <a:r>
              <a:rPr lang="es-ES" sz="3200" dirty="0">
                <a:latin typeface="Comic Sans MS" panose="030F0702030302020204" pitchFamily="66" charset="0"/>
              </a:rPr>
              <a:t> to be in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row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echelon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form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</a:p>
          <a:p>
            <a:pPr marL="0" indent="0">
              <a:buNone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(</a:t>
            </a:r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r.r.e.f</a:t>
            </a: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.) </a:t>
            </a:r>
            <a:r>
              <a:rPr lang="es-ES" sz="3200" dirty="0" err="1">
                <a:latin typeface="Comic Sans MS" panose="030F0702030302020204" pitchFamily="66" charset="0"/>
              </a:rPr>
              <a:t>if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the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following</a:t>
            </a:r>
            <a:r>
              <a:rPr lang="es-ES" sz="3200" dirty="0">
                <a:latin typeface="Comic Sans MS" panose="030F0702030302020204" pitchFamily="66" charset="0"/>
              </a:rPr>
              <a:t> 2 </a:t>
            </a:r>
            <a:r>
              <a:rPr lang="es-ES" sz="3200" dirty="0" err="1">
                <a:latin typeface="Comic Sans MS" panose="030F0702030302020204" pitchFamily="66" charset="0"/>
              </a:rPr>
              <a:t>conditions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hold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  <a:r>
              <a:rPr lang="es-ES" sz="3200" b="1" dirty="0"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endParaRPr lang="es-E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E1E29-4986-4AE9-B555-AA6972E6F4CF}"/>
              </a:ext>
            </a:extLst>
          </p:cNvPr>
          <p:cNvSpPr txBox="1"/>
          <p:nvPr/>
        </p:nvSpPr>
        <p:spPr>
          <a:xfrm>
            <a:off x="443798" y="3106442"/>
            <a:ext cx="10769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➊  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he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matrix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in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row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echelon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form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r.e.f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D3027-ADCA-6119-7CB0-9C90CE4E5405}"/>
              </a:ext>
            </a:extLst>
          </p:cNvPr>
          <p:cNvSpPr txBox="1"/>
          <p:nvPr/>
        </p:nvSpPr>
        <p:spPr>
          <a:xfrm>
            <a:off x="443798" y="4058101"/>
            <a:ext cx="111005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Yu Mincho Light" panose="020B0400000000000000" pitchFamily="18" charset="-128"/>
                <a:ea typeface="Yu Mincho Light" panose="020B0400000000000000" pitchFamily="18" charset="-128"/>
                <a:cs typeface="+mn-cs"/>
              </a:rPr>
              <a:t>➋ 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For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each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nonzero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row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its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pivot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equal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to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1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, and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the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Yu Mincho Light" panose="020B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  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column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that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contains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this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pivot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has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all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other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entries</a:t>
            </a:r>
            <a:r>
              <a:rPr lang="es-ES" sz="3200" dirty="0">
                <a:solidFill>
                  <a:prstClr val="black"/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   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equal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to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0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(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if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the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matrix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has </a:t>
            </a:r>
            <a:r>
              <a:rPr lang="es-ES" sz="3200" dirty="0" err="1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not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</a:t>
            </a:r>
            <a:r>
              <a:rPr lang="es-ES" sz="3200" dirty="0" err="1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nonzero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rows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–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it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lang="es-ES" sz="3200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  <a:ea typeface="Yu Mincho Light" panose="020B0400000000000000" pitchFamily="18" charset="-128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    a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zero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matrix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–,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this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condition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is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forgotten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B0400000000000000" pitchFamily="18" charset="-128"/>
                <a:cs typeface="+mn-cs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5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1658</Words>
  <Application>Microsoft Office PowerPoint</Application>
  <PresentationFormat>Panorámica</PresentationFormat>
  <Paragraphs>289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Yu Mincho Light</vt:lpstr>
      <vt:lpstr>Aptos</vt:lpstr>
      <vt:lpstr>Aptos Display</vt:lpstr>
      <vt:lpstr>Arial</vt:lpstr>
      <vt:lpstr>Calibri</vt:lpstr>
      <vt:lpstr>Calibri Light</vt:lpstr>
      <vt:lpstr>Comic Sans MS</vt:lpstr>
      <vt:lpstr>Franklin Gothic Heavy</vt:lpstr>
      <vt:lpstr>Tema de Office</vt:lpstr>
      <vt:lpstr>MATRICES IN  ROW ECHELON FORM (r.e.f.)</vt:lpstr>
      <vt:lpstr>Presentación de PowerPoint</vt:lpstr>
      <vt:lpstr>                                To start with</vt:lpstr>
      <vt:lpstr>           Definition (row echelon form)  </vt:lpstr>
      <vt:lpstr>Presentación de PowerPoint</vt:lpstr>
      <vt:lpstr>Presentación de PowerPoint</vt:lpstr>
      <vt:lpstr>Presentación de PowerPoint</vt:lpstr>
      <vt:lpstr>Presentación de PowerPoint</vt:lpstr>
      <vt:lpstr>      Definition (reduced row echelon form)  </vt:lpstr>
      <vt:lpstr>Presentación de PowerPoint</vt:lpstr>
      <vt:lpstr>Presentación de PowerPoint</vt:lpstr>
      <vt:lpstr>Presentación de PowerPoint</vt:lpstr>
      <vt:lpstr>Presentación de PowerPoint</vt:lpstr>
      <vt:lpstr>       Test yourself a little bit?</vt:lpstr>
      <vt:lpstr>Presentación de PowerPoint</vt:lpstr>
      <vt:lpstr>1.   Matrix                     ...</vt:lpstr>
      <vt:lpstr>Presentación de PowerPoint</vt:lpstr>
      <vt:lpstr>Presentación de PowerPoint</vt:lpstr>
      <vt:lpstr>2.   Matrix                     ...</vt:lpstr>
      <vt:lpstr>Presentación de PowerPoint</vt:lpstr>
      <vt:lpstr>Presentación de PowerPoint</vt:lpstr>
      <vt:lpstr>3.   Matrix                     ...</vt:lpstr>
      <vt:lpstr>Presentación de PowerPoint</vt:lpstr>
      <vt:lpstr>Presentación de PowerPoint</vt:lpstr>
      <vt:lpstr>4.   Matrix                        ...</vt:lpstr>
      <vt:lpstr>Presentación de PowerPoint</vt:lpstr>
      <vt:lpstr>Presentación de PowerPoint</vt:lpstr>
      <vt:lpstr>5.   Matrix                        ...</vt:lpstr>
      <vt:lpstr>Presentación de PowerPoint</vt:lpstr>
      <vt:lpstr>Presentación de PowerPoint</vt:lpstr>
      <vt:lpstr>6.   Matrix                        ...</vt:lpstr>
      <vt:lpstr>Presentación de PowerPoint</vt:lpstr>
      <vt:lpstr>Presentación de PowerPoint</vt:lpstr>
      <vt:lpstr>SOME HELPFUL RELATED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102</cp:revision>
  <dcterms:created xsi:type="dcterms:W3CDTF">2024-04-26T15:42:24Z</dcterms:created>
  <dcterms:modified xsi:type="dcterms:W3CDTF">2024-11-05T17:26:23Z</dcterms:modified>
</cp:coreProperties>
</file>