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3"/>
  </p:notesMasterIdLst>
  <p:sldIdLst>
    <p:sldId id="322" r:id="rId2"/>
    <p:sldId id="257" r:id="rId3"/>
    <p:sldId id="323" r:id="rId4"/>
    <p:sldId id="298" r:id="rId5"/>
    <p:sldId id="328" r:id="rId6"/>
    <p:sldId id="324" r:id="rId7"/>
    <p:sldId id="341" r:id="rId8"/>
    <p:sldId id="325" r:id="rId9"/>
    <p:sldId id="329" r:id="rId10"/>
    <p:sldId id="344" r:id="rId11"/>
    <p:sldId id="345" r:id="rId12"/>
    <p:sldId id="332" r:id="rId13"/>
    <p:sldId id="333" r:id="rId14"/>
    <p:sldId id="335" r:id="rId15"/>
    <p:sldId id="346" r:id="rId16"/>
    <p:sldId id="347" r:id="rId17"/>
    <p:sldId id="338" r:id="rId18"/>
    <p:sldId id="339" r:id="rId19"/>
    <p:sldId id="342" r:id="rId20"/>
    <p:sldId id="343" r:id="rId21"/>
    <p:sldId id="34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103" d="100"/>
          <a:sy n="103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F7F26-5A61-E4FA-4B8C-027D90D9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084A-F9B5-7846-804A-F98F6AC9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048"/>
            <a:ext cx="5770880" cy="60766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72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Hall’s</a:t>
            </a:r>
            <a:r>
              <a:rPr lang="es-ES" sz="72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es-ES" sz="72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(</a:t>
            </a:r>
            <a:r>
              <a:rPr lang="es-ES" sz="72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marriage</a:t>
            </a:r>
            <a:r>
              <a:rPr lang="es-ES" sz="72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) </a:t>
            </a:r>
            <a:r>
              <a:rPr lang="es-ES" sz="72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theorem</a:t>
            </a:r>
            <a:br>
              <a:rPr lang="es-ES" sz="72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72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5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[</a:t>
            </a:r>
            <a:r>
              <a:rPr lang="es-ES" sz="5300" dirty="0" err="1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combinatorial</a:t>
            </a:r>
            <a:r>
              <a:rPr lang="es-ES" sz="5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           </a:t>
            </a:r>
            <a:br>
              <a:rPr lang="es-ES" sz="5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5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5300" dirty="0" err="1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approach</a:t>
            </a:r>
            <a:r>
              <a:rPr lang="es-ES" sz="5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]</a:t>
            </a:r>
            <a:br>
              <a:rPr lang="es-ES" sz="53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53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Imagen 4" descr="Diagrama de Venn aérea con personas">
            <a:extLst>
              <a:ext uri="{FF2B5EF4-FFF2-40B4-BE49-F238E27FC236}">
                <a16:creationId xmlns:a16="http://schemas.microsoft.com/office/drawing/2014/main" id="{69034528-D26D-FBF0-C7CA-A74B47EC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7" y="0"/>
            <a:ext cx="626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7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198029" y="2290272"/>
            <a:ext cx="55547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WELL DONE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1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5909721" y="1724970"/>
            <a:ext cx="59661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Have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you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tried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with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subset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dirty="0">
                <a:solidFill>
                  <a:srgbClr val="7030A0"/>
                </a:solidFill>
              </a:rPr>
              <a:t>S={ T</a:t>
            </a:r>
            <a:r>
              <a:rPr lang="es-ES" sz="6000" b="1" baseline="-25000" dirty="0">
                <a:solidFill>
                  <a:srgbClr val="7030A0"/>
                </a:solidFill>
              </a:rPr>
              <a:t>2</a:t>
            </a:r>
            <a:r>
              <a:rPr lang="es-ES" sz="6000" b="1" dirty="0">
                <a:solidFill>
                  <a:srgbClr val="7030A0"/>
                </a:solidFill>
              </a:rPr>
              <a:t>,T</a:t>
            </a:r>
            <a:r>
              <a:rPr lang="es-ES" sz="6000" b="1" baseline="-25000" dirty="0">
                <a:solidFill>
                  <a:srgbClr val="7030A0"/>
                </a:solidFill>
              </a:rPr>
              <a:t>3</a:t>
            </a:r>
            <a:r>
              <a:rPr lang="es-ES" sz="6000" b="1" dirty="0">
                <a:solidFill>
                  <a:srgbClr val="7030A0"/>
                </a:solidFill>
              </a:rPr>
              <a:t>,T</a:t>
            </a:r>
            <a:r>
              <a:rPr lang="es-ES" sz="6000" b="1" baseline="-25000" dirty="0">
                <a:solidFill>
                  <a:srgbClr val="7030A0"/>
                </a:solidFill>
              </a:rPr>
              <a:t>4</a:t>
            </a:r>
            <a:r>
              <a:rPr lang="es-ES" sz="6000" b="1" dirty="0">
                <a:solidFill>
                  <a:srgbClr val="7030A0"/>
                </a:solidFill>
              </a:rPr>
              <a:t> } </a:t>
            </a:r>
            <a:r>
              <a:rPr lang="es-ES" sz="6000" b="1" dirty="0">
                <a:solidFill>
                  <a:srgbClr val="7030A0"/>
                </a:solidFill>
                <a:ea typeface="Yu Mincho Light" panose="02020300000000000000" pitchFamily="18" charset="-128"/>
              </a:rPr>
              <a:t>⊆ A 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8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8488FE22-BBEB-AEBE-9236-1EA44C51B6EB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5E9049C-9BF8-1810-C3D3-54E020966F3D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Does there exist any transversal of the 4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3F54C3-6471-333B-4886-84B118348FE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596530" y="236236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620796" y="307253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Indeed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i="1" dirty="0"/>
              <a:t> 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338" y="3884367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AD99B90-8845-5539-0870-D62C400FCBC8}"/>
              </a:ext>
            </a:extLst>
          </p:cNvPr>
          <p:cNvCxnSpPr/>
          <p:nvPr/>
        </p:nvCxnSpPr>
        <p:spPr>
          <a:xfrm>
            <a:off x="3748677" y="532901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4683405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F5A9E69-86EE-4AB6-5665-069594237AD8}"/>
              </a:ext>
            </a:extLst>
          </p:cNvPr>
          <p:cNvCxnSpPr/>
          <p:nvPr/>
        </p:nvCxnSpPr>
        <p:spPr>
          <a:xfrm>
            <a:off x="3748677" y="4914238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748677" y="451371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338" y="4338378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744" y="4753877"/>
            <a:ext cx="360000" cy="3600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748677" y="407128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4282880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3840448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5088488"/>
            <a:ext cx="797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4 },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=2 </a:t>
            </a:r>
            <a:r>
              <a:rPr lang="en-US" sz="2400" dirty="0">
                <a:solidFill>
                  <a:srgbClr val="FF0000"/>
                </a:solidFill>
                <a:ea typeface="Yu Mincho Light" panose="02020300000000000000" pitchFamily="18" charset="-128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Gráfico 24" descr="Insignia de cruz con relleno sólido">
            <a:extLst>
              <a:ext uri="{FF2B5EF4-FFF2-40B4-BE49-F238E27FC236}">
                <a16:creationId xmlns:a16="http://schemas.microsoft.com/office/drawing/2014/main" id="{A8FBB28F-CB9F-3A23-D711-63959C8F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5437" y="5167611"/>
            <a:ext cx="360000" cy="360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D7F80C4-6D41-A51E-2BD6-33B9765C3395}"/>
              </a:ext>
            </a:extLst>
          </p:cNvPr>
          <p:cNvSpPr txBox="1"/>
          <p:nvPr/>
        </p:nvSpPr>
        <p:spPr>
          <a:xfrm>
            <a:off x="655782" y="6117615"/>
            <a:ext cx="43657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i="1" dirty="0" err="1">
                <a:solidFill>
                  <a:srgbClr val="FF0000"/>
                </a:solidFill>
              </a:rPr>
              <a:t>there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does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b="1" i="1" dirty="0" err="1">
                <a:solidFill>
                  <a:srgbClr val="FF0000"/>
                </a:solidFill>
              </a:rPr>
              <a:t>not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exist</a:t>
            </a:r>
            <a:r>
              <a:rPr lang="es-ES" sz="2400" i="1" dirty="0">
                <a:solidFill>
                  <a:srgbClr val="FF0000"/>
                </a:solidFill>
              </a:rPr>
              <a:t> a transversal</a:t>
            </a:r>
            <a:endParaRPr lang="es-ES" sz="2400" i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536D45A-0B24-F3ED-DD95-ACADDA5FFBFE}"/>
              </a:ext>
            </a:extLst>
          </p:cNvPr>
          <p:cNvSpPr txBox="1"/>
          <p:nvPr/>
        </p:nvSpPr>
        <p:spPr>
          <a:xfrm>
            <a:off x="5245111" y="6118515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[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other</a:t>
            </a:r>
            <a:r>
              <a:rPr lang="es-ES" sz="2000" dirty="0"/>
              <a:t> sets S (   ) </a:t>
            </a:r>
            <a:r>
              <a:rPr lang="es-ES" sz="2000" dirty="0" err="1"/>
              <a:t>shown</a:t>
            </a:r>
            <a:r>
              <a:rPr lang="es-ES" sz="2000" dirty="0"/>
              <a:t> </a:t>
            </a:r>
            <a:r>
              <a:rPr lang="es-ES" sz="2000" dirty="0" err="1"/>
              <a:t>for</a:t>
            </a:r>
            <a:r>
              <a:rPr lang="es-ES" sz="2000" dirty="0"/>
              <a:t> </a:t>
            </a:r>
            <a:r>
              <a:rPr lang="es-ES" sz="2000" dirty="0" err="1"/>
              <a:t>completion</a:t>
            </a:r>
            <a:r>
              <a:rPr lang="es-ES" sz="2000" dirty="0"/>
              <a:t>]</a:t>
            </a:r>
          </a:p>
        </p:txBody>
      </p:sp>
      <p:pic>
        <p:nvPicPr>
          <p:cNvPr id="32" name="Gráfico 39" descr="Marca de insignia1 con relleno sólido">
            <a:extLst>
              <a:ext uri="{FF2B5EF4-FFF2-40B4-BE49-F238E27FC236}">
                <a16:creationId xmlns:a16="http://schemas.microsoft.com/office/drawing/2014/main" id="{E586CD10-DD30-B553-75AF-B1D8710B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8983" y="6258447"/>
            <a:ext cx="180000" cy="180000"/>
          </a:xfrm>
          <a:prstGeom prst="rect">
            <a:avLst/>
          </a:prstGeom>
        </p:spPr>
      </p:pic>
      <p:sp>
        <p:nvSpPr>
          <p:cNvPr id="33" name="Flecha: doblada hacia arriba 26">
            <a:extLst>
              <a:ext uri="{FF2B5EF4-FFF2-40B4-BE49-F238E27FC236}">
                <a16:creationId xmlns:a16="http://schemas.microsoft.com/office/drawing/2014/main" id="{19A21ECB-FF93-54C7-D890-0B2BEB375298}"/>
              </a:ext>
            </a:extLst>
          </p:cNvPr>
          <p:cNvSpPr/>
          <p:nvPr/>
        </p:nvSpPr>
        <p:spPr>
          <a:xfrm flipH="1" flipV="1">
            <a:off x="1242873" y="5282630"/>
            <a:ext cx="568297" cy="798574"/>
          </a:xfrm>
          <a:prstGeom prst="bentUpArrow">
            <a:avLst>
              <a:gd name="adj1" fmla="val 25000"/>
              <a:gd name="adj2" fmla="val 2574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0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Does there exist any transversal of the 3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must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whether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holds for all nonempty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C21A20-0B56-91C2-1C4B-49EBCC11008F}"/>
              </a:ext>
            </a:extLst>
          </p:cNvPr>
          <p:cNvSpPr txBox="1"/>
          <p:nvPr/>
        </p:nvSpPr>
        <p:spPr>
          <a:xfrm>
            <a:off x="655782" y="375732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(S)=1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BDE916F-5406-CD8A-2650-A6FAE769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4556328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61624CD6-83F6-11EA-44AF-F4F2E391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5029248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3D5B35E-2DBF-61A5-7BBD-F6A3E2905FC7}"/>
              </a:ext>
            </a:extLst>
          </p:cNvPr>
          <p:cNvCxnSpPr/>
          <p:nvPr/>
        </p:nvCxnSpPr>
        <p:spPr>
          <a:xfrm>
            <a:off x="3606152" y="471814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ABB29FA-A36E-4A9A-FA82-6FDB2E59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76" y="5536256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A888C0-39CF-A7BF-E3BF-73D6D6509784}"/>
              </a:ext>
            </a:extLst>
          </p:cNvPr>
          <p:cNvSpPr txBox="1"/>
          <p:nvPr/>
        </p:nvSpPr>
        <p:spPr>
          <a:xfrm>
            <a:off x="2488854" y="4475882"/>
            <a:ext cx="580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F8F84B-E833-2E6F-299B-FE3B9BBE470E}"/>
              </a:ext>
            </a:extLst>
          </p:cNvPr>
          <p:cNvSpPr txBox="1"/>
          <p:nvPr/>
        </p:nvSpPr>
        <p:spPr>
          <a:xfrm>
            <a:off x="2488854" y="4932565"/>
            <a:ext cx="580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3756F1-9BA5-3914-086E-3B8FD2E08190}"/>
              </a:ext>
            </a:extLst>
          </p:cNvPr>
          <p:cNvSpPr txBox="1"/>
          <p:nvPr/>
        </p:nvSpPr>
        <p:spPr>
          <a:xfrm>
            <a:off x="2488854" y="5452794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2,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78709E6-0CF1-6EB9-37E3-82EAFA067BD5}"/>
              </a:ext>
            </a:extLst>
          </p:cNvPr>
          <p:cNvCxnSpPr/>
          <p:nvPr/>
        </p:nvCxnSpPr>
        <p:spPr>
          <a:xfrm>
            <a:off x="3606152" y="514939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D66FE01-893D-93A5-227C-9EBD04DD0F70}"/>
              </a:ext>
            </a:extLst>
          </p:cNvPr>
          <p:cNvCxnSpPr/>
          <p:nvPr/>
        </p:nvCxnSpPr>
        <p:spPr>
          <a:xfrm>
            <a:off x="3606152" y="568362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405243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Does there exist any transversal of the 3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2913447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or not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FOR ALL</a:t>
            </a:r>
          </a:p>
        </p:txBody>
      </p:sp>
      <p:sp>
        <p:nvSpPr>
          <p:cNvPr id="20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FOR SOME</a:t>
            </a:r>
          </a:p>
        </p:txBody>
      </p:sp>
    </p:spTree>
    <p:extLst>
      <p:ext uri="{BB962C8B-B14F-4D97-AF65-F5344CB8AC3E}">
        <p14:creationId xmlns:p14="http://schemas.microsoft.com/office/powerpoint/2010/main" val="255361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E5AD0-2BF5-4925-36CF-393575A8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5DB940CB-1974-1E64-6231-D0695544FEE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C1D679-72C3-DA1C-5DEC-87D614ADFE4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9AF6941-4D50-5D7D-6A22-954327FDAABD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9B9374F-1BFA-9EC2-3F65-63E0B005D563}"/>
              </a:ext>
            </a:extLst>
          </p:cNvPr>
          <p:cNvSpPr/>
          <p:nvPr/>
        </p:nvSpPr>
        <p:spPr>
          <a:xfrm>
            <a:off x="7278084" y="2183849"/>
            <a:ext cx="32842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GREA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D3CD389-6E60-279F-9D7C-E5F5B5ED916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608204C-720A-3711-6991-96B4937D1B36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2A778D40-EC6D-2D23-623E-48C993003345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502B1A08-3883-2526-6244-4C9CBBFC6D5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29652-6F30-6DF2-D3AD-DBCEEBE7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053F86-F011-16CE-52F0-17B2C633FCA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AFE4DB-3499-91C4-6EEA-EEE881F90603}"/>
              </a:ext>
            </a:extLst>
          </p:cNvPr>
          <p:cNvSpPr/>
          <p:nvPr/>
        </p:nvSpPr>
        <p:spPr>
          <a:xfrm>
            <a:off x="6671716" y="1629000"/>
            <a:ext cx="460735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 am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afraid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it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is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the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other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way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s-ES" sz="6000" b="1" i="1" cap="none" spc="0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around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9D97E03-511F-3298-ADBC-F2D03E0353E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C3D4A99-F6A5-6F77-7F2D-30F18088A4F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154C44-0AC4-AB38-B06A-27B7009EF99A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B0F98D8-D57E-5767-BE9F-3C0203EAB24E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FC818A9-2377-7EBA-02FD-9C96032E600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60363-1E48-7CEB-2AE9-383FBD311334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26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Does there exist any transversal of the 3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3023660"/>
            <a:ext cx="1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Indeed,</a:t>
            </a:r>
            <a:r>
              <a:rPr lang="es-ES" sz="2400" i="1" dirty="0"/>
              <a:t>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(S)=2)</a:t>
            </a:r>
            <a:r>
              <a:rPr lang="es-ES" sz="2400" i="1" dirty="0"/>
              <a:t>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467" y="3731250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3" y="3654357"/>
            <a:ext cx="73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500538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467" y="4245592"/>
            <a:ext cx="360000" cy="360000"/>
          </a:xfrm>
          <a:prstGeom prst="rect">
            <a:avLst/>
          </a:prstGeom>
        </p:spPr>
      </p:pic>
      <p:pic>
        <p:nvPicPr>
          <p:cNvPr id="1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467" y="4825383"/>
            <a:ext cx="360000" cy="36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759934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38994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47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Does there exist any transversal of the 3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2913447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or not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FOR ALL</a:t>
            </a:r>
          </a:p>
        </p:txBody>
      </p:sp>
      <p:sp>
        <p:nvSpPr>
          <p:cNvPr id="20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FOR SOME</a:t>
            </a:r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1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15FDC-C664-519F-1D71-BCA28C0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2E7FE31-205F-47D9-696B-061E7993857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82E05A-38C1-1383-F5A5-26218E83EF1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04C023C7-08A7-6B53-080A-4CDFE02682FA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8A69AC-C0F7-43F0-2BBA-5552853F4440}"/>
              </a:ext>
            </a:extLst>
          </p:cNvPr>
          <p:cNvSpPr/>
          <p:nvPr/>
        </p:nvSpPr>
        <p:spPr>
          <a:xfrm>
            <a:off x="6408535" y="2183849"/>
            <a:ext cx="5133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8373163-AE5A-E446-D373-B73136D656B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6A1873E-AFD4-918A-5350-D3A426FEA547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C13064CB-0F3A-8EB3-D351-50988DDB1DA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C3B1997-F518-BADA-946B-8B8A9B4C3C8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7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5"/>
            <a:ext cx="4748786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7030A0"/>
                </a:solidFill>
              </a:rPr>
              <a:t>Suppose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we</a:t>
            </a:r>
            <a:r>
              <a:rPr lang="es-ES" b="1" dirty="0">
                <a:solidFill>
                  <a:srgbClr val="7030A0"/>
                </a:solidFill>
              </a:rPr>
              <a:t> are </a:t>
            </a:r>
            <a:r>
              <a:rPr lang="es-ES" b="1" dirty="0" err="1">
                <a:solidFill>
                  <a:srgbClr val="7030A0"/>
                </a:solidFill>
              </a:rPr>
              <a:t>given</a:t>
            </a:r>
            <a:r>
              <a:rPr lang="es-ES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793719"/>
          </a:xfrm>
        </p:spPr>
        <p:txBody>
          <a:bodyPr>
            <a:norm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A finite </a:t>
            </a:r>
            <a:r>
              <a:rPr lang="es-ES" sz="2500" dirty="0" err="1">
                <a:latin typeface="Comic Sans MS" panose="030F0702030302020204" pitchFamily="66" charset="0"/>
              </a:rPr>
              <a:t>collection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finite </a:t>
            </a:r>
            <a:r>
              <a:rPr lang="es-ES" sz="2500" dirty="0" err="1">
                <a:latin typeface="Comic Sans MS" panose="030F0702030302020204" pitchFamily="66" charset="0"/>
              </a:rPr>
              <a:t>nonempty</a:t>
            </a:r>
            <a:r>
              <a:rPr lang="es-ES" sz="2500" dirty="0">
                <a:latin typeface="Comic Sans MS" panose="030F0702030302020204" pitchFamily="66" charset="0"/>
              </a:rPr>
              <a:t> sets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198" y="2782829"/>
            <a:ext cx="6166106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solidFill>
                  <a:srgbClr val="7030A0"/>
                </a:solidFill>
              </a:rPr>
              <a:t>We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want</a:t>
            </a:r>
            <a:r>
              <a:rPr lang="es-ES" sz="4000" b="1" dirty="0">
                <a:solidFill>
                  <a:srgbClr val="7030A0"/>
                </a:solidFill>
              </a:rPr>
              <a:t> to </a:t>
            </a:r>
            <a:r>
              <a:rPr lang="es-ES" sz="4000" b="1" dirty="0" err="1">
                <a:solidFill>
                  <a:srgbClr val="7030A0"/>
                </a:solidFill>
              </a:rPr>
              <a:t>ask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the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question</a:t>
            </a:r>
            <a:r>
              <a:rPr lang="es-ES" sz="4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DF1029-89BC-2B72-A568-A9046240DEA5}"/>
              </a:ext>
            </a:extLst>
          </p:cNvPr>
          <p:cNvSpPr txBox="1">
            <a:spLocks/>
          </p:cNvSpPr>
          <p:nvPr/>
        </p:nvSpPr>
        <p:spPr>
          <a:xfrm>
            <a:off x="1517819" y="5013738"/>
            <a:ext cx="8293693" cy="852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This is also asked as:    </a:t>
            </a:r>
            <a:r>
              <a:rPr lang="en-US" sz="2500" dirty="0">
                <a:latin typeface="Comic Sans MS" panose="030F0702030302020204" pitchFamily="66" charset="0"/>
              </a:rPr>
              <a:t>Is it possible to find a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transversal of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8BA37-4E13-9C6A-1D93-863C9D1323D1}"/>
              </a:ext>
            </a:extLst>
          </p:cNvPr>
          <p:cNvSpPr txBox="1"/>
          <p:nvPr/>
        </p:nvSpPr>
        <p:spPr>
          <a:xfrm>
            <a:off x="935927" y="5013738"/>
            <a:ext cx="49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➡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B716D0-A20C-0A7C-80C6-D96C014DD1D3}"/>
              </a:ext>
            </a:extLst>
          </p:cNvPr>
          <p:cNvSpPr txBox="1">
            <a:spLocks/>
          </p:cNvSpPr>
          <p:nvPr/>
        </p:nvSpPr>
        <p:spPr>
          <a:xfrm>
            <a:off x="743903" y="3820820"/>
            <a:ext cx="10975848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Comic Sans MS" panose="030F0702030302020204" pitchFamily="66" charset="0"/>
              </a:rPr>
              <a:t>is it possible to choose an element 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>
                <a:latin typeface="Comic Sans MS" panose="030F0702030302020204" pitchFamily="66" charset="0"/>
              </a:rPr>
              <a:t>of each</a:t>
            </a:r>
            <a:r>
              <a:rPr lang="es-ES" sz="2500" baseline="-250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  </a:t>
            </a:r>
            <a:r>
              <a:rPr lang="en-US" sz="2500" dirty="0">
                <a:latin typeface="Comic Sans MS" panose="030F0702030302020204" pitchFamily="66" charset="0"/>
              </a:rPr>
              <a:t>in such a way that     all selected elements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r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>
                <a:latin typeface="Comic Sans MS" panose="030F0702030302020204" pitchFamily="66" charset="0"/>
              </a:rPr>
              <a:t>are pairwise distinct?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BC4F3-9E11-5E21-A991-91E401C6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5A7ED-F3FB-0B2A-DF93-421F5BE0FBF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A1734-1099-1779-7BD0-A1123F4D19B2}"/>
              </a:ext>
            </a:extLst>
          </p:cNvPr>
          <p:cNvSpPr/>
          <p:nvPr/>
        </p:nvSpPr>
        <p:spPr>
          <a:xfrm>
            <a:off x="6849268" y="1891461"/>
            <a:ext cx="44576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Sorry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check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your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answer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CE8B56D-6346-E23B-6248-51B69481FAA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57D70793-0C90-2EA6-47A4-0A9AA532716D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AFB0FD5-F57B-85B9-302B-88CDB1915974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44549BB-6394-9F5E-AE9D-F38771FB7758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BD28143-2928-AE61-95A7-5B9FB31FD146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back to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8FA6C40-2F1B-6ED2-6EC4-102619C4BCD5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31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Does there exist any transversal of the 3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Example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3023660"/>
            <a:ext cx="1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Certainly,</a:t>
            </a:r>
            <a:r>
              <a:rPr lang="es-ES" sz="2400" i="1" dirty="0"/>
              <a:t> </a:t>
            </a:r>
            <a:r>
              <a:rPr lang="es-ES" sz="2400" i="1" dirty="0" err="1"/>
              <a:t>there</a:t>
            </a:r>
            <a:r>
              <a:rPr lang="es-ES" sz="2400" i="1" dirty="0"/>
              <a:t> </a:t>
            </a:r>
            <a:r>
              <a:rPr lang="es-ES" sz="2400" i="1" dirty="0" err="1"/>
              <a:t>is</a:t>
            </a:r>
            <a:r>
              <a:rPr lang="es-ES" sz="2400" i="1" dirty="0"/>
              <a:t> </a:t>
            </a:r>
            <a:r>
              <a:rPr lang="es-ES" sz="2400" i="1" dirty="0" err="1"/>
              <a:t>only</a:t>
            </a:r>
            <a:r>
              <a:rPr lang="es-ES" sz="2400" i="1" dirty="0"/>
              <a:t> 1 </a:t>
            </a:r>
            <a:r>
              <a:rPr lang="es-ES" sz="2400" i="1" dirty="0" err="1"/>
              <a:t>subset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(S)=2), the set A itself</a:t>
            </a:r>
            <a:r>
              <a:rPr lang="es-ES" sz="2400" i="1" dirty="0"/>
              <a:t>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2436" y="3779367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332144" y="3717173"/>
            <a:ext cx="92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 = A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4102618" y="395936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0" y="5723177"/>
            <a:ext cx="1130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transversals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as,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instance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3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rgbClr val="FF0000"/>
                </a:solidFill>
              </a:rPr>
              <a:t>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4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5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}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0" y="4455299"/>
            <a:ext cx="1130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Hall’s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theorem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holds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Hence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i="1" dirty="0" err="1">
                <a:solidFill>
                  <a:srgbClr val="FF0000"/>
                </a:solidFill>
              </a:rPr>
              <a:t>there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exists</a:t>
            </a:r>
            <a:r>
              <a:rPr lang="es-ES" sz="2400" i="1" dirty="0">
                <a:solidFill>
                  <a:srgbClr val="FF0000"/>
                </a:solidFill>
              </a:rPr>
              <a:t> a transversal </a:t>
            </a:r>
            <a:r>
              <a:rPr lang="es-ES" sz="2400" dirty="0">
                <a:solidFill>
                  <a:srgbClr val="FF0000"/>
                </a:solidFill>
              </a:rPr>
              <a:t>of  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;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1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rgbClr val="FF0000"/>
                </a:solidFill>
              </a:rPr>
              <a:t>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3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2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}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E61B6-CAF4-35E7-98D2-17297CCB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FFAAC-8015-A6EA-A5B8-4A78F3A0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4748786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s-ES" b="1" dirty="0" err="1">
                <a:solidFill>
                  <a:srgbClr val="7030A0"/>
                </a:solidFill>
              </a:rPr>
              <a:t>Some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useful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notation</a:t>
            </a:r>
            <a:r>
              <a:rPr lang="es-ES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2C67-F405-7347-B845-4188BD81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901"/>
            <a:ext cx="10975848" cy="165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•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= { T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latin typeface="Comic Sans MS" panose="030F0702030302020204" pitchFamily="66" charset="0"/>
              </a:rPr>
              <a:t>p</a:t>
            </a:r>
            <a:r>
              <a:rPr lang="en-US" sz="2500" dirty="0">
                <a:latin typeface="Comic Sans MS" panose="030F0702030302020204" pitchFamily="66" charset="0"/>
              </a:rPr>
              <a:t> }   (the p elements of A are the p sets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‘s)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32B4FC-F7F0-E836-321B-D38CB1A84713}"/>
              </a:ext>
            </a:extLst>
          </p:cNvPr>
          <p:cNvSpPr txBox="1"/>
          <p:nvPr/>
        </p:nvSpPr>
        <p:spPr>
          <a:xfrm>
            <a:off x="786384" y="4325112"/>
            <a:ext cx="107867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example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={1, 2, 4},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={2, 3},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={1, 3, 5}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= {T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},  B =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3 </a:t>
            </a:r>
            <a:r>
              <a:rPr kumimoji="0" lang="es-ES" sz="25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= {1, 2, 3, 4, 5};</a:t>
            </a:r>
          </a:p>
          <a:p>
            <a:endParaRPr kumimoji="0" lang="es-ES" sz="25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    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if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S =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{T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},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then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(S)=2, and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(S)=4  as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r>
              <a:rPr kumimoji="0" lang="es-ES" sz="25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= {1, 2, 3, 4}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702A435-81F4-81A4-3B05-05AE2A54BE57}"/>
              </a:ext>
            </a:extLst>
          </p:cNvPr>
          <p:cNvSpPr txBox="1">
            <a:spLocks/>
          </p:cNvSpPr>
          <p:nvPr/>
        </p:nvSpPr>
        <p:spPr>
          <a:xfrm>
            <a:off x="838200" y="2174240"/>
            <a:ext cx="10975848" cy="2150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• </a:t>
            </a:r>
            <a:r>
              <a:rPr lang="es-ES" sz="2500" dirty="0" err="1">
                <a:latin typeface="Comic Sans MS" panose="030F0702030302020204" pitchFamily="66" charset="0"/>
              </a:rPr>
              <a:t>For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every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nonempty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subset</a:t>
            </a:r>
            <a:r>
              <a:rPr lang="es-ES" sz="2500" dirty="0">
                <a:latin typeface="Comic Sans MS" panose="030F0702030302020204" pitchFamily="66" charset="0"/>
              </a:rPr>
              <a:t> S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s-ES" sz="2500" dirty="0">
                <a:latin typeface="Comic Sans MS" panose="030F0702030302020204" pitchFamily="66" charset="0"/>
              </a:rPr>
              <a:t>A, </a:t>
            </a:r>
            <a:r>
              <a:rPr lang="es-ES" sz="2500" dirty="0" err="1">
                <a:latin typeface="Comic Sans MS" panose="030F0702030302020204" pitchFamily="66" charset="0"/>
              </a:rPr>
              <a:t>let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(S),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(S) be </a:t>
            </a:r>
            <a:r>
              <a:rPr lang="es-ES" sz="2500" dirty="0" err="1">
                <a:latin typeface="Comic Sans MS" panose="030F0702030302020204" pitchFamily="66" charset="0"/>
              </a:rPr>
              <a:t>defined</a:t>
            </a:r>
            <a:r>
              <a:rPr lang="es-ES" sz="2500" dirty="0">
                <a:latin typeface="Comic Sans MS" panose="030F0702030302020204" pitchFamily="66" charset="0"/>
              </a:rPr>
              <a:t> as: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 err="1">
                <a:latin typeface="Comic Sans MS" panose="030F0702030302020204" pitchFamily="66" charset="0"/>
              </a:rPr>
              <a:t>number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sets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 in 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</a:t>
            </a:r>
            <a:r>
              <a:rPr lang="es-ES" sz="2500" dirty="0" err="1">
                <a:latin typeface="Comic Sans MS" panose="030F0702030302020204" pitchFamily="66" charset="0"/>
              </a:rPr>
              <a:t>number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elements</a:t>
            </a:r>
            <a:r>
              <a:rPr lang="es-ES" sz="2500" dirty="0">
                <a:latin typeface="Comic Sans MS" panose="030F0702030302020204" pitchFamily="66" charset="0"/>
              </a:rPr>
              <a:t> (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B) in </a:t>
            </a:r>
            <a:r>
              <a:rPr lang="es-ES" sz="2500" dirty="0" err="1">
                <a:latin typeface="Comic Sans MS" panose="030F0702030302020204" pitchFamily="66" charset="0"/>
              </a:rPr>
              <a:t>the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i="1" dirty="0" err="1">
                <a:latin typeface="Comic Sans MS" panose="030F0702030302020204" pitchFamily="66" charset="0"/>
              </a:rPr>
              <a:t>union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sets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 </a:t>
            </a:r>
            <a:r>
              <a:rPr lang="es-ES" sz="2500" dirty="0" err="1">
                <a:latin typeface="Comic Sans MS" panose="030F0702030302020204" pitchFamily="66" charset="0"/>
              </a:rPr>
              <a:t>of</a:t>
            </a:r>
            <a:r>
              <a:rPr lang="es-ES" sz="2500" dirty="0">
                <a:latin typeface="Comic Sans MS" panose="030F0702030302020204" pitchFamily="66" charset="0"/>
              </a:rPr>
              <a:t> 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1676939-D13F-4FBC-4CF7-45E7C9203E08}"/>
              </a:ext>
            </a:extLst>
          </p:cNvPr>
          <p:cNvSpPr txBox="1">
            <a:spLocks/>
          </p:cNvSpPr>
          <p:nvPr/>
        </p:nvSpPr>
        <p:spPr>
          <a:xfrm>
            <a:off x="838200" y="1656461"/>
            <a:ext cx="10975848" cy="152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B</a:t>
            </a:r>
            <a:r>
              <a:rPr lang="es-ES" sz="2500" dirty="0">
                <a:latin typeface="Comic Sans MS" panose="030F0702030302020204" pitchFamily="66" charset="0"/>
              </a:rPr>
              <a:t> = T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  (elements of B are the elements of the p sets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      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‘s, </a:t>
            </a:r>
            <a:r>
              <a:rPr lang="es-ES" sz="2500" dirty="0" err="1">
                <a:latin typeface="Comic Sans MS" panose="030F0702030302020204" pitchFamily="66" charset="0"/>
              </a:rPr>
              <a:t>gathered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together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DA0-4736-6BC7-591E-FEE3B6A2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17BEC9D-66F1-9F0C-C094-B91D1007D346}"/>
              </a:ext>
            </a:extLst>
          </p:cNvPr>
          <p:cNvSpPr txBox="1">
            <a:spLocks/>
          </p:cNvSpPr>
          <p:nvPr/>
        </p:nvSpPr>
        <p:spPr>
          <a:xfrm>
            <a:off x="929638" y="237089"/>
            <a:ext cx="3035272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>
                <a:solidFill>
                  <a:srgbClr val="7030A0"/>
                </a:solidFill>
              </a:rPr>
              <a:t>The</a:t>
            </a:r>
            <a:r>
              <a:rPr lang="es-ES" sz="4000" b="1" dirty="0">
                <a:solidFill>
                  <a:srgbClr val="7030A0"/>
                </a:solidFill>
              </a:rPr>
              <a:t> </a:t>
            </a:r>
            <a:r>
              <a:rPr lang="es-ES" sz="4000" b="1" dirty="0" err="1">
                <a:solidFill>
                  <a:srgbClr val="7030A0"/>
                </a:solidFill>
              </a:rPr>
              <a:t>solution</a:t>
            </a:r>
            <a:r>
              <a:rPr lang="es-ES" sz="4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ED16AF0-6FFD-ECDE-AA26-F2C3921F08A8}"/>
              </a:ext>
            </a:extLst>
          </p:cNvPr>
          <p:cNvSpPr txBox="1">
            <a:spLocks/>
          </p:cNvSpPr>
          <p:nvPr/>
        </p:nvSpPr>
        <p:spPr>
          <a:xfrm>
            <a:off x="996696" y="1379715"/>
            <a:ext cx="10070592" cy="2460765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Hall’s theorem (combinatorial approach)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There exists a transversal of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if and only if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≥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holds for all nonempty S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⊆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{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}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A, where </a:t>
            </a:r>
          </a:p>
          <a:p>
            <a:pPr marL="0" indent="0"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B =T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32BD2A-EA48-8785-7C7F-CD7FAB1EDD98}"/>
              </a:ext>
            </a:extLst>
          </p:cNvPr>
          <p:cNvSpPr txBox="1"/>
          <p:nvPr/>
        </p:nvSpPr>
        <p:spPr>
          <a:xfrm>
            <a:off x="1142075" y="4433454"/>
            <a:ext cx="9321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This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theorem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combinatorial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version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of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one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written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in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context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of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Graph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Theory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(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deals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with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bipartite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graph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with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the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2 partite sets  A =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{ 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}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and B =T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a line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linking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with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y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if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and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only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if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y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6" name="Imagen 5" descr="Open Book Silhouette Free Stock Photo - Public Domain Pictures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87" y="4562764"/>
            <a:ext cx="906870" cy="15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Does there exist any transversal of the 4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whether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holds for all nonempty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9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8678234" y="1931818"/>
            <a:ext cx="3370473" cy="1178496"/>
          </a:xfrm>
          <a:prstGeom prst="wedgeRectCallout">
            <a:avLst>
              <a:gd name="adj1" fmla="val -34452"/>
              <a:gd name="adj2" fmla="val 68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8786876" y="1985362"/>
            <a:ext cx="3548263" cy="97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Note</a:t>
            </a:r>
            <a:r>
              <a:rPr lang="en-US" dirty="0">
                <a:latin typeface="Comic Sans MS" panose="030F0702030302020204" pitchFamily="66" charset="0"/>
              </a:rPr>
              <a:t>:  if </a:t>
            </a:r>
            <a:r>
              <a:rPr lang="en-US" sz="2000" dirty="0">
                <a:latin typeface="Comic Sans MS" panose="030F0702030302020204" pitchFamily="66" charset="0"/>
              </a:rPr>
              <a:t>A has N </a:t>
            </a:r>
            <a:r>
              <a:rPr lang="en-US" dirty="0">
                <a:latin typeface="Comic Sans MS" panose="030F0702030302020204" pitchFamily="66" charset="0"/>
              </a:rPr>
              <a:t>elements, there are as many nonempty subsets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as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Does there exist any transversal of the 4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check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whether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holds for all nonempty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C21A20-0B56-91C2-1C4B-49EBCC11008F}"/>
              </a:ext>
            </a:extLst>
          </p:cNvPr>
          <p:cNvSpPr txBox="1"/>
          <p:nvPr/>
        </p:nvSpPr>
        <p:spPr>
          <a:xfrm>
            <a:off x="655782" y="3813984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(S)=1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BDE916F-5406-CD8A-2650-A6FAE769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4279237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61624CD6-83F6-11EA-44AF-F4F2E391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9088" y="4698384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B2E12E53-2637-4E19-00A6-D6C209E3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569" y="5662480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3D5B35E-2DBF-61A5-7BBD-F6A3E2905FC7}"/>
              </a:ext>
            </a:extLst>
          </p:cNvPr>
          <p:cNvCxnSpPr/>
          <p:nvPr/>
        </p:nvCxnSpPr>
        <p:spPr>
          <a:xfrm>
            <a:off x="3606152" y="444105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ABB29FA-A36E-4A9A-FA82-6FDB2E59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569" y="5157488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A888C0-39CF-A7BF-E3BF-73D6D6509784}"/>
              </a:ext>
            </a:extLst>
          </p:cNvPr>
          <p:cNvSpPr txBox="1"/>
          <p:nvPr/>
        </p:nvSpPr>
        <p:spPr>
          <a:xfrm>
            <a:off x="2488854" y="4198791"/>
            <a:ext cx="580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F8F84B-E833-2E6F-299B-FE3B9BBE470E}"/>
              </a:ext>
            </a:extLst>
          </p:cNvPr>
          <p:cNvSpPr txBox="1"/>
          <p:nvPr/>
        </p:nvSpPr>
        <p:spPr>
          <a:xfrm>
            <a:off x="2492856" y="4641471"/>
            <a:ext cx="517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3756F1-9BA5-3914-086E-3B8FD2E08190}"/>
              </a:ext>
            </a:extLst>
          </p:cNvPr>
          <p:cNvSpPr txBox="1"/>
          <p:nvPr/>
        </p:nvSpPr>
        <p:spPr>
          <a:xfrm>
            <a:off x="2489440" y="511753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8A8C96A-B2CB-DFBA-8D9B-B22CF754E0BC}"/>
              </a:ext>
            </a:extLst>
          </p:cNvPr>
          <p:cNvSpPr txBox="1"/>
          <p:nvPr/>
        </p:nvSpPr>
        <p:spPr>
          <a:xfrm>
            <a:off x="2489440" y="558483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78709E6-0CF1-6EB9-37E3-82EAFA067BD5}"/>
              </a:ext>
            </a:extLst>
          </p:cNvPr>
          <p:cNvCxnSpPr/>
          <p:nvPr/>
        </p:nvCxnSpPr>
        <p:spPr>
          <a:xfrm>
            <a:off x="3606152" y="487230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D66FE01-893D-93A5-227C-9EBD04DD0F70}"/>
              </a:ext>
            </a:extLst>
          </p:cNvPr>
          <p:cNvCxnSpPr/>
          <p:nvPr/>
        </p:nvCxnSpPr>
        <p:spPr>
          <a:xfrm>
            <a:off x="3606152" y="540653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3544858-3C7B-E2BB-7BE0-DBF84B08B40B}"/>
              </a:ext>
            </a:extLst>
          </p:cNvPr>
          <p:cNvCxnSpPr/>
          <p:nvPr/>
        </p:nvCxnSpPr>
        <p:spPr>
          <a:xfrm>
            <a:off x="3606152" y="584248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8678234" y="1931818"/>
            <a:ext cx="3370473" cy="1178496"/>
          </a:xfrm>
          <a:prstGeom prst="wedgeRectCallout">
            <a:avLst>
              <a:gd name="adj1" fmla="val -34452"/>
              <a:gd name="adj2" fmla="val 68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8786876" y="1985362"/>
            <a:ext cx="3548263" cy="97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Note</a:t>
            </a:r>
            <a:r>
              <a:rPr lang="en-US" dirty="0">
                <a:latin typeface="Comic Sans MS" panose="030F0702030302020204" pitchFamily="66" charset="0"/>
              </a:rPr>
              <a:t>:  if </a:t>
            </a:r>
            <a:r>
              <a:rPr lang="en-US" sz="2000" dirty="0">
                <a:latin typeface="Comic Sans MS" panose="030F0702030302020204" pitchFamily="66" charset="0"/>
              </a:rPr>
              <a:t>A has N </a:t>
            </a:r>
            <a:r>
              <a:rPr lang="en-US" dirty="0">
                <a:latin typeface="Comic Sans MS" panose="030F0702030302020204" pitchFamily="66" charset="0"/>
              </a:rPr>
              <a:t>elements, there are as many nonempty subsets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as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8488FE22-BBEB-AEBE-9236-1EA44C51B6EB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5E9049C-9BF8-1810-C3D3-54E020966F3D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Does there exist any transversal of the 4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3F54C3-6471-333B-4886-84B118348FE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620796" y="2105068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continue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checking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whether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holds for all nonempty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717274" y="335965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3882531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5" y="3831573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48333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274806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653309"/>
            <a:ext cx="360000" cy="36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561099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40624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8488FE22-BBEB-AEBE-9236-1EA44C51B6EB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5E9049C-9BF8-1810-C3D3-54E020966F3D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Does there exist any transversal of the 4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3F54C3-6471-333B-4886-84B118348FE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620796" y="2105068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Note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continue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checking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whether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holds for all nonempty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717274" y="335965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6FF2C111-431E-EB1F-8CCA-25E901D6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057792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3882531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84FAD29D-9E82-29C0-BF11-53FC8B72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832650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AD99B90-8845-5539-0870-D62C400FCBC8}"/>
              </a:ext>
            </a:extLst>
          </p:cNvPr>
          <p:cNvCxnSpPr/>
          <p:nvPr/>
        </p:nvCxnSpPr>
        <p:spPr>
          <a:xfrm>
            <a:off x="3446836" y="59800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289944A5-3795-848B-ACE1-84E4CC96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455354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5" y="3831573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F5A9E69-86EE-4AB6-5665-069594237AD8}"/>
              </a:ext>
            </a:extLst>
          </p:cNvPr>
          <p:cNvCxnSpPr/>
          <p:nvPr/>
        </p:nvCxnSpPr>
        <p:spPr>
          <a:xfrm>
            <a:off x="3446836" y="522495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48333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274806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653309"/>
            <a:ext cx="360000" cy="36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6BBC618-74ED-4988-622A-CC68F21DCE06}"/>
              </a:ext>
            </a:extLst>
          </p:cNvPr>
          <p:cNvSpPr txBox="1"/>
          <p:nvPr/>
        </p:nvSpPr>
        <p:spPr>
          <a:xfrm>
            <a:off x="1791114" y="495866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EDB795-375C-9D43-414E-F3E76857773A}"/>
              </a:ext>
            </a:extLst>
          </p:cNvPr>
          <p:cNvSpPr txBox="1"/>
          <p:nvPr/>
        </p:nvSpPr>
        <p:spPr>
          <a:xfrm>
            <a:off x="1791115" y="5350308"/>
            <a:ext cx="62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561099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B34FE-28E1-DB6F-C833-D106C3F42498}"/>
              </a:ext>
            </a:extLst>
          </p:cNvPr>
          <p:cNvSpPr txBox="1"/>
          <p:nvPr/>
        </p:nvSpPr>
        <p:spPr>
          <a:xfrm>
            <a:off x="1791115" y="5735871"/>
            <a:ext cx="62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7F4E9A2-E8E9-A45D-A194-B5E11234AE33}"/>
              </a:ext>
            </a:extLst>
          </p:cNvPr>
          <p:cNvCxnSpPr/>
          <p:nvPr/>
        </p:nvCxnSpPr>
        <p:spPr>
          <a:xfrm>
            <a:off x="3446836" y="560278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40624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8488FE22-BBEB-AEBE-9236-1EA44C51B6EB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5E9049C-9BF8-1810-C3D3-54E020966F3D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Does there exist any transversal of the 4 sets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3F54C3-6471-333B-4886-84B118348FE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Example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389976" y="21020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397732" y="2840755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</a:t>
            </a:r>
            <a:r>
              <a:rPr lang="es-ES" sz="2400" i="1" dirty="0" err="1"/>
              <a:t>For</a:t>
            </a:r>
            <a:r>
              <a:rPr lang="es-ES" sz="2400" i="1" dirty="0"/>
              <a:t> </a:t>
            </a:r>
            <a:r>
              <a:rPr lang="es-ES" sz="2400" i="1" dirty="0" err="1"/>
              <a:t>all</a:t>
            </a:r>
            <a:r>
              <a:rPr lang="es-ES" sz="2400" i="1" dirty="0"/>
              <a:t> </a:t>
            </a:r>
            <a:r>
              <a:rPr lang="es-ES" sz="2400" i="1" dirty="0" err="1"/>
              <a:t>subsets</a:t>
            </a:r>
            <a:r>
              <a:rPr lang="es-ES" sz="2400" i="1" dirty="0"/>
              <a:t> of A </a:t>
            </a:r>
            <a:r>
              <a:rPr lang="es-ES" sz="2400" i="1" dirty="0" err="1"/>
              <a:t>with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check whether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or not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FOR ALL</a:t>
            </a:r>
          </a:p>
        </p:txBody>
      </p:sp>
      <p:sp>
        <p:nvSpPr>
          <p:cNvPr id="27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 FOR SOME</a:t>
            </a:r>
          </a:p>
        </p:txBody>
      </p:sp>
    </p:spTree>
    <p:extLst>
      <p:ext uri="{BB962C8B-B14F-4D97-AF65-F5344CB8AC3E}">
        <p14:creationId xmlns:p14="http://schemas.microsoft.com/office/powerpoint/2010/main" val="220724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1413</TotalTime>
  <Words>2519</Words>
  <Application>Microsoft Office PowerPoint</Application>
  <PresentationFormat>Panorámica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   Hall’s  (marriage) theorem  [combinatorial              approach] </vt:lpstr>
      <vt:lpstr>Suppose we are given:</vt:lpstr>
      <vt:lpstr>Some useful notation: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171</cp:revision>
  <dcterms:created xsi:type="dcterms:W3CDTF">2024-04-26T15:42:24Z</dcterms:created>
  <dcterms:modified xsi:type="dcterms:W3CDTF">2024-11-05T18:29:57Z</dcterms:modified>
</cp:coreProperties>
</file>