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23"/>
  </p:notesMasterIdLst>
  <p:sldIdLst>
    <p:sldId id="349" r:id="rId2"/>
    <p:sldId id="257" r:id="rId3"/>
    <p:sldId id="323" r:id="rId4"/>
    <p:sldId id="298" r:id="rId5"/>
    <p:sldId id="328" r:id="rId6"/>
    <p:sldId id="324" r:id="rId7"/>
    <p:sldId id="341" r:id="rId8"/>
    <p:sldId id="325" r:id="rId9"/>
    <p:sldId id="329" r:id="rId10"/>
    <p:sldId id="344" r:id="rId11"/>
    <p:sldId id="345" r:id="rId12"/>
    <p:sldId id="332" r:id="rId13"/>
    <p:sldId id="333" r:id="rId14"/>
    <p:sldId id="335" r:id="rId15"/>
    <p:sldId id="346" r:id="rId16"/>
    <p:sldId id="347" r:id="rId17"/>
    <p:sldId id="338" r:id="rId18"/>
    <p:sldId id="339" r:id="rId19"/>
    <p:sldId id="342" r:id="rId20"/>
    <p:sldId id="343" r:id="rId21"/>
    <p:sldId id="34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5" autoAdjust="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C2706-A96D-493F-9BD0-020BDEF07417}" type="datetimeFigureOut">
              <a:rPr lang="es-ES" smtClean="0"/>
              <a:t>21/02/2025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42923-81BE-4A16-A46A-09D0CF2648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42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251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045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9540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327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807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618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786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720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7797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058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395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FF7F26-5A61-E4FA-4B8C-027D90D97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5084A-F9B5-7846-804A-F98F6AC97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0668"/>
            <a:ext cx="5770880" cy="6076663"/>
          </a:xfrm>
        </p:spPr>
        <p:txBody>
          <a:bodyPr>
            <a:normAutofit fontScale="90000"/>
          </a:bodyPr>
          <a:lstStyle/>
          <a:p>
            <a:r>
              <a:rPr lang="es-ES" sz="7200" dirty="0">
                <a:latin typeface="Franklin Gothic Demi Cond" panose="020B0706030402020204" pitchFamily="34" charset="0"/>
              </a:rPr>
              <a:t>  </a:t>
            </a:r>
            <a:br>
              <a:rPr lang="es-ES" sz="7200" dirty="0">
                <a:latin typeface="Franklin Gothic Demi Cond" panose="020B0706030402020204" pitchFamily="34" charset="0"/>
              </a:rPr>
            </a:br>
            <a:r>
              <a:rPr lang="es-ES" sz="7200" dirty="0">
                <a:latin typeface="Franklin Gothic Demi Cond" panose="020B0706030402020204" pitchFamily="34" charset="0"/>
              </a:rPr>
              <a:t>  </a:t>
            </a:r>
            <a:r>
              <a:rPr lang="es-ES" sz="89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Teorema </a:t>
            </a:r>
            <a:br>
              <a:rPr lang="es-ES" sz="89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s-ES" sz="89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 de </a:t>
            </a:r>
            <a:br>
              <a:rPr lang="es-ES" sz="89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s-ES" sz="89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Hall</a:t>
            </a:r>
            <a:br>
              <a:rPr lang="es-ES" sz="89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s-ES" sz="66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[</a:t>
            </a:r>
            <a:r>
              <a:rPr lang="es-ES" sz="6600" dirty="0" err="1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versió</a:t>
            </a:r>
            <a:r>
              <a:rPr lang="es-ES" sz="66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              </a:t>
            </a:r>
            <a:br>
              <a:rPr lang="es-ES" sz="66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s-ES" sz="66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      </a:t>
            </a:r>
            <a:r>
              <a:rPr lang="es-ES" sz="6600" dirty="0" err="1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combinatòria</a:t>
            </a:r>
            <a:r>
              <a:rPr lang="es-ES" sz="66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  <a:t>]</a:t>
            </a:r>
            <a:br>
              <a:rPr lang="es-ES" sz="6600" dirty="0">
                <a:solidFill>
                  <a:schemeClr val="accent6">
                    <a:lumMod val="50000"/>
                  </a:schemeClr>
                </a:solidFill>
                <a:latin typeface="Franklin Gothic Demi Cond" panose="020B0706030402020204" pitchFamily="34" charset="0"/>
              </a:rPr>
            </a:br>
            <a:endParaRPr lang="es-ES" sz="6600" dirty="0">
              <a:solidFill>
                <a:schemeClr val="accent6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5" name="Imagen 4" descr="Diagrama de Venn aérea con personas">
            <a:extLst>
              <a:ext uri="{FF2B5EF4-FFF2-40B4-BE49-F238E27FC236}">
                <a16:creationId xmlns:a16="http://schemas.microsoft.com/office/drawing/2014/main" id="{69034528-D26D-FBF0-C7CA-A74B47EC9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17" y="0"/>
            <a:ext cx="6268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9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8AA032-B615-8132-C674-5704ADD9E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89BE8EEC-0805-924D-0CF3-4D0A06CB3DCD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8BD0F1-E059-3D91-8D5C-581AE1443766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5498A4B5-2478-DCAA-6C1B-409A730E0847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BA0C712-1945-3214-BE4B-ED3BAF9533CC}"/>
              </a:ext>
            </a:extLst>
          </p:cNvPr>
          <p:cNvSpPr/>
          <p:nvPr/>
        </p:nvSpPr>
        <p:spPr>
          <a:xfrm>
            <a:off x="6985906" y="2290272"/>
            <a:ext cx="39789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BEN FET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AB4FB02F-98C1-035F-A05E-2C6F04EAFE48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6FE66BCF-0A0C-6BB1-819A-F867FA7BD46F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85B1A919-E151-7F2A-D175-81334DCCF970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torna a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l’exemple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468F1B4E-AE3A-3A8C-4559-18C7BC160018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61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437DC7-B468-26A7-EFF4-24CBC9A1A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A03D2F-EB04-332F-B435-71230108029E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2D7343F-7710-0780-EF40-5AD120E8B517}"/>
              </a:ext>
            </a:extLst>
          </p:cNvPr>
          <p:cNvSpPr/>
          <p:nvPr/>
        </p:nvSpPr>
        <p:spPr>
          <a:xfrm>
            <a:off x="5909721" y="1724970"/>
            <a:ext cx="596612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Has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comprovat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el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subconjunt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dirty="0">
                <a:solidFill>
                  <a:srgbClr val="7030A0"/>
                </a:solidFill>
              </a:rPr>
              <a:t>S={ T</a:t>
            </a:r>
            <a:r>
              <a:rPr lang="es-ES" sz="6000" b="1" baseline="-25000" dirty="0">
                <a:solidFill>
                  <a:srgbClr val="7030A0"/>
                </a:solidFill>
              </a:rPr>
              <a:t>2</a:t>
            </a:r>
            <a:r>
              <a:rPr lang="es-ES" sz="6000" b="1" dirty="0">
                <a:solidFill>
                  <a:srgbClr val="7030A0"/>
                </a:solidFill>
              </a:rPr>
              <a:t>,T</a:t>
            </a:r>
            <a:r>
              <a:rPr lang="es-ES" sz="6000" b="1" baseline="-25000" dirty="0">
                <a:solidFill>
                  <a:srgbClr val="7030A0"/>
                </a:solidFill>
              </a:rPr>
              <a:t>3</a:t>
            </a:r>
            <a:r>
              <a:rPr lang="es-ES" sz="6000" b="1" dirty="0">
                <a:solidFill>
                  <a:srgbClr val="7030A0"/>
                </a:solidFill>
              </a:rPr>
              <a:t>,T</a:t>
            </a:r>
            <a:r>
              <a:rPr lang="es-ES" sz="6000" b="1" baseline="-25000" dirty="0">
                <a:solidFill>
                  <a:srgbClr val="7030A0"/>
                </a:solidFill>
              </a:rPr>
              <a:t>4</a:t>
            </a:r>
            <a:r>
              <a:rPr lang="es-ES" sz="6000" b="1" dirty="0">
                <a:solidFill>
                  <a:srgbClr val="7030A0"/>
                </a:solidFill>
              </a:rPr>
              <a:t> } </a:t>
            </a:r>
            <a:r>
              <a:rPr lang="es-ES" sz="6000" b="1" dirty="0">
                <a:solidFill>
                  <a:srgbClr val="7030A0"/>
                </a:solidFill>
                <a:ea typeface="Yu Mincho Light" panose="02020300000000000000" pitchFamily="18" charset="-128"/>
              </a:rPr>
              <a:t>⊆ A 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?</a:t>
            </a:r>
            <a:endParaRPr lang="es-ES" sz="6000" b="1" i="1" cap="none" spc="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0FDE6259-8ED0-9A2D-2734-2AA574F1F2B8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223CDE5F-156A-2B36-107F-41A0D21308A4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B7527F33-75F3-AF5A-A2F9-73F7A9F374E8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18A65D19-2461-7953-1D52-DF26BF3A46E5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00EFA36D-9E91-45F9-7A99-399FC127D53E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torna a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l’exemple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C1CAF5ED-C38D-F3D9-7944-31D6382583F7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83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0EE1D-42A5-4A9D-F402-96334AD80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F3C61305-01FD-4EA9-84C3-8B41DA2F9CEA}"/>
              </a:ext>
            </a:extLst>
          </p:cNvPr>
          <p:cNvSpPr txBox="1"/>
          <p:nvPr/>
        </p:nvSpPr>
        <p:spPr>
          <a:xfrm>
            <a:off x="596530" y="2362362"/>
            <a:ext cx="10880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4}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652E867-0CF9-BC48-354F-9076DADD42A6}"/>
              </a:ext>
            </a:extLst>
          </p:cNvPr>
          <p:cNvSpPr txBox="1"/>
          <p:nvPr/>
        </p:nvSpPr>
        <p:spPr>
          <a:xfrm>
            <a:off x="620796" y="3072532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Certament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i="1" dirty="0"/>
              <a:t>  per a tots </a:t>
            </a:r>
            <a:r>
              <a:rPr lang="es-ES" sz="2400" i="1" dirty="0" err="1"/>
              <a:t>els</a:t>
            </a:r>
            <a:r>
              <a:rPr lang="es-ES" sz="2400" i="1" dirty="0"/>
              <a:t> </a:t>
            </a:r>
            <a:r>
              <a:rPr lang="es-ES" sz="2400" i="1" dirty="0" err="1"/>
              <a:t>subconjunts</a:t>
            </a:r>
            <a:r>
              <a:rPr lang="es-ES" sz="2400" i="1" dirty="0"/>
              <a:t> de A </a:t>
            </a:r>
            <a:r>
              <a:rPr lang="es-ES" sz="2400" i="1" dirty="0" err="1"/>
              <a:t>amb</a:t>
            </a:r>
            <a:r>
              <a:rPr lang="es-ES" sz="2400" i="1" dirty="0"/>
              <a:t> 3 </a:t>
            </a:r>
            <a:r>
              <a:rPr lang="es-ES" sz="2400" i="1" dirty="0" err="1"/>
              <a:t>elements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(S)=3</a:t>
            </a:r>
            <a:r>
              <a:rPr lang="es-ES" sz="2400" i="1" dirty="0"/>
              <a:t> ) 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BE6FE252-90BD-8593-B475-37431BF3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7338" y="3884367"/>
            <a:ext cx="360000" cy="360000"/>
          </a:xfrm>
          <a:prstGeom prst="rect">
            <a:avLst/>
          </a:prstGeom>
        </p:spPr>
      </p:pic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9AD99B90-8845-5539-0870-D62C400FCBC8}"/>
              </a:ext>
            </a:extLst>
          </p:cNvPr>
          <p:cNvCxnSpPr/>
          <p:nvPr/>
        </p:nvCxnSpPr>
        <p:spPr>
          <a:xfrm>
            <a:off x="3748677" y="5329012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791114" y="4683405"/>
            <a:ext cx="815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EF5A9E69-86EE-4AB6-5665-069594237AD8}"/>
              </a:ext>
            </a:extLst>
          </p:cNvPr>
          <p:cNvCxnSpPr/>
          <p:nvPr/>
        </p:nvCxnSpPr>
        <p:spPr>
          <a:xfrm>
            <a:off x="3748677" y="4914238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769B705D-F170-B273-85C7-54AC0D476657}"/>
              </a:ext>
            </a:extLst>
          </p:cNvPr>
          <p:cNvCxnSpPr/>
          <p:nvPr/>
        </p:nvCxnSpPr>
        <p:spPr>
          <a:xfrm>
            <a:off x="3748677" y="4513713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 descr="Marca de insignia1 con relleno sólido">
            <a:extLst>
              <a:ext uri="{FF2B5EF4-FFF2-40B4-BE49-F238E27FC236}">
                <a16:creationId xmlns:a16="http://schemas.microsoft.com/office/drawing/2014/main" id="{26C55FEE-93CD-EDA4-7FC1-A8B7F638C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7338" y="4338378"/>
            <a:ext cx="360000" cy="360000"/>
          </a:xfrm>
          <a:prstGeom prst="rect">
            <a:avLst/>
          </a:prstGeom>
        </p:spPr>
      </p:pic>
      <p:pic>
        <p:nvPicPr>
          <p:cNvPr id="4" name="Gráfico 3" descr="Marca de insignia1 con relleno sólido">
            <a:extLst>
              <a:ext uri="{FF2B5EF4-FFF2-40B4-BE49-F238E27FC236}">
                <a16:creationId xmlns:a16="http://schemas.microsoft.com/office/drawing/2014/main" id="{9179118B-9559-378C-A04E-60D32B9EB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1744" y="4753877"/>
            <a:ext cx="360000" cy="360000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7D2DC7C-7E18-8E3E-F4D2-573655C116D1}"/>
              </a:ext>
            </a:extLst>
          </p:cNvPr>
          <p:cNvCxnSpPr/>
          <p:nvPr/>
        </p:nvCxnSpPr>
        <p:spPr>
          <a:xfrm>
            <a:off x="3748677" y="4071282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791114" y="4282880"/>
            <a:ext cx="815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791114" y="3840448"/>
            <a:ext cx="815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791114" y="5088488"/>
            <a:ext cx="797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 1, 4 }, </a:t>
            </a:r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(S)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=2 </a:t>
            </a:r>
            <a:r>
              <a:rPr lang="en-US" sz="2400" dirty="0">
                <a:solidFill>
                  <a:srgbClr val="FF0000"/>
                </a:solidFill>
                <a:ea typeface="Yu Mincho Light" panose="02020300000000000000" pitchFamily="18" charset="-128"/>
              </a:rPr>
              <a:t>&lt;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 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(S)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Gráfico 24" descr="Insignia de cruz con relleno sólido">
            <a:extLst>
              <a:ext uri="{FF2B5EF4-FFF2-40B4-BE49-F238E27FC236}">
                <a16:creationId xmlns:a16="http://schemas.microsoft.com/office/drawing/2014/main" id="{A8FBB28F-CB9F-3A23-D711-63959C8F6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95437" y="5167611"/>
            <a:ext cx="360000" cy="36000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FD7F80C4-6D41-A51E-2BD6-33B9765C3395}"/>
              </a:ext>
            </a:extLst>
          </p:cNvPr>
          <p:cNvSpPr txBox="1"/>
          <p:nvPr/>
        </p:nvSpPr>
        <p:spPr>
          <a:xfrm>
            <a:off x="655782" y="6117615"/>
            <a:ext cx="436570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i="1" dirty="0">
                <a:solidFill>
                  <a:srgbClr val="FF0000"/>
                </a:solidFill>
              </a:rPr>
              <a:t>      no</a:t>
            </a:r>
            <a:r>
              <a:rPr lang="es-ES" sz="2400" i="1" dirty="0">
                <a:solidFill>
                  <a:srgbClr val="FF0000"/>
                </a:solidFill>
              </a:rPr>
              <a:t> </a:t>
            </a:r>
            <a:r>
              <a:rPr lang="es-ES" sz="2400" i="1" dirty="0" err="1">
                <a:solidFill>
                  <a:srgbClr val="FF0000"/>
                </a:solidFill>
              </a:rPr>
              <a:t>existeix</a:t>
            </a:r>
            <a:r>
              <a:rPr lang="es-ES" sz="2400" i="1" dirty="0">
                <a:solidFill>
                  <a:srgbClr val="FF0000"/>
                </a:solidFill>
              </a:rPr>
              <a:t> </a:t>
            </a:r>
            <a:r>
              <a:rPr lang="es-ES" sz="2400" i="1" dirty="0" err="1">
                <a:solidFill>
                  <a:srgbClr val="FF0000"/>
                </a:solidFill>
              </a:rPr>
              <a:t>cap</a:t>
            </a:r>
            <a:r>
              <a:rPr lang="es-ES" sz="2400" i="1" dirty="0">
                <a:solidFill>
                  <a:srgbClr val="FF0000"/>
                </a:solidFill>
              </a:rPr>
              <a:t> transversal</a:t>
            </a:r>
            <a:endParaRPr lang="es-ES" sz="2400" i="1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536D45A-0B24-F3ED-DD95-ACADDA5FFBFE}"/>
              </a:ext>
            </a:extLst>
          </p:cNvPr>
          <p:cNvSpPr txBox="1"/>
          <p:nvPr/>
        </p:nvSpPr>
        <p:spPr>
          <a:xfrm>
            <a:off x="5245111" y="6118515"/>
            <a:ext cx="574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/>
              <a:t>[</a:t>
            </a:r>
            <a:r>
              <a:rPr lang="es-ES" sz="2000" dirty="0" err="1"/>
              <a:t>els</a:t>
            </a:r>
            <a:r>
              <a:rPr lang="es-ES" sz="2000" dirty="0"/>
              <a:t> altres </a:t>
            </a:r>
            <a:r>
              <a:rPr lang="es-ES" sz="2000" dirty="0" err="1"/>
              <a:t>conjunts</a:t>
            </a:r>
            <a:r>
              <a:rPr lang="es-ES" sz="2000" dirty="0"/>
              <a:t> S (   ) es </a:t>
            </a:r>
            <a:r>
              <a:rPr lang="es-ES" sz="2000" dirty="0" err="1"/>
              <a:t>mostren</a:t>
            </a:r>
            <a:r>
              <a:rPr lang="es-ES" sz="2000" dirty="0"/>
              <a:t> per completitud]</a:t>
            </a:r>
          </a:p>
        </p:txBody>
      </p:sp>
      <p:pic>
        <p:nvPicPr>
          <p:cNvPr id="32" name="Gráfico 39" descr="Marca de insignia1 con relleno sólido">
            <a:extLst>
              <a:ext uri="{FF2B5EF4-FFF2-40B4-BE49-F238E27FC236}">
                <a16:creationId xmlns:a16="http://schemas.microsoft.com/office/drawing/2014/main" id="{E586CD10-DD30-B553-75AF-B1D8710B7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8000" y="6258447"/>
            <a:ext cx="180000" cy="180000"/>
          </a:xfrm>
          <a:prstGeom prst="rect">
            <a:avLst/>
          </a:prstGeom>
        </p:spPr>
      </p:pic>
      <p:sp>
        <p:nvSpPr>
          <p:cNvPr id="33" name="Flecha: doblada hacia arriba 26">
            <a:extLst>
              <a:ext uri="{FF2B5EF4-FFF2-40B4-BE49-F238E27FC236}">
                <a16:creationId xmlns:a16="http://schemas.microsoft.com/office/drawing/2014/main" id="{19A21ECB-FF93-54C7-D890-0B2BEB375298}"/>
              </a:ext>
            </a:extLst>
          </p:cNvPr>
          <p:cNvSpPr/>
          <p:nvPr/>
        </p:nvSpPr>
        <p:spPr>
          <a:xfrm flipH="1" flipV="1">
            <a:off x="1242873" y="5282630"/>
            <a:ext cx="568297" cy="798574"/>
          </a:xfrm>
          <a:prstGeom prst="bentUpArrow">
            <a:avLst>
              <a:gd name="adj1" fmla="val 25000"/>
              <a:gd name="adj2" fmla="val 25740"/>
              <a:gd name="adj3" fmla="val 25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B458831-1E1A-1881-8FA7-40AFD9D5AD4A}"/>
              </a:ext>
            </a:extLst>
          </p:cNvPr>
          <p:cNvSpPr/>
          <p:nvPr/>
        </p:nvSpPr>
        <p:spPr>
          <a:xfrm>
            <a:off x="595744" y="326003"/>
            <a:ext cx="10760361" cy="1536963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310C855-AC89-C604-65DA-B400909F1672}"/>
              </a:ext>
            </a:extLst>
          </p:cNvPr>
          <p:cNvSpPr txBox="1">
            <a:spLocks/>
          </p:cNvSpPr>
          <p:nvPr/>
        </p:nvSpPr>
        <p:spPr>
          <a:xfrm>
            <a:off x="3668594" y="57327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err="1">
                <a:latin typeface="Comic Sans MS" panose="030F0702030302020204" pitchFamily="66" charset="0"/>
              </a:rPr>
              <a:t>Existeix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algun</a:t>
            </a:r>
            <a:r>
              <a:rPr lang="en-US" sz="2500" dirty="0">
                <a:latin typeface="Comic Sans MS" panose="030F0702030302020204" pitchFamily="66" charset="0"/>
              </a:rPr>
              <a:t> transversal dels 4 </a:t>
            </a:r>
            <a:r>
              <a:rPr lang="en-US" sz="2500" dirty="0" err="1">
                <a:latin typeface="Comic Sans MS" panose="030F0702030302020204" pitchFamily="66" charset="0"/>
              </a:rPr>
              <a:t>conjunts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{4}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A2A249C-D173-DE4D-95AD-5206ED09EFF0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Exemple</a:t>
            </a:r>
            <a:r>
              <a:rPr lang="es-ES" sz="3200" b="1" dirty="0">
                <a:solidFill>
                  <a:schemeClr val="bg1"/>
                </a:solidFill>
              </a:rPr>
              <a:t> 1  </a:t>
            </a:r>
          </a:p>
        </p:txBody>
      </p:sp>
    </p:spTree>
    <p:extLst>
      <p:ext uri="{BB962C8B-B14F-4D97-AF65-F5344CB8AC3E}">
        <p14:creationId xmlns:p14="http://schemas.microsoft.com/office/powerpoint/2010/main" val="422406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C838-14B3-CD22-8BE8-9810396B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72164D-3FE2-6A84-FCEC-84FAED506977}"/>
              </a:ext>
            </a:extLst>
          </p:cNvPr>
          <p:cNvSpPr/>
          <p:nvPr/>
        </p:nvSpPr>
        <p:spPr>
          <a:xfrm>
            <a:off x="655782" y="374133"/>
            <a:ext cx="10760361" cy="1536963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9CC9FC9-4CE9-D500-8158-5FB86D6FD951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 </a:t>
            </a:r>
            <a:r>
              <a:rPr lang="en-US" sz="2500" dirty="0" err="1">
                <a:latin typeface="Comic Sans MS" panose="030F0702030302020204" pitchFamily="66" charset="0"/>
              </a:rPr>
              <a:t>Existeix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algun</a:t>
            </a:r>
            <a:r>
              <a:rPr lang="en-US" sz="2500" dirty="0">
                <a:latin typeface="Comic Sans MS" panose="030F0702030302020204" pitchFamily="66" charset="0"/>
              </a:rPr>
              <a:t> transversal dels 3 </a:t>
            </a:r>
            <a:r>
              <a:rPr lang="en-US" sz="2500" dirty="0" err="1">
                <a:latin typeface="Comic Sans MS" panose="030F0702030302020204" pitchFamily="66" charset="0"/>
              </a:rPr>
              <a:t>conjunts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{3, 4, 5},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{2, 5}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586D55-FE88-0F9A-1D09-FA6E97EAEFB1}"/>
              </a:ext>
            </a:extLst>
          </p:cNvPr>
          <p:cNvSpPr txBox="1"/>
          <p:nvPr/>
        </p:nvSpPr>
        <p:spPr>
          <a:xfrm>
            <a:off x="595744" y="2313283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Notem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4, 5}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Hem de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comprovar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si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per a tot  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⊆ A 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buit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2C21A20-0B56-91C2-1C4B-49EBCC11008F}"/>
              </a:ext>
            </a:extLst>
          </p:cNvPr>
          <p:cNvSpPr txBox="1"/>
          <p:nvPr/>
        </p:nvSpPr>
        <p:spPr>
          <a:xfrm>
            <a:off x="655782" y="3757322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Per a tots </a:t>
            </a:r>
            <a:r>
              <a:rPr lang="es-ES" sz="2400" i="1" dirty="0" err="1"/>
              <a:t>els</a:t>
            </a:r>
            <a:r>
              <a:rPr lang="es-ES" sz="2400" i="1" dirty="0"/>
              <a:t> </a:t>
            </a:r>
            <a:r>
              <a:rPr lang="es-ES" sz="2400" i="1" dirty="0" err="1"/>
              <a:t>subconjunts</a:t>
            </a:r>
            <a:r>
              <a:rPr lang="es-ES" sz="2400" i="1" dirty="0"/>
              <a:t> de A </a:t>
            </a:r>
            <a:r>
              <a:rPr lang="es-ES" sz="2400" i="1" dirty="0" err="1"/>
              <a:t>amb</a:t>
            </a:r>
            <a:r>
              <a:rPr lang="es-ES" sz="2400" i="1" dirty="0"/>
              <a:t> 1 </a:t>
            </a:r>
            <a:r>
              <a:rPr lang="es-ES" sz="2400" i="1" dirty="0" err="1"/>
              <a:t>element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(S)=1</a:t>
            </a:r>
            <a:r>
              <a:rPr lang="es-ES" sz="2400" i="1" dirty="0"/>
              <a:t> ) 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CBDE916F-5406-CD8A-2650-A6FAE769A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710" y="4556328"/>
            <a:ext cx="360000" cy="360000"/>
          </a:xfrm>
          <a:prstGeom prst="rect">
            <a:avLst/>
          </a:prstGeom>
        </p:spPr>
      </p:pic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61624CD6-83F6-11EA-44AF-F4F2E3914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710" y="5029248"/>
            <a:ext cx="360000" cy="360000"/>
          </a:xfrm>
          <a:prstGeom prst="rect">
            <a:avLst/>
          </a:prstGeom>
        </p:spPr>
      </p:pic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43D5B35E-2DBF-61A5-7BBD-F6A3E2905FC7}"/>
              </a:ext>
            </a:extLst>
          </p:cNvPr>
          <p:cNvCxnSpPr/>
          <p:nvPr/>
        </p:nvCxnSpPr>
        <p:spPr>
          <a:xfrm>
            <a:off x="3606152" y="4718144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 descr="Marca de insignia1 con relleno sólido">
            <a:extLst>
              <a:ext uri="{FF2B5EF4-FFF2-40B4-BE49-F238E27FC236}">
                <a16:creationId xmlns:a16="http://schemas.microsoft.com/office/drawing/2014/main" id="{0ABB29FA-A36E-4A9A-FA82-6FDB2E59F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2676" y="5536256"/>
            <a:ext cx="360000" cy="360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FA888C0-39CF-A7BF-E3BF-73D6D6509784}"/>
              </a:ext>
            </a:extLst>
          </p:cNvPr>
          <p:cNvSpPr txBox="1"/>
          <p:nvPr/>
        </p:nvSpPr>
        <p:spPr>
          <a:xfrm>
            <a:off x="2488854" y="4475882"/>
            <a:ext cx="5804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FF8F84B-E833-2E6F-299B-FE3B9BBE470E}"/>
              </a:ext>
            </a:extLst>
          </p:cNvPr>
          <p:cNvSpPr txBox="1"/>
          <p:nvPr/>
        </p:nvSpPr>
        <p:spPr>
          <a:xfrm>
            <a:off x="2488854" y="4932565"/>
            <a:ext cx="5800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3, 4, 5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(S)=3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A3756F1-9BA5-3914-086E-3B8FD2E08190}"/>
              </a:ext>
            </a:extLst>
          </p:cNvPr>
          <p:cNvSpPr txBox="1"/>
          <p:nvPr/>
        </p:nvSpPr>
        <p:spPr>
          <a:xfrm>
            <a:off x="2488854" y="5452794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2, 5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678709E6-0CF1-6EB9-37E3-82EAFA067BD5}"/>
              </a:ext>
            </a:extLst>
          </p:cNvPr>
          <p:cNvCxnSpPr/>
          <p:nvPr/>
        </p:nvCxnSpPr>
        <p:spPr>
          <a:xfrm>
            <a:off x="3606152" y="5149395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DD66FE01-893D-93A5-227C-9EBD04DD0F70}"/>
              </a:ext>
            </a:extLst>
          </p:cNvPr>
          <p:cNvCxnSpPr/>
          <p:nvPr/>
        </p:nvCxnSpPr>
        <p:spPr>
          <a:xfrm>
            <a:off x="3606152" y="5683627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ítulo 1">
            <a:extLst>
              <a:ext uri="{FF2B5EF4-FFF2-40B4-BE49-F238E27FC236}">
                <a16:creationId xmlns:a16="http://schemas.microsoft.com/office/drawing/2014/main" id="{D6075E6C-1FB8-8E1E-8B7D-75D6994EA370}"/>
              </a:ext>
            </a:extLst>
          </p:cNvPr>
          <p:cNvSpPr txBox="1">
            <a:spLocks/>
          </p:cNvSpPr>
          <p:nvPr/>
        </p:nvSpPr>
        <p:spPr>
          <a:xfrm>
            <a:off x="915421" y="581732"/>
            <a:ext cx="216368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</a:rPr>
              <a:t>Exemple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 2  </a:t>
            </a:r>
          </a:p>
        </p:txBody>
      </p:sp>
    </p:spTree>
    <p:extLst>
      <p:ext uri="{BB962C8B-B14F-4D97-AF65-F5344CB8AC3E}">
        <p14:creationId xmlns:p14="http://schemas.microsoft.com/office/powerpoint/2010/main" val="4052435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C838-14B3-CD22-8BE8-9810396B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28586D55-FE88-0F9A-1D09-FA6E97EAEFB1}"/>
              </a:ext>
            </a:extLst>
          </p:cNvPr>
          <p:cNvSpPr txBox="1"/>
          <p:nvPr/>
        </p:nvSpPr>
        <p:spPr>
          <a:xfrm>
            <a:off x="595744" y="2313283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4, 5}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652E867-0CF9-BC48-354F-9076DADD42A6}"/>
              </a:ext>
            </a:extLst>
          </p:cNvPr>
          <p:cNvSpPr txBox="1"/>
          <p:nvPr/>
        </p:nvSpPr>
        <p:spPr>
          <a:xfrm>
            <a:off x="480859" y="2913447"/>
            <a:ext cx="11276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Per a tots </a:t>
            </a:r>
            <a:r>
              <a:rPr lang="es-ES" sz="2400" i="1" dirty="0" err="1"/>
              <a:t>els</a:t>
            </a:r>
            <a:r>
              <a:rPr lang="es-ES" sz="2400" i="1" dirty="0"/>
              <a:t> </a:t>
            </a:r>
            <a:r>
              <a:rPr lang="es-ES" sz="2400" i="1" dirty="0" err="1"/>
              <a:t>subconjunts</a:t>
            </a:r>
            <a:r>
              <a:rPr lang="es-ES" sz="2400" i="1" dirty="0"/>
              <a:t> de A </a:t>
            </a:r>
            <a:r>
              <a:rPr lang="es-ES" sz="2400" i="1" dirty="0" err="1"/>
              <a:t>amb</a:t>
            </a:r>
            <a:r>
              <a:rPr lang="es-ES" sz="2400" i="1" dirty="0"/>
              <a:t> 2 </a:t>
            </a:r>
            <a:r>
              <a:rPr lang="es-ES" sz="2400" i="1" dirty="0" err="1"/>
              <a:t>elements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(S)=2</a:t>
            </a:r>
            <a:r>
              <a:rPr lang="es-ES" sz="2400" i="1" dirty="0"/>
              <a:t> ),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us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plau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comprova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es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compleix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o no</a:t>
            </a:r>
            <a:r>
              <a:rPr lang="es-ES" sz="2400" i="1" dirty="0"/>
              <a:t>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C785A1DA-1E72-17EF-60C8-A8EEE02253BC}"/>
              </a:ext>
            </a:extLst>
          </p:cNvPr>
          <p:cNvSpPr/>
          <p:nvPr/>
        </p:nvSpPr>
        <p:spPr>
          <a:xfrm>
            <a:off x="2503677" y="4232079"/>
            <a:ext cx="2453429" cy="10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 PER A TOTS</a:t>
            </a:r>
          </a:p>
        </p:txBody>
      </p:sp>
      <p:sp>
        <p:nvSpPr>
          <p:cNvPr id="20" name="Rectángulo: esquinas redondeadas 52">
            <a:hlinkClick r:id="rId3" action="ppaction://hlinksldjump"/>
            <a:extLst>
              <a:ext uri="{FF2B5EF4-FFF2-40B4-BE49-F238E27FC236}">
                <a16:creationId xmlns:a16="http://schemas.microsoft.com/office/drawing/2014/main" id="{504DBB06-811C-2FDF-3F5A-A56055D1F716}"/>
              </a:ext>
            </a:extLst>
          </p:cNvPr>
          <p:cNvSpPr/>
          <p:nvPr/>
        </p:nvSpPr>
        <p:spPr>
          <a:xfrm>
            <a:off x="6897013" y="4232079"/>
            <a:ext cx="2453429" cy="108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 PER ALGUN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0DE8A74-E21D-E060-8FE1-3D9CEA7F4F2E}"/>
              </a:ext>
            </a:extLst>
          </p:cNvPr>
          <p:cNvSpPr/>
          <p:nvPr/>
        </p:nvSpPr>
        <p:spPr>
          <a:xfrm>
            <a:off x="655782" y="374133"/>
            <a:ext cx="10760361" cy="1536963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CF18CF-BF31-4937-44EF-437558EDC4BE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 </a:t>
            </a:r>
            <a:r>
              <a:rPr lang="en-US" sz="2500" dirty="0" err="1">
                <a:latin typeface="Comic Sans MS" panose="030F0702030302020204" pitchFamily="66" charset="0"/>
              </a:rPr>
              <a:t>Existeix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algun</a:t>
            </a:r>
            <a:r>
              <a:rPr lang="en-US" sz="2500" dirty="0">
                <a:latin typeface="Comic Sans MS" panose="030F0702030302020204" pitchFamily="66" charset="0"/>
              </a:rPr>
              <a:t> transversal dels 3 </a:t>
            </a:r>
            <a:r>
              <a:rPr lang="en-US" sz="2500" dirty="0" err="1">
                <a:latin typeface="Comic Sans MS" panose="030F0702030302020204" pitchFamily="66" charset="0"/>
              </a:rPr>
              <a:t>conjunts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{3, 4, 5},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{2, 5}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3C0C77E-77B4-A29A-9438-B450464C1FAD}"/>
              </a:ext>
            </a:extLst>
          </p:cNvPr>
          <p:cNvSpPr txBox="1">
            <a:spLocks/>
          </p:cNvSpPr>
          <p:nvPr/>
        </p:nvSpPr>
        <p:spPr>
          <a:xfrm>
            <a:off x="915421" y="581732"/>
            <a:ext cx="216368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</a:rPr>
              <a:t>Exemple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 2  </a:t>
            </a:r>
          </a:p>
        </p:txBody>
      </p:sp>
    </p:spTree>
    <p:extLst>
      <p:ext uri="{BB962C8B-B14F-4D97-AF65-F5344CB8AC3E}">
        <p14:creationId xmlns:p14="http://schemas.microsoft.com/office/powerpoint/2010/main" val="2553617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0E5AD0-2BF5-4925-36CF-393575A8F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5DB940CB-1974-1E64-6231-D0695544FEE9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3C1D679-72C3-DA1C-5DEC-87D614ADFE47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99AF6941-4D50-5D7D-6A22-954327FDAABD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9B9374F-1BFA-9EC2-3F65-63E0B005D563}"/>
              </a:ext>
            </a:extLst>
          </p:cNvPr>
          <p:cNvSpPr/>
          <p:nvPr/>
        </p:nvSpPr>
        <p:spPr>
          <a:xfrm>
            <a:off x="7082230" y="2183849"/>
            <a:ext cx="36760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GENIAL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9D3CD389-6E60-279F-9D7C-E5F5B5ED9166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6608204C-720A-3711-6991-96B4937D1B36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2A778D40-EC6D-2D23-623E-48C993003345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torna a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l’exemple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502B1A08-3883-2526-6244-4C9CBBFC6D5F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829652-6F30-6DF2-D3AD-DBCEEBE78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053F86-F011-16CE-52F0-17B2C633FCA2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EAFE4DB-3499-91C4-6EEA-EEE881F90603}"/>
              </a:ext>
            </a:extLst>
          </p:cNvPr>
          <p:cNvSpPr/>
          <p:nvPr/>
        </p:nvSpPr>
        <p:spPr>
          <a:xfrm>
            <a:off x="6437679" y="2077408"/>
            <a:ext cx="50754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Em fa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l’efecte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</a:p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que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així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no és…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99D97E03-511F-3298-ADBC-F2D03E0353ED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7C3D4A99-F6A5-6F77-7F2D-30F18088A4F4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6B154C44-0AC4-AB38-B06A-27B7009EF99A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BB0F98D8-D57E-5767-BE9F-3C0203EAB24E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BFC818A9-2377-7EBA-02FD-9C96032E6004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torna a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l’exemple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FFC60363-1E48-7CEB-2AE9-383FBD311334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2262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C838-14B3-CD22-8BE8-9810396B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28586D55-FE88-0F9A-1D09-FA6E97EAEFB1}"/>
              </a:ext>
            </a:extLst>
          </p:cNvPr>
          <p:cNvSpPr txBox="1"/>
          <p:nvPr/>
        </p:nvSpPr>
        <p:spPr>
          <a:xfrm>
            <a:off x="595744" y="2313283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4, 5}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652E867-0CF9-BC48-354F-9076DADD42A6}"/>
              </a:ext>
            </a:extLst>
          </p:cNvPr>
          <p:cNvSpPr txBox="1"/>
          <p:nvPr/>
        </p:nvSpPr>
        <p:spPr>
          <a:xfrm>
            <a:off x="480859" y="3023660"/>
            <a:ext cx="1127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En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efecte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i="1" dirty="0"/>
              <a:t> per a tots </a:t>
            </a:r>
            <a:r>
              <a:rPr lang="es-ES" sz="2400" i="1" dirty="0" err="1"/>
              <a:t>els</a:t>
            </a:r>
            <a:r>
              <a:rPr lang="es-ES" sz="2400" i="1" dirty="0"/>
              <a:t> </a:t>
            </a:r>
            <a:r>
              <a:rPr lang="es-ES" sz="2400" i="1" dirty="0" err="1"/>
              <a:t>subconjunts</a:t>
            </a:r>
            <a:r>
              <a:rPr lang="es-ES" sz="2400" i="1" dirty="0"/>
              <a:t> de A </a:t>
            </a:r>
            <a:r>
              <a:rPr lang="es-ES" sz="2400" i="1" dirty="0" err="1"/>
              <a:t>amb</a:t>
            </a:r>
            <a:r>
              <a:rPr lang="es-ES" sz="2400" i="1" dirty="0"/>
              <a:t> 2 </a:t>
            </a:r>
            <a:r>
              <a:rPr lang="es-ES" sz="2400" i="1" dirty="0" err="1"/>
              <a:t>elements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(S)=2 )</a:t>
            </a:r>
            <a:r>
              <a:rPr lang="es-ES" sz="2400" i="1" dirty="0"/>
              <a:t> 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Gráfico 25" descr="Marca de insignia1 con relleno sólido">
            <a:extLst>
              <a:ext uri="{FF2B5EF4-FFF2-40B4-BE49-F238E27FC236}">
                <a16:creationId xmlns:a16="http://schemas.microsoft.com/office/drawing/2014/main" id="{BE6FE252-90BD-8593-B475-37431BF3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33467" y="3731250"/>
            <a:ext cx="360000" cy="360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791113" y="3654357"/>
            <a:ext cx="737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4, 5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(S)=5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69B705D-F170-B273-85C7-54AC0D476657}"/>
              </a:ext>
            </a:extLst>
          </p:cNvPr>
          <p:cNvCxnSpPr/>
          <p:nvPr/>
        </p:nvCxnSpPr>
        <p:spPr>
          <a:xfrm>
            <a:off x="3446836" y="5005383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4476717-532F-3948-70FA-615BAB05E7D3}"/>
              </a:ext>
            </a:extLst>
          </p:cNvPr>
          <p:cNvCxnSpPr/>
          <p:nvPr/>
        </p:nvCxnSpPr>
        <p:spPr>
          <a:xfrm>
            <a:off x="3446836" y="4441161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áfico 2" descr="Marca de insignia1 con relleno sólido">
            <a:extLst>
              <a:ext uri="{FF2B5EF4-FFF2-40B4-BE49-F238E27FC236}">
                <a16:creationId xmlns:a16="http://schemas.microsoft.com/office/drawing/2014/main" id="{26C55FEE-93CD-EDA4-7FC1-A8B7F638C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3467" y="4245592"/>
            <a:ext cx="360000" cy="360000"/>
          </a:xfrm>
          <a:prstGeom prst="rect">
            <a:avLst/>
          </a:prstGeom>
        </p:spPr>
      </p:pic>
      <p:pic>
        <p:nvPicPr>
          <p:cNvPr id="14" name="Gráfico 3" descr="Marca de insignia1 con relleno sólido">
            <a:extLst>
              <a:ext uri="{FF2B5EF4-FFF2-40B4-BE49-F238E27FC236}">
                <a16:creationId xmlns:a16="http://schemas.microsoft.com/office/drawing/2014/main" id="{9179118B-9559-378C-A04E-60D32B9EB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3467" y="4825383"/>
            <a:ext cx="360000" cy="3600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E5B47E6-9E95-5B58-6D6A-7AC256052D6C}"/>
              </a:ext>
            </a:extLst>
          </p:cNvPr>
          <p:cNvSpPr txBox="1"/>
          <p:nvPr/>
        </p:nvSpPr>
        <p:spPr>
          <a:xfrm>
            <a:off x="1791115" y="4183031"/>
            <a:ext cx="68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5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4C99358-A822-8FAE-CFE9-77DC245755CC}"/>
              </a:ext>
            </a:extLst>
          </p:cNvPr>
          <p:cNvSpPr txBox="1"/>
          <p:nvPr/>
        </p:nvSpPr>
        <p:spPr>
          <a:xfrm>
            <a:off x="1791113" y="4759934"/>
            <a:ext cx="7502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2, 3, 4, 5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7D2DC7C-7E18-8E3E-F4D2-573655C116D1}"/>
              </a:ext>
            </a:extLst>
          </p:cNvPr>
          <p:cNvCxnSpPr/>
          <p:nvPr/>
        </p:nvCxnSpPr>
        <p:spPr>
          <a:xfrm>
            <a:off x="3446836" y="3899409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2B35F0D0-EE19-7AD3-072E-A20CA123E81A}"/>
              </a:ext>
            </a:extLst>
          </p:cNvPr>
          <p:cNvSpPr/>
          <p:nvPr/>
        </p:nvSpPr>
        <p:spPr>
          <a:xfrm>
            <a:off x="655782" y="374133"/>
            <a:ext cx="10760361" cy="1536963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BDCAE7-2735-B21F-8008-F84BA2A5103A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 </a:t>
            </a:r>
            <a:r>
              <a:rPr lang="en-US" sz="2500" dirty="0" err="1">
                <a:latin typeface="Comic Sans MS" panose="030F0702030302020204" pitchFamily="66" charset="0"/>
              </a:rPr>
              <a:t>Existeix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algun</a:t>
            </a:r>
            <a:r>
              <a:rPr lang="en-US" sz="2500" dirty="0">
                <a:latin typeface="Comic Sans MS" panose="030F0702030302020204" pitchFamily="66" charset="0"/>
              </a:rPr>
              <a:t> transversal dels 3 </a:t>
            </a:r>
            <a:r>
              <a:rPr lang="en-US" sz="2500" dirty="0" err="1">
                <a:latin typeface="Comic Sans MS" panose="030F0702030302020204" pitchFamily="66" charset="0"/>
              </a:rPr>
              <a:t>conjunts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{3, 4, 5},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{2, 5}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17D3398-DDA6-344F-6F43-8D5C7A53919F}"/>
              </a:ext>
            </a:extLst>
          </p:cNvPr>
          <p:cNvSpPr txBox="1">
            <a:spLocks/>
          </p:cNvSpPr>
          <p:nvPr/>
        </p:nvSpPr>
        <p:spPr>
          <a:xfrm>
            <a:off x="915421" y="581732"/>
            <a:ext cx="216368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</a:rPr>
              <a:t>Exemple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 2  </a:t>
            </a:r>
          </a:p>
        </p:txBody>
      </p:sp>
    </p:spTree>
    <p:extLst>
      <p:ext uri="{BB962C8B-B14F-4D97-AF65-F5344CB8AC3E}">
        <p14:creationId xmlns:p14="http://schemas.microsoft.com/office/powerpoint/2010/main" val="1572471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C838-14B3-CD22-8BE8-9810396B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28586D55-FE88-0F9A-1D09-FA6E97EAEFB1}"/>
              </a:ext>
            </a:extLst>
          </p:cNvPr>
          <p:cNvSpPr txBox="1"/>
          <p:nvPr/>
        </p:nvSpPr>
        <p:spPr>
          <a:xfrm>
            <a:off x="595744" y="2313283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4, 5}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652E867-0CF9-BC48-354F-9076DADD42A6}"/>
              </a:ext>
            </a:extLst>
          </p:cNvPr>
          <p:cNvSpPr txBox="1"/>
          <p:nvPr/>
        </p:nvSpPr>
        <p:spPr>
          <a:xfrm>
            <a:off x="480859" y="2913447"/>
            <a:ext cx="11276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Per a tots </a:t>
            </a:r>
            <a:r>
              <a:rPr lang="es-ES" sz="2400" i="1" dirty="0" err="1"/>
              <a:t>els</a:t>
            </a:r>
            <a:r>
              <a:rPr lang="es-ES" sz="2400" i="1" dirty="0"/>
              <a:t> </a:t>
            </a:r>
            <a:r>
              <a:rPr lang="es-ES" sz="2400" i="1" dirty="0" err="1"/>
              <a:t>subconjunts</a:t>
            </a:r>
            <a:r>
              <a:rPr lang="es-ES" sz="2400" i="1" dirty="0"/>
              <a:t> de A </a:t>
            </a:r>
            <a:r>
              <a:rPr lang="es-ES" sz="2400" i="1" dirty="0" err="1"/>
              <a:t>amb</a:t>
            </a:r>
            <a:r>
              <a:rPr lang="es-ES" sz="2400" i="1" dirty="0"/>
              <a:t> 3 </a:t>
            </a:r>
            <a:r>
              <a:rPr lang="es-ES" sz="2400" i="1" dirty="0" err="1"/>
              <a:t>elements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(S)=3</a:t>
            </a:r>
            <a:r>
              <a:rPr lang="es-ES" sz="2400" i="1" dirty="0"/>
              <a:t> ),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us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plau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comprova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es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compleix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o no</a:t>
            </a:r>
            <a:r>
              <a:rPr lang="es-ES" sz="2400" i="1" dirty="0"/>
              <a:t>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C785A1DA-1E72-17EF-60C8-A8EEE02253BC}"/>
              </a:ext>
            </a:extLst>
          </p:cNvPr>
          <p:cNvSpPr/>
          <p:nvPr/>
        </p:nvSpPr>
        <p:spPr>
          <a:xfrm>
            <a:off x="2503677" y="4232079"/>
            <a:ext cx="2453429" cy="10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 PER A TOTS</a:t>
            </a:r>
          </a:p>
        </p:txBody>
      </p:sp>
      <p:sp>
        <p:nvSpPr>
          <p:cNvPr id="20" name="Rectángulo: esquinas redondeadas 52">
            <a:hlinkClick r:id="rId3" action="ppaction://hlinksldjump"/>
            <a:extLst>
              <a:ext uri="{FF2B5EF4-FFF2-40B4-BE49-F238E27FC236}">
                <a16:creationId xmlns:a16="http://schemas.microsoft.com/office/drawing/2014/main" id="{504DBB06-811C-2FDF-3F5A-A56055D1F716}"/>
              </a:ext>
            </a:extLst>
          </p:cNvPr>
          <p:cNvSpPr/>
          <p:nvPr/>
        </p:nvSpPr>
        <p:spPr>
          <a:xfrm>
            <a:off x="6897013" y="4232079"/>
            <a:ext cx="2453429" cy="108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 PAR ALGUN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D75EA7C-A098-6DC9-4671-7ED5095E3C42}"/>
              </a:ext>
            </a:extLst>
          </p:cNvPr>
          <p:cNvSpPr/>
          <p:nvPr/>
        </p:nvSpPr>
        <p:spPr>
          <a:xfrm>
            <a:off x="655782" y="374133"/>
            <a:ext cx="10760361" cy="1536963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636AEA-C717-4468-6829-33314B32B1AF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 </a:t>
            </a:r>
            <a:r>
              <a:rPr lang="en-US" sz="2500" dirty="0" err="1">
                <a:latin typeface="Comic Sans MS" panose="030F0702030302020204" pitchFamily="66" charset="0"/>
              </a:rPr>
              <a:t>Existeix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algun</a:t>
            </a:r>
            <a:r>
              <a:rPr lang="en-US" sz="2500" dirty="0">
                <a:latin typeface="Comic Sans MS" panose="030F0702030302020204" pitchFamily="66" charset="0"/>
              </a:rPr>
              <a:t> transversal dels 3 </a:t>
            </a:r>
            <a:r>
              <a:rPr lang="en-US" sz="2500" dirty="0" err="1">
                <a:latin typeface="Comic Sans MS" panose="030F0702030302020204" pitchFamily="66" charset="0"/>
              </a:rPr>
              <a:t>conjunts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{3, 4, 5},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{2, 5}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70FBFD3-B302-79DE-F5FE-6D2D03D4C018}"/>
              </a:ext>
            </a:extLst>
          </p:cNvPr>
          <p:cNvSpPr txBox="1">
            <a:spLocks/>
          </p:cNvSpPr>
          <p:nvPr/>
        </p:nvSpPr>
        <p:spPr>
          <a:xfrm>
            <a:off x="915421" y="581732"/>
            <a:ext cx="216368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</a:rPr>
              <a:t>Exemple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 2  </a:t>
            </a:r>
          </a:p>
        </p:txBody>
      </p:sp>
    </p:spTree>
    <p:extLst>
      <p:ext uri="{BB962C8B-B14F-4D97-AF65-F5344CB8AC3E}">
        <p14:creationId xmlns:p14="http://schemas.microsoft.com/office/powerpoint/2010/main" val="3103715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815FDC-C664-519F-1D71-BCA28C02E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02E7FE31-205F-47D9-696B-061E79938579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682E05A-38C1-1383-F5A5-26218E83EF11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Forma en L 3">
            <a:extLst>
              <a:ext uri="{FF2B5EF4-FFF2-40B4-BE49-F238E27FC236}">
                <a16:creationId xmlns:a16="http://schemas.microsoft.com/office/drawing/2014/main" id="{04C023C7-08A7-6B53-080A-4CDFE02682FA}"/>
              </a:ext>
            </a:extLst>
          </p:cNvPr>
          <p:cNvSpPr/>
          <p:nvPr/>
        </p:nvSpPr>
        <p:spPr>
          <a:xfrm rot="2599813" flipH="1">
            <a:off x="2991412" y="1972771"/>
            <a:ext cx="1373157" cy="2699700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E8A69AC-C0F7-43F0-2BBA-5552853F4440}"/>
              </a:ext>
            </a:extLst>
          </p:cNvPr>
          <p:cNvSpPr/>
          <p:nvPr/>
        </p:nvSpPr>
        <p:spPr>
          <a:xfrm>
            <a:off x="6289913" y="2183849"/>
            <a:ext cx="53709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EXCEL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ea typeface="Yu Mincho Light" panose="02020300000000000000" pitchFamily="18" charset="-128"/>
              </a:rPr>
              <a:t>∙</a:t>
            </a:r>
            <a:r>
              <a:rPr lang="es-ES" sz="8000" b="1" i="1" cap="none" spc="0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LENT!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D8373163-AE5A-E446-D373-B73136D656BD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33CC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orma en L 2">
            <a:extLst>
              <a:ext uri="{FF2B5EF4-FFF2-40B4-BE49-F238E27FC236}">
                <a16:creationId xmlns:a16="http://schemas.microsoft.com/office/drawing/2014/main" id="{C6A1873E-AFD4-918A-5350-D3A426FEA547}"/>
              </a:ext>
            </a:extLst>
          </p:cNvPr>
          <p:cNvSpPr/>
          <p:nvPr/>
        </p:nvSpPr>
        <p:spPr>
          <a:xfrm rot="2599813" flipH="1">
            <a:off x="2970317" y="1667463"/>
            <a:ext cx="1373157" cy="2699700"/>
          </a:xfrm>
          <a:prstGeom prst="corner">
            <a:avLst/>
          </a:prstGeom>
          <a:solidFill>
            <a:srgbClr val="33CC33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C13064CB-0F3A-8EB3-D351-50988DDB1DA4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torna a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l’exemple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9C3B1997-F518-BADA-946B-8B8A9B4C3C8F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47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C1A26-6C7E-24F6-B2D1-9ED8AC6B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365125"/>
            <a:ext cx="6321555" cy="793719"/>
          </a:xfr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  </a:t>
            </a:r>
            <a:r>
              <a:rPr lang="es-ES" b="1" dirty="0" err="1">
                <a:solidFill>
                  <a:srgbClr val="7030A0"/>
                </a:solidFill>
              </a:rPr>
              <a:t>Suposem</a:t>
            </a:r>
            <a:r>
              <a:rPr lang="es-ES" b="1" dirty="0">
                <a:solidFill>
                  <a:srgbClr val="7030A0"/>
                </a:solidFill>
              </a:rPr>
              <a:t> que </a:t>
            </a:r>
            <a:r>
              <a:rPr lang="es-ES" b="1" dirty="0" err="1">
                <a:solidFill>
                  <a:srgbClr val="7030A0"/>
                </a:solidFill>
              </a:rPr>
              <a:t>se’ns</a:t>
            </a: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err="1">
                <a:solidFill>
                  <a:srgbClr val="7030A0"/>
                </a:solidFill>
              </a:rPr>
              <a:t>dóna</a:t>
            </a:r>
            <a:r>
              <a:rPr lang="es-ES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43255B-8945-B241-78D5-49684A2F1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978"/>
            <a:ext cx="10975848" cy="793719"/>
          </a:xfrm>
        </p:spPr>
        <p:txBody>
          <a:bodyPr>
            <a:normAutofit/>
          </a:bodyPr>
          <a:lstStyle/>
          <a:p>
            <a:r>
              <a:rPr lang="es-ES" sz="2500" dirty="0">
                <a:latin typeface="Comic Sans MS" panose="030F0702030302020204" pitchFamily="66" charset="0"/>
              </a:rPr>
              <a:t>Una </a:t>
            </a:r>
            <a:r>
              <a:rPr lang="es-ES" sz="2500" dirty="0" err="1">
                <a:latin typeface="Comic Sans MS" panose="030F0702030302020204" pitchFamily="66" charset="0"/>
              </a:rPr>
              <a:t>col</a:t>
            </a:r>
            <a:r>
              <a:rPr lang="es-ES" sz="2500" dirty="0" err="1">
                <a:latin typeface="Yu Mincho Light" panose="02020300000000000000" pitchFamily="18" charset="-128"/>
                <a:ea typeface="Yu Mincho Light" panose="02020300000000000000" pitchFamily="18" charset="-128"/>
              </a:rPr>
              <a:t>∙</a:t>
            </a:r>
            <a:r>
              <a:rPr lang="es-ES" sz="2500" dirty="0" err="1">
                <a:latin typeface="Comic Sans MS" panose="030F0702030302020204" pitchFamily="66" charset="0"/>
              </a:rPr>
              <a:t>lecció</a:t>
            </a:r>
            <a:r>
              <a:rPr lang="es-ES" sz="2500" dirty="0">
                <a:latin typeface="Comic Sans MS" panose="030F0702030302020204" pitchFamily="66" charset="0"/>
              </a:rPr>
              <a:t> finita de </a:t>
            </a:r>
            <a:r>
              <a:rPr lang="es-ES" sz="2500" dirty="0" err="1">
                <a:latin typeface="Comic Sans MS" panose="030F0702030302020204" pitchFamily="66" charset="0"/>
              </a:rPr>
              <a:t>conjunts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finits</a:t>
            </a:r>
            <a:r>
              <a:rPr lang="es-ES" sz="2500" dirty="0">
                <a:latin typeface="Comic Sans MS" panose="030F0702030302020204" pitchFamily="66" charset="0"/>
              </a:rPr>
              <a:t> no </a:t>
            </a:r>
            <a:r>
              <a:rPr lang="es-ES" sz="2500" dirty="0" err="1">
                <a:latin typeface="Comic Sans MS" panose="030F0702030302020204" pitchFamily="66" charset="0"/>
              </a:rPr>
              <a:t>buits</a:t>
            </a:r>
            <a:r>
              <a:rPr lang="es-ES" sz="25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, T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, … ,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55834D4-70A0-2864-FDD2-142FD7E5EB42}"/>
              </a:ext>
            </a:extLst>
          </p:cNvPr>
          <p:cNvSpPr txBox="1">
            <a:spLocks/>
          </p:cNvSpPr>
          <p:nvPr/>
        </p:nvSpPr>
        <p:spPr>
          <a:xfrm>
            <a:off x="838197" y="2782829"/>
            <a:ext cx="6846279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7030A0"/>
                </a:solidFill>
              </a:rPr>
              <a:t>   </a:t>
            </a:r>
            <a:r>
              <a:rPr lang="es-ES" sz="4000" b="1" dirty="0" err="1">
                <a:solidFill>
                  <a:srgbClr val="7030A0"/>
                </a:solidFill>
              </a:rPr>
              <a:t>Volem</a:t>
            </a:r>
            <a:r>
              <a:rPr lang="es-ES" sz="4000" b="1" dirty="0">
                <a:solidFill>
                  <a:srgbClr val="7030A0"/>
                </a:solidFill>
              </a:rPr>
              <a:t> contestar la pregunta: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FADF1029-89BC-2B72-A568-A9046240DEA5}"/>
              </a:ext>
            </a:extLst>
          </p:cNvPr>
          <p:cNvSpPr txBox="1">
            <a:spLocks/>
          </p:cNvSpPr>
          <p:nvPr/>
        </p:nvSpPr>
        <p:spPr>
          <a:xfrm>
            <a:off x="1517819" y="5013738"/>
            <a:ext cx="9811597" cy="852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També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se sol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preguntar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com:    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És</a:t>
            </a:r>
            <a:r>
              <a:rPr lang="en-US" sz="2500" dirty="0">
                <a:latin typeface="Comic Sans MS" panose="030F0702030302020204" pitchFamily="66" charset="0"/>
              </a:rPr>
              <a:t> possible </a:t>
            </a:r>
            <a:r>
              <a:rPr lang="en-US" sz="2500" dirty="0" err="1">
                <a:latin typeface="Comic Sans MS" panose="030F0702030302020204" pitchFamily="66" charset="0"/>
              </a:rPr>
              <a:t>trobar</a:t>
            </a:r>
            <a:r>
              <a:rPr lang="en-US" sz="2500" dirty="0">
                <a:latin typeface="Comic Sans MS" panose="030F0702030302020204" pitchFamily="66" charset="0"/>
              </a:rPr>
              <a:t> un 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                 transversal de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, T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, … ,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D68BA37-4E13-9C6A-1D93-863C9D1323D1}"/>
              </a:ext>
            </a:extLst>
          </p:cNvPr>
          <p:cNvSpPr txBox="1"/>
          <p:nvPr/>
        </p:nvSpPr>
        <p:spPr>
          <a:xfrm>
            <a:off x="935927" y="5013738"/>
            <a:ext cx="49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➡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4B716D0-A20C-0A7C-80C6-D96C014DD1D3}"/>
              </a:ext>
            </a:extLst>
          </p:cNvPr>
          <p:cNvSpPr txBox="1">
            <a:spLocks/>
          </p:cNvSpPr>
          <p:nvPr/>
        </p:nvSpPr>
        <p:spPr>
          <a:xfrm>
            <a:off x="743903" y="3820820"/>
            <a:ext cx="10975848" cy="793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>
                <a:latin typeface="Comic Sans MS" panose="030F0702030302020204" pitchFamily="66" charset="0"/>
              </a:rPr>
              <a:t>És</a:t>
            </a:r>
            <a:r>
              <a:rPr lang="en-US" sz="2500" dirty="0">
                <a:latin typeface="Comic Sans MS" panose="030F0702030302020204" pitchFamily="66" charset="0"/>
              </a:rPr>
              <a:t> possible </a:t>
            </a:r>
            <a:r>
              <a:rPr lang="en-US" sz="2500" dirty="0" err="1">
                <a:latin typeface="Comic Sans MS" panose="030F0702030302020204" pitchFamily="66" charset="0"/>
              </a:rPr>
              <a:t>escollir</a:t>
            </a:r>
            <a:r>
              <a:rPr lang="en-US" sz="2500" dirty="0">
                <a:latin typeface="Comic Sans MS" panose="030F0702030302020204" pitchFamily="66" charset="0"/>
              </a:rPr>
              <a:t> un element 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s-ES" sz="25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US" sz="2500" dirty="0">
                <a:latin typeface="Comic Sans MS" panose="030F0702030302020204" pitchFamily="66" charset="0"/>
              </a:rPr>
              <a:t>de </a:t>
            </a:r>
            <a:r>
              <a:rPr lang="en-US" sz="2500" dirty="0" err="1">
                <a:latin typeface="Comic Sans MS" panose="030F0702030302020204" pitchFamily="66" charset="0"/>
              </a:rPr>
              <a:t>cada</a:t>
            </a:r>
            <a:r>
              <a:rPr lang="es-ES" sz="2500" baseline="-25000" dirty="0">
                <a:latin typeface="Comic Sans MS" panose="030F0702030302020204" pitchFamily="66" charset="0"/>
              </a:rPr>
              <a:t> 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i  </a:t>
            </a:r>
            <a:r>
              <a:rPr lang="en-US" sz="2500" dirty="0">
                <a:latin typeface="Comic Sans MS" panose="030F0702030302020204" pitchFamily="66" charset="0"/>
              </a:rPr>
              <a:t>de </a:t>
            </a:r>
            <a:r>
              <a:rPr lang="en-US" sz="2500" dirty="0" err="1">
                <a:latin typeface="Comic Sans MS" panose="030F0702030302020204" pitchFamily="66" charset="0"/>
              </a:rPr>
              <a:t>manera</a:t>
            </a:r>
            <a:r>
              <a:rPr lang="en-US" sz="2500" dirty="0">
                <a:latin typeface="Comic Sans MS" panose="030F0702030302020204" pitchFamily="66" charset="0"/>
              </a:rPr>
              <a:t> que tots </a:t>
            </a:r>
            <a:r>
              <a:rPr lang="en-US" sz="2500" dirty="0" err="1">
                <a:latin typeface="Comic Sans MS" panose="030F0702030302020204" pitchFamily="66" charset="0"/>
              </a:rPr>
              <a:t>els</a:t>
            </a:r>
            <a:r>
              <a:rPr lang="en-US" sz="2500" dirty="0">
                <a:latin typeface="Comic Sans MS" panose="030F0702030302020204" pitchFamily="66" charset="0"/>
              </a:rPr>
              <a:t> elements </a:t>
            </a:r>
            <a:r>
              <a:rPr lang="en-US" sz="2500" dirty="0" err="1">
                <a:latin typeface="Comic Sans MS" panose="030F0702030302020204" pitchFamily="66" charset="0"/>
              </a:rPr>
              <a:t>seleccionats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, r</a:t>
            </a:r>
            <a:r>
              <a:rPr lang="es-ES" sz="25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, … , </a:t>
            </a:r>
            <a:r>
              <a:rPr lang="es-ES" sz="25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s-ES" sz="25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US" sz="2500" dirty="0" err="1">
                <a:latin typeface="Comic Sans MS" panose="030F0702030302020204" pitchFamily="66" charset="0"/>
              </a:rPr>
              <a:t>siguin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diferents</a:t>
            </a:r>
            <a:r>
              <a:rPr lang="en-US" sz="2500" dirty="0">
                <a:latin typeface="Comic Sans MS" panose="030F0702030302020204" pitchFamily="66" charset="0"/>
              </a:rPr>
              <a:t> entre </a:t>
            </a:r>
            <a:r>
              <a:rPr lang="en-US" sz="2500" dirty="0" err="1">
                <a:latin typeface="Comic Sans MS" panose="030F0702030302020204" pitchFamily="66" charset="0"/>
              </a:rPr>
              <a:t>si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2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7BC4F3-9E11-5E21-A991-91E401C66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1A5A7ED-F3FB-0B2A-DF93-421F5BE0FBF7}"/>
              </a:ext>
            </a:extLst>
          </p:cNvPr>
          <p:cNvSpPr txBox="1"/>
          <p:nvPr/>
        </p:nvSpPr>
        <p:spPr>
          <a:xfrm>
            <a:off x="5694630" y="3322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3FA1734-1099-1779-7BD0-A1123F4D19B2}"/>
              </a:ext>
            </a:extLst>
          </p:cNvPr>
          <p:cNvSpPr/>
          <p:nvPr/>
        </p:nvSpPr>
        <p:spPr>
          <a:xfrm>
            <a:off x="6655076" y="1690458"/>
            <a:ext cx="447673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Ho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sento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,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comprova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la </a:t>
            </a:r>
          </a:p>
          <a:p>
            <a:pPr algn="ctr"/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teva</a:t>
            </a:r>
            <a:r>
              <a:rPr lang="es-ES" sz="6000" b="1" i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6000" b="1" i="1" dirty="0" err="1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resposta</a:t>
            </a:r>
            <a:endParaRPr lang="es-ES" sz="6000" b="1" i="1" cap="none" spc="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  <a:p>
            <a:pPr algn="ctr"/>
            <a:endParaRPr lang="es-ES" sz="6000" b="1" i="1" cap="none" spc="0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ECE8B56D-6346-E23B-6248-51B69481FAAC}"/>
              </a:ext>
            </a:extLst>
          </p:cNvPr>
          <p:cNvSpPr/>
          <p:nvPr/>
        </p:nvSpPr>
        <p:spPr>
          <a:xfrm>
            <a:off x="1877990" y="1629000"/>
            <a:ext cx="3600000" cy="3600000"/>
          </a:xfrm>
          <a:prstGeom prst="flowChartConnector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ruz 10">
            <a:extLst>
              <a:ext uri="{FF2B5EF4-FFF2-40B4-BE49-F238E27FC236}">
                <a16:creationId xmlns:a16="http://schemas.microsoft.com/office/drawing/2014/main" id="{57D70793-0C90-2EA6-47A4-0A9AA532716D}"/>
              </a:ext>
            </a:extLst>
          </p:cNvPr>
          <p:cNvSpPr/>
          <p:nvPr/>
        </p:nvSpPr>
        <p:spPr>
          <a:xfrm rot="2761830">
            <a:off x="2172447" y="2110999"/>
            <a:ext cx="3011054" cy="2906056"/>
          </a:xfrm>
          <a:prstGeom prst="plus">
            <a:avLst>
              <a:gd name="adj" fmla="val 37695"/>
            </a:avLst>
          </a:prstGeom>
          <a:solidFill>
            <a:srgbClr val="CC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ruz 11">
            <a:extLst>
              <a:ext uri="{FF2B5EF4-FFF2-40B4-BE49-F238E27FC236}">
                <a16:creationId xmlns:a16="http://schemas.microsoft.com/office/drawing/2014/main" id="{5AFB0FD5-F57B-85B9-302B-88CDB1915974}"/>
              </a:ext>
            </a:extLst>
          </p:cNvPr>
          <p:cNvSpPr/>
          <p:nvPr/>
        </p:nvSpPr>
        <p:spPr>
          <a:xfrm rot="2761830">
            <a:off x="2193543" y="1869594"/>
            <a:ext cx="3011054" cy="2906056"/>
          </a:xfrm>
          <a:prstGeom prst="plus">
            <a:avLst>
              <a:gd name="adj" fmla="val 3769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8">
            <a:hlinkClick r:id="" action="ppaction://noaction"/>
            <a:extLst>
              <a:ext uri="{FF2B5EF4-FFF2-40B4-BE49-F238E27FC236}">
                <a16:creationId xmlns:a16="http://schemas.microsoft.com/office/drawing/2014/main" id="{844549BB-6394-9F5E-AE9D-F38771FB7758}"/>
              </a:ext>
            </a:extLst>
          </p:cNvPr>
          <p:cNvSpPr txBox="1">
            <a:spLocks/>
          </p:cNvSpPr>
          <p:nvPr/>
        </p:nvSpPr>
        <p:spPr>
          <a:xfrm>
            <a:off x="7278084" y="5402121"/>
            <a:ext cx="3600000" cy="1100177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contenido 8">
            <a:hlinkClick r:id="rId2" action="ppaction://hlinksldjump"/>
            <a:extLst>
              <a:ext uri="{FF2B5EF4-FFF2-40B4-BE49-F238E27FC236}">
                <a16:creationId xmlns:a16="http://schemas.microsoft.com/office/drawing/2014/main" id="{DBD28143-2928-AE61-95A7-5B9FB31FD146}"/>
              </a:ext>
            </a:extLst>
          </p:cNvPr>
          <p:cNvSpPr txBox="1">
            <a:spLocks/>
          </p:cNvSpPr>
          <p:nvPr/>
        </p:nvSpPr>
        <p:spPr>
          <a:xfrm>
            <a:off x="7175392" y="5229000"/>
            <a:ext cx="3600000" cy="1100177"/>
          </a:xfrm>
          <a:prstGeom prst="roundRect">
            <a:avLst/>
          </a:prstGeom>
          <a:pattFill prst="pct25">
            <a:fgClr>
              <a:srgbClr val="CCCCFF"/>
            </a:fgClr>
            <a:bgClr>
              <a:schemeClr val="bg1"/>
            </a:bgClr>
          </a:pattFill>
          <a:ln>
            <a:solidFill>
              <a:srgbClr val="7030A0"/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 extrusionH="88900" prstMaterial="softEdge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torna a </a:t>
            </a:r>
            <a:r>
              <a:rPr lang="es-ES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l’exemple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C8FA6C40-2F1B-6ED2-6EC4-102619C4BCD5}"/>
              </a:ext>
            </a:extLst>
          </p:cNvPr>
          <p:cNvSpPr/>
          <p:nvPr/>
        </p:nvSpPr>
        <p:spPr>
          <a:xfrm>
            <a:off x="7317123" y="5550099"/>
            <a:ext cx="540000" cy="484632"/>
          </a:xfrm>
          <a:prstGeom prst="lef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310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C838-14B3-CD22-8BE8-9810396B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28586D55-FE88-0F9A-1D09-FA6E97EAEFB1}"/>
              </a:ext>
            </a:extLst>
          </p:cNvPr>
          <p:cNvSpPr txBox="1"/>
          <p:nvPr/>
        </p:nvSpPr>
        <p:spPr>
          <a:xfrm>
            <a:off x="595744" y="2313283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4, 5}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652E867-0CF9-BC48-354F-9076DADD42A6}"/>
              </a:ext>
            </a:extLst>
          </p:cNvPr>
          <p:cNvSpPr txBox="1"/>
          <p:nvPr/>
        </p:nvSpPr>
        <p:spPr>
          <a:xfrm>
            <a:off x="480859" y="3023660"/>
            <a:ext cx="1127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Certament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s-ES" sz="2400" i="1" dirty="0"/>
              <a:t> només hi ha 1 </a:t>
            </a:r>
            <a:r>
              <a:rPr lang="es-ES" sz="2400" i="1" dirty="0" err="1"/>
              <a:t>subconjunt</a:t>
            </a:r>
            <a:r>
              <a:rPr lang="es-ES" sz="2400" i="1" dirty="0"/>
              <a:t> de A </a:t>
            </a:r>
            <a:r>
              <a:rPr lang="es-ES" sz="2400" i="1" dirty="0" err="1"/>
              <a:t>amb</a:t>
            </a:r>
            <a:r>
              <a:rPr lang="es-ES" sz="2400" i="1" dirty="0"/>
              <a:t> 3 </a:t>
            </a:r>
            <a:r>
              <a:rPr lang="es-ES" sz="2400" i="1" dirty="0" err="1"/>
              <a:t>elements</a:t>
            </a:r>
            <a:r>
              <a:rPr lang="es-ES" sz="2400" i="1" dirty="0"/>
              <a:t> 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</a:t>
            </a:r>
            <a:r>
              <a:rPr lang="en-US" sz="2400" i="1"/>
              <a:t>S)=3 ), </a:t>
            </a:r>
            <a:r>
              <a:rPr lang="en-US" sz="2400" i="1" dirty="0" err="1"/>
              <a:t>el</a:t>
            </a:r>
            <a:r>
              <a:rPr lang="en-US" sz="2400" i="1" dirty="0"/>
              <a:t> </a:t>
            </a:r>
            <a:r>
              <a:rPr lang="en-US" sz="2400" i="1" dirty="0" err="1"/>
              <a:t>propi</a:t>
            </a:r>
            <a:r>
              <a:rPr lang="en-US" sz="2400" i="1" dirty="0"/>
              <a:t> A </a:t>
            </a:r>
            <a:r>
              <a:rPr lang="es-ES" sz="2400" i="1" dirty="0"/>
              <a:t>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Gráfico 25" descr="Marca de insignia1 con relleno sólido">
            <a:extLst>
              <a:ext uri="{FF2B5EF4-FFF2-40B4-BE49-F238E27FC236}">
                <a16:creationId xmlns:a16="http://schemas.microsoft.com/office/drawing/2014/main" id="{BE6FE252-90BD-8593-B475-37431BF3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2436" y="3779367"/>
            <a:ext cx="360000" cy="360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332144" y="3717173"/>
            <a:ext cx="922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 = A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4, 5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(S)=5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3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7D2DC7C-7E18-8E3E-F4D2-573655C116D1}"/>
              </a:ext>
            </a:extLst>
          </p:cNvPr>
          <p:cNvCxnSpPr/>
          <p:nvPr/>
        </p:nvCxnSpPr>
        <p:spPr>
          <a:xfrm>
            <a:off x="4102618" y="3959367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991D3A1-B53A-C16D-38DF-0F7F5ADE0FAD}"/>
              </a:ext>
            </a:extLst>
          </p:cNvPr>
          <p:cNvSpPr txBox="1"/>
          <p:nvPr/>
        </p:nvSpPr>
        <p:spPr>
          <a:xfrm>
            <a:off x="0" y="5723177"/>
            <a:ext cx="11303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( hi ha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d’altres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transversals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com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per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exemple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</a:p>
          <a:p>
            <a:r>
              <a:rPr lang="es-ES" sz="2400" dirty="0">
                <a:solidFill>
                  <a:srgbClr val="FF0000"/>
                </a:solidFill>
              </a:rPr>
              <a:t>                                                                     { 3 </a:t>
            </a:r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400" dirty="0">
                <a:solidFill>
                  <a:srgbClr val="FF0000"/>
                </a:solidFill>
              </a:rPr>
              <a:t>T</a:t>
            </a:r>
            <a:r>
              <a:rPr lang="es-ES" sz="2400" baseline="-25000" dirty="0">
                <a:solidFill>
                  <a:srgbClr val="FF0000"/>
                </a:solidFill>
              </a:rPr>
              <a:t>1</a:t>
            </a:r>
            <a:r>
              <a:rPr lang="es-ES" sz="2400" dirty="0">
                <a:solidFill>
                  <a:srgbClr val="FF0000"/>
                </a:solidFill>
              </a:rPr>
              <a:t>, 4</a:t>
            </a:r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∈</a:t>
            </a:r>
            <a:r>
              <a:rPr lang="es-ES" sz="2400" dirty="0">
                <a:solidFill>
                  <a:srgbClr val="FF0000"/>
                </a:solidFill>
              </a:rPr>
              <a:t> T</a:t>
            </a:r>
            <a:r>
              <a:rPr lang="es-ES" sz="2400" baseline="-25000" dirty="0">
                <a:solidFill>
                  <a:srgbClr val="FF0000"/>
                </a:solidFill>
              </a:rPr>
              <a:t>2</a:t>
            </a:r>
            <a:r>
              <a:rPr lang="es-ES" sz="2400" dirty="0">
                <a:solidFill>
                  <a:srgbClr val="FF0000"/>
                </a:solidFill>
              </a:rPr>
              <a:t>, 5</a:t>
            </a:r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∈</a:t>
            </a:r>
            <a:r>
              <a:rPr lang="es-ES" sz="2400" dirty="0">
                <a:solidFill>
                  <a:srgbClr val="FF0000"/>
                </a:solidFill>
              </a:rPr>
              <a:t> T</a:t>
            </a:r>
            <a:r>
              <a:rPr lang="es-ES" sz="2400" baseline="-25000" dirty="0">
                <a:solidFill>
                  <a:srgbClr val="FF0000"/>
                </a:solidFill>
              </a:rPr>
              <a:t>3</a:t>
            </a:r>
            <a:r>
              <a:rPr lang="es-ES" sz="2400" dirty="0">
                <a:solidFill>
                  <a:srgbClr val="FF0000"/>
                </a:solidFill>
              </a:rPr>
              <a:t> }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400" baseline="-25000" dirty="0">
                <a:solidFill>
                  <a:srgbClr val="FF0000"/>
                </a:solidFill>
              </a:rPr>
              <a:t>  </a:t>
            </a:r>
            <a:endParaRPr lang="es-ES" sz="2400" i="1" dirty="0">
              <a:solidFill>
                <a:srgbClr val="FF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991D3A1-B53A-C16D-38DF-0F7F5ADE0FAD}"/>
              </a:ext>
            </a:extLst>
          </p:cNvPr>
          <p:cNvSpPr txBox="1"/>
          <p:nvPr/>
        </p:nvSpPr>
        <p:spPr>
          <a:xfrm>
            <a:off x="0" y="4455299"/>
            <a:ext cx="11303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     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És a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dir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es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compleixen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les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condicions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del teorema de Hall. Per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tant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sz="2400" i="1" dirty="0" err="1">
                <a:solidFill>
                  <a:srgbClr val="FF0000"/>
                </a:solidFill>
              </a:rPr>
              <a:t>existeix</a:t>
            </a:r>
            <a:r>
              <a:rPr lang="es-ES" sz="2400" i="1" dirty="0">
                <a:solidFill>
                  <a:srgbClr val="FF0000"/>
                </a:solidFill>
              </a:rPr>
              <a:t> un </a:t>
            </a:r>
          </a:p>
          <a:p>
            <a:r>
              <a:rPr lang="es-ES" sz="2400" i="1" dirty="0">
                <a:solidFill>
                  <a:srgbClr val="FF0000"/>
                </a:solidFill>
              </a:rPr>
              <a:t>            transversal </a:t>
            </a:r>
            <a:r>
              <a:rPr lang="es-ES" sz="2400" dirty="0">
                <a:solidFill>
                  <a:srgbClr val="FF0000"/>
                </a:solidFill>
              </a:rPr>
              <a:t>de  T</a:t>
            </a:r>
            <a:r>
              <a:rPr lang="es-ES" sz="2400" baseline="-25000" dirty="0">
                <a:solidFill>
                  <a:srgbClr val="FF0000"/>
                </a:solidFill>
              </a:rPr>
              <a:t>1</a:t>
            </a:r>
            <a:r>
              <a:rPr lang="es-ES" sz="2400" dirty="0">
                <a:solidFill>
                  <a:srgbClr val="FF0000"/>
                </a:solidFill>
              </a:rPr>
              <a:t>, T</a:t>
            </a:r>
            <a:r>
              <a:rPr lang="es-ES" sz="2400" baseline="-25000" dirty="0">
                <a:solidFill>
                  <a:srgbClr val="FF0000"/>
                </a:solidFill>
              </a:rPr>
              <a:t>2</a:t>
            </a:r>
            <a:r>
              <a:rPr lang="es-ES" sz="2400" dirty="0">
                <a:solidFill>
                  <a:srgbClr val="FF0000"/>
                </a:solidFill>
              </a:rPr>
              <a:t>, T</a:t>
            </a:r>
            <a:r>
              <a:rPr lang="es-ES" sz="2400" baseline="-25000" dirty="0">
                <a:solidFill>
                  <a:srgbClr val="FF0000"/>
                </a:solidFill>
              </a:rPr>
              <a:t>3</a:t>
            </a:r>
            <a:r>
              <a:rPr lang="es-ES" sz="2400" dirty="0">
                <a:solidFill>
                  <a:srgbClr val="FF0000"/>
                </a:solidFill>
              </a:rPr>
              <a:t> ;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per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exemple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</a:p>
          <a:p>
            <a:r>
              <a:rPr lang="es-ES" sz="2400" dirty="0">
                <a:solidFill>
                  <a:srgbClr val="FF0000"/>
                </a:solidFill>
              </a:rPr>
              <a:t>                                                                     { 1 </a:t>
            </a:r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400" dirty="0">
                <a:solidFill>
                  <a:srgbClr val="FF0000"/>
                </a:solidFill>
              </a:rPr>
              <a:t>T</a:t>
            </a:r>
            <a:r>
              <a:rPr lang="es-ES" sz="2400" baseline="-25000" dirty="0">
                <a:solidFill>
                  <a:srgbClr val="FF0000"/>
                </a:solidFill>
              </a:rPr>
              <a:t>1</a:t>
            </a:r>
            <a:r>
              <a:rPr lang="es-ES" sz="2400" dirty="0">
                <a:solidFill>
                  <a:srgbClr val="FF0000"/>
                </a:solidFill>
              </a:rPr>
              <a:t>, 3</a:t>
            </a:r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∈</a:t>
            </a:r>
            <a:r>
              <a:rPr lang="es-ES" sz="2400" dirty="0">
                <a:solidFill>
                  <a:srgbClr val="FF0000"/>
                </a:solidFill>
              </a:rPr>
              <a:t> T</a:t>
            </a:r>
            <a:r>
              <a:rPr lang="es-ES" sz="2400" baseline="-25000" dirty="0">
                <a:solidFill>
                  <a:srgbClr val="FF0000"/>
                </a:solidFill>
              </a:rPr>
              <a:t>2</a:t>
            </a:r>
            <a:r>
              <a:rPr lang="es-ES" sz="2400" dirty="0">
                <a:solidFill>
                  <a:srgbClr val="FF0000"/>
                </a:solidFill>
              </a:rPr>
              <a:t>, 2</a:t>
            </a:r>
            <a:r>
              <a:rPr lang="en-U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∈</a:t>
            </a:r>
            <a:r>
              <a:rPr lang="es-ES" sz="2400" dirty="0">
                <a:solidFill>
                  <a:srgbClr val="FF0000"/>
                </a:solidFill>
              </a:rPr>
              <a:t> T</a:t>
            </a:r>
            <a:r>
              <a:rPr lang="es-ES" sz="2400" baseline="-25000" dirty="0">
                <a:solidFill>
                  <a:srgbClr val="FF0000"/>
                </a:solidFill>
              </a:rPr>
              <a:t>3</a:t>
            </a:r>
            <a:r>
              <a:rPr lang="es-ES" sz="2400" dirty="0">
                <a:solidFill>
                  <a:srgbClr val="FF0000"/>
                </a:solidFill>
              </a:rPr>
              <a:t> }</a:t>
            </a:r>
            <a:r>
              <a:rPr lang="en-US" sz="2400" baseline="-25000" dirty="0">
                <a:solidFill>
                  <a:srgbClr val="FF0000"/>
                </a:solidFill>
              </a:rPr>
              <a:t>  </a:t>
            </a:r>
            <a:endParaRPr lang="es-ES" sz="2400" i="1" dirty="0">
              <a:solidFill>
                <a:srgbClr val="FF000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C501882-EE9C-4B40-5384-5F69BCC1FCA3}"/>
              </a:ext>
            </a:extLst>
          </p:cNvPr>
          <p:cNvSpPr/>
          <p:nvPr/>
        </p:nvSpPr>
        <p:spPr>
          <a:xfrm>
            <a:off x="655782" y="374133"/>
            <a:ext cx="10760361" cy="1536963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1204F4-80F8-7479-5F9D-3CA25ADADE53}"/>
              </a:ext>
            </a:extLst>
          </p:cNvPr>
          <p:cNvSpPr txBox="1">
            <a:spLocks/>
          </p:cNvSpPr>
          <p:nvPr/>
        </p:nvSpPr>
        <p:spPr>
          <a:xfrm>
            <a:off x="3275402" y="64729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Comic Sans MS" panose="030F0702030302020204" pitchFamily="66" charset="0"/>
              </a:rPr>
              <a:t>   </a:t>
            </a:r>
            <a:r>
              <a:rPr lang="en-US" sz="2500" dirty="0" err="1">
                <a:latin typeface="Comic Sans MS" panose="030F0702030302020204" pitchFamily="66" charset="0"/>
              </a:rPr>
              <a:t>Existeix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algun</a:t>
            </a:r>
            <a:r>
              <a:rPr lang="en-US" sz="2500" dirty="0">
                <a:latin typeface="Comic Sans MS" panose="030F0702030302020204" pitchFamily="66" charset="0"/>
              </a:rPr>
              <a:t> transversal dels 3 </a:t>
            </a:r>
            <a:r>
              <a:rPr lang="en-US" sz="2500" dirty="0" err="1">
                <a:latin typeface="Comic Sans MS" panose="030F0702030302020204" pitchFamily="66" charset="0"/>
              </a:rPr>
              <a:t>conjunts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{3, 4, 5},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{2, 5}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BA964C9-2B24-F08F-99C7-C9296D704C42}"/>
              </a:ext>
            </a:extLst>
          </p:cNvPr>
          <p:cNvSpPr txBox="1">
            <a:spLocks/>
          </p:cNvSpPr>
          <p:nvPr/>
        </p:nvSpPr>
        <p:spPr>
          <a:xfrm>
            <a:off x="915421" y="581732"/>
            <a:ext cx="216368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accent6">
                    <a:lumMod val="50000"/>
                  </a:schemeClr>
                </a:solidFill>
              </a:rPr>
              <a:t>Exemple</a:t>
            </a:r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 2  </a:t>
            </a:r>
          </a:p>
        </p:txBody>
      </p:sp>
    </p:spTree>
    <p:extLst>
      <p:ext uri="{BB962C8B-B14F-4D97-AF65-F5344CB8AC3E}">
        <p14:creationId xmlns:p14="http://schemas.microsoft.com/office/powerpoint/2010/main" val="285365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E61B6-CAF4-35E7-98D2-17297CCBC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FFAAC-8015-A6EA-A5B8-4A78F3A0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8821"/>
            <a:ext cx="6019801" cy="793719"/>
          </a:xfr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 Una mica de </a:t>
            </a:r>
            <a:r>
              <a:rPr lang="es-ES" b="1" dirty="0" err="1">
                <a:solidFill>
                  <a:srgbClr val="7030A0"/>
                </a:solidFill>
              </a:rPr>
              <a:t>notació</a:t>
            </a:r>
            <a:r>
              <a:rPr lang="es-ES" b="1" dirty="0">
                <a:solidFill>
                  <a:srgbClr val="7030A0"/>
                </a:solidFill>
              </a:rPr>
              <a:t> útil: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2C67-F405-7347-B845-4188BD818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2901"/>
            <a:ext cx="10975848" cy="1657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500" dirty="0">
                <a:latin typeface="Comic Sans MS" panose="030F0702030302020204" pitchFamily="66" charset="0"/>
              </a:rPr>
              <a:t>•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dirty="0">
                <a:latin typeface="Comic Sans MS" panose="030F0702030302020204" pitchFamily="66" charset="0"/>
              </a:rPr>
              <a:t> = { T</a:t>
            </a:r>
            <a:r>
              <a:rPr lang="es-ES" sz="2500" baseline="-25000" dirty="0">
                <a:latin typeface="Comic Sans MS" panose="030F0702030302020204" pitchFamily="66" charset="0"/>
              </a:rPr>
              <a:t>1</a:t>
            </a:r>
            <a:r>
              <a:rPr lang="es-ES" sz="2500" dirty="0">
                <a:latin typeface="Comic Sans MS" panose="030F0702030302020204" pitchFamily="66" charset="0"/>
              </a:rPr>
              <a:t>, T</a:t>
            </a:r>
            <a:r>
              <a:rPr lang="es-ES" sz="2500" baseline="-25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, … , </a:t>
            </a:r>
            <a:r>
              <a:rPr lang="es-ES" sz="2500" dirty="0" err="1">
                <a:latin typeface="Comic Sans MS" panose="030F0702030302020204" pitchFamily="66" charset="0"/>
              </a:rPr>
              <a:t>T</a:t>
            </a:r>
            <a:r>
              <a:rPr lang="es-ES" sz="2500" baseline="-25000" dirty="0" err="1">
                <a:latin typeface="Comic Sans MS" panose="030F0702030302020204" pitchFamily="66" charset="0"/>
              </a:rPr>
              <a:t>p</a:t>
            </a:r>
            <a:r>
              <a:rPr lang="en-US" sz="2500" dirty="0">
                <a:latin typeface="Comic Sans MS" panose="030F0702030302020204" pitchFamily="66" charset="0"/>
              </a:rPr>
              <a:t> }   (</a:t>
            </a:r>
            <a:r>
              <a:rPr lang="en-US" sz="2500" dirty="0" err="1">
                <a:latin typeface="Comic Sans MS" panose="030F0702030302020204" pitchFamily="66" charset="0"/>
              </a:rPr>
              <a:t>els</a:t>
            </a:r>
            <a:r>
              <a:rPr lang="en-US" sz="2500" dirty="0">
                <a:latin typeface="Comic Sans MS" panose="030F0702030302020204" pitchFamily="66" charset="0"/>
              </a:rPr>
              <a:t>  p  elements de A </a:t>
            </a:r>
            <a:r>
              <a:rPr lang="en-US" sz="2500" dirty="0" err="1">
                <a:latin typeface="Comic Sans MS" panose="030F0702030302020204" pitchFamily="66" charset="0"/>
              </a:rPr>
              <a:t>són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els</a:t>
            </a:r>
            <a:r>
              <a:rPr lang="en-US" sz="2500" dirty="0">
                <a:latin typeface="Comic Sans MS" panose="030F0702030302020204" pitchFamily="66" charset="0"/>
              </a:rPr>
              <a:t>  p </a:t>
            </a:r>
            <a:r>
              <a:rPr lang="en-US" sz="2500" dirty="0" err="1">
                <a:latin typeface="Comic Sans MS" panose="030F0702030302020204" pitchFamily="66" charset="0"/>
              </a:rPr>
              <a:t>conjunts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Comic Sans MS" panose="030F0702030302020204" pitchFamily="66" charset="0"/>
              </a:rPr>
              <a:t>T</a:t>
            </a:r>
            <a:r>
              <a:rPr lang="es-ES" sz="2500" baseline="-25000" dirty="0">
                <a:latin typeface="Comic Sans MS" panose="030F0702030302020204" pitchFamily="66" charset="0"/>
              </a:rPr>
              <a:t>i </a:t>
            </a:r>
            <a:r>
              <a:rPr lang="es-ES" sz="2500" dirty="0">
                <a:latin typeface="Comic Sans MS" panose="030F0702030302020204" pitchFamily="66" charset="0"/>
              </a:rPr>
              <a:t>‘s)</a:t>
            </a:r>
            <a:r>
              <a:rPr lang="es-ES" sz="2500" baseline="-250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32B4FC-F7F0-E836-321B-D38CB1A84713}"/>
              </a:ext>
            </a:extLst>
          </p:cNvPr>
          <p:cNvSpPr txBox="1"/>
          <p:nvPr/>
        </p:nvSpPr>
        <p:spPr>
          <a:xfrm>
            <a:off x="786384" y="4325112"/>
            <a:ext cx="1078678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Per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exemple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si 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={1, 2, 4}, 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={2, 3}, 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={1, 3, 5} :</a:t>
            </a:r>
          </a:p>
          <a:p>
            <a:endParaRPr lang="es-ES" sz="25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A = {T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},  B = 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T</a:t>
            </a:r>
            <a:r>
              <a:rPr kumimoji="0" lang="es-ES" sz="25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20300000000000000" pitchFamily="18" charset="-128"/>
              </a:rPr>
              <a:t>∪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T</a:t>
            </a:r>
            <a:r>
              <a:rPr kumimoji="0" lang="es-ES" sz="25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2 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20300000000000000" pitchFamily="18" charset="-128"/>
              </a:rPr>
              <a:t>∪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T</a:t>
            </a:r>
            <a:r>
              <a:rPr kumimoji="0" lang="es-ES" sz="25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3 </a:t>
            </a:r>
            <a:r>
              <a:rPr kumimoji="0" lang="es-ES" sz="2500" b="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= {1, 2, 3, 4, 5};</a:t>
            </a:r>
          </a:p>
          <a:p>
            <a:endParaRPr kumimoji="0" lang="es-ES" sz="2500" b="0" i="0" u="none" strike="noStrike" kern="1200" cap="none" spc="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 si  S =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{T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,T</a:t>
            </a:r>
            <a:r>
              <a:rPr lang="es-E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}, 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llavors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(S)=2, i </a:t>
            </a:r>
            <a:r>
              <a:rPr lang="es-ES" sz="25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(S)=4  ja que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T</a:t>
            </a:r>
            <a:r>
              <a:rPr kumimoji="0" lang="es-ES" sz="25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Yu Mincho Light" panose="02020300000000000000" pitchFamily="18" charset="-128"/>
              </a:rPr>
              <a:t>∪</a:t>
            </a: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 T</a:t>
            </a:r>
            <a:r>
              <a:rPr kumimoji="0" lang="es-ES" sz="25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2</a:t>
            </a:r>
            <a:r>
              <a:rPr kumimoji="0" lang="es-ES" sz="2500" b="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</a:rPr>
              <a:t>= {1, 2, 3, 4}</a:t>
            </a:r>
            <a:r>
              <a:rPr lang="es-E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702A435-81F4-81A4-3B05-05AE2A54BE57}"/>
              </a:ext>
            </a:extLst>
          </p:cNvPr>
          <p:cNvSpPr txBox="1">
            <a:spLocks/>
          </p:cNvSpPr>
          <p:nvPr/>
        </p:nvSpPr>
        <p:spPr>
          <a:xfrm>
            <a:off x="838200" y="2174240"/>
            <a:ext cx="10975848" cy="2150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• Per a cada </a:t>
            </a:r>
            <a:r>
              <a:rPr lang="es-ES" sz="2500" dirty="0" err="1">
                <a:latin typeface="Comic Sans MS" panose="030F0702030302020204" pitchFamily="66" charset="0"/>
              </a:rPr>
              <a:t>subconjunt</a:t>
            </a:r>
            <a:r>
              <a:rPr lang="es-ES" sz="2500" dirty="0">
                <a:latin typeface="Comic Sans MS" panose="030F0702030302020204" pitchFamily="66" charset="0"/>
              </a:rPr>
              <a:t> no </a:t>
            </a:r>
            <a:r>
              <a:rPr lang="es-ES" sz="2500" dirty="0" err="1">
                <a:latin typeface="Comic Sans MS" panose="030F0702030302020204" pitchFamily="66" charset="0"/>
              </a:rPr>
              <a:t>buit</a:t>
            </a:r>
            <a:r>
              <a:rPr lang="es-ES" sz="2500" dirty="0">
                <a:latin typeface="Comic Sans MS" panose="030F0702030302020204" pitchFamily="66" charset="0"/>
              </a:rPr>
              <a:t> S</a:t>
            </a:r>
            <a:r>
              <a:rPr lang="es-ES" sz="2500" b="1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⊆</a:t>
            </a:r>
            <a:r>
              <a:rPr lang="es-ES" sz="2500" dirty="0">
                <a:latin typeface="Comic Sans MS" panose="030F0702030302020204" pitchFamily="66" charset="0"/>
              </a:rPr>
              <a:t>A, </a:t>
            </a:r>
            <a:r>
              <a:rPr lang="es-ES" sz="2500" dirty="0" err="1">
                <a:latin typeface="Comic Sans MS" panose="030F0702030302020204" pitchFamily="66" charset="0"/>
              </a:rPr>
              <a:t>definim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latin typeface="Comic Sans MS" panose="030F0702030302020204" pitchFamily="66" charset="0"/>
              </a:rPr>
              <a:t>A</a:t>
            </a:r>
            <a:r>
              <a:rPr lang="es-ES" sz="2500" dirty="0">
                <a:latin typeface="Comic Sans MS" panose="030F0702030302020204" pitchFamily="66" charset="0"/>
              </a:rPr>
              <a:t>(S), </a:t>
            </a:r>
            <a:r>
              <a:rPr lang="es-ES" sz="2500" dirty="0" err="1"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latin typeface="Comic Sans MS" panose="030F0702030302020204" pitchFamily="66" charset="0"/>
              </a:rPr>
              <a:t>B</a:t>
            </a:r>
            <a:r>
              <a:rPr lang="es-ES" sz="2500" dirty="0">
                <a:latin typeface="Comic Sans MS" panose="030F0702030302020204" pitchFamily="66" charset="0"/>
              </a:rPr>
              <a:t>(S) </a:t>
            </a:r>
            <a:r>
              <a:rPr lang="es-ES" sz="2500" dirty="0" err="1">
                <a:latin typeface="Comic Sans MS" panose="030F0702030302020204" pitchFamily="66" charset="0"/>
              </a:rPr>
              <a:t>com</a:t>
            </a:r>
            <a:r>
              <a:rPr lang="es-ES" sz="2500" dirty="0">
                <a:latin typeface="Comic Sans MS" panose="030F0702030302020204" pitchFamily="66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(S)</a:t>
            </a:r>
            <a:r>
              <a:rPr lang="es-ES" sz="2500" dirty="0">
                <a:latin typeface="Comic Sans MS" panose="030F0702030302020204" pitchFamily="66" charset="0"/>
              </a:rPr>
              <a:t> = nombre de </a:t>
            </a:r>
            <a:r>
              <a:rPr lang="es-ES" sz="2500" dirty="0" err="1">
                <a:latin typeface="Comic Sans MS" panose="030F0702030302020204" pitchFamily="66" charset="0"/>
              </a:rPr>
              <a:t>conjunts</a:t>
            </a:r>
            <a:r>
              <a:rPr lang="es-ES" sz="2500" dirty="0">
                <a:latin typeface="Comic Sans MS" panose="030F0702030302020204" pitchFamily="66" charset="0"/>
              </a:rPr>
              <a:t> T</a:t>
            </a:r>
            <a:r>
              <a:rPr lang="es-ES" sz="2500" baseline="-25000" dirty="0">
                <a:latin typeface="Comic Sans MS" panose="030F0702030302020204" pitchFamily="66" charset="0"/>
              </a:rPr>
              <a:t>i </a:t>
            </a:r>
            <a:r>
              <a:rPr lang="es-ES" sz="2500" dirty="0">
                <a:latin typeface="Comic Sans MS" panose="030F0702030302020204" pitchFamily="66" charset="0"/>
              </a:rPr>
              <a:t>‘s en S;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(S)</a:t>
            </a:r>
            <a:r>
              <a:rPr lang="es-ES" sz="2500" dirty="0">
                <a:latin typeface="Comic Sans MS" panose="030F0702030302020204" pitchFamily="66" charset="0"/>
              </a:rPr>
              <a:t> = nombre </a:t>
            </a:r>
            <a:r>
              <a:rPr lang="es-ES" sz="2500" dirty="0" err="1">
                <a:latin typeface="Comic Sans MS" panose="030F0702030302020204" pitchFamily="66" charset="0"/>
              </a:rPr>
              <a:t>d’elements</a:t>
            </a:r>
            <a:r>
              <a:rPr lang="es-ES" sz="2500" dirty="0">
                <a:latin typeface="Comic Sans MS" panose="030F0702030302020204" pitchFamily="66" charset="0"/>
              </a:rPr>
              <a:t> (de B) en la </a:t>
            </a:r>
            <a:r>
              <a:rPr lang="es-ES" sz="2500" i="1" dirty="0">
                <a:latin typeface="Comic Sans MS" panose="030F0702030302020204" pitchFamily="66" charset="0"/>
              </a:rPr>
              <a:t>unió</a:t>
            </a:r>
            <a:r>
              <a:rPr lang="es-ES" sz="2500" dirty="0">
                <a:latin typeface="Comic Sans MS" panose="030F0702030302020204" pitchFamily="66" charset="0"/>
              </a:rPr>
              <a:t> de </a:t>
            </a:r>
            <a:r>
              <a:rPr lang="en-US" sz="2500" dirty="0" err="1">
                <a:latin typeface="Comic Sans MS" panose="030F0702030302020204" pitchFamily="66" charset="0"/>
              </a:rPr>
              <a:t>conjunts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500" dirty="0">
                <a:latin typeface="Comic Sans MS" panose="030F0702030302020204" pitchFamily="66" charset="0"/>
              </a:rPr>
              <a:t>                       </a:t>
            </a:r>
            <a:r>
              <a:rPr lang="es-ES" sz="2500" dirty="0">
                <a:latin typeface="Comic Sans MS" panose="030F0702030302020204" pitchFamily="66" charset="0"/>
              </a:rPr>
              <a:t>T</a:t>
            </a:r>
            <a:r>
              <a:rPr lang="es-ES" sz="2500" baseline="-25000" dirty="0">
                <a:latin typeface="Comic Sans MS" panose="030F0702030302020204" pitchFamily="66" charset="0"/>
              </a:rPr>
              <a:t>i </a:t>
            </a:r>
            <a:r>
              <a:rPr lang="es-ES" sz="2500" dirty="0">
                <a:latin typeface="Comic Sans MS" panose="030F0702030302020204" pitchFamily="66" charset="0"/>
              </a:rPr>
              <a:t>‘s de S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1676939-D13F-4FBC-4CF7-45E7C9203E08}"/>
              </a:ext>
            </a:extLst>
          </p:cNvPr>
          <p:cNvSpPr txBox="1">
            <a:spLocks/>
          </p:cNvSpPr>
          <p:nvPr/>
        </p:nvSpPr>
        <p:spPr>
          <a:xfrm>
            <a:off x="838200" y="1656461"/>
            <a:ext cx="10975848" cy="1523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• B</a:t>
            </a:r>
            <a:r>
              <a:rPr lang="es-ES" sz="2500" dirty="0">
                <a:latin typeface="Comic Sans MS" panose="030F0702030302020204" pitchFamily="66" charset="0"/>
              </a:rPr>
              <a:t> = T</a:t>
            </a:r>
            <a:r>
              <a:rPr lang="es-ES" sz="2500" baseline="-25000" dirty="0">
                <a:latin typeface="Comic Sans MS" panose="030F0702030302020204" pitchFamily="66" charset="0"/>
              </a:rPr>
              <a:t>1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s-ES" sz="2500" dirty="0">
                <a:latin typeface="Comic Sans MS" panose="030F0702030302020204" pitchFamily="66" charset="0"/>
              </a:rPr>
              <a:t> T</a:t>
            </a:r>
            <a:r>
              <a:rPr lang="es-ES" sz="2500" baseline="-25000" dirty="0">
                <a:latin typeface="Comic Sans MS" panose="030F0702030302020204" pitchFamily="66" charset="0"/>
              </a:rPr>
              <a:t>2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∪ ∙∙∙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s-ES" sz="2500" dirty="0"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latin typeface="Comic Sans MS" panose="030F0702030302020204" pitchFamily="66" charset="0"/>
              </a:rPr>
              <a:t>T</a:t>
            </a:r>
            <a:r>
              <a:rPr lang="es-ES" sz="2500" baseline="-25000" dirty="0" err="1">
                <a:latin typeface="Comic Sans MS" panose="030F0702030302020204" pitchFamily="66" charset="0"/>
              </a:rPr>
              <a:t>p</a:t>
            </a:r>
            <a:r>
              <a:rPr lang="es-ES" sz="2500" baseline="-25000" dirty="0">
                <a:latin typeface="Comic Sans MS" panose="030F0702030302020204" pitchFamily="66" charset="0"/>
              </a:rPr>
              <a:t> </a:t>
            </a:r>
            <a:r>
              <a:rPr lang="en-US" sz="2500" dirty="0">
                <a:latin typeface="Comic Sans MS" panose="030F0702030302020204" pitchFamily="66" charset="0"/>
              </a:rPr>
              <a:t>  (elements de B </a:t>
            </a:r>
            <a:r>
              <a:rPr lang="en-US" sz="2500" dirty="0" err="1">
                <a:latin typeface="Comic Sans MS" panose="030F0702030302020204" pitchFamily="66" charset="0"/>
              </a:rPr>
              <a:t>són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els</a:t>
            </a:r>
            <a:r>
              <a:rPr lang="en-US" sz="2500" dirty="0">
                <a:latin typeface="Comic Sans MS" panose="030F0702030302020204" pitchFamily="66" charset="0"/>
              </a:rPr>
              <a:t> elements dels  p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2500" dirty="0">
                <a:latin typeface="Comic Sans MS" panose="030F0702030302020204" pitchFamily="66" charset="0"/>
              </a:rPr>
              <a:t>                                        </a:t>
            </a:r>
            <a:r>
              <a:rPr lang="es-ES" sz="2500" dirty="0" err="1">
                <a:latin typeface="Comic Sans MS" panose="030F0702030302020204" pitchFamily="66" charset="0"/>
              </a:rPr>
              <a:t>conjunts</a:t>
            </a:r>
            <a:r>
              <a:rPr lang="es-ES" sz="2500" dirty="0">
                <a:latin typeface="Comic Sans MS" panose="030F0702030302020204" pitchFamily="66" charset="0"/>
              </a:rPr>
              <a:t> T</a:t>
            </a:r>
            <a:r>
              <a:rPr lang="es-ES" sz="2500" baseline="-25000" dirty="0">
                <a:latin typeface="Comic Sans MS" panose="030F0702030302020204" pitchFamily="66" charset="0"/>
              </a:rPr>
              <a:t>i </a:t>
            </a:r>
            <a:r>
              <a:rPr lang="es-ES" sz="2500" dirty="0">
                <a:latin typeface="Comic Sans MS" panose="030F0702030302020204" pitchFamily="66" charset="0"/>
              </a:rPr>
              <a:t>‘s,  presos </a:t>
            </a:r>
            <a:r>
              <a:rPr lang="es-ES" sz="2500" dirty="0" err="1">
                <a:latin typeface="Comic Sans MS" panose="030F0702030302020204" pitchFamily="66" charset="0"/>
              </a:rPr>
              <a:t>conjuntament</a:t>
            </a:r>
            <a:r>
              <a:rPr lang="es-ES" sz="2500" dirty="0">
                <a:latin typeface="Comic Sans MS" panose="030F0702030302020204" pitchFamily="66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5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8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1FDA0-4736-6BC7-591E-FEE3B6A28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17BEC9D-66F1-9F0C-C094-B91D1007D346}"/>
              </a:ext>
            </a:extLst>
          </p:cNvPr>
          <p:cNvSpPr txBox="1">
            <a:spLocks/>
          </p:cNvSpPr>
          <p:nvPr/>
        </p:nvSpPr>
        <p:spPr>
          <a:xfrm>
            <a:off x="929638" y="237089"/>
            <a:ext cx="3035272" cy="793719"/>
          </a:xfrm>
          <a:prstGeom prst="rect">
            <a:avLst/>
          </a:prstGeom>
          <a:pattFill prst="weave">
            <a:fgClr>
              <a:schemeClr val="accent1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solidFill>
                  <a:srgbClr val="7030A0"/>
                </a:solidFill>
              </a:rPr>
              <a:t>  La </a:t>
            </a:r>
            <a:r>
              <a:rPr lang="es-ES" sz="4000" b="1" dirty="0" err="1">
                <a:solidFill>
                  <a:srgbClr val="7030A0"/>
                </a:solidFill>
              </a:rPr>
              <a:t>solució</a:t>
            </a:r>
            <a:r>
              <a:rPr lang="es-ES" sz="40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EED16AF0-6FFD-ECDE-AA26-F2C3921F08A8}"/>
              </a:ext>
            </a:extLst>
          </p:cNvPr>
          <p:cNvSpPr txBox="1">
            <a:spLocks/>
          </p:cNvSpPr>
          <p:nvPr/>
        </p:nvSpPr>
        <p:spPr>
          <a:xfrm>
            <a:off x="996695" y="1379715"/>
            <a:ext cx="10433305" cy="2460765"/>
          </a:xfrm>
          <a:prstGeom prst="rect">
            <a:avLst/>
          </a:prstGeom>
          <a:pattFill prst="pct25">
            <a:fgClr>
              <a:srgbClr val="FFFF00"/>
            </a:fgClr>
            <a:bgClr>
              <a:schemeClr val="bg1"/>
            </a:bgClr>
          </a:pattFill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Teorema</a:t>
            </a:r>
            <a:r>
              <a:rPr lang="en-US" sz="25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de Hall (</a:t>
            </a:r>
            <a:r>
              <a:rPr lang="en-US" sz="25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versió</a:t>
            </a:r>
            <a:r>
              <a:rPr lang="en-US" sz="25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combinatòria</a:t>
            </a:r>
            <a:r>
              <a:rPr lang="en-US" sz="25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Existeix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un transversal de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T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… ,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només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                                  </a:t>
            </a:r>
            <a:r>
              <a:rPr lang="en-US" sz="25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n-US" sz="2500" baseline="-250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</a:t>
            </a:r>
            <a:r>
              <a:rPr lang="en-US" sz="25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(S) </a:t>
            </a:r>
            <a:r>
              <a:rPr lang="en-US" sz="2500" b="1" dirty="0">
                <a:solidFill>
                  <a:schemeClr val="accent4">
                    <a:lumMod val="50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≥ </a:t>
            </a:r>
            <a:r>
              <a:rPr lang="en-US" sz="25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</a:t>
            </a:r>
            <a:r>
              <a:rPr lang="en-US" sz="2500" baseline="-250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25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(S)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es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compleix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per a tot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conjunt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buit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S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⊆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{ T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T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… ,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}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=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A, 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    on 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 = T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∙∙∙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500" baseline="-25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s-ES" sz="2500" baseline="-25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832BD2A-EA48-8785-7C7F-CD7FAB1EDD98}"/>
              </a:ext>
            </a:extLst>
          </p:cNvPr>
          <p:cNvSpPr txBox="1"/>
          <p:nvPr/>
        </p:nvSpPr>
        <p:spPr>
          <a:xfrm>
            <a:off x="852744" y="4189387"/>
            <a:ext cx="96536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⊳ 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Aquest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teorema és la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versió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combinatòria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d’un teorema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escrit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</a:t>
            </a:r>
          </a:p>
          <a:p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 en el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context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de la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Teoria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de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Grafs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(per a un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graf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bipartit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amb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partició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de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vèrtexs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en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els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2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conjunts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A =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{ T</a:t>
            </a:r>
            <a:r>
              <a:rPr lang="es-ES" sz="2400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… ,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400" baseline="-250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}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 </a:t>
            </a:r>
          </a:p>
          <a:p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  B =T</a:t>
            </a:r>
            <a:r>
              <a:rPr lang="es-ES" sz="2400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 ∙∙∙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400" baseline="-250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es-ES" sz="2400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connectant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T</a:t>
            </a:r>
            <a:r>
              <a:rPr lang="es-ES" sz="2400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A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amb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y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B per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mitjà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d’una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</a:t>
            </a:r>
          </a:p>
          <a:p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   branca si i només si  y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∈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s-ES" sz="2400" baseline="-25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).</a:t>
            </a:r>
          </a:p>
        </p:txBody>
      </p:sp>
      <p:pic>
        <p:nvPicPr>
          <p:cNvPr id="6" name="Imagen 5" descr="Open Book Silhouette Free Stock Photo - Public Domain Pictures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30" y="4343515"/>
            <a:ext cx="906870" cy="150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C838-14B3-CD22-8BE8-9810396B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72164D-3FE2-6A84-FCEC-84FAED506977}"/>
              </a:ext>
            </a:extLst>
          </p:cNvPr>
          <p:cNvSpPr/>
          <p:nvPr/>
        </p:nvSpPr>
        <p:spPr>
          <a:xfrm>
            <a:off x="595744" y="326003"/>
            <a:ext cx="10760361" cy="1536963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9CC9FC9-4CE9-D500-8158-5FB86D6FD951}"/>
              </a:ext>
            </a:extLst>
          </p:cNvPr>
          <p:cNvSpPr txBox="1">
            <a:spLocks/>
          </p:cNvSpPr>
          <p:nvPr/>
        </p:nvSpPr>
        <p:spPr>
          <a:xfrm>
            <a:off x="3668594" y="57327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err="1">
                <a:latin typeface="Comic Sans MS" panose="030F0702030302020204" pitchFamily="66" charset="0"/>
              </a:rPr>
              <a:t>Existeix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algun</a:t>
            </a:r>
            <a:r>
              <a:rPr lang="en-US" sz="2500" dirty="0">
                <a:latin typeface="Comic Sans MS" panose="030F0702030302020204" pitchFamily="66" charset="0"/>
              </a:rPr>
              <a:t> transversal dels 4 </a:t>
            </a:r>
            <a:r>
              <a:rPr lang="en-US" sz="2500" dirty="0" err="1">
                <a:latin typeface="Comic Sans MS" panose="030F0702030302020204" pitchFamily="66" charset="0"/>
              </a:rPr>
              <a:t>conjunts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{4}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53F0618-75FB-56DB-2D3B-9AC560F19B15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Exemple</a:t>
            </a:r>
            <a:r>
              <a:rPr lang="es-ES" sz="3200" b="1" dirty="0">
                <a:solidFill>
                  <a:schemeClr val="bg1"/>
                </a:solidFill>
              </a:rPr>
              <a:t> 1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586D55-FE88-0F9A-1D09-FA6E97EAEFB1}"/>
              </a:ext>
            </a:extLst>
          </p:cNvPr>
          <p:cNvSpPr txBox="1"/>
          <p:nvPr/>
        </p:nvSpPr>
        <p:spPr>
          <a:xfrm>
            <a:off x="595744" y="2313283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Notem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continuació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comprovem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si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per a tot 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⊆ A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buit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8" name="Bocadillo: rectángulo 8">
            <a:extLst>
              <a:ext uri="{FF2B5EF4-FFF2-40B4-BE49-F238E27FC236}">
                <a16:creationId xmlns:a16="http://schemas.microsoft.com/office/drawing/2014/main" id="{E15B8658-3DA7-F6B0-6D80-5E3B5842383A}"/>
              </a:ext>
            </a:extLst>
          </p:cNvPr>
          <p:cNvSpPr/>
          <p:nvPr/>
        </p:nvSpPr>
        <p:spPr>
          <a:xfrm>
            <a:off x="8381146" y="2131772"/>
            <a:ext cx="3459369" cy="994546"/>
          </a:xfrm>
          <a:prstGeom prst="wedgeRectCallout">
            <a:avLst>
              <a:gd name="adj1" fmla="val -34452"/>
              <a:gd name="adj2" fmla="val 6864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F838D19-FD01-E9E3-3D3A-3E5B997BDFAC}"/>
              </a:ext>
            </a:extLst>
          </p:cNvPr>
          <p:cNvSpPr txBox="1"/>
          <p:nvPr/>
        </p:nvSpPr>
        <p:spPr>
          <a:xfrm>
            <a:off x="8554882" y="2106456"/>
            <a:ext cx="3548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latin typeface="Comic Sans MS" panose="030F0702030302020204" pitchFamily="66" charset="0"/>
              </a:rPr>
              <a:t>Observem</a:t>
            </a:r>
            <a:r>
              <a:rPr lang="en-US" dirty="0">
                <a:latin typeface="Comic Sans MS" panose="030F0702030302020204" pitchFamily="66" charset="0"/>
              </a:rPr>
              <a:t>:  </a:t>
            </a:r>
            <a:r>
              <a:rPr lang="en-US" dirty="0" err="1">
                <a:latin typeface="Comic Sans MS" panose="030F0702030302020204" pitchFamily="66" charset="0"/>
              </a:rPr>
              <a:t>si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A </a:t>
            </a:r>
            <a:r>
              <a:rPr lang="en-US" sz="2000" dirty="0" err="1">
                <a:latin typeface="Comic Sans MS" panose="030F0702030302020204" pitchFamily="66" charset="0"/>
              </a:rPr>
              <a:t>té</a:t>
            </a:r>
            <a:r>
              <a:rPr lang="en-US" sz="2000" dirty="0">
                <a:latin typeface="Comic Sans MS" panose="030F0702030302020204" pitchFamily="66" charset="0"/>
              </a:rPr>
              <a:t> N </a:t>
            </a:r>
            <a:r>
              <a:rPr lang="en-US" dirty="0">
                <a:latin typeface="Comic Sans MS" panose="030F0702030302020204" pitchFamily="66" charset="0"/>
              </a:rPr>
              <a:t>elements, </a:t>
            </a:r>
            <a:r>
              <a:rPr lang="en-US" dirty="0" err="1">
                <a:latin typeface="Comic Sans MS" panose="030F0702030302020204" pitchFamily="66" charset="0"/>
              </a:rPr>
              <a:t>llavors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té</a:t>
            </a:r>
            <a:r>
              <a:rPr lang="en-US" dirty="0">
                <a:latin typeface="Comic Sans MS" panose="030F0702030302020204" pitchFamily="66" charset="0"/>
              </a:rPr>
              <a:t>  2</a:t>
            </a:r>
            <a:r>
              <a:rPr lang="en-US" baseline="30000" dirty="0">
                <a:latin typeface="Comic Sans MS" panose="030F0702030302020204" pitchFamily="66" charset="0"/>
              </a:rPr>
              <a:t>N</a:t>
            </a:r>
            <a:r>
              <a:rPr lang="en-US" dirty="0">
                <a:latin typeface="Comic Sans MS" panose="030F0702030302020204" pitchFamily="66" charset="0"/>
              </a:rPr>
              <a:t>-1</a:t>
            </a:r>
            <a:endParaRPr lang="es-ES" dirty="0">
              <a:latin typeface="Comic Sans MS" panose="030F0702030302020204" pitchFamily="66" charset="0"/>
            </a:endParaRPr>
          </a:p>
          <a:p>
            <a:r>
              <a:rPr lang="en-US" dirty="0" err="1">
                <a:latin typeface="Comic Sans MS" panose="030F0702030302020204" pitchFamily="66" charset="0"/>
              </a:rPr>
              <a:t>subconjunts</a:t>
            </a:r>
            <a:r>
              <a:rPr lang="en-US" dirty="0">
                <a:latin typeface="Comic Sans MS" panose="030F0702030302020204" pitchFamily="66" charset="0"/>
              </a:rPr>
              <a:t> no </a:t>
            </a:r>
            <a:r>
              <a:rPr lang="en-US" dirty="0" err="1">
                <a:latin typeface="Comic Sans MS" panose="030F0702030302020204" pitchFamily="66" charset="0"/>
              </a:rPr>
              <a:t>buits</a:t>
            </a:r>
            <a:r>
              <a:rPr lang="en-US" dirty="0">
                <a:latin typeface="Comic Sans MS" panose="030F0702030302020204" pitchFamily="66" charset="0"/>
              </a:rPr>
              <a:t> S </a:t>
            </a:r>
            <a:r>
              <a:rPr lang="en-U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⊆</a:t>
            </a:r>
            <a:r>
              <a:rPr lang="en-US" dirty="0">
                <a:latin typeface="Comic Sans MS" panose="030F0702030302020204" pitchFamily="66" charset="0"/>
              </a:rPr>
              <a:t> A 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7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C838-14B3-CD22-8BE8-9810396B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62C21A20-0B56-91C2-1C4B-49EBCC11008F}"/>
              </a:ext>
            </a:extLst>
          </p:cNvPr>
          <p:cNvSpPr txBox="1"/>
          <p:nvPr/>
        </p:nvSpPr>
        <p:spPr>
          <a:xfrm>
            <a:off x="655782" y="3813984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Per a tots </a:t>
            </a:r>
            <a:r>
              <a:rPr lang="es-ES" sz="2400" i="1" dirty="0" err="1"/>
              <a:t>els</a:t>
            </a:r>
            <a:r>
              <a:rPr lang="es-ES" sz="2400" i="1" dirty="0"/>
              <a:t> </a:t>
            </a:r>
            <a:r>
              <a:rPr lang="es-ES" sz="2400" i="1" dirty="0" err="1"/>
              <a:t>subconjunts</a:t>
            </a:r>
            <a:r>
              <a:rPr lang="es-ES" sz="2400" i="1" dirty="0"/>
              <a:t> de A </a:t>
            </a:r>
            <a:r>
              <a:rPr lang="es-ES" sz="2400" i="1" dirty="0" err="1"/>
              <a:t>amb</a:t>
            </a:r>
            <a:r>
              <a:rPr lang="es-ES" sz="2400" i="1" dirty="0"/>
              <a:t> 1 </a:t>
            </a:r>
            <a:r>
              <a:rPr lang="es-ES" sz="2400" i="1" dirty="0" err="1"/>
              <a:t>element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(S)=1</a:t>
            </a:r>
            <a:r>
              <a:rPr lang="es-ES" sz="2400" i="1" dirty="0"/>
              <a:t> ) 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CBDE916F-5406-CD8A-2650-A6FAE769A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710" y="4279237"/>
            <a:ext cx="360000" cy="360000"/>
          </a:xfrm>
          <a:prstGeom prst="rect">
            <a:avLst/>
          </a:prstGeom>
        </p:spPr>
      </p:pic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61624CD6-83F6-11EA-44AF-F4F2E3914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9088" y="4698384"/>
            <a:ext cx="360000" cy="360000"/>
          </a:xfrm>
          <a:prstGeom prst="rect">
            <a:avLst/>
          </a:prstGeom>
        </p:spPr>
      </p:pic>
      <p:pic>
        <p:nvPicPr>
          <p:cNvPr id="36" name="Gráfico 35" descr="Marca de insignia1 con relleno sólido">
            <a:extLst>
              <a:ext uri="{FF2B5EF4-FFF2-40B4-BE49-F238E27FC236}">
                <a16:creationId xmlns:a16="http://schemas.microsoft.com/office/drawing/2014/main" id="{B2E12E53-2637-4E19-00A6-D6C209E38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4569" y="5662480"/>
            <a:ext cx="360000" cy="360000"/>
          </a:xfrm>
          <a:prstGeom prst="rect">
            <a:avLst/>
          </a:prstGeom>
        </p:spPr>
      </p:pic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43D5B35E-2DBF-61A5-7BBD-F6A3E2905FC7}"/>
              </a:ext>
            </a:extLst>
          </p:cNvPr>
          <p:cNvCxnSpPr/>
          <p:nvPr/>
        </p:nvCxnSpPr>
        <p:spPr>
          <a:xfrm>
            <a:off x="3606152" y="4441053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 descr="Marca de insignia1 con relleno sólido">
            <a:extLst>
              <a:ext uri="{FF2B5EF4-FFF2-40B4-BE49-F238E27FC236}">
                <a16:creationId xmlns:a16="http://schemas.microsoft.com/office/drawing/2014/main" id="{0ABB29FA-A36E-4A9A-FA82-6FDB2E59F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4569" y="5157488"/>
            <a:ext cx="360000" cy="360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FA888C0-39CF-A7BF-E3BF-73D6D6509784}"/>
              </a:ext>
            </a:extLst>
          </p:cNvPr>
          <p:cNvSpPr txBox="1"/>
          <p:nvPr/>
        </p:nvSpPr>
        <p:spPr>
          <a:xfrm>
            <a:off x="2488854" y="4198791"/>
            <a:ext cx="5804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FF8F84B-E833-2E6F-299B-FE3B9BBE470E}"/>
              </a:ext>
            </a:extLst>
          </p:cNvPr>
          <p:cNvSpPr txBox="1"/>
          <p:nvPr/>
        </p:nvSpPr>
        <p:spPr>
          <a:xfrm>
            <a:off x="2492856" y="4641471"/>
            <a:ext cx="5171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A3756F1-9BA5-3914-086E-3B8FD2E08190}"/>
              </a:ext>
            </a:extLst>
          </p:cNvPr>
          <p:cNvSpPr txBox="1"/>
          <p:nvPr/>
        </p:nvSpPr>
        <p:spPr>
          <a:xfrm>
            <a:off x="2489440" y="5117530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8A8C96A-B2CB-DFBA-8D9B-B22CF754E0BC}"/>
              </a:ext>
            </a:extLst>
          </p:cNvPr>
          <p:cNvSpPr txBox="1"/>
          <p:nvPr/>
        </p:nvSpPr>
        <p:spPr>
          <a:xfrm>
            <a:off x="2489440" y="5584832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(S)=1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678709E6-0CF1-6EB9-37E3-82EAFA067BD5}"/>
              </a:ext>
            </a:extLst>
          </p:cNvPr>
          <p:cNvCxnSpPr/>
          <p:nvPr/>
        </p:nvCxnSpPr>
        <p:spPr>
          <a:xfrm>
            <a:off x="3606152" y="4872304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DD66FE01-893D-93A5-227C-9EBD04DD0F70}"/>
              </a:ext>
            </a:extLst>
          </p:cNvPr>
          <p:cNvCxnSpPr/>
          <p:nvPr/>
        </p:nvCxnSpPr>
        <p:spPr>
          <a:xfrm>
            <a:off x="3606152" y="5406536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43544858-3C7B-E2BB-7BE0-DBF84B08B40B}"/>
              </a:ext>
            </a:extLst>
          </p:cNvPr>
          <p:cNvCxnSpPr/>
          <p:nvPr/>
        </p:nvCxnSpPr>
        <p:spPr>
          <a:xfrm>
            <a:off x="3606152" y="5842480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61A19657-8297-1122-EF80-7D3FAC76C81D}"/>
              </a:ext>
            </a:extLst>
          </p:cNvPr>
          <p:cNvSpPr/>
          <p:nvPr/>
        </p:nvSpPr>
        <p:spPr>
          <a:xfrm>
            <a:off x="595744" y="326003"/>
            <a:ext cx="10760361" cy="1536963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A95A23-2E82-B997-6EA8-FEEE2A23FC57}"/>
              </a:ext>
            </a:extLst>
          </p:cNvPr>
          <p:cNvSpPr txBox="1">
            <a:spLocks/>
          </p:cNvSpPr>
          <p:nvPr/>
        </p:nvSpPr>
        <p:spPr>
          <a:xfrm>
            <a:off x="3668594" y="57327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err="1">
                <a:latin typeface="Comic Sans MS" panose="030F0702030302020204" pitchFamily="66" charset="0"/>
              </a:rPr>
              <a:t>Existeix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algun</a:t>
            </a:r>
            <a:r>
              <a:rPr lang="en-US" sz="2500" dirty="0">
                <a:latin typeface="Comic Sans MS" panose="030F0702030302020204" pitchFamily="66" charset="0"/>
              </a:rPr>
              <a:t> transversal dels 4 </a:t>
            </a:r>
            <a:r>
              <a:rPr lang="en-US" sz="2500" dirty="0" err="1">
                <a:latin typeface="Comic Sans MS" panose="030F0702030302020204" pitchFamily="66" charset="0"/>
              </a:rPr>
              <a:t>conjunts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{4}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8110B33-D91F-550C-038B-846BC2CBA161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Exemple</a:t>
            </a:r>
            <a:r>
              <a:rPr lang="es-ES" sz="3200" b="1" dirty="0">
                <a:solidFill>
                  <a:schemeClr val="bg1"/>
                </a:solidFill>
              </a:rPr>
              <a:t> 1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EC99BA-A013-F9B1-96CC-CA9E23E0FEFD}"/>
              </a:ext>
            </a:extLst>
          </p:cNvPr>
          <p:cNvSpPr txBox="1"/>
          <p:nvPr/>
        </p:nvSpPr>
        <p:spPr>
          <a:xfrm>
            <a:off x="595744" y="2313283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Notem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continuació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comprovem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si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per a tot 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⊆ A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buit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6" name="Bocadillo: rectángulo 8">
            <a:extLst>
              <a:ext uri="{FF2B5EF4-FFF2-40B4-BE49-F238E27FC236}">
                <a16:creationId xmlns:a16="http://schemas.microsoft.com/office/drawing/2014/main" id="{24090E9C-71C3-0570-A89E-7C4CDA0D3D36}"/>
              </a:ext>
            </a:extLst>
          </p:cNvPr>
          <p:cNvSpPr/>
          <p:nvPr/>
        </p:nvSpPr>
        <p:spPr>
          <a:xfrm>
            <a:off x="8381146" y="2131772"/>
            <a:ext cx="3459369" cy="994546"/>
          </a:xfrm>
          <a:prstGeom prst="wedgeRectCallout">
            <a:avLst>
              <a:gd name="adj1" fmla="val -34452"/>
              <a:gd name="adj2" fmla="val 6864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C890BA-202A-7BFA-8D7B-88351065E0AF}"/>
              </a:ext>
            </a:extLst>
          </p:cNvPr>
          <p:cNvSpPr txBox="1"/>
          <p:nvPr/>
        </p:nvSpPr>
        <p:spPr>
          <a:xfrm>
            <a:off x="8554882" y="2106456"/>
            <a:ext cx="3548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latin typeface="Comic Sans MS" panose="030F0702030302020204" pitchFamily="66" charset="0"/>
              </a:rPr>
              <a:t>Observem</a:t>
            </a:r>
            <a:r>
              <a:rPr lang="en-US" dirty="0">
                <a:latin typeface="Comic Sans MS" panose="030F0702030302020204" pitchFamily="66" charset="0"/>
              </a:rPr>
              <a:t>:  </a:t>
            </a:r>
            <a:r>
              <a:rPr lang="en-US" dirty="0" err="1">
                <a:latin typeface="Comic Sans MS" panose="030F0702030302020204" pitchFamily="66" charset="0"/>
              </a:rPr>
              <a:t>si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A </a:t>
            </a:r>
            <a:r>
              <a:rPr lang="en-US" sz="2000" dirty="0" err="1">
                <a:latin typeface="Comic Sans MS" panose="030F0702030302020204" pitchFamily="66" charset="0"/>
              </a:rPr>
              <a:t>té</a:t>
            </a:r>
            <a:r>
              <a:rPr lang="en-US" sz="2000" dirty="0">
                <a:latin typeface="Comic Sans MS" panose="030F0702030302020204" pitchFamily="66" charset="0"/>
              </a:rPr>
              <a:t> N </a:t>
            </a:r>
            <a:r>
              <a:rPr lang="en-US" dirty="0">
                <a:latin typeface="Comic Sans MS" panose="030F0702030302020204" pitchFamily="66" charset="0"/>
              </a:rPr>
              <a:t>elements, </a:t>
            </a:r>
            <a:r>
              <a:rPr lang="en-US" dirty="0" err="1">
                <a:latin typeface="Comic Sans MS" panose="030F0702030302020204" pitchFamily="66" charset="0"/>
              </a:rPr>
              <a:t>llavors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té</a:t>
            </a:r>
            <a:r>
              <a:rPr lang="en-US" dirty="0">
                <a:latin typeface="Comic Sans MS" panose="030F0702030302020204" pitchFamily="66" charset="0"/>
              </a:rPr>
              <a:t>  2</a:t>
            </a:r>
            <a:r>
              <a:rPr lang="en-US" baseline="30000" dirty="0">
                <a:latin typeface="Comic Sans MS" panose="030F0702030302020204" pitchFamily="66" charset="0"/>
              </a:rPr>
              <a:t>N</a:t>
            </a:r>
            <a:r>
              <a:rPr lang="en-US" dirty="0">
                <a:latin typeface="Comic Sans MS" panose="030F0702030302020204" pitchFamily="66" charset="0"/>
              </a:rPr>
              <a:t>-1</a:t>
            </a:r>
            <a:endParaRPr lang="es-ES" dirty="0">
              <a:latin typeface="Comic Sans MS" panose="030F0702030302020204" pitchFamily="66" charset="0"/>
            </a:endParaRPr>
          </a:p>
          <a:p>
            <a:r>
              <a:rPr lang="en-US" dirty="0" err="1">
                <a:latin typeface="Comic Sans MS" panose="030F0702030302020204" pitchFamily="66" charset="0"/>
              </a:rPr>
              <a:t>subconjunts</a:t>
            </a:r>
            <a:r>
              <a:rPr lang="en-US" dirty="0">
                <a:latin typeface="Comic Sans MS" panose="030F0702030302020204" pitchFamily="66" charset="0"/>
              </a:rPr>
              <a:t> no </a:t>
            </a:r>
            <a:r>
              <a:rPr lang="en-US" dirty="0" err="1">
                <a:latin typeface="Comic Sans MS" panose="030F0702030302020204" pitchFamily="66" charset="0"/>
              </a:rPr>
              <a:t>buits</a:t>
            </a:r>
            <a:r>
              <a:rPr lang="en-US" dirty="0">
                <a:latin typeface="Comic Sans MS" panose="030F0702030302020204" pitchFamily="66" charset="0"/>
              </a:rPr>
              <a:t> S </a:t>
            </a:r>
            <a:r>
              <a:rPr lang="en-US" dirty="0">
                <a:latin typeface="Comic Sans MS" panose="030F0702030302020204" pitchFamily="66" charset="0"/>
                <a:ea typeface="Yu Mincho Light" panose="02020300000000000000" pitchFamily="18" charset="-128"/>
              </a:rPr>
              <a:t>⊆</a:t>
            </a:r>
            <a:r>
              <a:rPr lang="en-US" dirty="0">
                <a:latin typeface="Comic Sans MS" panose="030F0702030302020204" pitchFamily="66" charset="0"/>
              </a:rPr>
              <a:t> A 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64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0EE1D-42A5-4A9D-F402-96334AD80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1652E867-0CF9-BC48-354F-9076DADD42A6}"/>
              </a:ext>
            </a:extLst>
          </p:cNvPr>
          <p:cNvSpPr txBox="1"/>
          <p:nvPr/>
        </p:nvSpPr>
        <p:spPr>
          <a:xfrm>
            <a:off x="717274" y="3359657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Per a tots </a:t>
            </a:r>
            <a:r>
              <a:rPr lang="es-ES" sz="2400" i="1" dirty="0" err="1"/>
              <a:t>els</a:t>
            </a:r>
            <a:r>
              <a:rPr lang="es-ES" sz="2400" i="1" dirty="0"/>
              <a:t> </a:t>
            </a:r>
            <a:r>
              <a:rPr lang="es-ES" sz="2400" i="1" dirty="0" err="1"/>
              <a:t>subconjunts</a:t>
            </a:r>
            <a:r>
              <a:rPr lang="es-ES" sz="2400" i="1" dirty="0"/>
              <a:t> de A </a:t>
            </a:r>
            <a:r>
              <a:rPr lang="es-ES" sz="2400" i="1" dirty="0" err="1"/>
              <a:t>amb</a:t>
            </a:r>
            <a:r>
              <a:rPr lang="es-ES" sz="2400" i="1" dirty="0"/>
              <a:t> 2 </a:t>
            </a:r>
            <a:r>
              <a:rPr lang="es-ES" sz="2400" i="1" dirty="0" err="1"/>
              <a:t>elements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(S)=2</a:t>
            </a:r>
            <a:r>
              <a:rPr lang="es-ES" sz="2400" i="1" dirty="0"/>
              <a:t> ) 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Gráfico 25" descr="Marca de insignia1 con relleno sólido">
            <a:extLst>
              <a:ext uri="{FF2B5EF4-FFF2-40B4-BE49-F238E27FC236}">
                <a16:creationId xmlns:a16="http://schemas.microsoft.com/office/drawing/2014/main" id="{BE6FE252-90BD-8593-B475-37431BF3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4812" y="3882531"/>
            <a:ext cx="360000" cy="360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791115" y="3831573"/>
            <a:ext cx="68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769B705D-F170-B273-85C7-54AC0D476657}"/>
              </a:ext>
            </a:extLst>
          </p:cNvPr>
          <p:cNvCxnSpPr/>
          <p:nvPr/>
        </p:nvCxnSpPr>
        <p:spPr>
          <a:xfrm>
            <a:off x="3446836" y="4833309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D4476717-532F-3948-70FA-615BAB05E7D3}"/>
              </a:ext>
            </a:extLst>
          </p:cNvPr>
          <p:cNvCxnSpPr/>
          <p:nvPr/>
        </p:nvCxnSpPr>
        <p:spPr>
          <a:xfrm>
            <a:off x="3446836" y="4441161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 descr="Marca de insignia1 con relleno sólido">
            <a:extLst>
              <a:ext uri="{FF2B5EF4-FFF2-40B4-BE49-F238E27FC236}">
                <a16:creationId xmlns:a16="http://schemas.microsoft.com/office/drawing/2014/main" id="{26C55FEE-93CD-EDA4-7FC1-A8B7F638C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4812" y="4274806"/>
            <a:ext cx="360000" cy="360000"/>
          </a:xfrm>
          <a:prstGeom prst="rect">
            <a:avLst/>
          </a:prstGeom>
        </p:spPr>
      </p:pic>
      <p:pic>
        <p:nvPicPr>
          <p:cNvPr id="4" name="Gráfico 3" descr="Marca de insignia1 con relleno sólido">
            <a:extLst>
              <a:ext uri="{FF2B5EF4-FFF2-40B4-BE49-F238E27FC236}">
                <a16:creationId xmlns:a16="http://schemas.microsoft.com/office/drawing/2014/main" id="{9179118B-9559-378C-A04E-60D32B9EB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4812" y="4653309"/>
            <a:ext cx="360000" cy="360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E5B47E6-9E95-5B58-6D6A-7AC256052D6C}"/>
              </a:ext>
            </a:extLst>
          </p:cNvPr>
          <p:cNvSpPr txBox="1"/>
          <p:nvPr/>
        </p:nvSpPr>
        <p:spPr>
          <a:xfrm>
            <a:off x="1791115" y="4183200"/>
            <a:ext cx="68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C99358-A822-8FAE-CFE9-77DC245755CC}"/>
              </a:ext>
            </a:extLst>
          </p:cNvPr>
          <p:cNvSpPr txBox="1"/>
          <p:nvPr/>
        </p:nvSpPr>
        <p:spPr>
          <a:xfrm>
            <a:off x="1791113" y="4561200"/>
            <a:ext cx="7502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7D2DC7C-7E18-8E3E-F4D2-573655C116D1}"/>
              </a:ext>
            </a:extLst>
          </p:cNvPr>
          <p:cNvCxnSpPr/>
          <p:nvPr/>
        </p:nvCxnSpPr>
        <p:spPr>
          <a:xfrm>
            <a:off x="3446836" y="4062405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FACF4083-E849-BCD9-D67E-AB2A326B5F78}"/>
              </a:ext>
            </a:extLst>
          </p:cNvPr>
          <p:cNvSpPr/>
          <p:nvPr/>
        </p:nvSpPr>
        <p:spPr>
          <a:xfrm>
            <a:off x="595744" y="326003"/>
            <a:ext cx="10760361" cy="1536963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95BFF96-108C-0E23-6F8B-68B4BEBAD621}"/>
              </a:ext>
            </a:extLst>
          </p:cNvPr>
          <p:cNvSpPr txBox="1">
            <a:spLocks/>
          </p:cNvSpPr>
          <p:nvPr/>
        </p:nvSpPr>
        <p:spPr>
          <a:xfrm>
            <a:off x="3668594" y="57327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err="1">
                <a:latin typeface="Comic Sans MS" panose="030F0702030302020204" pitchFamily="66" charset="0"/>
              </a:rPr>
              <a:t>Existeix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algun</a:t>
            </a:r>
            <a:r>
              <a:rPr lang="en-US" sz="2500" dirty="0">
                <a:latin typeface="Comic Sans MS" panose="030F0702030302020204" pitchFamily="66" charset="0"/>
              </a:rPr>
              <a:t> transversal dels 4 </a:t>
            </a:r>
            <a:r>
              <a:rPr lang="en-US" sz="2500" dirty="0" err="1">
                <a:latin typeface="Comic Sans MS" panose="030F0702030302020204" pitchFamily="66" charset="0"/>
              </a:rPr>
              <a:t>conjunts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{4}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B65674B-F1C9-8DEE-63EC-A527FA66B576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Exemple</a:t>
            </a:r>
            <a:r>
              <a:rPr lang="es-ES" sz="3200" b="1" dirty="0">
                <a:solidFill>
                  <a:schemeClr val="bg1"/>
                </a:solidFill>
              </a:rPr>
              <a:t> 1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C61305-01FD-4EA9-84C3-8B41DA2F9CEA}"/>
              </a:ext>
            </a:extLst>
          </p:cNvPr>
          <p:cNvSpPr txBox="1"/>
          <p:nvPr/>
        </p:nvSpPr>
        <p:spPr>
          <a:xfrm>
            <a:off x="620796" y="2105068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Notem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Continuem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comprovant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si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per a tot 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⊆ A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buit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3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0EE1D-42A5-4A9D-F402-96334AD80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áfico 23" descr="Marca de insignia1 con relleno sólido">
            <a:extLst>
              <a:ext uri="{FF2B5EF4-FFF2-40B4-BE49-F238E27FC236}">
                <a16:creationId xmlns:a16="http://schemas.microsoft.com/office/drawing/2014/main" id="{6FF2C111-431E-EB1F-8CCA-25E901D68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4419" y="5057792"/>
            <a:ext cx="360000" cy="360000"/>
          </a:xfrm>
          <a:prstGeom prst="rect">
            <a:avLst/>
          </a:prstGeom>
        </p:spPr>
      </p:pic>
      <p:pic>
        <p:nvPicPr>
          <p:cNvPr id="36" name="Gráfico 35" descr="Marca de insignia1 con relleno sólido">
            <a:extLst>
              <a:ext uri="{FF2B5EF4-FFF2-40B4-BE49-F238E27FC236}">
                <a16:creationId xmlns:a16="http://schemas.microsoft.com/office/drawing/2014/main" id="{84FAD29D-9E82-29C0-BF11-53FC8B728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4419" y="5832650"/>
            <a:ext cx="360000" cy="360000"/>
          </a:xfrm>
          <a:prstGeom prst="rect">
            <a:avLst/>
          </a:prstGeom>
        </p:spPr>
      </p:pic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9AD99B90-8845-5539-0870-D62C400FCBC8}"/>
              </a:ext>
            </a:extLst>
          </p:cNvPr>
          <p:cNvCxnSpPr/>
          <p:nvPr/>
        </p:nvCxnSpPr>
        <p:spPr>
          <a:xfrm>
            <a:off x="3446836" y="5980009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 descr="Marca de insignia1 con relleno sólido">
            <a:extLst>
              <a:ext uri="{FF2B5EF4-FFF2-40B4-BE49-F238E27FC236}">
                <a16:creationId xmlns:a16="http://schemas.microsoft.com/office/drawing/2014/main" id="{289944A5-3795-848B-ACE1-84E4CC966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4419" y="5455354"/>
            <a:ext cx="360000" cy="360000"/>
          </a:xfrm>
          <a:prstGeom prst="rect">
            <a:avLst/>
          </a:prstGeom>
        </p:spPr>
      </p:pic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EF5A9E69-86EE-4AB6-5665-069594237AD8}"/>
              </a:ext>
            </a:extLst>
          </p:cNvPr>
          <p:cNvCxnSpPr/>
          <p:nvPr/>
        </p:nvCxnSpPr>
        <p:spPr>
          <a:xfrm>
            <a:off x="3446836" y="5224956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E6BBC618-74ED-4988-622A-CC68F21DCE06}"/>
              </a:ext>
            </a:extLst>
          </p:cNvPr>
          <p:cNvSpPr txBox="1"/>
          <p:nvPr/>
        </p:nvSpPr>
        <p:spPr>
          <a:xfrm>
            <a:off x="1791114" y="4958661"/>
            <a:ext cx="68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BEDB795-375C-9D43-414E-F3E76857773A}"/>
              </a:ext>
            </a:extLst>
          </p:cNvPr>
          <p:cNvSpPr txBox="1"/>
          <p:nvPr/>
        </p:nvSpPr>
        <p:spPr>
          <a:xfrm>
            <a:off x="1791115" y="5350308"/>
            <a:ext cx="626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6B34FE-28E1-DB6F-C833-D106C3F42498}"/>
              </a:ext>
            </a:extLst>
          </p:cNvPr>
          <p:cNvSpPr txBox="1"/>
          <p:nvPr/>
        </p:nvSpPr>
        <p:spPr>
          <a:xfrm>
            <a:off x="1791115" y="5735871"/>
            <a:ext cx="626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(S)=2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47F4E9A2-E8E9-A45D-A194-B5E11234AE33}"/>
              </a:ext>
            </a:extLst>
          </p:cNvPr>
          <p:cNvCxnSpPr/>
          <p:nvPr/>
        </p:nvCxnSpPr>
        <p:spPr>
          <a:xfrm>
            <a:off x="3446836" y="5602782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áfico 25" descr="Marca de insignia1 con relleno sólido">
            <a:extLst>
              <a:ext uri="{FF2B5EF4-FFF2-40B4-BE49-F238E27FC236}">
                <a16:creationId xmlns:a16="http://schemas.microsoft.com/office/drawing/2014/main" id="{BE6FE252-90BD-8593-B475-37431BF3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4812" y="3882531"/>
            <a:ext cx="360000" cy="360000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CEB7A642-C3E3-94F3-F95F-034F93AD0ADE}"/>
              </a:ext>
            </a:extLst>
          </p:cNvPr>
          <p:cNvSpPr txBox="1"/>
          <p:nvPr/>
        </p:nvSpPr>
        <p:spPr>
          <a:xfrm>
            <a:off x="1791115" y="3831573"/>
            <a:ext cx="68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27D2DC7C-7E18-8E3E-F4D2-573655C116D1}"/>
              </a:ext>
            </a:extLst>
          </p:cNvPr>
          <p:cNvCxnSpPr/>
          <p:nvPr/>
        </p:nvCxnSpPr>
        <p:spPr>
          <a:xfrm>
            <a:off x="3446836" y="4062405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áfico 2" descr="Marca de insignia1 con relleno sólido">
            <a:extLst>
              <a:ext uri="{FF2B5EF4-FFF2-40B4-BE49-F238E27FC236}">
                <a16:creationId xmlns:a16="http://schemas.microsoft.com/office/drawing/2014/main" id="{26C55FEE-93CD-EDA4-7FC1-A8B7F638C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4812" y="4274806"/>
            <a:ext cx="360000" cy="360000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7E5B47E6-9E95-5B58-6D6A-7AC256052D6C}"/>
              </a:ext>
            </a:extLst>
          </p:cNvPr>
          <p:cNvSpPr txBox="1"/>
          <p:nvPr/>
        </p:nvSpPr>
        <p:spPr>
          <a:xfrm>
            <a:off x="1791115" y="4183031"/>
            <a:ext cx="686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4C99358-A822-8FAE-CFE9-77DC245755CC}"/>
              </a:ext>
            </a:extLst>
          </p:cNvPr>
          <p:cNvSpPr txBox="1"/>
          <p:nvPr/>
        </p:nvSpPr>
        <p:spPr>
          <a:xfrm>
            <a:off x="1791113" y="4561099"/>
            <a:ext cx="7502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 S={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}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Yu Mincho Light" panose="02020300000000000000" pitchFamily="18" charset="-128"/>
                <a:ea typeface="Yu Mincho Light" panose="02020300000000000000" pitchFamily="18" charset="-128"/>
              </a:rPr>
              <a:t>∪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={ 1, 2, 3, 4 },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(S)=4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2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=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769B705D-F170-B273-85C7-54AC0D476657}"/>
              </a:ext>
            </a:extLst>
          </p:cNvPr>
          <p:cNvCxnSpPr/>
          <p:nvPr/>
        </p:nvCxnSpPr>
        <p:spPr>
          <a:xfrm>
            <a:off x="3446836" y="4833309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áfico 3" descr="Marca de insignia1 con relleno sólido">
            <a:extLst>
              <a:ext uri="{FF2B5EF4-FFF2-40B4-BE49-F238E27FC236}">
                <a16:creationId xmlns:a16="http://schemas.microsoft.com/office/drawing/2014/main" id="{9179118B-9559-378C-A04E-60D32B9EB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4812" y="4653309"/>
            <a:ext cx="360000" cy="360000"/>
          </a:xfrm>
          <a:prstGeom prst="rect">
            <a:avLst/>
          </a:prstGeom>
        </p:spPr>
      </p:pic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D4476717-532F-3948-70FA-615BAB05E7D3}"/>
              </a:ext>
            </a:extLst>
          </p:cNvPr>
          <p:cNvCxnSpPr/>
          <p:nvPr/>
        </p:nvCxnSpPr>
        <p:spPr>
          <a:xfrm>
            <a:off x="3446836" y="4441161"/>
            <a:ext cx="39114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DE53FB32-BF1A-9A62-7D34-29217900193E}"/>
              </a:ext>
            </a:extLst>
          </p:cNvPr>
          <p:cNvSpPr/>
          <p:nvPr/>
        </p:nvSpPr>
        <p:spPr>
          <a:xfrm>
            <a:off x="595744" y="326003"/>
            <a:ext cx="10760361" cy="1536963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058D98-C691-6191-C880-6301FD255111}"/>
              </a:ext>
            </a:extLst>
          </p:cNvPr>
          <p:cNvSpPr txBox="1">
            <a:spLocks/>
          </p:cNvSpPr>
          <p:nvPr/>
        </p:nvSpPr>
        <p:spPr>
          <a:xfrm>
            <a:off x="3668594" y="57327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err="1">
                <a:latin typeface="Comic Sans MS" panose="030F0702030302020204" pitchFamily="66" charset="0"/>
              </a:rPr>
              <a:t>Existeix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algun</a:t>
            </a:r>
            <a:r>
              <a:rPr lang="en-US" sz="2500" dirty="0">
                <a:latin typeface="Comic Sans MS" panose="030F0702030302020204" pitchFamily="66" charset="0"/>
              </a:rPr>
              <a:t> transversal dels 4 </a:t>
            </a:r>
            <a:r>
              <a:rPr lang="en-US" sz="2500" dirty="0" err="1">
                <a:latin typeface="Comic Sans MS" panose="030F0702030302020204" pitchFamily="66" charset="0"/>
              </a:rPr>
              <a:t>conjunts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{4}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2F665E6-BF17-3F72-EC73-62E29F7FBA67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Exemple</a:t>
            </a:r>
            <a:r>
              <a:rPr lang="es-ES" sz="3200" b="1" dirty="0">
                <a:solidFill>
                  <a:schemeClr val="bg1"/>
                </a:solidFill>
              </a:rPr>
              <a:t> 1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89F280-333C-1C7D-496E-AA0B7871BFAE}"/>
              </a:ext>
            </a:extLst>
          </p:cNvPr>
          <p:cNvSpPr txBox="1"/>
          <p:nvPr/>
        </p:nvSpPr>
        <p:spPr>
          <a:xfrm>
            <a:off x="620796" y="2105068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Notem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Continuem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comprovant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si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per a tot 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⊆ A no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buit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62D768A-85FA-EB02-9A9D-4F14B056751C}"/>
              </a:ext>
            </a:extLst>
          </p:cNvPr>
          <p:cNvSpPr txBox="1"/>
          <p:nvPr/>
        </p:nvSpPr>
        <p:spPr>
          <a:xfrm>
            <a:off x="717274" y="3359657"/>
            <a:ext cx="107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Per a tots </a:t>
            </a:r>
            <a:r>
              <a:rPr lang="es-ES" sz="2400" i="1" dirty="0" err="1"/>
              <a:t>els</a:t>
            </a:r>
            <a:r>
              <a:rPr lang="es-ES" sz="2400" i="1" dirty="0"/>
              <a:t> </a:t>
            </a:r>
            <a:r>
              <a:rPr lang="es-ES" sz="2400" i="1" dirty="0" err="1"/>
              <a:t>subconjunts</a:t>
            </a:r>
            <a:r>
              <a:rPr lang="es-ES" sz="2400" i="1" dirty="0"/>
              <a:t> de A </a:t>
            </a:r>
            <a:r>
              <a:rPr lang="es-ES" sz="2400" i="1" dirty="0" err="1"/>
              <a:t>amb</a:t>
            </a:r>
            <a:r>
              <a:rPr lang="es-ES" sz="2400" i="1" dirty="0"/>
              <a:t> 2 </a:t>
            </a:r>
            <a:r>
              <a:rPr lang="es-ES" sz="2400" i="1" dirty="0" err="1"/>
              <a:t>elements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(S)=2</a:t>
            </a:r>
            <a:r>
              <a:rPr lang="es-ES" sz="2400" i="1" dirty="0"/>
              <a:t> ) 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0EE1D-42A5-4A9D-F402-96334AD80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F3C61305-01FD-4EA9-84C3-8B41DA2F9CEA}"/>
              </a:ext>
            </a:extLst>
          </p:cNvPr>
          <p:cNvSpPr txBox="1"/>
          <p:nvPr/>
        </p:nvSpPr>
        <p:spPr>
          <a:xfrm>
            <a:off x="389976" y="2102091"/>
            <a:ext cx="10880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A = {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,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}, 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B =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∪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es-ES" sz="2400" baseline="-25000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= {1, 2, 3, 4}</a:t>
            </a:r>
          </a:p>
          <a:p>
            <a:endParaRPr lang="es-E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652E867-0CF9-BC48-354F-9076DADD42A6}"/>
              </a:ext>
            </a:extLst>
          </p:cNvPr>
          <p:cNvSpPr txBox="1"/>
          <p:nvPr/>
        </p:nvSpPr>
        <p:spPr>
          <a:xfrm>
            <a:off x="397732" y="2840755"/>
            <a:ext cx="11276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i="1" dirty="0"/>
              <a:t>   Per a tots </a:t>
            </a:r>
            <a:r>
              <a:rPr lang="es-ES" sz="2400" i="1" dirty="0" err="1"/>
              <a:t>els</a:t>
            </a:r>
            <a:r>
              <a:rPr lang="es-ES" sz="2400" i="1" dirty="0"/>
              <a:t> </a:t>
            </a:r>
            <a:r>
              <a:rPr lang="es-ES" sz="2400" i="1" dirty="0" err="1"/>
              <a:t>subconjunts</a:t>
            </a:r>
            <a:r>
              <a:rPr lang="es-ES" sz="2400" i="1" dirty="0"/>
              <a:t> de A </a:t>
            </a:r>
            <a:r>
              <a:rPr lang="es-ES" sz="2400" i="1" dirty="0" err="1"/>
              <a:t>amb</a:t>
            </a:r>
            <a:r>
              <a:rPr lang="es-ES" sz="2400" i="1" dirty="0"/>
              <a:t> 3 </a:t>
            </a:r>
            <a:r>
              <a:rPr lang="es-ES" sz="2400" i="1" dirty="0" err="1"/>
              <a:t>elements</a:t>
            </a:r>
            <a:r>
              <a:rPr lang="es-ES" sz="2400" dirty="0"/>
              <a:t> </a:t>
            </a:r>
            <a:r>
              <a:rPr lang="es-ES" sz="2400" i="1" dirty="0"/>
              <a:t>(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A</a:t>
            </a:r>
            <a:r>
              <a:rPr lang="en-US" sz="2400" i="1" dirty="0"/>
              <a:t>(S)=3</a:t>
            </a:r>
            <a:r>
              <a:rPr lang="es-ES" sz="2400" i="1" dirty="0"/>
              <a:t> ),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us </a:t>
            </a:r>
            <a:r>
              <a:rPr lang="en-US" sz="2400" i="1" dirty="0" err="1">
                <a:solidFill>
                  <a:schemeClr val="accent1">
                    <a:lumMod val="75000"/>
                  </a:schemeClr>
                </a:solidFill>
              </a:rPr>
              <a:t>plau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comprova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es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compleix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sz="2400" baseline="-250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(S)  o no</a:t>
            </a:r>
            <a:r>
              <a:rPr lang="es-ES" sz="2400" i="1" dirty="0"/>
              <a:t>:   </a:t>
            </a:r>
            <a:r>
              <a:rPr lang="es-ES" sz="2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s-ES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ángulo: esquinas redondeadas 50">
            <a:hlinkClick r:id="rId2" action="ppaction://hlinksldjump"/>
            <a:extLst>
              <a:ext uri="{FF2B5EF4-FFF2-40B4-BE49-F238E27FC236}">
                <a16:creationId xmlns:a16="http://schemas.microsoft.com/office/drawing/2014/main" id="{C785A1DA-1E72-17EF-60C8-A8EEE02253BC}"/>
              </a:ext>
            </a:extLst>
          </p:cNvPr>
          <p:cNvSpPr/>
          <p:nvPr/>
        </p:nvSpPr>
        <p:spPr>
          <a:xfrm>
            <a:off x="2503677" y="4232079"/>
            <a:ext cx="2453429" cy="10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 PER A TOTS</a:t>
            </a:r>
          </a:p>
        </p:txBody>
      </p:sp>
      <p:sp>
        <p:nvSpPr>
          <p:cNvPr id="27" name="Rectángulo: esquinas redondeadas 52">
            <a:hlinkClick r:id="rId3" action="ppaction://hlinksldjump"/>
            <a:extLst>
              <a:ext uri="{FF2B5EF4-FFF2-40B4-BE49-F238E27FC236}">
                <a16:creationId xmlns:a16="http://schemas.microsoft.com/office/drawing/2014/main" id="{504DBB06-811C-2FDF-3F5A-A56055D1F716}"/>
              </a:ext>
            </a:extLst>
          </p:cNvPr>
          <p:cNvSpPr/>
          <p:nvPr/>
        </p:nvSpPr>
        <p:spPr>
          <a:xfrm>
            <a:off x="6897013" y="4232079"/>
            <a:ext cx="2453429" cy="1080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B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  <a:r>
              <a:rPr lang="en-US" sz="2400" b="1" dirty="0">
                <a:solidFill>
                  <a:schemeClr val="tx1"/>
                </a:solidFill>
                <a:ea typeface="Yu Mincho Light" panose="02020300000000000000" pitchFamily="18" charset="-128"/>
              </a:rPr>
              <a:t>≥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(S) </a:t>
            </a: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 PER ALGUN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F914FC1-643A-F089-2F37-040562A3E68C}"/>
              </a:ext>
            </a:extLst>
          </p:cNvPr>
          <p:cNvSpPr/>
          <p:nvPr/>
        </p:nvSpPr>
        <p:spPr>
          <a:xfrm>
            <a:off x="595744" y="326003"/>
            <a:ext cx="10760361" cy="1536963"/>
          </a:xfrm>
          <a:prstGeom prst="rect">
            <a:avLst/>
          </a:prstGeom>
          <a:solidFill>
            <a:schemeClr val="bg1">
              <a:lumMod val="85000"/>
              <a:alpha val="4980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63901-3819-C486-7782-0F29A6FA41A9}"/>
              </a:ext>
            </a:extLst>
          </p:cNvPr>
          <p:cNvSpPr txBox="1">
            <a:spLocks/>
          </p:cNvSpPr>
          <p:nvPr/>
        </p:nvSpPr>
        <p:spPr>
          <a:xfrm>
            <a:off x="3668594" y="573272"/>
            <a:ext cx="8260815" cy="1130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 err="1">
                <a:latin typeface="Comic Sans MS" panose="030F0702030302020204" pitchFamily="66" charset="0"/>
              </a:rPr>
              <a:t>Existeix</a:t>
            </a:r>
            <a:r>
              <a:rPr lang="en-US" sz="2500" dirty="0">
                <a:latin typeface="Comic Sans MS" panose="030F0702030302020204" pitchFamily="66" charset="0"/>
              </a:rPr>
              <a:t> </a:t>
            </a:r>
            <a:r>
              <a:rPr lang="en-US" sz="2500" dirty="0" err="1">
                <a:latin typeface="Comic Sans MS" panose="030F0702030302020204" pitchFamily="66" charset="0"/>
              </a:rPr>
              <a:t>algun</a:t>
            </a:r>
            <a:r>
              <a:rPr lang="en-US" sz="2500" dirty="0">
                <a:latin typeface="Comic Sans MS" panose="030F0702030302020204" pitchFamily="66" charset="0"/>
              </a:rPr>
              <a:t> transversal dels 4 </a:t>
            </a:r>
            <a:r>
              <a:rPr lang="en-US" sz="2500" dirty="0" err="1">
                <a:latin typeface="Comic Sans MS" panose="030F0702030302020204" pitchFamily="66" charset="0"/>
              </a:rPr>
              <a:t>conjunts</a:t>
            </a:r>
            <a:endParaRPr lang="en-US" sz="25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2, 3,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{1, 4},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{1}, T</a:t>
            </a:r>
            <a:r>
              <a:rPr lang="en-US" sz="2500" baseline="-250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= {4} 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  <a:endParaRPr lang="es-ES" sz="2500" dirty="0">
              <a:latin typeface="Comic Sans MS" panose="030F0702030302020204" pitchFamily="66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71C439E-29FC-0BC5-FA45-D4680F6B4975}"/>
              </a:ext>
            </a:extLst>
          </p:cNvPr>
          <p:cNvSpPr txBox="1">
            <a:spLocks/>
          </p:cNvSpPr>
          <p:nvPr/>
        </p:nvSpPr>
        <p:spPr>
          <a:xfrm>
            <a:off x="915420" y="581732"/>
            <a:ext cx="2197235" cy="830997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3200" b="1" dirty="0" err="1">
                <a:solidFill>
                  <a:schemeClr val="bg1"/>
                </a:solidFill>
              </a:rPr>
              <a:t>Exemple</a:t>
            </a:r>
            <a:r>
              <a:rPr lang="es-ES" sz="3200" b="1" dirty="0">
                <a:solidFill>
                  <a:schemeClr val="bg1"/>
                </a:solidFill>
              </a:rPr>
              <a:t> 1  </a:t>
            </a:r>
          </a:p>
        </p:txBody>
      </p:sp>
    </p:spTree>
    <p:extLst>
      <p:ext uri="{BB962C8B-B14F-4D97-AF65-F5344CB8AC3E}">
        <p14:creationId xmlns:p14="http://schemas.microsoft.com/office/powerpoint/2010/main" val="2207241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1515</TotalTime>
  <Words>2540</Words>
  <Application>Microsoft Office PowerPoint</Application>
  <PresentationFormat>Panorámica</PresentationFormat>
  <Paragraphs>175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Yu Mincho Light</vt:lpstr>
      <vt:lpstr>Aptos</vt:lpstr>
      <vt:lpstr>Arial</vt:lpstr>
      <vt:lpstr>Calibri</vt:lpstr>
      <vt:lpstr>Calibri Light</vt:lpstr>
      <vt:lpstr>Cambria Math</vt:lpstr>
      <vt:lpstr>Comic Sans MS</vt:lpstr>
      <vt:lpstr>Franklin Gothic Demi Cond</vt:lpstr>
      <vt:lpstr>Office 2013 - Tema de 2022</vt:lpstr>
      <vt:lpstr>     Teorema   de  Hall [versió                     combinatòria] </vt:lpstr>
      <vt:lpstr>  Suposem que se’ns dóna:</vt:lpstr>
      <vt:lpstr> Una mica de notació útil: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for the intersection and sum of two subespaces:  a matrix approach</dc:title>
  <dc:creator>Xavier Marcote Ordax</dc:creator>
  <cp:lastModifiedBy>Xavier Marcote Ordax</cp:lastModifiedBy>
  <cp:revision>199</cp:revision>
  <dcterms:created xsi:type="dcterms:W3CDTF">2024-04-26T15:42:24Z</dcterms:created>
  <dcterms:modified xsi:type="dcterms:W3CDTF">2025-02-21T13:50:37Z</dcterms:modified>
</cp:coreProperties>
</file>