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18"/>
  </p:notesMasterIdLst>
  <p:sldIdLst>
    <p:sldId id="322" r:id="rId2"/>
    <p:sldId id="257" r:id="rId3"/>
    <p:sldId id="344" r:id="rId4"/>
    <p:sldId id="349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42" r:id="rId13"/>
    <p:sldId id="359" r:id="rId14"/>
    <p:sldId id="360" r:id="rId15"/>
    <p:sldId id="361" r:id="rId16"/>
    <p:sldId id="35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104" d="100"/>
          <a:sy n="104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06/11/2024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5048"/>
            <a:ext cx="5770880" cy="6076663"/>
          </a:xfrm>
        </p:spPr>
        <p:txBody>
          <a:bodyPr>
            <a:normAutofit/>
          </a:bodyPr>
          <a:lstStyle/>
          <a:p>
            <a:r>
              <a:rPr lang="es-ES" sz="7200" dirty="0">
                <a:latin typeface="Franklin Gothic Demi Cond" panose="020B0706030402020204" pitchFamily="34" charset="0"/>
              </a:rPr>
              <a:t> 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 err="1">
                <a:solidFill>
                  <a:srgbClr val="FF0000"/>
                </a:solidFill>
                <a:latin typeface="Franklin Gothic Demi Cond" panose="020B0706030402020204" pitchFamily="34" charset="0"/>
              </a:rPr>
              <a:t>Combinatorial</a:t>
            </a:r>
            <a:r>
              <a:rPr lang="es-ES" sz="7200" dirty="0">
                <a:solidFill>
                  <a:srgbClr val="FF0000"/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solidFill>
                  <a:srgbClr val="FF0000"/>
                </a:solidFill>
                <a:latin typeface="Franklin Gothic Demi Cond" panose="020B0706030402020204" pitchFamily="34" charset="0"/>
              </a:rPr>
            </a:br>
            <a:r>
              <a:rPr lang="es-ES" sz="7200" dirty="0" err="1">
                <a:solidFill>
                  <a:srgbClr val="FF0000"/>
                </a:solidFill>
                <a:latin typeface="Franklin Gothic Demi Cond" panose="020B0706030402020204" pitchFamily="34" charset="0"/>
              </a:rPr>
              <a:t>numbers</a:t>
            </a:r>
            <a:br>
              <a:rPr lang="es-ES" sz="7200" dirty="0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es-ES" sz="530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4" name="Imagen 3" descr="triángulo de Pascal – MatematicasCercan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054" y="285048"/>
            <a:ext cx="6526357" cy="62265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66797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F7446-0AFA-0A48-1AA3-86D153EB3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3C1D251-B727-330F-0FF3-9BC63389161C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us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construct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first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rows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Pascal’s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C46DA2-5598-C942-5008-632FD43019BB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245C78A-F063-04E7-A36A-B483C92507FA}"/>
              </a:ext>
            </a:extLst>
          </p:cNvPr>
          <p:cNvSpPr txBox="1"/>
          <p:nvPr/>
        </p:nvSpPr>
        <p:spPr>
          <a:xfrm>
            <a:off x="3316902" y="1031233"/>
            <a:ext cx="2730843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Combinatorial</a:t>
            </a:r>
            <a:r>
              <a:rPr lang="es-ES" sz="2400" b="1" i="1" dirty="0"/>
              <a:t> </a:t>
            </a:r>
            <a:r>
              <a:rPr lang="es-ES" sz="2400" b="1" i="1" dirty="0" err="1"/>
              <a:t>numbers</a:t>
            </a:r>
            <a:r>
              <a:rPr lang="es-ES" sz="2400" b="1" i="1" dirty="0"/>
              <a:t> in </a:t>
            </a:r>
            <a:r>
              <a:rPr lang="es-ES" sz="2400" b="1" i="1" dirty="0" err="1"/>
              <a:t>the</a:t>
            </a:r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  <a:p>
            <a:r>
              <a:rPr lang="es-ES" sz="2400" b="1" i="1" dirty="0"/>
              <a:t>(</a:t>
            </a:r>
            <a:r>
              <a:rPr lang="es-ES" sz="2400" b="1" i="1" dirty="0" err="1"/>
              <a:t>left</a:t>
            </a:r>
            <a:r>
              <a:rPr lang="es-ES" sz="2400" b="1" i="1" dirty="0"/>
              <a:t> to </a:t>
            </a:r>
            <a:r>
              <a:rPr lang="es-ES" sz="2400" b="1" i="1" dirty="0" err="1"/>
              <a:t>right</a:t>
            </a:r>
            <a:r>
              <a:rPr lang="es-ES" sz="2400" b="1" i="1" dirty="0"/>
              <a:t>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39D3DDE-1815-16C4-F5E9-D6316135DAEC}"/>
              </a:ext>
            </a:extLst>
          </p:cNvPr>
          <p:cNvSpPr txBox="1"/>
          <p:nvPr/>
        </p:nvSpPr>
        <p:spPr>
          <a:xfrm>
            <a:off x="8025629" y="1744981"/>
            <a:ext cx="2381285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Pascal’s</a:t>
            </a:r>
            <a:r>
              <a:rPr lang="es-ES" sz="2400" b="1" i="1" dirty="0"/>
              <a:t> </a:t>
            </a:r>
            <a:r>
              <a:rPr lang="es-ES" sz="2400" b="1" i="1" dirty="0" err="1"/>
              <a:t>triangle</a:t>
            </a:r>
            <a:endParaRPr lang="es-ES" sz="2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B20A7B19-EF47-DE00-1839-A253A7B5272D}"/>
              </a:ext>
            </a:extLst>
          </p:cNvPr>
          <p:cNvSpPr/>
          <p:nvPr/>
        </p:nvSpPr>
        <p:spPr>
          <a:xfrm>
            <a:off x="9234000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CE5AA76-AD6D-E4FE-384D-23186AB4A438}"/>
              </a:ext>
            </a:extLst>
          </p:cNvPr>
          <p:cNvSpPr txBox="1"/>
          <p:nvPr/>
        </p:nvSpPr>
        <p:spPr>
          <a:xfrm>
            <a:off x="93276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2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/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…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…                                                                    …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80A80BCA-0EA6-4824-190D-1B95132AF2A6}"/>
              </a:ext>
            </a:extLst>
          </p:cNvPr>
          <p:cNvSpPr txBox="1">
            <a:spLocks/>
          </p:cNvSpPr>
          <p:nvPr/>
        </p:nvSpPr>
        <p:spPr>
          <a:xfrm>
            <a:off x="640702" y="5766626"/>
            <a:ext cx="10975848" cy="109137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Up to </a:t>
            </a:r>
            <a:r>
              <a:rPr lang="es-ES" sz="2500" dirty="0" err="1">
                <a:latin typeface="Comic Sans MS" panose="030F0702030302020204" pitchFamily="66" charset="0"/>
              </a:rPr>
              <a:t>row</a:t>
            </a:r>
            <a:r>
              <a:rPr lang="es-ES" sz="2500" dirty="0">
                <a:latin typeface="Comic Sans MS" panose="030F0702030302020204" pitchFamily="66" charset="0"/>
              </a:rPr>
              <a:t> n=14 </a:t>
            </a:r>
            <a:r>
              <a:rPr lang="es-ES" sz="2500" dirty="0" err="1">
                <a:latin typeface="Comic Sans MS" panose="030F0702030302020204" pitchFamily="66" charset="0"/>
              </a:rPr>
              <a:t>Pascal’s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 looks </a:t>
            </a:r>
            <a:r>
              <a:rPr lang="es-ES" sz="2500" dirty="0" err="1">
                <a:latin typeface="Comic Sans MS" panose="030F0702030302020204" pitchFamily="66" charset="0"/>
              </a:rPr>
              <a:t>like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follows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6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8EB66-8FDF-0EAE-DFAB-9E40F84B0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riángulo de Pascal – MatematicasCercanas">
            <a:extLst>
              <a:ext uri="{FF2B5EF4-FFF2-40B4-BE49-F238E27FC236}">
                <a16:creationId xmlns:a16="http://schemas.microsoft.com/office/drawing/2014/main" id="{296DEBF2-18DC-335F-21AE-BB9536BFF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43344"/>
            <a:ext cx="11473319" cy="60682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3623665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0792E-8BBA-8892-E1C8-14C5FE8CC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615696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es-ES" b="1" dirty="0" err="1">
                <a:solidFill>
                  <a:srgbClr val="7030A0"/>
                </a:solidFill>
              </a:rPr>
              <a:t>Combinatorial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interpretation</a:t>
            </a:r>
            <a:endParaRPr lang="es-ES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</p:spPr>
            <p:txBody>
              <a:bodyPr>
                <a:normAutofit/>
              </a:bodyPr>
              <a:lstStyle/>
              <a:p>
                <a:r>
                  <a:rPr lang="es-ES" sz="2500" dirty="0" err="1">
                    <a:latin typeface="Comic Sans MS" panose="030F0702030302020204" pitchFamily="66" charset="0"/>
                  </a:rPr>
                  <a:t>For</a:t>
                </a:r>
                <a:r>
                  <a:rPr lang="es-ES" sz="2500" dirty="0">
                    <a:latin typeface="Comic Sans MS" panose="030F0702030302020204" pitchFamily="66" charset="0"/>
                  </a:rPr>
                  <a:t> n, k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nonnegative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integers</a:t>
                </a:r>
                <a:r>
                  <a:rPr lang="es-ES" sz="2500" dirty="0">
                    <a:latin typeface="Comic Sans MS" panose="030F0702030302020204" pitchFamily="66" charset="0"/>
                  </a:rPr>
                  <a:t>, n ≥ k,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combinatorial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number</a:t>
                </a: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31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s-ES" sz="25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usually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read</a:t>
                </a:r>
                <a:r>
                  <a:rPr lang="es-ES" sz="2500" dirty="0">
                    <a:latin typeface="Comic Sans MS" panose="030F0702030302020204" pitchFamily="66" charset="0"/>
                  </a:rPr>
                  <a:t> as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</a:t>
                </a:r>
                <a:r>
                  <a:rPr lang="es-ES" sz="25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choose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k</a:t>
                </a:r>
                <a:r>
                  <a:rPr lang="es-ES" sz="2500" dirty="0">
                    <a:latin typeface="Comic Sans MS" panose="030F0702030302020204" pitchFamily="66" charset="0"/>
                  </a:rPr>
                  <a:t>.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reason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2500" dirty="0">
                    <a:latin typeface="Comic Sans MS" panose="030F0702030302020204" pitchFamily="66" charset="0"/>
                  </a:rPr>
                  <a:t> that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it</a:t>
                </a:r>
                <a:r>
                  <a:rPr lang="es-ES" sz="2500" dirty="0">
                    <a:latin typeface="Comic Sans MS" panose="030F0702030302020204" pitchFamily="66" charset="0"/>
                  </a:rPr>
                  <a:t> coincides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with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number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of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distinct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subsets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with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each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of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a set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having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≥ k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>
                  <a:buNone/>
                </a:pPr>
                <a:endParaRPr lang="es-ES" sz="27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  <a:blipFill>
                <a:blip r:embed="rId2"/>
                <a:stretch>
                  <a:fillRect l="-944" t="-299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838200" y="3936631"/>
            <a:ext cx="10975848" cy="1242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Note that </a:t>
            </a:r>
            <a:r>
              <a:rPr lang="es-ES" sz="2500" dirty="0" err="1">
                <a:latin typeface="Comic Sans MS" panose="030F0702030302020204" pitchFamily="66" charset="0"/>
              </a:rPr>
              <a:t>two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such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subsets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with</a:t>
            </a:r>
            <a:r>
              <a:rPr lang="es-ES" sz="2500" dirty="0">
                <a:latin typeface="Comic Sans MS" panose="030F0702030302020204" pitchFamily="66" charset="0"/>
              </a:rPr>
              <a:t> k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dirty="0" err="1">
                <a:latin typeface="Comic Sans MS" panose="030F0702030302020204" pitchFamily="66" charset="0"/>
              </a:rPr>
              <a:t>two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i="1" dirty="0">
                <a:latin typeface="Comic Sans MS" panose="030F0702030302020204" pitchFamily="66" charset="0"/>
              </a:rPr>
              <a:t>k-</a:t>
            </a:r>
            <a:r>
              <a:rPr lang="es-ES" sz="2500" i="1" dirty="0" err="1">
                <a:latin typeface="Comic Sans MS" panose="030F0702030302020204" pitchFamily="66" charset="0"/>
              </a:rPr>
              <a:t>subsets</a:t>
            </a:r>
            <a:r>
              <a:rPr lang="es-ES" sz="2500" dirty="0">
                <a:latin typeface="Comic Sans MS" panose="030F0702030302020204" pitchFamily="66" charset="0"/>
              </a:rPr>
              <a:t>, as </a:t>
            </a:r>
            <a:r>
              <a:rPr lang="es-ES" sz="2500" dirty="0" err="1">
                <a:latin typeface="Comic Sans MS" panose="030F0702030302020204" pitchFamily="66" charset="0"/>
              </a:rPr>
              <a:t>is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usually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said</a:t>
            </a:r>
            <a:r>
              <a:rPr lang="es-ES" sz="2500" dirty="0">
                <a:latin typeface="Comic Sans MS" panose="030F0702030302020204" pitchFamily="66" charset="0"/>
              </a:rPr>
              <a:t>) are </a:t>
            </a:r>
            <a:r>
              <a:rPr lang="es-ES" sz="2500" dirty="0" err="1">
                <a:latin typeface="Comic Sans MS" panose="030F0702030302020204" pitchFamily="66" charset="0"/>
              </a:rPr>
              <a:t>distinct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when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they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have</a:t>
            </a:r>
            <a:r>
              <a:rPr lang="es-ES" sz="2500" dirty="0">
                <a:latin typeface="Comic Sans MS" panose="030F0702030302020204" pitchFamily="66" charset="0"/>
              </a:rPr>
              <a:t> at </a:t>
            </a:r>
            <a:r>
              <a:rPr lang="es-ES" sz="2500" dirty="0" err="1">
                <a:latin typeface="Comic Sans MS" panose="030F0702030302020204" pitchFamily="66" charset="0"/>
              </a:rPr>
              <a:t>least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one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noncommon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ordering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here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not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taken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into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account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759690" y="5348396"/>
            <a:ext cx="10975848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example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3-subsets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A={1,2,3,4,5,6} are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={1,2,3},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={2,4,6}, and   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={3,1,2},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which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but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=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</p:spPr>
            <p:txBody>
              <a:bodyPr>
                <a:normAutofit/>
              </a:bodyPr>
              <a:lstStyle/>
              <a:p>
                <a:r>
                  <a:rPr lang="es-ES" sz="2500" dirty="0">
                    <a:latin typeface="Comic Sans MS" panose="030F0702030302020204" pitchFamily="66" charset="0"/>
                  </a:rPr>
                  <a:t>If A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2500" dirty="0">
                    <a:latin typeface="Comic Sans MS" panose="030F0702030302020204" pitchFamily="66" charset="0"/>
                  </a:rPr>
                  <a:t> a set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having</a:t>
                </a:r>
                <a:r>
                  <a:rPr lang="es-ES" sz="2500" dirty="0">
                    <a:latin typeface="Comic Sans MS" panose="030F0702030302020204" pitchFamily="66" charset="0"/>
                  </a:rPr>
                  <a:t> 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let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us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prove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latin typeface="Comic Sans MS" panose="030F0702030302020204" pitchFamily="66" charset="0"/>
                  </a:rPr>
                  <a:t>in 2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steps</a:t>
                </a:r>
                <a:r>
                  <a:rPr lang="es-ES" sz="2500" dirty="0">
                    <a:latin typeface="Comic Sans MS" panose="030F0702030302020204" pitchFamily="66" charset="0"/>
                  </a:rPr>
                  <a:t> that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number</a:t>
                </a:r>
                <a:r>
                  <a:rPr lang="es-ES" sz="2500" dirty="0">
                    <a:latin typeface="Comic Sans MS" panose="030F0702030302020204" pitchFamily="66" charset="0"/>
                  </a:rPr>
                  <a:t> of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distinct</a:t>
                </a:r>
                <a:r>
                  <a:rPr lang="es-ES" sz="2500" dirty="0">
                    <a:latin typeface="Comic Sans MS" panose="030F0702030302020204" pitchFamily="66" charset="0"/>
                  </a:rPr>
                  <a:t> k-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subsets</a:t>
                </a:r>
                <a:r>
                  <a:rPr lang="es-ES" sz="2500" dirty="0">
                    <a:latin typeface="Comic Sans MS" panose="030F0702030302020204" pitchFamily="66" charset="0"/>
                  </a:rPr>
                  <a:t> of A 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call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it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latin typeface="Comic Sans MS" panose="030F0702030302020204" pitchFamily="66" charset="0"/>
                  </a:rPr>
                  <a:t>)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2500" dirty="0">
                    <a:latin typeface="Comic Sans MS" panose="030F0702030302020204" pitchFamily="66" charset="0"/>
                  </a:rPr>
                  <a:t> 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choose</a:t>
                </a:r>
                <a:r>
                  <a:rPr lang="es-ES" sz="2500" dirty="0">
                    <a:latin typeface="Comic Sans MS" panose="030F0702030302020204" pitchFamily="66" charset="0"/>
                  </a:rPr>
                  <a:t> k:</a:t>
                </a:r>
              </a:p>
              <a:p>
                <a:pPr marL="0" indent="0">
                  <a:buNone/>
                </a:pPr>
                <a:r>
                  <a:rPr lang="pt-BR" sz="31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</a:t>
                </a:r>
                <a:r>
                  <a:rPr lang="es-ES" sz="32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32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32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s-ES" sz="31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31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3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sz="31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  <a:blipFill>
                <a:blip r:embed="rId2"/>
                <a:stretch>
                  <a:fillRect l="-833" t="-4777" r="-50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1334846" y="2578608"/>
            <a:ext cx="10534066" cy="4160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First</a:t>
            </a:r>
            <a:r>
              <a:rPr lang="es-ES" sz="2700" dirty="0">
                <a:latin typeface="Comic Sans MS" panose="030F0702030302020204" pitchFamily="66" charset="0"/>
              </a:rPr>
              <a:t>, note that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number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distinct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ways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order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elements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distinct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permutations</a:t>
            </a:r>
            <a:r>
              <a:rPr lang="es-ES" sz="2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A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n!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because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have</a:t>
            </a:r>
            <a:r>
              <a:rPr lang="es-ES" sz="2500" dirty="0">
                <a:latin typeface="Comic Sans MS" panose="030F0702030302020204" pitchFamily="66" charset="0"/>
              </a:rPr>
              <a:t> n </a:t>
            </a:r>
            <a:r>
              <a:rPr lang="es-ES" sz="2500" dirty="0" err="1">
                <a:latin typeface="Comic Sans MS" panose="030F0702030302020204" pitchFamily="66" charset="0"/>
              </a:rPr>
              <a:t>possibilities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1st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009003" y="2596936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①</a:t>
            </a:r>
            <a:endParaRPr lang="es-ES_tradnl" b="1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43F6748-7DB4-472F-7E78-79799693CC59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have</a:t>
            </a:r>
            <a:r>
              <a:rPr lang="es-ES" sz="2500" dirty="0">
                <a:latin typeface="Comic Sans MS" panose="030F0702030302020204" pitchFamily="66" charset="0"/>
              </a:rPr>
              <a:t> n-1 </a:t>
            </a:r>
            <a:r>
              <a:rPr lang="es-ES" sz="2500" dirty="0" err="1">
                <a:latin typeface="Comic Sans MS" panose="030F0702030302020204" pitchFamily="66" charset="0"/>
              </a:rPr>
              <a:t>possibilities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2nd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500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from</a:t>
            </a:r>
            <a:r>
              <a:rPr lang="es-ES" sz="2500" dirty="0">
                <a:latin typeface="Comic Sans MS" panose="030F0702030302020204" pitchFamily="66" charset="0"/>
              </a:rPr>
              <a:t> 1st);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71881F47-E098-60E2-40F6-34469B29B44F}"/>
              </a:ext>
            </a:extLst>
          </p:cNvPr>
          <p:cNvSpPr txBox="1">
            <a:spLocks/>
          </p:cNvSpPr>
          <p:nvPr/>
        </p:nvSpPr>
        <p:spPr>
          <a:xfrm>
            <a:off x="1334846" y="4668011"/>
            <a:ext cx="10534066" cy="301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…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have</a:t>
            </a:r>
            <a:r>
              <a:rPr lang="es-ES" sz="2500" dirty="0">
                <a:latin typeface="Comic Sans MS" panose="030F0702030302020204" pitchFamily="66" charset="0"/>
              </a:rPr>
              <a:t> 1 </a:t>
            </a:r>
            <a:r>
              <a:rPr lang="es-ES" sz="2500" dirty="0" err="1">
                <a:latin typeface="Comic Sans MS" panose="030F0702030302020204" pitchFamily="66" charset="0"/>
              </a:rPr>
              <a:t>possibility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last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from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n-1 </a:t>
            </a:r>
            <a:r>
              <a:rPr lang="es-ES" sz="2500" dirty="0" err="1">
                <a:latin typeface="Comic Sans MS" panose="030F0702030302020204" pitchFamily="66" charset="0"/>
              </a:rPr>
              <a:t>chosen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</a:t>
            </a:r>
            <a:r>
              <a:rPr lang="es-ES" sz="2500" dirty="0" err="1">
                <a:latin typeface="Comic Sans MS" panose="030F0702030302020204" pitchFamily="66" charset="0"/>
              </a:rPr>
              <a:t>before</a:t>
            </a:r>
            <a:r>
              <a:rPr lang="es-ES" sz="2500" dirty="0">
                <a:latin typeface="Comic Sans MS" panose="030F0702030302020204" pitchFamily="66" charset="0"/>
              </a:rPr>
              <a:t>). </a:t>
            </a:r>
            <a:r>
              <a:rPr lang="es-ES" sz="2500" dirty="0" err="1">
                <a:latin typeface="Comic Sans MS" panose="030F0702030302020204" pitchFamily="66" charset="0"/>
              </a:rPr>
              <a:t>Hence</a:t>
            </a:r>
            <a:r>
              <a:rPr lang="es-ES" sz="2500" dirty="0">
                <a:latin typeface="Comic Sans MS" panose="030F0702030302020204" pitchFamily="66" charset="0"/>
              </a:rPr>
              <a:t>,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latin typeface="Comic Sans MS" panose="030F0702030302020204" pitchFamily="66" charset="0"/>
              </a:rPr>
              <a:t>n ∙ (n-1) ∙ (n-2) ∙ ∙∙∙ ∙ 1 = 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n!  </a:t>
            </a:r>
            <a:r>
              <a:rPr lang="es-ES" sz="2700" dirty="0" err="1">
                <a:latin typeface="Comic Sans MS" panose="030F0702030302020204" pitchFamily="66" charset="0"/>
              </a:rPr>
              <a:t>possibilities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4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1418058" y="652508"/>
            <a:ext cx="10139958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example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permutations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A={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are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following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3! = 6 </a:t>
            </a:r>
          </a:p>
          <a:p>
            <a:pPr marL="0" indent="0">
              <a:buNone/>
            </a:pP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ordered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sets  </a:t>
            </a:r>
            <a:r>
              <a:rPr lang="es-ES_tradnl" sz="2500" dirty="0">
                <a:latin typeface="Comic Sans MS" panose="030F0702030302020204" pitchFamily="66" charset="0"/>
              </a:rPr>
              <a:t>P</a:t>
            </a:r>
            <a:r>
              <a:rPr lang="es-ES_tradnl" sz="2500" baseline="-25000" dirty="0"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latin typeface="Comic Sans MS" panose="030F0702030302020204" pitchFamily="66" charset="0"/>
              </a:rPr>
              <a:t>, P</a:t>
            </a:r>
            <a:r>
              <a:rPr lang="es-ES_tradnl" sz="2500" baseline="-25000" dirty="0"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</a:rPr>
              <a:t>, …, P</a:t>
            </a:r>
            <a:r>
              <a:rPr lang="es-ES_tradnl" sz="2500" baseline="-25000" dirty="0">
                <a:latin typeface="Comic Sans MS" panose="030F0702030302020204" pitchFamily="66" charset="0"/>
              </a:rPr>
              <a:t>6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7A6E752-CEEB-4CC7-FAC4-1683EE88555C}"/>
              </a:ext>
            </a:extLst>
          </p:cNvPr>
          <p:cNvSpPr txBox="1">
            <a:spLocks/>
          </p:cNvSpPr>
          <p:nvPr/>
        </p:nvSpPr>
        <p:spPr>
          <a:xfrm>
            <a:off x="1418058" y="2869312"/>
            <a:ext cx="1590318" cy="2752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</a:t>
            </a:r>
          </a:p>
          <a:p>
            <a:pPr marL="0" indent="0">
              <a:buNone/>
            </a:pPr>
            <a:endParaRPr lang="es-ES_tradnl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_tradnl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A={</a:t>
            </a:r>
            <a:r>
              <a:rPr lang="es-ES_tradnl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es-ES_tradnl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               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3000" dirty="0">
                <a:latin typeface="Comic Sans MS" panose="030F0702030302020204" pitchFamily="66" charset="0"/>
              </a:rPr>
              <a:t>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1086D8-F54D-972F-9277-7A67B39C45EA}"/>
              </a:ext>
            </a:extLst>
          </p:cNvPr>
          <p:cNvSpPr txBox="1">
            <a:spLocks/>
          </p:cNvSpPr>
          <p:nvPr/>
        </p:nvSpPr>
        <p:spPr>
          <a:xfrm>
            <a:off x="2889504" y="1763354"/>
            <a:ext cx="10316742" cy="1253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1st </a:t>
            </a:r>
            <a:r>
              <a:rPr lang="es-ES_tradnl" sz="7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 2nd </a:t>
            </a:r>
            <a:r>
              <a:rPr lang="es-ES_tradnl" sz="7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3rd </a:t>
            </a:r>
            <a:r>
              <a:rPr lang="es-ES_tradnl" sz="7700" i="1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element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    Set P</a:t>
            </a:r>
            <a:r>
              <a:rPr lang="es-ES_tradnl" sz="7700" i="1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</a:t>
            </a:r>
            <a:endParaRPr lang="es-ES" sz="7700" i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7C8E9BB-882C-43F7-583A-D02EE19575F2}"/>
              </a:ext>
            </a:extLst>
          </p:cNvPr>
          <p:cNvSpPr txBox="1"/>
          <p:nvPr/>
        </p:nvSpPr>
        <p:spPr>
          <a:xfrm>
            <a:off x="3712464" y="239225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AAB0FD3-6215-B052-6B96-C35480F1FE86}"/>
              </a:ext>
            </a:extLst>
          </p:cNvPr>
          <p:cNvSpPr txBox="1"/>
          <p:nvPr/>
        </p:nvSpPr>
        <p:spPr>
          <a:xfrm>
            <a:off x="6097812" y="207797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5DAF722-0B66-0EC8-5FA7-B3CA239A3589}"/>
              </a:ext>
            </a:extLst>
          </p:cNvPr>
          <p:cNvSpPr txBox="1"/>
          <p:nvPr/>
        </p:nvSpPr>
        <p:spPr>
          <a:xfrm>
            <a:off x="6097812" y="2857631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CAFC2E3-09C0-2B74-0E78-3925408F7F8F}"/>
              </a:ext>
            </a:extLst>
          </p:cNvPr>
          <p:cNvSpPr txBox="1"/>
          <p:nvPr/>
        </p:nvSpPr>
        <p:spPr>
          <a:xfrm>
            <a:off x="3712464" y="387853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5BE915-3B7B-7A62-8EE3-35734EE4F662}"/>
              </a:ext>
            </a:extLst>
          </p:cNvPr>
          <p:cNvSpPr txBox="1"/>
          <p:nvPr/>
        </p:nvSpPr>
        <p:spPr>
          <a:xfrm>
            <a:off x="6097812" y="356424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0E7198A-B4CD-EDB9-16B2-B12FEA05F926}"/>
              </a:ext>
            </a:extLst>
          </p:cNvPr>
          <p:cNvSpPr txBox="1"/>
          <p:nvPr/>
        </p:nvSpPr>
        <p:spPr>
          <a:xfrm>
            <a:off x="6097812" y="4343906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CFB3BBE-020D-D56D-BB94-C621E8311500}"/>
              </a:ext>
            </a:extLst>
          </p:cNvPr>
          <p:cNvSpPr txBox="1"/>
          <p:nvPr/>
        </p:nvSpPr>
        <p:spPr>
          <a:xfrm>
            <a:off x="3712464" y="5281904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2B5646-BBE4-BE20-44B6-653E6363470A}"/>
              </a:ext>
            </a:extLst>
          </p:cNvPr>
          <p:cNvSpPr txBox="1"/>
          <p:nvPr/>
        </p:nvSpPr>
        <p:spPr>
          <a:xfrm>
            <a:off x="6097812" y="4967619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8DA7F1A-BF87-4733-D642-B5544CBC10E2}"/>
              </a:ext>
            </a:extLst>
          </p:cNvPr>
          <p:cNvSpPr txBox="1"/>
          <p:nvPr/>
        </p:nvSpPr>
        <p:spPr>
          <a:xfrm>
            <a:off x="6097812" y="5747277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C97624C-FC15-FF4E-2894-8C7A29A0986F}"/>
              </a:ext>
            </a:extLst>
          </p:cNvPr>
          <p:cNvSpPr txBox="1"/>
          <p:nvPr/>
        </p:nvSpPr>
        <p:spPr>
          <a:xfrm>
            <a:off x="8270841" y="2077973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80E2975-D60A-F8BE-7BDD-4E717F373913}"/>
              </a:ext>
            </a:extLst>
          </p:cNvPr>
          <p:cNvSpPr txBox="1"/>
          <p:nvPr/>
        </p:nvSpPr>
        <p:spPr>
          <a:xfrm>
            <a:off x="8270841" y="2857631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57FC0F6-7D75-9D65-5D8F-B8F436C8F7B4}"/>
              </a:ext>
            </a:extLst>
          </p:cNvPr>
          <p:cNvSpPr txBox="1"/>
          <p:nvPr/>
        </p:nvSpPr>
        <p:spPr>
          <a:xfrm>
            <a:off x="8270841" y="3564248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7104D62-BA79-703A-B9E8-AC5DBF34965F}"/>
              </a:ext>
            </a:extLst>
          </p:cNvPr>
          <p:cNvSpPr txBox="1"/>
          <p:nvPr/>
        </p:nvSpPr>
        <p:spPr>
          <a:xfrm>
            <a:off x="8270841" y="434390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C1840C8-448C-CD0E-A1DC-7FF358B00608}"/>
              </a:ext>
            </a:extLst>
          </p:cNvPr>
          <p:cNvSpPr txBox="1"/>
          <p:nvPr/>
        </p:nvSpPr>
        <p:spPr>
          <a:xfrm>
            <a:off x="8270841" y="4967619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9E4BCF3-AF7F-99E8-2F19-E74DC742BDF7}"/>
              </a:ext>
            </a:extLst>
          </p:cNvPr>
          <p:cNvSpPr txBox="1"/>
          <p:nvPr/>
        </p:nvSpPr>
        <p:spPr>
          <a:xfrm>
            <a:off x="8270841" y="5747277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6211257-D95D-8330-337F-C0D1DDA70117}"/>
              </a:ext>
            </a:extLst>
          </p:cNvPr>
          <p:cNvSpPr txBox="1"/>
          <p:nvPr/>
        </p:nvSpPr>
        <p:spPr>
          <a:xfrm>
            <a:off x="10066842" y="2151580"/>
            <a:ext cx="158889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a,b,c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F400EF-3DD9-3B9D-D665-B7A8975B08D6}"/>
              </a:ext>
            </a:extLst>
          </p:cNvPr>
          <p:cNvSpPr txBox="1"/>
          <p:nvPr/>
        </p:nvSpPr>
        <p:spPr>
          <a:xfrm>
            <a:off x="10066842" y="2855861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a,c,b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F9C464F-8379-CF5A-AA80-E563171F984A}"/>
              </a:ext>
            </a:extLst>
          </p:cNvPr>
          <p:cNvSpPr txBox="1"/>
          <p:nvPr/>
        </p:nvSpPr>
        <p:spPr>
          <a:xfrm>
            <a:off x="10066842" y="3562478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b,a,c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E4F3B58-EF44-8C18-5019-36D00222B074}"/>
              </a:ext>
            </a:extLst>
          </p:cNvPr>
          <p:cNvSpPr txBox="1"/>
          <p:nvPr/>
        </p:nvSpPr>
        <p:spPr>
          <a:xfrm>
            <a:off x="10066842" y="4342136"/>
            <a:ext cx="157447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b,c,a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  <a:p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B53A2C1-917E-9BAD-DA52-5320A5D56CB2}"/>
              </a:ext>
            </a:extLst>
          </p:cNvPr>
          <p:cNvSpPr txBox="1"/>
          <p:nvPr/>
        </p:nvSpPr>
        <p:spPr>
          <a:xfrm>
            <a:off x="10081269" y="5005242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5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c,a,b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382BE16B-A69D-A778-B338-CB582FAB2E4E}"/>
              </a:ext>
            </a:extLst>
          </p:cNvPr>
          <p:cNvSpPr txBox="1"/>
          <p:nvPr/>
        </p:nvSpPr>
        <p:spPr>
          <a:xfrm>
            <a:off x="10066842" y="5745507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6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c,b,a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7038E092-BF00-02B1-7C3B-FC97097F3C6C}"/>
              </a:ext>
            </a:extLst>
          </p:cNvPr>
          <p:cNvCxnSpPr>
            <a:cxnSpLocks/>
          </p:cNvCxnSpPr>
          <p:nvPr/>
        </p:nvCxnSpPr>
        <p:spPr>
          <a:xfrm flipV="1">
            <a:off x="3008376" y="2765791"/>
            <a:ext cx="807844" cy="136080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72DE4E8-D8D8-E276-873C-3D050A907576}"/>
              </a:ext>
            </a:extLst>
          </p:cNvPr>
          <p:cNvCxnSpPr>
            <a:cxnSpLocks/>
          </p:cNvCxnSpPr>
          <p:nvPr/>
        </p:nvCxnSpPr>
        <p:spPr>
          <a:xfrm>
            <a:off x="3008376" y="4217513"/>
            <a:ext cx="807844" cy="122539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E6F838E-E960-FFF2-554A-7FC78487CE64}"/>
              </a:ext>
            </a:extLst>
          </p:cNvPr>
          <p:cNvCxnSpPr>
            <a:cxnSpLocks/>
          </p:cNvCxnSpPr>
          <p:nvPr/>
        </p:nvCxnSpPr>
        <p:spPr>
          <a:xfrm flipV="1">
            <a:off x="3008376" y="4151447"/>
            <a:ext cx="704088" cy="9537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F213F5C5-ADD8-F671-2C8F-0941A8511F2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028045" y="2316500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D919BAA1-1AEB-C8B8-4C43-038591F1E488}"/>
              </a:ext>
            </a:extLst>
          </p:cNvPr>
          <p:cNvCxnSpPr>
            <a:cxnSpLocks/>
          </p:cNvCxnSpPr>
          <p:nvPr/>
        </p:nvCxnSpPr>
        <p:spPr>
          <a:xfrm flipV="1">
            <a:off x="4066995" y="3837233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8FFA514A-D9D9-2D27-6229-2F0599C68D12}"/>
              </a:ext>
            </a:extLst>
          </p:cNvPr>
          <p:cNvCxnSpPr>
            <a:cxnSpLocks/>
          </p:cNvCxnSpPr>
          <p:nvPr/>
        </p:nvCxnSpPr>
        <p:spPr>
          <a:xfrm flipV="1">
            <a:off x="4048028" y="5243769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D5D4832-0850-AE06-6831-C2746FB535B8}"/>
              </a:ext>
            </a:extLst>
          </p:cNvPr>
          <p:cNvCxnSpPr>
            <a:cxnSpLocks/>
          </p:cNvCxnSpPr>
          <p:nvPr/>
        </p:nvCxnSpPr>
        <p:spPr>
          <a:xfrm>
            <a:off x="4019455" y="2682243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45D36F5F-62E2-5A0B-5A4D-8ADFC5D66209}"/>
              </a:ext>
            </a:extLst>
          </p:cNvPr>
          <p:cNvCxnSpPr>
            <a:cxnSpLocks/>
          </p:cNvCxnSpPr>
          <p:nvPr/>
        </p:nvCxnSpPr>
        <p:spPr>
          <a:xfrm>
            <a:off x="4070431" y="4168262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271B1C25-57EF-A38E-BC9C-2665537E13B7}"/>
              </a:ext>
            </a:extLst>
          </p:cNvPr>
          <p:cNvCxnSpPr>
            <a:cxnSpLocks/>
          </p:cNvCxnSpPr>
          <p:nvPr/>
        </p:nvCxnSpPr>
        <p:spPr>
          <a:xfrm>
            <a:off x="4060636" y="5614719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44B5BFA-F6CC-69FF-94F2-9A16EBC3152E}"/>
              </a:ext>
            </a:extLst>
          </p:cNvPr>
          <p:cNvCxnSpPr>
            <a:cxnSpLocks/>
          </p:cNvCxnSpPr>
          <p:nvPr/>
        </p:nvCxnSpPr>
        <p:spPr>
          <a:xfrm>
            <a:off x="6468460" y="237478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98A6DC32-F7F6-2FCE-FB8F-9DBA21C18AF4}"/>
              </a:ext>
            </a:extLst>
          </p:cNvPr>
          <p:cNvCxnSpPr>
            <a:cxnSpLocks/>
          </p:cNvCxnSpPr>
          <p:nvPr/>
        </p:nvCxnSpPr>
        <p:spPr>
          <a:xfrm>
            <a:off x="6488037" y="310832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32D3E332-6581-D4B9-AAA0-7E200C6CB9FF}"/>
              </a:ext>
            </a:extLst>
          </p:cNvPr>
          <p:cNvCxnSpPr>
            <a:cxnSpLocks/>
          </p:cNvCxnSpPr>
          <p:nvPr/>
        </p:nvCxnSpPr>
        <p:spPr>
          <a:xfrm>
            <a:off x="6488037" y="3801005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DD3690D-B484-DE0A-425A-53D707FFB3A2}"/>
              </a:ext>
            </a:extLst>
          </p:cNvPr>
          <p:cNvCxnSpPr>
            <a:cxnSpLocks/>
          </p:cNvCxnSpPr>
          <p:nvPr/>
        </p:nvCxnSpPr>
        <p:spPr>
          <a:xfrm>
            <a:off x="6445984" y="4578564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EB934F64-9551-8B90-E5F0-D17F47E443C7}"/>
              </a:ext>
            </a:extLst>
          </p:cNvPr>
          <p:cNvCxnSpPr>
            <a:cxnSpLocks/>
          </p:cNvCxnSpPr>
          <p:nvPr/>
        </p:nvCxnSpPr>
        <p:spPr>
          <a:xfrm>
            <a:off x="6468460" y="5203910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B1961527-843F-EA53-774A-259E8E12FE37}"/>
              </a:ext>
            </a:extLst>
          </p:cNvPr>
          <p:cNvCxnSpPr>
            <a:cxnSpLocks/>
          </p:cNvCxnSpPr>
          <p:nvPr/>
        </p:nvCxnSpPr>
        <p:spPr>
          <a:xfrm>
            <a:off x="6488037" y="5971819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8FB25268-BC5B-B0BE-F6D9-0E1DE31F3C86}"/>
              </a:ext>
            </a:extLst>
          </p:cNvPr>
          <p:cNvCxnSpPr>
            <a:cxnSpLocks/>
          </p:cNvCxnSpPr>
          <p:nvPr/>
        </p:nvCxnSpPr>
        <p:spPr>
          <a:xfrm>
            <a:off x="8619013" y="2374782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274F0A22-49C4-898C-9F09-0D61978226FF}"/>
              </a:ext>
            </a:extLst>
          </p:cNvPr>
          <p:cNvCxnSpPr>
            <a:cxnSpLocks/>
          </p:cNvCxnSpPr>
          <p:nvPr/>
        </p:nvCxnSpPr>
        <p:spPr>
          <a:xfrm>
            <a:off x="8646265" y="3115148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F7904E1D-728F-1BFB-4F11-580018E24DD7}"/>
              </a:ext>
            </a:extLst>
          </p:cNvPr>
          <p:cNvCxnSpPr>
            <a:cxnSpLocks/>
          </p:cNvCxnSpPr>
          <p:nvPr/>
        </p:nvCxnSpPr>
        <p:spPr>
          <a:xfrm>
            <a:off x="8646265" y="383081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FB3D5B9-0CDA-FB40-8AE6-39507B267616}"/>
              </a:ext>
            </a:extLst>
          </p:cNvPr>
          <p:cNvCxnSpPr>
            <a:cxnSpLocks/>
          </p:cNvCxnSpPr>
          <p:nvPr/>
        </p:nvCxnSpPr>
        <p:spPr>
          <a:xfrm>
            <a:off x="8619012" y="459772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0CA244C6-A3DC-B204-AA3A-3A340F29CB4F}"/>
              </a:ext>
            </a:extLst>
          </p:cNvPr>
          <p:cNvCxnSpPr>
            <a:cxnSpLocks/>
          </p:cNvCxnSpPr>
          <p:nvPr/>
        </p:nvCxnSpPr>
        <p:spPr>
          <a:xfrm>
            <a:off x="8632639" y="5203910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BBB3299F-2780-4C98-2E7F-35FCEB7E0C7B}"/>
              </a:ext>
            </a:extLst>
          </p:cNvPr>
          <p:cNvCxnSpPr>
            <a:cxnSpLocks/>
          </p:cNvCxnSpPr>
          <p:nvPr/>
        </p:nvCxnSpPr>
        <p:spPr>
          <a:xfrm>
            <a:off x="8617057" y="6009696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208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63B48-5662-08A3-3DD3-A0CEF7BD9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657781E-FA99-8D3D-88DC-2B06B7348D23}"/>
              </a:ext>
            </a:extLst>
          </p:cNvPr>
          <p:cNvSpPr txBox="1">
            <a:spLocks/>
          </p:cNvSpPr>
          <p:nvPr/>
        </p:nvSpPr>
        <p:spPr>
          <a:xfrm>
            <a:off x="1404656" y="701342"/>
            <a:ext cx="10131562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Consider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next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a k-</a:t>
            </a:r>
            <a:r>
              <a:rPr lang="es-ES" sz="2500" dirty="0" err="1">
                <a:latin typeface="Comic Sans MS" panose="030F0702030302020204" pitchFamily="66" charset="0"/>
              </a:rPr>
              <a:t>subset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A, </a:t>
            </a:r>
            <a:r>
              <a:rPr lang="es-ES" sz="2500" dirty="0" err="1">
                <a:latin typeface="Comic Sans MS" panose="030F0702030302020204" pitchFamily="66" charset="0"/>
              </a:rPr>
              <a:t>say</a:t>
            </a:r>
            <a:r>
              <a:rPr lang="es-ES" sz="2500" dirty="0">
                <a:latin typeface="Comic Sans MS" panose="030F0702030302020204" pitchFamily="66" charset="0"/>
              </a:rPr>
              <a:t> {a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k</a:t>
            </a:r>
            <a:r>
              <a:rPr lang="es-ES" sz="2500" dirty="0">
                <a:latin typeface="Comic Sans MS" panose="030F0702030302020204" pitchFamily="66" charset="0"/>
              </a:rPr>
              <a:t>}, and </a:t>
            </a:r>
            <a:r>
              <a:rPr lang="es-ES" sz="2500" dirty="0" err="1">
                <a:latin typeface="Comic Sans MS" panose="030F0702030302020204" pitchFamily="66" charset="0"/>
              </a:rPr>
              <a:t>also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(n-k)-</a:t>
            </a:r>
            <a:r>
              <a:rPr lang="es-ES" sz="2500" dirty="0" err="1">
                <a:latin typeface="Comic Sans MS" panose="030F0702030302020204" pitchFamily="66" charset="0"/>
              </a:rPr>
              <a:t>subset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A </a:t>
            </a:r>
            <a:r>
              <a:rPr lang="es-ES" sz="2500" dirty="0" err="1">
                <a:latin typeface="Comic Sans MS" panose="030F0702030302020204" pitchFamily="66" charset="0"/>
              </a:rPr>
              <a:t>formed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with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remaining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A, </a:t>
            </a:r>
            <a:r>
              <a:rPr lang="es-ES" sz="2500" dirty="0" err="1">
                <a:latin typeface="Comic Sans MS" panose="030F0702030302020204" pitchFamily="66" charset="0"/>
              </a:rPr>
              <a:t>call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it</a:t>
            </a:r>
            <a:r>
              <a:rPr lang="es-ES" sz="2500" dirty="0">
                <a:latin typeface="Comic Sans MS" panose="030F0702030302020204" pitchFamily="66" charset="0"/>
              </a:rPr>
              <a:t> {a</a:t>
            </a:r>
            <a:r>
              <a:rPr lang="es-ES" sz="2500" baseline="-25000" dirty="0">
                <a:latin typeface="Comic Sans MS" panose="030F0702030302020204" pitchFamily="66" charset="0"/>
              </a:rPr>
              <a:t>k+1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k+2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n</a:t>
            </a:r>
            <a:r>
              <a:rPr lang="es-ES" sz="2500" dirty="0">
                <a:latin typeface="Comic Sans MS" panose="030F0702030302020204" pitchFamily="66" charset="0"/>
              </a:rPr>
              <a:t>}. And </a:t>
            </a:r>
            <a:r>
              <a:rPr lang="es-ES" sz="2500" dirty="0" err="1">
                <a:latin typeface="Comic Sans MS" panose="030F0702030302020204" pitchFamily="66" charset="0"/>
              </a:rPr>
              <a:t>form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ordered</a:t>
            </a:r>
            <a:r>
              <a:rPr lang="es-ES" sz="2500" dirty="0">
                <a:latin typeface="Comic Sans MS" panose="030F0702030302020204" pitchFamily="66" charset="0"/>
              </a:rPr>
              <a:t> set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s = </a:t>
            </a:r>
            <a:r>
              <a:rPr lang="es-ES" sz="2700" dirty="0">
                <a:latin typeface="Comic Sans MS" panose="030F0702030302020204" pitchFamily="66" charset="0"/>
              </a:rPr>
              <a:t>(a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latin typeface="Comic Sans MS" panose="030F0702030302020204" pitchFamily="66" charset="0"/>
              </a:rPr>
              <a:t>k+1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k+2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),</a:t>
            </a: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which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is</a:t>
            </a:r>
            <a:r>
              <a:rPr lang="es-ES" sz="2500" dirty="0">
                <a:latin typeface="Comic Sans MS" panose="030F0702030302020204" pitchFamily="66" charset="0"/>
              </a:rPr>
              <a:t> a </a:t>
            </a:r>
            <a:r>
              <a:rPr lang="es-ES" sz="2500" dirty="0" err="1">
                <a:latin typeface="Comic Sans MS" panose="030F0702030302020204" pitchFamily="66" charset="0"/>
              </a:rPr>
              <a:t>permutation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A.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6322CA0-CFB8-C713-F332-E3AB37510302}"/>
              </a:ext>
            </a:extLst>
          </p:cNvPr>
          <p:cNvSpPr txBox="1"/>
          <p:nvPr/>
        </p:nvSpPr>
        <p:spPr>
          <a:xfrm>
            <a:off x="1009003" y="701342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②</a:t>
            </a:r>
            <a:endParaRPr lang="es-ES_tradnl" b="1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10F868C-4A0D-A575-C18F-32DCF7BC7D83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E2ABE5AA-3646-0170-288D-01E35528376D}"/>
              </a:ext>
            </a:extLst>
          </p:cNvPr>
          <p:cNvSpPr txBox="1">
            <a:spLocks/>
          </p:cNvSpPr>
          <p:nvPr/>
        </p:nvSpPr>
        <p:spPr>
          <a:xfrm>
            <a:off x="1368000" y="2347200"/>
            <a:ext cx="10131562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                     </a:t>
            </a:r>
            <a:r>
              <a:rPr lang="es-ES" sz="2500" dirty="0" err="1">
                <a:latin typeface="Comic Sans MS" panose="030F0702030302020204" pitchFamily="66" charset="0"/>
              </a:rPr>
              <a:t>If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reorder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first</a:t>
            </a:r>
            <a:r>
              <a:rPr lang="es-ES" sz="2500" dirty="0">
                <a:latin typeface="Comic Sans MS" panose="030F0702030302020204" pitchFamily="66" charset="0"/>
              </a:rPr>
              <a:t> k </a:t>
            </a:r>
            <a:r>
              <a:rPr lang="es-ES" sz="2500" dirty="0" err="1">
                <a:latin typeface="Comic Sans MS" panose="030F0702030302020204" pitchFamily="66" charset="0"/>
              </a:rPr>
              <a:t>entries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dirty="0" err="1">
                <a:latin typeface="Comic Sans MS" panose="030F0702030302020204" pitchFamily="66" charset="0"/>
              </a:rPr>
              <a:t>there</a:t>
            </a:r>
            <a:r>
              <a:rPr lang="es-ES" sz="2500" dirty="0">
                <a:latin typeface="Comic Sans MS" panose="030F0702030302020204" pitchFamily="66" charset="0"/>
              </a:rPr>
              <a:t> are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possibilities</a:t>
            </a:r>
            <a:r>
              <a:rPr lang="es-ES" sz="2500" dirty="0">
                <a:latin typeface="Comic Sans MS" panose="030F0702030302020204" pitchFamily="66" charset="0"/>
              </a:rPr>
              <a:t>)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obtain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different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permutations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A; </a:t>
            </a: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F4CDDACD-AA3D-2EA1-5706-AB8FF01AEA0A}"/>
              </a:ext>
            </a:extLst>
          </p:cNvPr>
          <p:cNvSpPr txBox="1">
            <a:spLocks/>
          </p:cNvSpPr>
          <p:nvPr/>
        </p:nvSpPr>
        <p:spPr>
          <a:xfrm>
            <a:off x="1404656" y="3078000"/>
            <a:ext cx="10131562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and, </a:t>
            </a:r>
            <a:r>
              <a:rPr lang="es-ES" sz="2500" dirty="0" err="1">
                <a:latin typeface="Comic Sans MS" panose="030F0702030302020204" pitchFamily="66" charset="0"/>
              </a:rPr>
              <a:t>for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each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them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if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reorder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last</a:t>
            </a:r>
            <a:r>
              <a:rPr lang="es-ES" sz="2500" dirty="0">
                <a:latin typeface="Comic Sans MS" panose="030F0702030302020204" pitchFamily="66" charset="0"/>
              </a:rPr>
              <a:t> n-k </a:t>
            </a:r>
            <a:r>
              <a:rPr lang="es-ES" sz="2500" dirty="0" err="1">
                <a:latin typeface="Comic Sans MS" panose="030F0702030302020204" pitchFamily="66" charset="0"/>
              </a:rPr>
              <a:t>entries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dirty="0" err="1">
                <a:latin typeface="Comic Sans MS" panose="030F0702030302020204" pitchFamily="66" charset="0"/>
              </a:rPr>
              <a:t>there</a:t>
            </a:r>
            <a:r>
              <a:rPr lang="es-ES" sz="2500" dirty="0">
                <a:latin typeface="Comic Sans MS" panose="030F0702030302020204" pitchFamily="66" charset="0"/>
              </a:rPr>
              <a:t> are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(n-k)! </a:t>
            </a:r>
            <a:r>
              <a:rPr lang="es-ES" sz="2500" dirty="0" err="1">
                <a:latin typeface="Comic Sans MS" panose="030F0702030302020204" pitchFamily="66" charset="0"/>
              </a:rPr>
              <a:t>possibilities</a:t>
            </a:r>
            <a:r>
              <a:rPr lang="es-ES" sz="2500" dirty="0">
                <a:latin typeface="Comic Sans MS" panose="030F0702030302020204" pitchFamily="66" charset="0"/>
              </a:rPr>
              <a:t>)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obtain</a:t>
            </a:r>
            <a:r>
              <a:rPr lang="es-ES" sz="2500" dirty="0">
                <a:latin typeface="Comic Sans MS" panose="030F0702030302020204" pitchFamily="66" charset="0"/>
              </a:rPr>
              <a:t> new </a:t>
            </a:r>
            <a:r>
              <a:rPr lang="es-ES" sz="2500" dirty="0" err="1">
                <a:latin typeface="Comic Sans MS" panose="030F0702030302020204" pitchFamily="66" charset="0"/>
              </a:rPr>
              <a:t>different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permutations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A. In </a:t>
            </a:r>
            <a:r>
              <a:rPr lang="es-ES" sz="2500" dirty="0" err="1">
                <a:latin typeface="Comic Sans MS" panose="030F0702030302020204" pitchFamily="66" charset="0"/>
              </a:rPr>
              <a:t>other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words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from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ordered</a:t>
            </a:r>
            <a:r>
              <a:rPr lang="es-ES" sz="2500" dirty="0">
                <a:latin typeface="Comic Sans MS" panose="030F0702030302020204" pitchFamily="66" charset="0"/>
              </a:rPr>
              <a:t> set s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can </a:t>
            </a:r>
            <a:r>
              <a:rPr lang="es-ES" sz="2500" dirty="0" err="1">
                <a:latin typeface="Comic Sans MS" panose="030F0702030302020204" pitchFamily="66" charset="0"/>
              </a:rPr>
              <a:t>obtain</a:t>
            </a:r>
            <a:r>
              <a:rPr lang="es-ES" sz="2500" dirty="0">
                <a:latin typeface="Comic Sans MS" panose="030F0702030302020204" pitchFamily="66" charset="0"/>
              </a:rPr>
              <a:t> as </a:t>
            </a:r>
            <a:r>
              <a:rPr lang="es-ES" sz="2500" dirty="0" err="1">
                <a:latin typeface="Comic Sans MS" panose="030F0702030302020204" pitchFamily="66" charset="0"/>
              </a:rPr>
              <a:t>many</a:t>
            </a:r>
            <a:r>
              <a:rPr lang="es-ES" sz="2500" dirty="0">
                <a:latin typeface="Comic Sans MS" panose="030F0702030302020204" pitchFamily="66" charset="0"/>
              </a:rPr>
              <a:t> as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            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 (n-k)! </a:t>
            </a: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different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permutations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A.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7A04F84C-D75E-05F8-DCC7-7CA87EDF42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4846" y="4712400"/>
                <a:ext cx="10597025" cy="2134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                               As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we</a:t>
                </a:r>
                <a:r>
                  <a:rPr lang="es-ES" sz="2500" dirty="0">
                    <a:latin typeface="Comic Sans MS" panose="030F0702030302020204" pitchFamily="66" charset="0"/>
                  </a:rPr>
                  <a:t> can do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this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for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every</a:t>
                </a:r>
                <a:r>
                  <a:rPr lang="es-ES" sz="2500" dirty="0">
                    <a:latin typeface="Comic Sans MS" panose="030F0702030302020204" pitchFamily="66" charset="0"/>
                  </a:rPr>
                  <a:t> k-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subset</a:t>
                </a:r>
                <a:r>
                  <a:rPr lang="es-ES" sz="2500" dirty="0">
                    <a:latin typeface="Comic Sans MS" panose="030F0702030302020204" pitchFamily="66" charset="0"/>
                  </a:rPr>
                  <a:t> {a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1</a:t>
                </a:r>
                <a:r>
                  <a:rPr lang="es-ES" sz="2500" dirty="0">
                    <a:latin typeface="Comic Sans MS" panose="030F0702030302020204" pitchFamily="66" charset="0"/>
                  </a:rPr>
                  <a:t>,a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2</a:t>
                </a:r>
                <a:r>
                  <a:rPr lang="es-ES" sz="2500" dirty="0">
                    <a:latin typeface="Comic Sans MS" panose="030F0702030302020204" pitchFamily="66" charset="0"/>
                  </a:rPr>
                  <a:t>,…,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</a:t>
                </a:r>
                <a:r>
                  <a:rPr lang="es-ES" sz="2500" baseline="-25000" dirty="0" err="1"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latin typeface="Comic Sans MS" panose="030F0702030302020204" pitchFamily="66" charset="0"/>
                  </a:rPr>
                  <a:t>},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generating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then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all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permutations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of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A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we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have</a:t>
                </a: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     </a:t>
                </a:r>
                <a:r>
                  <a:rPr lang="es-ES" sz="2500" dirty="0"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latin typeface="Comic Sans MS" panose="030F0702030302020204" pitchFamily="66" charset="0"/>
                  </a:rPr>
                  <a:t>• k! (n-k)! = n!  </a:t>
                </a:r>
                <a:r>
                  <a:rPr lang="es-ES" sz="2500" b="1" dirty="0">
                    <a:latin typeface="Yu Mincho" panose="02020400000000000000" pitchFamily="18" charset="-128"/>
                    <a:ea typeface="Yu Mincho" panose="02020400000000000000" pitchFamily="18" charset="-128"/>
                  </a:rPr>
                  <a:t>⇒ 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s-ES" sz="250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5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" sz="25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5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es-ES" sz="2500" b="1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7A04F84C-D75E-05F8-DCC7-7CA87EDF4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846" y="4712400"/>
                <a:ext cx="10597025" cy="2134800"/>
              </a:xfrm>
              <a:prstGeom prst="rect">
                <a:avLst/>
              </a:prstGeom>
              <a:blipFill>
                <a:blip r:embed="rId2"/>
                <a:stretch>
                  <a:fillRect l="-978" t="-400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5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20" y="329735"/>
            <a:ext cx="11191235" cy="2523193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6" y="623066"/>
            <a:ext cx="8834069" cy="222986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Carles (C), </a:t>
            </a:r>
            <a:r>
              <a:rPr lang="en-US" sz="2500" dirty="0" err="1">
                <a:latin typeface="Comic Sans MS" panose="030F0702030302020204" pitchFamily="66" charset="0"/>
              </a:rPr>
              <a:t>Montse</a:t>
            </a:r>
            <a:r>
              <a:rPr lang="en-US" sz="2500" dirty="0">
                <a:latin typeface="Comic Sans MS" panose="030F0702030302020204" pitchFamily="66" charset="0"/>
              </a:rPr>
              <a:t> (M), Jordi (J), Rosa (R), and Xavier (X) are 5 researchers in Mathematics, they all belong to the same university. They want to attend an international conference in their field, but financial constraints only permit attending to 3 of them. How many possibilities exist for selecting such a group of </a:t>
            </a:r>
            <a:r>
              <a:rPr lang="en-US" sz="2500">
                <a:latin typeface="Comic Sans MS" panose="030F0702030302020204" pitchFamily="66" charset="0"/>
              </a:rPr>
              <a:t>3 ?  </a:t>
            </a:r>
            <a:endParaRPr lang="en-U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50245" y="623066"/>
            <a:ext cx="1882644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 err="1">
                <a:solidFill>
                  <a:schemeClr val="bg1"/>
                </a:solidFill>
              </a:rPr>
              <a:t>Example</a:t>
            </a:r>
            <a:r>
              <a:rPr lang="es-ES" sz="3200" b="1" dirty="0">
                <a:solidFill>
                  <a:schemeClr val="bg1"/>
                </a:solidFill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/>
              <p:nvPr/>
            </p:nvSpPr>
            <p:spPr>
              <a:xfrm>
                <a:off x="505918" y="3182512"/>
                <a:ext cx="10880435" cy="1432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Setting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  <a:cs typeface="Calibri" panose="020F0502020204030204" pitchFamily="34" charset="0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</a:rPr>
                  <a:t>A = { C, M, J, R, X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}, the number of 3-subsets of A (which has 5 elements) is:</a:t>
                </a:r>
              </a:p>
              <a:p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      </a:t>
                </a:r>
              </a:p>
              <a:p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2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s-ES_tradnl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4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4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</m:t>
                        </m:r>
                        <m:r>
                          <a:rPr lang="es-ES" sz="24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_tradnl" sz="24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4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4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5 </m:t>
                        </m:r>
                        <m:r>
                          <a:rPr lang="es-ES_tradnl" sz="24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_tradnl" sz="24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10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endParaRPr lang="en-US" sz="2400" dirty="0">
                  <a:solidFill>
                    <a:schemeClr val="accent6">
                      <a:lumMod val="75000"/>
                    </a:schemeClr>
                  </a:solidFill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18" y="3182512"/>
                <a:ext cx="10880435" cy="1432765"/>
              </a:xfrm>
              <a:prstGeom prst="rect">
                <a:avLst/>
              </a:prstGeom>
              <a:blipFill>
                <a:blip r:embed="rId2"/>
                <a:stretch>
                  <a:fillRect l="-896" t="-3404" b="-255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6EE7F669-71A7-444B-8AEF-E4ECB79CBAA0}"/>
              </a:ext>
            </a:extLst>
          </p:cNvPr>
          <p:cNvSpPr txBox="1"/>
          <p:nvPr/>
        </p:nvSpPr>
        <p:spPr>
          <a:xfrm>
            <a:off x="505918" y="4958605"/>
            <a:ext cx="10880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In fact, the 10 such 3-subsets of A are: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J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J,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J,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J,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J,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J,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}.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257002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 err="1">
                <a:solidFill>
                  <a:srgbClr val="7030A0"/>
                </a:solidFill>
              </a:rPr>
              <a:t>Definition</a:t>
            </a:r>
            <a:endParaRPr lang="es-ES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s-ES" sz="3600" dirty="0">
                    <a:latin typeface="Comic Sans MS" panose="030F0702030302020204" pitchFamily="66" charset="0"/>
                  </a:rPr>
                  <a:t>Given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two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nonnegative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integers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n, k 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with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 ≥ k</a:t>
                </a:r>
                <a:r>
                  <a:rPr lang="es-ES" sz="3600" dirty="0">
                    <a:latin typeface="Comic Sans MS" panose="030F0702030302020204" pitchFamily="66" charset="0"/>
                  </a:rPr>
                  <a:t>,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combinatorial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number</a:t>
                </a:r>
                <a:r>
                  <a:rPr lang="es-ES" sz="4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0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latin typeface="Comic Sans MS" panose="030F0702030302020204" pitchFamily="66" charset="0"/>
                  </a:rPr>
                  <a:t>(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also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called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binomial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coefficient</a:t>
                </a:r>
                <a:r>
                  <a:rPr lang="es-ES" sz="3600" dirty="0">
                    <a:latin typeface="Comic Sans MS" panose="030F0702030302020204" pitchFamily="66" charset="0"/>
                  </a:rPr>
                  <a:t>)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defined</a:t>
                </a:r>
                <a:r>
                  <a:rPr lang="es-ES" sz="3600" dirty="0">
                    <a:latin typeface="Comic Sans MS" panose="030F0702030302020204" pitchFamily="66" charset="0"/>
                  </a:rPr>
                  <a:t> as</a:t>
                </a:r>
              </a:p>
              <a:p>
                <a:pPr marL="0" indent="0">
                  <a:buNone/>
                </a:pPr>
                <a:r>
                  <a:rPr lang="pt-BR" sz="4500" dirty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4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s-ES" sz="4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4500" dirty="0">
                    <a:latin typeface="Comic Sans MS" panose="030F0702030302020204" pitchFamily="66" charset="0"/>
                  </a:rPr>
                  <a:t>  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where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es-ES" sz="3600" dirty="0">
                    <a:latin typeface="Comic Sans MS" panose="030F0702030302020204" pitchFamily="66" charset="0"/>
                  </a:rPr>
                  <a:t> stands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for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factorial of n</a:t>
                </a:r>
                <a:r>
                  <a:rPr lang="es-ES" sz="3600" dirty="0">
                    <a:latin typeface="Comic Sans MS" panose="030F0702030302020204" pitchFamily="66" charset="0"/>
                  </a:rPr>
                  <a:t>,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that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3600" dirty="0">
                    <a:latin typeface="Comic Sans MS" panose="030F0702030302020204" pitchFamily="66" charset="0"/>
                  </a:rPr>
                  <a:t>,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(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similarly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for</a:t>
                </a:r>
                <a:r>
                  <a:rPr lang="es-ES" sz="3600" dirty="0">
                    <a:latin typeface="Comic Sans MS" panose="030F0702030302020204" pitchFamily="66" charset="0"/>
                  </a:rPr>
                  <a:t> k!, (n-k)! ;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it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also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taken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es-ES" sz="360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  <a:blipFill>
                <a:blip r:embed="rId2"/>
                <a:stretch>
                  <a:fillRect l="-833" t="-4615" b="-1346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_tradnl" sz="2500" dirty="0">
                    <a:latin typeface="Comic Sans MS" panose="030F0702030302020204" pitchFamily="66" charset="0"/>
                  </a:rPr>
                  <a:t> </a:t>
                </a:r>
                <a:r>
                  <a:rPr lang="es-ES_tradnl" sz="25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_tradnl" sz="25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example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endParaRPr lang="es-ES" sz="25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5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7!</m:t>
                        </m:r>
                      </m:num>
                      <m:den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 4!</m:t>
                        </m:r>
                      </m:den>
                    </m:f>
                    <m:r>
                      <a:rPr lang="es-ES_tradnl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5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i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den>
                    </m:f>
                    <m:r>
                      <a:rPr lang="es-ES_tradnl" sz="25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7∙</m:t>
                    </m:r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5 =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3"/>
                <a:stretch>
                  <a:fillRect l="-56" t="-269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C5D4C-1219-C8A1-B69D-DB4CEBB13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>
            <a:extLst>
              <a:ext uri="{FF2B5EF4-FFF2-40B4-BE49-F238E27FC236}">
                <a16:creationId xmlns:a16="http://schemas.microsoft.com/office/drawing/2014/main" id="{3FAE612D-8B75-9A0A-297F-6C3EA0D92F02}"/>
              </a:ext>
            </a:extLst>
          </p:cNvPr>
          <p:cNvSpPr txBox="1">
            <a:spLocks/>
          </p:cNvSpPr>
          <p:nvPr/>
        </p:nvSpPr>
        <p:spPr>
          <a:xfrm>
            <a:off x="838195" y="4877524"/>
            <a:ext cx="3185166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477AF7D-0B0D-CD95-C467-D1D9B3CD9E36}"/>
              </a:ext>
            </a:extLst>
          </p:cNvPr>
          <p:cNvSpPr txBox="1">
            <a:spLocks/>
          </p:cNvSpPr>
          <p:nvPr/>
        </p:nvSpPr>
        <p:spPr>
          <a:xfrm>
            <a:off x="838194" y="3999124"/>
            <a:ext cx="2499363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6FE65879-24E4-B057-F6B7-3615396445D1}"/>
              </a:ext>
            </a:extLst>
          </p:cNvPr>
          <p:cNvSpPr txBox="1">
            <a:spLocks/>
          </p:cNvSpPr>
          <p:nvPr/>
        </p:nvSpPr>
        <p:spPr>
          <a:xfrm>
            <a:off x="838197" y="3098534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BABE5BE-A990-99E3-129E-F584CCA80164}"/>
              </a:ext>
            </a:extLst>
          </p:cNvPr>
          <p:cNvSpPr txBox="1">
            <a:spLocks/>
          </p:cNvSpPr>
          <p:nvPr/>
        </p:nvSpPr>
        <p:spPr>
          <a:xfrm>
            <a:off x="838198" y="2239552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9C490D-5794-DFD8-6F36-11E8A14B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4812794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es-ES" b="1" dirty="0" err="1">
                <a:solidFill>
                  <a:srgbClr val="7030A0"/>
                </a:solidFill>
              </a:rPr>
              <a:t>Four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basic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properties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B8CC5E-452B-B512-B16A-4E124204E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1392960"/>
            <a:ext cx="10975848" cy="11095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ES" sz="10000" dirty="0">
                <a:latin typeface="Comic Sans MS" panose="030F0702030302020204" pitchFamily="66" charset="0"/>
              </a:rPr>
              <a:t>For </a:t>
            </a:r>
            <a:r>
              <a:rPr lang="es-ES" sz="10000" dirty="0" err="1">
                <a:latin typeface="Comic Sans MS" panose="030F0702030302020204" pitchFamily="66" charset="0"/>
              </a:rPr>
              <a:t>all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given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two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nonnegative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integers</a:t>
            </a:r>
            <a:r>
              <a:rPr lang="es-ES" sz="10000" dirty="0">
                <a:latin typeface="Comic Sans MS" panose="030F0702030302020204" pitchFamily="66" charset="0"/>
              </a:rPr>
              <a:t> n, k  </a:t>
            </a:r>
            <a:r>
              <a:rPr lang="es-ES" sz="10000" dirty="0" err="1">
                <a:latin typeface="Comic Sans MS" panose="030F0702030302020204" pitchFamily="66" charset="0"/>
              </a:rPr>
              <a:t>with</a:t>
            </a:r>
            <a:r>
              <a:rPr lang="es-ES" sz="10000" dirty="0">
                <a:latin typeface="Comic Sans MS" panose="030F0702030302020204" pitchFamily="66" charset="0"/>
              </a:rPr>
              <a:t> n ≥ k, </a:t>
            </a:r>
            <a:r>
              <a:rPr lang="es-ES" sz="10000" dirty="0" err="1">
                <a:latin typeface="Comic Sans MS" panose="030F0702030302020204" pitchFamily="66" charset="0"/>
              </a:rPr>
              <a:t>the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following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four</a:t>
            </a:r>
            <a:endParaRPr lang="es-ES" sz="10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10000" dirty="0" err="1">
                <a:latin typeface="Comic Sans MS" panose="030F0702030302020204" pitchFamily="66" charset="0"/>
              </a:rPr>
              <a:t>properties</a:t>
            </a:r>
            <a:r>
              <a:rPr lang="es-ES" sz="10000" dirty="0">
                <a:latin typeface="Comic Sans MS" panose="030F0702030302020204" pitchFamily="66" charset="0"/>
              </a:rPr>
              <a:t> </a:t>
            </a:r>
            <a:r>
              <a:rPr lang="es-ES" sz="10000" dirty="0" err="1">
                <a:latin typeface="Comic Sans MS" panose="030F0702030302020204" pitchFamily="66" charset="0"/>
              </a:rPr>
              <a:t>hold</a:t>
            </a:r>
            <a:r>
              <a:rPr lang="es-ES" sz="10000" dirty="0">
                <a:latin typeface="Comic Sans MS" panose="030F0702030302020204" pitchFamily="66" charset="0"/>
              </a:rPr>
              <a:t>:</a:t>
            </a:r>
            <a:endParaRPr lang="es-ES" sz="5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1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sz="1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s-ES" sz="10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None/>
            </a:pPr>
            <a:endParaRPr lang="es-ES" sz="10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96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sz="53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3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/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d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7B9F4314-55C7-119E-3770-B21F216D85A8}"/>
              </a:ext>
            </a:extLst>
          </p:cNvPr>
          <p:cNvSpPr/>
          <p:nvPr/>
        </p:nvSpPr>
        <p:spPr>
          <a:xfrm flipH="1">
            <a:off x="3422072" y="250248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16276C3-383E-82C2-57AA-2A2B23E4C30C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2FE1ACA-DD31-C8D6-7E7C-3DFF4A49F96E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a)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es-ES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blipFill>
                <a:blip r:embed="rId3"/>
                <a:stretch>
                  <a:fillRect l="-4360" t="-5747" b="-1839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/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b)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=1</a:t>
                </a:r>
                <a:r>
                  <a:rPr lang="es-ES" sz="9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</a:t>
                </a:r>
              </a:p>
            </p:txBody>
          </p:sp>
        </mc:Choice>
        <mc:Fallback xmlns="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blipFill>
                <a:blip r:embed="rId4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Flecha: a la derecha 28">
            <a:extLst>
              <a:ext uri="{FF2B5EF4-FFF2-40B4-BE49-F238E27FC236}">
                <a16:creationId xmlns:a16="http://schemas.microsoft.com/office/drawing/2014/main" id="{2AA57D17-B115-528B-ADE1-FA146C071A36}"/>
              </a:ext>
            </a:extLst>
          </p:cNvPr>
          <p:cNvSpPr/>
          <p:nvPr/>
        </p:nvSpPr>
        <p:spPr>
          <a:xfrm flipH="1">
            <a:off x="3418319" y="3307864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/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s-E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0! </m:t>
                        </m:r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−0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∙ 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pt-B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blipFill>
                <a:blip r:embed="rId5"/>
                <a:stretch>
                  <a:fillRect b="-9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CuadroTexto 30">
            <a:extLst>
              <a:ext uri="{FF2B5EF4-FFF2-40B4-BE49-F238E27FC236}">
                <a16:creationId xmlns:a16="http://schemas.microsoft.com/office/drawing/2014/main" id="{1A8291CF-EC84-89D5-3C10-28F6266E5F13}"/>
              </a:ext>
            </a:extLst>
          </p:cNvPr>
          <p:cNvSpPr txBox="1"/>
          <p:nvPr/>
        </p:nvSpPr>
        <p:spPr>
          <a:xfrm>
            <a:off x="4996296" y="3098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/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c)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s-ES" sz="9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blipFill>
                <a:blip r:embed="rId6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/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−(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−1)</m:t>
                            </m:r>
                          </m:den>
                        </m:f>
                      </m:e>
                    </m:d>
                    <m:r>
                      <a:rPr lang="es-E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1! </m:t>
                        </m:r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∙(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es-ES" sz="2000" dirty="0"/>
                  <a:t> </a:t>
                </a:r>
                <a14:m>
                  <m:oMath xmlns:m="http://schemas.openxmlformats.org/officeDocument/2006/math">
                    <m:r>
                      <a:rPr lang="es-E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D91A2D97-D89A-6667-F2DC-1B22E42E9AF2}"/>
              </a:ext>
            </a:extLst>
          </p:cNvPr>
          <p:cNvSpPr/>
          <p:nvPr/>
        </p:nvSpPr>
        <p:spPr>
          <a:xfrm flipH="1">
            <a:off x="3485604" y="427696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0B749AF-58FC-FBAC-C2B2-475F27B58607}"/>
              </a:ext>
            </a:extLst>
          </p:cNvPr>
          <p:cNvSpPr txBox="1"/>
          <p:nvPr/>
        </p:nvSpPr>
        <p:spPr>
          <a:xfrm>
            <a:off x="5219734" y="40162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/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d)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endParaRPr lang="es-ES" sz="2400" dirty="0">
                  <a:latin typeface="Comic Sans MS" panose="030F0702030302020204" pitchFamily="66" charset="0"/>
                </a:endParaRPr>
              </a:p>
              <a:p>
                <a:endParaRPr lang="es-ES" sz="2400" dirty="0"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blipFill>
                <a:blip r:embed="rId8"/>
                <a:stretch>
                  <a:fillRect l="-2086" t="-26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lecha: doblada hacia arriba 15">
            <a:extLst>
              <a:ext uri="{FF2B5EF4-FFF2-40B4-BE49-F238E27FC236}">
                <a16:creationId xmlns:a16="http://schemas.microsoft.com/office/drawing/2014/main" id="{857B8D02-615D-C3A3-E1F2-E0B42C37B0C3}"/>
              </a:ext>
            </a:extLst>
          </p:cNvPr>
          <p:cNvSpPr/>
          <p:nvPr/>
        </p:nvSpPr>
        <p:spPr>
          <a:xfrm rot="16200000">
            <a:off x="4455122" y="4811531"/>
            <a:ext cx="632898" cy="1210208"/>
          </a:xfrm>
          <a:prstGeom prst="bent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/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(k+1+n-k)=</a:t>
                </a:r>
                <a:r>
                  <a:rPr lang="es-ES" sz="200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</a:p>
              <a:p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=</a:t>
                </a:r>
                <a:r>
                  <a:rPr lang="es-ES" sz="200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9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28" grpId="0" animBg="1"/>
      <p:bldP spid="9" grpId="0"/>
      <p:bldP spid="11" grpId="0" animBg="1"/>
      <p:bldP spid="27" grpId="0"/>
      <p:bldP spid="29" grpId="0" animBg="1"/>
      <p:bldP spid="30" grpId="0"/>
      <p:bldP spid="31" grpId="0"/>
      <p:bldP spid="5" grpId="0"/>
      <p:bldP spid="7" grpId="0"/>
      <p:bldP spid="8" grpId="0" animBg="1"/>
      <p:bldP spid="10" grpId="0"/>
      <p:bldP spid="12" grpId="0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EEA0C9E2-E1DE-AC73-B57D-21FAB8101B81}"/>
              </a:ext>
            </a:extLst>
          </p:cNvPr>
          <p:cNvSpPr/>
          <p:nvPr/>
        </p:nvSpPr>
        <p:spPr>
          <a:xfrm>
            <a:off x="5248800" y="4434632"/>
            <a:ext cx="1597891" cy="1283731"/>
          </a:xfrm>
          <a:prstGeom prst="downArrowCallout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352614-911B-1ABD-4969-5E5270F1627D}"/>
              </a:ext>
            </a:extLst>
          </p:cNvPr>
          <p:cNvSpPr txBox="1">
            <a:spLocks/>
          </p:cNvSpPr>
          <p:nvPr/>
        </p:nvSpPr>
        <p:spPr>
          <a:xfrm>
            <a:off x="838198" y="365125"/>
            <a:ext cx="3825242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>
                <a:solidFill>
                  <a:srgbClr val="7030A0"/>
                </a:solidFill>
              </a:rPr>
              <a:t>Pascal’s triangle</a:t>
            </a:r>
            <a:endParaRPr lang="es-ES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1" y="1212498"/>
                <a:ext cx="10975848" cy="308686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2500" dirty="0">
                    <a:latin typeface="Comic Sans MS" panose="030F0702030302020204" pitchFamily="66" charset="0"/>
                  </a:rPr>
                  <a:t>It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an</a:t>
                </a:r>
                <a:r>
                  <a:rPr lang="es-ES" sz="2500" dirty="0">
                    <a:latin typeface="Comic Sans MS" panose="030F0702030302020204" pitchFamily="66" charset="0"/>
                  </a:rPr>
                  <a:t> infinite triangular array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of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combinatorial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numbers</a:t>
                </a:r>
                <a:r>
                  <a:rPr lang="es-ES" sz="2500" dirty="0">
                    <a:latin typeface="Comic Sans MS" panose="030F0702030302020204" pitchFamily="66" charset="0"/>
                  </a:rPr>
                  <a:t>.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rows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of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triangle</a:t>
                </a:r>
                <a:r>
                  <a:rPr lang="es-ES" sz="2500" dirty="0">
                    <a:latin typeface="Comic Sans MS" panose="030F0702030302020204" pitchFamily="66" charset="0"/>
                  </a:rPr>
                  <a:t> are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enumerated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starting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with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row</a:t>
                </a:r>
                <a:r>
                  <a:rPr lang="es-ES" sz="2500" dirty="0">
                    <a:latin typeface="Comic Sans MS" panose="030F0702030302020204" pitchFamily="66" charset="0"/>
                  </a:rPr>
                  <a:t> n=0 at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top,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following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rows</a:t>
                </a:r>
                <a:r>
                  <a:rPr lang="es-ES" sz="2500" dirty="0">
                    <a:latin typeface="Comic Sans MS" panose="030F0702030302020204" pitchFamily="66" charset="0"/>
                  </a:rPr>
                  <a:t> n=1, n=2, and so on;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entries</a:t>
                </a:r>
                <a:r>
                  <a:rPr lang="es-ES" sz="2500" dirty="0">
                    <a:latin typeface="Comic Sans MS" panose="030F0702030302020204" pitchFamily="66" charset="0"/>
                  </a:rPr>
                  <a:t> in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n-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row</a:t>
                </a:r>
                <a:r>
                  <a:rPr lang="es-ES" sz="2500" dirty="0">
                    <a:latin typeface="Comic Sans MS" panose="030F0702030302020204" pitchFamily="66" charset="0"/>
                  </a:rPr>
                  <a:t> are,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from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left</a:t>
                </a:r>
                <a:r>
                  <a:rPr lang="es-ES" sz="2500" dirty="0">
                    <a:latin typeface="Comic Sans MS" panose="030F0702030302020204" pitchFamily="66" charset="0"/>
                  </a:rPr>
                  <a:t> to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right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combinatorial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numbers</a:t>
                </a: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900" dirty="0"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900" smtClean="0">
                        <a:latin typeface="Cambria Math" panose="02040503050406030204" pitchFamily="18" charset="0"/>
                      </a:rPr>
                      <m:t>=1,</m:t>
                    </m:r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9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90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…  ,</a:t>
                </a:r>
                <a:r>
                  <a:rPr lang="pt-BR" sz="29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sz="29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9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ES" sz="290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pt-BR" sz="29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=1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ambria Math" panose="02040503050406030204" pitchFamily="18" charset="0"/>
                  </a:rPr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1" y="1212498"/>
                <a:ext cx="10975848" cy="3086863"/>
              </a:xfrm>
              <a:prstGeom prst="rect">
                <a:avLst/>
              </a:prstGeom>
              <a:blipFill>
                <a:blip r:embed="rId2"/>
                <a:stretch>
                  <a:fillRect l="-777" t="-296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1" y="3799876"/>
                <a:ext cx="11122891" cy="2555279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>
                <a:normAutofit fontScale="4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6300" dirty="0">
                    <a:latin typeface="Comic Sans MS" panose="030F0702030302020204" pitchFamily="66" charset="0"/>
                  </a:rPr>
                  <a:t>By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property</a:t>
                </a:r>
                <a:r>
                  <a:rPr lang="es-ES" sz="6300" dirty="0">
                    <a:latin typeface="Comic Sans MS" panose="030F0702030302020204" pitchFamily="66" charset="0"/>
                  </a:rPr>
                  <a:t> d)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previously</a:t>
                </a:r>
                <a:r>
                  <a:rPr lang="es-ES" sz="6300" dirty="0">
                    <a:latin typeface="Comic Sans MS" panose="030F0702030302020204" pitchFamily="66" charset="0"/>
                  </a:rPr>
                  <a:t>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seen</a:t>
                </a:r>
                <a:r>
                  <a:rPr lang="es-ES" sz="6300" dirty="0">
                    <a:latin typeface="Comic Sans MS" panose="030F0702030302020204" pitchFamily="66" charset="0"/>
                  </a:rPr>
                  <a:t>,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we</a:t>
                </a:r>
                <a:r>
                  <a:rPr lang="es-ES" sz="6300" dirty="0">
                    <a:latin typeface="Comic Sans MS" panose="030F0702030302020204" pitchFamily="66" charset="0"/>
                  </a:rPr>
                  <a:t>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have</a:t>
                </a:r>
                <a:r>
                  <a:rPr lang="es-ES" sz="6300" dirty="0">
                    <a:latin typeface="Comic Sans MS" panose="030F0702030302020204" pitchFamily="66" charset="0"/>
                  </a:rPr>
                  <a:t>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6300" dirty="0">
                    <a:latin typeface="Comic Sans MS" panose="030F0702030302020204" pitchFamily="66" charset="0"/>
                  </a:rPr>
                  <a:t>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following</a:t>
                </a:r>
                <a:r>
                  <a:rPr lang="es-ES" sz="6300" dirty="0">
                    <a:latin typeface="Comic Sans MS" panose="030F0702030302020204" pitchFamily="66" charset="0"/>
                  </a:rPr>
                  <a:t> </a:t>
                </a:r>
                <a:r>
                  <a:rPr lang="es-ES" sz="6300" dirty="0" err="1">
                    <a:latin typeface="Comic Sans MS" panose="030F0702030302020204" pitchFamily="66" charset="0"/>
                  </a:rPr>
                  <a:t>construction</a:t>
                </a:r>
                <a:r>
                  <a:rPr lang="es-ES" sz="6300" dirty="0">
                    <a:latin typeface="Comic Sans MS" panose="030F0702030302020204" pitchFamily="66" charset="0"/>
                  </a:rPr>
                  <a:t> rule:</a:t>
                </a:r>
              </a:p>
              <a:p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6300" dirty="0">
                    <a:latin typeface="Comic Sans MS" panose="030F0702030302020204" pitchFamily="66" charset="0"/>
                  </a:rPr>
                  <a:t>                                            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63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6300" b="0" i="0" smtClean="0">
                        <a:latin typeface="Cambria Math" panose="02040503050406030204" pitchFamily="18" charset="0"/>
                      </a:rPr>
                      <m:t>     </m:t>
                    </m:r>
                    <m:d>
                      <m:dPr>
                        <m:ctrlPr>
                          <a:rPr lang="pt-BR" sz="6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6300" dirty="0">
                    <a:latin typeface="Cambria Math" panose="02040503050406030204" pitchFamily="18" charset="0"/>
                  </a:rPr>
                  <a:t> </a:t>
                </a:r>
                <a:r>
                  <a:rPr lang="es-ES" sz="6300" dirty="0">
                    <a:latin typeface="Comic Sans MS" panose="030F0702030302020204" pitchFamily="66" charset="0"/>
                  </a:rPr>
                  <a:t>…</a:t>
                </a:r>
              </a:p>
              <a:p>
                <a:pPr marL="0" indent="0">
                  <a:buNone/>
                </a:pPr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6300" dirty="0">
                    <a:latin typeface="Comic Sans MS" panose="030F0702030302020204" pitchFamily="66" charset="0"/>
                  </a:rPr>
                  <a:t>                                                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63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s-ES" sz="6300" b="0" i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s-ES" sz="630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1" y="3799876"/>
                <a:ext cx="11122891" cy="2555279"/>
              </a:xfrm>
              <a:prstGeom prst="rect">
                <a:avLst/>
              </a:prstGeom>
              <a:blipFill>
                <a:blip r:embed="rId3"/>
                <a:stretch>
                  <a:fillRect l="-767" t="-5714" b="-23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id="{522FBD8C-C5ED-35E0-5C47-DBF38E8C8A55}"/>
              </a:ext>
            </a:extLst>
          </p:cNvPr>
          <p:cNvSpPr txBox="1"/>
          <p:nvPr/>
        </p:nvSpPr>
        <p:spPr>
          <a:xfrm>
            <a:off x="5698800" y="534903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324AE99-306C-FF97-979A-0FA2D51DD46A}"/>
              </a:ext>
            </a:extLst>
          </p:cNvPr>
          <p:cNvSpPr txBox="1"/>
          <p:nvPr/>
        </p:nvSpPr>
        <p:spPr>
          <a:xfrm>
            <a:off x="3321698" y="4600461"/>
            <a:ext cx="99097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 err="1">
                <a:latin typeface="Comic Sans MS" panose="030F0702030302020204" pitchFamily="66" charset="0"/>
              </a:rPr>
              <a:t>row</a:t>
            </a:r>
            <a:r>
              <a:rPr lang="es-ES" sz="2500" dirty="0">
                <a:latin typeface="Comic Sans MS" panose="030F0702030302020204" pitchFamily="66" charset="0"/>
              </a:rPr>
              <a:t> 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7DDAFA2-A239-A02F-D0CC-808FD84DE87E}"/>
              </a:ext>
            </a:extLst>
          </p:cNvPr>
          <p:cNvSpPr txBox="1"/>
          <p:nvPr/>
        </p:nvSpPr>
        <p:spPr>
          <a:xfrm>
            <a:off x="3172618" y="5782017"/>
            <a:ext cx="128913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 err="1">
                <a:latin typeface="Comic Sans MS" panose="030F0702030302020204" pitchFamily="66" charset="0"/>
              </a:rPr>
              <a:t>row</a:t>
            </a:r>
            <a:r>
              <a:rPr lang="es-ES" sz="2500" dirty="0">
                <a:latin typeface="Comic Sans MS" panose="030F0702030302020204" pitchFamily="66" charset="0"/>
              </a:rPr>
              <a:t> n+1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4B2C328-7268-237F-AC42-F0E27036C083}"/>
              </a:ext>
            </a:extLst>
          </p:cNvPr>
          <p:cNvCxnSpPr/>
          <p:nvPr/>
        </p:nvCxnSpPr>
        <p:spPr>
          <a:xfrm>
            <a:off x="4312675" y="4838988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D3F1A90-74A6-4AC7-3C93-8DF197910402}"/>
              </a:ext>
            </a:extLst>
          </p:cNvPr>
          <p:cNvCxnSpPr/>
          <p:nvPr/>
        </p:nvCxnSpPr>
        <p:spPr>
          <a:xfrm>
            <a:off x="4487879" y="6069600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83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Let’s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construct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first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rows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Pascal’s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316902" y="1031233"/>
            <a:ext cx="2730843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Combinatorial</a:t>
            </a:r>
            <a:r>
              <a:rPr lang="es-ES" sz="2400" b="1" i="1" dirty="0"/>
              <a:t> </a:t>
            </a:r>
            <a:r>
              <a:rPr lang="es-ES" sz="2400" b="1" i="1" dirty="0" err="1"/>
              <a:t>numbers</a:t>
            </a:r>
            <a:r>
              <a:rPr lang="es-ES" sz="2400" b="1" i="1" dirty="0"/>
              <a:t> in </a:t>
            </a:r>
            <a:r>
              <a:rPr lang="es-ES" sz="2400" b="1" i="1" dirty="0" err="1"/>
              <a:t>the</a:t>
            </a:r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  <a:p>
            <a:r>
              <a:rPr lang="es-ES" sz="2400" b="1" i="1" dirty="0"/>
              <a:t>(</a:t>
            </a:r>
            <a:r>
              <a:rPr lang="es-ES" sz="2400" b="1" i="1" dirty="0" err="1"/>
              <a:t>left</a:t>
            </a:r>
            <a:r>
              <a:rPr lang="es-ES" sz="2400" b="1" i="1" dirty="0"/>
              <a:t> to </a:t>
            </a:r>
            <a:r>
              <a:rPr lang="es-ES" sz="2400" b="1" i="1" dirty="0" err="1"/>
              <a:t>right</a:t>
            </a:r>
            <a:r>
              <a:rPr lang="es-ES" sz="2400" b="1" i="1" dirty="0"/>
              <a:t>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8025629" y="1744981"/>
            <a:ext cx="2381285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Pascal’s</a:t>
            </a:r>
            <a:r>
              <a:rPr lang="es-ES" sz="2400" b="1" i="1" dirty="0"/>
              <a:t> </a:t>
            </a:r>
            <a:r>
              <a:rPr lang="es-ES" sz="2400" b="1" i="1" dirty="0" err="1"/>
              <a:t>triangle</a:t>
            </a:r>
            <a:endParaRPr lang="es-ES" sz="2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Globo: flecha hacia abajo 8">
            <a:extLst>
              <a:ext uri="{FF2B5EF4-FFF2-40B4-BE49-F238E27FC236}">
                <a16:creationId xmlns:a16="http://schemas.microsoft.com/office/drawing/2014/main" id="{32C94C22-DAB8-8677-D9D2-49CCF418676C}"/>
              </a:ext>
            </a:extLst>
          </p:cNvPr>
          <p:cNvSpPr/>
          <p:nvPr/>
        </p:nvSpPr>
        <p:spPr>
          <a:xfrm>
            <a:off x="8759071" y="27929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7EDEA45-2FB8-B0DA-8B2E-4A60C6D86354}"/>
              </a:ext>
            </a:extLst>
          </p:cNvPr>
          <p:cNvSpPr txBox="1"/>
          <p:nvPr/>
        </p:nvSpPr>
        <p:spPr>
          <a:xfrm>
            <a:off x="8856034" y="2839283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3EE99-8502-EB56-2B78-5330F34B9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CCE5AE0-8B44-74AB-AB60-F17A1D5EB87C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Let’s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construct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first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rows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Pascal’s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59B7A5F-27E2-E881-5B29-CF57BBFA6D1B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EEC7E26-3771-79AB-8469-A5283B75EB3E}"/>
              </a:ext>
            </a:extLst>
          </p:cNvPr>
          <p:cNvSpPr txBox="1"/>
          <p:nvPr/>
        </p:nvSpPr>
        <p:spPr>
          <a:xfrm>
            <a:off x="3316902" y="1031233"/>
            <a:ext cx="2730843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Combinatorial</a:t>
            </a:r>
            <a:r>
              <a:rPr lang="es-ES" sz="2400" b="1" i="1" dirty="0"/>
              <a:t> </a:t>
            </a:r>
            <a:r>
              <a:rPr lang="es-ES" sz="2400" b="1" i="1" dirty="0" err="1"/>
              <a:t>numbers</a:t>
            </a:r>
            <a:r>
              <a:rPr lang="es-ES" sz="2400" b="1" i="1" dirty="0"/>
              <a:t> in </a:t>
            </a:r>
            <a:r>
              <a:rPr lang="es-ES" sz="2400" b="1" i="1" dirty="0" err="1"/>
              <a:t>the</a:t>
            </a:r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  <a:p>
            <a:r>
              <a:rPr lang="es-ES" sz="2400" b="1" i="1" dirty="0"/>
              <a:t>(</a:t>
            </a:r>
            <a:r>
              <a:rPr lang="es-ES" sz="2400" b="1" i="1" dirty="0" err="1"/>
              <a:t>left</a:t>
            </a:r>
            <a:r>
              <a:rPr lang="es-ES" sz="2400" b="1" i="1" dirty="0"/>
              <a:t> to </a:t>
            </a:r>
            <a:r>
              <a:rPr lang="es-ES" sz="2400" b="1" i="1" dirty="0" err="1"/>
              <a:t>right</a:t>
            </a:r>
            <a:r>
              <a:rPr lang="es-ES" sz="2400" b="1" i="1" dirty="0"/>
              <a:t>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DC31FE8-3EF7-8229-10E3-B35446DE9791}"/>
              </a:ext>
            </a:extLst>
          </p:cNvPr>
          <p:cNvSpPr txBox="1"/>
          <p:nvPr/>
        </p:nvSpPr>
        <p:spPr>
          <a:xfrm>
            <a:off x="8025629" y="1744981"/>
            <a:ext cx="2381285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Pascal’s</a:t>
            </a:r>
            <a:r>
              <a:rPr lang="es-ES" sz="2400" b="1" i="1" dirty="0"/>
              <a:t> </a:t>
            </a:r>
            <a:r>
              <a:rPr lang="es-ES" sz="2400" b="1" i="1" dirty="0" err="1"/>
              <a:t>triangle</a:t>
            </a:r>
            <a:endParaRPr lang="es-ES" sz="2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8813CE97-5C24-0837-4CE5-5411AB574D60}"/>
              </a:ext>
            </a:extLst>
          </p:cNvPr>
          <p:cNvSpPr/>
          <p:nvPr/>
        </p:nvSpPr>
        <p:spPr>
          <a:xfrm>
            <a:off x="8621911" y="33578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E591960-74E4-5E02-0F1F-DB94BFA6CAE4}"/>
              </a:ext>
            </a:extLst>
          </p:cNvPr>
          <p:cNvSpPr txBox="1"/>
          <p:nvPr/>
        </p:nvSpPr>
        <p:spPr>
          <a:xfrm>
            <a:off x="8683200" y="3373974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255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322C7-17E8-7273-1C45-A3940CC8F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0C315A6-5468-F419-B8CA-7F9268733F4E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Let’s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construct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first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rows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Pascal’s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C34F764-2EF4-4E4E-2C75-5EBBC44F44A0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313FC7A-22EF-1BAC-C86C-BF8284453545}"/>
              </a:ext>
            </a:extLst>
          </p:cNvPr>
          <p:cNvSpPr txBox="1"/>
          <p:nvPr/>
        </p:nvSpPr>
        <p:spPr>
          <a:xfrm>
            <a:off x="3316902" y="1031233"/>
            <a:ext cx="2730843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Combinatorial</a:t>
            </a:r>
            <a:r>
              <a:rPr lang="es-ES" sz="2400" b="1" i="1" dirty="0"/>
              <a:t> </a:t>
            </a:r>
            <a:r>
              <a:rPr lang="es-ES" sz="2400" b="1" i="1" dirty="0" err="1"/>
              <a:t>numbers</a:t>
            </a:r>
            <a:r>
              <a:rPr lang="es-ES" sz="2400" b="1" i="1" dirty="0"/>
              <a:t> in </a:t>
            </a:r>
            <a:r>
              <a:rPr lang="es-ES" sz="2400" b="1" i="1" dirty="0" err="1"/>
              <a:t>the</a:t>
            </a:r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  <a:p>
            <a:r>
              <a:rPr lang="es-ES" sz="2400" b="1" i="1" dirty="0"/>
              <a:t>(</a:t>
            </a:r>
            <a:r>
              <a:rPr lang="es-ES" sz="2400" b="1" i="1" dirty="0" err="1"/>
              <a:t>left</a:t>
            </a:r>
            <a:r>
              <a:rPr lang="es-ES" sz="2400" b="1" i="1" dirty="0"/>
              <a:t> to </a:t>
            </a:r>
            <a:r>
              <a:rPr lang="es-ES" sz="2400" b="1" i="1" dirty="0" err="1"/>
              <a:t>right</a:t>
            </a:r>
            <a:r>
              <a:rPr lang="es-ES" sz="2400" b="1" i="1" dirty="0"/>
              <a:t>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5504C33-D942-9945-F00C-16F085682362}"/>
              </a:ext>
            </a:extLst>
          </p:cNvPr>
          <p:cNvSpPr txBox="1"/>
          <p:nvPr/>
        </p:nvSpPr>
        <p:spPr>
          <a:xfrm>
            <a:off x="8025629" y="1744981"/>
            <a:ext cx="2381285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Pascal’s</a:t>
            </a:r>
            <a:r>
              <a:rPr lang="es-ES" sz="2400" b="1" i="1" dirty="0"/>
              <a:t> </a:t>
            </a:r>
            <a:r>
              <a:rPr lang="es-ES" sz="2400" b="1" i="1" dirty="0" err="1"/>
              <a:t>triangle</a:t>
            </a:r>
            <a:endParaRPr lang="es-ES" sz="2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2F19B036-B143-52EC-8E10-212D224B0C09}"/>
              </a:ext>
            </a:extLst>
          </p:cNvPr>
          <p:cNvSpPr/>
          <p:nvPr/>
        </p:nvSpPr>
        <p:spPr>
          <a:xfrm>
            <a:off x="8982147" y="3337946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3B84E8A-0DCE-96D8-E79E-537AE3590D25}"/>
              </a:ext>
            </a:extLst>
          </p:cNvPr>
          <p:cNvSpPr txBox="1"/>
          <p:nvPr/>
        </p:nvSpPr>
        <p:spPr>
          <a:xfrm>
            <a:off x="9079111" y="3357771"/>
            <a:ext cx="72047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113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C26F1-9ECB-2D98-B1AE-D71675657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D205BA43-F941-7C85-79B5-B0D741614FC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Let’s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construct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first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rows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Pascal’s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A37343-1318-2DA0-A448-750FC23BF760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27EA53B-FDC2-6FA8-EC8F-DBF1CFA3079C}"/>
              </a:ext>
            </a:extLst>
          </p:cNvPr>
          <p:cNvSpPr txBox="1"/>
          <p:nvPr/>
        </p:nvSpPr>
        <p:spPr>
          <a:xfrm>
            <a:off x="3316902" y="1031233"/>
            <a:ext cx="2730843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Combinatorial</a:t>
            </a:r>
            <a:r>
              <a:rPr lang="es-ES" sz="2400" b="1" i="1" dirty="0"/>
              <a:t> </a:t>
            </a:r>
            <a:r>
              <a:rPr lang="es-ES" sz="2400" b="1" i="1" dirty="0" err="1"/>
              <a:t>numbers</a:t>
            </a:r>
            <a:r>
              <a:rPr lang="es-ES" sz="2400" b="1" i="1" dirty="0"/>
              <a:t> in </a:t>
            </a:r>
            <a:r>
              <a:rPr lang="es-ES" sz="2400" b="1" i="1" dirty="0" err="1"/>
              <a:t>the</a:t>
            </a:r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  <a:p>
            <a:r>
              <a:rPr lang="es-ES" sz="2400" b="1" i="1" dirty="0"/>
              <a:t>(</a:t>
            </a:r>
            <a:r>
              <a:rPr lang="es-ES" sz="2400" b="1" i="1" dirty="0" err="1"/>
              <a:t>left</a:t>
            </a:r>
            <a:r>
              <a:rPr lang="es-ES" sz="2400" b="1" i="1" dirty="0"/>
              <a:t> to </a:t>
            </a:r>
            <a:r>
              <a:rPr lang="es-ES" sz="2400" b="1" i="1" dirty="0" err="1"/>
              <a:t>right</a:t>
            </a:r>
            <a:r>
              <a:rPr lang="es-ES" sz="2400" b="1" i="1" dirty="0"/>
              <a:t>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945DE-4B74-C858-F38A-25775DD752A0}"/>
              </a:ext>
            </a:extLst>
          </p:cNvPr>
          <p:cNvSpPr txBox="1"/>
          <p:nvPr/>
        </p:nvSpPr>
        <p:spPr>
          <a:xfrm>
            <a:off x="8025629" y="1744981"/>
            <a:ext cx="2381285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Pascal’s</a:t>
            </a:r>
            <a:r>
              <a:rPr lang="es-ES" sz="2400" b="1" i="1" dirty="0"/>
              <a:t> </a:t>
            </a:r>
            <a:r>
              <a:rPr lang="es-ES" sz="2400" b="1" i="1" dirty="0" err="1"/>
              <a:t>triangle</a:t>
            </a:r>
            <a:endParaRPr lang="es-ES" sz="2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2FAD4390-A0E8-A4C3-9327-452AB9BC6B48}"/>
              </a:ext>
            </a:extLst>
          </p:cNvPr>
          <p:cNvSpPr/>
          <p:nvPr/>
        </p:nvSpPr>
        <p:spPr>
          <a:xfrm>
            <a:off x="8398834" y="3895841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5E6E291-4D42-1FFA-0390-11CB52475AC0}"/>
              </a:ext>
            </a:extLst>
          </p:cNvPr>
          <p:cNvSpPr txBox="1"/>
          <p:nvPr/>
        </p:nvSpPr>
        <p:spPr>
          <a:xfrm>
            <a:off x="8495798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78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CCC2C-75EB-2719-41EC-40C16039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D374E12-DB64-5060-B284-C56F196AD36C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 err="1">
                <a:latin typeface="Comic Sans MS" panose="030F0702030302020204" pitchFamily="66" charset="0"/>
              </a:rPr>
              <a:t>Let’s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construct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first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rows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Pascal’s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triangle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79C7C2C-5CE7-9405-4FD4-46BB21FE8716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9EDCCFE-79B6-12D8-35FE-FB5654AE3563}"/>
              </a:ext>
            </a:extLst>
          </p:cNvPr>
          <p:cNvSpPr txBox="1"/>
          <p:nvPr/>
        </p:nvSpPr>
        <p:spPr>
          <a:xfrm>
            <a:off x="3316902" y="1031233"/>
            <a:ext cx="2730843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Combinatorial</a:t>
            </a:r>
            <a:r>
              <a:rPr lang="es-ES" sz="2400" b="1" i="1" dirty="0"/>
              <a:t> </a:t>
            </a:r>
            <a:r>
              <a:rPr lang="es-ES" sz="2400" b="1" i="1" dirty="0" err="1"/>
              <a:t>numbers</a:t>
            </a:r>
            <a:r>
              <a:rPr lang="es-ES" sz="2400" b="1" i="1" dirty="0"/>
              <a:t> in </a:t>
            </a:r>
            <a:r>
              <a:rPr lang="es-ES" sz="2400" b="1" i="1" dirty="0" err="1"/>
              <a:t>the</a:t>
            </a:r>
            <a:r>
              <a:rPr lang="es-ES" sz="2400" b="1" i="1" dirty="0"/>
              <a:t> </a:t>
            </a:r>
            <a:r>
              <a:rPr lang="es-ES" sz="2400" b="1" i="1" dirty="0" err="1"/>
              <a:t>row</a:t>
            </a:r>
            <a:endParaRPr lang="es-ES" sz="2400" b="1" i="1" dirty="0"/>
          </a:p>
          <a:p>
            <a:r>
              <a:rPr lang="es-ES" sz="2400" b="1" i="1" dirty="0"/>
              <a:t>(</a:t>
            </a:r>
            <a:r>
              <a:rPr lang="es-ES" sz="2400" b="1" i="1" dirty="0" err="1"/>
              <a:t>left</a:t>
            </a:r>
            <a:r>
              <a:rPr lang="es-ES" sz="2400" b="1" i="1" dirty="0"/>
              <a:t> to </a:t>
            </a:r>
            <a:r>
              <a:rPr lang="es-ES" sz="2400" b="1" i="1" dirty="0" err="1"/>
              <a:t>right</a:t>
            </a:r>
            <a:r>
              <a:rPr lang="es-ES" sz="2400" b="1" i="1" dirty="0"/>
              <a:t>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829AC4-0971-33E9-E38D-31EC26C829B4}"/>
              </a:ext>
            </a:extLst>
          </p:cNvPr>
          <p:cNvSpPr txBox="1"/>
          <p:nvPr/>
        </p:nvSpPr>
        <p:spPr>
          <a:xfrm>
            <a:off x="8025629" y="1744981"/>
            <a:ext cx="2381285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</a:t>
            </a:r>
            <a:r>
              <a:rPr lang="es-ES" sz="2400" b="1" i="1" dirty="0" err="1"/>
              <a:t>Pascal’s</a:t>
            </a:r>
            <a:r>
              <a:rPr lang="es-ES" sz="2400" b="1" i="1" dirty="0"/>
              <a:t> </a:t>
            </a:r>
            <a:r>
              <a:rPr lang="es-ES" sz="2400" b="1" i="1" dirty="0" err="1"/>
              <a:t>triangle</a:t>
            </a:r>
            <a:endParaRPr lang="es-ES" sz="2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1AFE8DF7-C042-2836-2533-51F305796B33}"/>
              </a:ext>
            </a:extLst>
          </p:cNvPr>
          <p:cNvSpPr/>
          <p:nvPr/>
        </p:nvSpPr>
        <p:spPr>
          <a:xfrm>
            <a:off x="8813036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94EA890-D4C1-56CE-F9C9-BAFACC5CD7A9}"/>
              </a:ext>
            </a:extLst>
          </p:cNvPr>
          <p:cNvSpPr txBox="1"/>
          <p:nvPr/>
        </p:nvSpPr>
        <p:spPr>
          <a:xfrm>
            <a:off x="89100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24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1871</TotalTime>
  <Words>1566</Words>
  <Application>Microsoft Office PowerPoint</Application>
  <PresentationFormat>Panorámica</PresentationFormat>
  <Paragraphs>355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   Combinatorial  numbers   </vt:lpstr>
      <vt:lpstr>Definition</vt:lpstr>
      <vt:lpstr>Four basic properties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Combinatorial interpretation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218</cp:revision>
  <dcterms:created xsi:type="dcterms:W3CDTF">2024-04-26T15:42:24Z</dcterms:created>
  <dcterms:modified xsi:type="dcterms:W3CDTF">2024-11-06T17:07:21Z</dcterms:modified>
</cp:coreProperties>
</file>