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4"/>
  </p:sldMasterIdLst>
  <p:notesMasterIdLst>
    <p:notesMasterId r:id="rId21"/>
  </p:notesMasterIdLst>
  <p:sldIdLst>
    <p:sldId id="322" r:id="rId5"/>
    <p:sldId id="257" r:id="rId6"/>
    <p:sldId id="344" r:id="rId7"/>
    <p:sldId id="349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42" r:id="rId16"/>
    <p:sldId id="359" r:id="rId17"/>
    <p:sldId id="360" r:id="rId18"/>
    <p:sldId id="361" r:id="rId19"/>
    <p:sldId id="358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99"/>
    <a:srgbClr val="FFFF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64" autoAdjust="0"/>
  </p:normalViewPr>
  <p:slideViewPr>
    <p:cSldViewPr snapToGrid="0">
      <p:cViewPr varScale="1">
        <p:scale>
          <a:sx n="84" d="100"/>
          <a:sy n="84" d="100"/>
        </p:scale>
        <p:origin x="10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EC2706-A96D-493F-9BD0-020BDEF07417}" type="datetimeFigureOut">
              <a:rPr lang="es-ES" smtClean="0"/>
              <a:t>09/04/2025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542923-81BE-4A16-A46A-09D0CF26486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1422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542923-81BE-4A16-A46A-09D0CF264860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9328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32515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5504544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695403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6327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68071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96182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778608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972039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17797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170582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3395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4/9/2025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90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ivot">
          <a:fgClr>
            <a:schemeClr val="accent6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FF7F26-5A61-E4FA-4B8C-027D90D97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C5084A-F9B5-7846-804A-F98F6AC97D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85048"/>
            <a:ext cx="5770880" cy="6076663"/>
          </a:xfrm>
        </p:spPr>
        <p:txBody>
          <a:bodyPr>
            <a:normAutofit/>
          </a:bodyPr>
          <a:lstStyle/>
          <a:p>
            <a:r>
              <a:rPr lang="pt-PT" sz="7200" noProof="0" dirty="0">
                <a:latin typeface="Franklin Gothic Demi Cond" panose="020B0706030402020204" pitchFamily="34" charset="0"/>
              </a:rPr>
              <a:t>  </a:t>
            </a:r>
            <a:br>
              <a:rPr lang="pt-PT" sz="7200" noProof="0" dirty="0">
                <a:latin typeface="Franklin Gothic Demi Cond" panose="020B0706030402020204" pitchFamily="34" charset="0"/>
              </a:rPr>
            </a:br>
            <a:r>
              <a:rPr lang="pt-PT" sz="7200" noProof="0" dirty="0">
                <a:solidFill>
                  <a:srgbClr val="FF0000"/>
                </a:solidFill>
                <a:latin typeface="Franklin Gothic Demi Cond" panose="020B0706030402020204" pitchFamily="34" charset="0"/>
              </a:rPr>
              <a:t>Números Combinatórios</a:t>
            </a:r>
            <a:br>
              <a:rPr lang="pt-PT" sz="7200" noProof="0" dirty="0">
                <a:solidFill>
                  <a:schemeClr val="accent2">
                    <a:lumMod val="75000"/>
                  </a:schemeClr>
                </a:solidFill>
                <a:latin typeface="Franklin Gothic Demi Cond" panose="020B0706030402020204" pitchFamily="34" charset="0"/>
              </a:rPr>
            </a:br>
            <a:r>
              <a:rPr lang="pt-PT" sz="72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  <a:t> </a:t>
            </a:r>
            <a:br>
              <a:rPr lang="pt-PT" sz="7200" noProof="0" dirty="0">
                <a:solidFill>
                  <a:schemeClr val="accent6">
                    <a:lumMod val="50000"/>
                  </a:schemeClr>
                </a:solidFill>
                <a:latin typeface="Franklin Gothic Demi Cond" panose="020B0706030402020204" pitchFamily="34" charset="0"/>
              </a:rPr>
            </a:br>
            <a:endParaRPr lang="pt-PT" sz="5300" noProof="0" dirty="0">
              <a:solidFill>
                <a:schemeClr val="accent6">
                  <a:lumMod val="50000"/>
                </a:schemeClr>
              </a:solidFill>
              <a:latin typeface="Franklin Gothic Demi Cond" panose="020B0706030402020204" pitchFamily="34" charset="0"/>
            </a:endParaRPr>
          </a:p>
        </p:txBody>
      </p:sp>
      <p:pic>
        <p:nvPicPr>
          <p:cNvPr id="4" name="Imagen 3" descr="triángulo de Pascal – MatematicasCercana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054" y="285048"/>
            <a:ext cx="6526357" cy="62265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2667972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F7446-0AFA-0A48-1AA3-86D153EB31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A3C1D251-B727-330F-0FF3-9BC63389161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FC46DA2-5598-C942-5008-632FD43019BB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</a:t>
            </a:r>
            <a:r>
              <a:rPr lang="pt-PT" sz="2400" b="1" i="1" dirty="0"/>
              <a:t>Linha</a:t>
            </a:r>
            <a:endParaRPr lang="pt-PT" sz="2400" b="1" i="1" noProof="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245C78A-F063-04E7-A36A-B483C92507FA}"/>
              </a:ext>
            </a:extLst>
          </p:cNvPr>
          <p:cNvSpPr txBox="1"/>
          <p:nvPr/>
        </p:nvSpPr>
        <p:spPr>
          <a:xfrm>
            <a:off x="3113701" y="1007639"/>
            <a:ext cx="4031377" cy="156966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Números combinatórios na linha </a:t>
            </a:r>
          </a:p>
          <a:p>
            <a:r>
              <a:rPr lang="pt-PT" sz="2400" b="1" i="1" noProof="0" dirty="0"/>
              <a:t>(da esquerda para a direita)</a:t>
            </a:r>
          </a:p>
          <a:p>
            <a:pPr algn="ctr"/>
            <a:endParaRPr lang="pt-PT" sz="2400" b="1" i="1" noProof="0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439D3DDE-1815-16C4-F5E9-D6316135DAEC}"/>
              </a:ext>
            </a:extLst>
          </p:cNvPr>
          <p:cNvSpPr txBox="1"/>
          <p:nvPr/>
        </p:nvSpPr>
        <p:spPr>
          <a:xfrm>
            <a:off x="8136957" y="1389571"/>
            <a:ext cx="2381285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pt-PT" sz="2400" b="1" i="1" noProof="0" dirty="0"/>
              <a:t>  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C797FE9-2544-BC3C-933D-9BE085403B1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EC8CDC6-DB0B-30EA-A754-01A9278E15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9906C23-235C-2D48-95D1-8DFE0388AB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8FCFCD0C-4DE6-BEE7-D453-0C162EF095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ED26B0A0-6E70-786A-7372-AC8A20F2C9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B20A7B19-EF47-DE00-1839-A253A7B5272D}"/>
              </a:ext>
            </a:extLst>
          </p:cNvPr>
          <p:cNvSpPr/>
          <p:nvPr/>
        </p:nvSpPr>
        <p:spPr>
          <a:xfrm>
            <a:off x="9234000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CE5AA76-AD6D-E4FE-384D-23186AB4A438}"/>
              </a:ext>
            </a:extLst>
          </p:cNvPr>
          <p:cNvSpPr txBox="1"/>
          <p:nvPr/>
        </p:nvSpPr>
        <p:spPr>
          <a:xfrm>
            <a:off x="93276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pt-PT" sz="1800" b="1" noProof="0" dirty="0">
                <a:solidFill>
                  <a:schemeClr val="accent2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pt-PT" sz="1800" b="1" noProof="0" dirty="0">
              <a:solidFill>
                <a:schemeClr val="accent2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/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…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…                                                                    …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4" name="CuadroTexto 13">
                <a:extLst>
                  <a:ext uri="{FF2B5EF4-FFF2-40B4-BE49-F238E27FC236}">
                    <a16:creationId xmlns:a16="http://schemas.microsoft.com/office/drawing/2014/main" id="{B0A6D8D4-6CE3-480A-CD9C-42F966BDE0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4917695"/>
                <a:ext cx="10472018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80A80BCA-0EA6-4824-190D-1B95132AF2A6}"/>
              </a:ext>
            </a:extLst>
          </p:cNvPr>
          <p:cNvSpPr txBox="1">
            <a:spLocks/>
          </p:cNvSpPr>
          <p:nvPr/>
        </p:nvSpPr>
        <p:spPr>
          <a:xfrm>
            <a:off x="640702" y="5766626"/>
            <a:ext cx="10975848" cy="109137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dirty="0">
                <a:latin typeface="Comic Sans MS" panose="030F0702030302020204" pitchFamily="66" charset="0"/>
              </a:rPr>
              <a:t> Até à linha n=14, o triângulo de Pascal tem o seguinte aspeto </a:t>
            </a: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069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8EB66-8FDF-0EAE-DFAB-9E40F84B0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triángulo de Pascal – MatematicasCercanas">
            <a:extLst>
              <a:ext uri="{FF2B5EF4-FFF2-40B4-BE49-F238E27FC236}">
                <a16:creationId xmlns:a16="http://schemas.microsoft.com/office/drawing/2014/main" id="{296DEBF2-18DC-335F-21AE-BB9536BFF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443344"/>
            <a:ext cx="11473319" cy="60682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</p:pic>
    </p:spTree>
    <p:extLst>
      <p:ext uri="{BB962C8B-B14F-4D97-AF65-F5344CB8AC3E}">
        <p14:creationId xmlns:p14="http://schemas.microsoft.com/office/powerpoint/2010/main" val="36236652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00792E-8BBA-8892-E1C8-14C5FE8CC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6976732" cy="793719"/>
          </a:xfrm>
          <a:solidFill>
            <a:schemeClr val="bg1"/>
          </a:solidFill>
        </p:spPr>
        <p:txBody>
          <a:bodyPr>
            <a:normAutofit fontScale="90000"/>
          </a:bodyPr>
          <a:lstStyle/>
          <a:p>
            <a:r>
              <a:rPr lang="pt-PT" b="1" noProof="0" dirty="0">
                <a:solidFill>
                  <a:srgbClr val="7030A0"/>
                </a:solidFill>
                <a:latin typeface="+mn-lt"/>
              </a:rPr>
              <a:t>Interpretação das combinações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</p:spPr>
            <p:txBody>
              <a:bodyPr>
                <a:normAutofit/>
              </a:bodyPr>
              <a:lstStyle/>
              <a:p>
                <a:r>
                  <a:rPr lang="pt-PT" sz="2500" dirty="0">
                    <a:latin typeface="Comic Sans MS" panose="030F0702030302020204" pitchFamily="66" charset="0"/>
                  </a:rPr>
                  <a:t>Para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 n, k números inteiros não negativos, n ≥ k, o número combinatório </a:t>
                </a:r>
              </a:p>
              <a:p>
                <a:pPr marL="0" indent="0">
                  <a:buNone/>
                </a:pPr>
                <a:r>
                  <a:rPr lang="pt-PT" sz="3100" noProof="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31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3100" noProof="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310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pt-PT" sz="3100" noProof="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s-ES" sz="2500" dirty="0">
                    <a:latin typeface="Comic Sans MS" panose="030F0702030302020204" pitchFamily="66" charset="0"/>
                  </a:rPr>
                  <a:t>é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geralmente</a:t>
                </a:r>
                <a:r>
                  <a:rPr lang="es-ES" sz="2500" dirty="0">
                    <a:latin typeface="Comic Sans MS" panose="030F0702030302020204" pitchFamily="66" charset="0"/>
                  </a:rPr>
                  <a:t> lida como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 dado k</a:t>
                </a:r>
                <a:r>
                  <a:rPr lang="es-ES" sz="2500" dirty="0">
                    <a:latin typeface="Comic Sans MS" panose="030F0702030302020204" pitchFamily="66" charset="0"/>
                  </a:rPr>
                  <a:t>. </a:t>
                </a:r>
                <a:r>
                  <a:rPr lang="pt-BR" sz="2500" dirty="0">
                    <a:latin typeface="Comic Sans MS" panose="030F0702030302020204" pitchFamily="66" charset="0"/>
                  </a:rPr>
                  <a:t>A razão é que coincide com </a:t>
                </a:r>
                <a:r>
                  <a:rPr lang="pt-BR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o número de subconjuntos distintos com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pt-BR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elementos cada, de um conjunto com </a:t>
                </a:r>
                <a:r>
                  <a:rPr lang="es-ES" sz="25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≥ k elementos.</a:t>
                </a: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274087"/>
                <a:ext cx="10975848" cy="2854568"/>
              </a:xfrm>
              <a:blipFill>
                <a:blip r:embed="rId2"/>
                <a:stretch>
                  <a:fillRect l="-944" t="-2991" r="-1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838200" y="3936631"/>
            <a:ext cx="10975848" cy="124255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dirty="0">
                <a:latin typeface="Comic Sans MS"/>
              </a:rPr>
              <a:t>Nota que dois desses subconjuntos com k elementos (dois k-subconjuntos, como se costuma dizer) são distintos quando têm pelo menos um elemento não comum; a ordenação dos elementos aqui não é tida em conta. </a:t>
            </a: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759690" y="5348396"/>
            <a:ext cx="10975848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Por exemplo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, 3-</a:t>
            </a: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subconjuntos de 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A={1,2,3,4,5,6} </a:t>
            </a: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são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S</a:t>
            </a:r>
            <a:r>
              <a:rPr lang="pt-PT" sz="2500" baseline="-250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={1,2,3}, S</a:t>
            </a:r>
            <a:r>
              <a:rPr lang="pt-PT" sz="2500" baseline="-250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={2,4,6}, </a:t>
            </a: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e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S</a:t>
            </a:r>
            <a:r>
              <a:rPr lang="pt-PT" sz="2500" baseline="-250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={3,1,2}, </a:t>
            </a: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para o qual: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pt-PT" sz="32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≠</a:t>
            </a:r>
            <a:r>
              <a:rPr lang="pt-PT" sz="32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, </a:t>
            </a:r>
            <a:r>
              <a:rPr lang="pt-PT" sz="250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mas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=</a:t>
            </a:r>
            <a:r>
              <a:rPr lang="pt-PT" sz="32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pt-PT" sz="25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S</a:t>
            </a:r>
            <a:r>
              <a:rPr lang="pt-PT" sz="2500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42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pt-PT" sz="2500" noProof="0" dirty="0">
                    <a:latin typeface="Comic Sans MS" panose="030F0702030302020204" pitchFamily="66" charset="0"/>
                  </a:rPr>
                  <a:t>Se A é um conjunto com n elementos, vamos provar em 2 passos que o número de k subconjuntos distintos de A (chamemos-lhe C(</a:t>
                </a:r>
                <a:r>
                  <a:rPr lang="pt-PT" sz="2500" noProof="0" dirty="0" err="1">
                    <a:latin typeface="Comic Sans MS" panose="030F0702030302020204" pitchFamily="66" charset="0"/>
                  </a:rPr>
                  <a:t>n,k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)) é n escolha k:</a:t>
                </a:r>
                <a:r>
                  <a:rPr lang="pt-PT" sz="3100" noProof="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                             </a:t>
                </a:r>
              </a:p>
              <a:p>
                <a:pPr marL="0" indent="0">
                  <a:buNone/>
                </a:pPr>
                <a:r>
                  <a:rPr lang="pt-PT" sz="32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      C(</a:t>
                </a:r>
                <a:r>
                  <a:rPr lang="pt-PT" sz="3200" noProof="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pt-PT" sz="32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pt-PT" sz="3100" b="0" i="0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PT" sz="3100" b="0" i="1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PT" sz="31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31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3100" noProof="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sz="3100" i="1" noProof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3100" noProof="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310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31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31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pt-PT" sz="3100" noProof="0" dirty="0">
                    <a:latin typeface="Comic Sans MS" panose="030F0702030302020204" pitchFamily="66" charset="0"/>
                  </a:rPr>
                  <a:t> </a:t>
                </a: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6F7D7479-1DFA-05EC-8B4B-4F2F95A4BF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9690" y="760211"/>
                <a:ext cx="10975848" cy="1917521"/>
              </a:xfrm>
              <a:blipFill>
                <a:blip r:embed="rId2"/>
                <a:stretch>
                  <a:fillRect l="-833" t="-636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265EC6AA-0E1A-94D0-7B46-80BCB3E1B4AF}"/>
              </a:ext>
            </a:extLst>
          </p:cNvPr>
          <p:cNvSpPr txBox="1">
            <a:spLocks/>
          </p:cNvSpPr>
          <p:nvPr/>
        </p:nvSpPr>
        <p:spPr>
          <a:xfrm>
            <a:off x="1334846" y="2578608"/>
            <a:ext cx="10534066" cy="41605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700" dirty="0">
                <a:latin typeface="Comic Sans MS" panose="030F0702030302020204" pitchFamily="66" charset="0"/>
              </a:rPr>
              <a:t>Primeiro, nota que o número de maneiras distintas que podemos ordenar os elementos de A (o número de permutações distintas de A) é n!, porque:</a:t>
            </a:r>
          </a:p>
          <a:p>
            <a:pPr marL="0" indent="0">
              <a:buNone/>
            </a:pPr>
            <a:r>
              <a:rPr lang="pt-PT" sz="2700" dirty="0">
                <a:latin typeface="Comic Sans MS" panose="030F0702030302020204" pitchFamily="66" charset="0"/>
              </a:rPr>
              <a:t>  - temos n possibilidades para o 1º elemento;</a:t>
            </a:r>
            <a:r>
              <a:rPr lang="pt-PT" sz="2500" noProof="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009003" y="2596936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noProof="0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①</a:t>
            </a:r>
            <a:endParaRPr lang="pt-PT" b="1" noProof="0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43F6748-7DB4-472F-7E78-79799693CC59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- </a:t>
            </a:r>
            <a:r>
              <a:rPr lang="pt-PT" sz="2500" dirty="0">
                <a:latin typeface="Comic Sans MS" panose="030F0702030302020204" pitchFamily="66" charset="0"/>
              </a:rPr>
              <a:t>temos então n-1 possibilidades para o 2º elemento (≠ do 1º);</a:t>
            </a: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71881F47-E098-60E2-40F6-34469B29B44F}"/>
              </a:ext>
            </a:extLst>
          </p:cNvPr>
          <p:cNvSpPr txBox="1">
            <a:spLocks/>
          </p:cNvSpPr>
          <p:nvPr/>
        </p:nvSpPr>
        <p:spPr>
          <a:xfrm>
            <a:off x="1334846" y="4668011"/>
            <a:ext cx="10534066" cy="3017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   …</a:t>
            </a:r>
          </a:p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</a:t>
            </a:r>
            <a:r>
              <a:rPr lang="pt-PT" sz="2500" dirty="0">
                <a:latin typeface="Comic Sans MS" panose="030F0702030302020204" pitchFamily="66" charset="0"/>
              </a:rPr>
              <a:t>-  - temos 1 possibilidade para o último elemento (≠ dos n-1 escolhidos antes). Daí,</a:t>
            </a:r>
          </a:p>
          <a:p>
            <a:pPr marL="0" indent="0">
              <a:buNone/>
            </a:pPr>
            <a:r>
              <a:rPr lang="pt-PT" sz="2700" noProof="0" dirty="0">
                <a:latin typeface="Comic Sans MS" panose="030F0702030302020204" pitchFamily="66" charset="0"/>
              </a:rPr>
              <a:t>n ∙ (n-1) ∙ (n-2) ∙ ∙∙∙ ∙ 1 = </a:t>
            </a:r>
            <a:r>
              <a:rPr lang="pt-PT" sz="27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n!  </a:t>
            </a:r>
            <a:r>
              <a:rPr lang="pt-PT" sz="2700" noProof="0" dirty="0">
                <a:latin typeface="Comic Sans MS" panose="030F0702030302020204" pitchFamily="66" charset="0"/>
              </a:rPr>
              <a:t>possibilidades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3244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D6F56-6AFE-8E38-4E88-DD5D9DD5C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>
            <a:extLst>
              <a:ext uri="{FF2B5EF4-FFF2-40B4-BE49-F238E27FC236}">
                <a16:creationId xmlns:a16="http://schemas.microsoft.com/office/drawing/2014/main" id="{3AA896CC-3D64-6346-E3BE-E220CB4C8677}"/>
              </a:ext>
            </a:extLst>
          </p:cNvPr>
          <p:cNvSpPr txBox="1">
            <a:spLocks/>
          </p:cNvSpPr>
          <p:nvPr/>
        </p:nvSpPr>
        <p:spPr>
          <a:xfrm>
            <a:off x="1418058" y="652508"/>
            <a:ext cx="10139958" cy="1159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Por exemplo, as permutações de A={</a:t>
            </a:r>
            <a:r>
              <a:rPr lang="pt-PT" sz="2500" noProof="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são as seguintes 3! = 6 </a:t>
            </a:r>
          </a:p>
          <a:p>
            <a:pPr marL="0" indent="0">
              <a:buNone/>
            </a:pP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conjuntos ordenados </a:t>
            </a:r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1</a:t>
            </a:r>
            <a:r>
              <a:rPr lang="pt-PT" sz="2500" noProof="0" dirty="0">
                <a:latin typeface="Comic Sans MS" panose="030F0702030302020204" pitchFamily="66" charset="0"/>
              </a:rPr>
              <a:t>, 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2</a:t>
            </a:r>
            <a:r>
              <a:rPr lang="pt-PT" sz="2500" noProof="0" dirty="0">
                <a:latin typeface="Comic Sans MS" panose="030F0702030302020204" pitchFamily="66" charset="0"/>
              </a:rPr>
              <a:t>, …, 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6</a:t>
            </a: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:</a:t>
            </a: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7A6E752-CEEB-4CC7-FAC4-1683EE88555C}"/>
              </a:ext>
            </a:extLst>
          </p:cNvPr>
          <p:cNvSpPr txBox="1">
            <a:spLocks/>
          </p:cNvSpPr>
          <p:nvPr/>
        </p:nvSpPr>
        <p:spPr>
          <a:xfrm>
            <a:off x="1418058" y="2869312"/>
            <a:ext cx="1590318" cy="275234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                         </a:t>
            </a: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PT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A={</a:t>
            </a:r>
            <a:r>
              <a:rPr lang="pt-PT" sz="2700" noProof="0" dirty="0" err="1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a,b,c</a:t>
            </a:r>
            <a:r>
              <a:rPr lang="pt-PT" sz="27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}                   </a:t>
            </a: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3000" noProof="0" dirty="0">
                <a:latin typeface="Comic Sans MS" panose="030F0702030302020204" pitchFamily="66" charset="0"/>
              </a:rPr>
              <a:t>            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1086D8-F54D-972F-9277-7A67B39C45EA}"/>
              </a:ext>
            </a:extLst>
          </p:cNvPr>
          <p:cNvSpPr txBox="1">
            <a:spLocks/>
          </p:cNvSpPr>
          <p:nvPr/>
        </p:nvSpPr>
        <p:spPr>
          <a:xfrm>
            <a:off x="2889504" y="1763354"/>
            <a:ext cx="10316742" cy="1253506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7700" i="1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1º elemento     2º elemento    3º elemento         conjunto P</a:t>
            </a:r>
            <a:r>
              <a:rPr lang="pt-PT" sz="7700" i="1" baseline="-250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i</a:t>
            </a:r>
            <a:r>
              <a:rPr lang="pt-PT" sz="7700" i="1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     </a:t>
            </a: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</a:t>
            </a: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7C8E9BB-882C-43F7-583A-D02EE19575F2}"/>
              </a:ext>
            </a:extLst>
          </p:cNvPr>
          <p:cNvSpPr txBox="1"/>
          <p:nvPr/>
        </p:nvSpPr>
        <p:spPr>
          <a:xfrm>
            <a:off x="3712464" y="239225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AAB0FD3-6215-B052-6B96-C35480F1FE86}"/>
              </a:ext>
            </a:extLst>
          </p:cNvPr>
          <p:cNvSpPr txBox="1"/>
          <p:nvPr/>
        </p:nvSpPr>
        <p:spPr>
          <a:xfrm>
            <a:off x="6097812" y="207797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65DAF722-0B66-0EC8-5FA7-B3CA239A3589}"/>
              </a:ext>
            </a:extLst>
          </p:cNvPr>
          <p:cNvSpPr txBox="1"/>
          <p:nvPr/>
        </p:nvSpPr>
        <p:spPr>
          <a:xfrm>
            <a:off x="6097812" y="2857631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CAFC2E3-09C0-2B74-0E78-3925408F7F8F}"/>
              </a:ext>
            </a:extLst>
          </p:cNvPr>
          <p:cNvSpPr txBox="1"/>
          <p:nvPr/>
        </p:nvSpPr>
        <p:spPr>
          <a:xfrm>
            <a:off x="3712464" y="3878533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755BE915-3B7B-7A62-8EE3-35734EE4F662}"/>
              </a:ext>
            </a:extLst>
          </p:cNvPr>
          <p:cNvSpPr txBox="1"/>
          <p:nvPr/>
        </p:nvSpPr>
        <p:spPr>
          <a:xfrm>
            <a:off x="6097812" y="3564248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0E7198A-B4CD-EDB9-16B2-B12FEA05F926}"/>
              </a:ext>
            </a:extLst>
          </p:cNvPr>
          <p:cNvSpPr txBox="1"/>
          <p:nvPr/>
        </p:nvSpPr>
        <p:spPr>
          <a:xfrm>
            <a:off x="6097812" y="4343906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CFB3BBE-020D-D56D-BB94-C621E8311500}"/>
              </a:ext>
            </a:extLst>
          </p:cNvPr>
          <p:cNvSpPr txBox="1"/>
          <p:nvPr/>
        </p:nvSpPr>
        <p:spPr>
          <a:xfrm>
            <a:off x="3712464" y="5281904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82B5646-BBE4-BE20-44B6-653E6363470A}"/>
              </a:ext>
            </a:extLst>
          </p:cNvPr>
          <p:cNvSpPr txBox="1"/>
          <p:nvPr/>
        </p:nvSpPr>
        <p:spPr>
          <a:xfrm>
            <a:off x="6097812" y="4967619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08DA7F1A-BF87-4733-D642-B5544CBC10E2}"/>
              </a:ext>
            </a:extLst>
          </p:cNvPr>
          <p:cNvSpPr txBox="1"/>
          <p:nvPr/>
        </p:nvSpPr>
        <p:spPr>
          <a:xfrm>
            <a:off x="6097812" y="5747277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EC97624C-FC15-FF4E-2894-8C7A29A0986F}"/>
              </a:ext>
            </a:extLst>
          </p:cNvPr>
          <p:cNvSpPr txBox="1"/>
          <p:nvPr/>
        </p:nvSpPr>
        <p:spPr>
          <a:xfrm>
            <a:off x="8270841" y="2077973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680E2975-D60A-F8BE-7BDD-4E717F373913}"/>
              </a:ext>
            </a:extLst>
          </p:cNvPr>
          <p:cNvSpPr txBox="1"/>
          <p:nvPr/>
        </p:nvSpPr>
        <p:spPr>
          <a:xfrm>
            <a:off x="8270841" y="2857631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57FC0F6-7D75-9D65-5D8F-B8F436C8F7B4}"/>
              </a:ext>
            </a:extLst>
          </p:cNvPr>
          <p:cNvSpPr txBox="1"/>
          <p:nvPr/>
        </p:nvSpPr>
        <p:spPr>
          <a:xfrm>
            <a:off x="8270841" y="3564248"/>
            <a:ext cx="34977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7104D62-BA79-703A-B9E8-AC5DBF34965F}"/>
              </a:ext>
            </a:extLst>
          </p:cNvPr>
          <p:cNvSpPr txBox="1"/>
          <p:nvPr/>
        </p:nvSpPr>
        <p:spPr>
          <a:xfrm>
            <a:off x="8270841" y="4343906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DC1840C8-448C-CD0E-A1DC-7FF358B00608}"/>
              </a:ext>
            </a:extLst>
          </p:cNvPr>
          <p:cNvSpPr txBox="1"/>
          <p:nvPr/>
        </p:nvSpPr>
        <p:spPr>
          <a:xfrm>
            <a:off x="8270841" y="4967619"/>
            <a:ext cx="3754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E9E4BCF3-AF7F-99E8-2F19-E74DC742BDF7}"/>
              </a:ext>
            </a:extLst>
          </p:cNvPr>
          <p:cNvSpPr txBox="1"/>
          <p:nvPr/>
        </p:nvSpPr>
        <p:spPr>
          <a:xfrm>
            <a:off x="8270841" y="5747277"/>
            <a:ext cx="348172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B6211257-D95D-8330-337F-C0D1DDA70117}"/>
              </a:ext>
            </a:extLst>
          </p:cNvPr>
          <p:cNvSpPr txBox="1"/>
          <p:nvPr/>
        </p:nvSpPr>
        <p:spPr>
          <a:xfrm>
            <a:off x="10066842" y="2151580"/>
            <a:ext cx="158889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1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a,b,c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BF400EF-3DD9-3B9D-D665-B7A8975B08D6}"/>
              </a:ext>
            </a:extLst>
          </p:cNvPr>
          <p:cNvSpPr txBox="1"/>
          <p:nvPr/>
        </p:nvSpPr>
        <p:spPr>
          <a:xfrm>
            <a:off x="10066842" y="2855861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2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a,c,b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7F9C464F-8379-CF5A-AA80-E563171F984A}"/>
              </a:ext>
            </a:extLst>
          </p:cNvPr>
          <p:cNvSpPr txBox="1"/>
          <p:nvPr/>
        </p:nvSpPr>
        <p:spPr>
          <a:xfrm>
            <a:off x="10066842" y="3562478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3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b,a,c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5E4F3B58-EF44-8C18-5019-36D00222B074}"/>
              </a:ext>
            </a:extLst>
          </p:cNvPr>
          <p:cNvSpPr txBox="1"/>
          <p:nvPr/>
        </p:nvSpPr>
        <p:spPr>
          <a:xfrm>
            <a:off x="10066842" y="4342136"/>
            <a:ext cx="1574470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4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b,c,a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  <a:p>
            <a:endParaRPr lang="pt-PT" sz="2500" noProof="0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5B53A2C1-917E-9BAD-DA52-5320A5D56CB2}"/>
              </a:ext>
            </a:extLst>
          </p:cNvPr>
          <p:cNvSpPr txBox="1"/>
          <p:nvPr/>
        </p:nvSpPr>
        <p:spPr>
          <a:xfrm>
            <a:off x="10081269" y="5005242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5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c,a,b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382BE16B-A69D-A778-B338-CB582FAB2E4E}"/>
              </a:ext>
            </a:extLst>
          </p:cNvPr>
          <p:cNvSpPr txBox="1"/>
          <p:nvPr/>
        </p:nvSpPr>
        <p:spPr>
          <a:xfrm>
            <a:off x="10066842" y="5745507"/>
            <a:ext cx="157447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P</a:t>
            </a:r>
            <a:r>
              <a:rPr lang="pt-PT" sz="2500" baseline="-25000" noProof="0" dirty="0">
                <a:latin typeface="Comic Sans MS" panose="030F0702030302020204" pitchFamily="66" charset="0"/>
              </a:rPr>
              <a:t>6</a:t>
            </a:r>
            <a:r>
              <a:rPr lang="pt-PT" sz="2500" noProof="0" dirty="0">
                <a:latin typeface="Comic Sans MS" panose="030F0702030302020204" pitchFamily="66" charset="0"/>
              </a:rPr>
              <a:t>=(</a:t>
            </a:r>
            <a:r>
              <a:rPr lang="pt-PT" sz="2500" noProof="0" dirty="0" err="1">
                <a:latin typeface="Comic Sans MS" panose="030F0702030302020204" pitchFamily="66" charset="0"/>
              </a:rPr>
              <a:t>c,b,a</a:t>
            </a:r>
            <a:r>
              <a:rPr lang="pt-PT" sz="2500" noProof="0" dirty="0">
                <a:latin typeface="Comic Sans MS" panose="030F0702030302020204" pitchFamily="66" charset="0"/>
              </a:rPr>
              <a:t>)</a:t>
            </a:r>
          </a:p>
        </p:txBody>
      </p: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7038E092-BF00-02B1-7C3B-FC97097F3C6C}"/>
              </a:ext>
            </a:extLst>
          </p:cNvPr>
          <p:cNvCxnSpPr>
            <a:cxnSpLocks/>
          </p:cNvCxnSpPr>
          <p:nvPr/>
        </p:nvCxnSpPr>
        <p:spPr>
          <a:xfrm flipV="1">
            <a:off x="3008376" y="2765791"/>
            <a:ext cx="807844" cy="1360806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772DE4E8-D8D8-E276-873C-3D050A907576}"/>
              </a:ext>
            </a:extLst>
          </p:cNvPr>
          <p:cNvCxnSpPr>
            <a:cxnSpLocks/>
          </p:cNvCxnSpPr>
          <p:nvPr/>
        </p:nvCxnSpPr>
        <p:spPr>
          <a:xfrm>
            <a:off x="3008376" y="4217513"/>
            <a:ext cx="807844" cy="122539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de flecha 43">
            <a:extLst>
              <a:ext uri="{FF2B5EF4-FFF2-40B4-BE49-F238E27FC236}">
                <a16:creationId xmlns:a16="http://schemas.microsoft.com/office/drawing/2014/main" id="{BE6F838E-E960-FFF2-554A-7FC78487CE64}"/>
              </a:ext>
            </a:extLst>
          </p:cNvPr>
          <p:cNvCxnSpPr>
            <a:cxnSpLocks/>
          </p:cNvCxnSpPr>
          <p:nvPr/>
        </p:nvCxnSpPr>
        <p:spPr>
          <a:xfrm flipV="1">
            <a:off x="3008376" y="4151447"/>
            <a:ext cx="704088" cy="9537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F213F5C5-ADD8-F671-2C8F-0941A8511F26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4028045" y="2316500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D919BAA1-1AEB-C8B8-4C43-038591F1E488}"/>
              </a:ext>
            </a:extLst>
          </p:cNvPr>
          <p:cNvCxnSpPr>
            <a:cxnSpLocks/>
          </p:cNvCxnSpPr>
          <p:nvPr/>
        </p:nvCxnSpPr>
        <p:spPr>
          <a:xfrm flipV="1">
            <a:off x="4066995" y="3837233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recto de flecha 47">
            <a:extLst>
              <a:ext uri="{FF2B5EF4-FFF2-40B4-BE49-F238E27FC236}">
                <a16:creationId xmlns:a16="http://schemas.microsoft.com/office/drawing/2014/main" id="{8FFA514A-D9D9-2D27-6229-2F0599C68D12}"/>
              </a:ext>
            </a:extLst>
          </p:cNvPr>
          <p:cNvCxnSpPr>
            <a:cxnSpLocks/>
          </p:cNvCxnSpPr>
          <p:nvPr/>
        </p:nvCxnSpPr>
        <p:spPr>
          <a:xfrm flipV="1">
            <a:off x="4048028" y="5243769"/>
            <a:ext cx="2069767" cy="27666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CD5D4832-0850-AE06-6831-C2746FB535B8}"/>
              </a:ext>
            </a:extLst>
          </p:cNvPr>
          <p:cNvCxnSpPr>
            <a:cxnSpLocks/>
          </p:cNvCxnSpPr>
          <p:nvPr/>
        </p:nvCxnSpPr>
        <p:spPr>
          <a:xfrm>
            <a:off x="4019455" y="2682243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45D36F5F-62E2-5A0B-5A4D-8ADFC5D66209}"/>
              </a:ext>
            </a:extLst>
          </p:cNvPr>
          <p:cNvCxnSpPr>
            <a:cxnSpLocks/>
          </p:cNvCxnSpPr>
          <p:nvPr/>
        </p:nvCxnSpPr>
        <p:spPr>
          <a:xfrm>
            <a:off x="4070431" y="4168262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271B1C25-57EF-A38E-BC9C-2665537E13B7}"/>
              </a:ext>
            </a:extLst>
          </p:cNvPr>
          <p:cNvCxnSpPr>
            <a:cxnSpLocks/>
          </p:cNvCxnSpPr>
          <p:nvPr/>
        </p:nvCxnSpPr>
        <p:spPr>
          <a:xfrm>
            <a:off x="4060636" y="5614719"/>
            <a:ext cx="2073355" cy="410302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44B5BFA-F6CC-69FF-94F2-9A16EBC3152E}"/>
              </a:ext>
            </a:extLst>
          </p:cNvPr>
          <p:cNvCxnSpPr>
            <a:cxnSpLocks/>
          </p:cNvCxnSpPr>
          <p:nvPr/>
        </p:nvCxnSpPr>
        <p:spPr>
          <a:xfrm>
            <a:off x="6468460" y="237478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de flecha 55">
            <a:extLst>
              <a:ext uri="{FF2B5EF4-FFF2-40B4-BE49-F238E27FC236}">
                <a16:creationId xmlns:a16="http://schemas.microsoft.com/office/drawing/2014/main" id="{98A6DC32-F7F6-2FCE-FB8F-9DBA21C18AF4}"/>
              </a:ext>
            </a:extLst>
          </p:cNvPr>
          <p:cNvCxnSpPr>
            <a:cxnSpLocks/>
          </p:cNvCxnSpPr>
          <p:nvPr/>
        </p:nvCxnSpPr>
        <p:spPr>
          <a:xfrm>
            <a:off x="6488037" y="3108322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>
            <a:extLst>
              <a:ext uri="{FF2B5EF4-FFF2-40B4-BE49-F238E27FC236}">
                <a16:creationId xmlns:a16="http://schemas.microsoft.com/office/drawing/2014/main" id="{32D3E332-6581-D4B9-AAA0-7E200C6CB9FF}"/>
              </a:ext>
            </a:extLst>
          </p:cNvPr>
          <p:cNvCxnSpPr>
            <a:cxnSpLocks/>
          </p:cNvCxnSpPr>
          <p:nvPr/>
        </p:nvCxnSpPr>
        <p:spPr>
          <a:xfrm>
            <a:off x="6488037" y="3801005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4DD3690D-B484-DE0A-425A-53D707FFB3A2}"/>
              </a:ext>
            </a:extLst>
          </p:cNvPr>
          <p:cNvCxnSpPr>
            <a:cxnSpLocks/>
          </p:cNvCxnSpPr>
          <p:nvPr/>
        </p:nvCxnSpPr>
        <p:spPr>
          <a:xfrm>
            <a:off x="6445984" y="4578564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de flecha 58">
            <a:extLst>
              <a:ext uri="{FF2B5EF4-FFF2-40B4-BE49-F238E27FC236}">
                <a16:creationId xmlns:a16="http://schemas.microsoft.com/office/drawing/2014/main" id="{EB934F64-9551-8B90-E5F0-D17F47E443C7}"/>
              </a:ext>
            </a:extLst>
          </p:cNvPr>
          <p:cNvCxnSpPr>
            <a:cxnSpLocks/>
          </p:cNvCxnSpPr>
          <p:nvPr/>
        </p:nvCxnSpPr>
        <p:spPr>
          <a:xfrm>
            <a:off x="6468460" y="5203910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de flecha 59">
            <a:extLst>
              <a:ext uri="{FF2B5EF4-FFF2-40B4-BE49-F238E27FC236}">
                <a16:creationId xmlns:a16="http://schemas.microsoft.com/office/drawing/2014/main" id="{B1961527-843F-EA53-774A-259E8E12FE37}"/>
              </a:ext>
            </a:extLst>
          </p:cNvPr>
          <p:cNvCxnSpPr>
            <a:cxnSpLocks/>
          </p:cNvCxnSpPr>
          <p:nvPr/>
        </p:nvCxnSpPr>
        <p:spPr>
          <a:xfrm>
            <a:off x="6488037" y="5971819"/>
            <a:ext cx="1779244" cy="0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de flecha 64">
            <a:extLst>
              <a:ext uri="{FF2B5EF4-FFF2-40B4-BE49-F238E27FC236}">
                <a16:creationId xmlns:a16="http://schemas.microsoft.com/office/drawing/2014/main" id="{8FB25268-BC5B-B0BE-F6D9-0E1DE31F3C86}"/>
              </a:ext>
            </a:extLst>
          </p:cNvPr>
          <p:cNvCxnSpPr>
            <a:cxnSpLocks/>
          </p:cNvCxnSpPr>
          <p:nvPr/>
        </p:nvCxnSpPr>
        <p:spPr>
          <a:xfrm>
            <a:off x="8619013" y="2374782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274F0A22-49C4-898C-9F09-0D61978226FF}"/>
              </a:ext>
            </a:extLst>
          </p:cNvPr>
          <p:cNvCxnSpPr>
            <a:cxnSpLocks/>
          </p:cNvCxnSpPr>
          <p:nvPr/>
        </p:nvCxnSpPr>
        <p:spPr>
          <a:xfrm>
            <a:off x="8646265" y="3115148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F7904E1D-728F-1BFB-4F11-580018E24DD7}"/>
              </a:ext>
            </a:extLst>
          </p:cNvPr>
          <p:cNvCxnSpPr>
            <a:cxnSpLocks/>
          </p:cNvCxnSpPr>
          <p:nvPr/>
        </p:nvCxnSpPr>
        <p:spPr>
          <a:xfrm>
            <a:off x="8646265" y="383081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FB3D5B9-0CDA-FB40-8AE6-39507B267616}"/>
              </a:ext>
            </a:extLst>
          </p:cNvPr>
          <p:cNvCxnSpPr>
            <a:cxnSpLocks/>
          </p:cNvCxnSpPr>
          <p:nvPr/>
        </p:nvCxnSpPr>
        <p:spPr>
          <a:xfrm>
            <a:off x="8619012" y="4597724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0CA244C6-A3DC-B204-AA3A-3A340F29CB4F}"/>
              </a:ext>
            </a:extLst>
          </p:cNvPr>
          <p:cNvCxnSpPr>
            <a:cxnSpLocks/>
          </p:cNvCxnSpPr>
          <p:nvPr/>
        </p:nvCxnSpPr>
        <p:spPr>
          <a:xfrm>
            <a:off x="8632639" y="5203910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ector recto de flecha 70">
            <a:extLst>
              <a:ext uri="{FF2B5EF4-FFF2-40B4-BE49-F238E27FC236}">
                <a16:creationId xmlns:a16="http://schemas.microsoft.com/office/drawing/2014/main" id="{BBB3299F-2780-4C98-2E7F-35FCEB7E0C7B}"/>
              </a:ext>
            </a:extLst>
          </p:cNvPr>
          <p:cNvCxnSpPr>
            <a:cxnSpLocks/>
          </p:cNvCxnSpPr>
          <p:nvPr/>
        </p:nvCxnSpPr>
        <p:spPr>
          <a:xfrm>
            <a:off x="8617057" y="6009696"/>
            <a:ext cx="1447829" cy="15325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32083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C63B48-5662-08A3-3DD3-A0CEF7BD9D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110F868C-4A0D-A575-C18F-32DCF7BC7D83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700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2700" noProof="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53B4DB85-3C18-429E-BB04-F73CA0228998}"/>
              </a:ext>
            </a:extLst>
          </p:cNvPr>
          <p:cNvSpPr txBox="1">
            <a:spLocks/>
          </p:cNvSpPr>
          <p:nvPr/>
        </p:nvSpPr>
        <p:spPr>
          <a:xfrm>
            <a:off x="1404656" y="701342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sz="2500" dirty="0">
                <a:latin typeface="Comic Sans MS" panose="030F0702030302020204" pitchFamily="66" charset="0"/>
              </a:rPr>
              <a:t>Considere a seguir um k-subconjunto de A</a:t>
            </a:r>
            <a:r>
              <a:rPr lang="es-ES" sz="2500" dirty="0">
                <a:latin typeface="Comic Sans MS" panose="030F0702030302020204" pitchFamily="66" charset="0"/>
              </a:rPr>
              <a:t>, digamos {a</a:t>
            </a:r>
            <a:r>
              <a:rPr lang="es-ES" sz="2500" baseline="-25000" dirty="0">
                <a:latin typeface="Comic Sans MS" panose="030F0702030302020204" pitchFamily="66" charset="0"/>
              </a:rPr>
              <a:t>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k</a:t>
            </a:r>
            <a:r>
              <a:rPr lang="es-ES" sz="2500" dirty="0">
                <a:latin typeface="Comic Sans MS" panose="030F0702030302020204" pitchFamily="66" charset="0"/>
              </a:rPr>
              <a:t>}, e </a:t>
            </a:r>
            <a:r>
              <a:rPr lang="es-ES" sz="2500" dirty="0" err="1">
                <a:latin typeface="Comic Sans MS" panose="030F0702030302020204" pitchFamily="66" charset="0"/>
              </a:rPr>
              <a:t>também</a:t>
            </a:r>
            <a:r>
              <a:rPr lang="es-ES" sz="2500" dirty="0">
                <a:latin typeface="Comic Sans MS" panose="030F0702030302020204" pitchFamily="66" charset="0"/>
              </a:rPr>
              <a:t> o </a:t>
            </a:r>
            <a:r>
              <a:rPr lang="pt-BR" sz="2500" dirty="0">
                <a:latin typeface="Comic Sans MS" panose="030F0702030302020204" pitchFamily="66" charset="0"/>
              </a:rPr>
              <a:t>(n-k)-subconjunto de A formado com os restantes elementos de A,</a:t>
            </a:r>
            <a:r>
              <a:rPr lang="es-ES" sz="2500" dirty="0">
                <a:latin typeface="Comic Sans MS" panose="030F0702030302020204" pitchFamily="66" charset="0"/>
              </a:rPr>
              <a:t> {a</a:t>
            </a:r>
            <a:r>
              <a:rPr lang="es-ES" sz="2500" baseline="-25000" dirty="0">
                <a:latin typeface="Comic Sans MS" panose="030F0702030302020204" pitchFamily="66" charset="0"/>
              </a:rPr>
              <a:t>k+1</a:t>
            </a:r>
            <a:r>
              <a:rPr lang="es-ES" sz="2500" dirty="0">
                <a:latin typeface="Comic Sans MS" panose="030F0702030302020204" pitchFamily="66" charset="0"/>
              </a:rPr>
              <a:t>,a</a:t>
            </a:r>
            <a:r>
              <a:rPr lang="es-ES" sz="2500" baseline="-25000" dirty="0">
                <a:latin typeface="Comic Sans MS" panose="030F0702030302020204" pitchFamily="66" charset="0"/>
              </a:rPr>
              <a:t>k+2</a:t>
            </a:r>
            <a:r>
              <a:rPr lang="es-ES" sz="2500" dirty="0">
                <a:latin typeface="Comic Sans MS" panose="030F0702030302020204" pitchFamily="66" charset="0"/>
              </a:rPr>
              <a:t>,…, </a:t>
            </a:r>
            <a:r>
              <a:rPr lang="es-ES" sz="2500" dirty="0" err="1">
                <a:latin typeface="Comic Sans MS" panose="030F0702030302020204" pitchFamily="66" charset="0"/>
              </a:rPr>
              <a:t>a</a:t>
            </a:r>
            <a:r>
              <a:rPr lang="es-ES" sz="2500" baseline="-25000" dirty="0" err="1">
                <a:latin typeface="Comic Sans MS" panose="030F0702030302020204" pitchFamily="66" charset="0"/>
              </a:rPr>
              <a:t>n</a:t>
            </a:r>
            <a:r>
              <a:rPr lang="es-ES" sz="2500" dirty="0">
                <a:latin typeface="Comic Sans MS" panose="030F0702030302020204" pitchFamily="66" charset="0"/>
              </a:rPr>
              <a:t>}. </a:t>
            </a:r>
            <a:r>
              <a:rPr lang="pt-BR" sz="2500" dirty="0">
                <a:latin typeface="Comic Sans MS" panose="030F0702030302020204" pitchFamily="66" charset="0"/>
              </a:rPr>
              <a:t>Formemos o conjunto ordenado</a:t>
            </a: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s = </a:t>
            </a:r>
            <a:r>
              <a:rPr lang="es-ES" sz="2700" dirty="0">
                <a:latin typeface="Comic Sans MS" panose="030F0702030302020204" pitchFamily="66" charset="0"/>
              </a:rPr>
              <a:t>(a</a:t>
            </a:r>
            <a:r>
              <a:rPr lang="es-ES" sz="2700" baseline="-25000" dirty="0">
                <a:latin typeface="Comic Sans MS" panose="030F0702030302020204" pitchFamily="66" charset="0"/>
              </a:rPr>
              <a:t>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k</a:t>
            </a:r>
            <a:r>
              <a:rPr lang="es-ES" sz="2700" dirty="0">
                <a:latin typeface="Comic Sans MS" panose="030F0702030302020204" pitchFamily="66" charset="0"/>
              </a:rPr>
              <a:t>,</a:t>
            </a:r>
            <a:r>
              <a:rPr lang="es-ES" sz="2700" baseline="-25000" dirty="0">
                <a:latin typeface="Comic Sans MS" panose="030F0702030302020204" pitchFamily="66" charset="0"/>
              </a:rPr>
              <a:t> </a:t>
            </a:r>
            <a:r>
              <a:rPr lang="es-ES" sz="2700" dirty="0">
                <a:latin typeface="Comic Sans MS" panose="030F0702030302020204" pitchFamily="66" charset="0"/>
              </a:rPr>
              <a:t>a</a:t>
            </a:r>
            <a:r>
              <a:rPr lang="es-ES" sz="2700" baseline="-25000" dirty="0">
                <a:latin typeface="Comic Sans MS" panose="030F0702030302020204" pitchFamily="66" charset="0"/>
              </a:rPr>
              <a:t>k+1</a:t>
            </a:r>
            <a:r>
              <a:rPr lang="es-ES" sz="2700" dirty="0">
                <a:latin typeface="Comic Sans MS" panose="030F0702030302020204" pitchFamily="66" charset="0"/>
              </a:rPr>
              <a:t>,a</a:t>
            </a:r>
            <a:r>
              <a:rPr lang="es-ES" sz="2700" baseline="-25000" dirty="0">
                <a:latin typeface="Comic Sans MS" panose="030F0702030302020204" pitchFamily="66" charset="0"/>
              </a:rPr>
              <a:t>k+2</a:t>
            </a:r>
            <a:r>
              <a:rPr lang="es-ES" sz="2700" dirty="0">
                <a:latin typeface="Comic Sans MS" panose="030F0702030302020204" pitchFamily="66" charset="0"/>
              </a:rPr>
              <a:t>,…, </a:t>
            </a:r>
            <a:r>
              <a:rPr lang="es-ES" sz="2700" dirty="0" err="1">
                <a:latin typeface="Comic Sans MS" panose="030F0702030302020204" pitchFamily="66" charset="0"/>
              </a:rPr>
              <a:t>a</a:t>
            </a:r>
            <a:r>
              <a:rPr lang="es-ES" sz="2700" baseline="-25000" dirty="0" err="1">
                <a:latin typeface="Comic Sans MS" panose="030F0702030302020204" pitchFamily="66" charset="0"/>
              </a:rPr>
              <a:t>n</a:t>
            </a:r>
            <a:r>
              <a:rPr lang="es-ES" sz="2700" dirty="0">
                <a:latin typeface="Comic Sans MS" panose="030F0702030302020204" pitchFamily="66" charset="0"/>
              </a:rPr>
              <a:t>),</a:t>
            </a:r>
          </a:p>
          <a:p>
            <a:pPr marL="0" indent="0">
              <a:buNone/>
            </a:pPr>
            <a:r>
              <a:rPr lang="pt-BR" sz="2500" dirty="0">
                <a:latin typeface="Comic Sans MS" panose="030F0702030302020204" pitchFamily="66" charset="0"/>
              </a:rPr>
              <a:t>que é uma permutação de A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3" name="CuadroTexto 7">
            <a:extLst>
              <a:ext uri="{FF2B5EF4-FFF2-40B4-BE49-F238E27FC236}">
                <a16:creationId xmlns:a16="http://schemas.microsoft.com/office/drawing/2014/main" id="{01035E43-7B6E-4B44-B11E-D22DBABF48EB}"/>
              </a:ext>
            </a:extLst>
          </p:cNvPr>
          <p:cNvSpPr txBox="1"/>
          <p:nvPr/>
        </p:nvSpPr>
        <p:spPr>
          <a:xfrm>
            <a:off x="1009003" y="701342"/>
            <a:ext cx="3956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b="1" dirty="0">
                <a:latin typeface="Yu Mincho Light" panose="02020300000000000000" pitchFamily="18" charset="-128"/>
                <a:ea typeface="Yu Mincho Light" panose="02020300000000000000" pitchFamily="18" charset="-128"/>
              </a:rPr>
              <a:t>②</a:t>
            </a:r>
            <a:endParaRPr lang="es-ES_tradnl" b="1" dirty="0"/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61691EB2-369E-4D81-A206-2CECC4A715EA}"/>
              </a:ext>
            </a:extLst>
          </p:cNvPr>
          <p:cNvSpPr txBox="1">
            <a:spLocks/>
          </p:cNvSpPr>
          <p:nvPr/>
        </p:nvSpPr>
        <p:spPr>
          <a:xfrm>
            <a:off x="1334846" y="3779259"/>
            <a:ext cx="10534066" cy="160934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</a:t>
            </a:r>
          </a:p>
          <a:p>
            <a:pPr marL="0" indent="0"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s-ES" sz="27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s-ES" sz="2700" dirty="0">
              <a:solidFill>
                <a:schemeClr val="accent1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5" name="Marcador de contenido 2">
            <a:extLst>
              <a:ext uri="{FF2B5EF4-FFF2-40B4-BE49-F238E27FC236}">
                <a16:creationId xmlns:a16="http://schemas.microsoft.com/office/drawing/2014/main" id="{B08AD815-2C4B-44EF-92B9-91DC3C1F5DB0}"/>
              </a:ext>
            </a:extLst>
          </p:cNvPr>
          <p:cNvSpPr txBox="1">
            <a:spLocks/>
          </p:cNvSpPr>
          <p:nvPr/>
        </p:nvSpPr>
        <p:spPr>
          <a:xfrm>
            <a:off x="1368000" y="2358995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                                             </a:t>
            </a:r>
            <a:r>
              <a:rPr lang="pt-BR" sz="2500" dirty="0">
                <a:latin typeface="Comic Sans MS" panose="030F0702030302020204" pitchFamily="66" charset="0"/>
              </a:rPr>
              <a:t>Se reordenarmos as suas k primeiras entradas </a:t>
            </a:r>
            <a:r>
              <a:rPr lang="es-ES" sz="2500" dirty="0">
                <a:latin typeface="Comic Sans MS" panose="030F0702030302020204" pitchFamily="66" charset="0"/>
              </a:rPr>
              <a:t>(</a:t>
            </a:r>
            <a:r>
              <a:rPr lang="es-ES" sz="2500" dirty="0" err="1">
                <a:latin typeface="Comic Sans MS" panose="030F0702030302020204" pitchFamily="66" charset="0"/>
              </a:rPr>
              <a:t>existem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</a:t>
            </a:r>
            <a:r>
              <a:rPr lang="es-ES" sz="2500" dirty="0">
                <a:latin typeface="Comic Sans MS" panose="030F0702030302020204" pitchFamily="66" charset="0"/>
              </a:rPr>
              <a:t> </a:t>
            </a:r>
            <a:r>
              <a:rPr lang="es-ES" sz="2500" dirty="0" err="1">
                <a:latin typeface="Comic Sans MS" panose="030F0702030302020204" pitchFamily="66" charset="0"/>
              </a:rPr>
              <a:t>possibilidades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pt-BR" sz="2500" dirty="0">
                <a:latin typeface="Comic Sans MS" panose="030F0702030302020204" pitchFamily="66" charset="0"/>
              </a:rPr>
              <a:t>obtemos diferentes permutações de A</a:t>
            </a:r>
            <a:r>
              <a:rPr lang="es-ES" sz="2500" dirty="0">
                <a:latin typeface="Comic Sans MS" panose="030F0702030302020204" pitchFamily="66" charset="0"/>
              </a:rPr>
              <a:t>; </a:t>
            </a:r>
            <a:r>
              <a:rPr lang="pt-BR" sz="2500" dirty="0">
                <a:latin typeface="Comic Sans MS" panose="030F0702030302020204" pitchFamily="66" charset="0"/>
              </a:rPr>
              <a:t>e, para cada um delas , se reordenarmos as suas</a:t>
            </a: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64B68220-B686-4195-ADE6-D1403C6E3283}"/>
              </a:ext>
            </a:extLst>
          </p:cNvPr>
          <p:cNvSpPr txBox="1">
            <a:spLocks/>
          </p:cNvSpPr>
          <p:nvPr/>
        </p:nvSpPr>
        <p:spPr>
          <a:xfrm>
            <a:off x="1404656" y="3429000"/>
            <a:ext cx="10131562" cy="60134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sz="2500" dirty="0">
                <a:latin typeface="Comic Sans MS" panose="030F0702030302020204" pitchFamily="66" charset="0"/>
              </a:rPr>
              <a:t>n-k entradas (</a:t>
            </a:r>
            <a:r>
              <a:rPr lang="es-ES" sz="2500" dirty="0" err="1">
                <a:latin typeface="Comic Sans MS" panose="030F0702030302020204" pitchFamily="66" charset="0"/>
              </a:rPr>
              <a:t>existem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(n-k)! </a:t>
            </a:r>
            <a:r>
              <a:rPr lang="es-ES" sz="2500" dirty="0" err="1">
                <a:latin typeface="Comic Sans MS" panose="030F0702030302020204" pitchFamily="66" charset="0"/>
              </a:rPr>
              <a:t>possibilidades</a:t>
            </a:r>
            <a:r>
              <a:rPr lang="es-ES" sz="2500" dirty="0">
                <a:latin typeface="Comic Sans MS" panose="030F0702030302020204" pitchFamily="66" charset="0"/>
              </a:rPr>
              <a:t>) </a:t>
            </a:r>
            <a:r>
              <a:rPr lang="pt-BR" sz="2500" dirty="0">
                <a:latin typeface="Comic Sans MS" panose="030F0702030302020204" pitchFamily="66" charset="0"/>
              </a:rPr>
              <a:t>obtemos novas permutações diferentes de A</a:t>
            </a:r>
            <a:r>
              <a:rPr lang="es-ES" sz="2500" dirty="0">
                <a:latin typeface="Comic Sans MS" panose="030F0702030302020204" pitchFamily="66" charset="0"/>
              </a:rPr>
              <a:t>. </a:t>
            </a:r>
            <a:r>
              <a:rPr lang="pt-BR" sz="2500" dirty="0">
                <a:latin typeface="Comic Sans MS" panose="030F0702030302020204" pitchFamily="66" charset="0"/>
              </a:rPr>
              <a:t>Por outras palavras, dos conjuntos ordenados s podemos obter </a:t>
            </a:r>
            <a:r>
              <a:rPr lang="es-ES" sz="25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k! (n-k)! </a:t>
            </a:r>
            <a:r>
              <a:rPr lang="es-ES" sz="2500" dirty="0">
                <a:latin typeface="Comic Sans MS" panose="030F0702030302020204" pitchFamily="66" charset="0"/>
              </a:rPr>
              <a:t>diferentes </a:t>
            </a:r>
            <a:r>
              <a:rPr lang="es-ES" sz="2500" dirty="0" err="1">
                <a:latin typeface="Comic Sans MS" panose="030F0702030302020204" pitchFamily="66" charset="0"/>
              </a:rPr>
              <a:t>permutações</a:t>
            </a:r>
            <a:r>
              <a:rPr lang="es-ES" sz="2500" dirty="0">
                <a:latin typeface="Comic Sans MS" panose="030F0702030302020204" pitchFamily="66" charset="0"/>
              </a:rPr>
              <a:t> de A. </a:t>
            </a:r>
            <a:endParaRPr lang="es-ES" sz="2500" b="1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30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sz="250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s-ES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Marcador de contenido 2">
                <a:extLst>
                  <a:ext uri="{FF2B5EF4-FFF2-40B4-BE49-F238E27FC236}">
                    <a16:creationId xmlns:a16="http://schemas.microsoft.com/office/drawing/2014/main" id="{810AD2F9-2BEF-4F5D-A3CA-4A494A9DEA14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4846" y="4712400"/>
                <a:ext cx="10597025" cy="213480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pt-BR" sz="2500" dirty="0">
                    <a:latin typeface="Comic Sans MS" panose="030F0702030302020204" pitchFamily="66" charset="0"/>
                  </a:rPr>
                  <a:t>Como podemos fazer isso para todos os </a:t>
                </a:r>
                <a:r>
                  <a:rPr lang="es-ES" sz="2500" dirty="0">
                    <a:latin typeface="Comic Sans MS" panose="030F0702030302020204" pitchFamily="66" charset="0"/>
                  </a:rPr>
                  <a:t>k-subconjuntos {a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1</a:t>
                </a:r>
                <a:r>
                  <a:rPr lang="es-ES" sz="2500" dirty="0">
                    <a:latin typeface="Comic Sans MS" panose="030F0702030302020204" pitchFamily="66" charset="0"/>
                  </a:rPr>
                  <a:t>,a</a:t>
                </a:r>
                <a:r>
                  <a:rPr lang="es-ES" sz="2500" baseline="-25000" dirty="0">
                    <a:latin typeface="Comic Sans MS" panose="030F0702030302020204" pitchFamily="66" charset="0"/>
                  </a:rPr>
                  <a:t>2</a:t>
                </a:r>
                <a:r>
                  <a:rPr lang="es-ES" sz="2500" dirty="0">
                    <a:latin typeface="Comic Sans MS" panose="030F0702030302020204" pitchFamily="66" charset="0"/>
                  </a:rPr>
                  <a:t>,…,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a</a:t>
                </a:r>
                <a:r>
                  <a:rPr lang="es-ES" sz="2500" baseline="-25000" dirty="0" err="1">
                    <a:latin typeface="Comic Sans MS" panose="030F0702030302020204" pitchFamily="66" charset="0"/>
                  </a:rPr>
                  <a:t>k</a:t>
                </a:r>
                <a:r>
                  <a:rPr lang="es-ES" sz="2500" dirty="0">
                    <a:latin typeface="Comic Sans MS" panose="030F0702030302020204" pitchFamily="66" charset="0"/>
                  </a:rPr>
                  <a:t>},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gerando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então</a:t>
                </a:r>
                <a:r>
                  <a:rPr lang="es-ES" sz="2500" dirty="0">
                    <a:latin typeface="Comic Sans MS" panose="030F0702030302020204" pitchFamily="66" charset="0"/>
                  </a:rPr>
                  <a:t> 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todas as </a:t>
                </a:r>
                <a:r>
                  <a:rPr lang="es-ES" sz="2500" i="1" dirty="0" err="1">
                    <a:latin typeface="Comic Sans MS" panose="030F0702030302020204" pitchFamily="66" charset="0"/>
                  </a:rPr>
                  <a:t>permutações</a:t>
                </a:r>
                <a:r>
                  <a:rPr lang="es-ES" sz="2500" i="1" dirty="0">
                    <a:latin typeface="Comic Sans MS" panose="030F0702030302020204" pitchFamily="66" charset="0"/>
                  </a:rPr>
                  <a:t> de A</a:t>
                </a:r>
                <a:r>
                  <a:rPr lang="es-ES" sz="2500" dirty="0">
                    <a:latin typeface="Comic Sans MS" panose="030F0702030302020204" pitchFamily="66" charset="0"/>
                  </a:rPr>
                  <a:t>, 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temos</a:t>
                </a: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       </a:t>
                </a:r>
                <a:r>
                  <a:rPr lang="es-ES" sz="2500" dirty="0"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latin typeface="Comic Sans MS" panose="030F0702030302020204" pitchFamily="66" charset="0"/>
                  </a:rPr>
                  <a:t>)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es-ES" sz="2500" dirty="0">
                    <a:latin typeface="Comic Sans MS" panose="030F0702030302020204" pitchFamily="66" charset="0"/>
                  </a:rPr>
                  <a:t>• k! (n-k)! = n!  </a:t>
                </a:r>
                <a:r>
                  <a:rPr lang="es-ES" sz="2500" b="1" dirty="0">
                    <a:latin typeface="Yu Mincho" panose="02020400000000000000" pitchFamily="18" charset="-128"/>
                    <a:ea typeface="Yu Mincho" panose="02020400000000000000" pitchFamily="18" charset="-128"/>
                  </a:rPr>
                  <a:t>⇒  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C(</a:t>
                </a:r>
                <a:r>
                  <a:rPr lang="es-ES" sz="2500" dirty="0" err="1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n,k</a:t>
                </a:r>
                <a:r>
                  <a:rPr lang="es-ES" sz="25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s-ES" sz="250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sz="2500" i="1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s-ES_tradnl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es-ES_tradnl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s-ES" sz="25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BR" sz="25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BR" sz="2500" i="1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es-ES" sz="2500" b="1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30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sz="250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s-ES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7" name="Marcador de contenido 2">
                <a:extLst>
                  <a:ext uri="{FF2B5EF4-FFF2-40B4-BE49-F238E27FC236}">
                    <a16:creationId xmlns:a16="http://schemas.microsoft.com/office/drawing/2014/main" id="{810AD2F9-2BEF-4F5D-A3CA-4A494A9DEA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4846" y="4712400"/>
                <a:ext cx="10597025" cy="2134800"/>
              </a:xfrm>
              <a:prstGeom prst="rect">
                <a:avLst/>
              </a:prstGeom>
              <a:blipFill>
                <a:blip r:embed="rId2"/>
                <a:stretch>
                  <a:fillRect l="-978" t="-400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543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3F2975-F214-8AC7-1ECF-90C3FBDC10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ángulo 20">
            <a:extLst>
              <a:ext uri="{FF2B5EF4-FFF2-40B4-BE49-F238E27FC236}">
                <a16:creationId xmlns:a16="http://schemas.microsoft.com/office/drawing/2014/main" id="{F3CB847A-F391-3A93-1104-570D1560BF81}"/>
              </a:ext>
            </a:extLst>
          </p:cNvPr>
          <p:cNvSpPr/>
          <p:nvPr/>
        </p:nvSpPr>
        <p:spPr>
          <a:xfrm>
            <a:off x="350520" y="329735"/>
            <a:ext cx="11191235" cy="2816523"/>
          </a:xfrm>
          <a:prstGeom prst="rect">
            <a:avLst/>
          </a:prstGeom>
          <a:solidFill>
            <a:schemeClr val="bg1">
              <a:lumMod val="85000"/>
              <a:alpha val="49804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C3473A38-1BB3-11F2-35BF-EF020A11B69E}"/>
              </a:ext>
            </a:extLst>
          </p:cNvPr>
          <p:cNvSpPr txBox="1">
            <a:spLocks/>
          </p:cNvSpPr>
          <p:nvPr/>
        </p:nvSpPr>
        <p:spPr>
          <a:xfrm>
            <a:off x="2707686" y="623066"/>
            <a:ext cx="8834069" cy="252319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PT" sz="2500" noProof="0" dirty="0">
                <a:latin typeface="Comic Sans MS" panose="030F0702030302020204" pitchFamily="66" charset="0"/>
              </a:rPr>
              <a:t>Carles (C), </a:t>
            </a:r>
            <a:r>
              <a:rPr lang="pt-PT" sz="2500" noProof="0" dirty="0" err="1">
                <a:latin typeface="Comic Sans MS" panose="030F0702030302020204" pitchFamily="66" charset="0"/>
              </a:rPr>
              <a:t>Montse</a:t>
            </a:r>
            <a:r>
              <a:rPr lang="pt-PT" sz="2500" noProof="0" dirty="0">
                <a:latin typeface="Comic Sans MS" panose="030F0702030302020204" pitchFamily="66" charset="0"/>
              </a:rPr>
              <a:t> (M), Jordi (J), Rosa (R), </a:t>
            </a:r>
            <a:r>
              <a:rPr lang="pt-PT" sz="2500" dirty="0">
                <a:latin typeface="Comic Sans MS" panose="030F0702030302020204" pitchFamily="66" charset="0"/>
              </a:rPr>
              <a:t>e</a:t>
            </a:r>
            <a:r>
              <a:rPr lang="pt-PT" sz="2500" noProof="0" dirty="0">
                <a:latin typeface="Comic Sans MS" panose="030F0702030302020204" pitchFamily="66" charset="0"/>
              </a:rPr>
              <a:t> Xavier (X) </a:t>
            </a:r>
            <a:r>
              <a:rPr lang="pt-PT" sz="2500" dirty="0">
                <a:latin typeface="Comic Sans MS" panose="030F0702030302020204" pitchFamily="66" charset="0"/>
              </a:rPr>
              <a:t>são</a:t>
            </a:r>
            <a:r>
              <a:rPr lang="pt-PT" sz="2500" noProof="0" dirty="0">
                <a:latin typeface="Comic Sans MS" panose="030F0702030302020204" pitchFamily="66" charset="0"/>
              </a:rPr>
              <a:t> 5 </a:t>
            </a:r>
            <a:r>
              <a:rPr lang="pt-PT" sz="2500" dirty="0">
                <a:latin typeface="Comic Sans MS" panose="030F0702030302020204" pitchFamily="66" charset="0"/>
              </a:rPr>
              <a:t>investigadores</a:t>
            </a:r>
            <a:r>
              <a:rPr lang="pt-PT" sz="2500" noProof="0" dirty="0">
                <a:latin typeface="Comic Sans MS" panose="030F0702030302020204" pitchFamily="66" charset="0"/>
              </a:rPr>
              <a:t> em Matemática, todos eles pertencentes à mesma universidade. Eles querem participar numa conferência internacional no seu domínio, mas as restrições financeiras só permitem a participação de 3 deles. Quantas possibilidades existem para selecionar esse grupo de 3? </a:t>
            </a: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077C4597-EE12-B577-A23C-4C4A27D4B6EF}"/>
              </a:ext>
            </a:extLst>
          </p:cNvPr>
          <p:cNvSpPr txBox="1">
            <a:spLocks/>
          </p:cNvSpPr>
          <p:nvPr/>
        </p:nvSpPr>
        <p:spPr>
          <a:xfrm>
            <a:off x="650245" y="623066"/>
            <a:ext cx="1882644" cy="830997"/>
          </a:xfrm>
          <a:prstGeom prst="rect">
            <a:avLst/>
          </a:prstGeom>
          <a:solidFill>
            <a:schemeClr val="bg1">
              <a:lumMod val="65000"/>
            </a:schemeClr>
          </a:solidFill>
          <a:ln w="25400">
            <a:solidFill>
              <a:schemeClr val="accent2">
                <a:lumMod val="50000"/>
              </a:schemeClr>
            </a:solidFill>
          </a:ln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noProof="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pt-PT" sz="3200" b="1" noProof="0" dirty="0">
                <a:solidFill>
                  <a:schemeClr val="bg1"/>
                </a:solidFill>
              </a:rPr>
              <a:t>Exemplo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/>
              <p:nvPr/>
            </p:nvSpPr>
            <p:spPr>
              <a:xfrm>
                <a:off x="505917" y="3264687"/>
                <a:ext cx="10880435" cy="14327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dirty="0">
                    <a:solidFill>
                      <a:schemeClr val="accent6">
                        <a:lumMod val="75000"/>
                      </a:schemeClr>
                    </a:solidFill>
                  </a:rPr>
                  <a:t>Definindo A = { C, M, J, R, X }, o número de 3 subconjuntos de A (que tem 5 elementos) são</a:t>
                </a:r>
                <a:r>
                  <a:rPr lang="pt-PT" sz="2400" noProof="0" dirty="0">
                    <a:solidFill>
                      <a:schemeClr val="accent6">
                        <a:lumMod val="75000"/>
                      </a:schemeClr>
                    </a:solidFill>
                  </a:rPr>
                  <a:t>:</a:t>
                </a:r>
              </a:p>
              <a:p>
                <a:r>
                  <a:rPr lang="pt-PT" sz="2400" noProof="0" dirty="0">
                    <a:solidFill>
                      <a:schemeClr val="accent6">
                        <a:lumMod val="75000"/>
                      </a:schemeClr>
                    </a:solidFill>
                  </a:rPr>
                  <a:t>              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32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32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32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pt-PT" sz="32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800" noProof="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sz="240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PT" sz="24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pt-PT" sz="24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</m:t>
                        </m:r>
                        <m:r>
                          <a:rPr lang="pt-PT" sz="24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pt-PT" sz="24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pt-PT" sz="2400" b="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sz="24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sz="24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5 </m:t>
                        </m:r>
                        <m:r>
                          <a:rPr lang="pt-PT" sz="24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pt-PT" sz="24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pt-PT" sz="24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pt-PT" sz="24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pt-PT" sz="24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sz="24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∙ 2 ∙ 1</m:t>
                        </m:r>
                        <m:r>
                          <m:rPr>
                            <m:nor/>
                          </m:rPr>
                          <a:rPr lang="pt-PT" sz="24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sz="24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pt-PT" sz="24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 1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10</a:t>
                </a:r>
                <a:r>
                  <a:rPr lang="pt-PT" sz="2400" noProof="0" dirty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endParaRPr lang="pt-PT" sz="2400" noProof="0" dirty="0">
                  <a:solidFill>
                    <a:schemeClr val="accent6">
                      <a:lumMod val="75000"/>
                    </a:schemeClr>
                  </a:solidFill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22" name="CuadroTexto 21">
                <a:extLst>
                  <a:ext uri="{FF2B5EF4-FFF2-40B4-BE49-F238E27FC236}">
                    <a16:creationId xmlns:a16="http://schemas.microsoft.com/office/drawing/2014/main" id="{A0C5F167-970A-38CE-E505-18A9274219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917" y="3264687"/>
                <a:ext cx="10880435" cy="1432765"/>
              </a:xfrm>
              <a:prstGeom prst="rect">
                <a:avLst/>
              </a:prstGeom>
              <a:blipFill>
                <a:blip r:embed="rId2"/>
                <a:stretch>
                  <a:fillRect l="-896" t="-3404" r="-1232" b="-255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uadroTexto 2">
            <a:extLst>
              <a:ext uri="{FF2B5EF4-FFF2-40B4-BE49-F238E27FC236}">
                <a16:creationId xmlns:a16="http://schemas.microsoft.com/office/drawing/2014/main" id="{6EE7F669-71A7-444B-8AEF-E4ECB79CBAA0}"/>
              </a:ext>
            </a:extLst>
          </p:cNvPr>
          <p:cNvSpPr txBox="1"/>
          <p:nvPr/>
        </p:nvSpPr>
        <p:spPr>
          <a:xfrm>
            <a:off x="505918" y="4958605"/>
            <a:ext cx="108804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dirty="0">
                <a:solidFill>
                  <a:schemeClr val="accent6">
                    <a:lumMod val="75000"/>
                  </a:schemeClr>
                </a:solidFill>
              </a:rPr>
              <a:t>De facto, os 10 de 3-subconjuntos de A são:</a:t>
            </a:r>
          </a:p>
          <a:p>
            <a:endParaRPr lang="pt-PT" sz="2400" noProof="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M, J },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2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M, R },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3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M, X },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4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J, R },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5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J, X },</a:t>
            </a:r>
          </a:p>
          <a:p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6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C, R, X },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7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M, J, R },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8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M, J, X },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9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M, R, X },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pt-PT" sz="24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</a:t>
            </a:r>
            <a:r>
              <a:rPr lang="pt-PT" sz="2400" baseline="-25000" noProof="0" dirty="0">
                <a:solidFill>
                  <a:schemeClr val="accent1">
                    <a:lumMod val="75000"/>
                  </a:schemeClr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10</a:t>
            </a:r>
            <a:r>
              <a:rPr lang="pt-PT" sz="2400" noProof="0" dirty="0">
                <a:solidFill>
                  <a:schemeClr val="accent6">
                    <a:lumMod val="75000"/>
                  </a:schemeClr>
                </a:solidFill>
              </a:rPr>
              <a:t> = { J, R, X }.</a:t>
            </a:r>
            <a:endParaRPr lang="pt-PT" sz="2400" noProof="0" dirty="0">
              <a:solidFill>
                <a:schemeClr val="accent6">
                  <a:lumMod val="75000"/>
                </a:schemeClr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539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C1A26-6C7E-24F6-B2D1-9ED8AC6B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8" y="365125"/>
            <a:ext cx="2570020" cy="793719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t-PT" b="1" noProof="0" dirty="0">
                <a:solidFill>
                  <a:srgbClr val="7030A0"/>
                </a:solidFill>
                <a:latin typeface="+mn-lt"/>
              </a:rPr>
              <a:t>Definição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47977"/>
                <a:ext cx="9666767" cy="3168605"/>
              </a:xfrm>
            </p:spPr>
            <p:txBody>
              <a:bodyPr>
                <a:normAutofit fontScale="62500" lnSpcReduction="20000"/>
              </a:bodyPr>
              <a:lstStyle/>
              <a:p>
                <a:r>
                  <a:rPr lang="pt-PT" sz="3600" noProof="0" dirty="0">
                    <a:latin typeface="Comic Sans MS" panose="030F0702030302020204" pitchFamily="66" charset="0"/>
                  </a:rPr>
                  <a:t>Dados </a:t>
                </a:r>
                <a:r>
                  <a:rPr lang="pt-PT" sz="36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dois números inteiros não negativos n, k  com n ≥ k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, o </a:t>
                </a:r>
                <a:r>
                  <a:rPr lang="pt-PT" sz="3600" noProof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número combinatório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000" i="1" noProof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40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000" noProof="0" dirty="0">
                    <a:latin typeface="Comic Sans MS" panose="030F0702030302020204" pitchFamily="66" charset="0"/>
                  </a:rPr>
                  <a:t> 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(também se chama </a:t>
                </a:r>
                <a:r>
                  <a:rPr lang="pt-PT" sz="3600" noProof="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coeficiente binomial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) é definido como:</a:t>
                </a:r>
              </a:p>
              <a:p>
                <a:pPr marL="0" indent="0">
                  <a:buNone/>
                </a:pPr>
                <a:r>
                  <a:rPr lang="pt-PT" sz="4500" noProof="0" dirty="0">
                    <a:latin typeface="Comic Sans MS" panose="030F0702030302020204" pitchFamily="66" charset="0"/>
                  </a:rPr>
                  <a:t>                        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500" i="1" noProof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45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500" noProof="0" dirty="0">
                    <a:latin typeface="Comic Sans MS" panose="030F0702030302020204" pitchFamily="66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4500" i="1" noProof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45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4500" b="0" i="1" noProof="0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r>
                  <a:rPr lang="pt-PT" sz="4500" noProof="0" dirty="0">
                    <a:latin typeface="Comic Sans MS" panose="030F0702030302020204" pitchFamily="66" charset="0"/>
                  </a:rPr>
                  <a:t> </a:t>
                </a:r>
              </a:p>
              <a:p>
                <a:pPr marL="0" indent="0">
                  <a:buNone/>
                </a:pPr>
                <a:endParaRPr lang="pt-PT" sz="4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4500" noProof="0" dirty="0">
                    <a:latin typeface="Comic Sans MS" panose="030F0702030302020204" pitchFamily="66" charset="0"/>
                  </a:rPr>
                  <a:t>   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em que </a:t>
                </a:r>
                <a:r>
                  <a:rPr lang="pt-PT" sz="36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 representa o </a:t>
                </a:r>
                <a:r>
                  <a:rPr lang="pt-PT" sz="36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fatorial de n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, isto é,</a:t>
                </a:r>
              </a:p>
              <a:p>
                <a:pPr marL="0" indent="0">
                  <a:buNone/>
                </a:pPr>
                <a:r>
                  <a:rPr lang="pt-PT" sz="3600" noProof="0" dirty="0">
                    <a:latin typeface="Comic Sans MS" panose="030F0702030302020204" pitchFamily="66" charset="0"/>
                  </a:rPr>
                  <a:t>                                   </a:t>
                </a:r>
                <a:r>
                  <a:rPr lang="pt-PT" sz="36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n! = n ∙ (n-1) ∙  ∙∙∙ ∙ 2 ∙ 1  </a:t>
                </a:r>
              </a:p>
              <a:p>
                <a:pPr marL="0" indent="0">
                  <a:buNone/>
                </a:pPr>
                <a:r>
                  <a:rPr lang="pt-PT" sz="3600" noProof="0" dirty="0">
                    <a:latin typeface="Comic Sans MS" panose="030F0702030302020204" pitchFamily="66" charset="0"/>
                  </a:rPr>
                  <a:t>   (</a:t>
                </a:r>
                <a:r>
                  <a:rPr lang="pt-PT" sz="3600" noProof="0">
                    <a:latin typeface="Comic Sans MS" panose="030F0702030302020204" pitchFamily="66" charset="0"/>
                  </a:rPr>
                  <a:t>semelhante a 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k!, (n-k)! ; também se toma </a:t>
                </a:r>
                <a:r>
                  <a:rPr lang="pt-PT" sz="3600" noProof="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0! = 1</a:t>
                </a:r>
                <a:r>
                  <a:rPr lang="pt-PT" sz="3600" noProof="0" dirty="0">
                    <a:latin typeface="Comic Sans MS" panose="030F0702030302020204" pitchFamily="66" charset="0"/>
                  </a:rPr>
                  <a:t>).</a:t>
                </a: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47977"/>
                <a:ext cx="9666767" cy="3168605"/>
              </a:xfrm>
              <a:blipFill>
                <a:blip r:embed="rId2"/>
                <a:stretch>
                  <a:fillRect l="-757" t="-4423" r="-63" b="-173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pt-PT" sz="2500" noProof="0" dirty="0">
                    <a:latin typeface="Comic Sans MS" panose="030F0702030302020204" pitchFamily="66" charset="0"/>
                  </a:rPr>
                  <a:t> </a:t>
                </a:r>
                <a:r>
                  <a:rPr lang="pt-PT" sz="2500" noProof="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Por exemplo:</a:t>
                </a:r>
              </a:p>
              <a:p>
                <a:pPr marL="0" indent="0">
                  <a:buNone/>
                </a:pPr>
                <a:r>
                  <a:rPr lang="pt-PT" sz="4500" noProof="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45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45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4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7</m:t>
                            </m:r>
                          </m:num>
                          <m:den>
                            <m:r>
                              <a:rPr lang="pt-PT" sz="45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4500" noProof="0" dirty="0">
                    <a:solidFill>
                      <a:schemeClr val="accent6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r>
                      <a:rPr lang="pt-PT" sz="250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7!</m:t>
                        </m:r>
                      </m:num>
                      <m:den>
                        <m: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3! 4!</m:t>
                        </m:r>
                      </m:den>
                    </m:f>
                    <m:r>
                      <a:rPr lang="pt-PT" sz="2500" b="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PT" sz="250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PT" sz="25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pt-PT" sz="25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</m:t>
                        </m:r>
                        <m:r>
                          <m:rPr>
                            <m:nor/>
                          </m:rPr>
                          <a:rPr lang="pt-PT" sz="250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5 </m:t>
                        </m:r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 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 2 ∙ 1</m:t>
                        </m:r>
                      </m:num>
                      <m:den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 ∙ 2 ∙ 1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sz="2500" b="0" i="1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m:rPr>
                            <m:nor/>
                          </m:rPr>
                          <a:rPr lang="pt-PT" sz="2500" b="0" i="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sz="2500" noProof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 ∙ 3 ∙ 2 ∙ 1</m:t>
                        </m:r>
                      </m:den>
                    </m:f>
                    <m:r>
                      <a:rPr lang="pt-PT" sz="250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500" b="0" i="1" noProof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7∙</m:t>
                    </m:r>
                  </m:oMath>
                </a14:m>
                <a:r>
                  <a:rPr lang="pt-PT" sz="2500" noProof="0" dirty="0">
                    <a:solidFill>
                      <a:schemeClr val="accent6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5 = </a:t>
                </a:r>
                <a:r>
                  <a:rPr lang="pt-PT" sz="25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35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solidFill>
                    <a:schemeClr val="accent6">
                      <a:lumMod val="75000"/>
                    </a:schemeClr>
                  </a:solidFill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Marcador de contenido 2">
                <a:extLst>
                  <a:ext uri="{FF2B5EF4-FFF2-40B4-BE49-F238E27FC236}">
                    <a16:creationId xmlns:a16="http://schemas.microsoft.com/office/drawing/2014/main" id="{7743255B-8945-B241-78D5-49684A2F13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640740"/>
                <a:ext cx="10975848" cy="3168605"/>
              </a:xfrm>
              <a:prstGeom prst="rect">
                <a:avLst/>
              </a:prstGeom>
              <a:blipFill>
                <a:blip r:embed="rId3"/>
                <a:stretch>
                  <a:fillRect l="-56" t="-2692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6126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DC5D4C-1219-C8A1-B69D-DB4CEBB132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1">
            <a:extLst>
              <a:ext uri="{FF2B5EF4-FFF2-40B4-BE49-F238E27FC236}">
                <a16:creationId xmlns:a16="http://schemas.microsoft.com/office/drawing/2014/main" id="{3FAE612D-8B75-9A0A-297F-6C3EA0D92F02}"/>
              </a:ext>
            </a:extLst>
          </p:cNvPr>
          <p:cNvSpPr txBox="1">
            <a:spLocks/>
          </p:cNvSpPr>
          <p:nvPr/>
        </p:nvSpPr>
        <p:spPr>
          <a:xfrm>
            <a:off x="838195" y="4877524"/>
            <a:ext cx="3185166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b="1" noProof="0" dirty="0">
              <a:solidFill>
                <a:srgbClr val="7030A0"/>
              </a:solidFill>
            </a:endParaRP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6477AF7D-0B0D-CD95-C467-D1D9B3CD9E36}"/>
              </a:ext>
            </a:extLst>
          </p:cNvPr>
          <p:cNvSpPr txBox="1">
            <a:spLocks/>
          </p:cNvSpPr>
          <p:nvPr/>
        </p:nvSpPr>
        <p:spPr>
          <a:xfrm>
            <a:off x="838194" y="3999124"/>
            <a:ext cx="2499363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b="1" noProof="0" dirty="0">
              <a:solidFill>
                <a:srgbClr val="7030A0"/>
              </a:solidFill>
            </a:endParaRPr>
          </a:p>
        </p:txBody>
      </p:sp>
      <p:sp>
        <p:nvSpPr>
          <p:cNvPr id="28" name="Título 1">
            <a:extLst>
              <a:ext uri="{FF2B5EF4-FFF2-40B4-BE49-F238E27FC236}">
                <a16:creationId xmlns:a16="http://schemas.microsoft.com/office/drawing/2014/main" id="{6FE65879-24E4-B057-F6B7-3615396445D1}"/>
              </a:ext>
            </a:extLst>
          </p:cNvPr>
          <p:cNvSpPr txBox="1">
            <a:spLocks/>
          </p:cNvSpPr>
          <p:nvPr/>
        </p:nvSpPr>
        <p:spPr>
          <a:xfrm>
            <a:off x="838197" y="3098534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b="1" noProof="0" dirty="0">
              <a:solidFill>
                <a:srgbClr val="7030A0"/>
              </a:solidFill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3BABE5BE-A990-99E3-129E-F584CCA80164}"/>
              </a:ext>
            </a:extLst>
          </p:cNvPr>
          <p:cNvSpPr txBox="1">
            <a:spLocks/>
          </p:cNvSpPr>
          <p:nvPr/>
        </p:nvSpPr>
        <p:spPr>
          <a:xfrm>
            <a:off x="838198" y="2239552"/>
            <a:ext cx="2274457" cy="793719"/>
          </a:xfrm>
          <a:prstGeom prst="rect">
            <a:avLst/>
          </a:prstGeom>
          <a:solidFill>
            <a:srgbClr val="CCECFF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PT" b="1" noProof="0" dirty="0">
              <a:solidFill>
                <a:srgbClr val="7030A0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D9C490D-5794-DFD8-6F36-11E8A14B7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4" y="268044"/>
            <a:ext cx="8507821" cy="9211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pt-PT" b="1" noProof="0" dirty="0">
                <a:solidFill>
                  <a:srgbClr val="7030A0"/>
                </a:solidFill>
                <a:latin typeface="+mn-lt"/>
              </a:rPr>
              <a:t>Quatro Propriedades Básicas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9B8CC5E-452B-B512-B16A-4E124204E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7" y="1392960"/>
            <a:ext cx="10975848" cy="66223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pt-PT" sz="10000" noProof="0" dirty="0">
                <a:latin typeface="Comic Sans MS" panose="030F0702030302020204" pitchFamily="66" charset="0"/>
              </a:rPr>
              <a:t>Dados para todos, dois número inteiros não negativos n, k  com n ≥ k, as seguintes quatro propriedades:</a:t>
            </a:r>
            <a:endParaRPr lang="pt-PT" sz="53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10000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pt-PT" sz="10000" noProof="0" dirty="0">
              <a:latin typeface="Cambria Math" panose="02040503050406030204" pitchFamily="18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r>
              <a:rPr lang="pt-PT" sz="10000" noProof="0" dirty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</a:p>
          <a:p>
            <a:pPr marL="0" indent="0">
              <a:buNone/>
            </a:pPr>
            <a:endParaRPr lang="pt-PT" sz="10000" noProof="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9600" noProof="0" dirty="0">
              <a:latin typeface="Comic Sans MS" panose="030F0702030302020204" pitchFamily="66" charset="0"/>
              <a:ea typeface="Cambria Math" panose="02040503050406030204" pitchFamily="18" charset="0"/>
            </a:endParaRPr>
          </a:p>
          <a:p>
            <a:pPr marL="0" indent="0">
              <a:buNone/>
            </a:pPr>
            <a:endParaRPr lang="pt-PT" sz="5300" noProof="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5300" noProof="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51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51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/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d>
                              <m:dPr>
                                <m:ctrlPr>
                                  <a:rPr lang="pt-PT" sz="2400" b="0" i="1" noProof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pt-PT" sz="2400" b="0" i="1" noProof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𝑛</m:t>
                                </m:r>
                                <m:r>
                                  <a:rPr lang="pt-PT" sz="2400" b="0" i="1" noProof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pt-PT" sz="2400" b="0" i="1" noProof="0" smtClean="0">
                                    <a:solidFill>
                                      <a:schemeClr val="accent1">
                                        <a:lumMod val="75000"/>
                                      </a:schemeClr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𝑘</m:t>
                                </m:r>
                              </m:e>
                            </m:d>
                          </m:e>
                        </m:d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64E0D81F-B8FE-2896-94CE-75FD9C6E53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89" y="2310060"/>
                <a:ext cx="6280727" cy="6939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lecha: a la derecha 10">
            <a:extLst>
              <a:ext uri="{FF2B5EF4-FFF2-40B4-BE49-F238E27FC236}">
                <a16:creationId xmlns:a16="http://schemas.microsoft.com/office/drawing/2014/main" id="{7B9F4314-55C7-119E-3770-B21F216D85A8}"/>
              </a:ext>
            </a:extLst>
          </p:cNvPr>
          <p:cNvSpPr/>
          <p:nvPr/>
        </p:nvSpPr>
        <p:spPr>
          <a:xfrm flipH="1">
            <a:off x="3422072" y="250248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716276C3-383E-82C2-57AA-2A2B23E4C30C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noProof="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92FE1ACA-DD31-C8D6-7E7C-3DFF4A49F96E}"/>
              </a:ext>
            </a:extLst>
          </p:cNvPr>
          <p:cNvSpPr txBox="1"/>
          <p:nvPr/>
        </p:nvSpPr>
        <p:spPr>
          <a:xfrm>
            <a:off x="5694218" y="345440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/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sz="24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a)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</m:oMath>
                </a14:m>
                <a:endParaRPr lang="pt-PT" sz="2400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6" name="CuadroTexto 25">
                <a:extLst>
                  <a:ext uri="{FF2B5EF4-FFF2-40B4-BE49-F238E27FC236}">
                    <a16:creationId xmlns:a16="http://schemas.microsoft.com/office/drawing/2014/main" id="{E347D3B8-7CF5-6798-1DE7-9EFB4C5AFDD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78708"/>
                <a:ext cx="2092048" cy="528927"/>
              </a:xfrm>
              <a:prstGeom prst="rect">
                <a:avLst/>
              </a:prstGeom>
              <a:blipFill>
                <a:blip r:embed="rId3"/>
                <a:stretch>
                  <a:fillRect l="-4360" t="-5747" b="-1839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/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b)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=1</a:t>
                </a:r>
                <a:r>
                  <a:rPr lang="pt-PT" sz="96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</a:t>
                </a:r>
              </a:p>
            </p:txBody>
          </p:sp>
        </mc:Choice>
        <mc:Fallback xmlns="">
          <p:sp>
            <p:nvSpPr>
              <p:cNvPr id="27" name="CuadroTexto 26">
                <a:extLst>
                  <a:ext uri="{FF2B5EF4-FFF2-40B4-BE49-F238E27FC236}">
                    <a16:creationId xmlns:a16="http://schemas.microsoft.com/office/drawing/2014/main" id="{F93951F7-293E-4D4E-7665-92D0B3891B0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6" y="2341940"/>
                <a:ext cx="4377737" cy="1569660"/>
              </a:xfrm>
              <a:prstGeom prst="rect">
                <a:avLst/>
              </a:prstGeom>
              <a:blipFill>
                <a:blip r:embed="rId4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Flecha: a la derecha 28">
            <a:extLst>
              <a:ext uri="{FF2B5EF4-FFF2-40B4-BE49-F238E27FC236}">
                <a16:creationId xmlns:a16="http://schemas.microsoft.com/office/drawing/2014/main" id="{2AA57D17-B115-528B-ADE1-FA146C071A36}"/>
              </a:ext>
            </a:extLst>
          </p:cNvPr>
          <p:cNvSpPr/>
          <p:nvPr/>
        </p:nvSpPr>
        <p:spPr>
          <a:xfrm flipH="1">
            <a:off x="3418319" y="3307864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/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  <m:r>
                      <a:rPr lang="pt-PT" sz="24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0! </m:t>
                        </m:r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−0</m:t>
                            </m:r>
                          </m:e>
                        </m:d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 ∙ 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pt-PT" sz="20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1</a:t>
                </a:r>
              </a:p>
            </p:txBody>
          </p:sp>
        </mc:Choice>
        <mc:Fallback xmlns="">
          <p:sp>
            <p:nvSpPr>
              <p:cNvPr id="30" name="CuadroTexto 29">
                <a:extLst>
                  <a:ext uri="{FF2B5EF4-FFF2-40B4-BE49-F238E27FC236}">
                    <a16:creationId xmlns:a16="http://schemas.microsoft.com/office/drawing/2014/main" id="{28CB2F6A-F9DA-2FD3-30E0-56A928C19D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190" y="3110676"/>
                <a:ext cx="6280727" cy="662233"/>
              </a:xfrm>
              <a:prstGeom prst="rect">
                <a:avLst/>
              </a:prstGeom>
              <a:blipFill>
                <a:blip r:embed="rId5"/>
                <a:stretch>
                  <a:fillRect b="-91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CuadroTexto 30">
            <a:extLst>
              <a:ext uri="{FF2B5EF4-FFF2-40B4-BE49-F238E27FC236}">
                <a16:creationId xmlns:a16="http://schemas.microsoft.com/office/drawing/2014/main" id="{1A8291CF-EC84-89D5-3C10-28F6266E5F13}"/>
              </a:ext>
            </a:extLst>
          </p:cNvPr>
          <p:cNvSpPr txBox="1"/>
          <p:nvPr/>
        </p:nvSpPr>
        <p:spPr>
          <a:xfrm>
            <a:off x="4996296" y="309853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/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c)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pt-PT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i="1" noProof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pt-PT" sz="96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CuadroTexto 4">
                <a:extLst>
                  <a:ext uri="{FF2B5EF4-FFF2-40B4-BE49-F238E27FC236}">
                    <a16:creationId xmlns:a16="http://schemas.microsoft.com/office/drawing/2014/main" id="{BBCA63B5-4281-D383-E7FF-1F6B1092AC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3240341"/>
                <a:ext cx="4377737" cy="1569660"/>
              </a:xfrm>
              <a:prstGeom prst="rect">
                <a:avLst/>
              </a:prstGeom>
              <a:blipFill>
                <a:blip r:embed="rId6"/>
                <a:stretch>
                  <a:fillRect l="-208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/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−(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−1)</m:t>
                            </m:r>
                          </m:den>
                        </m:f>
                      </m:e>
                    </m:d>
                    <m:r>
                      <a:rPr lang="pt-PT" sz="240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1! </m:t>
                        </m:r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−1</m:t>
                            </m:r>
                          </m:e>
                        </m:d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∙(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</a:t>
                </a:r>
                <a:r>
                  <a:rPr lang="pt-PT" sz="2000" noProof="0" dirty="0"/>
                  <a:t> </a:t>
                </a:r>
                <a14:m>
                  <m:oMath xmlns:m="http://schemas.openxmlformats.org/officeDocument/2006/math">
                    <m:r>
                      <a:rPr lang="pt-PT" sz="2000" i="1" noProof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pt-PT" sz="2000" noProof="0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EC393590-8DBF-C4F8-7F46-EE71B245C6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8301" y="4083898"/>
                <a:ext cx="7183213" cy="6806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D91A2D97-D89A-6667-F2DC-1B22E42E9AF2}"/>
              </a:ext>
            </a:extLst>
          </p:cNvPr>
          <p:cNvSpPr/>
          <p:nvPr/>
        </p:nvSpPr>
        <p:spPr>
          <a:xfrm flipH="1">
            <a:off x="3485604" y="4276963"/>
            <a:ext cx="748146" cy="267855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70B749AF-58FC-FBAC-C2B2-475F27B58607}"/>
              </a:ext>
            </a:extLst>
          </p:cNvPr>
          <p:cNvSpPr txBox="1"/>
          <p:nvPr/>
        </p:nvSpPr>
        <p:spPr>
          <a:xfrm>
            <a:off x="5219734" y="401626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noProof="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/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latin typeface="Comic Sans MS" panose="030F0702030302020204" pitchFamily="66" charset="0"/>
                    <a:ea typeface="Cambria Math" panose="02040503050406030204" pitchFamily="18" charset="0"/>
                  </a:rPr>
                  <a:t>d)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400" noProof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endParaRPr lang="pt-PT" sz="2400" noProof="0" dirty="0">
                  <a:latin typeface="Comic Sans MS" panose="030F0702030302020204" pitchFamily="66" charset="0"/>
                </a:endParaRPr>
              </a:p>
              <a:p>
                <a:endParaRPr lang="pt-PT" sz="2400" noProof="0" dirty="0"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20F950AE-3048-2DB1-5EA8-819675785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4" y="5040869"/>
                <a:ext cx="4377737" cy="907043"/>
              </a:xfrm>
              <a:prstGeom prst="rect">
                <a:avLst/>
              </a:prstGeom>
              <a:blipFill>
                <a:blip r:embed="rId8"/>
                <a:stretch>
                  <a:fillRect l="-2086" t="-268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Flecha: doblada hacia arriba 15">
            <a:extLst>
              <a:ext uri="{FF2B5EF4-FFF2-40B4-BE49-F238E27FC236}">
                <a16:creationId xmlns:a16="http://schemas.microsoft.com/office/drawing/2014/main" id="{857B8D02-615D-C3A3-E1F2-E0B42C37B0C3}"/>
              </a:ext>
            </a:extLst>
          </p:cNvPr>
          <p:cNvSpPr/>
          <p:nvPr/>
        </p:nvSpPr>
        <p:spPr>
          <a:xfrm rot="16200000">
            <a:off x="4455122" y="4811531"/>
            <a:ext cx="632898" cy="1210208"/>
          </a:xfrm>
          <a:prstGeom prst="bent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/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noProof="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pt-PT" sz="2400" b="0" i="0" noProof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d>
                          <m:dPr>
                            <m:ctrlP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</m:e>
                        </m:d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4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!(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4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PT" sz="24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</a:t>
                </a:r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(k+1+n-k)=</a:t>
                </a:r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sz="20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000" b="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0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!(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= </a:t>
                </a:r>
              </a:p>
              <a:p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          =</a:t>
                </a:r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</m:t>
                        </m:r>
                      </m:num>
                      <m:den>
                        <m:d>
                          <m:dPr>
                            <m:ctrlP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000" i="1" noProof="0" smtClean="0">
                                <a:solidFill>
                                  <a:schemeClr val="accent1">
                                    <a:lumMod val="75000"/>
                                  </a:schemeClr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e>
                        </m:d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!(</m:t>
                        </m:r>
                        <m:r>
                          <a:rPr lang="pt-PT" sz="20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pt-PT" sz="20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pt-PT" sz="20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pt-PT" sz="2000" b="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+1)</m:t>
                        </m:r>
                        <m:r>
                          <a:rPr lang="pt-PT" sz="2000" i="1" noProof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)! </m:t>
                        </m:r>
                      </m:den>
                    </m:f>
                  </m:oMath>
                </a14:m>
                <a:r>
                  <a:rPr lang="pt-PT" sz="2000" noProof="0" dirty="0">
                    <a:solidFill>
                      <a:schemeClr val="accent1">
                        <a:lumMod val="75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noProof="0" dirty="0">
                    <a:latin typeface="Cambria Math" panose="02040503050406030204" pitchFamily="18" charset="0"/>
                    <a:ea typeface="Cambria Math" panose="02040503050406030204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7" name="CuadroTexto 16">
                <a:extLst>
                  <a:ext uri="{FF2B5EF4-FFF2-40B4-BE49-F238E27FC236}">
                    <a16:creationId xmlns:a16="http://schemas.microsoft.com/office/drawing/2014/main" id="{75E340D1-9245-090F-DC54-B4A727416C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1447" y="5687680"/>
                <a:ext cx="11509247" cy="11703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190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 animBg="1"/>
      <p:bldP spid="28" grpId="0" animBg="1"/>
      <p:bldP spid="9" grpId="0"/>
      <p:bldP spid="11" grpId="0" animBg="1"/>
      <p:bldP spid="27" grpId="0"/>
      <p:bldP spid="29" grpId="0" animBg="1"/>
      <p:bldP spid="30" grpId="0"/>
      <p:bldP spid="31" grpId="0"/>
      <p:bldP spid="5" grpId="0"/>
      <p:bldP spid="7" grpId="0"/>
      <p:bldP spid="8" grpId="0" animBg="1"/>
      <p:bldP spid="10" grpId="0"/>
      <p:bldP spid="12" grpId="0"/>
      <p:bldP spid="16" grpId="0" animBg="1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EEA0C9E2-E1DE-AC73-B57D-21FAB8101B81}"/>
              </a:ext>
            </a:extLst>
          </p:cNvPr>
          <p:cNvSpPr/>
          <p:nvPr/>
        </p:nvSpPr>
        <p:spPr>
          <a:xfrm>
            <a:off x="5248800" y="4434632"/>
            <a:ext cx="1597891" cy="1283731"/>
          </a:xfrm>
          <a:prstGeom prst="downArrowCallout">
            <a:avLst/>
          </a:prstGeom>
          <a:gradFill>
            <a:gsLst>
              <a:gs pos="0">
                <a:srgbClr val="FFFF00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E352614-911B-1ABD-4969-5E5270F1627D}"/>
              </a:ext>
            </a:extLst>
          </p:cNvPr>
          <p:cNvSpPr txBox="1">
            <a:spLocks/>
          </p:cNvSpPr>
          <p:nvPr/>
        </p:nvSpPr>
        <p:spPr>
          <a:xfrm>
            <a:off x="838198" y="365125"/>
            <a:ext cx="4860602" cy="793719"/>
          </a:xfrm>
          <a:prstGeom prst="rect">
            <a:avLst/>
          </a:prstGeom>
          <a:solidFill>
            <a:schemeClr val="bg1"/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b="1" noProof="0" dirty="0">
                <a:solidFill>
                  <a:srgbClr val="7030A0"/>
                </a:solidFill>
                <a:latin typeface="+mn-lt"/>
              </a:rPr>
              <a:t>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PT" sz="2500" noProof="0" dirty="0">
                    <a:latin typeface="Comic Sans MS" panose="030F0702030302020204" pitchFamily="66" charset="0"/>
                  </a:rPr>
                  <a:t>É um triângulo aritmético infinito de números combinatórios. As linhas do triângulo estão numeradas começando com a linha n=0 em cima, seguindo as linhas n=1, n=2, e assim por diante; os registos na linha n-</a:t>
                </a:r>
                <a:r>
                  <a:rPr lang="pt-PT" sz="2500" noProof="0" dirty="0" err="1">
                    <a:latin typeface="Comic Sans MS" panose="030F0702030302020204" pitchFamily="66" charset="0"/>
                  </a:rPr>
                  <a:t>th</a:t>
                </a:r>
                <a:r>
                  <a:rPr lang="pt-PT" sz="2500" noProof="0" dirty="0">
                    <a:latin typeface="Comic Sans MS" panose="030F0702030302020204" pitchFamily="66" charset="0"/>
                  </a:rPr>
                  <a:t> são, da esquerda para a direita, os números combinatórios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900" noProof="0" dirty="0">
                    <a:latin typeface="Comic Sans MS" panose="030F0702030302020204" pitchFamily="66" charset="0"/>
                  </a:rPr>
                  <a:t>          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900" noProof="0" smtClean="0">
                        <a:latin typeface="Cambria Math" panose="02040503050406030204" pitchFamily="18" charset="0"/>
                      </a:rPr>
                      <m:t>=1,</m:t>
                    </m:r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900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900" i="1" noProof="0" smtClean="0"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,  …  ,</a:t>
                </a:r>
                <a:r>
                  <a:rPr lang="pt-PT" sz="2900" noProof="0" dirty="0"/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,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den>
                        </m:f>
                      </m:e>
                    </m:d>
                    <m:r>
                      <a:rPr lang="pt-PT" sz="2900" i="1" noProof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sz="2900" i="1" noProof="0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pt-PT" sz="2900" noProof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29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29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900" noProof="0" dirty="0">
                    <a:latin typeface="Cambria Math" panose="02040503050406030204" pitchFamily="18" charset="0"/>
                  </a:rPr>
                  <a:t>=1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2500" noProof="0" dirty="0">
                    <a:latin typeface="Cambria Math" panose="02040503050406030204" pitchFamily="18" charset="0"/>
                  </a:rPr>
                  <a:t> 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BD090082-AE65-CB39-4F86-857FD4892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1212498"/>
                <a:ext cx="10975848" cy="3086863"/>
              </a:xfrm>
              <a:prstGeom prst="rect">
                <a:avLst/>
              </a:prstGeom>
              <a:blipFill>
                <a:blip r:embed="rId2"/>
                <a:stretch>
                  <a:fillRect l="-777" t="-2964" r="-44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8871" y="3799876"/>
                <a:ext cx="10774257" cy="2813575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>
                <a:normAutofit fontScale="325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PT" sz="7700" noProof="0" dirty="0">
                    <a:latin typeface="Comic Sans MS" panose="030F0702030302020204" pitchFamily="66" charset="0"/>
                  </a:rPr>
                  <a:t>Por propriedade d) visto anteriormente, temos a seguinte regra de construção:</a:t>
                </a:r>
              </a:p>
              <a:p>
                <a:endParaRPr lang="pt-PT" sz="63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None/>
                </a:pPr>
                <a:r>
                  <a:rPr lang="pt-PT" sz="6300" noProof="0" dirty="0">
                    <a:latin typeface="Comic Sans MS" panose="030F0702030302020204" pitchFamily="66" charset="0"/>
                  </a:rPr>
                  <a:t>                                                          </a:t>
                </a:r>
                <a:r>
                  <a:rPr lang="pt-PT" sz="6200" noProof="0" dirty="0">
                    <a:latin typeface="Comic Sans MS" panose="030F0702030302020204" pitchFamily="66" charset="0"/>
                  </a:rPr>
                  <a:t>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62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62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62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62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den>
                        </m:f>
                      </m:e>
                    </m:d>
                    <m:r>
                      <a:rPr lang="pt-PT" sz="6200" b="0" i="0" noProof="0" smtClean="0">
                        <a:latin typeface="Cambria Math" panose="02040503050406030204" pitchFamily="18" charset="0"/>
                      </a:rPr>
                      <m:t>     </m:t>
                    </m:r>
                    <m:d>
                      <m:dPr>
                        <m:ctrlPr>
                          <a:rPr lang="pt-PT" sz="62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62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6200" i="1" noProof="0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</m:num>
                          <m:den>
                            <m:r>
                              <a:rPr lang="pt-PT" sz="6200" b="0" i="1" noProof="0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6200" b="0" i="1" noProof="0" smtClean="0"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6200" noProof="0" dirty="0">
                    <a:latin typeface="Cambria Math" panose="02040503050406030204" pitchFamily="18" charset="0"/>
                  </a:rPr>
                  <a:t> </a:t>
                </a:r>
                <a:r>
                  <a:rPr lang="pt-PT" sz="6200" noProof="0" dirty="0">
                    <a:latin typeface="Comic Sans MS" panose="030F0702030302020204" pitchFamily="66" charset="0"/>
                  </a:rPr>
                  <a:t>…</a:t>
                </a:r>
              </a:p>
              <a:p>
                <a:pPr marL="0" indent="0">
                  <a:buNone/>
                </a:pPr>
                <a:endParaRPr lang="pt-PT" sz="63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63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pt-PT" sz="6300" noProof="0" dirty="0">
                    <a:latin typeface="Comic Sans MS" panose="030F0702030302020204" pitchFamily="66" charset="0"/>
                  </a:rPr>
                  <a:t>                                                              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pt-PT" sz="6300" i="1" noProof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63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630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pt-PT" sz="6300" b="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pt-PT" sz="6300" b="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a:rPr lang="pt-PT" sz="6300" b="0" i="1" noProof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  <m:r>
                      <a:rPr lang="pt-PT" sz="6300" b="0" i="0" noProof="0" smtClean="0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endParaRPr lang="pt-PT" sz="6300" noProof="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ambria Math" panose="02040503050406030204" pitchFamily="18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30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sz="2500" noProof="0" dirty="0">
                  <a:latin typeface="Comic Sans MS" panose="030F0702030302020204" pitchFamily="66" charset="0"/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pt-PT" noProof="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4" name="Marcador de contenido 2">
                <a:extLst>
                  <a:ext uri="{FF2B5EF4-FFF2-40B4-BE49-F238E27FC236}">
                    <a16:creationId xmlns:a16="http://schemas.microsoft.com/office/drawing/2014/main" id="{FED60E07-2B2E-4A00-6ABC-59E949AB29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871" y="3799876"/>
                <a:ext cx="10774257" cy="2813575"/>
              </a:xfrm>
              <a:prstGeom prst="rect">
                <a:avLst/>
              </a:prstGeom>
              <a:blipFill>
                <a:blip r:embed="rId3"/>
                <a:stretch>
                  <a:fillRect l="-792" t="-5195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CuadroTexto 4">
            <a:extLst>
              <a:ext uri="{FF2B5EF4-FFF2-40B4-BE49-F238E27FC236}">
                <a16:creationId xmlns:a16="http://schemas.microsoft.com/office/drawing/2014/main" id="{522FBD8C-C5ED-35E0-5C47-DBF38E8C8A55}"/>
              </a:ext>
            </a:extLst>
          </p:cNvPr>
          <p:cNvSpPr txBox="1"/>
          <p:nvPr/>
        </p:nvSpPr>
        <p:spPr>
          <a:xfrm>
            <a:off x="5698800" y="534903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pt-PT" sz="1800" b="1" noProof="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B324AE99-306C-FF97-979A-0FA2D51DD46A}"/>
              </a:ext>
            </a:extLst>
          </p:cNvPr>
          <p:cNvSpPr txBox="1"/>
          <p:nvPr/>
        </p:nvSpPr>
        <p:spPr>
          <a:xfrm>
            <a:off x="3321698" y="4600461"/>
            <a:ext cx="1144865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linha 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7DDAFA2-A239-A02F-D0CC-808FD84DE87E}"/>
              </a:ext>
            </a:extLst>
          </p:cNvPr>
          <p:cNvSpPr txBox="1"/>
          <p:nvPr/>
        </p:nvSpPr>
        <p:spPr>
          <a:xfrm>
            <a:off x="3172618" y="5782017"/>
            <a:ext cx="144302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2500" noProof="0" dirty="0">
                <a:latin typeface="Comic Sans MS" panose="030F0702030302020204" pitchFamily="66" charset="0"/>
              </a:rPr>
              <a:t>linha n+1</a:t>
            </a:r>
          </a:p>
        </p:txBody>
      </p:sp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54B2C328-7268-237F-AC42-F0E27036C083}"/>
              </a:ext>
            </a:extLst>
          </p:cNvPr>
          <p:cNvCxnSpPr/>
          <p:nvPr/>
        </p:nvCxnSpPr>
        <p:spPr>
          <a:xfrm>
            <a:off x="4466563" y="4828355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4D3F1A90-74A6-4AC7-3C93-8DF197910402}"/>
              </a:ext>
            </a:extLst>
          </p:cNvPr>
          <p:cNvCxnSpPr/>
          <p:nvPr/>
        </p:nvCxnSpPr>
        <p:spPr>
          <a:xfrm>
            <a:off x="4615642" y="5995173"/>
            <a:ext cx="55790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8839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4362A5DF-B4DD-6A82-52C4-5B3EA350BBB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i="1" noProof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C1DA64-25DB-8316-18C9-116DBE09804C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dirty="0"/>
              <a:t>Linha</a:t>
            </a:r>
            <a:endParaRPr lang="pt-PT" sz="2400" b="1" i="1" noProof="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A3CB74D-A3A3-AC37-0556-D0FD0FFCCCEF}"/>
              </a:ext>
            </a:extLst>
          </p:cNvPr>
          <p:cNvSpPr txBox="1"/>
          <p:nvPr/>
        </p:nvSpPr>
        <p:spPr>
          <a:xfrm>
            <a:off x="3316902" y="1031233"/>
            <a:ext cx="358362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Números combinatórios na linha</a:t>
            </a:r>
          </a:p>
          <a:p>
            <a:r>
              <a:rPr lang="pt-PT" sz="2400" b="1" i="1" noProof="0" dirty="0"/>
              <a:t>(esquerda para a direita)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910D999A-0F59-3EF1-DB8A-63943259EB77}"/>
              </a:ext>
            </a:extLst>
          </p:cNvPr>
          <p:cNvSpPr txBox="1"/>
          <p:nvPr/>
        </p:nvSpPr>
        <p:spPr>
          <a:xfrm>
            <a:off x="8025629" y="1744981"/>
            <a:ext cx="295780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E5B5E6AA-8690-B115-FECC-159F235BF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B8CC8B99-2934-1324-1D26-35B87F622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B4748078-2650-439F-62D5-30B40769505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Globo: flecha hacia abajo 8">
            <a:extLst>
              <a:ext uri="{FF2B5EF4-FFF2-40B4-BE49-F238E27FC236}">
                <a16:creationId xmlns:a16="http://schemas.microsoft.com/office/drawing/2014/main" id="{32C94C22-DAB8-8677-D9D2-49CCF418676C}"/>
              </a:ext>
            </a:extLst>
          </p:cNvPr>
          <p:cNvSpPr/>
          <p:nvPr/>
        </p:nvSpPr>
        <p:spPr>
          <a:xfrm>
            <a:off x="8759071" y="27929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47EDEA45-2FB8-B0DA-8B2E-4A60C6D86354}"/>
              </a:ext>
            </a:extLst>
          </p:cNvPr>
          <p:cNvSpPr txBox="1"/>
          <p:nvPr/>
        </p:nvSpPr>
        <p:spPr>
          <a:xfrm>
            <a:off x="8856034" y="2839283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pt-PT" sz="1800" b="1" noProof="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3EE99-8502-EB56-2B78-5330F34B9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2CCE5AE0-8B44-74AB-AB60-F17A1D5EB87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i="1" noProof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59B7A5F-27E2-E881-5B29-CF57BBFA6D1B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Linha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EEC7E26-3771-79AB-8469-A5283B75EB3E}"/>
              </a:ext>
            </a:extLst>
          </p:cNvPr>
          <p:cNvSpPr txBox="1"/>
          <p:nvPr/>
        </p:nvSpPr>
        <p:spPr>
          <a:xfrm>
            <a:off x="3316902" y="1031233"/>
            <a:ext cx="343092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Números combinatórios na linha</a:t>
            </a:r>
          </a:p>
          <a:p>
            <a:r>
              <a:rPr lang="pt-PT" sz="2400" b="1" i="1" noProof="0" dirty="0"/>
              <a:t>(esquerda para a direita)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DC31FE8-3EF7-8229-10E3-B35446DE9791}"/>
              </a:ext>
            </a:extLst>
          </p:cNvPr>
          <p:cNvSpPr txBox="1"/>
          <p:nvPr/>
        </p:nvSpPr>
        <p:spPr>
          <a:xfrm>
            <a:off x="8025629" y="1744981"/>
            <a:ext cx="273452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9DD0C71E-0583-D89B-8016-C85FE55A01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4B5DFE03-52E3-D163-A762-0E9F597206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4F158C1B-9A35-1D5D-AEE5-5B60C4433F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8813CE97-5C24-0837-4CE5-5411AB574D60}"/>
              </a:ext>
            </a:extLst>
          </p:cNvPr>
          <p:cNvSpPr/>
          <p:nvPr/>
        </p:nvSpPr>
        <p:spPr>
          <a:xfrm>
            <a:off x="8621911" y="3357808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E591960-74E4-5E02-0F1F-DB94BFA6CAE4}"/>
              </a:ext>
            </a:extLst>
          </p:cNvPr>
          <p:cNvSpPr txBox="1"/>
          <p:nvPr/>
        </p:nvSpPr>
        <p:spPr>
          <a:xfrm>
            <a:off x="8683200" y="3373974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pt-PT" sz="1800" b="1" noProof="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AEBE08F2-5477-ADE3-24F4-27C2EB757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2550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6322C7-17E8-7273-1C45-A3940CC8F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70C315A6-5468-F419-B8CA-7F9268733F4E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i="1" noProof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C34F764-2EF4-4E4E-2C75-5EBBC44F44A0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Linha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313FC7A-22EF-1BAC-C86C-BF8284453545}"/>
              </a:ext>
            </a:extLst>
          </p:cNvPr>
          <p:cNvSpPr txBox="1"/>
          <p:nvPr/>
        </p:nvSpPr>
        <p:spPr>
          <a:xfrm>
            <a:off x="3316902" y="1031233"/>
            <a:ext cx="35092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Números combinatórios na linha</a:t>
            </a:r>
          </a:p>
          <a:p>
            <a:r>
              <a:rPr lang="pt-PT" sz="2400" b="1" i="1" noProof="0" dirty="0"/>
              <a:t>(esquerda para a direita)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5504C33-D942-9945-F00C-16F085682362}"/>
              </a:ext>
            </a:extLst>
          </p:cNvPr>
          <p:cNvSpPr txBox="1"/>
          <p:nvPr/>
        </p:nvSpPr>
        <p:spPr>
          <a:xfrm>
            <a:off x="8025629" y="1744981"/>
            <a:ext cx="270262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40C2F98E-1B23-B6D3-446C-DF38E48375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AA61FC6-056C-7EE7-C4EC-2E497A80A9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576FBA2-B1E9-4A24-225F-F18B5ACAF6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Globo: flecha hacia abajo 10">
            <a:extLst>
              <a:ext uri="{FF2B5EF4-FFF2-40B4-BE49-F238E27FC236}">
                <a16:creationId xmlns:a16="http://schemas.microsoft.com/office/drawing/2014/main" id="{2F19B036-B143-52EC-8E10-212D224B0C09}"/>
              </a:ext>
            </a:extLst>
          </p:cNvPr>
          <p:cNvSpPr/>
          <p:nvPr/>
        </p:nvSpPr>
        <p:spPr>
          <a:xfrm>
            <a:off x="8982147" y="3337946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3B84E8A-0DCE-96D8-E79E-537AE3590D25}"/>
              </a:ext>
            </a:extLst>
          </p:cNvPr>
          <p:cNvSpPr txBox="1"/>
          <p:nvPr/>
        </p:nvSpPr>
        <p:spPr>
          <a:xfrm>
            <a:off x="9079111" y="3357771"/>
            <a:ext cx="720473" cy="3693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pt-PT" sz="1800" b="1" noProof="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pt-PT" sz="1800" b="1" noProof="0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FB1811B8-5DE1-E44A-E320-4B2B7ECC8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1131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3C26F1-9ECB-2D98-B1AE-D71675657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D205BA43-F941-7C85-79B5-B0D741614FCA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i="1" noProof="0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A37343-1318-2DA0-A448-750FC23BF760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Linha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27EA53B-FDC2-6FA8-EC8F-DBF1CFA3079C}"/>
              </a:ext>
            </a:extLst>
          </p:cNvPr>
          <p:cNvSpPr txBox="1"/>
          <p:nvPr/>
        </p:nvSpPr>
        <p:spPr>
          <a:xfrm>
            <a:off x="3316902" y="1031233"/>
            <a:ext cx="3430922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Números combinatórios na linha</a:t>
            </a:r>
          </a:p>
          <a:p>
            <a:r>
              <a:rPr lang="pt-PT" sz="2400" b="1" i="1" noProof="0" dirty="0"/>
              <a:t>(esquerda para a direita)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D9945DE-4B74-C858-F38A-25775DD752A0}"/>
              </a:ext>
            </a:extLst>
          </p:cNvPr>
          <p:cNvSpPr txBox="1"/>
          <p:nvPr/>
        </p:nvSpPr>
        <p:spPr>
          <a:xfrm>
            <a:off x="8025629" y="1744981"/>
            <a:ext cx="2862111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2450BA0B-7328-590B-44D4-50DC7DEFE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004466C1-68CB-0586-9B12-A16D80A635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C172D9AF-51DD-6479-841D-866377E590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360CEFB-AEBC-671B-AB4B-86B767B0ED8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9DAAD4F-E6CD-166D-28A7-3CBA612F79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2FAD4390-A0E8-A4C3-9327-452AB9BC6B48}"/>
              </a:ext>
            </a:extLst>
          </p:cNvPr>
          <p:cNvSpPr/>
          <p:nvPr/>
        </p:nvSpPr>
        <p:spPr>
          <a:xfrm>
            <a:off x="8398834" y="3895841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B5E6E291-4D42-1FFA-0390-11CB52475AC0}"/>
              </a:ext>
            </a:extLst>
          </p:cNvPr>
          <p:cNvSpPr txBox="1"/>
          <p:nvPr/>
        </p:nvSpPr>
        <p:spPr>
          <a:xfrm>
            <a:off x="8495798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✚</a:t>
            </a:r>
            <a:endParaRPr lang="pt-PT" sz="1800" b="1" noProof="0" dirty="0">
              <a:solidFill>
                <a:srgbClr val="FF0000"/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78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ACCC2C-75EB-2719-41EC-40C16039B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2">
            <a:extLst>
              <a:ext uri="{FF2B5EF4-FFF2-40B4-BE49-F238E27FC236}">
                <a16:creationId xmlns:a16="http://schemas.microsoft.com/office/drawing/2014/main" id="{0D374E12-DB64-5060-B284-C56F196AD36C}"/>
              </a:ext>
            </a:extLst>
          </p:cNvPr>
          <p:cNvSpPr txBox="1">
            <a:spLocks/>
          </p:cNvSpPr>
          <p:nvPr/>
        </p:nvSpPr>
        <p:spPr>
          <a:xfrm>
            <a:off x="708871" y="475326"/>
            <a:ext cx="10975848" cy="165205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2500" noProof="0" dirty="0">
                <a:latin typeface="Comic Sans MS" panose="030F0702030302020204" pitchFamily="66" charset="0"/>
              </a:rPr>
              <a:t>Vamos construir as primeiras linhas do triângulo de Pascal: </a:t>
            </a:r>
            <a:endParaRPr lang="pt-PT" sz="2900" noProof="0" dirty="0">
              <a:latin typeface="Cambria Math" panose="020405030504060302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pt-PT" sz="2500" noProof="0" dirty="0">
                <a:latin typeface="Cambria Math" panose="02040503050406030204" pitchFamily="18" charset="0"/>
              </a:rPr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30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sz="2500" noProof="0" dirty="0">
              <a:latin typeface="Comic Sans MS" panose="030F0702030302020204" pitchFamily="66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pt-PT" noProof="0" dirty="0">
              <a:latin typeface="Comic Sans MS" panose="030F0702030302020204" pitchFamily="66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79C7C2C-5CE7-9405-4FD4-46BB21FE8716}"/>
              </a:ext>
            </a:extLst>
          </p:cNvPr>
          <p:cNvSpPr txBox="1"/>
          <p:nvPr/>
        </p:nvSpPr>
        <p:spPr>
          <a:xfrm>
            <a:off x="931083" y="1744982"/>
            <a:ext cx="106566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</a:t>
            </a:r>
            <a:r>
              <a:rPr lang="pt-PT" sz="2400" b="1" i="1" dirty="0"/>
              <a:t>Linha</a:t>
            </a:r>
            <a:endParaRPr lang="pt-PT" sz="2400" b="1" i="1" noProof="0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9EDCCFE-79B6-12D8-35FE-FB5654AE3563}"/>
              </a:ext>
            </a:extLst>
          </p:cNvPr>
          <p:cNvSpPr txBox="1"/>
          <p:nvPr/>
        </p:nvSpPr>
        <p:spPr>
          <a:xfrm>
            <a:off x="3084701" y="1072782"/>
            <a:ext cx="4092276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pt-PT" sz="2400" b="1" i="1" noProof="0" dirty="0"/>
              <a:t> Números combinatórios na linha </a:t>
            </a:r>
            <a:endParaRPr lang="pt-PT" sz="2400" b="1" i="1" dirty="0"/>
          </a:p>
          <a:p>
            <a:r>
              <a:rPr lang="pt-PT" sz="2400" b="1" i="1" noProof="0" dirty="0"/>
              <a:t>(da esquerda para a direita)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829AC4-0971-33E9-E38D-31EC26C829B4}"/>
              </a:ext>
            </a:extLst>
          </p:cNvPr>
          <p:cNvSpPr txBox="1"/>
          <p:nvPr/>
        </p:nvSpPr>
        <p:spPr>
          <a:xfrm>
            <a:off x="8079593" y="1072783"/>
            <a:ext cx="2381285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pt-PT" sz="2400" b="1" i="1" noProof="0" dirty="0"/>
          </a:p>
          <a:p>
            <a:pPr algn="ctr"/>
            <a:r>
              <a:rPr lang="pt-PT" sz="2400" b="1" i="1" noProof="0" dirty="0"/>
              <a:t>Triângulo de Pascal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/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0                                            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</m:oMath>
                </a14:m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1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      </m:t>
                    </m:r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6" name="CuadroTexto 5">
                <a:extLst>
                  <a:ext uri="{FF2B5EF4-FFF2-40B4-BE49-F238E27FC236}">
                    <a16:creationId xmlns:a16="http://schemas.microsoft.com/office/drawing/2014/main" id="{1884C6E0-451F-3493-E99B-48BE4B5441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234311"/>
                <a:ext cx="10472018" cy="5388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/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1                                        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      1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7" name="CuadroTexto 6">
                <a:extLst>
                  <a:ext uri="{FF2B5EF4-FFF2-40B4-BE49-F238E27FC236}">
                    <a16:creationId xmlns:a16="http://schemas.microsoft.com/office/drawing/2014/main" id="{3C3A5B6E-1C72-5278-428F-A07328FD26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280" y="2712076"/>
                <a:ext cx="10472018" cy="5380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/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2                                    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       1   2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1B8CDF2B-CABD-6C2B-BE43-C16396D8BF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250108"/>
                <a:ext cx="10472018" cy="53880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/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3                                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       1    3   3 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12" name="CuadroTexto 11">
                <a:extLst>
                  <a:ext uri="{FF2B5EF4-FFF2-40B4-BE49-F238E27FC236}">
                    <a16:creationId xmlns:a16="http://schemas.microsoft.com/office/drawing/2014/main" id="{52C103F6-BEE5-98B6-D63A-90AC313705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3834034"/>
                <a:ext cx="10472018" cy="5388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/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sz="2400" b="1" i="1" noProof="0" dirty="0"/>
                  <a:t> </a:t>
                </a:r>
                <a14:m>
                  <m:oMath xmlns:m="http://schemas.openxmlformats.org/officeDocument/2006/math"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4                            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r>
                      <a:rPr lang="pt-PT" sz="2400" i="1" noProof="0" smtClean="0">
                        <a:latin typeface="Cambria Math" panose="02040503050406030204" pitchFamily="18" charset="0"/>
                      </a:rPr>
                      <m:t>,</m:t>
                    </m:r>
                    <m:d>
                      <m:dPr>
                        <m:ctrlPr>
                          <a:rPr lang="pt-PT" sz="2400" i="1" noProof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type m:val="noBar"/>
                            <m:ctrlP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PT" sz="240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num>
                          <m:den>
                            <m:r>
                              <a:rPr lang="pt-PT" sz="2400" b="0" i="1" noProof="0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e>
                    </m:d>
                    <m:r>
                      <a:rPr lang="pt-PT" sz="2400" b="0" i="1" noProof="0" smtClean="0">
                        <a:latin typeface="Cambria Math" panose="02040503050406030204" pitchFamily="18" charset="0"/>
                      </a:rPr>
                      <m:t>                                       1    4    6    4    1</m:t>
                    </m:r>
                  </m:oMath>
                </a14:m>
                <a:r>
                  <a:rPr lang="pt-PT" sz="2400" b="1" i="1" noProof="0" dirty="0"/>
                  <a:t> </a:t>
                </a:r>
              </a:p>
            </p:txBody>
          </p:sp>
        </mc:Choice>
        <mc:Fallback xmlns="">
          <p:sp>
            <p:nvSpPr>
              <p:cNvPr id="9" name="CuadroTexto 8">
                <a:extLst>
                  <a:ext uri="{FF2B5EF4-FFF2-40B4-BE49-F238E27FC236}">
                    <a16:creationId xmlns:a16="http://schemas.microsoft.com/office/drawing/2014/main" id="{D89BCA68-98E8-8EAC-138B-58A1EAFF59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6895" y="4417960"/>
                <a:ext cx="10472018" cy="5372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Globo: flecha hacia abajo 9">
            <a:extLst>
              <a:ext uri="{FF2B5EF4-FFF2-40B4-BE49-F238E27FC236}">
                <a16:creationId xmlns:a16="http://schemas.microsoft.com/office/drawing/2014/main" id="{1AFE8DF7-C042-2836-2533-51F305796B33}"/>
              </a:ext>
            </a:extLst>
          </p:cNvPr>
          <p:cNvSpPr/>
          <p:nvPr/>
        </p:nvSpPr>
        <p:spPr>
          <a:xfrm>
            <a:off x="8813036" y="3891209"/>
            <a:ext cx="914400" cy="538033"/>
          </a:xfrm>
          <a:prstGeom prst="downArrowCallout">
            <a:avLst>
              <a:gd name="adj1" fmla="val 25000"/>
              <a:gd name="adj2" fmla="val 57617"/>
              <a:gd name="adj3" fmla="val 21567"/>
              <a:gd name="adj4" fmla="val 64977"/>
            </a:avLst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noProof="0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F94EA890-D4C1-56CE-F9C9-BAFACC5CD7A9}"/>
              </a:ext>
            </a:extLst>
          </p:cNvPr>
          <p:cNvSpPr txBox="1"/>
          <p:nvPr/>
        </p:nvSpPr>
        <p:spPr>
          <a:xfrm>
            <a:off x="8910000" y="3936737"/>
            <a:ext cx="7204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Arial" panose="020B0604020202020204" pitchFamily="34" charset="0"/>
              <a:buNone/>
            </a:pPr>
            <a:r>
              <a:rPr lang="pt-PT" sz="1800" b="1" noProof="0" dirty="0">
                <a:solidFill>
                  <a:srgbClr val="FF0000"/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  </a:t>
            </a:r>
            <a:r>
              <a:rPr lang="pt-PT" sz="1800" b="1" noProof="0" dirty="0">
                <a:solidFill>
                  <a:schemeClr val="accent6">
                    <a:lumMod val="75000"/>
                  </a:schemeClr>
                </a:solidFill>
                <a:latin typeface="Yu Mincho Light" panose="02020300000000000000" pitchFamily="18" charset="-128"/>
                <a:ea typeface="Yu Mincho Light" panose="02020300000000000000" pitchFamily="18" charset="-128"/>
              </a:rPr>
              <a:t>✚</a:t>
            </a:r>
            <a:endParaRPr lang="pt-PT" sz="1800" b="1" noProof="0" dirty="0">
              <a:solidFill>
                <a:schemeClr val="accent6">
                  <a:lumMod val="75000"/>
                </a:schemeClr>
              </a:solidFill>
              <a:latin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242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/>
    </p:bldLst>
  </p:timing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790614C138BCA40A9D3A9FC7404D43D" ma:contentTypeVersion="13" ma:contentTypeDescription="Criar um novo documento." ma:contentTypeScope="" ma:versionID="d318c6e10c8e3213ed6ac39120f32b51">
  <xsd:schema xmlns:xsd="http://www.w3.org/2001/XMLSchema" xmlns:xs="http://www.w3.org/2001/XMLSchema" xmlns:p="http://schemas.microsoft.com/office/2006/metadata/properties" xmlns:ns3="8978ca4b-41cd-456f-ab81-1a82c2144eab" xmlns:ns4="fc57c669-a916-49e5-8548-34cf2d879fe6" targetNamespace="http://schemas.microsoft.com/office/2006/metadata/properties" ma:root="true" ma:fieldsID="efb5ce5a24d2043e00b2f10a07fc9bf9" ns3:_="" ns4:_="">
    <xsd:import namespace="8978ca4b-41cd-456f-ab81-1a82c2144eab"/>
    <xsd:import namespace="fc57c669-a916-49e5-8548-34cf2d879fe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78ca4b-41cd-456f-ab81-1a82c2144ea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7c669-a916-49e5-8548-34cf2d879fe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978ca4b-41cd-456f-ab81-1a82c2144eab" xsi:nil="true"/>
  </documentManagement>
</p:properties>
</file>

<file path=customXml/itemProps1.xml><?xml version="1.0" encoding="utf-8"?>
<ds:datastoreItem xmlns:ds="http://schemas.openxmlformats.org/officeDocument/2006/customXml" ds:itemID="{DF682525-750A-4F59-AF15-C805E9B421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A322A0-7A94-4E26-B32C-8CFCCA43B8C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978ca4b-41cd-456f-ab81-1a82c2144eab"/>
    <ds:schemaRef ds:uri="fc57c669-a916-49e5-8548-34cf2d879f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22276B8-4539-4BF9-B674-A5195FBB754A}">
  <ds:schemaRefs>
    <ds:schemaRef ds:uri="8978ca4b-41cd-456f-ab81-1a82c2144eab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fc57c669-a916-49e5-8548-34cf2d879fe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2122</TotalTime>
  <Words>1561</Words>
  <Application>Microsoft Office PowerPoint</Application>
  <PresentationFormat>Ecrã Panorâmico</PresentationFormat>
  <Paragraphs>359</Paragraphs>
  <Slides>16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26" baseType="lpstr">
      <vt:lpstr>Yu Mincho</vt:lpstr>
      <vt:lpstr>Yu Mincho Light</vt:lpstr>
      <vt:lpstr>Aptos</vt:lpstr>
      <vt:lpstr>Arial</vt:lpstr>
      <vt:lpstr>Calibri</vt:lpstr>
      <vt:lpstr>Calibri Light</vt:lpstr>
      <vt:lpstr>Cambria Math</vt:lpstr>
      <vt:lpstr>Comic Sans MS</vt:lpstr>
      <vt:lpstr>Franklin Gothic Demi Cond</vt:lpstr>
      <vt:lpstr>Office 2013 - Tema de 2022</vt:lpstr>
      <vt:lpstr>   Números Combinatórios   </vt:lpstr>
      <vt:lpstr>Definição</vt:lpstr>
      <vt:lpstr>Quatro Propriedades Básicas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Interpretação das combinações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for the intersection and sum of two subespaces:  a matrix approach</dc:title>
  <dc:creator>Xavier Marcote Ordax</dc:creator>
  <cp:lastModifiedBy>Filomena Soares</cp:lastModifiedBy>
  <cp:revision>225</cp:revision>
  <dcterms:created xsi:type="dcterms:W3CDTF">2024-04-26T15:42:24Z</dcterms:created>
  <dcterms:modified xsi:type="dcterms:W3CDTF">2025-04-09T21:49:03Z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0x0101004790614C138BCA40A9D3A9FC7404D43D</vt:lpwstr>
  </property>
</Properties>
</file>