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5" r:id="rId1"/>
  </p:sldMasterIdLst>
  <p:notesMasterIdLst>
    <p:notesMasterId r:id="rId18"/>
  </p:notesMasterIdLst>
  <p:sldIdLst>
    <p:sldId id="363" r:id="rId2"/>
    <p:sldId id="257" r:id="rId3"/>
    <p:sldId id="344" r:id="rId4"/>
    <p:sldId id="349" r:id="rId5"/>
    <p:sldId id="351" r:id="rId6"/>
    <p:sldId id="352" r:id="rId7"/>
    <p:sldId id="353" r:id="rId8"/>
    <p:sldId id="354" r:id="rId9"/>
    <p:sldId id="355" r:id="rId10"/>
    <p:sldId id="356" r:id="rId11"/>
    <p:sldId id="357" r:id="rId12"/>
    <p:sldId id="342" r:id="rId13"/>
    <p:sldId id="359" r:id="rId14"/>
    <p:sldId id="360" r:id="rId15"/>
    <p:sldId id="361" r:id="rId16"/>
    <p:sldId id="358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FFFF99"/>
    <a:srgbClr val="FFFFC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65" autoAdjust="0"/>
  </p:normalViewPr>
  <p:slideViewPr>
    <p:cSldViewPr snapToGrid="0">
      <p:cViewPr varScale="1">
        <p:scale>
          <a:sx n="97" d="100"/>
          <a:sy n="97" d="100"/>
        </p:scale>
        <p:origin x="1074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EC2706-A96D-493F-9BD0-020BDEF07417}" type="datetimeFigureOut">
              <a:rPr lang="es-ES" smtClean="0"/>
              <a:t>21/02/2025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542923-81BE-4A16-A46A-09D0CF26486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14226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542923-81BE-4A16-A46A-09D0CF264860}" type="slidenum">
              <a:rPr lang="es-ES" smtClean="0"/>
              <a:t>14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068453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6325151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5504544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1695403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7632741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3680716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8961828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778608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972039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0177976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1705823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5339551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1037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6" r:id="rId1"/>
    <p:sldLayoutId id="2147483867" r:id="rId2"/>
    <p:sldLayoutId id="2147483868" r:id="rId3"/>
    <p:sldLayoutId id="2147483869" r:id="rId4"/>
    <p:sldLayoutId id="2147483870" r:id="rId5"/>
    <p:sldLayoutId id="2147483871" r:id="rId6"/>
    <p:sldLayoutId id="2147483872" r:id="rId7"/>
    <p:sldLayoutId id="2147483873" r:id="rId8"/>
    <p:sldLayoutId id="2147483874" r:id="rId9"/>
    <p:sldLayoutId id="2147483875" r:id="rId10"/>
    <p:sldLayoutId id="2147483876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FF7F26-5A61-E4FA-4B8C-027D90D973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C5084A-F9B5-7846-804A-F98F6AC97D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85048"/>
            <a:ext cx="5770880" cy="6076663"/>
          </a:xfrm>
        </p:spPr>
        <p:txBody>
          <a:bodyPr>
            <a:normAutofit/>
          </a:bodyPr>
          <a:lstStyle/>
          <a:p>
            <a:r>
              <a:rPr lang="es-ES" sz="7200" dirty="0">
                <a:latin typeface="Franklin Gothic Demi Cond" panose="020B0706030402020204" pitchFamily="34" charset="0"/>
              </a:rPr>
              <a:t>  </a:t>
            </a:r>
            <a:br>
              <a:rPr lang="es-ES" sz="7200" dirty="0">
                <a:latin typeface="Franklin Gothic Demi Cond" panose="020B0706030402020204" pitchFamily="34" charset="0"/>
              </a:rPr>
            </a:br>
            <a:r>
              <a:rPr lang="es-ES" sz="7200" dirty="0">
                <a:solidFill>
                  <a:srgbClr val="FF0000"/>
                </a:solidFill>
                <a:latin typeface="Franklin Gothic Demi Cond" panose="020B0706030402020204" pitchFamily="34" charset="0"/>
              </a:rPr>
              <a:t>Nombres </a:t>
            </a:r>
            <a:br>
              <a:rPr lang="es-ES" sz="7200" dirty="0">
                <a:solidFill>
                  <a:srgbClr val="FF0000"/>
                </a:solidFill>
                <a:latin typeface="Franklin Gothic Demi Cond" panose="020B0706030402020204" pitchFamily="34" charset="0"/>
              </a:rPr>
            </a:br>
            <a:r>
              <a:rPr lang="es-ES" sz="7200" dirty="0" err="1">
                <a:solidFill>
                  <a:srgbClr val="FF0000"/>
                </a:solidFill>
                <a:latin typeface="Franklin Gothic Demi Cond" panose="020B0706030402020204" pitchFamily="34" charset="0"/>
              </a:rPr>
              <a:t>Combinatoris</a:t>
            </a:r>
            <a:br>
              <a:rPr lang="es-ES" sz="7200" dirty="0">
                <a:solidFill>
                  <a:schemeClr val="accent2">
                    <a:lumMod val="75000"/>
                  </a:schemeClr>
                </a:solidFill>
                <a:latin typeface="Franklin Gothic Demi Cond" panose="020B0706030402020204" pitchFamily="34" charset="0"/>
              </a:rPr>
            </a:br>
            <a:r>
              <a:rPr lang="es-ES" sz="7200" dirty="0">
                <a:solidFill>
                  <a:schemeClr val="accent6">
                    <a:lumMod val="50000"/>
                  </a:schemeClr>
                </a:solidFill>
                <a:latin typeface="Franklin Gothic Demi Cond" panose="020B0706030402020204" pitchFamily="34" charset="0"/>
              </a:rPr>
              <a:t> </a:t>
            </a:r>
            <a:br>
              <a:rPr lang="es-ES" sz="7200" dirty="0">
                <a:solidFill>
                  <a:schemeClr val="accent6">
                    <a:lumMod val="50000"/>
                  </a:schemeClr>
                </a:solidFill>
                <a:latin typeface="Franklin Gothic Demi Cond" panose="020B0706030402020204" pitchFamily="34" charset="0"/>
              </a:rPr>
            </a:br>
            <a:endParaRPr lang="es-ES" sz="5300" dirty="0">
              <a:solidFill>
                <a:schemeClr val="accent6">
                  <a:lumMod val="50000"/>
                </a:schemeClr>
              </a:solidFill>
              <a:latin typeface="Franklin Gothic Demi Cond" panose="020B0706030402020204" pitchFamily="34" charset="0"/>
            </a:endParaRPr>
          </a:p>
        </p:txBody>
      </p:sp>
      <p:pic>
        <p:nvPicPr>
          <p:cNvPr id="4" name="Imagen 3" descr="triángulo de Pascal – MatematicasCercana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1054" y="285048"/>
            <a:ext cx="6526357" cy="622658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35431991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3F7446-0AFA-0A48-1AA3-86D153EB31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4C797FE9-2544-BC3C-933D-9BE085403B17}"/>
                  </a:ext>
                </a:extLst>
              </p:cNvPr>
              <p:cNvSpPr txBox="1"/>
              <p:nvPr/>
            </p:nvSpPr>
            <p:spPr>
              <a:xfrm>
                <a:off x="1079280" y="2234311"/>
                <a:ext cx="10472018" cy="5388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2400" b="1" i="1" dirty="0"/>
                  <a:t> </a:t>
                </a:r>
                <a14:m>
                  <m:oMath xmlns:m="http://schemas.openxmlformats.org/officeDocument/2006/math"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0                                            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2400" b="1" i="1" dirty="0"/>
                  <a:t> </a:t>
                </a:r>
                <a14:m>
                  <m:oMath xmlns:m="http://schemas.openxmlformats.org/officeDocument/2006/math">
                    <m:r>
                      <a:rPr lang="es-ES" sz="2400" b="1" i="1" smtClean="0">
                        <a:latin typeface="Cambria Math" panose="02040503050406030204" pitchFamily="18" charset="0"/>
                      </a:rPr>
                      <m:t>                                                                 </m:t>
                    </m:r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s-ES" sz="2400" b="1" i="1" dirty="0"/>
                  <a:t> </a:t>
                </a:r>
              </a:p>
            </p:txBody>
          </p:sp>
        </mc:Choice>
        <mc:Fallback xmlns=""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4C797FE9-2544-BC3C-933D-9BE085403B1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9280" y="2234311"/>
                <a:ext cx="10472018" cy="53880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CuadroTexto 6">
                <a:extLst>
                  <a:ext uri="{FF2B5EF4-FFF2-40B4-BE49-F238E27FC236}">
                    <a16:creationId xmlns:a16="http://schemas.microsoft.com/office/drawing/2014/main" id="{EEC8CDC6-DB0B-30EA-A754-01A9278E15E6}"/>
                  </a:ext>
                </a:extLst>
              </p:cNvPr>
              <p:cNvSpPr txBox="1"/>
              <p:nvPr/>
            </p:nvSpPr>
            <p:spPr>
              <a:xfrm>
                <a:off x="1079280" y="2712076"/>
                <a:ext cx="10472018" cy="5380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2400" b="1" i="1" dirty="0"/>
                  <a:t> </a:t>
                </a:r>
                <a14:m>
                  <m:oMath xmlns:m="http://schemas.openxmlformats.org/officeDocument/2006/math"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1                                        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                                                           1    1</m:t>
                    </m:r>
                  </m:oMath>
                </a14:m>
                <a:r>
                  <a:rPr lang="es-ES" sz="2400" b="1" i="1" dirty="0"/>
                  <a:t> </a:t>
                </a:r>
              </a:p>
            </p:txBody>
          </p:sp>
        </mc:Choice>
        <mc:Fallback xmlns="">
          <p:sp>
            <p:nvSpPr>
              <p:cNvPr id="7" name="CuadroTexto 6">
                <a:extLst>
                  <a:ext uri="{FF2B5EF4-FFF2-40B4-BE49-F238E27FC236}">
                    <a16:creationId xmlns:a16="http://schemas.microsoft.com/office/drawing/2014/main" id="{EEC8CDC6-DB0B-30EA-A754-01A9278E15E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9280" y="2712076"/>
                <a:ext cx="10472018" cy="5380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F9906C23-235C-2D48-95D1-8DFE0388AB65}"/>
                  </a:ext>
                </a:extLst>
              </p:cNvPr>
              <p:cNvSpPr txBox="1"/>
              <p:nvPr/>
            </p:nvSpPr>
            <p:spPr>
              <a:xfrm>
                <a:off x="1086895" y="3250108"/>
                <a:ext cx="10472018" cy="5388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2400" b="1" i="1" dirty="0"/>
                  <a:t> </a:t>
                </a:r>
                <a14:m>
                  <m:oMath xmlns:m="http://schemas.openxmlformats.org/officeDocument/2006/math"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2                                    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es-ES" sz="2400" i="1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                                                     1   2    1</m:t>
                    </m:r>
                  </m:oMath>
                </a14:m>
                <a:r>
                  <a:rPr lang="es-ES" sz="2400" b="1" i="1" dirty="0"/>
                  <a:t> </a:t>
                </a:r>
              </a:p>
            </p:txBody>
          </p:sp>
        </mc:Choice>
        <mc:Fallback xmlns=""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F9906C23-235C-2D48-95D1-8DFE0388AB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6895" y="3250108"/>
                <a:ext cx="10472018" cy="53880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8FCFCD0C-4DE6-BEE7-D453-0C162EF09537}"/>
                  </a:ext>
                </a:extLst>
              </p:cNvPr>
              <p:cNvSpPr txBox="1"/>
              <p:nvPr/>
            </p:nvSpPr>
            <p:spPr>
              <a:xfrm>
                <a:off x="1086895" y="3834034"/>
                <a:ext cx="10472018" cy="5388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2400" b="1" i="1" dirty="0"/>
                  <a:t> </a:t>
                </a:r>
                <a14:m>
                  <m:oMath xmlns:m="http://schemas.openxmlformats.org/officeDocument/2006/math"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3                                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es-ES" sz="2400" i="1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es-ES" sz="2400" i="1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                                              1    3   3     1</m:t>
                    </m:r>
                  </m:oMath>
                </a14:m>
                <a:r>
                  <a:rPr lang="es-ES" sz="2400" b="1" i="1" dirty="0"/>
                  <a:t> </a:t>
                </a:r>
              </a:p>
            </p:txBody>
          </p:sp>
        </mc:Choice>
        <mc:Fallback xmlns=""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8FCFCD0C-4DE6-BEE7-D453-0C162EF095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6895" y="3834034"/>
                <a:ext cx="10472018" cy="53880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CuadroTexto 8">
                <a:extLst>
                  <a:ext uri="{FF2B5EF4-FFF2-40B4-BE49-F238E27FC236}">
                    <a16:creationId xmlns:a16="http://schemas.microsoft.com/office/drawing/2014/main" id="{ED26B0A0-6E70-786A-7372-AC8A20F2C988}"/>
                  </a:ext>
                </a:extLst>
              </p:cNvPr>
              <p:cNvSpPr txBox="1"/>
              <p:nvPr/>
            </p:nvSpPr>
            <p:spPr>
              <a:xfrm>
                <a:off x="1086895" y="4417960"/>
                <a:ext cx="10472018" cy="5372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2400" b="1" i="1" dirty="0"/>
                  <a:t> </a:t>
                </a:r>
                <a14:m>
                  <m:oMath xmlns:m="http://schemas.openxmlformats.org/officeDocument/2006/math"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4                            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es-ES" sz="2400" i="1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es-ES" sz="2400" i="1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e>
                    </m:d>
                    <m:r>
                      <a:rPr lang="es-ES" sz="2400" i="1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                                       1    4    6    4    1</m:t>
                    </m:r>
                  </m:oMath>
                </a14:m>
                <a:r>
                  <a:rPr lang="es-ES" sz="2400" b="1" i="1" dirty="0"/>
                  <a:t> </a:t>
                </a:r>
              </a:p>
            </p:txBody>
          </p:sp>
        </mc:Choice>
        <mc:Fallback xmlns="">
          <p:sp>
            <p:nvSpPr>
              <p:cNvPr id="9" name="CuadroTexto 8">
                <a:extLst>
                  <a:ext uri="{FF2B5EF4-FFF2-40B4-BE49-F238E27FC236}">
                    <a16:creationId xmlns:a16="http://schemas.microsoft.com/office/drawing/2014/main" id="{ED26B0A0-6E70-786A-7372-AC8A20F2C9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6895" y="4417960"/>
                <a:ext cx="10472018" cy="53726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Globo: flecha hacia abajo 9">
            <a:extLst>
              <a:ext uri="{FF2B5EF4-FFF2-40B4-BE49-F238E27FC236}">
                <a16:creationId xmlns:a16="http://schemas.microsoft.com/office/drawing/2014/main" id="{B20A7B19-EF47-DE00-1839-A253A7B5272D}"/>
              </a:ext>
            </a:extLst>
          </p:cNvPr>
          <p:cNvSpPr/>
          <p:nvPr/>
        </p:nvSpPr>
        <p:spPr>
          <a:xfrm>
            <a:off x="9234000" y="3891209"/>
            <a:ext cx="914400" cy="538033"/>
          </a:xfrm>
          <a:prstGeom prst="downArrowCallout">
            <a:avLst>
              <a:gd name="adj1" fmla="val 25000"/>
              <a:gd name="adj2" fmla="val 57617"/>
              <a:gd name="adj3" fmla="val 21567"/>
              <a:gd name="adj4" fmla="val 64977"/>
            </a:avLst>
          </a:prstGeom>
          <a:noFill/>
          <a:ln w="254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FCE5AA76-AD6D-E4FE-384D-23186AB4A438}"/>
              </a:ext>
            </a:extLst>
          </p:cNvPr>
          <p:cNvSpPr txBox="1"/>
          <p:nvPr/>
        </p:nvSpPr>
        <p:spPr>
          <a:xfrm>
            <a:off x="9327600" y="3936737"/>
            <a:ext cx="72047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es-ES" sz="1800" b="1" dirty="0">
                <a:solidFill>
                  <a:srgbClr val="FF0000"/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  </a:t>
            </a:r>
            <a:r>
              <a:rPr lang="es-ES" sz="1800" b="1" dirty="0">
                <a:solidFill>
                  <a:schemeClr val="accent2">
                    <a:lumMod val="75000"/>
                  </a:schemeClr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✚</a:t>
            </a:r>
            <a:endParaRPr lang="es-ES" sz="1800" b="1" dirty="0">
              <a:solidFill>
                <a:schemeClr val="accent2">
                  <a:lumMod val="75000"/>
                </a:schemeClr>
              </a:solidFill>
              <a:latin typeface="Cambria Math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CuadroTexto 13">
                <a:extLst>
                  <a:ext uri="{FF2B5EF4-FFF2-40B4-BE49-F238E27FC236}">
                    <a16:creationId xmlns:a16="http://schemas.microsoft.com/office/drawing/2014/main" id="{B0A6D8D4-6CE3-480A-CD9C-42F966BDE0C3}"/>
                  </a:ext>
                </a:extLst>
              </p:cNvPr>
              <p:cNvSpPr txBox="1"/>
              <p:nvPr/>
            </p:nvSpPr>
            <p:spPr>
              <a:xfrm>
                <a:off x="1079280" y="4917695"/>
                <a:ext cx="1047201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2400" b="1" i="1" dirty="0"/>
                  <a:t> </a:t>
                </a:r>
                <a14:m>
                  <m:oMath xmlns:m="http://schemas.openxmlformats.org/officeDocument/2006/math">
                    <m:r>
                      <a:rPr lang="es-ES" sz="2400" i="1">
                        <a:latin typeface="Cambria Math" panose="02040503050406030204" pitchFamily="18" charset="0"/>
                      </a:rPr>
                      <m:t>…</m:t>
                    </m:r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                                           …                                                                    …</m:t>
                    </m:r>
                  </m:oMath>
                </a14:m>
                <a:r>
                  <a:rPr lang="es-ES" sz="2400" b="1" i="1" dirty="0"/>
                  <a:t> </a:t>
                </a:r>
              </a:p>
            </p:txBody>
          </p:sp>
        </mc:Choice>
        <mc:Fallback xmlns="">
          <p:sp>
            <p:nvSpPr>
              <p:cNvPr id="14" name="CuadroTexto 13">
                <a:extLst>
                  <a:ext uri="{FF2B5EF4-FFF2-40B4-BE49-F238E27FC236}">
                    <a16:creationId xmlns:a16="http://schemas.microsoft.com/office/drawing/2014/main" id="{B0A6D8D4-6CE3-480A-CD9C-42F966BDE0C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9280" y="4917695"/>
                <a:ext cx="10472018" cy="46166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Marcador de contenido 2">
            <a:extLst>
              <a:ext uri="{FF2B5EF4-FFF2-40B4-BE49-F238E27FC236}">
                <a16:creationId xmlns:a16="http://schemas.microsoft.com/office/drawing/2014/main" id="{80A80BCA-0EA6-4824-190D-1B95132AF2A6}"/>
              </a:ext>
            </a:extLst>
          </p:cNvPr>
          <p:cNvSpPr txBox="1">
            <a:spLocks/>
          </p:cNvSpPr>
          <p:nvPr/>
        </p:nvSpPr>
        <p:spPr>
          <a:xfrm>
            <a:off x="640702" y="5766626"/>
            <a:ext cx="10975848" cy="109137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 </a:t>
            </a:r>
            <a:r>
              <a:rPr lang="es-ES" sz="2500" dirty="0" err="1">
                <a:latin typeface="Comic Sans MS" panose="030F0702030302020204" pitchFamily="66" charset="0"/>
              </a:rPr>
              <a:t>Fins</a:t>
            </a:r>
            <a:r>
              <a:rPr lang="es-ES" sz="2500" dirty="0">
                <a:latin typeface="Comic Sans MS" panose="030F0702030302020204" pitchFamily="66" charset="0"/>
              </a:rPr>
              <a:t> la fila n=14  el </a:t>
            </a:r>
            <a:r>
              <a:rPr lang="es-ES" sz="2500" dirty="0" err="1">
                <a:latin typeface="Comic Sans MS" panose="030F0702030302020204" pitchFamily="66" charset="0"/>
              </a:rPr>
              <a:t>triangle</a:t>
            </a:r>
            <a:r>
              <a:rPr lang="es-ES" sz="2500" dirty="0">
                <a:latin typeface="Comic Sans MS" panose="030F0702030302020204" pitchFamily="66" charset="0"/>
              </a:rPr>
              <a:t> de Pascal té el </a:t>
            </a:r>
            <a:r>
              <a:rPr lang="es-ES" sz="2500" dirty="0" err="1">
                <a:latin typeface="Comic Sans MS" panose="030F0702030302020204" pitchFamily="66" charset="0"/>
              </a:rPr>
              <a:t>següent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aspecte</a:t>
            </a:r>
            <a:r>
              <a:rPr lang="es-ES" sz="2500" dirty="0">
                <a:latin typeface="Comic Sans MS" panose="030F0702030302020204" pitchFamily="66" charset="0"/>
              </a:rPr>
              <a:t>: </a:t>
            </a:r>
            <a:endParaRPr lang="es-ES" sz="2900" i="1" dirty="0">
              <a:latin typeface="Cambria Math" panose="020405030504060302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20" name="Marcador de contenido 2">
            <a:extLst>
              <a:ext uri="{FF2B5EF4-FFF2-40B4-BE49-F238E27FC236}">
                <a16:creationId xmlns:a16="http://schemas.microsoft.com/office/drawing/2014/main" id="{4362A5DF-B4DD-6A82-52C4-5B3EA350BBBA}"/>
              </a:ext>
            </a:extLst>
          </p:cNvPr>
          <p:cNvSpPr txBox="1">
            <a:spLocks/>
          </p:cNvSpPr>
          <p:nvPr/>
        </p:nvSpPr>
        <p:spPr>
          <a:xfrm>
            <a:off x="708871" y="475326"/>
            <a:ext cx="10975848" cy="165205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500" dirty="0" err="1">
                <a:latin typeface="Comic Sans MS" panose="030F0702030302020204" pitchFamily="66" charset="0"/>
              </a:rPr>
              <a:t>Construïm</a:t>
            </a:r>
            <a:r>
              <a:rPr lang="es-ES" sz="2500" dirty="0">
                <a:latin typeface="Comic Sans MS" panose="030F0702030302020204" pitchFamily="66" charset="0"/>
              </a:rPr>
              <a:t> les </a:t>
            </a:r>
            <a:r>
              <a:rPr lang="es-ES" sz="2500" dirty="0" err="1">
                <a:latin typeface="Comic Sans MS" panose="030F0702030302020204" pitchFamily="66" charset="0"/>
              </a:rPr>
              <a:t>primeres</a:t>
            </a:r>
            <a:r>
              <a:rPr lang="es-ES" sz="2500" dirty="0">
                <a:latin typeface="Comic Sans MS" panose="030F0702030302020204" pitchFamily="66" charset="0"/>
              </a:rPr>
              <a:t> files del </a:t>
            </a:r>
            <a:r>
              <a:rPr lang="es-ES" sz="2500" dirty="0" err="1">
                <a:latin typeface="Comic Sans MS" panose="030F0702030302020204" pitchFamily="66" charset="0"/>
              </a:rPr>
              <a:t>triangle</a:t>
            </a:r>
            <a:r>
              <a:rPr lang="es-ES" sz="2500" dirty="0">
                <a:latin typeface="Comic Sans MS" panose="030F0702030302020204" pitchFamily="66" charset="0"/>
              </a:rPr>
              <a:t> de Pascal: </a:t>
            </a:r>
            <a:endParaRPr lang="es-ES" sz="2900" i="1" dirty="0">
              <a:latin typeface="Cambria Math" panose="02040503050406030204" pitchFamily="18" charset="0"/>
            </a:endParaRPr>
          </a:p>
          <a:p>
            <a:pPr marL="0" indent="0">
              <a:buNone/>
            </a:pPr>
            <a:endParaRPr lang="es-ES" sz="2900" dirty="0">
              <a:latin typeface="Cambria Math" panose="020405030504060302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500" dirty="0">
                <a:latin typeface="Cambria Math" panose="02040503050406030204" pitchFamily="18" charset="0"/>
              </a:rPr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C5C1DA64-25DB-8316-18C9-116DBE09804C}"/>
              </a:ext>
            </a:extLst>
          </p:cNvPr>
          <p:cNvSpPr txBox="1"/>
          <p:nvPr/>
        </p:nvSpPr>
        <p:spPr>
          <a:xfrm>
            <a:off x="931083" y="1744982"/>
            <a:ext cx="910459" cy="461665"/>
          </a:xfrm>
          <a:prstGeom prst="rect">
            <a:avLst/>
          </a:prstGeom>
          <a:pattFill prst="horzBrick">
            <a:fgClr>
              <a:schemeClr val="accent1"/>
            </a:fgClr>
            <a:bgClr>
              <a:schemeClr val="bg1"/>
            </a:bgClr>
          </a:pattFill>
        </p:spPr>
        <p:txBody>
          <a:bodyPr wrap="square" rtlCol="0">
            <a:spAutoFit/>
          </a:bodyPr>
          <a:lstStyle/>
          <a:p>
            <a:r>
              <a:rPr lang="es-ES" sz="2400" b="1" i="1" dirty="0"/>
              <a:t> Fila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4A3CB74D-A3A3-AC37-0556-D0FD0FFCCCEF}"/>
              </a:ext>
            </a:extLst>
          </p:cNvPr>
          <p:cNvSpPr txBox="1"/>
          <p:nvPr/>
        </p:nvSpPr>
        <p:spPr>
          <a:xfrm>
            <a:off x="3281733" y="1033982"/>
            <a:ext cx="3198198" cy="1200329"/>
          </a:xfrm>
          <a:prstGeom prst="rect">
            <a:avLst/>
          </a:prstGeom>
          <a:pattFill prst="horzBrick">
            <a:fgClr>
              <a:schemeClr val="accent1"/>
            </a:fgClr>
            <a:bgClr>
              <a:schemeClr val="bg1"/>
            </a:bgClr>
          </a:pattFill>
        </p:spPr>
        <p:txBody>
          <a:bodyPr wrap="square" rtlCol="0">
            <a:spAutoFit/>
          </a:bodyPr>
          <a:lstStyle/>
          <a:p>
            <a:r>
              <a:rPr lang="es-ES" sz="2400" b="1" i="1" dirty="0"/>
              <a:t>  Nombres </a:t>
            </a:r>
            <a:r>
              <a:rPr lang="es-ES" sz="2400" b="1" i="1" dirty="0" err="1"/>
              <a:t>combinatoris</a:t>
            </a:r>
            <a:r>
              <a:rPr lang="es-ES" sz="2400" b="1" i="1" dirty="0"/>
              <a:t>    </a:t>
            </a:r>
          </a:p>
          <a:p>
            <a:r>
              <a:rPr lang="es-ES" sz="2400" b="1" i="1" dirty="0"/>
              <a:t>  en la fila (</a:t>
            </a:r>
            <a:r>
              <a:rPr lang="es-ES" sz="2400" b="1" i="1" dirty="0" err="1"/>
              <a:t>esquerra</a:t>
            </a:r>
            <a:r>
              <a:rPr lang="es-ES" sz="2400" b="1" i="1" dirty="0"/>
              <a:t> a  </a:t>
            </a:r>
          </a:p>
          <a:p>
            <a:r>
              <a:rPr lang="es-ES" sz="2400" b="1" i="1" dirty="0"/>
              <a:t>  </a:t>
            </a:r>
            <a:r>
              <a:rPr lang="es-ES" sz="2400" b="1" i="1" dirty="0" err="1"/>
              <a:t>dreta</a:t>
            </a:r>
            <a:r>
              <a:rPr lang="es-ES" sz="2400" b="1" i="1" dirty="0"/>
              <a:t>)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910D999A-0F59-3EF1-DB8A-63943259EB77}"/>
              </a:ext>
            </a:extLst>
          </p:cNvPr>
          <p:cNvSpPr txBox="1"/>
          <p:nvPr/>
        </p:nvSpPr>
        <p:spPr>
          <a:xfrm>
            <a:off x="7920122" y="1752851"/>
            <a:ext cx="2806494" cy="461665"/>
          </a:xfrm>
          <a:prstGeom prst="rect">
            <a:avLst/>
          </a:prstGeom>
          <a:pattFill prst="horzBrick">
            <a:fgClr>
              <a:schemeClr val="accent1"/>
            </a:fgClr>
            <a:bgClr>
              <a:schemeClr val="bg1"/>
            </a:bgClr>
          </a:pattFill>
        </p:spPr>
        <p:txBody>
          <a:bodyPr wrap="square" rtlCol="0">
            <a:spAutoFit/>
          </a:bodyPr>
          <a:lstStyle/>
          <a:p>
            <a:r>
              <a:rPr lang="es-ES" sz="2400" b="1" i="1" dirty="0"/>
              <a:t>  </a:t>
            </a:r>
            <a:r>
              <a:rPr lang="es-ES" sz="2400" b="1" i="1" dirty="0" err="1"/>
              <a:t>T</a:t>
            </a:r>
            <a:r>
              <a:rPr lang="es-ES" sz="2400" b="1" i="1"/>
              <a:t>riangle</a:t>
            </a:r>
            <a:r>
              <a:rPr lang="es-ES" sz="2400" b="1" i="1" dirty="0"/>
              <a:t> de Pascal</a:t>
            </a:r>
          </a:p>
        </p:txBody>
      </p:sp>
    </p:spTree>
    <p:extLst>
      <p:ext uri="{BB962C8B-B14F-4D97-AF65-F5344CB8AC3E}">
        <p14:creationId xmlns:p14="http://schemas.microsoft.com/office/powerpoint/2010/main" val="359069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/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F8EB66-8FDF-0EAE-DFAB-9E40F84B08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triángulo de Pascal – MatematicasCercanas">
            <a:extLst>
              <a:ext uri="{FF2B5EF4-FFF2-40B4-BE49-F238E27FC236}">
                <a16:creationId xmlns:a16="http://schemas.microsoft.com/office/drawing/2014/main" id="{296DEBF2-18DC-335F-21AE-BB9536BFF8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443344"/>
            <a:ext cx="11473319" cy="606829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</p:pic>
    </p:spTree>
    <p:extLst>
      <p:ext uri="{BB962C8B-B14F-4D97-AF65-F5344CB8AC3E}">
        <p14:creationId xmlns:p14="http://schemas.microsoft.com/office/powerpoint/2010/main" val="36236652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6D6F56-6AFE-8E38-4E88-DD5D9DD5C5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700792E-8BBA-8892-E1C8-14C5FE8CCB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7" y="365125"/>
            <a:ext cx="6283571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r>
              <a:rPr lang="es-ES" b="1" dirty="0" err="1">
                <a:solidFill>
                  <a:srgbClr val="7030A0"/>
                </a:solidFill>
              </a:rPr>
              <a:t>Interpretació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combinatòria</a:t>
            </a:r>
            <a:endParaRPr lang="es-ES" b="1" dirty="0">
              <a:solidFill>
                <a:srgbClr val="7030A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6F7D7479-1DFA-05EC-8B4B-4F2F95A4BF8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274087"/>
                <a:ext cx="10975848" cy="2854568"/>
              </a:xfrm>
            </p:spPr>
            <p:txBody>
              <a:bodyPr>
                <a:normAutofit/>
              </a:bodyPr>
              <a:lstStyle/>
              <a:p>
                <a:r>
                  <a:rPr lang="es-ES" sz="2500" dirty="0">
                    <a:latin typeface="Comic Sans MS" panose="030F0702030302020204" pitchFamily="66" charset="0"/>
                  </a:rPr>
                  <a:t>Per a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enters</a:t>
                </a:r>
                <a:r>
                  <a:rPr lang="es-ES" sz="2500" dirty="0">
                    <a:latin typeface="Comic Sans MS" panose="030F0702030302020204" pitchFamily="66" charset="0"/>
                  </a:rPr>
                  <a:t> no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negatius</a:t>
                </a:r>
                <a:r>
                  <a:rPr lang="es-ES" sz="2500" dirty="0">
                    <a:latin typeface="Comic Sans MS" panose="030F0702030302020204" pitchFamily="66" charset="0"/>
                  </a:rPr>
                  <a:t>  n, k,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amb</a:t>
                </a:r>
                <a:r>
                  <a:rPr lang="es-ES" sz="2500" dirty="0">
                    <a:latin typeface="Comic Sans MS" panose="030F0702030302020204" pitchFamily="66" charset="0"/>
                  </a:rPr>
                  <a:t> n ≥ k, el nombre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combinatori</a:t>
                </a:r>
                <a:endParaRPr lang="es-ES" sz="25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r>
                  <a:rPr lang="pt-BR" sz="3100" dirty="0">
                    <a:solidFill>
                      <a:schemeClr val="tx1"/>
                    </a:solidFill>
                    <a:latin typeface="Comic Sans MS" panose="030F0702030302020204" pitchFamily="66" charset="0"/>
                  </a:rPr>
                  <a:t>                                   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31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31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31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pt-BR" sz="31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3100" dirty="0">
                    <a:latin typeface="Comic Sans MS" panose="030F0702030302020204" pitchFamily="66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sz="31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_tradnl" sz="31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s-ES_tradnl" sz="3100" b="0" i="1" smtClean="0">
                            <a:latin typeface="Cambria Math" panose="02040503050406030204" pitchFamily="18" charset="0"/>
                          </a:rPr>
                          <m:t>!</m:t>
                        </m:r>
                      </m:num>
                      <m:den>
                        <m:r>
                          <a:rPr lang="es-ES_tradnl" sz="31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s-ES_tradnl" sz="3100" b="0" i="1" smtClean="0">
                            <a:latin typeface="Cambria Math" panose="02040503050406030204" pitchFamily="18" charset="0"/>
                          </a:rPr>
                          <m:t>!</m:t>
                        </m:r>
                        <m:d>
                          <m:dPr>
                            <m:ctrlPr>
                              <a:rPr lang="es-ES_tradnl" sz="31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ES_tradnl" sz="31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s-ES_tradnl" sz="31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s-ES_tradnl" sz="31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</m:d>
                        <m:r>
                          <a:rPr lang="es-ES_tradnl" sz="3100" b="0" i="1" smtClean="0">
                            <a:latin typeface="Cambria Math" panose="02040503050406030204" pitchFamily="18" charset="0"/>
                          </a:rPr>
                          <m:t>!</m:t>
                        </m:r>
                      </m:den>
                    </m:f>
                  </m:oMath>
                </a14:m>
                <a:r>
                  <a:rPr lang="es-ES" sz="3100" dirty="0">
                    <a:latin typeface="Comic Sans MS" panose="030F0702030302020204" pitchFamily="66" charset="0"/>
                  </a:rPr>
                  <a:t> </a:t>
                </a:r>
              </a:p>
              <a:p>
                <a:pPr marL="0" indent="0">
                  <a:buNone/>
                </a:pPr>
                <a:r>
                  <a:rPr lang="es-ES" sz="2500" dirty="0" err="1">
                    <a:latin typeface="Comic Sans MS" panose="030F0702030302020204" pitchFamily="66" charset="0"/>
                  </a:rPr>
                  <a:t>habitualment</a:t>
                </a:r>
                <a:r>
                  <a:rPr lang="es-ES" sz="2500" dirty="0">
                    <a:latin typeface="Comic Sans MS" panose="030F0702030302020204" pitchFamily="66" charset="0"/>
                  </a:rPr>
                  <a:t> es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llegeix</a:t>
                </a:r>
                <a:r>
                  <a:rPr lang="es-ES" sz="2500" dirty="0">
                    <a:latin typeface="Comic Sans MS" panose="030F0702030302020204" pitchFamily="66" charset="0"/>
                  </a:rPr>
                  <a:t>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com</a:t>
                </a:r>
                <a:r>
                  <a:rPr lang="es-ES" sz="2500" dirty="0">
                    <a:latin typeface="Comic Sans MS" panose="030F0702030302020204" pitchFamily="66" charset="0"/>
                  </a:rPr>
                  <a:t> </a:t>
                </a:r>
                <a:r>
                  <a:rPr lang="es-ES" sz="25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n sobre k </a:t>
                </a:r>
                <a:r>
                  <a:rPr lang="es-ES" sz="2500" dirty="0">
                    <a:latin typeface="Comic Sans MS" panose="030F0702030302020204" pitchFamily="66" charset="0"/>
                  </a:rPr>
                  <a:t>(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tot</a:t>
                </a:r>
                <a:r>
                  <a:rPr lang="es-ES" sz="2500" dirty="0">
                    <a:latin typeface="Comic Sans MS" panose="030F0702030302020204" pitchFamily="66" charset="0"/>
                  </a:rPr>
                  <a:t> i que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literalment</a:t>
                </a:r>
                <a:r>
                  <a:rPr lang="es-ES" sz="2500" dirty="0">
                    <a:latin typeface="Comic Sans MS" panose="030F0702030302020204" pitchFamily="66" charset="0"/>
                  </a:rPr>
                  <a:t> de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l’anglès</a:t>
                </a:r>
                <a:r>
                  <a:rPr lang="es-ES" sz="2500" dirty="0">
                    <a:latin typeface="Comic Sans MS" panose="030F0702030302020204" pitchFamily="66" charset="0"/>
                  </a:rPr>
                  <a:t> seria </a:t>
                </a:r>
                <a:r>
                  <a:rPr lang="es-ES" sz="25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n </a:t>
                </a:r>
                <a:r>
                  <a:rPr lang="es-ES" sz="2500" dirty="0" err="1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tria</a:t>
                </a:r>
                <a:r>
                  <a:rPr lang="es-ES" sz="25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 k</a:t>
                </a:r>
                <a:r>
                  <a:rPr lang="es-ES" sz="2500" dirty="0">
                    <a:latin typeface="Comic Sans MS" panose="030F0702030302020204" pitchFamily="66" charset="0"/>
                  </a:rPr>
                  <a:t>). El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motiu</a:t>
                </a:r>
                <a:r>
                  <a:rPr lang="es-ES" sz="2500" dirty="0">
                    <a:latin typeface="Comic Sans MS" panose="030F0702030302020204" pitchFamily="66" charset="0"/>
                  </a:rPr>
                  <a:t>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és</a:t>
                </a:r>
                <a:r>
                  <a:rPr lang="es-ES" sz="2500" dirty="0">
                    <a:latin typeface="Comic Sans MS" panose="030F0702030302020204" pitchFamily="66" charset="0"/>
                  </a:rPr>
                  <a:t> que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coincideix</a:t>
                </a:r>
                <a:r>
                  <a:rPr lang="es-ES" sz="2500" dirty="0">
                    <a:latin typeface="Comic Sans MS" panose="030F0702030302020204" pitchFamily="66" charset="0"/>
                  </a:rPr>
                  <a:t>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amb</a:t>
                </a:r>
                <a:r>
                  <a:rPr lang="es-ES" sz="2500" dirty="0">
                    <a:latin typeface="Comic Sans MS" panose="030F0702030302020204" pitchFamily="66" charset="0"/>
                  </a:rPr>
                  <a:t> </a:t>
                </a:r>
                <a:r>
                  <a:rPr lang="es-ES" sz="25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el nombre de </a:t>
                </a:r>
                <a:r>
                  <a:rPr lang="es-ES" sz="2500" dirty="0" err="1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subconjunts</a:t>
                </a:r>
                <a:r>
                  <a:rPr lang="es-ES" sz="25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s-ES" sz="2500" dirty="0" err="1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diferents</a:t>
                </a:r>
                <a:r>
                  <a:rPr lang="es-ES" sz="25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s-ES" sz="2500" dirty="0" err="1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amb</a:t>
                </a:r>
                <a:r>
                  <a:rPr lang="es-ES" sz="25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s-ES" sz="25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k</a:t>
                </a:r>
                <a:r>
                  <a:rPr lang="es-ES" sz="25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s-ES" sz="2500" dirty="0" err="1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elements</a:t>
                </a:r>
                <a:r>
                  <a:rPr lang="es-ES" sz="25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s-ES" sz="2500" dirty="0" err="1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cadascun</a:t>
                </a:r>
                <a:r>
                  <a:rPr lang="es-ES" sz="25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, </a:t>
                </a:r>
                <a:r>
                  <a:rPr lang="es-ES" sz="2500" dirty="0" err="1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d’un</a:t>
                </a:r>
                <a:r>
                  <a:rPr lang="es-ES" sz="25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s-ES" sz="2500" dirty="0" err="1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conjunt</a:t>
                </a:r>
                <a:r>
                  <a:rPr lang="es-ES" sz="25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s-ES" sz="2500" dirty="0" err="1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amb</a:t>
                </a:r>
                <a:r>
                  <a:rPr lang="es-ES" sz="25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s-ES" sz="25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n</a:t>
                </a:r>
                <a:r>
                  <a:rPr lang="es-ES" sz="25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≥ k </a:t>
                </a:r>
                <a:r>
                  <a:rPr lang="es-ES" sz="2500" dirty="0" err="1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elements</a:t>
                </a:r>
                <a:r>
                  <a:rPr lang="es-ES" sz="25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.</a:t>
                </a:r>
              </a:p>
              <a:p>
                <a:pPr marL="0" indent="0">
                  <a:buNone/>
                </a:pPr>
                <a:endParaRPr lang="es-ES" sz="2700" dirty="0">
                  <a:solidFill>
                    <a:schemeClr val="accent1">
                      <a:lumMod val="75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s-ES" sz="30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s-ES" sz="30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s-ES" sz="30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s-ES" sz="2500" dirty="0">
                  <a:latin typeface="Comic Sans MS" panose="030F0702030302020204" pitchFamily="66" charset="0"/>
                </a:endParaRPr>
              </a:p>
              <a:p>
                <a:endParaRPr lang="es-ES" sz="2500" dirty="0">
                  <a:latin typeface="Comic Sans MS" panose="030F0702030302020204" pitchFamily="66" charset="0"/>
                </a:endParaRPr>
              </a:p>
              <a:p>
                <a:endParaRPr lang="es-ES" sz="25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s-ES" sz="25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s-ES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6F7D7479-1DFA-05EC-8B4B-4F2F95A4BF8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274087"/>
                <a:ext cx="10975848" cy="2854568"/>
              </a:xfrm>
              <a:blipFill>
                <a:blip r:embed="rId2"/>
                <a:stretch>
                  <a:fillRect l="-944" t="-2991"/>
                </a:stretch>
              </a:blipFill>
            </p:spPr>
            <p:txBody>
              <a:bodyPr/>
              <a:lstStyle/>
              <a:p>
                <a:r>
                  <a:rPr lang="es-ES_trad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265EC6AA-0E1A-94D0-7B46-80BCB3E1B4AF}"/>
              </a:ext>
            </a:extLst>
          </p:cNvPr>
          <p:cNvSpPr txBox="1">
            <a:spLocks/>
          </p:cNvSpPr>
          <p:nvPr/>
        </p:nvSpPr>
        <p:spPr>
          <a:xfrm>
            <a:off x="838200" y="3936631"/>
            <a:ext cx="10975848" cy="12425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500" dirty="0" err="1">
                <a:latin typeface="Comic Sans MS" panose="030F0702030302020204" pitchFamily="66" charset="0"/>
              </a:rPr>
              <a:t>Notem</a:t>
            </a:r>
            <a:r>
              <a:rPr lang="es-ES" sz="2500" dirty="0">
                <a:latin typeface="Comic Sans MS" panose="030F0702030302020204" pitchFamily="66" charset="0"/>
              </a:rPr>
              <a:t> que dos </a:t>
            </a:r>
            <a:r>
              <a:rPr lang="es-ES" sz="2500" dirty="0" err="1">
                <a:latin typeface="Comic Sans MS" panose="030F0702030302020204" pitchFamily="66" charset="0"/>
              </a:rPr>
              <a:t>d’aquests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subconjunts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amb</a:t>
            </a:r>
            <a:r>
              <a:rPr lang="es-ES" sz="2500" dirty="0">
                <a:latin typeface="Comic Sans MS" panose="030F0702030302020204" pitchFamily="66" charset="0"/>
              </a:rPr>
              <a:t> k </a:t>
            </a:r>
            <a:r>
              <a:rPr lang="es-ES" sz="2500" dirty="0" err="1">
                <a:latin typeface="Comic Sans MS" panose="030F0702030302020204" pitchFamily="66" charset="0"/>
              </a:rPr>
              <a:t>elements</a:t>
            </a:r>
            <a:r>
              <a:rPr lang="es-ES" sz="2500" dirty="0">
                <a:latin typeface="Comic Sans MS" panose="030F0702030302020204" pitchFamily="66" charset="0"/>
              </a:rPr>
              <a:t> (</a:t>
            </a:r>
            <a:r>
              <a:rPr lang="es-ES" sz="2500" dirty="0" err="1">
                <a:latin typeface="Comic Sans MS" panose="030F0702030302020204" pitchFamily="66" charset="0"/>
              </a:rPr>
              <a:t>com</a:t>
            </a:r>
            <a:r>
              <a:rPr lang="es-ES" sz="2500" dirty="0">
                <a:latin typeface="Comic Sans MS" panose="030F0702030302020204" pitchFamily="66" charset="0"/>
              </a:rPr>
              <a:t> es </a:t>
            </a:r>
            <a:r>
              <a:rPr lang="es-ES" sz="2500" dirty="0" err="1">
                <a:latin typeface="Comic Sans MS" panose="030F0702030302020204" pitchFamily="66" charset="0"/>
              </a:rPr>
              <a:t>diu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usualment</a:t>
            </a:r>
            <a:r>
              <a:rPr lang="es-ES" sz="2500" dirty="0">
                <a:latin typeface="Comic Sans MS" panose="030F0702030302020204" pitchFamily="66" charset="0"/>
              </a:rPr>
              <a:t>, dos </a:t>
            </a:r>
            <a:r>
              <a:rPr lang="es-ES" sz="2500" i="1" dirty="0">
                <a:latin typeface="Comic Sans MS" panose="030F0702030302020204" pitchFamily="66" charset="0"/>
              </a:rPr>
              <a:t>k-</a:t>
            </a:r>
            <a:r>
              <a:rPr lang="es-ES" sz="2500" i="1" dirty="0" err="1">
                <a:latin typeface="Comic Sans MS" panose="030F0702030302020204" pitchFamily="66" charset="0"/>
              </a:rPr>
              <a:t>subconjunts</a:t>
            </a:r>
            <a:r>
              <a:rPr lang="es-ES" sz="2500" dirty="0">
                <a:latin typeface="Comic Sans MS" panose="030F0702030302020204" pitchFamily="66" charset="0"/>
              </a:rPr>
              <a:t>) </a:t>
            </a:r>
            <a:r>
              <a:rPr lang="es-ES" sz="2500" dirty="0" err="1">
                <a:latin typeface="Comic Sans MS" panose="030F0702030302020204" pitchFamily="66" charset="0"/>
              </a:rPr>
              <a:t>són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diferents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quan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almenys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tinguin</a:t>
            </a:r>
            <a:r>
              <a:rPr lang="es-ES" sz="2500" dirty="0">
                <a:latin typeface="Comic Sans MS" panose="030F0702030302020204" pitchFamily="66" charset="0"/>
              </a:rPr>
              <a:t> un  </a:t>
            </a:r>
            <a:r>
              <a:rPr lang="es-ES" sz="2500" dirty="0" err="1">
                <a:latin typeface="Comic Sans MS" panose="030F0702030302020204" pitchFamily="66" charset="0"/>
              </a:rPr>
              <a:t>element</a:t>
            </a:r>
            <a:r>
              <a:rPr lang="es-ES" sz="2500" dirty="0">
                <a:latin typeface="Comic Sans MS" panose="030F0702030302020204" pitchFamily="66" charset="0"/>
              </a:rPr>
              <a:t> no </a:t>
            </a:r>
            <a:r>
              <a:rPr lang="es-ES" sz="2500" dirty="0" err="1">
                <a:latin typeface="Comic Sans MS" panose="030F0702030302020204" pitchFamily="66" charset="0"/>
              </a:rPr>
              <a:t>comú</a:t>
            </a:r>
            <a:r>
              <a:rPr lang="es-ES" sz="2500" dirty="0">
                <a:latin typeface="Comic Sans MS" panose="030F0702030302020204" pitchFamily="66" charset="0"/>
              </a:rPr>
              <a:t>, </a:t>
            </a:r>
            <a:r>
              <a:rPr lang="es-ES" sz="2500" dirty="0" err="1">
                <a:latin typeface="Comic Sans MS" panose="030F0702030302020204" pitchFamily="66" charset="0"/>
              </a:rPr>
              <a:t>sense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tenir</a:t>
            </a:r>
            <a:r>
              <a:rPr lang="es-ES" sz="2500" dirty="0">
                <a:latin typeface="Comic Sans MS" panose="030F0702030302020204" pitchFamily="66" charset="0"/>
              </a:rPr>
              <a:t> en </a:t>
            </a:r>
            <a:r>
              <a:rPr lang="es-ES" sz="2500" dirty="0" err="1">
                <a:latin typeface="Comic Sans MS" panose="030F0702030302020204" pitchFamily="66" charset="0"/>
              </a:rPr>
              <a:t>compte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l’ordre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dels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elements</a:t>
            </a:r>
            <a:r>
              <a:rPr lang="es-ES" sz="2500" dirty="0">
                <a:latin typeface="Comic Sans MS" panose="030F0702030302020204" pitchFamily="66" charset="0"/>
              </a:rPr>
              <a:t>. </a:t>
            </a:r>
            <a:endParaRPr lang="es-ES" sz="25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7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7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3AA896CC-3D64-6346-E3BE-E220CB4C8677}"/>
              </a:ext>
            </a:extLst>
          </p:cNvPr>
          <p:cNvSpPr txBox="1">
            <a:spLocks/>
          </p:cNvSpPr>
          <p:nvPr/>
        </p:nvSpPr>
        <p:spPr>
          <a:xfrm>
            <a:off x="759690" y="5348396"/>
            <a:ext cx="11303356" cy="1159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_tradnl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Per </a:t>
            </a:r>
            <a:r>
              <a:rPr lang="es-ES_tradnl" sz="25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exemple</a:t>
            </a:r>
            <a:r>
              <a:rPr lang="es-ES_tradnl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, per A={1,2,3,4,5,6}  </a:t>
            </a:r>
            <a:r>
              <a:rPr lang="es-ES_tradnl" sz="25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són</a:t>
            </a:r>
            <a:r>
              <a:rPr lang="es-ES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_tradnl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3-subconjunts (3 </a:t>
            </a:r>
            <a:r>
              <a:rPr lang="es-ES_tradnl" sz="25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elem</a:t>
            </a:r>
            <a:r>
              <a:rPr lang="es-ES_tradnl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.)  S</a:t>
            </a:r>
            <a:r>
              <a:rPr lang="es-ES_tradnl" sz="25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</a:t>
            </a:r>
            <a:r>
              <a:rPr lang="es-ES_tradnl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={1,2,3}, S</a:t>
            </a:r>
            <a:r>
              <a:rPr lang="es-ES_tradnl" sz="25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s-ES_tradnl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={2,4,6}, i  S</a:t>
            </a:r>
            <a:r>
              <a:rPr lang="es-ES_tradnl" sz="25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  <a:r>
              <a:rPr lang="es-ES_tradnl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={3,1,2}, </a:t>
            </a:r>
            <a:r>
              <a:rPr lang="es-ES_tradnl" sz="25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pels</a:t>
            </a:r>
            <a:r>
              <a:rPr lang="es-ES_tradnl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_tradnl" sz="25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quals</a:t>
            </a:r>
            <a:r>
              <a:rPr lang="es-ES_tradnl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:  </a:t>
            </a:r>
            <a:r>
              <a:rPr lang="es-ES_tradnl" sz="25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S</a:t>
            </a:r>
            <a:r>
              <a:rPr lang="es-ES_tradnl" sz="25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</a:t>
            </a:r>
            <a:r>
              <a:rPr lang="es-ES_tradnl" sz="25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_tradnl" sz="2500" dirty="0">
                <a:solidFill>
                  <a:schemeClr val="accent1">
                    <a:lumMod val="75000"/>
                  </a:schemeClr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≠</a:t>
            </a:r>
            <a:r>
              <a:rPr lang="es-ES_tradnl" sz="32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_tradnl" sz="25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S</a:t>
            </a:r>
            <a:r>
              <a:rPr lang="es-ES_tradnl" sz="25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s-ES_tradnl" sz="25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, S</a:t>
            </a:r>
            <a:r>
              <a:rPr lang="es-ES_tradnl" sz="25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s-ES_tradnl" sz="25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_tradnl" sz="2500" dirty="0">
                <a:solidFill>
                  <a:schemeClr val="accent1">
                    <a:lumMod val="75000"/>
                  </a:schemeClr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≠</a:t>
            </a:r>
            <a:r>
              <a:rPr lang="es-ES_tradnl" sz="32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_tradnl" sz="25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S</a:t>
            </a:r>
            <a:r>
              <a:rPr lang="es-ES_tradnl" sz="25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  <a:r>
              <a:rPr lang="es-ES_tradnl" sz="25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, </a:t>
            </a:r>
            <a:r>
              <a:rPr lang="es-ES_tradnl" sz="25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però</a:t>
            </a:r>
            <a:r>
              <a:rPr lang="es-ES_tradnl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_tradnl" sz="25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S</a:t>
            </a:r>
            <a:r>
              <a:rPr lang="es-ES_tradnl" sz="25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</a:t>
            </a:r>
            <a:r>
              <a:rPr lang="es-ES_tradnl" sz="25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_tradnl" sz="2500" dirty="0">
                <a:solidFill>
                  <a:schemeClr val="accent1">
                    <a:lumMod val="75000"/>
                  </a:schemeClr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=</a:t>
            </a:r>
            <a:r>
              <a:rPr lang="es-ES_tradnl" sz="32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_tradnl" sz="25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S</a:t>
            </a:r>
            <a:r>
              <a:rPr lang="es-ES_tradnl" sz="25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  <a:r>
              <a:rPr lang="es-ES_tradnl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.</a:t>
            </a:r>
            <a:endParaRPr lang="es-ES" sz="25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25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25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842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6D6F56-6AFE-8E38-4E88-DD5D9DD5C5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6F7D7479-1DFA-05EC-8B4B-4F2F95A4BF8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59690" y="760211"/>
                <a:ext cx="10975848" cy="1917521"/>
              </a:xfrm>
            </p:spPr>
            <p:txBody>
              <a:bodyPr>
                <a:normAutofit/>
              </a:bodyPr>
              <a:lstStyle/>
              <a:p>
                <a:r>
                  <a:rPr lang="es-ES" sz="2500" dirty="0">
                    <a:latin typeface="Comic Sans MS" panose="030F0702030302020204" pitchFamily="66" charset="0"/>
                  </a:rPr>
                  <a:t>Si A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és</a:t>
                </a:r>
                <a:r>
                  <a:rPr lang="es-ES" sz="2500" dirty="0">
                    <a:latin typeface="Comic Sans MS" panose="030F0702030302020204" pitchFamily="66" charset="0"/>
                  </a:rPr>
                  <a:t> un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conjunt</a:t>
                </a:r>
                <a:r>
                  <a:rPr lang="es-ES" sz="2500" dirty="0">
                    <a:latin typeface="Comic Sans MS" panose="030F0702030302020204" pitchFamily="66" charset="0"/>
                  </a:rPr>
                  <a:t>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amb</a:t>
                </a:r>
                <a:r>
                  <a:rPr lang="es-ES" sz="2500" dirty="0">
                    <a:latin typeface="Comic Sans MS" panose="030F0702030302020204" pitchFamily="66" charset="0"/>
                  </a:rPr>
                  <a:t> n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elements</a:t>
                </a:r>
                <a:r>
                  <a:rPr lang="es-ES" sz="2500" dirty="0">
                    <a:latin typeface="Comic Sans MS" panose="030F0702030302020204" pitchFamily="66" charset="0"/>
                  </a:rPr>
                  <a:t>,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provem</a:t>
                </a:r>
                <a:r>
                  <a:rPr lang="es-ES" sz="25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s-ES" sz="2500" dirty="0">
                    <a:latin typeface="Comic Sans MS" panose="030F0702030302020204" pitchFamily="66" charset="0"/>
                  </a:rPr>
                  <a:t>en 2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passes</a:t>
                </a:r>
                <a:r>
                  <a:rPr lang="es-ES" sz="2500" dirty="0">
                    <a:latin typeface="Comic Sans MS" panose="030F0702030302020204" pitchFamily="66" charset="0"/>
                  </a:rPr>
                  <a:t> que el nombre de k-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subconjunts</a:t>
                </a:r>
                <a:r>
                  <a:rPr lang="es-ES" sz="2500" dirty="0">
                    <a:latin typeface="Comic Sans MS" panose="030F0702030302020204" pitchFamily="66" charset="0"/>
                  </a:rPr>
                  <a:t> de A (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diguem</a:t>
                </a:r>
                <a:r>
                  <a:rPr lang="es-ES" sz="2500" dirty="0">
                    <a:latin typeface="Comic Sans MS" panose="030F0702030302020204" pitchFamily="66" charset="0"/>
                  </a:rPr>
                  <a:t>-li </a:t>
                </a:r>
                <a:r>
                  <a:rPr lang="es-ES" sz="25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C(</a:t>
                </a:r>
                <a:r>
                  <a:rPr lang="es-ES" sz="2500" dirty="0" err="1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n,k</a:t>
                </a:r>
                <a:r>
                  <a:rPr lang="es-ES" sz="25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)</a:t>
                </a:r>
                <a:r>
                  <a:rPr lang="es-ES" sz="2500" dirty="0">
                    <a:latin typeface="Comic Sans MS" panose="030F0702030302020204" pitchFamily="66" charset="0"/>
                  </a:rPr>
                  <a:t>)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és</a:t>
                </a:r>
                <a:r>
                  <a:rPr lang="es-ES" sz="2500" dirty="0">
                    <a:latin typeface="Comic Sans MS" panose="030F0702030302020204" pitchFamily="66" charset="0"/>
                  </a:rPr>
                  <a:t> n sobre k:</a:t>
                </a:r>
              </a:p>
              <a:p>
                <a:pPr marL="0" indent="0">
                  <a:buNone/>
                </a:pPr>
                <a:r>
                  <a:rPr lang="pt-BR" sz="3100" dirty="0">
                    <a:solidFill>
                      <a:schemeClr val="tx1"/>
                    </a:solidFill>
                    <a:latin typeface="Comic Sans MS" panose="030F0702030302020204" pitchFamily="66" charset="0"/>
                  </a:rPr>
                  <a:t>                             </a:t>
                </a:r>
                <a:r>
                  <a:rPr lang="es-ES" sz="32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C(</a:t>
                </a:r>
                <a:r>
                  <a:rPr lang="es-ES" sz="3200" dirty="0" err="1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n,k</a:t>
                </a:r>
                <a:r>
                  <a:rPr lang="es-ES" sz="32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)</a:t>
                </a:r>
                <a14:m>
                  <m:oMath xmlns:m="http://schemas.openxmlformats.org/officeDocument/2006/math">
                    <m:r>
                      <a:rPr lang="es-ES" sz="31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s-ES" sz="31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pt-BR" sz="31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31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31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pt-BR" sz="31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31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s-ES" sz="3100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s-ES" sz="31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sz="31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_tradnl" sz="31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s-ES_tradnl" sz="3100" b="0" i="1" smtClean="0">
                            <a:latin typeface="Cambria Math" panose="02040503050406030204" pitchFamily="18" charset="0"/>
                          </a:rPr>
                          <m:t>!</m:t>
                        </m:r>
                      </m:num>
                      <m:den>
                        <m:r>
                          <a:rPr lang="es-ES_tradnl" sz="31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s-ES_tradnl" sz="3100" b="0" i="1" smtClean="0">
                            <a:latin typeface="Cambria Math" panose="02040503050406030204" pitchFamily="18" charset="0"/>
                          </a:rPr>
                          <m:t>!</m:t>
                        </m:r>
                        <m:d>
                          <m:dPr>
                            <m:ctrlPr>
                              <a:rPr lang="es-ES_tradnl" sz="31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ES_tradnl" sz="31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s-ES_tradnl" sz="31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s-ES_tradnl" sz="31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</m:d>
                        <m:r>
                          <a:rPr lang="es-ES_tradnl" sz="3100" b="0" i="1" smtClean="0">
                            <a:latin typeface="Cambria Math" panose="02040503050406030204" pitchFamily="18" charset="0"/>
                          </a:rPr>
                          <m:t>!</m:t>
                        </m:r>
                      </m:den>
                    </m:f>
                  </m:oMath>
                </a14:m>
                <a:r>
                  <a:rPr lang="es-ES" sz="3100" dirty="0">
                    <a:latin typeface="Comic Sans MS" panose="030F0702030302020204" pitchFamily="66" charset="0"/>
                  </a:rPr>
                  <a:t> </a:t>
                </a:r>
                <a:endParaRPr lang="es-ES" sz="30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s-ES" sz="30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s-ES" sz="25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s-ES" sz="2500" dirty="0">
                  <a:latin typeface="Comic Sans MS" panose="030F0702030302020204" pitchFamily="66" charset="0"/>
                </a:endParaRPr>
              </a:p>
              <a:p>
                <a:endParaRPr lang="es-ES" sz="2500" dirty="0">
                  <a:latin typeface="Comic Sans MS" panose="030F0702030302020204" pitchFamily="66" charset="0"/>
                </a:endParaRPr>
              </a:p>
              <a:p>
                <a:endParaRPr lang="es-ES" sz="25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s-ES" sz="25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s-ES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6F7D7479-1DFA-05EC-8B4B-4F2F95A4BF8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59690" y="760211"/>
                <a:ext cx="10975848" cy="1917521"/>
              </a:xfrm>
              <a:blipFill>
                <a:blip r:embed="rId2"/>
                <a:stretch>
                  <a:fillRect l="-833" t="-4777"/>
                </a:stretch>
              </a:blipFill>
            </p:spPr>
            <p:txBody>
              <a:bodyPr/>
              <a:lstStyle/>
              <a:p>
                <a:r>
                  <a:rPr lang="es-ES_trad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265EC6AA-0E1A-94D0-7B46-80BCB3E1B4AF}"/>
              </a:ext>
            </a:extLst>
          </p:cNvPr>
          <p:cNvSpPr txBox="1">
            <a:spLocks/>
          </p:cNvSpPr>
          <p:nvPr/>
        </p:nvSpPr>
        <p:spPr>
          <a:xfrm>
            <a:off x="1334846" y="2578608"/>
            <a:ext cx="10534066" cy="41605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500" dirty="0" err="1">
                <a:latin typeface="Comic Sans MS" panose="030F0702030302020204" pitchFamily="66" charset="0"/>
              </a:rPr>
              <a:t>Primerament</a:t>
            </a:r>
            <a:r>
              <a:rPr lang="es-ES" sz="2500" dirty="0">
                <a:latin typeface="Comic Sans MS" panose="030F0702030302020204" pitchFamily="66" charset="0"/>
              </a:rPr>
              <a:t>, </a:t>
            </a:r>
            <a:r>
              <a:rPr lang="es-ES" sz="2500" dirty="0" err="1">
                <a:latin typeface="Comic Sans MS" panose="030F0702030302020204" pitchFamily="66" charset="0"/>
              </a:rPr>
              <a:t>notem</a:t>
            </a:r>
            <a:r>
              <a:rPr lang="es-ES" sz="2500" dirty="0">
                <a:latin typeface="Comic Sans MS" panose="030F0702030302020204" pitchFamily="66" charset="0"/>
              </a:rPr>
              <a:t> que </a:t>
            </a:r>
            <a:r>
              <a:rPr lang="es-ES" sz="25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el nombre de formes </a:t>
            </a:r>
            <a:r>
              <a:rPr lang="es-ES" sz="25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diferents</a:t>
            </a:r>
            <a:r>
              <a:rPr lang="es-ES" sz="25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en les </a:t>
            </a:r>
            <a:r>
              <a:rPr lang="es-ES" sz="25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quals</a:t>
            </a:r>
            <a:r>
              <a:rPr lang="es-ES" sz="25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podem</a:t>
            </a:r>
            <a:r>
              <a:rPr lang="es-ES" sz="25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ordenar </a:t>
            </a:r>
            <a:r>
              <a:rPr lang="es-ES" sz="25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els</a:t>
            </a:r>
            <a:r>
              <a:rPr lang="es-ES" sz="25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elements</a:t>
            </a:r>
            <a:r>
              <a:rPr lang="es-ES" sz="25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de A </a:t>
            </a:r>
            <a:r>
              <a:rPr lang="es-ES" sz="2500" dirty="0">
                <a:latin typeface="Comic Sans MS" panose="030F0702030302020204" pitchFamily="66" charset="0"/>
              </a:rPr>
              <a:t>(el nombre de </a:t>
            </a:r>
            <a:r>
              <a:rPr lang="es-ES" sz="2500" dirty="0" err="1">
                <a:latin typeface="Comic Sans MS" panose="030F0702030302020204" pitchFamily="66" charset="0"/>
              </a:rPr>
              <a:t>diferents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i="1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permu-tacions</a:t>
            </a:r>
            <a:r>
              <a:rPr lang="es-ES" sz="2500" i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de A</a:t>
            </a:r>
            <a:r>
              <a:rPr lang="es-ES" sz="2500" dirty="0">
                <a:latin typeface="Comic Sans MS" panose="030F0702030302020204" pitchFamily="66" charset="0"/>
              </a:rPr>
              <a:t>)</a:t>
            </a:r>
            <a:r>
              <a:rPr lang="es-ES" sz="25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és</a:t>
            </a:r>
            <a:r>
              <a:rPr lang="es-ES" sz="25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n!</a:t>
            </a:r>
            <a:r>
              <a:rPr lang="es-ES" sz="2500" dirty="0">
                <a:latin typeface="Comic Sans MS" panose="030F0702030302020204" pitchFamily="66" charset="0"/>
              </a:rPr>
              <a:t>, ja que:</a:t>
            </a: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 - </a:t>
            </a:r>
            <a:r>
              <a:rPr lang="es-ES" sz="2500" dirty="0" err="1">
                <a:latin typeface="Comic Sans MS" panose="030F0702030302020204" pitchFamily="66" charset="0"/>
              </a:rPr>
              <a:t>tenim</a:t>
            </a:r>
            <a:r>
              <a:rPr lang="es-ES" sz="2500" dirty="0">
                <a:latin typeface="Comic Sans MS" panose="030F0702030302020204" pitchFamily="66" charset="0"/>
              </a:rPr>
              <a:t> n </a:t>
            </a:r>
            <a:r>
              <a:rPr lang="es-ES" sz="2500" dirty="0" err="1">
                <a:latin typeface="Comic Sans MS" panose="030F0702030302020204" pitchFamily="66" charset="0"/>
              </a:rPr>
              <a:t>possibilitats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pel</a:t>
            </a:r>
            <a:r>
              <a:rPr lang="es-ES" sz="2500" dirty="0">
                <a:latin typeface="Comic Sans MS" panose="030F0702030302020204" pitchFamily="66" charset="0"/>
              </a:rPr>
              <a:t> primer </a:t>
            </a:r>
            <a:r>
              <a:rPr lang="es-ES" sz="2500" dirty="0" err="1">
                <a:latin typeface="Comic Sans MS" panose="030F0702030302020204" pitchFamily="66" charset="0"/>
              </a:rPr>
              <a:t>element</a:t>
            </a:r>
            <a:r>
              <a:rPr lang="es-ES" sz="2500" dirty="0">
                <a:latin typeface="Comic Sans MS" panose="030F0702030302020204" pitchFamily="66" charset="0"/>
              </a:rPr>
              <a:t>;</a:t>
            </a: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 </a:t>
            </a:r>
          </a:p>
          <a:p>
            <a:pPr marL="0" indent="0"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7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7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1009003" y="2596936"/>
            <a:ext cx="3956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①</a:t>
            </a:r>
            <a:endParaRPr lang="es-ES_tradnl" b="1" dirty="0"/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C43F6748-7DB4-472F-7E78-79799693CC59}"/>
              </a:ext>
            </a:extLst>
          </p:cNvPr>
          <p:cNvSpPr txBox="1">
            <a:spLocks/>
          </p:cNvSpPr>
          <p:nvPr/>
        </p:nvSpPr>
        <p:spPr>
          <a:xfrm>
            <a:off x="1334846" y="3779259"/>
            <a:ext cx="10534066" cy="160934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 - </a:t>
            </a:r>
            <a:r>
              <a:rPr lang="es-ES" sz="2700" dirty="0" err="1">
                <a:latin typeface="Comic Sans MS" panose="030F0702030302020204" pitchFamily="66" charset="0"/>
              </a:rPr>
              <a:t>llavors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tenim</a:t>
            </a:r>
            <a:r>
              <a:rPr lang="es-ES" sz="2700" dirty="0">
                <a:latin typeface="Comic Sans MS" panose="030F0702030302020204" pitchFamily="66" charset="0"/>
              </a:rPr>
              <a:t> n-1 </a:t>
            </a:r>
            <a:r>
              <a:rPr lang="es-ES" sz="2700" dirty="0" err="1">
                <a:latin typeface="Comic Sans MS" panose="030F0702030302020204" pitchFamily="66" charset="0"/>
              </a:rPr>
              <a:t>possibilitats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pel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segon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element</a:t>
            </a:r>
            <a:r>
              <a:rPr lang="es-ES" sz="2700" dirty="0">
                <a:latin typeface="Comic Sans MS" panose="030F0702030302020204" pitchFamily="66" charset="0"/>
              </a:rPr>
              <a:t> (</a:t>
            </a:r>
            <a:r>
              <a:rPr lang="es-ES" sz="2700" b="1" dirty="0">
                <a:latin typeface="Comic Sans MS" panose="030F0702030302020204" pitchFamily="66" charset="0"/>
                <a:ea typeface="Yu Mincho Light" panose="02020300000000000000" pitchFamily="18" charset="-128"/>
              </a:rPr>
              <a:t>≠</a:t>
            </a:r>
            <a:r>
              <a:rPr lang="es-ES" sz="2700" b="1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del primer);</a:t>
            </a: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 </a:t>
            </a:r>
          </a:p>
          <a:p>
            <a:pPr marL="0" indent="0"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7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7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71881F47-E098-60E2-40F6-34469B29B44F}"/>
              </a:ext>
            </a:extLst>
          </p:cNvPr>
          <p:cNvSpPr txBox="1">
            <a:spLocks/>
          </p:cNvSpPr>
          <p:nvPr/>
        </p:nvSpPr>
        <p:spPr>
          <a:xfrm>
            <a:off x="1334846" y="4668011"/>
            <a:ext cx="10534066" cy="3017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    </a:t>
            </a:r>
            <a:r>
              <a:rPr lang="es-ES" sz="2900" dirty="0">
                <a:latin typeface="Comic Sans MS" panose="030F0702030302020204" pitchFamily="66" charset="0"/>
              </a:rPr>
              <a:t>…</a:t>
            </a: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 - </a:t>
            </a:r>
            <a:r>
              <a:rPr lang="es-ES" sz="2500" dirty="0" err="1">
                <a:latin typeface="Comic Sans MS" panose="030F0702030302020204" pitchFamily="66" charset="0"/>
              </a:rPr>
              <a:t>tenim</a:t>
            </a:r>
            <a:r>
              <a:rPr lang="es-ES" sz="2500" dirty="0">
                <a:latin typeface="Comic Sans MS" panose="030F0702030302020204" pitchFamily="66" charset="0"/>
              </a:rPr>
              <a:t> 1 </a:t>
            </a:r>
            <a:r>
              <a:rPr lang="es-ES" sz="2500" dirty="0" err="1">
                <a:latin typeface="Comic Sans MS" panose="030F0702030302020204" pitchFamily="66" charset="0"/>
              </a:rPr>
              <a:t>possibilitat</a:t>
            </a:r>
            <a:r>
              <a:rPr lang="es-ES" sz="2500" dirty="0">
                <a:latin typeface="Comic Sans MS" panose="030F0702030302020204" pitchFamily="66" charset="0"/>
              </a:rPr>
              <a:t> pera </a:t>
            </a:r>
            <a:r>
              <a:rPr lang="es-ES" sz="2500" dirty="0" err="1">
                <a:latin typeface="Comic Sans MS" panose="030F0702030302020204" pitchFamily="66" charset="0"/>
              </a:rPr>
              <a:t>l’últim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element</a:t>
            </a:r>
            <a:r>
              <a:rPr lang="es-ES" sz="2500" dirty="0">
                <a:latin typeface="Comic Sans MS" panose="030F0702030302020204" pitchFamily="66" charset="0"/>
              </a:rPr>
              <a:t> (</a:t>
            </a:r>
            <a:r>
              <a:rPr lang="es-ES" sz="2500" b="1" dirty="0">
                <a:latin typeface="Comic Sans MS" panose="030F0702030302020204" pitchFamily="66" charset="0"/>
                <a:ea typeface="Yu Mincho Light" panose="02020300000000000000" pitchFamily="18" charset="-128"/>
              </a:rPr>
              <a:t>≠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dels</a:t>
            </a:r>
            <a:r>
              <a:rPr lang="es-ES" sz="2500" dirty="0">
                <a:latin typeface="Comic Sans MS" panose="030F0702030302020204" pitchFamily="66" charset="0"/>
              </a:rPr>
              <a:t> n-1 </a:t>
            </a:r>
            <a:r>
              <a:rPr lang="es-ES" sz="2500" dirty="0" err="1">
                <a:latin typeface="Comic Sans MS" panose="030F0702030302020204" pitchFamily="66" charset="0"/>
              </a:rPr>
              <a:t>prèviament</a:t>
            </a: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   </a:t>
            </a:r>
            <a:r>
              <a:rPr lang="es-ES" sz="2500" dirty="0" err="1">
                <a:latin typeface="Comic Sans MS" panose="030F0702030302020204" pitchFamily="66" charset="0"/>
              </a:rPr>
              <a:t>triats</a:t>
            </a:r>
            <a:r>
              <a:rPr lang="es-ES" sz="2500" dirty="0">
                <a:latin typeface="Comic Sans MS" panose="030F0702030302020204" pitchFamily="66" charset="0"/>
              </a:rPr>
              <a:t>). Per </a:t>
            </a:r>
            <a:r>
              <a:rPr lang="es-ES" sz="2500" dirty="0" err="1">
                <a:latin typeface="Comic Sans MS" panose="030F0702030302020204" pitchFamily="66" charset="0"/>
              </a:rPr>
              <a:t>tant</a:t>
            </a:r>
            <a:r>
              <a:rPr lang="es-ES" sz="2500" dirty="0">
                <a:latin typeface="Comic Sans MS" panose="030F0702030302020204" pitchFamily="66" charset="0"/>
              </a:rPr>
              <a:t>, </a:t>
            </a:r>
            <a:r>
              <a:rPr lang="es-ES" sz="2500" dirty="0" err="1">
                <a:latin typeface="Comic Sans MS" panose="030F0702030302020204" pitchFamily="66" charset="0"/>
              </a:rPr>
              <a:t>tenim</a:t>
            </a:r>
            <a:r>
              <a:rPr lang="es-ES" sz="2500" dirty="0">
                <a:latin typeface="Comic Sans MS" panose="030F0702030302020204" pitchFamily="66" charset="0"/>
              </a:rPr>
              <a:t> un total de</a:t>
            </a: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          </a:t>
            </a:r>
            <a:r>
              <a:rPr lang="es-ES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           </a:t>
            </a:r>
            <a:r>
              <a:rPr lang="es-ES" sz="2700" dirty="0">
                <a:latin typeface="Comic Sans MS" panose="030F0702030302020204" pitchFamily="66" charset="0"/>
              </a:rPr>
              <a:t>n ∙ (n-1) ∙ (n-2) ∙ ∙∙∙ ∙ 1 = </a:t>
            </a:r>
            <a:r>
              <a:rPr lang="es-ES" sz="27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n!  </a:t>
            </a:r>
            <a:r>
              <a:rPr lang="es-ES" sz="2700" dirty="0" err="1">
                <a:latin typeface="Comic Sans MS" panose="030F0702030302020204" pitchFamily="66" charset="0"/>
              </a:rPr>
              <a:t>possibilitats</a:t>
            </a:r>
            <a:endParaRPr lang="es-ES" sz="27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7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7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3244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2" grpId="0"/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6D6F56-6AFE-8E38-4E88-DD5D9DD5C5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3AA896CC-3D64-6346-E3BE-E220CB4C8677}"/>
              </a:ext>
            </a:extLst>
          </p:cNvPr>
          <p:cNvSpPr txBox="1">
            <a:spLocks/>
          </p:cNvSpPr>
          <p:nvPr/>
        </p:nvSpPr>
        <p:spPr>
          <a:xfrm>
            <a:off x="1418057" y="652508"/>
            <a:ext cx="10237681" cy="1159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_tradnl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Per </a:t>
            </a:r>
            <a:r>
              <a:rPr lang="es-ES_tradnl" sz="25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exemple</a:t>
            </a:r>
            <a:r>
              <a:rPr lang="es-ES_tradnl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, les </a:t>
            </a:r>
            <a:r>
              <a:rPr lang="es-ES_tradnl" sz="25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permutacions</a:t>
            </a:r>
            <a:r>
              <a:rPr lang="es-ES_tradnl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de A={</a:t>
            </a:r>
            <a:r>
              <a:rPr lang="es-ES_tradnl" sz="25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a,b,c</a:t>
            </a:r>
            <a:r>
              <a:rPr lang="es-ES_tradnl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} </a:t>
            </a:r>
            <a:r>
              <a:rPr lang="es-ES_tradnl" sz="25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són</a:t>
            </a:r>
            <a:r>
              <a:rPr lang="es-ES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e</a:t>
            </a:r>
            <a:r>
              <a:rPr lang="es-ES_tradnl" sz="25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ls</a:t>
            </a:r>
            <a:r>
              <a:rPr lang="es-ES_tradnl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_tradnl" sz="25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següents</a:t>
            </a:r>
            <a:r>
              <a:rPr lang="es-ES_tradnl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3! = 6 </a:t>
            </a:r>
          </a:p>
          <a:p>
            <a:pPr marL="0" indent="0">
              <a:buNone/>
            </a:pPr>
            <a:r>
              <a:rPr lang="es-ES_tradnl" sz="25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conjunts</a:t>
            </a:r>
            <a:r>
              <a:rPr lang="es-ES_tradnl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_tradnl" sz="25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ordenats</a:t>
            </a:r>
            <a:r>
              <a:rPr lang="es-ES_tradnl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_tradnl" sz="2500" dirty="0">
                <a:latin typeface="Comic Sans MS" panose="030F0702030302020204" pitchFamily="66" charset="0"/>
              </a:rPr>
              <a:t>P</a:t>
            </a:r>
            <a:r>
              <a:rPr lang="es-ES_tradnl" sz="2500" baseline="-25000" dirty="0">
                <a:latin typeface="Comic Sans MS" panose="030F0702030302020204" pitchFamily="66" charset="0"/>
              </a:rPr>
              <a:t>1</a:t>
            </a:r>
            <a:r>
              <a:rPr lang="es-ES_tradnl" sz="2500" dirty="0">
                <a:latin typeface="Comic Sans MS" panose="030F0702030302020204" pitchFamily="66" charset="0"/>
              </a:rPr>
              <a:t>, P</a:t>
            </a:r>
            <a:r>
              <a:rPr lang="es-ES_tradnl" sz="2500" baseline="-25000" dirty="0">
                <a:latin typeface="Comic Sans MS" panose="030F0702030302020204" pitchFamily="66" charset="0"/>
              </a:rPr>
              <a:t>2</a:t>
            </a:r>
            <a:r>
              <a:rPr lang="es-ES_tradnl" sz="2500" dirty="0">
                <a:latin typeface="Comic Sans MS" panose="030F0702030302020204" pitchFamily="66" charset="0"/>
              </a:rPr>
              <a:t>, …, P</a:t>
            </a:r>
            <a:r>
              <a:rPr lang="es-ES_tradnl" sz="2500" baseline="-25000" dirty="0">
                <a:latin typeface="Comic Sans MS" panose="030F0702030302020204" pitchFamily="66" charset="0"/>
              </a:rPr>
              <a:t>6</a:t>
            </a:r>
            <a:r>
              <a:rPr lang="es-ES_tradnl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:</a:t>
            </a:r>
            <a:endParaRPr lang="es-ES" sz="25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25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25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77A6E752-CEEB-4CC7-FAC4-1683EE88555C}"/>
              </a:ext>
            </a:extLst>
          </p:cNvPr>
          <p:cNvSpPr txBox="1">
            <a:spLocks/>
          </p:cNvSpPr>
          <p:nvPr/>
        </p:nvSpPr>
        <p:spPr>
          <a:xfrm>
            <a:off x="1418058" y="2869312"/>
            <a:ext cx="1590318" cy="275234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_tradnl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                       </a:t>
            </a:r>
          </a:p>
          <a:p>
            <a:pPr marL="0" indent="0">
              <a:buNone/>
            </a:pPr>
            <a:endParaRPr lang="es-ES_tradnl" sz="25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_tradnl" sz="25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_tradnl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A={</a:t>
            </a:r>
            <a:r>
              <a:rPr lang="es-ES_tradnl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a,b,c</a:t>
            </a:r>
            <a:r>
              <a:rPr lang="es-ES_tradnl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}                   </a:t>
            </a:r>
            <a:endParaRPr lang="es-ES" sz="27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25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25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3000" dirty="0">
                <a:latin typeface="Comic Sans MS" panose="030F0702030302020204" pitchFamily="66" charset="0"/>
              </a:rPr>
              <a:t>                                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21086D8-F54D-972F-9277-7A67B39C45EA}"/>
              </a:ext>
            </a:extLst>
          </p:cNvPr>
          <p:cNvSpPr txBox="1">
            <a:spLocks/>
          </p:cNvSpPr>
          <p:nvPr/>
        </p:nvSpPr>
        <p:spPr>
          <a:xfrm>
            <a:off x="2889504" y="1763354"/>
            <a:ext cx="10316742" cy="1253506"/>
          </a:xfrm>
          <a:prstGeom prst="rect">
            <a:avLst/>
          </a:prstGeom>
        </p:spPr>
        <p:txBody>
          <a:bodyPr vert="horz" lIns="91440" tIns="45720" rIns="91440" bIns="45720" rtlCol="0">
            <a:normAutofit fontScale="3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_tradnl" sz="7700" i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1r </a:t>
            </a:r>
            <a:r>
              <a:rPr lang="es-ES_tradnl" sz="7700" i="1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element</a:t>
            </a:r>
            <a:r>
              <a:rPr lang="es-ES_tradnl" sz="7700" i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      2n </a:t>
            </a:r>
            <a:r>
              <a:rPr lang="es-ES_tradnl" sz="7700" i="1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element</a:t>
            </a:r>
            <a:r>
              <a:rPr lang="es-ES_tradnl" sz="7700" i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    3r </a:t>
            </a:r>
            <a:r>
              <a:rPr lang="es-ES_tradnl" sz="7700" i="1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element</a:t>
            </a:r>
            <a:r>
              <a:rPr lang="es-ES_tradnl" sz="7700" i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      </a:t>
            </a:r>
            <a:r>
              <a:rPr lang="es-ES_tradnl" sz="7700" i="1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Conjunt</a:t>
            </a:r>
            <a:r>
              <a:rPr lang="es-ES_tradnl" sz="7700" i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_tradnl" sz="77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P</a:t>
            </a:r>
            <a:r>
              <a:rPr lang="es-ES_tradnl" sz="77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i</a:t>
            </a:r>
            <a:r>
              <a:rPr lang="es-ES_tradnl" sz="77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_tradnl" sz="7700" i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   </a:t>
            </a:r>
            <a:endParaRPr lang="es-ES" sz="7700" i="1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25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25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500" dirty="0">
                <a:latin typeface="Comic Sans MS" panose="030F0702030302020204" pitchFamily="66" charset="0"/>
              </a:rPr>
              <a:t> </a:t>
            </a: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D7C8E9BB-882C-43F7-583A-D02EE19575F2}"/>
              </a:ext>
            </a:extLst>
          </p:cNvPr>
          <p:cNvSpPr txBox="1"/>
          <p:nvPr/>
        </p:nvSpPr>
        <p:spPr>
          <a:xfrm>
            <a:off x="3712464" y="2392258"/>
            <a:ext cx="348172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a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CAAB0FD3-6215-B052-6B96-C35480F1FE86}"/>
              </a:ext>
            </a:extLst>
          </p:cNvPr>
          <p:cNvSpPr txBox="1"/>
          <p:nvPr/>
        </p:nvSpPr>
        <p:spPr>
          <a:xfrm>
            <a:off x="6097812" y="2077973"/>
            <a:ext cx="375424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b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65DAF722-0B66-0EC8-5FA7-B3CA239A3589}"/>
              </a:ext>
            </a:extLst>
          </p:cNvPr>
          <p:cNvSpPr txBox="1"/>
          <p:nvPr/>
        </p:nvSpPr>
        <p:spPr>
          <a:xfrm>
            <a:off x="6097812" y="2857631"/>
            <a:ext cx="349776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c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7CAFC2E3-09C0-2B74-0E78-3925408F7F8F}"/>
              </a:ext>
            </a:extLst>
          </p:cNvPr>
          <p:cNvSpPr txBox="1"/>
          <p:nvPr/>
        </p:nvSpPr>
        <p:spPr>
          <a:xfrm>
            <a:off x="3712464" y="3878533"/>
            <a:ext cx="375424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b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755BE915-3B7B-7A62-8EE3-35734EE4F662}"/>
              </a:ext>
            </a:extLst>
          </p:cNvPr>
          <p:cNvSpPr txBox="1"/>
          <p:nvPr/>
        </p:nvSpPr>
        <p:spPr>
          <a:xfrm>
            <a:off x="6097812" y="3564248"/>
            <a:ext cx="348172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a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40E7198A-B4CD-EDB9-16B2-B12FEA05F926}"/>
              </a:ext>
            </a:extLst>
          </p:cNvPr>
          <p:cNvSpPr txBox="1"/>
          <p:nvPr/>
        </p:nvSpPr>
        <p:spPr>
          <a:xfrm>
            <a:off x="6097812" y="4343906"/>
            <a:ext cx="349776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c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DCFB3BBE-020D-D56D-BB94-C621E8311500}"/>
              </a:ext>
            </a:extLst>
          </p:cNvPr>
          <p:cNvSpPr txBox="1"/>
          <p:nvPr/>
        </p:nvSpPr>
        <p:spPr>
          <a:xfrm>
            <a:off x="3712464" y="5281904"/>
            <a:ext cx="349776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c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182B5646-BBE4-BE20-44B6-653E6363470A}"/>
              </a:ext>
            </a:extLst>
          </p:cNvPr>
          <p:cNvSpPr txBox="1"/>
          <p:nvPr/>
        </p:nvSpPr>
        <p:spPr>
          <a:xfrm>
            <a:off x="6097812" y="4967619"/>
            <a:ext cx="348172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a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08DA7F1A-BF87-4733-D642-B5544CBC10E2}"/>
              </a:ext>
            </a:extLst>
          </p:cNvPr>
          <p:cNvSpPr txBox="1"/>
          <p:nvPr/>
        </p:nvSpPr>
        <p:spPr>
          <a:xfrm>
            <a:off x="6097812" y="5747277"/>
            <a:ext cx="375424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b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EC97624C-FC15-FF4E-2894-8C7A29A0986F}"/>
              </a:ext>
            </a:extLst>
          </p:cNvPr>
          <p:cNvSpPr txBox="1"/>
          <p:nvPr/>
        </p:nvSpPr>
        <p:spPr>
          <a:xfrm>
            <a:off x="8270841" y="2077973"/>
            <a:ext cx="349776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c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680E2975-D60A-F8BE-7BDD-4E717F373913}"/>
              </a:ext>
            </a:extLst>
          </p:cNvPr>
          <p:cNvSpPr txBox="1"/>
          <p:nvPr/>
        </p:nvSpPr>
        <p:spPr>
          <a:xfrm>
            <a:off x="8270841" y="2857631"/>
            <a:ext cx="375424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b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F57FC0F6-7D75-9D65-5D8F-B8F436C8F7B4}"/>
              </a:ext>
            </a:extLst>
          </p:cNvPr>
          <p:cNvSpPr txBox="1"/>
          <p:nvPr/>
        </p:nvSpPr>
        <p:spPr>
          <a:xfrm>
            <a:off x="8270841" y="3564248"/>
            <a:ext cx="349776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c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E7104D62-BA79-703A-B9E8-AC5DBF34965F}"/>
              </a:ext>
            </a:extLst>
          </p:cNvPr>
          <p:cNvSpPr txBox="1"/>
          <p:nvPr/>
        </p:nvSpPr>
        <p:spPr>
          <a:xfrm>
            <a:off x="8270841" y="4343906"/>
            <a:ext cx="348172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a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DC1840C8-448C-CD0E-A1DC-7FF358B00608}"/>
              </a:ext>
            </a:extLst>
          </p:cNvPr>
          <p:cNvSpPr txBox="1"/>
          <p:nvPr/>
        </p:nvSpPr>
        <p:spPr>
          <a:xfrm>
            <a:off x="8270841" y="4967619"/>
            <a:ext cx="375424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b</a:t>
            </a: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E9E4BCF3-AF7F-99E8-2F19-E74DC742BDF7}"/>
              </a:ext>
            </a:extLst>
          </p:cNvPr>
          <p:cNvSpPr txBox="1"/>
          <p:nvPr/>
        </p:nvSpPr>
        <p:spPr>
          <a:xfrm>
            <a:off x="8270841" y="5747277"/>
            <a:ext cx="348172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a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B6211257-D95D-8330-337F-C0D1DDA70117}"/>
              </a:ext>
            </a:extLst>
          </p:cNvPr>
          <p:cNvSpPr txBox="1"/>
          <p:nvPr/>
        </p:nvSpPr>
        <p:spPr>
          <a:xfrm>
            <a:off x="10066842" y="2151580"/>
            <a:ext cx="158889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500" dirty="0">
                <a:latin typeface="Comic Sans MS" panose="030F0702030302020204" pitchFamily="66" charset="0"/>
              </a:rPr>
              <a:t>P</a:t>
            </a:r>
            <a:r>
              <a:rPr lang="es-ES" sz="2500" baseline="-25000" dirty="0">
                <a:latin typeface="Comic Sans MS" panose="030F0702030302020204" pitchFamily="66" charset="0"/>
              </a:rPr>
              <a:t>1</a:t>
            </a:r>
            <a:r>
              <a:rPr lang="es-ES" sz="2500" dirty="0">
                <a:latin typeface="Comic Sans MS" panose="030F0702030302020204" pitchFamily="66" charset="0"/>
              </a:rPr>
              <a:t>=(</a:t>
            </a:r>
            <a:r>
              <a:rPr lang="es-ES" sz="2500" dirty="0" err="1">
                <a:latin typeface="Comic Sans MS" panose="030F0702030302020204" pitchFamily="66" charset="0"/>
              </a:rPr>
              <a:t>a,b,c</a:t>
            </a:r>
            <a:r>
              <a:rPr lang="es-ES" sz="2500" dirty="0">
                <a:latin typeface="Comic Sans MS" panose="030F0702030302020204" pitchFamily="66" charset="0"/>
              </a:rPr>
              <a:t>)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5BF400EF-3DD9-3B9D-D665-B7A8975B08D6}"/>
              </a:ext>
            </a:extLst>
          </p:cNvPr>
          <p:cNvSpPr txBox="1"/>
          <p:nvPr/>
        </p:nvSpPr>
        <p:spPr>
          <a:xfrm>
            <a:off x="10066842" y="2855861"/>
            <a:ext cx="157447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500" dirty="0">
                <a:latin typeface="Comic Sans MS" panose="030F0702030302020204" pitchFamily="66" charset="0"/>
              </a:rPr>
              <a:t>P</a:t>
            </a:r>
            <a:r>
              <a:rPr lang="es-ES" sz="2500" baseline="-25000" dirty="0">
                <a:latin typeface="Comic Sans MS" panose="030F0702030302020204" pitchFamily="66" charset="0"/>
              </a:rPr>
              <a:t>2</a:t>
            </a:r>
            <a:r>
              <a:rPr lang="es-ES" sz="2500" dirty="0">
                <a:latin typeface="Comic Sans MS" panose="030F0702030302020204" pitchFamily="66" charset="0"/>
              </a:rPr>
              <a:t>=(</a:t>
            </a:r>
            <a:r>
              <a:rPr lang="es-ES" sz="2500" dirty="0" err="1">
                <a:latin typeface="Comic Sans MS" panose="030F0702030302020204" pitchFamily="66" charset="0"/>
              </a:rPr>
              <a:t>a,c,b</a:t>
            </a:r>
            <a:r>
              <a:rPr lang="es-ES" sz="2500" dirty="0">
                <a:latin typeface="Comic Sans MS" panose="030F0702030302020204" pitchFamily="66" charset="0"/>
              </a:rPr>
              <a:t>)</a:t>
            </a:r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7F9C464F-8379-CF5A-AA80-E563171F984A}"/>
              </a:ext>
            </a:extLst>
          </p:cNvPr>
          <p:cNvSpPr txBox="1"/>
          <p:nvPr/>
        </p:nvSpPr>
        <p:spPr>
          <a:xfrm>
            <a:off x="10066842" y="3562478"/>
            <a:ext cx="157447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500" dirty="0">
                <a:latin typeface="Comic Sans MS" panose="030F0702030302020204" pitchFamily="66" charset="0"/>
              </a:rPr>
              <a:t>P</a:t>
            </a:r>
            <a:r>
              <a:rPr lang="es-ES" sz="2500" baseline="-25000" dirty="0">
                <a:latin typeface="Comic Sans MS" panose="030F0702030302020204" pitchFamily="66" charset="0"/>
              </a:rPr>
              <a:t>3</a:t>
            </a:r>
            <a:r>
              <a:rPr lang="es-ES" sz="2500" dirty="0">
                <a:latin typeface="Comic Sans MS" panose="030F0702030302020204" pitchFamily="66" charset="0"/>
              </a:rPr>
              <a:t>=(</a:t>
            </a:r>
            <a:r>
              <a:rPr lang="es-ES" sz="2500" dirty="0" err="1">
                <a:latin typeface="Comic Sans MS" panose="030F0702030302020204" pitchFamily="66" charset="0"/>
              </a:rPr>
              <a:t>b,a,c</a:t>
            </a:r>
            <a:r>
              <a:rPr lang="es-ES" sz="2500" dirty="0">
                <a:latin typeface="Comic Sans MS" panose="030F0702030302020204" pitchFamily="66" charset="0"/>
              </a:rPr>
              <a:t>)</a:t>
            </a: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5E4F3B58-EF44-8C18-5019-36D00222B074}"/>
              </a:ext>
            </a:extLst>
          </p:cNvPr>
          <p:cNvSpPr txBox="1"/>
          <p:nvPr/>
        </p:nvSpPr>
        <p:spPr>
          <a:xfrm>
            <a:off x="10066842" y="4342136"/>
            <a:ext cx="1574470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500" dirty="0">
                <a:latin typeface="Comic Sans MS" panose="030F0702030302020204" pitchFamily="66" charset="0"/>
              </a:rPr>
              <a:t>P</a:t>
            </a:r>
            <a:r>
              <a:rPr lang="es-ES" sz="2500" baseline="-25000" dirty="0">
                <a:latin typeface="Comic Sans MS" panose="030F0702030302020204" pitchFamily="66" charset="0"/>
              </a:rPr>
              <a:t>4</a:t>
            </a:r>
            <a:r>
              <a:rPr lang="es-ES" sz="2500" dirty="0">
                <a:latin typeface="Comic Sans MS" panose="030F0702030302020204" pitchFamily="66" charset="0"/>
              </a:rPr>
              <a:t>=(</a:t>
            </a:r>
            <a:r>
              <a:rPr lang="es-ES" sz="2500" dirty="0" err="1">
                <a:latin typeface="Comic Sans MS" panose="030F0702030302020204" pitchFamily="66" charset="0"/>
              </a:rPr>
              <a:t>b,c,a</a:t>
            </a:r>
            <a:r>
              <a:rPr lang="es-ES" sz="2500" dirty="0">
                <a:latin typeface="Comic Sans MS" panose="030F0702030302020204" pitchFamily="66" charset="0"/>
              </a:rPr>
              <a:t>)</a:t>
            </a:r>
          </a:p>
          <a:p>
            <a:endParaRPr lang="es-ES" sz="25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5B53A2C1-917E-9BAD-DA52-5320A5D56CB2}"/>
              </a:ext>
            </a:extLst>
          </p:cNvPr>
          <p:cNvSpPr txBox="1"/>
          <p:nvPr/>
        </p:nvSpPr>
        <p:spPr>
          <a:xfrm>
            <a:off x="10081269" y="5005242"/>
            <a:ext cx="157447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500" dirty="0">
                <a:latin typeface="Comic Sans MS" panose="030F0702030302020204" pitchFamily="66" charset="0"/>
              </a:rPr>
              <a:t>P</a:t>
            </a:r>
            <a:r>
              <a:rPr lang="es-ES" sz="2500" baseline="-25000" dirty="0">
                <a:latin typeface="Comic Sans MS" panose="030F0702030302020204" pitchFamily="66" charset="0"/>
              </a:rPr>
              <a:t>5</a:t>
            </a:r>
            <a:r>
              <a:rPr lang="es-ES" sz="2500" dirty="0">
                <a:latin typeface="Comic Sans MS" panose="030F0702030302020204" pitchFamily="66" charset="0"/>
              </a:rPr>
              <a:t>=(</a:t>
            </a:r>
            <a:r>
              <a:rPr lang="es-ES" sz="2500" dirty="0" err="1">
                <a:latin typeface="Comic Sans MS" panose="030F0702030302020204" pitchFamily="66" charset="0"/>
              </a:rPr>
              <a:t>c,a,b</a:t>
            </a:r>
            <a:r>
              <a:rPr lang="es-ES" sz="2500" dirty="0">
                <a:latin typeface="Comic Sans MS" panose="030F0702030302020204" pitchFamily="66" charset="0"/>
              </a:rPr>
              <a:t>)</a:t>
            </a: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382BE16B-A69D-A778-B338-CB582FAB2E4E}"/>
              </a:ext>
            </a:extLst>
          </p:cNvPr>
          <p:cNvSpPr txBox="1"/>
          <p:nvPr/>
        </p:nvSpPr>
        <p:spPr>
          <a:xfrm>
            <a:off x="10066842" y="5745507"/>
            <a:ext cx="157447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500" dirty="0">
                <a:latin typeface="Comic Sans MS" panose="030F0702030302020204" pitchFamily="66" charset="0"/>
              </a:rPr>
              <a:t>P</a:t>
            </a:r>
            <a:r>
              <a:rPr lang="es-ES" sz="2500" baseline="-25000" dirty="0">
                <a:latin typeface="Comic Sans MS" panose="030F0702030302020204" pitchFamily="66" charset="0"/>
              </a:rPr>
              <a:t>6</a:t>
            </a:r>
            <a:r>
              <a:rPr lang="es-ES" sz="2500" dirty="0">
                <a:latin typeface="Comic Sans MS" panose="030F0702030302020204" pitchFamily="66" charset="0"/>
              </a:rPr>
              <a:t>=(</a:t>
            </a:r>
            <a:r>
              <a:rPr lang="es-ES" sz="2500" dirty="0" err="1">
                <a:latin typeface="Comic Sans MS" panose="030F0702030302020204" pitchFamily="66" charset="0"/>
              </a:rPr>
              <a:t>c,b,a</a:t>
            </a:r>
            <a:r>
              <a:rPr lang="es-ES" sz="2500" dirty="0">
                <a:latin typeface="Comic Sans MS" panose="030F0702030302020204" pitchFamily="66" charset="0"/>
              </a:rPr>
              <a:t>)</a:t>
            </a:r>
          </a:p>
        </p:txBody>
      </p:sp>
      <p:cxnSp>
        <p:nvCxnSpPr>
          <p:cNvPr id="29" name="Conector recto de flecha 28">
            <a:extLst>
              <a:ext uri="{FF2B5EF4-FFF2-40B4-BE49-F238E27FC236}">
                <a16:creationId xmlns:a16="http://schemas.microsoft.com/office/drawing/2014/main" id="{7038E092-BF00-02B1-7C3B-FC97097F3C6C}"/>
              </a:ext>
            </a:extLst>
          </p:cNvPr>
          <p:cNvCxnSpPr>
            <a:cxnSpLocks/>
          </p:cNvCxnSpPr>
          <p:nvPr/>
        </p:nvCxnSpPr>
        <p:spPr>
          <a:xfrm flipV="1">
            <a:off x="3008376" y="2765791"/>
            <a:ext cx="807844" cy="1360806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cto de flecha 29">
            <a:extLst>
              <a:ext uri="{FF2B5EF4-FFF2-40B4-BE49-F238E27FC236}">
                <a16:creationId xmlns:a16="http://schemas.microsoft.com/office/drawing/2014/main" id="{772DE4E8-D8D8-E276-873C-3D050A907576}"/>
              </a:ext>
            </a:extLst>
          </p:cNvPr>
          <p:cNvCxnSpPr>
            <a:cxnSpLocks/>
          </p:cNvCxnSpPr>
          <p:nvPr/>
        </p:nvCxnSpPr>
        <p:spPr>
          <a:xfrm>
            <a:off x="3008376" y="4217513"/>
            <a:ext cx="807844" cy="1225390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ector recto de flecha 43">
            <a:extLst>
              <a:ext uri="{FF2B5EF4-FFF2-40B4-BE49-F238E27FC236}">
                <a16:creationId xmlns:a16="http://schemas.microsoft.com/office/drawing/2014/main" id="{BE6F838E-E960-FFF2-554A-7FC78487CE64}"/>
              </a:ext>
            </a:extLst>
          </p:cNvPr>
          <p:cNvCxnSpPr>
            <a:cxnSpLocks/>
          </p:cNvCxnSpPr>
          <p:nvPr/>
        </p:nvCxnSpPr>
        <p:spPr>
          <a:xfrm flipV="1">
            <a:off x="3008376" y="4151447"/>
            <a:ext cx="704088" cy="9537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ctor recto de flecha 44">
            <a:extLst>
              <a:ext uri="{FF2B5EF4-FFF2-40B4-BE49-F238E27FC236}">
                <a16:creationId xmlns:a16="http://schemas.microsoft.com/office/drawing/2014/main" id="{F213F5C5-ADD8-F671-2C8F-0941A8511F26}"/>
              </a:ext>
            </a:extLst>
          </p:cNvPr>
          <p:cNvCxnSpPr>
            <a:cxnSpLocks/>
            <a:endCxn id="8" idx="1"/>
          </p:cNvCxnSpPr>
          <p:nvPr/>
        </p:nvCxnSpPr>
        <p:spPr>
          <a:xfrm flipV="1">
            <a:off x="4028045" y="2316500"/>
            <a:ext cx="2069767" cy="276662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ector recto de flecha 46">
            <a:extLst>
              <a:ext uri="{FF2B5EF4-FFF2-40B4-BE49-F238E27FC236}">
                <a16:creationId xmlns:a16="http://schemas.microsoft.com/office/drawing/2014/main" id="{D919BAA1-1AEB-C8B8-4C43-038591F1E488}"/>
              </a:ext>
            </a:extLst>
          </p:cNvPr>
          <p:cNvCxnSpPr>
            <a:cxnSpLocks/>
          </p:cNvCxnSpPr>
          <p:nvPr/>
        </p:nvCxnSpPr>
        <p:spPr>
          <a:xfrm flipV="1">
            <a:off x="4066995" y="3837233"/>
            <a:ext cx="2069767" cy="276662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recto de flecha 47">
            <a:extLst>
              <a:ext uri="{FF2B5EF4-FFF2-40B4-BE49-F238E27FC236}">
                <a16:creationId xmlns:a16="http://schemas.microsoft.com/office/drawing/2014/main" id="{8FFA514A-D9D9-2D27-6229-2F0599C68D12}"/>
              </a:ext>
            </a:extLst>
          </p:cNvPr>
          <p:cNvCxnSpPr>
            <a:cxnSpLocks/>
          </p:cNvCxnSpPr>
          <p:nvPr/>
        </p:nvCxnSpPr>
        <p:spPr>
          <a:xfrm flipV="1">
            <a:off x="4048028" y="5243769"/>
            <a:ext cx="2069767" cy="276662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ector recto de flecha 48">
            <a:extLst>
              <a:ext uri="{FF2B5EF4-FFF2-40B4-BE49-F238E27FC236}">
                <a16:creationId xmlns:a16="http://schemas.microsoft.com/office/drawing/2014/main" id="{CD5D4832-0850-AE06-6831-C2746FB535B8}"/>
              </a:ext>
            </a:extLst>
          </p:cNvPr>
          <p:cNvCxnSpPr>
            <a:cxnSpLocks/>
          </p:cNvCxnSpPr>
          <p:nvPr/>
        </p:nvCxnSpPr>
        <p:spPr>
          <a:xfrm>
            <a:off x="4019455" y="2682243"/>
            <a:ext cx="2073355" cy="410302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ector recto de flecha 50">
            <a:extLst>
              <a:ext uri="{FF2B5EF4-FFF2-40B4-BE49-F238E27FC236}">
                <a16:creationId xmlns:a16="http://schemas.microsoft.com/office/drawing/2014/main" id="{45D36F5F-62E2-5A0B-5A4D-8ADFC5D66209}"/>
              </a:ext>
            </a:extLst>
          </p:cNvPr>
          <p:cNvCxnSpPr>
            <a:cxnSpLocks/>
          </p:cNvCxnSpPr>
          <p:nvPr/>
        </p:nvCxnSpPr>
        <p:spPr>
          <a:xfrm>
            <a:off x="4070431" y="4168262"/>
            <a:ext cx="2073355" cy="410302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ector recto de flecha 51">
            <a:extLst>
              <a:ext uri="{FF2B5EF4-FFF2-40B4-BE49-F238E27FC236}">
                <a16:creationId xmlns:a16="http://schemas.microsoft.com/office/drawing/2014/main" id="{271B1C25-57EF-A38E-BC9C-2665537E13B7}"/>
              </a:ext>
            </a:extLst>
          </p:cNvPr>
          <p:cNvCxnSpPr>
            <a:cxnSpLocks/>
          </p:cNvCxnSpPr>
          <p:nvPr/>
        </p:nvCxnSpPr>
        <p:spPr>
          <a:xfrm>
            <a:off x="4060636" y="5614719"/>
            <a:ext cx="2073355" cy="410302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ector recto de flecha 52">
            <a:extLst>
              <a:ext uri="{FF2B5EF4-FFF2-40B4-BE49-F238E27FC236}">
                <a16:creationId xmlns:a16="http://schemas.microsoft.com/office/drawing/2014/main" id="{B44B5BFA-F6CC-69FF-94F2-9A16EBC3152E}"/>
              </a:ext>
            </a:extLst>
          </p:cNvPr>
          <p:cNvCxnSpPr>
            <a:cxnSpLocks/>
          </p:cNvCxnSpPr>
          <p:nvPr/>
        </p:nvCxnSpPr>
        <p:spPr>
          <a:xfrm>
            <a:off x="6468460" y="2374782"/>
            <a:ext cx="1779244" cy="0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recto de flecha 55">
            <a:extLst>
              <a:ext uri="{FF2B5EF4-FFF2-40B4-BE49-F238E27FC236}">
                <a16:creationId xmlns:a16="http://schemas.microsoft.com/office/drawing/2014/main" id="{98A6DC32-F7F6-2FCE-FB8F-9DBA21C18AF4}"/>
              </a:ext>
            </a:extLst>
          </p:cNvPr>
          <p:cNvCxnSpPr>
            <a:cxnSpLocks/>
          </p:cNvCxnSpPr>
          <p:nvPr/>
        </p:nvCxnSpPr>
        <p:spPr>
          <a:xfrm>
            <a:off x="6488037" y="3108322"/>
            <a:ext cx="1779244" cy="0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ector recto de flecha 56">
            <a:extLst>
              <a:ext uri="{FF2B5EF4-FFF2-40B4-BE49-F238E27FC236}">
                <a16:creationId xmlns:a16="http://schemas.microsoft.com/office/drawing/2014/main" id="{32D3E332-6581-D4B9-AAA0-7E200C6CB9FF}"/>
              </a:ext>
            </a:extLst>
          </p:cNvPr>
          <p:cNvCxnSpPr>
            <a:cxnSpLocks/>
          </p:cNvCxnSpPr>
          <p:nvPr/>
        </p:nvCxnSpPr>
        <p:spPr>
          <a:xfrm>
            <a:off x="6488037" y="3801005"/>
            <a:ext cx="1779244" cy="0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ector recto de flecha 57">
            <a:extLst>
              <a:ext uri="{FF2B5EF4-FFF2-40B4-BE49-F238E27FC236}">
                <a16:creationId xmlns:a16="http://schemas.microsoft.com/office/drawing/2014/main" id="{4DD3690D-B484-DE0A-425A-53D707FFB3A2}"/>
              </a:ext>
            </a:extLst>
          </p:cNvPr>
          <p:cNvCxnSpPr>
            <a:cxnSpLocks/>
          </p:cNvCxnSpPr>
          <p:nvPr/>
        </p:nvCxnSpPr>
        <p:spPr>
          <a:xfrm>
            <a:off x="6445984" y="4578564"/>
            <a:ext cx="1779244" cy="0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ector recto de flecha 58">
            <a:extLst>
              <a:ext uri="{FF2B5EF4-FFF2-40B4-BE49-F238E27FC236}">
                <a16:creationId xmlns:a16="http://schemas.microsoft.com/office/drawing/2014/main" id="{EB934F64-9551-8B90-E5F0-D17F47E443C7}"/>
              </a:ext>
            </a:extLst>
          </p:cNvPr>
          <p:cNvCxnSpPr>
            <a:cxnSpLocks/>
          </p:cNvCxnSpPr>
          <p:nvPr/>
        </p:nvCxnSpPr>
        <p:spPr>
          <a:xfrm>
            <a:off x="6468460" y="5203910"/>
            <a:ext cx="1779244" cy="0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ector recto de flecha 59">
            <a:extLst>
              <a:ext uri="{FF2B5EF4-FFF2-40B4-BE49-F238E27FC236}">
                <a16:creationId xmlns:a16="http://schemas.microsoft.com/office/drawing/2014/main" id="{B1961527-843F-EA53-774A-259E8E12FE37}"/>
              </a:ext>
            </a:extLst>
          </p:cNvPr>
          <p:cNvCxnSpPr>
            <a:cxnSpLocks/>
          </p:cNvCxnSpPr>
          <p:nvPr/>
        </p:nvCxnSpPr>
        <p:spPr>
          <a:xfrm>
            <a:off x="6488037" y="5971819"/>
            <a:ext cx="1779244" cy="0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ector recto de flecha 64">
            <a:extLst>
              <a:ext uri="{FF2B5EF4-FFF2-40B4-BE49-F238E27FC236}">
                <a16:creationId xmlns:a16="http://schemas.microsoft.com/office/drawing/2014/main" id="{8FB25268-BC5B-B0BE-F6D9-0E1DE31F3C86}"/>
              </a:ext>
            </a:extLst>
          </p:cNvPr>
          <p:cNvCxnSpPr>
            <a:cxnSpLocks/>
          </p:cNvCxnSpPr>
          <p:nvPr/>
        </p:nvCxnSpPr>
        <p:spPr>
          <a:xfrm>
            <a:off x="8619013" y="2374782"/>
            <a:ext cx="1447829" cy="15325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ector recto de flecha 66">
            <a:extLst>
              <a:ext uri="{FF2B5EF4-FFF2-40B4-BE49-F238E27FC236}">
                <a16:creationId xmlns:a16="http://schemas.microsoft.com/office/drawing/2014/main" id="{274F0A22-49C4-898C-9F09-0D61978226FF}"/>
              </a:ext>
            </a:extLst>
          </p:cNvPr>
          <p:cNvCxnSpPr>
            <a:cxnSpLocks/>
          </p:cNvCxnSpPr>
          <p:nvPr/>
        </p:nvCxnSpPr>
        <p:spPr>
          <a:xfrm>
            <a:off x="8646265" y="3115148"/>
            <a:ext cx="1447829" cy="15325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ector recto de flecha 67">
            <a:extLst>
              <a:ext uri="{FF2B5EF4-FFF2-40B4-BE49-F238E27FC236}">
                <a16:creationId xmlns:a16="http://schemas.microsoft.com/office/drawing/2014/main" id="{F7904E1D-728F-1BFB-4F11-580018E24DD7}"/>
              </a:ext>
            </a:extLst>
          </p:cNvPr>
          <p:cNvCxnSpPr>
            <a:cxnSpLocks/>
          </p:cNvCxnSpPr>
          <p:nvPr/>
        </p:nvCxnSpPr>
        <p:spPr>
          <a:xfrm>
            <a:off x="8646265" y="3830814"/>
            <a:ext cx="1447829" cy="15325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ector recto de flecha 68">
            <a:extLst>
              <a:ext uri="{FF2B5EF4-FFF2-40B4-BE49-F238E27FC236}">
                <a16:creationId xmlns:a16="http://schemas.microsoft.com/office/drawing/2014/main" id="{0FB3D5B9-0CDA-FB40-8AE6-39507B267616}"/>
              </a:ext>
            </a:extLst>
          </p:cNvPr>
          <p:cNvCxnSpPr>
            <a:cxnSpLocks/>
          </p:cNvCxnSpPr>
          <p:nvPr/>
        </p:nvCxnSpPr>
        <p:spPr>
          <a:xfrm>
            <a:off x="8619012" y="4597724"/>
            <a:ext cx="1447829" cy="15325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ector recto de flecha 69">
            <a:extLst>
              <a:ext uri="{FF2B5EF4-FFF2-40B4-BE49-F238E27FC236}">
                <a16:creationId xmlns:a16="http://schemas.microsoft.com/office/drawing/2014/main" id="{0CA244C6-A3DC-B204-AA3A-3A340F29CB4F}"/>
              </a:ext>
            </a:extLst>
          </p:cNvPr>
          <p:cNvCxnSpPr>
            <a:cxnSpLocks/>
          </p:cNvCxnSpPr>
          <p:nvPr/>
        </p:nvCxnSpPr>
        <p:spPr>
          <a:xfrm>
            <a:off x="8632639" y="5203910"/>
            <a:ext cx="1447829" cy="15325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ector recto de flecha 70">
            <a:extLst>
              <a:ext uri="{FF2B5EF4-FFF2-40B4-BE49-F238E27FC236}">
                <a16:creationId xmlns:a16="http://schemas.microsoft.com/office/drawing/2014/main" id="{BBB3299F-2780-4C98-2E7F-35FCEB7E0C7B}"/>
              </a:ext>
            </a:extLst>
          </p:cNvPr>
          <p:cNvCxnSpPr>
            <a:cxnSpLocks/>
          </p:cNvCxnSpPr>
          <p:nvPr/>
        </p:nvCxnSpPr>
        <p:spPr>
          <a:xfrm>
            <a:off x="8617057" y="6009696"/>
            <a:ext cx="1447829" cy="15325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32083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C63B48-5662-08A3-3DD3-A0CEF7BD9D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C657781E-FA99-8D3D-88DC-2B06B7348D23}"/>
              </a:ext>
            </a:extLst>
          </p:cNvPr>
          <p:cNvSpPr txBox="1">
            <a:spLocks/>
          </p:cNvSpPr>
          <p:nvPr/>
        </p:nvSpPr>
        <p:spPr>
          <a:xfrm>
            <a:off x="1404655" y="701342"/>
            <a:ext cx="10497411" cy="60134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500" dirty="0" err="1">
                <a:latin typeface="Comic Sans MS" panose="030F0702030302020204" pitchFamily="66" charset="0"/>
              </a:rPr>
              <a:t>Considerem</a:t>
            </a:r>
            <a:r>
              <a:rPr lang="es-ES" sz="2500" dirty="0">
                <a:latin typeface="Comic Sans MS" panose="030F0702030302020204" pitchFamily="66" charset="0"/>
              </a:rPr>
              <a:t> ara</a:t>
            </a:r>
            <a:r>
              <a:rPr lang="es-ES" sz="25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500" dirty="0">
                <a:latin typeface="Comic Sans MS" panose="030F0702030302020204" pitchFamily="66" charset="0"/>
              </a:rPr>
              <a:t>un k-</a:t>
            </a:r>
            <a:r>
              <a:rPr lang="es-ES" sz="2500" dirty="0" err="1">
                <a:latin typeface="Comic Sans MS" panose="030F0702030302020204" pitchFamily="66" charset="0"/>
              </a:rPr>
              <a:t>subconjunt</a:t>
            </a:r>
            <a:r>
              <a:rPr lang="es-ES" sz="2500" dirty="0">
                <a:latin typeface="Comic Sans MS" panose="030F0702030302020204" pitchFamily="66" charset="0"/>
              </a:rPr>
              <a:t> de A, </a:t>
            </a:r>
            <a:r>
              <a:rPr lang="es-ES" sz="2500" dirty="0" err="1">
                <a:latin typeface="Comic Sans MS" panose="030F0702030302020204" pitchFamily="66" charset="0"/>
              </a:rPr>
              <a:t>diguem</a:t>
            </a:r>
            <a:r>
              <a:rPr lang="es-ES" sz="2500" dirty="0">
                <a:latin typeface="Comic Sans MS" panose="030F0702030302020204" pitchFamily="66" charset="0"/>
              </a:rPr>
              <a:t> {a</a:t>
            </a:r>
            <a:r>
              <a:rPr lang="es-ES" sz="2500" baseline="-25000" dirty="0">
                <a:latin typeface="Comic Sans MS" panose="030F0702030302020204" pitchFamily="66" charset="0"/>
              </a:rPr>
              <a:t>1</a:t>
            </a:r>
            <a:r>
              <a:rPr lang="es-ES" sz="2500" dirty="0">
                <a:latin typeface="Comic Sans MS" panose="030F0702030302020204" pitchFamily="66" charset="0"/>
              </a:rPr>
              <a:t>,a</a:t>
            </a:r>
            <a:r>
              <a:rPr lang="es-ES" sz="2500" baseline="-25000" dirty="0">
                <a:latin typeface="Comic Sans MS" panose="030F0702030302020204" pitchFamily="66" charset="0"/>
              </a:rPr>
              <a:t>2</a:t>
            </a:r>
            <a:r>
              <a:rPr lang="es-ES" sz="2500" dirty="0">
                <a:latin typeface="Comic Sans MS" panose="030F0702030302020204" pitchFamily="66" charset="0"/>
              </a:rPr>
              <a:t>,…, </a:t>
            </a:r>
            <a:r>
              <a:rPr lang="es-ES" sz="2500" dirty="0" err="1">
                <a:latin typeface="Comic Sans MS" panose="030F0702030302020204" pitchFamily="66" charset="0"/>
              </a:rPr>
              <a:t>a</a:t>
            </a:r>
            <a:r>
              <a:rPr lang="es-ES" sz="2500" baseline="-25000" dirty="0" err="1">
                <a:latin typeface="Comic Sans MS" panose="030F0702030302020204" pitchFamily="66" charset="0"/>
              </a:rPr>
              <a:t>k</a:t>
            </a:r>
            <a:r>
              <a:rPr lang="es-ES" sz="2500" dirty="0">
                <a:latin typeface="Comic Sans MS" panose="030F0702030302020204" pitchFamily="66" charset="0"/>
              </a:rPr>
              <a:t>}, i també el (n-k)-</a:t>
            </a:r>
            <a:r>
              <a:rPr lang="es-ES" sz="2500" dirty="0" err="1">
                <a:latin typeface="Comic Sans MS" panose="030F0702030302020204" pitchFamily="66" charset="0"/>
              </a:rPr>
              <a:t>subconjunt</a:t>
            </a:r>
            <a:r>
              <a:rPr lang="es-ES" sz="2500" dirty="0">
                <a:latin typeface="Comic Sans MS" panose="030F0702030302020204" pitchFamily="66" charset="0"/>
              </a:rPr>
              <a:t> de A </a:t>
            </a:r>
            <a:r>
              <a:rPr lang="es-ES" sz="2500" dirty="0" err="1">
                <a:latin typeface="Comic Sans MS" panose="030F0702030302020204" pitchFamily="66" charset="0"/>
              </a:rPr>
              <a:t>format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amb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els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restants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elements</a:t>
            </a:r>
            <a:r>
              <a:rPr lang="es-ES" sz="2500" dirty="0">
                <a:latin typeface="Comic Sans MS" panose="030F0702030302020204" pitchFamily="66" charset="0"/>
              </a:rPr>
              <a:t> de A, </a:t>
            </a:r>
            <a:r>
              <a:rPr lang="es-ES" sz="2500" dirty="0" err="1">
                <a:latin typeface="Comic Sans MS" panose="030F0702030302020204" pitchFamily="66" charset="0"/>
              </a:rPr>
              <a:t>sigui</a:t>
            </a:r>
            <a:r>
              <a:rPr lang="es-ES" sz="2500" dirty="0">
                <a:latin typeface="Comic Sans MS" panose="030F0702030302020204" pitchFamily="66" charset="0"/>
              </a:rPr>
              <a:t> {a</a:t>
            </a:r>
            <a:r>
              <a:rPr lang="es-ES" sz="2500" baseline="-25000" dirty="0">
                <a:latin typeface="Comic Sans MS" panose="030F0702030302020204" pitchFamily="66" charset="0"/>
              </a:rPr>
              <a:t>k+1</a:t>
            </a:r>
            <a:r>
              <a:rPr lang="es-ES" sz="2500" dirty="0">
                <a:latin typeface="Comic Sans MS" panose="030F0702030302020204" pitchFamily="66" charset="0"/>
              </a:rPr>
              <a:t>,a</a:t>
            </a:r>
            <a:r>
              <a:rPr lang="es-ES" sz="2500" baseline="-25000" dirty="0">
                <a:latin typeface="Comic Sans MS" panose="030F0702030302020204" pitchFamily="66" charset="0"/>
              </a:rPr>
              <a:t>k+2</a:t>
            </a:r>
            <a:r>
              <a:rPr lang="es-ES" sz="2500" dirty="0">
                <a:latin typeface="Comic Sans MS" panose="030F0702030302020204" pitchFamily="66" charset="0"/>
              </a:rPr>
              <a:t>,…, </a:t>
            </a:r>
            <a:r>
              <a:rPr lang="es-ES" sz="2500" dirty="0" err="1">
                <a:latin typeface="Comic Sans MS" panose="030F0702030302020204" pitchFamily="66" charset="0"/>
              </a:rPr>
              <a:t>a</a:t>
            </a:r>
            <a:r>
              <a:rPr lang="es-ES" sz="2500" baseline="-25000" dirty="0" err="1">
                <a:latin typeface="Comic Sans MS" panose="030F0702030302020204" pitchFamily="66" charset="0"/>
              </a:rPr>
              <a:t>n</a:t>
            </a:r>
            <a:r>
              <a:rPr lang="es-ES" sz="2500" dirty="0">
                <a:latin typeface="Comic Sans MS" panose="030F0702030302020204" pitchFamily="66" charset="0"/>
              </a:rPr>
              <a:t>}. I </a:t>
            </a:r>
            <a:r>
              <a:rPr lang="es-ES" sz="2500" dirty="0" err="1">
                <a:latin typeface="Comic Sans MS" panose="030F0702030302020204" pitchFamily="66" charset="0"/>
              </a:rPr>
              <a:t>formem</a:t>
            </a:r>
            <a:r>
              <a:rPr lang="es-ES" sz="2500" dirty="0">
                <a:latin typeface="Comic Sans MS" panose="030F0702030302020204" pitchFamily="66" charset="0"/>
              </a:rPr>
              <a:t> el </a:t>
            </a:r>
            <a:r>
              <a:rPr lang="es-ES" sz="2500" dirty="0" err="1">
                <a:latin typeface="Comic Sans MS" panose="030F0702030302020204" pitchFamily="66" charset="0"/>
              </a:rPr>
              <a:t>conjunt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ordenat</a:t>
            </a: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                       s = </a:t>
            </a:r>
            <a:r>
              <a:rPr lang="es-ES" sz="2700" dirty="0">
                <a:latin typeface="Comic Sans MS" panose="030F0702030302020204" pitchFamily="66" charset="0"/>
              </a:rPr>
              <a:t>(a</a:t>
            </a:r>
            <a:r>
              <a:rPr lang="es-ES" sz="2700" baseline="-25000" dirty="0">
                <a:latin typeface="Comic Sans MS" panose="030F0702030302020204" pitchFamily="66" charset="0"/>
              </a:rPr>
              <a:t>1</a:t>
            </a:r>
            <a:r>
              <a:rPr lang="es-ES" sz="2700" dirty="0">
                <a:latin typeface="Comic Sans MS" panose="030F0702030302020204" pitchFamily="66" charset="0"/>
              </a:rPr>
              <a:t>,a</a:t>
            </a:r>
            <a:r>
              <a:rPr lang="es-ES" sz="2700" baseline="-25000" dirty="0">
                <a:latin typeface="Comic Sans MS" panose="030F0702030302020204" pitchFamily="66" charset="0"/>
              </a:rPr>
              <a:t>2</a:t>
            </a:r>
            <a:r>
              <a:rPr lang="es-ES" sz="2700" dirty="0">
                <a:latin typeface="Comic Sans MS" panose="030F0702030302020204" pitchFamily="66" charset="0"/>
              </a:rPr>
              <a:t>,…, </a:t>
            </a:r>
            <a:r>
              <a:rPr lang="es-ES" sz="2700" dirty="0" err="1">
                <a:latin typeface="Comic Sans MS" panose="030F0702030302020204" pitchFamily="66" charset="0"/>
              </a:rPr>
              <a:t>a</a:t>
            </a:r>
            <a:r>
              <a:rPr lang="es-ES" sz="2700" baseline="-25000" dirty="0" err="1">
                <a:latin typeface="Comic Sans MS" panose="030F0702030302020204" pitchFamily="66" charset="0"/>
              </a:rPr>
              <a:t>k</a:t>
            </a:r>
            <a:r>
              <a:rPr lang="es-ES" sz="2700" dirty="0">
                <a:latin typeface="Comic Sans MS" panose="030F0702030302020204" pitchFamily="66" charset="0"/>
              </a:rPr>
              <a:t>,</a:t>
            </a:r>
            <a:r>
              <a:rPr lang="es-ES" sz="2700" baseline="-25000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a</a:t>
            </a:r>
            <a:r>
              <a:rPr lang="es-ES" sz="2700" baseline="-25000" dirty="0">
                <a:latin typeface="Comic Sans MS" panose="030F0702030302020204" pitchFamily="66" charset="0"/>
              </a:rPr>
              <a:t>k+1</a:t>
            </a:r>
            <a:r>
              <a:rPr lang="es-ES" sz="2700" dirty="0">
                <a:latin typeface="Comic Sans MS" panose="030F0702030302020204" pitchFamily="66" charset="0"/>
              </a:rPr>
              <a:t>,a</a:t>
            </a:r>
            <a:r>
              <a:rPr lang="es-ES" sz="2700" baseline="-25000" dirty="0">
                <a:latin typeface="Comic Sans MS" panose="030F0702030302020204" pitchFamily="66" charset="0"/>
              </a:rPr>
              <a:t>k+2</a:t>
            </a:r>
            <a:r>
              <a:rPr lang="es-ES" sz="2700" dirty="0">
                <a:latin typeface="Comic Sans MS" panose="030F0702030302020204" pitchFamily="66" charset="0"/>
              </a:rPr>
              <a:t>,…, </a:t>
            </a:r>
            <a:r>
              <a:rPr lang="es-ES" sz="2700" dirty="0" err="1">
                <a:latin typeface="Comic Sans MS" panose="030F0702030302020204" pitchFamily="66" charset="0"/>
              </a:rPr>
              <a:t>a</a:t>
            </a:r>
            <a:r>
              <a:rPr lang="es-ES" sz="2700" baseline="-25000" dirty="0" err="1">
                <a:latin typeface="Comic Sans MS" panose="030F0702030302020204" pitchFamily="66" charset="0"/>
              </a:rPr>
              <a:t>n</a:t>
            </a:r>
            <a:r>
              <a:rPr lang="es-ES" sz="2700" dirty="0">
                <a:latin typeface="Comic Sans MS" panose="030F0702030302020204" pitchFamily="66" charset="0"/>
              </a:rPr>
              <a:t>),</a:t>
            </a: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que </a:t>
            </a:r>
            <a:r>
              <a:rPr lang="es-ES" sz="2500" dirty="0" err="1">
                <a:latin typeface="Comic Sans MS" panose="030F0702030302020204" pitchFamily="66" charset="0"/>
              </a:rPr>
              <a:t>és</a:t>
            </a:r>
            <a:r>
              <a:rPr lang="es-ES" sz="2500" dirty="0">
                <a:latin typeface="Comic Sans MS" panose="030F0702030302020204" pitchFamily="66" charset="0"/>
              </a:rPr>
              <a:t> una </a:t>
            </a:r>
            <a:r>
              <a:rPr lang="es-ES" sz="2500" dirty="0" err="1">
                <a:latin typeface="Comic Sans MS" panose="030F0702030302020204" pitchFamily="66" charset="0"/>
              </a:rPr>
              <a:t>permutació</a:t>
            </a:r>
            <a:r>
              <a:rPr lang="es-ES" sz="2500" dirty="0">
                <a:latin typeface="Comic Sans MS" panose="030F0702030302020204" pitchFamily="66" charset="0"/>
              </a:rPr>
              <a:t> de A. </a:t>
            </a:r>
            <a:endParaRPr lang="es-ES" sz="2500" b="1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76322CA0-CFB8-C713-F332-E3AB37510302}"/>
              </a:ext>
            </a:extLst>
          </p:cNvPr>
          <p:cNvSpPr txBox="1"/>
          <p:nvPr/>
        </p:nvSpPr>
        <p:spPr>
          <a:xfrm>
            <a:off x="1009003" y="701342"/>
            <a:ext cx="3956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②</a:t>
            </a:r>
            <a:endParaRPr lang="es-ES_tradnl" b="1" dirty="0"/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110F868C-4A0D-A575-C18F-32DCF7BC7D83}"/>
              </a:ext>
            </a:extLst>
          </p:cNvPr>
          <p:cNvSpPr txBox="1">
            <a:spLocks/>
          </p:cNvSpPr>
          <p:nvPr/>
        </p:nvSpPr>
        <p:spPr>
          <a:xfrm>
            <a:off x="1334846" y="3779259"/>
            <a:ext cx="10534066" cy="1609343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 </a:t>
            </a: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 </a:t>
            </a:r>
          </a:p>
          <a:p>
            <a:pPr marL="0" indent="0"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s-ES" sz="27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9" name="Marcador de contenido 2">
            <a:extLst>
              <a:ext uri="{FF2B5EF4-FFF2-40B4-BE49-F238E27FC236}">
                <a16:creationId xmlns:a16="http://schemas.microsoft.com/office/drawing/2014/main" id="{E2ABE5AA-3646-0170-288D-01E35528376D}"/>
              </a:ext>
            </a:extLst>
          </p:cNvPr>
          <p:cNvSpPr txBox="1">
            <a:spLocks/>
          </p:cNvSpPr>
          <p:nvPr/>
        </p:nvSpPr>
        <p:spPr>
          <a:xfrm>
            <a:off x="1404653" y="2347200"/>
            <a:ext cx="10953603" cy="60134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                                            Si </a:t>
            </a:r>
            <a:r>
              <a:rPr lang="es-ES" sz="2500" dirty="0" err="1">
                <a:latin typeface="Comic Sans MS" panose="030F0702030302020204" pitchFamily="66" charset="0"/>
              </a:rPr>
              <a:t>reordenem</a:t>
            </a:r>
            <a:r>
              <a:rPr lang="es-ES" sz="2500" dirty="0">
                <a:latin typeface="Comic Sans MS" panose="030F0702030302020204" pitchFamily="66" charset="0"/>
              </a:rPr>
              <a:t> les </a:t>
            </a:r>
            <a:r>
              <a:rPr lang="es-ES" sz="2500" dirty="0" err="1">
                <a:latin typeface="Comic Sans MS" panose="030F0702030302020204" pitchFamily="66" charset="0"/>
              </a:rPr>
              <a:t>seves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primeres</a:t>
            </a:r>
            <a:r>
              <a:rPr lang="es-ES" sz="2500" dirty="0">
                <a:latin typeface="Comic Sans MS" panose="030F0702030302020204" pitchFamily="66" charset="0"/>
              </a:rPr>
              <a:t> k </a:t>
            </a:r>
            <a:r>
              <a:rPr lang="es-ES" sz="2500" dirty="0" err="1">
                <a:latin typeface="Comic Sans MS" panose="030F0702030302020204" pitchFamily="66" charset="0"/>
              </a:rPr>
              <a:t>entrades</a:t>
            </a:r>
            <a:r>
              <a:rPr lang="es-ES" sz="2500" dirty="0">
                <a:latin typeface="Comic Sans MS" panose="030F0702030302020204" pitchFamily="66" charset="0"/>
              </a:rPr>
              <a:t> (hi ha </a:t>
            </a:r>
            <a:r>
              <a:rPr lang="es-ES" sz="25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k!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possibilitats</a:t>
            </a:r>
            <a:r>
              <a:rPr lang="es-ES" sz="2500" dirty="0">
                <a:latin typeface="Comic Sans MS" panose="030F0702030302020204" pitchFamily="66" charset="0"/>
              </a:rPr>
              <a:t>) </a:t>
            </a:r>
            <a:r>
              <a:rPr lang="es-ES" sz="2500" dirty="0" err="1">
                <a:latin typeface="Comic Sans MS" panose="030F0702030302020204" pitchFamily="66" charset="0"/>
              </a:rPr>
              <a:t>obtenim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diferents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permutacions</a:t>
            </a:r>
            <a:r>
              <a:rPr lang="es-ES" sz="2500" dirty="0">
                <a:latin typeface="Comic Sans MS" panose="030F0702030302020204" pitchFamily="66" charset="0"/>
              </a:rPr>
              <a:t> de A; </a:t>
            </a: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10" name="Marcador de contenido 2">
            <a:extLst>
              <a:ext uri="{FF2B5EF4-FFF2-40B4-BE49-F238E27FC236}">
                <a16:creationId xmlns:a16="http://schemas.microsoft.com/office/drawing/2014/main" id="{F4CDDACD-AA3D-2EA1-5706-AB8FF01AEA0A}"/>
              </a:ext>
            </a:extLst>
          </p:cNvPr>
          <p:cNvSpPr txBox="1">
            <a:spLocks/>
          </p:cNvSpPr>
          <p:nvPr/>
        </p:nvSpPr>
        <p:spPr>
          <a:xfrm>
            <a:off x="1404653" y="3022582"/>
            <a:ext cx="10534065" cy="60134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i, per a </a:t>
            </a:r>
            <a:r>
              <a:rPr lang="es-ES" sz="2500" dirty="0" err="1">
                <a:latin typeface="Comic Sans MS" panose="030F0702030302020204" pitchFamily="66" charset="0"/>
              </a:rPr>
              <a:t>cadascuna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d’elles</a:t>
            </a:r>
            <a:r>
              <a:rPr lang="es-ES" sz="2500" dirty="0">
                <a:latin typeface="Comic Sans MS" panose="030F0702030302020204" pitchFamily="66" charset="0"/>
              </a:rPr>
              <a:t>, si </a:t>
            </a:r>
            <a:r>
              <a:rPr lang="es-ES" sz="2500" dirty="0" err="1">
                <a:latin typeface="Comic Sans MS" panose="030F0702030302020204" pitchFamily="66" charset="0"/>
              </a:rPr>
              <a:t>reordenem</a:t>
            </a:r>
            <a:r>
              <a:rPr lang="es-ES" sz="2500" dirty="0">
                <a:latin typeface="Comic Sans MS" panose="030F0702030302020204" pitchFamily="66" charset="0"/>
              </a:rPr>
              <a:t> les </a:t>
            </a:r>
            <a:r>
              <a:rPr lang="es-ES" sz="2500" dirty="0" err="1">
                <a:latin typeface="Comic Sans MS" panose="030F0702030302020204" pitchFamily="66" charset="0"/>
              </a:rPr>
              <a:t>seves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últimes</a:t>
            </a:r>
            <a:r>
              <a:rPr lang="es-ES" sz="2500" dirty="0">
                <a:latin typeface="Comic Sans MS" panose="030F0702030302020204" pitchFamily="66" charset="0"/>
              </a:rPr>
              <a:t> n-k </a:t>
            </a:r>
            <a:r>
              <a:rPr lang="es-ES" sz="2500" dirty="0" err="1">
                <a:latin typeface="Comic Sans MS" panose="030F0702030302020204" pitchFamily="66" charset="0"/>
              </a:rPr>
              <a:t>entrades</a:t>
            </a:r>
            <a:r>
              <a:rPr lang="es-ES" sz="2500" dirty="0">
                <a:latin typeface="Comic Sans MS" panose="030F0702030302020204" pitchFamily="66" charset="0"/>
              </a:rPr>
              <a:t> (hi ha </a:t>
            </a:r>
            <a:r>
              <a:rPr lang="es-ES" sz="25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(n-k)! </a:t>
            </a:r>
            <a:r>
              <a:rPr lang="es-ES" sz="2500" dirty="0" err="1">
                <a:latin typeface="Comic Sans MS" panose="030F0702030302020204" pitchFamily="66" charset="0"/>
              </a:rPr>
              <a:t>possibilitats</a:t>
            </a:r>
            <a:r>
              <a:rPr lang="es-ES" sz="2500" dirty="0">
                <a:latin typeface="Comic Sans MS" panose="030F0702030302020204" pitchFamily="66" charset="0"/>
              </a:rPr>
              <a:t>) </a:t>
            </a:r>
            <a:r>
              <a:rPr lang="es-ES" sz="2500" dirty="0" err="1">
                <a:latin typeface="Comic Sans MS" panose="030F0702030302020204" pitchFamily="66" charset="0"/>
              </a:rPr>
              <a:t>obtenim</a:t>
            </a:r>
            <a:r>
              <a:rPr lang="es-ES" sz="2500" dirty="0">
                <a:latin typeface="Comic Sans MS" panose="030F0702030302020204" pitchFamily="66" charset="0"/>
              </a:rPr>
              <a:t> noves </a:t>
            </a:r>
            <a:r>
              <a:rPr lang="es-ES" sz="2500" dirty="0" err="1">
                <a:latin typeface="Comic Sans MS" panose="030F0702030302020204" pitchFamily="66" charset="0"/>
              </a:rPr>
              <a:t>permutacions</a:t>
            </a:r>
            <a:r>
              <a:rPr lang="es-ES" sz="2500" dirty="0">
                <a:latin typeface="Comic Sans MS" panose="030F0702030302020204" pitchFamily="66" charset="0"/>
              </a:rPr>
              <a:t> (</a:t>
            </a:r>
            <a:r>
              <a:rPr lang="es-ES" sz="2500" dirty="0" err="1">
                <a:latin typeface="Comic Sans MS" panose="030F0702030302020204" pitchFamily="66" charset="0"/>
              </a:rPr>
              <a:t>diferents</a:t>
            </a:r>
            <a:r>
              <a:rPr lang="es-ES" sz="2500" dirty="0">
                <a:latin typeface="Comic Sans MS" panose="030F0702030302020204" pitchFamily="66" charset="0"/>
              </a:rPr>
              <a:t>) de A. En </a:t>
            </a:r>
            <a:r>
              <a:rPr lang="es-ES" sz="2500" dirty="0" err="1">
                <a:latin typeface="Comic Sans MS" panose="030F0702030302020204" pitchFamily="66" charset="0"/>
              </a:rPr>
              <a:t>altres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paraules</a:t>
            </a:r>
            <a:r>
              <a:rPr lang="es-ES" sz="2500" dirty="0">
                <a:latin typeface="Comic Sans MS" panose="030F0702030302020204" pitchFamily="66" charset="0"/>
              </a:rPr>
              <a:t>, a partir del </a:t>
            </a:r>
            <a:r>
              <a:rPr lang="es-ES" sz="2500" dirty="0" err="1">
                <a:latin typeface="Comic Sans MS" panose="030F0702030302020204" pitchFamily="66" charset="0"/>
              </a:rPr>
              <a:t>conjunt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ordenat</a:t>
            </a:r>
            <a:r>
              <a:rPr lang="es-ES" sz="2500" dirty="0">
                <a:latin typeface="Comic Sans MS" panose="030F0702030302020204" pitchFamily="66" charset="0"/>
              </a:rPr>
              <a:t> s </a:t>
            </a:r>
            <a:r>
              <a:rPr lang="es-ES" sz="2500" dirty="0" err="1">
                <a:latin typeface="Comic Sans MS" panose="030F0702030302020204" pitchFamily="66" charset="0"/>
              </a:rPr>
              <a:t>podem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obtenir</a:t>
            </a: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                                       </a:t>
            </a:r>
            <a:r>
              <a:rPr lang="es-ES" sz="25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k! (n-k)! </a:t>
            </a:r>
          </a:p>
          <a:p>
            <a:pPr marL="0" indent="0">
              <a:buNone/>
            </a:pPr>
            <a:r>
              <a:rPr lang="es-ES" sz="2500" dirty="0" err="1">
                <a:latin typeface="Comic Sans MS" panose="030F0702030302020204" pitchFamily="66" charset="0"/>
              </a:rPr>
              <a:t>diferents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permutacions</a:t>
            </a:r>
            <a:r>
              <a:rPr lang="es-ES" sz="2500" dirty="0">
                <a:latin typeface="Comic Sans MS" panose="030F0702030302020204" pitchFamily="66" charset="0"/>
              </a:rPr>
              <a:t> de A. </a:t>
            </a:r>
            <a:endParaRPr lang="es-ES" sz="2500" b="1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Marcador de contenido 2">
                <a:extLst>
                  <a:ext uri="{FF2B5EF4-FFF2-40B4-BE49-F238E27FC236}">
                    <a16:creationId xmlns:a16="http://schemas.microsoft.com/office/drawing/2014/main" id="{7A04F84C-D75E-05F8-DCC7-7CA87EDF427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404656" y="4658893"/>
                <a:ext cx="10603870" cy="21348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s-ES" sz="2500" dirty="0">
                    <a:latin typeface="Comic Sans MS" panose="030F0702030302020204" pitchFamily="66" charset="0"/>
                  </a:rPr>
                  <a:t>                                              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Com</a:t>
                </a:r>
                <a:r>
                  <a:rPr lang="es-ES" sz="2500" dirty="0">
                    <a:latin typeface="Comic Sans MS" panose="030F0702030302020204" pitchFamily="66" charset="0"/>
                  </a:rPr>
                  <a:t> que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això</a:t>
                </a:r>
                <a:r>
                  <a:rPr lang="es-ES" sz="2500" dirty="0">
                    <a:latin typeface="Comic Sans MS" panose="030F0702030302020204" pitchFamily="66" charset="0"/>
                  </a:rPr>
                  <a:t>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ho</a:t>
                </a:r>
                <a:r>
                  <a:rPr lang="es-ES" sz="2500" dirty="0">
                    <a:latin typeface="Comic Sans MS" panose="030F0702030302020204" pitchFamily="66" charset="0"/>
                  </a:rPr>
                  <a:t>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podem</a:t>
                </a:r>
                <a:r>
                  <a:rPr lang="es-ES" sz="2500" dirty="0">
                    <a:latin typeface="Comic Sans MS" panose="030F0702030302020204" pitchFamily="66" charset="0"/>
                  </a:rPr>
                  <a:t>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fer</a:t>
                </a:r>
                <a:r>
                  <a:rPr lang="es-ES" sz="2500" dirty="0">
                    <a:latin typeface="Comic Sans MS" panose="030F0702030302020204" pitchFamily="66" charset="0"/>
                  </a:rPr>
                  <a:t> per a cada k-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subconjunt</a:t>
                </a:r>
                <a:r>
                  <a:rPr lang="es-ES" sz="2500" dirty="0">
                    <a:latin typeface="Comic Sans MS" panose="030F0702030302020204" pitchFamily="66" charset="0"/>
                  </a:rPr>
                  <a:t> {a</a:t>
                </a:r>
                <a:r>
                  <a:rPr lang="es-ES" sz="2500" baseline="-25000" dirty="0">
                    <a:latin typeface="Comic Sans MS" panose="030F0702030302020204" pitchFamily="66" charset="0"/>
                  </a:rPr>
                  <a:t>1</a:t>
                </a:r>
                <a:r>
                  <a:rPr lang="es-ES" sz="2500" dirty="0">
                    <a:latin typeface="Comic Sans MS" panose="030F0702030302020204" pitchFamily="66" charset="0"/>
                  </a:rPr>
                  <a:t>,a</a:t>
                </a:r>
                <a:r>
                  <a:rPr lang="es-ES" sz="2500" baseline="-25000" dirty="0">
                    <a:latin typeface="Comic Sans MS" panose="030F0702030302020204" pitchFamily="66" charset="0"/>
                  </a:rPr>
                  <a:t>2</a:t>
                </a:r>
                <a:r>
                  <a:rPr lang="es-ES" sz="2500" dirty="0">
                    <a:latin typeface="Comic Sans MS" panose="030F0702030302020204" pitchFamily="66" charset="0"/>
                  </a:rPr>
                  <a:t>,…,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a</a:t>
                </a:r>
                <a:r>
                  <a:rPr lang="es-ES" sz="2500" baseline="-25000" dirty="0" err="1">
                    <a:latin typeface="Comic Sans MS" panose="030F0702030302020204" pitchFamily="66" charset="0"/>
                  </a:rPr>
                  <a:t>k</a:t>
                </a:r>
                <a:r>
                  <a:rPr lang="es-ES" sz="2500" dirty="0">
                    <a:latin typeface="Comic Sans MS" panose="030F0702030302020204" pitchFamily="66" charset="0"/>
                  </a:rPr>
                  <a:t>},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generant</a:t>
                </a:r>
                <a:r>
                  <a:rPr lang="es-ES" sz="2500" dirty="0">
                    <a:latin typeface="Comic Sans MS" panose="030F0702030302020204" pitchFamily="66" charset="0"/>
                  </a:rPr>
                  <a:t>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així</a:t>
                </a:r>
                <a:r>
                  <a:rPr lang="es-ES" sz="2500" dirty="0">
                    <a:latin typeface="Comic Sans MS" panose="030F0702030302020204" pitchFamily="66" charset="0"/>
                  </a:rPr>
                  <a:t> </a:t>
                </a:r>
                <a:r>
                  <a:rPr lang="es-ES" sz="2500" i="1" dirty="0">
                    <a:latin typeface="Comic Sans MS" panose="030F0702030302020204" pitchFamily="66" charset="0"/>
                  </a:rPr>
                  <a:t>totes les </a:t>
                </a:r>
                <a:r>
                  <a:rPr lang="es-ES" sz="2500" i="1" dirty="0" err="1">
                    <a:latin typeface="Comic Sans MS" panose="030F0702030302020204" pitchFamily="66" charset="0"/>
                  </a:rPr>
                  <a:t>permutacions</a:t>
                </a:r>
                <a:r>
                  <a:rPr lang="es-ES" sz="2500" i="1" dirty="0">
                    <a:latin typeface="Comic Sans MS" panose="030F0702030302020204" pitchFamily="66" charset="0"/>
                  </a:rPr>
                  <a:t> de A</a:t>
                </a:r>
                <a:r>
                  <a:rPr lang="es-ES" sz="2500" dirty="0">
                    <a:latin typeface="Comic Sans MS" panose="030F0702030302020204" pitchFamily="66" charset="0"/>
                  </a:rPr>
                  <a:t>,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tenim</a:t>
                </a:r>
                <a:endParaRPr lang="es-ES" sz="25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r>
                  <a:rPr lang="es-ES" sz="25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                  </a:t>
                </a:r>
                <a:r>
                  <a:rPr lang="es-ES" sz="2500" dirty="0">
                    <a:latin typeface="Comic Sans MS" panose="030F0702030302020204" pitchFamily="66" charset="0"/>
                  </a:rPr>
                  <a:t>C(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n,k</a:t>
                </a:r>
                <a:r>
                  <a:rPr lang="es-ES" sz="2500" dirty="0">
                    <a:latin typeface="Comic Sans MS" panose="030F0702030302020204" pitchFamily="66" charset="0"/>
                  </a:rPr>
                  <a:t>)</a:t>
                </a:r>
                <a:r>
                  <a:rPr lang="es-ES" sz="25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s-ES" sz="2500" dirty="0">
                    <a:latin typeface="Comic Sans MS" panose="030F0702030302020204" pitchFamily="66" charset="0"/>
                  </a:rPr>
                  <a:t>• k! (n-k)! = n!  </a:t>
                </a:r>
                <a:r>
                  <a:rPr lang="es-ES" sz="2500" b="1" dirty="0">
                    <a:latin typeface="Yu Mincho" panose="02020400000000000000" pitchFamily="18" charset="-128"/>
                    <a:ea typeface="Yu Mincho" panose="02020400000000000000" pitchFamily="18" charset="-128"/>
                  </a:rPr>
                  <a:t>⇒  </a:t>
                </a:r>
                <a:r>
                  <a:rPr lang="es-ES" sz="25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C(</a:t>
                </a:r>
                <a:r>
                  <a:rPr lang="es-ES" sz="2500" dirty="0" err="1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n,k</a:t>
                </a:r>
                <a:r>
                  <a:rPr lang="es-ES" sz="25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)</a:t>
                </a:r>
                <a14:m>
                  <m:oMath xmlns:m="http://schemas.openxmlformats.org/officeDocument/2006/math">
                    <m:r>
                      <a:rPr lang="es-ES" sz="2500">
                        <a:latin typeface="Cambria Math" panose="02040503050406030204" pitchFamily="18" charset="0"/>
                      </a:rPr>
                      <m:t> </m:t>
                    </m:r>
                    <m:r>
                      <a:rPr lang="es-ES" sz="250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s-ES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_tradnl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s-ES_tradnl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!</m:t>
                        </m:r>
                      </m:num>
                      <m:den>
                        <m:r>
                          <a:rPr lang="es-ES_tradnl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s-ES_tradnl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!</m:t>
                        </m:r>
                        <m:d>
                          <m:dPr>
                            <m:ctrlPr>
                              <a:rPr lang="es-ES_tradnl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ES_tradnl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s-ES_tradnl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s-ES_tradnl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</m:d>
                        <m:r>
                          <a:rPr lang="es-ES_tradnl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!</m:t>
                        </m:r>
                      </m:den>
                    </m:f>
                    <m:r>
                      <a:rPr lang="es-ES" sz="2500" i="1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pt-BR" sz="25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5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5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pt-BR" sz="25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</m:e>
                    </m:d>
                  </m:oMath>
                </a14:m>
                <a:endParaRPr lang="es-ES" sz="2500" b="1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sz="30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sz="30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sz="25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1" name="Marcador de contenido 2">
                <a:extLst>
                  <a:ext uri="{FF2B5EF4-FFF2-40B4-BE49-F238E27FC236}">
                    <a16:creationId xmlns:a16="http://schemas.microsoft.com/office/drawing/2014/main" id="{7A04F84C-D75E-05F8-DCC7-7CA87EDF42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4656" y="4658893"/>
                <a:ext cx="10603870" cy="2134800"/>
              </a:xfrm>
              <a:prstGeom prst="rect">
                <a:avLst/>
              </a:prstGeom>
              <a:blipFill>
                <a:blip r:embed="rId2"/>
                <a:stretch>
                  <a:fillRect l="-920" t="-4000"/>
                </a:stretch>
              </a:blipFill>
            </p:spPr>
            <p:txBody>
              <a:bodyPr/>
              <a:lstStyle/>
              <a:p>
                <a:r>
                  <a:rPr lang="es-ES_tradn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4543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3F2975-F214-8AC7-1ECF-90C3FBDC10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ángulo 20">
            <a:extLst>
              <a:ext uri="{FF2B5EF4-FFF2-40B4-BE49-F238E27FC236}">
                <a16:creationId xmlns:a16="http://schemas.microsoft.com/office/drawing/2014/main" id="{F3CB847A-F391-3A93-1104-570D1560BF81}"/>
              </a:ext>
            </a:extLst>
          </p:cNvPr>
          <p:cNvSpPr/>
          <p:nvPr/>
        </p:nvSpPr>
        <p:spPr>
          <a:xfrm>
            <a:off x="350517" y="192466"/>
            <a:ext cx="11191235" cy="2763170"/>
          </a:xfrm>
          <a:prstGeom prst="rect">
            <a:avLst/>
          </a:prstGeom>
          <a:solidFill>
            <a:schemeClr val="bg1">
              <a:lumMod val="85000"/>
              <a:alpha val="49804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C3473A38-1BB3-11F2-35BF-EF020A11B69E}"/>
              </a:ext>
            </a:extLst>
          </p:cNvPr>
          <p:cNvSpPr txBox="1">
            <a:spLocks/>
          </p:cNvSpPr>
          <p:nvPr/>
        </p:nvSpPr>
        <p:spPr>
          <a:xfrm>
            <a:off x="2707683" y="339131"/>
            <a:ext cx="8995191" cy="2229862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500" dirty="0">
                <a:latin typeface="Comic Sans MS" panose="030F0702030302020204" pitchFamily="66" charset="0"/>
              </a:rPr>
              <a:t>Carles (C), </a:t>
            </a:r>
            <a:r>
              <a:rPr lang="en-US" sz="2500" dirty="0" err="1">
                <a:latin typeface="Comic Sans MS" panose="030F0702030302020204" pitchFamily="66" charset="0"/>
              </a:rPr>
              <a:t>Montse</a:t>
            </a:r>
            <a:r>
              <a:rPr lang="en-US" sz="2500" dirty="0">
                <a:latin typeface="Comic Sans MS" panose="030F0702030302020204" pitchFamily="66" charset="0"/>
              </a:rPr>
              <a:t> (M), Jordi (J), Rosa (R), </a:t>
            </a:r>
            <a:r>
              <a:rPr lang="en-US" sz="2500" dirty="0" err="1">
                <a:latin typeface="Comic Sans MS" panose="030F0702030302020204" pitchFamily="66" charset="0"/>
              </a:rPr>
              <a:t>i</a:t>
            </a:r>
            <a:r>
              <a:rPr lang="en-US" sz="2500" dirty="0">
                <a:latin typeface="Comic Sans MS" panose="030F0702030302020204" pitchFamily="66" charset="0"/>
              </a:rPr>
              <a:t> Xavier (X) </a:t>
            </a:r>
            <a:r>
              <a:rPr lang="en-US" sz="2500" dirty="0" err="1">
                <a:latin typeface="Comic Sans MS" panose="030F0702030302020204" pitchFamily="66" charset="0"/>
              </a:rPr>
              <a:t>són</a:t>
            </a:r>
            <a:r>
              <a:rPr lang="en-US" sz="2500" dirty="0">
                <a:latin typeface="Comic Sans MS" panose="030F0702030302020204" pitchFamily="66" charset="0"/>
              </a:rPr>
              <a:t> 5 </a:t>
            </a:r>
            <a:r>
              <a:rPr lang="en-US" sz="2500" dirty="0" err="1">
                <a:latin typeface="Comic Sans MS" panose="030F0702030302020204" pitchFamily="66" charset="0"/>
              </a:rPr>
              <a:t>investigadors</a:t>
            </a:r>
            <a:r>
              <a:rPr lang="en-US" sz="2500" dirty="0">
                <a:latin typeface="Comic Sans MS" panose="030F0702030302020204" pitchFamily="66" charset="0"/>
              </a:rPr>
              <a:t> </a:t>
            </a:r>
            <a:r>
              <a:rPr lang="en-US" sz="2500" dirty="0" err="1">
                <a:latin typeface="Comic Sans MS" panose="030F0702030302020204" pitchFamily="66" charset="0"/>
              </a:rPr>
              <a:t>en</a:t>
            </a:r>
            <a:r>
              <a:rPr lang="en-US" sz="2500" dirty="0">
                <a:latin typeface="Comic Sans MS" panose="030F0702030302020204" pitchFamily="66" charset="0"/>
              </a:rPr>
              <a:t> </a:t>
            </a:r>
            <a:r>
              <a:rPr lang="en-US" sz="2500" dirty="0" err="1">
                <a:latin typeface="Comic Sans MS" panose="030F0702030302020204" pitchFamily="66" charset="0"/>
              </a:rPr>
              <a:t>Matemàtiques</a:t>
            </a:r>
            <a:r>
              <a:rPr lang="en-US" sz="2500" dirty="0">
                <a:latin typeface="Comic Sans MS" panose="030F0702030302020204" pitchFamily="66" charset="0"/>
              </a:rPr>
              <a:t> que </a:t>
            </a:r>
            <a:r>
              <a:rPr lang="en-US" sz="2500" dirty="0" err="1">
                <a:latin typeface="Comic Sans MS" panose="030F0702030302020204" pitchFamily="66" charset="0"/>
              </a:rPr>
              <a:t>pertanyen</a:t>
            </a:r>
            <a:r>
              <a:rPr lang="en-US" sz="2500" dirty="0">
                <a:latin typeface="Comic Sans MS" panose="030F0702030302020204" pitchFamily="66" charset="0"/>
              </a:rPr>
              <a:t> a la </a:t>
            </a:r>
            <a:r>
              <a:rPr lang="en-US" sz="2500" dirty="0" err="1">
                <a:latin typeface="Comic Sans MS" panose="030F0702030302020204" pitchFamily="66" charset="0"/>
              </a:rPr>
              <a:t>mateixa</a:t>
            </a:r>
            <a:r>
              <a:rPr lang="en-US" sz="2500" dirty="0">
                <a:latin typeface="Comic Sans MS" panose="030F0702030302020204" pitchFamily="66" charset="0"/>
              </a:rPr>
              <a:t> </a:t>
            </a:r>
            <a:r>
              <a:rPr lang="en-US" sz="2500" dirty="0" err="1">
                <a:latin typeface="Comic Sans MS" panose="030F0702030302020204" pitchFamily="66" charset="0"/>
              </a:rPr>
              <a:t>universitat</a:t>
            </a:r>
            <a:r>
              <a:rPr lang="en-US" sz="2500" dirty="0">
                <a:latin typeface="Comic Sans MS" panose="030F0702030302020204" pitchFamily="66" charset="0"/>
              </a:rPr>
              <a:t>. </a:t>
            </a:r>
            <a:r>
              <a:rPr lang="en-US" sz="2500" dirty="0" err="1">
                <a:latin typeface="Comic Sans MS" panose="030F0702030302020204" pitchFamily="66" charset="0"/>
              </a:rPr>
              <a:t>Volen</a:t>
            </a:r>
            <a:r>
              <a:rPr lang="en-US" sz="2500" dirty="0">
                <a:latin typeface="Comic Sans MS" panose="030F0702030302020204" pitchFamily="66" charset="0"/>
              </a:rPr>
              <a:t> </a:t>
            </a:r>
            <a:r>
              <a:rPr lang="en-US" sz="2500" dirty="0" err="1">
                <a:latin typeface="Comic Sans MS" panose="030F0702030302020204" pitchFamily="66" charset="0"/>
              </a:rPr>
              <a:t>assistir</a:t>
            </a:r>
            <a:r>
              <a:rPr lang="en-US" sz="2500" dirty="0">
                <a:latin typeface="Comic Sans MS" panose="030F0702030302020204" pitchFamily="66" charset="0"/>
              </a:rPr>
              <a:t> a un </a:t>
            </a:r>
            <a:r>
              <a:rPr lang="en-US" sz="2500" dirty="0" err="1">
                <a:latin typeface="Comic Sans MS" panose="030F0702030302020204" pitchFamily="66" charset="0"/>
              </a:rPr>
              <a:t>congrés</a:t>
            </a:r>
            <a:r>
              <a:rPr lang="en-US" sz="2500" dirty="0">
                <a:latin typeface="Comic Sans MS" panose="030F0702030302020204" pitchFamily="66" charset="0"/>
              </a:rPr>
              <a:t> </a:t>
            </a:r>
            <a:r>
              <a:rPr lang="en-US" sz="2500" dirty="0" err="1">
                <a:latin typeface="Comic Sans MS" panose="030F0702030302020204" pitchFamily="66" charset="0"/>
              </a:rPr>
              <a:t>interna-cional</a:t>
            </a:r>
            <a:r>
              <a:rPr lang="en-US" sz="2500" dirty="0">
                <a:latin typeface="Comic Sans MS" panose="030F0702030302020204" pitchFamily="66" charset="0"/>
              </a:rPr>
              <a:t> </a:t>
            </a:r>
            <a:r>
              <a:rPr lang="en-US" sz="2500" dirty="0" err="1">
                <a:latin typeface="Comic Sans MS" panose="030F0702030302020204" pitchFamily="66" charset="0"/>
              </a:rPr>
              <a:t>dedicat</a:t>
            </a:r>
            <a:r>
              <a:rPr lang="en-US" sz="2500" dirty="0">
                <a:latin typeface="Comic Sans MS" panose="030F0702030302020204" pitchFamily="66" charset="0"/>
              </a:rPr>
              <a:t> a la </a:t>
            </a:r>
            <a:r>
              <a:rPr lang="en-US" sz="2500" dirty="0" err="1">
                <a:latin typeface="Comic Sans MS" panose="030F0702030302020204" pitchFamily="66" charset="0"/>
              </a:rPr>
              <a:t>seva</a:t>
            </a:r>
            <a:r>
              <a:rPr lang="en-US" sz="2500" dirty="0">
                <a:latin typeface="Comic Sans MS" panose="030F0702030302020204" pitchFamily="66" charset="0"/>
              </a:rPr>
              <a:t> </a:t>
            </a:r>
            <a:r>
              <a:rPr lang="en-US" sz="2500" dirty="0" err="1">
                <a:latin typeface="Comic Sans MS" panose="030F0702030302020204" pitchFamily="66" charset="0"/>
              </a:rPr>
              <a:t>línia</a:t>
            </a:r>
            <a:r>
              <a:rPr lang="en-US" sz="2500" dirty="0">
                <a:latin typeface="Comic Sans MS" panose="030F0702030302020204" pitchFamily="66" charset="0"/>
              </a:rPr>
              <a:t> de </a:t>
            </a:r>
            <a:r>
              <a:rPr lang="en-US" sz="2500" dirty="0" err="1">
                <a:latin typeface="Comic Sans MS" panose="030F0702030302020204" pitchFamily="66" charset="0"/>
              </a:rPr>
              <a:t>recerca</a:t>
            </a:r>
            <a:r>
              <a:rPr lang="en-US" sz="2500" dirty="0">
                <a:latin typeface="Comic Sans MS" panose="030F0702030302020204" pitchFamily="66" charset="0"/>
              </a:rPr>
              <a:t>, </a:t>
            </a:r>
            <a:r>
              <a:rPr lang="en-US" sz="2500" dirty="0" err="1">
                <a:latin typeface="Comic Sans MS" panose="030F0702030302020204" pitchFamily="66" charset="0"/>
              </a:rPr>
              <a:t>però</a:t>
            </a:r>
            <a:r>
              <a:rPr lang="en-US" sz="2500" dirty="0">
                <a:latin typeface="Comic Sans MS" panose="030F0702030302020204" pitchFamily="66" charset="0"/>
              </a:rPr>
              <a:t> </a:t>
            </a:r>
            <a:r>
              <a:rPr lang="en-US" sz="2500" dirty="0" err="1">
                <a:latin typeface="Comic Sans MS" panose="030F0702030302020204" pitchFamily="66" charset="0"/>
              </a:rPr>
              <a:t>malaura-dament</a:t>
            </a:r>
            <a:r>
              <a:rPr lang="en-US" sz="2500" dirty="0">
                <a:latin typeface="Comic Sans MS" panose="030F0702030302020204" pitchFamily="66" charset="0"/>
              </a:rPr>
              <a:t> per </a:t>
            </a:r>
            <a:r>
              <a:rPr lang="en-US" sz="2500" dirty="0" err="1">
                <a:latin typeface="Comic Sans MS" panose="030F0702030302020204" pitchFamily="66" charset="0"/>
              </a:rPr>
              <a:t>restriccions</a:t>
            </a:r>
            <a:r>
              <a:rPr lang="en-US" sz="2500" dirty="0">
                <a:latin typeface="Comic Sans MS" panose="030F0702030302020204" pitchFamily="66" charset="0"/>
              </a:rPr>
              <a:t> </a:t>
            </a:r>
            <a:r>
              <a:rPr lang="en-US" sz="2500" dirty="0" err="1">
                <a:latin typeface="Comic Sans MS" panose="030F0702030302020204" pitchFamily="66" charset="0"/>
              </a:rPr>
              <a:t>econòmiques</a:t>
            </a:r>
            <a:r>
              <a:rPr lang="en-US" sz="2500" dirty="0">
                <a:latin typeface="Comic Sans MS" panose="030F0702030302020204" pitchFamily="66" charset="0"/>
              </a:rPr>
              <a:t> </a:t>
            </a:r>
            <a:r>
              <a:rPr lang="en-US" sz="2500" dirty="0" err="1">
                <a:latin typeface="Comic Sans MS" panose="030F0702030302020204" pitchFamily="66" charset="0"/>
              </a:rPr>
              <a:t>només</a:t>
            </a:r>
            <a:r>
              <a:rPr lang="en-US" sz="2500" dirty="0">
                <a:latin typeface="Comic Sans MS" panose="030F0702030302020204" pitchFamily="66" charset="0"/>
              </a:rPr>
              <a:t> a 3 </a:t>
            </a:r>
            <a:r>
              <a:rPr lang="en-US" sz="2500" dirty="0" err="1">
                <a:latin typeface="Comic Sans MS" panose="030F0702030302020204" pitchFamily="66" charset="0"/>
              </a:rPr>
              <a:t>d’ells</a:t>
            </a:r>
            <a:r>
              <a:rPr lang="en-US" sz="2500" dirty="0">
                <a:latin typeface="Comic Sans MS" panose="030F0702030302020204" pitchFamily="66" charset="0"/>
              </a:rPr>
              <a:t> </a:t>
            </a:r>
            <a:r>
              <a:rPr lang="en-US" sz="2500" dirty="0" err="1">
                <a:latin typeface="Comic Sans MS" panose="030F0702030302020204" pitchFamily="66" charset="0"/>
              </a:rPr>
              <a:t>se’ls</a:t>
            </a:r>
            <a:r>
              <a:rPr lang="en-US" sz="2500" dirty="0">
                <a:latin typeface="Comic Sans MS" panose="030F0702030302020204" pitchFamily="66" charset="0"/>
              </a:rPr>
              <a:t> pot </a:t>
            </a:r>
            <a:r>
              <a:rPr lang="en-US" sz="2500" dirty="0" err="1">
                <a:latin typeface="Comic Sans MS" panose="030F0702030302020204" pitchFamily="66" charset="0"/>
              </a:rPr>
              <a:t>finançar</a:t>
            </a:r>
            <a:r>
              <a:rPr lang="en-US" sz="2500" dirty="0">
                <a:latin typeface="Comic Sans MS" panose="030F0702030302020204" pitchFamily="66" charset="0"/>
              </a:rPr>
              <a:t> </a:t>
            </a:r>
            <a:r>
              <a:rPr lang="en-US" sz="2500" dirty="0" err="1">
                <a:latin typeface="Comic Sans MS" panose="030F0702030302020204" pitchFamily="66" charset="0"/>
              </a:rPr>
              <a:t>l’assistència</a:t>
            </a:r>
            <a:r>
              <a:rPr lang="en-US" sz="2500" dirty="0">
                <a:latin typeface="Comic Sans MS" panose="030F0702030302020204" pitchFamily="66" charset="0"/>
              </a:rPr>
              <a:t>. De </a:t>
            </a:r>
            <a:r>
              <a:rPr lang="en-US" sz="2500" dirty="0" err="1">
                <a:latin typeface="Comic Sans MS" panose="030F0702030302020204" pitchFamily="66" charset="0"/>
              </a:rPr>
              <a:t>quantes</a:t>
            </a:r>
            <a:r>
              <a:rPr lang="en-US" sz="2500" dirty="0">
                <a:latin typeface="Comic Sans MS" panose="030F0702030302020204" pitchFamily="66" charset="0"/>
              </a:rPr>
              <a:t> </a:t>
            </a:r>
            <a:r>
              <a:rPr lang="en-US" sz="2500" dirty="0" err="1">
                <a:latin typeface="Comic Sans MS" panose="030F0702030302020204" pitchFamily="66" charset="0"/>
              </a:rPr>
              <a:t>formes</a:t>
            </a:r>
            <a:r>
              <a:rPr lang="en-US" sz="2500" dirty="0">
                <a:latin typeface="Comic Sans MS" panose="030F0702030302020204" pitchFamily="66" charset="0"/>
              </a:rPr>
              <a:t> </a:t>
            </a:r>
            <a:r>
              <a:rPr lang="en-US" sz="2500" dirty="0" err="1">
                <a:latin typeface="Comic Sans MS" panose="030F0702030302020204" pitchFamily="66" charset="0"/>
              </a:rPr>
              <a:t>poden</a:t>
            </a:r>
            <a:r>
              <a:rPr lang="en-US" sz="2500" dirty="0">
                <a:latin typeface="Comic Sans MS" panose="030F0702030302020204" pitchFamily="66" charset="0"/>
              </a:rPr>
              <a:t> </a:t>
            </a:r>
            <a:r>
              <a:rPr lang="en-US" sz="2500" dirty="0" err="1">
                <a:latin typeface="Comic Sans MS" panose="030F0702030302020204" pitchFamily="66" charset="0"/>
              </a:rPr>
              <a:t>formar</a:t>
            </a:r>
            <a:r>
              <a:rPr lang="en-US" sz="2500" dirty="0">
                <a:latin typeface="Comic Sans MS" panose="030F0702030302020204" pitchFamily="66" charset="0"/>
              </a:rPr>
              <a:t> un </a:t>
            </a:r>
            <a:r>
              <a:rPr lang="en-US" sz="2500" dirty="0" err="1">
                <a:latin typeface="Comic Sans MS" panose="030F0702030302020204" pitchFamily="66" charset="0"/>
              </a:rPr>
              <a:t>grup</a:t>
            </a:r>
            <a:r>
              <a:rPr lang="en-US" sz="2500" dirty="0">
                <a:latin typeface="Comic Sans MS" panose="030F0702030302020204" pitchFamily="66" charset="0"/>
              </a:rPr>
              <a:t> de 3 </a:t>
            </a:r>
            <a:r>
              <a:rPr lang="en-US" sz="2500" dirty="0" err="1">
                <a:latin typeface="Comic Sans MS" panose="030F0702030302020204" pitchFamily="66" charset="0"/>
              </a:rPr>
              <a:t>assistents</a:t>
            </a:r>
            <a:r>
              <a:rPr lang="en-US" sz="2500" dirty="0">
                <a:latin typeface="Comic Sans MS" panose="030F0702030302020204" pitchFamily="66" charset="0"/>
              </a:rPr>
              <a:t> al </a:t>
            </a:r>
            <a:r>
              <a:rPr lang="en-US" sz="2500" dirty="0" err="1">
                <a:latin typeface="Comic Sans MS" panose="030F0702030302020204" pitchFamily="66" charset="0"/>
              </a:rPr>
              <a:t>congrés</a:t>
            </a:r>
            <a:r>
              <a:rPr lang="en-US" sz="2500" dirty="0">
                <a:latin typeface="Comic Sans MS" panose="030F0702030302020204" pitchFamily="66" charset="0"/>
              </a:rPr>
              <a:t>?  </a:t>
            </a:r>
          </a:p>
          <a:p>
            <a:pPr marL="0" indent="0">
              <a:buNone/>
            </a:pPr>
            <a:endParaRPr lang="es-ES" sz="2500" dirty="0">
              <a:latin typeface="Comic Sans MS" panose="030F0702030302020204" pitchFamily="66" charset="0"/>
            </a:endParaRP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077C4597-EE12-B577-A23C-4C4A27D4B6EF}"/>
              </a:ext>
            </a:extLst>
          </p:cNvPr>
          <p:cNvSpPr txBox="1">
            <a:spLocks/>
          </p:cNvSpPr>
          <p:nvPr/>
        </p:nvSpPr>
        <p:spPr>
          <a:xfrm>
            <a:off x="677954" y="339131"/>
            <a:ext cx="1882644" cy="830997"/>
          </a:xfrm>
          <a:prstGeom prst="rect">
            <a:avLst/>
          </a:prstGeom>
          <a:solidFill>
            <a:schemeClr val="bg1">
              <a:lumMod val="65000"/>
            </a:schemeClr>
          </a:solidFill>
          <a:ln w="25400">
            <a:solidFill>
              <a:schemeClr val="accent2">
                <a:lumMod val="50000"/>
              </a:schemeClr>
            </a:solidFill>
          </a:ln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ES" sz="3200" b="1" dirty="0" err="1">
                <a:solidFill>
                  <a:schemeClr val="bg1"/>
                </a:solidFill>
              </a:rPr>
              <a:t>Exemple</a:t>
            </a:r>
            <a:r>
              <a:rPr lang="es-ES" sz="3200" b="1" dirty="0">
                <a:solidFill>
                  <a:schemeClr val="bg1"/>
                </a:solidFill>
              </a:rPr>
              <a:t> 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CuadroTexto 21">
                <a:extLst>
                  <a:ext uri="{FF2B5EF4-FFF2-40B4-BE49-F238E27FC236}">
                    <a16:creationId xmlns:a16="http://schemas.microsoft.com/office/drawing/2014/main" id="{A0C5F167-970A-38CE-E505-18A92742192B}"/>
                  </a:ext>
                </a:extLst>
              </p:cNvPr>
              <p:cNvSpPr txBox="1"/>
              <p:nvPr/>
            </p:nvSpPr>
            <p:spPr>
              <a:xfrm>
                <a:off x="822439" y="3102301"/>
                <a:ext cx="10880435" cy="14327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err="1">
                    <a:solidFill>
                      <a:schemeClr val="accent6">
                        <a:lumMod val="75000"/>
                      </a:schemeClr>
                    </a:solidFill>
                  </a:rPr>
                  <a:t>Prenent</a:t>
                </a:r>
                <a:r>
                  <a:rPr lang="en-US" sz="2400" dirty="0">
                    <a:solidFill>
                      <a:schemeClr val="accent6">
                        <a:lumMod val="75000"/>
                      </a:schemeClr>
                    </a:solidFill>
                    <a:cs typeface="Calibri" panose="020F0502020204030204" pitchFamily="34" charset="0"/>
                  </a:rPr>
                  <a:t>  </a:t>
                </a:r>
                <a:r>
                  <a:rPr lang="es-ES" sz="2400" dirty="0">
                    <a:solidFill>
                      <a:schemeClr val="accent6">
                        <a:lumMod val="75000"/>
                      </a:schemeClr>
                    </a:solidFill>
                  </a:rPr>
                  <a:t>A = { C, M, J, R, X</a:t>
                </a:r>
                <a:r>
                  <a:rPr lang="en-US" sz="2400" dirty="0">
                    <a:solidFill>
                      <a:schemeClr val="accent6">
                        <a:lumMod val="75000"/>
                      </a:schemeClr>
                    </a:solidFill>
                  </a:rPr>
                  <a:t> }, el </a:t>
                </a:r>
                <a:r>
                  <a:rPr lang="en-US" sz="2400" dirty="0" err="1">
                    <a:solidFill>
                      <a:schemeClr val="accent6">
                        <a:lumMod val="75000"/>
                      </a:schemeClr>
                    </a:solidFill>
                  </a:rPr>
                  <a:t>nombre</a:t>
                </a:r>
                <a:r>
                  <a:rPr lang="en-US" sz="2400" dirty="0">
                    <a:solidFill>
                      <a:schemeClr val="accent6">
                        <a:lumMod val="75000"/>
                      </a:schemeClr>
                    </a:solidFill>
                  </a:rPr>
                  <a:t> de 3-subconjunts de A (que </a:t>
                </a:r>
                <a:r>
                  <a:rPr lang="en-US" sz="2400" dirty="0" err="1">
                    <a:solidFill>
                      <a:schemeClr val="accent6">
                        <a:lumMod val="75000"/>
                      </a:schemeClr>
                    </a:solidFill>
                  </a:rPr>
                  <a:t>té</a:t>
                </a:r>
                <a:r>
                  <a:rPr lang="en-US" sz="2400" dirty="0">
                    <a:solidFill>
                      <a:schemeClr val="accent6">
                        <a:lumMod val="75000"/>
                      </a:schemeClr>
                    </a:solidFill>
                  </a:rPr>
                  <a:t> 5 elements) </a:t>
                </a:r>
                <a:r>
                  <a:rPr lang="en-US" sz="2400" dirty="0" err="1">
                    <a:solidFill>
                      <a:schemeClr val="accent6">
                        <a:lumMod val="75000"/>
                      </a:schemeClr>
                    </a:solidFill>
                  </a:rPr>
                  <a:t>és</a:t>
                </a:r>
                <a:r>
                  <a:rPr lang="en-US" sz="2400" dirty="0">
                    <a:solidFill>
                      <a:schemeClr val="accent6">
                        <a:lumMod val="75000"/>
                      </a:schemeClr>
                    </a:solidFill>
                  </a:rPr>
                  <a:t>:</a:t>
                </a:r>
              </a:p>
              <a:p>
                <a:r>
                  <a:rPr lang="en-US" sz="2400" dirty="0">
                    <a:solidFill>
                      <a:schemeClr val="accent6">
                        <a:lumMod val="75000"/>
                      </a:schemeClr>
                    </a:solidFill>
                  </a:rPr>
                  <a:t>       </a:t>
                </a:r>
              </a:p>
              <a:p>
                <a:r>
                  <a:rPr lang="en-US" sz="2400" dirty="0">
                    <a:solidFill>
                      <a:schemeClr val="accent6">
                        <a:lumMod val="75000"/>
                      </a:schemeClr>
                    </a:solidFill>
                  </a:rPr>
                  <a:t>                                         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32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32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32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5</m:t>
                            </m:r>
                          </m:num>
                          <m:den>
                            <m:r>
                              <a:rPr lang="es-ES_tradnl" sz="32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28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s-ES_tradnl" sz="2400" i="1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s-ES" sz="2400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sz="2400" b="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s-ES_tradnl" sz="2400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!</m:t>
                        </m:r>
                      </m:num>
                      <m:den>
                        <m:r>
                          <a:rPr lang="es-ES_tradnl" sz="2400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3!</m:t>
                        </m:r>
                        <m:r>
                          <a:rPr lang="es-ES" sz="2400" b="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s-ES_tradnl" sz="2400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!</m:t>
                        </m:r>
                      </m:den>
                    </m:f>
                    <m:r>
                      <a:rPr lang="es-ES_tradnl" sz="2400" b="0" i="1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s-ES" sz="240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s-ES_tradnl" sz="2400" i="0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5 </m:t>
                        </m:r>
                        <m:r>
                          <a:rPr lang="es-ES_tradnl" sz="2400" b="0" i="1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 </m:t>
                        </m:r>
                        <m:r>
                          <m:rPr>
                            <m:nor/>
                          </m:rPr>
                          <a:rPr lang="es-ES_tradnl" sz="2400" b="0" i="0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  <m:r>
                          <m:rPr>
                            <m:nor/>
                          </m:rPr>
                          <a:rPr lang="es-ES" sz="24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∙</m:t>
                        </m:r>
                        <m:r>
                          <m:rPr>
                            <m:nor/>
                          </m:rPr>
                          <a:rPr lang="es-ES_tradnl" sz="24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s-ES_tradnl" sz="2400" b="0" i="0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3 </m:t>
                        </m:r>
                        <m:r>
                          <m:rPr>
                            <m:nor/>
                          </m:rPr>
                          <a:rPr lang="es-ES" sz="24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 2 ∙ 1</m:t>
                        </m:r>
                      </m:num>
                      <m:den>
                        <m:r>
                          <m:rPr>
                            <m:nor/>
                          </m:rPr>
                          <a:rPr lang="es-ES_tradnl" sz="24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3 </m:t>
                        </m:r>
                        <m:r>
                          <m:rPr>
                            <m:nor/>
                          </m:rPr>
                          <a:rPr lang="es-ES" sz="24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 2 ∙ 1</m:t>
                        </m:r>
                        <m:r>
                          <m:rPr>
                            <m:nor/>
                          </m:rPr>
                          <a:rPr lang="es-ES_tradnl" sz="2400" b="0" i="0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es-ES_tradnl" sz="2400" b="0" i="1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m:rPr>
                            <m:nor/>
                          </m:rPr>
                          <a:rPr lang="es-ES" sz="24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 ∙ 1</m:t>
                        </m:r>
                      </m:den>
                    </m:f>
                  </m:oMath>
                </a14:m>
                <a:r>
                  <a:rPr lang="es-ES" sz="2400" dirty="0">
                    <a:solidFill>
                      <a:schemeClr val="accent6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:r>
                  <a:rPr lang="es-ES" sz="2400" dirty="0">
                    <a:solidFill>
                      <a:schemeClr val="accent1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10</a:t>
                </a:r>
                <a:r>
                  <a:rPr lang="en-US" sz="2400" dirty="0">
                    <a:solidFill>
                      <a:schemeClr val="accent6">
                        <a:lumMod val="75000"/>
                      </a:schemeClr>
                    </a:solidFill>
                  </a:rPr>
                  <a:t> </a:t>
                </a:r>
                <a:endParaRPr lang="en-US" sz="2400" dirty="0">
                  <a:solidFill>
                    <a:schemeClr val="accent6">
                      <a:lumMod val="75000"/>
                    </a:schemeClr>
                  </a:solidFill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2" name="CuadroTexto 21">
                <a:extLst>
                  <a:ext uri="{FF2B5EF4-FFF2-40B4-BE49-F238E27FC236}">
                    <a16:creationId xmlns:a16="http://schemas.microsoft.com/office/drawing/2014/main" id="{A0C5F167-970A-38CE-E505-18A9274219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2439" y="3102301"/>
                <a:ext cx="10880435" cy="1432765"/>
              </a:xfrm>
              <a:prstGeom prst="rect">
                <a:avLst/>
              </a:prstGeom>
              <a:blipFill>
                <a:blip r:embed="rId2"/>
                <a:stretch>
                  <a:fillRect l="-896" t="-3404" b="-2553"/>
                </a:stretch>
              </a:blipFill>
            </p:spPr>
            <p:txBody>
              <a:bodyPr/>
              <a:lstStyle/>
              <a:p>
                <a:r>
                  <a:rPr lang="es-ES_trad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CuadroTexto 2">
            <a:extLst>
              <a:ext uri="{FF2B5EF4-FFF2-40B4-BE49-F238E27FC236}">
                <a16:creationId xmlns:a16="http://schemas.microsoft.com/office/drawing/2014/main" id="{6EE7F669-71A7-444B-8AEF-E4ECB79CBAA0}"/>
              </a:ext>
            </a:extLst>
          </p:cNvPr>
          <p:cNvSpPr txBox="1"/>
          <p:nvPr/>
        </p:nvSpPr>
        <p:spPr>
          <a:xfrm>
            <a:off x="822438" y="4849933"/>
            <a:ext cx="1088043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De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</a:rPr>
              <a:t>fet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</a:rPr>
              <a:t>aquests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10  3-subconjunts de A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</a:rPr>
              <a:t>són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:</a:t>
            </a:r>
          </a:p>
          <a:p>
            <a:endParaRPr lang="en-US" sz="2400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     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es-ES" sz="2400" baseline="-250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</a:rPr>
              <a:t>{ C, M, J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},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es-ES" sz="2400" baseline="-250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</a:rPr>
              <a:t>{ C, M, R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},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es-ES" sz="2400" baseline="-250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3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</a:rPr>
              <a:t>{ C, M, X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},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es-ES" sz="2400" baseline="-250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4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</a:rPr>
              <a:t>{ C, J, R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},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es-ES" sz="2400" baseline="-250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5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</a:rPr>
              <a:t>{ C, J, X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},</a:t>
            </a:r>
          </a:p>
          <a:p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     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es-ES" sz="2400" baseline="-250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6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</a:rPr>
              <a:t>{ C, R, X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},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es-ES" sz="2400" baseline="-250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7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</a:rPr>
              <a:t>{ M, J, R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},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es-ES" sz="2400" baseline="-250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8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</a:rPr>
              <a:t>{ M, J, X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},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es-ES" sz="2400" baseline="-250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9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</a:rPr>
              <a:t>{ M, R, X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},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es-ES" sz="2400" baseline="-250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10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</a:rPr>
              <a:t>{ J, R, X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}.</a:t>
            </a:r>
            <a:endParaRPr lang="en-US" sz="2400" dirty="0">
              <a:solidFill>
                <a:schemeClr val="accent6">
                  <a:lumMod val="75000"/>
                </a:schemeClr>
              </a:solidFill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5539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6C1A26-6C7E-24F6-B2D1-9ED8AC6B5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8" y="365125"/>
            <a:ext cx="2570020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7030A0"/>
                </a:solidFill>
              </a:rPr>
              <a:t>  </a:t>
            </a:r>
            <a:r>
              <a:rPr lang="es-ES" b="1" dirty="0" err="1">
                <a:solidFill>
                  <a:srgbClr val="7030A0"/>
                </a:solidFill>
              </a:rPr>
              <a:t>Definició</a:t>
            </a:r>
            <a:endParaRPr lang="es-ES" b="1" dirty="0">
              <a:solidFill>
                <a:srgbClr val="7030A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7743255B-8945-B241-78D5-49684A2F131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347977"/>
                <a:ext cx="10975848" cy="3168605"/>
              </a:xfrm>
            </p:spPr>
            <p:txBody>
              <a:bodyPr>
                <a:normAutofit fontScale="70000" lnSpcReduction="20000"/>
              </a:bodyPr>
              <a:lstStyle/>
              <a:p>
                <a:r>
                  <a:rPr lang="es-ES" sz="3600" dirty="0" err="1">
                    <a:latin typeface="Comic Sans MS" panose="030F0702030302020204" pitchFamily="66" charset="0"/>
                  </a:rPr>
                  <a:t>Donats</a:t>
                </a:r>
                <a:r>
                  <a:rPr lang="es-ES" sz="3600" dirty="0">
                    <a:latin typeface="Comic Sans MS" panose="030F0702030302020204" pitchFamily="66" charset="0"/>
                  </a:rPr>
                  <a:t> </a:t>
                </a:r>
                <a:r>
                  <a:rPr lang="es-ES" sz="36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dos </a:t>
                </a:r>
                <a:r>
                  <a:rPr lang="es-ES" sz="3600" dirty="0" err="1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enters</a:t>
                </a:r>
                <a:r>
                  <a:rPr lang="es-ES" sz="36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no </a:t>
                </a:r>
                <a:r>
                  <a:rPr lang="es-ES" sz="3600" dirty="0" err="1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negatius</a:t>
                </a:r>
                <a:r>
                  <a:rPr lang="es-ES" sz="36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 n, k  </a:t>
                </a:r>
                <a:r>
                  <a:rPr lang="es-ES" sz="3600" dirty="0" err="1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amb</a:t>
                </a:r>
                <a:r>
                  <a:rPr lang="es-ES" sz="36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n ≥ k</a:t>
                </a:r>
                <a:r>
                  <a:rPr lang="es-ES" sz="3600" dirty="0">
                    <a:latin typeface="Comic Sans MS" panose="030F0702030302020204" pitchFamily="66" charset="0"/>
                  </a:rPr>
                  <a:t>, el </a:t>
                </a:r>
                <a:r>
                  <a:rPr lang="es-ES" sz="36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nombre </a:t>
                </a:r>
                <a:r>
                  <a:rPr lang="es-ES" sz="3600" dirty="0" err="1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combinatori</a:t>
                </a:r>
                <a:r>
                  <a:rPr lang="es-ES" sz="40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40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40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40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pt-BR" sz="40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4000" dirty="0">
                    <a:latin typeface="Comic Sans MS" panose="030F0702030302020204" pitchFamily="66" charset="0"/>
                  </a:rPr>
                  <a:t> </a:t>
                </a:r>
                <a:r>
                  <a:rPr lang="es-ES" sz="3600" dirty="0">
                    <a:latin typeface="Comic Sans MS" panose="030F0702030302020204" pitchFamily="66" charset="0"/>
                  </a:rPr>
                  <a:t>(també </a:t>
                </a:r>
                <a:r>
                  <a:rPr lang="es-ES" sz="3600" dirty="0" err="1">
                    <a:latin typeface="Comic Sans MS" panose="030F0702030302020204" pitchFamily="66" charset="0"/>
                  </a:rPr>
                  <a:t>anomenat</a:t>
                </a:r>
                <a:r>
                  <a:rPr lang="es-ES" sz="3600" dirty="0">
                    <a:latin typeface="Comic Sans MS" panose="030F0702030302020204" pitchFamily="66" charset="0"/>
                  </a:rPr>
                  <a:t> </a:t>
                </a:r>
                <a:r>
                  <a:rPr lang="es-ES" sz="3600" dirty="0" err="1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coeficient</a:t>
                </a:r>
                <a:r>
                  <a:rPr lang="es-ES" sz="36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s-ES" sz="3600" dirty="0" err="1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binòmic</a:t>
                </a:r>
                <a:r>
                  <a:rPr lang="es-ES" sz="3600" dirty="0">
                    <a:latin typeface="Comic Sans MS" panose="030F0702030302020204" pitchFamily="66" charset="0"/>
                  </a:rPr>
                  <a:t>) es </a:t>
                </a:r>
                <a:r>
                  <a:rPr lang="es-ES" sz="3600" dirty="0" err="1">
                    <a:latin typeface="Comic Sans MS" panose="030F0702030302020204" pitchFamily="66" charset="0"/>
                  </a:rPr>
                  <a:t>defineix</a:t>
                </a:r>
                <a:r>
                  <a:rPr lang="es-ES" sz="3600" dirty="0">
                    <a:latin typeface="Comic Sans MS" panose="030F0702030302020204" pitchFamily="66" charset="0"/>
                  </a:rPr>
                  <a:t> </a:t>
                </a:r>
                <a:r>
                  <a:rPr lang="es-ES" sz="3600" dirty="0" err="1">
                    <a:latin typeface="Comic Sans MS" panose="030F0702030302020204" pitchFamily="66" charset="0"/>
                  </a:rPr>
                  <a:t>com</a:t>
                </a:r>
                <a:endParaRPr lang="es-ES" sz="36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r>
                  <a:rPr lang="pt-BR" sz="4500" dirty="0">
                    <a:latin typeface="Comic Sans MS" panose="030F0702030302020204" pitchFamily="66" charset="0"/>
                  </a:rPr>
                  <a:t>                                  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45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45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45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pt-BR" sz="45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4500" dirty="0">
                    <a:latin typeface="Comic Sans MS" panose="030F0702030302020204" pitchFamily="66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sz="45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_tradnl" sz="45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s-ES_tradnl" sz="4500" b="0" i="1" smtClean="0">
                            <a:latin typeface="Cambria Math" panose="02040503050406030204" pitchFamily="18" charset="0"/>
                          </a:rPr>
                          <m:t>!</m:t>
                        </m:r>
                      </m:num>
                      <m:den>
                        <m:r>
                          <a:rPr lang="es-ES_tradnl" sz="45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s-ES_tradnl" sz="4500" b="0" i="1" smtClean="0">
                            <a:latin typeface="Cambria Math" panose="02040503050406030204" pitchFamily="18" charset="0"/>
                          </a:rPr>
                          <m:t>!</m:t>
                        </m:r>
                        <m:d>
                          <m:dPr>
                            <m:ctrlPr>
                              <a:rPr lang="es-ES_tradnl" sz="45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ES_tradnl" sz="45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s-ES_tradnl" sz="45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s-ES_tradnl" sz="45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</m:d>
                        <m:r>
                          <a:rPr lang="es-ES_tradnl" sz="4500" b="0" i="1" smtClean="0">
                            <a:latin typeface="Cambria Math" panose="02040503050406030204" pitchFamily="18" charset="0"/>
                          </a:rPr>
                          <m:t>!</m:t>
                        </m:r>
                      </m:den>
                    </m:f>
                  </m:oMath>
                </a14:m>
                <a:r>
                  <a:rPr lang="es-ES" sz="4500" dirty="0">
                    <a:latin typeface="Comic Sans MS" panose="030F0702030302020204" pitchFamily="66" charset="0"/>
                  </a:rPr>
                  <a:t> </a:t>
                </a:r>
              </a:p>
              <a:p>
                <a:pPr marL="0" indent="0">
                  <a:buNone/>
                </a:pPr>
                <a:endParaRPr lang="es-ES" sz="45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r>
                  <a:rPr lang="es-ES" sz="4500" dirty="0">
                    <a:latin typeface="Comic Sans MS" panose="030F0702030302020204" pitchFamily="66" charset="0"/>
                  </a:rPr>
                  <a:t>   </a:t>
                </a:r>
                <a:r>
                  <a:rPr lang="es-ES" sz="3600" dirty="0" err="1">
                    <a:latin typeface="Comic Sans MS" panose="030F0702030302020204" pitchFamily="66" charset="0"/>
                  </a:rPr>
                  <a:t>on</a:t>
                </a:r>
                <a:r>
                  <a:rPr lang="es-ES" sz="3600" dirty="0">
                    <a:latin typeface="Comic Sans MS" panose="030F0702030302020204" pitchFamily="66" charset="0"/>
                  </a:rPr>
                  <a:t> </a:t>
                </a:r>
                <a:r>
                  <a:rPr lang="es-ES" sz="36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n!</a:t>
                </a:r>
                <a:r>
                  <a:rPr lang="es-ES" sz="3600" dirty="0">
                    <a:latin typeface="Comic Sans MS" panose="030F0702030302020204" pitchFamily="66" charset="0"/>
                  </a:rPr>
                  <a:t>  </a:t>
                </a:r>
                <a:r>
                  <a:rPr lang="es-ES" sz="3600" dirty="0" err="1">
                    <a:latin typeface="Comic Sans MS" panose="030F0702030302020204" pitchFamily="66" charset="0"/>
                  </a:rPr>
                  <a:t>és</a:t>
                </a:r>
                <a:r>
                  <a:rPr lang="es-ES" sz="3600" dirty="0">
                    <a:latin typeface="Comic Sans MS" panose="030F0702030302020204" pitchFamily="66" charset="0"/>
                  </a:rPr>
                  <a:t> el </a:t>
                </a:r>
                <a:r>
                  <a:rPr lang="es-ES" sz="36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factorial de n</a:t>
                </a:r>
                <a:r>
                  <a:rPr lang="es-ES" sz="3600" dirty="0">
                    <a:latin typeface="Comic Sans MS" panose="030F0702030302020204" pitchFamily="66" charset="0"/>
                  </a:rPr>
                  <a:t>, </a:t>
                </a:r>
                <a:r>
                  <a:rPr lang="es-ES" sz="3600" dirty="0" err="1">
                    <a:latin typeface="Comic Sans MS" panose="030F0702030302020204" pitchFamily="66" charset="0"/>
                  </a:rPr>
                  <a:t>és</a:t>
                </a:r>
                <a:r>
                  <a:rPr lang="es-ES" sz="3600" dirty="0">
                    <a:latin typeface="Comic Sans MS" panose="030F0702030302020204" pitchFamily="66" charset="0"/>
                  </a:rPr>
                  <a:t> a </a:t>
                </a:r>
                <a:r>
                  <a:rPr lang="es-ES" sz="3600" dirty="0" err="1">
                    <a:latin typeface="Comic Sans MS" panose="030F0702030302020204" pitchFamily="66" charset="0"/>
                  </a:rPr>
                  <a:t>dir</a:t>
                </a:r>
                <a:r>
                  <a:rPr lang="es-ES" sz="3600" dirty="0">
                    <a:latin typeface="Comic Sans MS" panose="030F0702030302020204" pitchFamily="66" charset="0"/>
                  </a:rPr>
                  <a:t>,</a:t>
                </a:r>
              </a:p>
              <a:p>
                <a:pPr marL="0" indent="0">
                  <a:buNone/>
                </a:pPr>
                <a:r>
                  <a:rPr lang="es-ES" sz="3600" dirty="0">
                    <a:latin typeface="Comic Sans MS" panose="030F0702030302020204" pitchFamily="66" charset="0"/>
                  </a:rPr>
                  <a:t>                                   </a:t>
                </a:r>
                <a:r>
                  <a:rPr lang="es-ES" sz="36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n! = n ∙ (n-1) ∙  ∙∙∙ ∙ 2 ∙ 1  </a:t>
                </a:r>
              </a:p>
              <a:p>
                <a:pPr marL="0" indent="0">
                  <a:buNone/>
                </a:pPr>
                <a:r>
                  <a:rPr lang="es-ES" sz="3600" dirty="0">
                    <a:latin typeface="Comic Sans MS" panose="030F0702030302020204" pitchFamily="66" charset="0"/>
                  </a:rPr>
                  <a:t>   (</a:t>
                </a:r>
                <a:r>
                  <a:rPr lang="es-ES" sz="3600" dirty="0" err="1">
                    <a:latin typeface="Comic Sans MS" panose="030F0702030302020204" pitchFamily="66" charset="0"/>
                  </a:rPr>
                  <a:t>similarment</a:t>
                </a:r>
                <a:r>
                  <a:rPr lang="es-ES" sz="3600" dirty="0">
                    <a:latin typeface="Comic Sans MS" panose="030F0702030302020204" pitchFamily="66" charset="0"/>
                  </a:rPr>
                  <a:t> per a k!, (n-k)! ; </a:t>
                </a:r>
                <a:r>
                  <a:rPr lang="es-ES" sz="3600" dirty="0" err="1">
                    <a:latin typeface="Comic Sans MS" panose="030F0702030302020204" pitchFamily="66" charset="0"/>
                  </a:rPr>
                  <a:t>ademés</a:t>
                </a:r>
                <a:r>
                  <a:rPr lang="es-ES" sz="3600" dirty="0">
                    <a:latin typeface="Comic Sans MS" panose="030F0702030302020204" pitchFamily="66" charset="0"/>
                  </a:rPr>
                  <a:t>, es </a:t>
                </a:r>
                <a:r>
                  <a:rPr lang="es-ES" sz="3600" dirty="0" err="1">
                    <a:latin typeface="Comic Sans MS" panose="030F0702030302020204" pitchFamily="66" charset="0"/>
                  </a:rPr>
                  <a:t>pren</a:t>
                </a:r>
                <a:r>
                  <a:rPr lang="es-ES" sz="3600" dirty="0">
                    <a:latin typeface="Comic Sans MS" panose="030F0702030302020204" pitchFamily="66" charset="0"/>
                  </a:rPr>
                  <a:t> </a:t>
                </a:r>
                <a:r>
                  <a:rPr lang="es-ES" sz="36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0! = 1</a:t>
                </a:r>
                <a:r>
                  <a:rPr lang="es-ES" sz="3600" dirty="0">
                    <a:latin typeface="Comic Sans MS" panose="030F0702030302020204" pitchFamily="66" charset="0"/>
                  </a:rPr>
                  <a:t>).</a:t>
                </a:r>
              </a:p>
              <a:p>
                <a:pPr marL="0" indent="0">
                  <a:buNone/>
                </a:pPr>
                <a:endParaRPr lang="es-ES" sz="30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s-ES" sz="30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s-ES" sz="30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s-ES" sz="2500" dirty="0">
                  <a:latin typeface="Comic Sans MS" panose="030F0702030302020204" pitchFamily="66" charset="0"/>
                </a:endParaRPr>
              </a:p>
              <a:p>
                <a:endParaRPr lang="es-ES" sz="2500" dirty="0">
                  <a:latin typeface="Comic Sans MS" panose="030F0702030302020204" pitchFamily="66" charset="0"/>
                </a:endParaRPr>
              </a:p>
              <a:p>
                <a:endParaRPr lang="es-ES" sz="25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s-ES" sz="25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s-ES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7743255B-8945-B241-78D5-49684A2F131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347977"/>
                <a:ext cx="10975848" cy="3168605"/>
              </a:xfrm>
              <a:blipFill>
                <a:blip r:embed="rId2"/>
                <a:stretch>
                  <a:fillRect l="-833" t="-3846" b="-2308"/>
                </a:stretch>
              </a:blipFill>
            </p:spPr>
            <p:txBody>
              <a:bodyPr/>
              <a:lstStyle/>
              <a:p>
                <a:r>
                  <a:rPr lang="es-ES_trad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Marcador de contenido 2">
                <a:extLst>
                  <a:ext uri="{FF2B5EF4-FFF2-40B4-BE49-F238E27FC236}">
                    <a16:creationId xmlns:a16="http://schemas.microsoft.com/office/drawing/2014/main" id="{7743255B-8945-B241-78D5-49684A2F131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8200" y="4640740"/>
                <a:ext cx="10975848" cy="316860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s-ES_tradnl" sz="2500" dirty="0">
                    <a:latin typeface="Comic Sans MS" panose="030F0702030302020204" pitchFamily="66" charset="0"/>
                  </a:rPr>
                  <a:t> </a:t>
                </a:r>
                <a:r>
                  <a:rPr lang="es-ES_tradnl" sz="25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Per </a:t>
                </a:r>
                <a:r>
                  <a:rPr lang="es-ES_tradnl" sz="2500" dirty="0" err="1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exemple</a:t>
                </a:r>
                <a:r>
                  <a:rPr lang="es-ES_tradnl" sz="25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:</a:t>
                </a:r>
                <a:endParaRPr lang="es-ES" sz="2500" dirty="0">
                  <a:solidFill>
                    <a:schemeClr val="accent6">
                      <a:lumMod val="75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r>
                  <a:rPr lang="pt-BR" sz="45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         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45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45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_tradnl" sz="45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7</m:t>
                            </m:r>
                          </m:num>
                          <m:den>
                            <m:r>
                              <a:rPr lang="es-ES_tradnl" sz="45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45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s-ES_tradnl" sz="2500" i="1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s-ES" sz="2500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_tradnl" sz="2500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7!</m:t>
                        </m:r>
                      </m:num>
                      <m:den>
                        <m:r>
                          <a:rPr lang="es-ES_tradnl" sz="2500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3! 4!</m:t>
                        </m:r>
                      </m:den>
                    </m:f>
                    <m:r>
                      <a:rPr lang="es-ES_tradnl" sz="2500" b="0" i="1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s-ES" sz="250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s-ES_tradnl" sz="2500" i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7</m:t>
                        </m:r>
                        <m:r>
                          <m:rPr>
                            <m:nor/>
                          </m:rPr>
                          <a:rPr lang="es-ES" sz="25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∙ </m:t>
                        </m:r>
                        <m:r>
                          <m:rPr>
                            <m:nor/>
                          </m:rPr>
                          <a:rPr lang="es-ES_tradnl" sz="2500" i="0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6</m:t>
                        </m:r>
                        <m:r>
                          <m:rPr>
                            <m:nor/>
                          </m:rPr>
                          <a:rPr lang="es-ES" sz="25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∙</m:t>
                        </m:r>
                        <m:r>
                          <m:rPr>
                            <m:nor/>
                          </m:rPr>
                          <a:rPr lang="es-ES_tradnl" sz="2500" i="0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5 </m:t>
                        </m:r>
                        <m:r>
                          <a:rPr lang="es-ES_tradnl" sz="2500" b="0" i="1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 </m:t>
                        </m:r>
                        <m:r>
                          <m:rPr>
                            <m:nor/>
                          </m:rPr>
                          <a:rPr lang="es-ES_tradnl" sz="2500" b="0" i="0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  <m:r>
                          <m:rPr>
                            <m:nor/>
                          </m:rPr>
                          <a:rPr lang="es-ES" sz="25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∙</m:t>
                        </m:r>
                        <m:r>
                          <m:rPr>
                            <m:nor/>
                          </m:rPr>
                          <a:rPr lang="es-ES_tradnl" sz="25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s-ES_tradnl" sz="2500" b="0" i="0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3 </m:t>
                        </m:r>
                        <m:r>
                          <m:rPr>
                            <m:nor/>
                          </m:rPr>
                          <a:rPr lang="es-ES" sz="25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 2 ∙ 1</m:t>
                        </m:r>
                      </m:num>
                      <m:den>
                        <m:r>
                          <m:rPr>
                            <m:nor/>
                          </m:rPr>
                          <a:rPr lang="es-ES_tradnl" sz="25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3 </m:t>
                        </m:r>
                        <m:r>
                          <m:rPr>
                            <m:nor/>
                          </m:rPr>
                          <a:rPr lang="es-ES" sz="25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 2 ∙ 1</m:t>
                        </m:r>
                        <m:r>
                          <m:rPr>
                            <m:nor/>
                          </m:rPr>
                          <a:rPr lang="es-ES_tradnl" sz="2500" b="0" i="0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es-ES_tradnl" sz="2500" b="0" i="1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m:rPr>
                            <m:nor/>
                          </m:rPr>
                          <a:rPr lang="es-ES_tradnl" sz="2500" b="0" i="0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s-ES_tradnl" sz="25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  <m:r>
                          <m:rPr>
                            <m:nor/>
                          </m:rPr>
                          <a:rPr lang="es-ES" sz="25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∙</m:t>
                        </m:r>
                        <m:r>
                          <m:rPr>
                            <m:nor/>
                          </m:rPr>
                          <a:rPr lang="es-ES_tradnl" sz="25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3 </m:t>
                        </m:r>
                        <m:r>
                          <m:rPr>
                            <m:nor/>
                          </m:rPr>
                          <a:rPr lang="es-ES" sz="25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 2 ∙ 1</m:t>
                        </m:r>
                      </m:den>
                    </m:f>
                    <m:r>
                      <a:rPr lang="es-ES_tradnl" sz="2500" i="1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s-ES" sz="2500" b="0" i="1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7∙</m:t>
                    </m:r>
                  </m:oMath>
                </a14:m>
                <a:r>
                  <a:rPr lang="es-ES" sz="2500" dirty="0">
                    <a:solidFill>
                      <a:schemeClr val="accent6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5 = </a:t>
                </a:r>
                <a:r>
                  <a:rPr lang="es-ES" sz="2500" dirty="0">
                    <a:solidFill>
                      <a:schemeClr val="accent1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35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sz="3000" dirty="0">
                  <a:solidFill>
                    <a:schemeClr val="accent6">
                      <a:lumMod val="75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sz="30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sz="2500" dirty="0">
                  <a:latin typeface="Comic Sans MS" panose="030F0702030302020204" pitchFamily="66" charset="0"/>
                </a:endParaRPr>
              </a:p>
              <a:p>
                <a:endParaRPr lang="es-ES" sz="2500" dirty="0">
                  <a:latin typeface="Comic Sans MS" panose="030F0702030302020204" pitchFamily="66" charset="0"/>
                </a:endParaRPr>
              </a:p>
              <a:p>
                <a:endParaRPr lang="es-ES" sz="25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sz="25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8" name="Marcador de contenido 2">
                <a:extLst>
                  <a:ext uri="{FF2B5EF4-FFF2-40B4-BE49-F238E27FC236}">
                    <a16:creationId xmlns:a16="http://schemas.microsoft.com/office/drawing/2014/main" id="{7743255B-8945-B241-78D5-49684A2F131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4640740"/>
                <a:ext cx="10975848" cy="3168605"/>
              </a:xfrm>
              <a:prstGeom prst="rect">
                <a:avLst/>
              </a:prstGeom>
              <a:blipFill>
                <a:blip r:embed="rId3"/>
                <a:stretch>
                  <a:fillRect l="-56" t="-2692"/>
                </a:stretch>
              </a:blipFill>
            </p:spPr>
            <p:txBody>
              <a:bodyPr/>
              <a:lstStyle/>
              <a:p>
                <a:r>
                  <a:rPr lang="es-ES_tradn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96126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DC5D4C-1219-C8A1-B69D-DB4CEBB132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ítulo 1">
            <a:extLst>
              <a:ext uri="{FF2B5EF4-FFF2-40B4-BE49-F238E27FC236}">
                <a16:creationId xmlns:a16="http://schemas.microsoft.com/office/drawing/2014/main" id="{3FAE612D-8B75-9A0A-297F-6C3EA0D92F02}"/>
              </a:ext>
            </a:extLst>
          </p:cNvPr>
          <p:cNvSpPr txBox="1">
            <a:spLocks/>
          </p:cNvSpPr>
          <p:nvPr/>
        </p:nvSpPr>
        <p:spPr>
          <a:xfrm>
            <a:off x="838195" y="4877524"/>
            <a:ext cx="3185166" cy="793719"/>
          </a:xfrm>
          <a:prstGeom prst="rect">
            <a:avLst/>
          </a:prstGeom>
          <a:solidFill>
            <a:srgbClr val="CCECFF"/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s-ES" b="1" dirty="0">
              <a:solidFill>
                <a:srgbClr val="7030A0"/>
              </a:solidFill>
            </a:endParaRP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6477AF7D-0B0D-CD95-C467-D1D9B3CD9E36}"/>
              </a:ext>
            </a:extLst>
          </p:cNvPr>
          <p:cNvSpPr txBox="1">
            <a:spLocks/>
          </p:cNvSpPr>
          <p:nvPr/>
        </p:nvSpPr>
        <p:spPr>
          <a:xfrm>
            <a:off x="838194" y="3999124"/>
            <a:ext cx="2499363" cy="793719"/>
          </a:xfrm>
          <a:prstGeom prst="rect">
            <a:avLst/>
          </a:prstGeom>
          <a:solidFill>
            <a:srgbClr val="CCECFF"/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s-ES" b="1" dirty="0">
              <a:solidFill>
                <a:srgbClr val="7030A0"/>
              </a:solidFill>
            </a:endParaRPr>
          </a:p>
        </p:txBody>
      </p:sp>
      <p:sp>
        <p:nvSpPr>
          <p:cNvPr id="28" name="Título 1">
            <a:extLst>
              <a:ext uri="{FF2B5EF4-FFF2-40B4-BE49-F238E27FC236}">
                <a16:creationId xmlns:a16="http://schemas.microsoft.com/office/drawing/2014/main" id="{6FE65879-24E4-B057-F6B7-3615396445D1}"/>
              </a:ext>
            </a:extLst>
          </p:cNvPr>
          <p:cNvSpPr txBox="1">
            <a:spLocks/>
          </p:cNvSpPr>
          <p:nvPr/>
        </p:nvSpPr>
        <p:spPr>
          <a:xfrm>
            <a:off x="838197" y="3098534"/>
            <a:ext cx="2274457" cy="793719"/>
          </a:xfrm>
          <a:prstGeom prst="rect">
            <a:avLst/>
          </a:prstGeom>
          <a:solidFill>
            <a:srgbClr val="CCECFF"/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s-ES" b="1" dirty="0">
              <a:solidFill>
                <a:srgbClr val="7030A0"/>
              </a:solidFill>
            </a:endParaRP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3BABE5BE-A990-99E3-129E-F584CCA80164}"/>
              </a:ext>
            </a:extLst>
          </p:cNvPr>
          <p:cNvSpPr txBox="1">
            <a:spLocks/>
          </p:cNvSpPr>
          <p:nvPr/>
        </p:nvSpPr>
        <p:spPr>
          <a:xfrm>
            <a:off x="838198" y="2239552"/>
            <a:ext cx="2274457" cy="793719"/>
          </a:xfrm>
          <a:prstGeom prst="rect">
            <a:avLst/>
          </a:prstGeom>
          <a:solidFill>
            <a:srgbClr val="CCECFF"/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s-ES" b="1" dirty="0">
              <a:solidFill>
                <a:srgbClr val="7030A0"/>
              </a:solidFill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D9C490D-5794-DFD8-6F36-11E8A14B79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7" y="365125"/>
            <a:ext cx="7769471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7030A0"/>
                </a:solidFill>
              </a:rPr>
              <a:t>      </a:t>
            </a:r>
            <a:r>
              <a:rPr lang="es-ES" b="1" dirty="0" err="1">
                <a:solidFill>
                  <a:srgbClr val="7030A0"/>
                </a:solidFill>
              </a:rPr>
              <a:t>Quatre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propietats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bàsiques</a:t>
            </a:r>
            <a:endParaRPr lang="es-ES" b="1" dirty="0">
              <a:solidFill>
                <a:srgbClr val="7030A0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9B8CC5E-452B-B512-B16A-4E124204E1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7" y="1392960"/>
            <a:ext cx="11136926" cy="1109523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s-ES" sz="10000" dirty="0">
                <a:latin typeface="Comic Sans MS" panose="030F0702030302020204" pitchFamily="66" charset="0"/>
              </a:rPr>
              <a:t>Per a </a:t>
            </a:r>
            <a:r>
              <a:rPr lang="es-ES" sz="10000" dirty="0" err="1">
                <a:latin typeface="Comic Sans MS" panose="030F0702030302020204" pitchFamily="66" charset="0"/>
              </a:rPr>
              <a:t>tot</a:t>
            </a:r>
            <a:r>
              <a:rPr lang="es-ES" sz="10000" dirty="0">
                <a:latin typeface="Comic Sans MS" panose="030F0702030302020204" pitchFamily="66" charset="0"/>
              </a:rPr>
              <a:t> </a:t>
            </a:r>
            <a:r>
              <a:rPr lang="es-ES" sz="10000" dirty="0" err="1">
                <a:latin typeface="Comic Sans MS" panose="030F0702030302020204" pitchFamily="66" charset="0"/>
              </a:rPr>
              <a:t>parell</a:t>
            </a:r>
            <a:r>
              <a:rPr lang="es-ES" sz="10000" dirty="0">
                <a:latin typeface="Comic Sans MS" panose="030F0702030302020204" pitchFamily="66" charset="0"/>
              </a:rPr>
              <a:t> </a:t>
            </a:r>
            <a:r>
              <a:rPr lang="es-ES" sz="10000" dirty="0" err="1">
                <a:latin typeface="Comic Sans MS" panose="030F0702030302020204" pitchFamily="66" charset="0"/>
              </a:rPr>
              <a:t>d’enters</a:t>
            </a:r>
            <a:r>
              <a:rPr lang="es-ES" sz="10000" dirty="0">
                <a:latin typeface="Comic Sans MS" panose="030F0702030302020204" pitchFamily="66" charset="0"/>
              </a:rPr>
              <a:t> no </a:t>
            </a:r>
            <a:r>
              <a:rPr lang="es-ES" sz="10000" dirty="0" err="1">
                <a:latin typeface="Comic Sans MS" panose="030F0702030302020204" pitchFamily="66" charset="0"/>
              </a:rPr>
              <a:t>negatius</a:t>
            </a:r>
            <a:r>
              <a:rPr lang="es-ES" sz="10000" dirty="0">
                <a:latin typeface="Comic Sans MS" panose="030F0702030302020204" pitchFamily="66" charset="0"/>
              </a:rPr>
              <a:t> </a:t>
            </a:r>
            <a:r>
              <a:rPr lang="es-ES" sz="10000" dirty="0" err="1">
                <a:latin typeface="Comic Sans MS" panose="030F0702030302020204" pitchFamily="66" charset="0"/>
              </a:rPr>
              <a:t>donats</a:t>
            </a:r>
            <a:r>
              <a:rPr lang="es-ES" sz="10000" dirty="0">
                <a:latin typeface="Comic Sans MS" panose="030F0702030302020204" pitchFamily="66" charset="0"/>
              </a:rPr>
              <a:t>  n, k  </a:t>
            </a:r>
            <a:r>
              <a:rPr lang="es-ES" sz="10000" dirty="0" err="1">
                <a:latin typeface="Comic Sans MS" panose="030F0702030302020204" pitchFamily="66" charset="0"/>
              </a:rPr>
              <a:t>amb</a:t>
            </a:r>
            <a:r>
              <a:rPr lang="es-ES" sz="10000" dirty="0">
                <a:latin typeface="Comic Sans MS" panose="030F0702030302020204" pitchFamily="66" charset="0"/>
              </a:rPr>
              <a:t> n ≥ k, es </a:t>
            </a:r>
            <a:r>
              <a:rPr lang="es-ES" sz="10000" dirty="0" err="1">
                <a:latin typeface="Comic Sans MS" panose="030F0702030302020204" pitchFamily="66" charset="0"/>
              </a:rPr>
              <a:t>compleixen</a:t>
            </a:r>
            <a:r>
              <a:rPr lang="es-ES" sz="10000" dirty="0">
                <a:latin typeface="Comic Sans MS" panose="030F0702030302020204" pitchFamily="66" charset="0"/>
              </a:rPr>
              <a:t> les </a:t>
            </a:r>
            <a:r>
              <a:rPr lang="es-ES" sz="10000" dirty="0" err="1">
                <a:latin typeface="Comic Sans MS" panose="030F0702030302020204" pitchFamily="66" charset="0"/>
              </a:rPr>
              <a:t>següents</a:t>
            </a:r>
            <a:r>
              <a:rPr lang="es-ES" sz="10000" dirty="0">
                <a:latin typeface="Comic Sans MS" panose="030F0702030302020204" pitchFamily="66" charset="0"/>
              </a:rPr>
              <a:t> </a:t>
            </a:r>
            <a:r>
              <a:rPr lang="es-ES" sz="10000" dirty="0" err="1">
                <a:latin typeface="Comic Sans MS" panose="030F0702030302020204" pitchFamily="66" charset="0"/>
              </a:rPr>
              <a:t>quatre</a:t>
            </a:r>
            <a:r>
              <a:rPr lang="es-ES" sz="10000" dirty="0">
                <a:latin typeface="Comic Sans MS" panose="030F0702030302020204" pitchFamily="66" charset="0"/>
              </a:rPr>
              <a:t> </a:t>
            </a:r>
            <a:r>
              <a:rPr lang="es-ES" sz="10000" dirty="0" err="1">
                <a:latin typeface="Comic Sans MS" panose="030F0702030302020204" pitchFamily="66" charset="0"/>
              </a:rPr>
              <a:t>propietats</a:t>
            </a:r>
            <a:r>
              <a:rPr lang="es-ES" sz="10000" dirty="0">
                <a:latin typeface="Comic Sans MS" panose="030F0702030302020204" pitchFamily="66" charset="0"/>
              </a:rPr>
              <a:t>:</a:t>
            </a:r>
            <a:endParaRPr lang="es-ES" sz="53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100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marL="0" indent="0">
              <a:buNone/>
            </a:pPr>
            <a:endParaRPr lang="es-ES" sz="100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marL="0" indent="0">
              <a:buNone/>
            </a:pPr>
            <a:r>
              <a:rPr lang="es-ES" sz="100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</a:p>
          <a:p>
            <a:pPr marL="0" indent="0">
              <a:buNone/>
            </a:pPr>
            <a:endParaRPr lang="es-ES" sz="10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9600" dirty="0">
              <a:latin typeface="Comic Sans MS" panose="030F0702030302020204" pitchFamily="66" charset="0"/>
              <a:ea typeface="Cambria Math" panose="02040503050406030204" pitchFamily="18" charset="0"/>
            </a:endParaRPr>
          </a:p>
          <a:p>
            <a:pPr marL="0" indent="0">
              <a:buNone/>
            </a:pPr>
            <a:endParaRPr lang="es-ES" sz="53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53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51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51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CuadroTexto 8">
                <a:extLst>
                  <a:ext uri="{FF2B5EF4-FFF2-40B4-BE49-F238E27FC236}">
                    <a16:creationId xmlns:a16="http://schemas.microsoft.com/office/drawing/2014/main" id="{64E0D81F-B8FE-2896-94CE-75FD9C6E53CF}"/>
                  </a:ext>
                </a:extLst>
              </p:cNvPr>
              <p:cNvSpPr txBox="1"/>
              <p:nvPr/>
            </p:nvSpPr>
            <p:spPr>
              <a:xfrm>
                <a:off x="4379189" y="2310060"/>
                <a:ext cx="6280727" cy="6939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2400" dirty="0">
                    <a:solidFill>
                      <a:schemeClr val="tx1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s-ES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pt-BR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</m:e>
                    </m:d>
                    <m:r>
                      <a:rPr lang="es-ES" sz="2400" b="0" i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s-ES" sz="2400" dirty="0">
                    <a:solidFill>
                      <a:schemeClr val="accent1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_tradnl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es-ES_tradnl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</m:t>
                        </m:r>
                      </m:num>
                      <m:den>
                        <m:d>
                          <m:dPr>
                            <m:ctrlPr>
                              <a:rPr lang="es-ES_tradnl" sz="24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ES_tradnl" sz="24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s-ES_tradnl" sz="24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s-ES_tradnl" sz="24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</m:e>
                        </m:d>
                        <m:r>
                          <a:rPr lang="es-ES_tradnl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</m:t>
                        </m:r>
                        <m:d>
                          <m:dPr>
                            <m:ctrlPr>
                              <a:rPr lang="es-ES" sz="24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ES" sz="24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s-ES" sz="24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s-ES" sz="24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d>
                              <m:dPr>
                                <m:ctrlPr>
                                  <a:rPr lang="es-ES" sz="2400" b="0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s-ES" sz="2400" b="0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s-ES" sz="2400" b="0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s-ES" sz="2400" b="0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𝑘</m:t>
                                </m:r>
                              </m:e>
                            </m:d>
                          </m:e>
                        </m:d>
                        <m:r>
                          <a:rPr lang="es-E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 </m:t>
                        </m:r>
                      </m:den>
                    </m:f>
                  </m:oMath>
                </a14:m>
                <a:r>
                  <a:rPr lang="es-ES" sz="2400" dirty="0">
                    <a:solidFill>
                      <a:schemeClr val="accent1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_tradnl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es-ES_tradnl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</m:t>
                        </m:r>
                      </m:num>
                      <m:den>
                        <m:d>
                          <m:dPr>
                            <m:ctrlPr>
                              <a:rPr lang="es-ES_tradnl" sz="24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ES_tradnl" sz="24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s-ES_tradnl" sz="24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s-ES_tradnl" sz="24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</m:e>
                        </m:d>
                        <m:r>
                          <a:rPr lang="es-ES_tradnl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</m:t>
                        </m:r>
                        <m:r>
                          <a:rPr lang="es-E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es-E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</m:t>
                        </m:r>
                        <m:r>
                          <a:rPr lang="es-E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 </m:t>
                        </m:r>
                      </m:den>
                    </m:f>
                  </m:oMath>
                </a14:m>
                <a:r>
                  <a:rPr lang="pt-BR" sz="2400" dirty="0">
                    <a:solidFill>
                      <a:schemeClr val="accent1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=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2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9" name="CuadroTexto 8">
                <a:extLst>
                  <a:ext uri="{FF2B5EF4-FFF2-40B4-BE49-F238E27FC236}">
                    <a16:creationId xmlns:a16="http://schemas.microsoft.com/office/drawing/2014/main" id="{64E0D81F-B8FE-2896-94CE-75FD9C6E53C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9189" y="2310060"/>
                <a:ext cx="6280727" cy="69390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Flecha: a la derecha 10">
            <a:extLst>
              <a:ext uri="{FF2B5EF4-FFF2-40B4-BE49-F238E27FC236}">
                <a16:creationId xmlns:a16="http://schemas.microsoft.com/office/drawing/2014/main" id="{7B9F4314-55C7-119E-3770-B21F216D85A8}"/>
              </a:ext>
            </a:extLst>
          </p:cNvPr>
          <p:cNvSpPr/>
          <p:nvPr/>
        </p:nvSpPr>
        <p:spPr>
          <a:xfrm flipH="1">
            <a:off x="3422072" y="2502483"/>
            <a:ext cx="748146" cy="267855"/>
          </a:xfrm>
          <a:prstGeom prst="righ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716276C3-383E-82C2-57AA-2A2B23E4C30C}"/>
              </a:ext>
            </a:extLst>
          </p:cNvPr>
          <p:cNvSpPr txBox="1"/>
          <p:nvPr/>
        </p:nvSpPr>
        <p:spPr>
          <a:xfrm>
            <a:off x="5694218" y="3454400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92FE1ACA-DD31-C8D6-7E7C-3DFF4A49F96E}"/>
              </a:ext>
            </a:extLst>
          </p:cNvPr>
          <p:cNvSpPr txBox="1"/>
          <p:nvPr/>
        </p:nvSpPr>
        <p:spPr>
          <a:xfrm>
            <a:off x="5694218" y="3454400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CuadroTexto 25">
                <a:extLst>
                  <a:ext uri="{FF2B5EF4-FFF2-40B4-BE49-F238E27FC236}">
                    <a16:creationId xmlns:a16="http://schemas.microsoft.com/office/drawing/2014/main" id="{E347D3B8-7CF5-6798-1DE7-9EFB4C5AFDDA}"/>
                  </a:ext>
                </a:extLst>
              </p:cNvPr>
              <p:cNvSpPr txBox="1"/>
              <p:nvPr/>
            </p:nvSpPr>
            <p:spPr>
              <a:xfrm>
                <a:off x="838196" y="2378708"/>
                <a:ext cx="2092048" cy="5289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sz="2400" dirty="0">
                    <a:latin typeface="Comic Sans MS" panose="030F0702030302020204" pitchFamily="66" charset="0"/>
                    <a:ea typeface="Cambria Math" panose="02040503050406030204" pitchFamily="18" charset="0"/>
                  </a:rPr>
                  <a:t>a)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</m:e>
                    </m:d>
                    <m:r>
                      <a:rPr lang="es-ES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pt-BR" sz="2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s-E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s-E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</m:e>
                    </m:d>
                  </m:oMath>
                </a14:m>
                <a:endParaRPr lang="es-ES" sz="24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6" name="CuadroTexto 25">
                <a:extLst>
                  <a:ext uri="{FF2B5EF4-FFF2-40B4-BE49-F238E27FC236}">
                    <a16:creationId xmlns:a16="http://schemas.microsoft.com/office/drawing/2014/main" id="{E347D3B8-7CF5-6798-1DE7-9EFB4C5AFDD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196" y="2378708"/>
                <a:ext cx="2092048" cy="528927"/>
              </a:xfrm>
              <a:prstGeom prst="rect">
                <a:avLst/>
              </a:prstGeom>
              <a:blipFill>
                <a:blip r:embed="rId3"/>
                <a:stretch>
                  <a:fillRect l="-4360" t="-5747" b="-18391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CuadroTexto 26">
                <a:extLst>
                  <a:ext uri="{FF2B5EF4-FFF2-40B4-BE49-F238E27FC236}">
                    <a16:creationId xmlns:a16="http://schemas.microsoft.com/office/drawing/2014/main" id="{F93951F7-293E-4D4E-7665-92D0B3891B06}"/>
                  </a:ext>
                </a:extLst>
              </p:cNvPr>
              <p:cNvSpPr txBox="1"/>
              <p:nvPr/>
            </p:nvSpPr>
            <p:spPr>
              <a:xfrm>
                <a:off x="838196" y="2341940"/>
                <a:ext cx="4377737" cy="15696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2400" dirty="0">
                    <a:latin typeface="Comic Sans MS" panose="030F0702030302020204" pitchFamily="66" charset="0"/>
                    <a:ea typeface="Cambria Math" panose="02040503050406030204" pitchFamily="18" charset="0"/>
                  </a:rPr>
                  <a:t>b)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</m:oMath>
                </a14:m>
                <a:r>
                  <a:rPr lang="pt-BR" sz="2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=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2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=1</a:t>
                </a:r>
                <a:r>
                  <a:rPr lang="es-ES" sz="9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      </a:t>
                </a:r>
              </a:p>
            </p:txBody>
          </p:sp>
        </mc:Choice>
        <mc:Fallback xmlns="">
          <p:sp>
            <p:nvSpPr>
              <p:cNvPr id="27" name="CuadroTexto 26">
                <a:extLst>
                  <a:ext uri="{FF2B5EF4-FFF2-40B4-BE49-F238E27FC236}">
                    <a16:creationId xmlns:a16="http://schemas.microsoft.com/office/drawing/2014/main" id="{F93951F7-293E-4D4E-7665-92D0B3891B0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196" y="2341940"/>
                <a:ext cx="4377737" cy="1569660"/>
              </a:xfrm>
              <a:prstGeom prst="rect">
                <a:avLst/>
              </a:prstGeom>
              <a:blipFill>
                <a:blip r:embed="rId4"/>
                <a:stretch>
                  <a:fillRect l="-2086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Flecha: a la derecha 28">
            <a:extLst>
              <a:ext uri="{FF2B5EF4-FFF2-40B4-BE49-F238E27FC236}">
                <a16:creationId xmlns:a16="http://schemas.microsoft.com/office/drawing/2014/main" id="{2AA57D17-B115-528B-ADE1-FA146C071A36}"/>
              </a:ext>
            </a:extLst>
          </p:cNvPr>
          <p:cNvSpPr/>
          <p:nvPr/>
        </p:nvSpPr>
        <p:spPr>
          <a:xfrm flipH="1">
            <a:off x="3418319" y="3307864"/>
            <a:ext cx="748146" cy="267855"/>
          </a:xfrm>
          <a:prstGeom prst="righ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CuadroTexto 29">
                <a:extLst>
                  <a:ext uri="{FF2B5EF4-FFF2-40B4-BE49-F238E27FC236}">
                    <a16:creationId xmlns:a16="http://schemas.microsoft.com/office/drawing/2014/main" id="{28CB2F6A-F9DA-2FD3-30E0-56A928C19DFE}"/>
                  </a:ext>
                </a:extLst>
              </p:cNvPr>
              <p:cNvSpPr txBox="1"/>
              <p:nvPr/>
            </p:nvSpPr>
            <p:spPr>
              <a:xfrm>
                <a:off x="4379190" y="3110676"/>
                <a:ext cx="6280727" cy="6622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2400" dirty="0">
                    <a:solidFill>
                      <a:schemeClr val="tx1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den>
                        </m:f>
                      </m:e>
                    </m:d>
                    <m:r>
                      <a:rPr lang="es-ES" sz="2400" b="0" i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pt-BR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4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sz="24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s-ES" sz="24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s-ES" sz="24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den>
                        </m:f>
                      </m:e>
                    </m:d>
                    <m:r>
                      <a:rPr lang="es-ES" sz="240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s-ES" sz="2400" dirty="0">
                    <a:solidFill>
                      <a:schemeClr val="accent1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4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sz="24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  <m:r>
                      <a:rPr lang="es-ES" sz="2400" b="0" i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s-ES" sz="2400" dirty="0">
                    <a:solidFill>
                      <a:schemeClr val="accent1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_tradnl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es-ES_tradnl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</m:t>
                        </m:r>
                      </m:num>
                      <m:den>
                        <m:r>
                          <a:rPr lang="es-E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0! </m:t>
                        </m:r>
                        <m:d>
                          <m:dPr>
                            <m:ctrlPr>
                              <a:rPr lang="es-ES_tradnl" sz="24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ES_tradnl" sz="24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s-ES_tradnl" sz="24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−0</m:t>
                            </m:r>
                          </m:e>
                        </m:d>
                        <m:r>
                          <a:rPr lang="es-E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 </m:t>
                        </m:r>
                      </m:den>
                    </m:f>
                  </m:oMath>
                </a14:m>
                <a:r>
                  <a:rPr lang="es-ES" sz="2400" dirty="0">
                    <a:solidFill>
                      <a:schemeClr val="accent1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_tradnl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es-ES_tradnl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</m:t>
                        </m:r>
                      </m:num>
                      <m:den>
                        <m:r>
                          <a:rPr lang="es-E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 ∙ </m:t>
                        </m:r>
                        <m:r>
                          <a:rPr lang="es-E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es-ES_tradnl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</m:t>
                        </m:r>
                        <m:r>
                          <a:rPr lang="es-E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es-E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pt-BR" sz="2400" dirty="0">
                    <a:solidFill>
                      <a:schemeClr val="accent1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=</a:t>
                </a:r>
                <a:r>
                  <a:rPr lang="pt-BR" sz="2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1</a:t>
                </a:r>
                <a:endParaRPr lang="es-ES" sz="20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0" name="CuadroTexto 29">
                <a:extLst>
                  <a:ext uri="{FF2B5EF4-FFF2-40B4-BE49-F238E27FC236}">
                    <a16:creationId xmlns:a16="http://schemas.microsoft.com/office/drawing/2014/main" id="{28CB2F6A-F9DA-2FD3-30E0-56A928C19DF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9190" y="3110676"/>
                <a:ext cx="6280727" cy="662233"/>
              </a:xfrm>
              <a:prstGeom prst="rect">
                <a:avLst/>
              </a:prstGeom>
              <a:blipFill>
                <a:blip r:embed="rId5"/>
                <a:stretch>
                  <a:fillRect b="-917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CuadroTexto 30">
            <a:extLst>
              <a:ext uri="{FF2B5EF4-FFF2-40B4-BE49-F238E27FC236}">
                <a16:creationId xmlns:a16="http://schemas.microsoft.com/office/drawing/2014/main" id="{1A8291CF-EC84-89D5-3C10-28F6266E5F13}"/>
              </a:ext>
            </a:extLst>
          </p:cNvPr>
          <p:cNvSpPr txBox="1"/>
          <p:nvPr/>
        </p:nvSpPr>
        <p:spPr>
          <a:xfrm>
            <a:off x="4996296" y="309853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a)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uadroTexto 4">
                <a:extLst>
                  <a:ext uri="{FF2B5EF4-FFF2-40B4-BE49-F238E27FC236}">
                    <a16:creationId xmlns:a16="http://schemas.microsoft.com/office/drawing/2014/main" id="{BBCA63B5-4281-D383-E7FF-1F6B1092AC9E}"/>
                  </a:ext>
                </a:extLst>
              </p:cNvPr>
              <p:cNvSpPr txBox="1"/>
              <p:nvPr/>
            </p:nvSpPr>
            <p:spPr>
              <a:xfrm>
                <a:off x="838194" y="3240341"/>
                <a:ext cx="4377737" cy="15696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2400" dirty="0">
                    <a:latin typeface="Comic Sans MS" panose="030F0702030302020204" pitchFamily="66" charset="0"/>
                    <a:ea typeface="Cambria Math" panose="02040503050406030204" pitchFamily="18" charset="0"/>
                  </a:rPr>
                  <a:t>c)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es-E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pt-BR" sz="2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s-E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−1</m:t>
                            </m:r>
                          </m:den>
                        </m:f>
                      </m:e>
                    </m:d>
                    <m:r>
                      <a:rPr lang="es-E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s-ES" i="1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s-ES" sz="9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</a:p>
            </p:txBody>
          </p:sp>
        </mc:Choice>
        <mc:Fallback xmlns="">
          <p:sp>
            <p:nvSpPr>
              <p:cNvPr id="5" name="CuadroTexto 4">
                <a:extLst>
                  <a:ext uri="{FF2B5EF4-FFF2-40B4-BE49-F238E27FC236}">
                    <a16:creationId xmlns:a16="http://schemas.microsoft.com/office/drawing/2014/main" id="{BBCA63B5-4281-D383-E7FF-1F6B1092AC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194" y="3240341"/>
                <a:ext cx="4377737" cy="1569660"/>
              </a:xfrm>
              <a:prstGeom prst="rect">
                <a:avLst/>
              </a:prstGeom>
              <a:blipFill>
                <a:blip r:embed="rId6"/>
                <a:stretch>
                  <a:fillRect l="-2086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CuadroTexto 6">
                <a:extLst>
                  <a:ext uri="{FF2B5EF4-FFF2-40B4-BE49-F238E27FC236}">
                    <a16:creationId xmlns:a16="http://schemas.microsoft.com/office/drawing/2014/main" id="{EC393590-8DBF-C4F8-7F46-EE71B245C698}"/>
                  </a:ext>
                </a:extLst>
              </p:cNvPr>
              <p:cNvSpPr txBox="1"/>
              <p:nvPr/>
            </p:nvSpPr>
            <p:spPr>
              <a:xfrm>
                <a:off x="4308301" y="4083898"/>
                <a:ext cx="7183213" cy="6806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2400" dirty="0">
                    <a:solidFill>
                      <a:schemeClr val="tx1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s-E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−1</m:t>
                            </m:r>
                          </m:den>
                        </m:f>
                      </m:e>
                    </m:d>
                    <m:r>
                      <a:rPr lang="es-ES" sz="2400" b="0" i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pt-BR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4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sz="24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s-ES" sz="24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−(</m:t>
                            </m:r>
                            <m:r>
                              <a:rPr lang="es-ES" sz="24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s-ES" sz="24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−1)</m:t>
                            </m:r>
                          </m:den>
                        </m:f>
                      </m:e>
                    </m:d>
                    <m:r>
                      <a:rPr lang="es-ES" sz="240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s-ES" sz="2400" dirty="0">
                    <a:solidFill>
                      <a:schemeClr val="accent1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4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sz="24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es-ES" sz="2400" b="0" i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s-ES" sz="2400" dirty="0">
                    <a:solidFill>
                      <a:schemeClr val="accent1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_tradnl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es-ES_tradnl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</m:t>
                        </m:r>
                      </m:num>
                      <m:den>
                        <m:r>
                          <a:rPr lang="es-E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1! </m:t>
                        </m:r>
                        <m:d>
                          <m:dPr>
                            <m:ctrlPr>
                              <a:rPr lang="es-ES_tradnl" sz="24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ES_tradnl" sz="24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s-ES_tradnl" sz="24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−1</m:t>
                            </m:r>
                          </m:e>
                        </m:d>
                        <m:r>
                          <a:rPr lang="es-E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  </m:t>
                        </m:r>
                      </m:den>
                    </m:f>
                  </m:oMath>
                </a14:m>
                <a:r>
                  <a:rPr lang="es-ES" sz="2400" dirty="0">
                    <a:solidFill>
                      <a:schemeClr val="accent1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es-E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∙(</m:t>
                        </m:r>
                        <m:r>
                          <a:rPr lang="es-ES_tradnl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es-E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−1)</m:t>
                        </m:r>
                        <m:r>
                          <a:rPr lang="es-ES_tradnl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</m:t>
                        </m:r>
                      </m:num>
                      <m:den>
                        <m:r>
                          <a:rPr lang="es-E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s-E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es-E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−1)!  </m:t>
                        </m:r>
                      </m:den>
                    </m:f>
                  </m:oMath>
                </a14:m>
                <a:r>
                  <a:rPr lang="pt-BR" sz="2400" dirty="0">
                    <a:solidFill>
                      <a:schemeClr val="accent1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=</a:t>
                </a:r>
                <a:r>
                  <a:rPr lang="es-ES" sz="2000" dirty="0"/>
                  <a:t> </a:t>
                </a:r>
                <a14:m>
                  <m:oMath xmlns:m="http://schemas.openxmlformats.org/officeDocument/2006/math">
                    <m:r>
                      <a:rPr lang="es-ES" sz="2000" i="1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endParaRPr lang="es-ES" sz="20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7" name="CuadroTexto 6">
                <a:extLst>
                  <a:ext uri="{FF2B5EF4-FFF2-40B4-BE49-F238E27FC236}">
                    <a16:creationId xmlns:a16="http://schemas.microsoft.com/office/drawing/2014/main" id="{EC393590-8DBF-C4F8-7F46-EE71B245C6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8301" y="4083898"/>
                <a:ext cx="7183213" cy="68069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Flecha: a la derecha 7">
            <a:extLst>
              <a:ext uri="{FF2B5EF4-FFF2-40B4-BE49-F238E27FC236}">
                <a16:creationId xmlns:a16="http://schemas.microsoft.com/office/drawing/2014/main" id="{D91A2D97-D89A-6667-F2DC-1B22E42E9AF2}"/>
              </a:ext>
            </a:extLst>
          </p:cNvPr>
          <p:cNvSpPr/>
          <p:nvPr/>
        </p:nvSpPr>
        <p:spPr>
          <a:xfrm flipH="1">
            <a:off x="3485604" y="4276963"/>
            <a:ext cx="748146" cy="267855"/>
          </a:xfrm>
          <a:prstGeom prst="righ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70B749AF-58FC-FBAC-C2B2-475F27B58607}"/>
              </a:ext>
            </a:extLst>
          </p:cNvPr>
          <p:cNvSpPr txBox="1"/>
          <p:nvPr/>
        </p:nvSpPr>
        <p:spPr>
          <a:xfrm>
            <a:off x="5219734" y="4016261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a)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20F950AE-3048-2DB1-5EA8-8196757855A2}"/>
                  </a:ext>
                </a:extLst>
              </p:cNvPr>
              <p:cNvSpPr txBox="1"/>
              <p:nvPr/>
            </p:nvSpPr>
            <p:spPr>
              <a:xfrm>
                <a:off x="838194" y="5040869"/>
                <a:ext cx="4377737" cy="9070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2400" dirty="0">
                    <a:latin typeface="Comic Sans MS" panose="030F0702030302020204" pitchFamily="66" charset="0"/>
                    <a:ea typeface="Cambria Math" panose="02040503050406030204" pitchFamily="18" charset="0"/>
                  </a:rPr>
                  <a:t>d)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</m:e>
                    </m:d>
                    <m:r>
                      <a:rPr lang="es-ES" sz="24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s-E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+1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2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s-E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+1</m:t>
                            </m:r>
                          </m:num>
                          <m:den>
                            <m:r>
                              <a:rPr lang="es-E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s-E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+1</m:t>
                            </m:r>
                          </m:den>
                        </m:f>
                      </m:e>
                    </m:d>
                  </m:oMath>
                </a14:m>
                <a:endParaRPr lang="es-ES" sz="2400" dirty="0">
                  <a:latin typeface="Comic Sans MS" panose="030F0702030302020204" pitchFamily="66" charset="0"/>
                </a:endParaRPr>
              </a:p>
              <a:p>
                <a:endParaRPr lang="es-ES" sz="2400" dirty="0">
                  <a:latin typeface="Comic Sans MS" panose="030F0702030302020204" pitchFamily="66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20F950AE-3048-2DB1-5EA8-8196757855A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194" y="5040869"/>
                <a:ext cx="4377737" cy="907043"/>
              </a:xfrm>
              <a:prstGeom prst="rect">
                <a:avLst/>
              </a:prstGeom>
              <a:blipFill>
                <a:blip r:embed="rId8"/>
                <a:stretch>
                  <a:fillRect l="-2086" t="-2685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Flecha: doblada hacia arriba 15">
            <a:extLst>
              <a:ext uri="{FF2B5EF4-FFF2-40B4-BE49-F238E27FC236}">
                <a16:creationId xmlns:a16="http://schemas.microsoft.com/office/drawing/2014/main" id="{857B8D02-615D-C3A3-E1F2-E0B42C37B0C3}"/>
              </a:ext>
            </a:extLst>
          </p:cNvPr>
          <p:cNvSpPr/>
          <p:nvPr/>
        </p:nvSpPr>
        <p:spPr>
          <a:xfrm rot="16200000">
            <a:off x="4455122" y="4811531"/>
            <a:ext cx="632898" cy="1210208"/>
          </a:xfrm>
          <a:prstGeom prst="bentUp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CuadroTexto 16">
                <a:extLst>
                  <a:ext uri="{FF2B5EF4-FFF2-40B4-BE49-F238E27FC236}">
                    <a16:creationId xmlns:a16="http://schemas.microsoft.com/office/drawing/2014/main" id="{75E340D1-9245-090F-DC54-B4A727416C48}"/>
                  </a:ext>
                </a:extLst>
              </p:cNvPr>
              <p:cNvSpPr txBox="1"/>
              <p:nvPr/>
            </p:nvSpPr>
            <p:spPr>
              <a:xfrm>
                <a:off x="1221447" y="5687680"/>
                <a:ext cx="11509247" cy="11703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2400" dirty="0">
                    <a:solidFill>
                      <a:schemeClr val="tx1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pt-BR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 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pt-B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s-E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+1</m:t>
                            </m:r>
                          </m:den>
                        </m:f>
                      </m:e>
                    </m:d>
                    <m:r>
                      <a:rPr lang="es-ES" sz="2400" b="0" i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s-ES" sz="2400" dirty="0">
                    <a:solidFill>
                      <a:schemeClr val="accent1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_tradnl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es-ES_tradnl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</m:t>
                        </m:r>
                      </m:num>
                      <m:den>
                        <m:r>
                          <a:rPr lang="es-E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</m:t>
                        </m:r>
                        <m:r>
                          <a:rPr lang="es-E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</m:t>
                        </m:r>
                        <m:d>
                          <m:dPr>
                            <m:ctrlPr>
                              <a:rPr lang="es-ES" sz="24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ES" sz="24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s-ES" sz="24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s-ES" sz="24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</m:e>
                        </m:d>
                        <m:r>
                          <a:rPr lang="es-E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 </m:t>
                        </m:r>
                      </m:den>
                    </m:f>
                  </m:oMath>
                </a14:m>
                <a:r>
                  <a:rPr lang="es-ES" sz="2400" dirty="0">
                    <a:solidFill>
                      <a:schemeClr val="accent1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_tradnl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es-ES_tradnl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</m:t>
                        </m:r>
                      </m:num>
                      <m:den>
                        <m:d>
                          <m:dPr>
                            <m:ctrlPr>
                              <a:rPr lang="es-ES_tradnl" sz="24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ES_tradnl" sz="24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s-ES" sz="24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+1</m:t>
                            </m:r>
                          </m:e>
                        </m:d>
                        <m:r>
                          <a:rPr lang="es-ES_tradnl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</m:t>
                        </m:r>
                        <m:r>
                          <a:rPr lang="es-E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s-E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es-E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s-E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</m:t>
                        </m:r>
                        <m:r>
                          <a:rPr lang="es-E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−1)! </m:t>
                        </m:r>
                      </m:den>
                    </m:f>
                  </m:oMath>
                </a14:m>
                <a:r>
                  <a:rPr lang="pt-BR" sz="2400" dirty="0">
                    <a:solidFill>
                      <a:schemeClr val="accent1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_tradnl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es-ES_tradnl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</m:t>
                        </m:r>
                      </m:num>
                      <m:den>
                        <m:d>
                          <m:dPr>
                            <m:ctrlPr>
                              <a:rPr lang="es-ES_tradnl" sz="24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ES_tradnl" sz="24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s-ES" sz="24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+1</m:t>
                            </m:r>
                          </m:e>
                        </m:d>
                        <m:r>
                          <a:rPr lang="es-ES_tradnl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</m:t>
                        </m:r>
                        <m:r>
                          <a:rPr lang="es-E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s-E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es-E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s-E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</m:t>
                        </m:r>
                        <m:r>
                          <a:rPr lang="es-E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)! </m:t>
                        </m:r>
                      </m:den>
                    </m:f>
                  </m:oMath>
                </a14:m>
                <a:r>
                  <a:rPr lang="pt-BR" sz="2400" dirty="0">
                    <a:solidFill>
                      <a:schemeClr val="accent1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pt-BR" sz="2000" dirty="0">
                    <a:solidFill>
                      <a:schemeClr val="accent1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(k+1+n-k)=</a:t>
                </a:r>
                <a:r>
                  <a:rPr lang="es-ES" sz="2000" dirty="0">
                    <a:solidFill>
                      <a:schemeClr val="accent1">
                        <a:lumMod val="75000"/>
                      </a:schemeClr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es-ES" sz="20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ES" sz="20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s-ES" sz="20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+1</m:t>
                            </m:r>
                          </m:e>
                        </m:d>
                        <m:r>
                          <a:rPr lang="es-ES" sz="20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s-ES_tradnl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es-ES_tradnl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</m:t>
                        </m:r>
                      </m:num>
                      <m:den>
                        <m:d>
                          <m:dPr>
                            <m:ctrlPr>
                              <a:rPr lang="es-ES_tradnl" sz="20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ES_tradnl" sz="20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s-ES" sz="20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+1</m:t>
                            </m:r>
                          </m:e>
                        </m:d>
                        <m:r>
                          <a:rPr lang="es-ES_tradnl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</m:t>
                        </m:r>
                        <m:r>
                          <a:rPr lang="es-ES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s-ES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es-ES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s-ES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</m:t>
                        </m:r>
                        <m:r>
                          <a:rPr lang="es-ES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)! </m:t>
                        </m:r>
                      </m:den>
                    </m:f>
                  </m:oMath>
                </a14:m>
                <a:r>
                  <a:rPr lang="pt-BR" sz="2000" dirty="0">
                    <a:solidFill>
                      <a:schemeClr val="accent1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</a:p>
              <a:p>
                <a:r>
                  <a:rPr lang="pt-BR" sz="2000" dirty="0">
                    <a:solidFill>
                      <a:schemeClr val="accent1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                              =</a:t>
                </a:r>
                <a:r>
                  <a:rPr lang="es-ES" sz="2000" dirty="0">
                    <a:solidFill>
                      <a:schemeClr val="accent1">
                        <a:lumMod val="75000"/>
                      </a:schemeClr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es-ES" sz="20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ES" sz="20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s-ES" sz="20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+1</m:t>
                            </m:r>
                          </m:e>
                        </m:d>
                        <m:r>
                          <a:rPr lang="es-ES_tradnl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</m:t>
                        </m:r>
                      </m:num>
                      <m:den>
                        <m:d>
                          <m:dPr>
                            <m:ctrlPr>
                              <a:rPr lang="es-ES_tradnl" sz="20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ES_tradnl" sz="20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s-ES" sz="20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+1</m:t>
                            </m:r>
                          </m:e>
                        </m:d>
                        <m:r>
                          <a:rPr lang="es-ES_tradnl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</m:t>
                        </m:r>
                        <m:r>
                          <a:rPr lang="es-ES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s-ES" sz="20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s-ES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es-ES" sz="20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+1)</m:t>
                        </m:r>
                        <m:r>
                          <a:rPr lang="es-ES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s-ES" sz="20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s-ES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</m:t>
                        </m:r>
                        <m:r>
                          <a:rPr lang="es-ES" sz="20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+1)</m:t>
                        </m:r>
                        <m:r>
                          <a:rPr lang="es-ES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)! </m:t>
                        </m:r>
                      </m:den>
                    </m:f>
                  </m:oMath>
                </a14:m>
                <a:r>
                  <a:rPr lang="pt-BR" sz="2000" dirty="0">
                    <a:solidFill>
                      <a:schemeClr val="accent1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=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s-E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+1</m:t>
                            </m:r>
                          </m:num>
                          <m:den>
                            <m:r>
                              <a:rPr lang="es-E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s-E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+1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2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17" name="CuadroTexto 16">
                <a:extLst>
                  <a:ext uri="{FF2B5EF4-FFF2-40B4-BE49-F238E27FC236}">
                    <a16:creationId xmlns:a16="http://schemas.microsoft.com/office/drawing/2014/main" id="{75E340D1-9245-090F-DC54-B4A727416C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1447" y="5687680"/>
                <a:ext cx="11509247" cy="117032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1190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6" grpId="0" animBg="1"/>
      <p:bldP spid="28" grpId="0" animBg="1"/>
      <p:bldP spid="9" grpId="0"/>
      <p:bldP spid="11" grpId="0" animBg="1"/>
      <p:bldP spid="27" grpId="0"/>
      <p:bldP spid="29" grpId="0" animBg="1"/>
      <p:bldP spid="30" grpId="0"/>
      <p:bldP spid="31" grpId="0"/>
      <p:bldP spid="5" grpId="0"/>
      <p:bldP spid="7" grpId="0"/>
      <p:bldP spid="8" grpId="0" animBg="1"/>
      <p:bldP spid="10" grpId="0"/>
      <p:bldP spid="12" grpId="0"/>
      <p:bldP spid="16" grpId="0" animBg="1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lobo: flecha hacia abajo 9">
            <a:extLst>
              <a:ext uri="{FF2B5EF4-FFF2-40B4-BE49-F238E27FC236}">
                <a16:creationId xmlns:a16="http://schemas.microsoft.com/office/drawing/2014/main" id="{EEA0C9E2-E1DE-AC73-B57D-21FAB8101B81}"/>
              </a:ext>
            </a:extLst>
          </p:cNvPr>
          <p:cNvSpPr/>
          <p:nvPr/>
        </p:nvSpPr>
        <p:spPr>
          <a:xfrm>
            <a:off x="5248800" y="4434632"/>
            <a:ext cx="1597891" cy="1283731"/>
          </a:xfrm>
          <a:prstGeom prst="downArrowCallout">
            <a:avLst/>
          </a:prstGeom>
          <a:gradFill>
            <a:gsLst>
              <a:gs pos="0">
                <a:srgbClr val="FFFF00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E352614-911B-1ABD-4969-5E5270F1627D}"/>
              </a:ext>
            </a:extLst>
          </p:cNvPr>
          <p:cNvSpPr txBox="1">
            <a:spLocks/>
          </p:cNvSpPr>
          <p:nvPr/>
        </p:nvSpPr>
        <p:spPr>
          <a:xfrm>
            <a:off x="838198" y="365125"/>
            <a:ext cx="5096610" cy="793719"/>
          </a:xfrm>
          <a:prstGeom prst="rect">
            <a:avLst/>
          </a:prstGeo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>
                <a:solidFill>
                  <a:srgbClr val="7030A0"/>
                </a:solidFill>
              </a:rPr>
              <a:t>  El </a:t>
            </a:r>
            <a:r>
              <a:rPr lang="es-ES" b="1" dirty="0" err="1">
                <a:solidFill>
                  <a:srgbClr val="7030A0"/>
                </a:solidFill>
              </a:rPr>
              <a:t>triangle</a:t>
            </a:r>
            <a:r>
              <a:rPr lang="es-ES" b="1" dirty="0">
                <a:solidFill>
                  <a:srgbClr val="7030A0"/>
                </a:solidFill>
              </a:rPr>
              <a:t> de Pascal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BD090082-AE65-CB39-4F86-857FD4892DC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08871" y="1212498"/>
                <a:ext cx="10975848" cy="3086863"/>
              </a:xfrm>
              <a:prstGeom prst="rect">
                <a:avLst/>
              </a:prstGeom>
            </p:spPr>
            <p:txBody>
              <a:bodyPr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s-ES" sz="2500" dirty="0" err="1">
                    <a:latin typeface="Comic Sans MS" panose="030F0702030302020204" pitchFamily="66" charset="0"/>
                  </a:rPr>
                  <a:t>És</a:t>
                </a:r>
                <a:r>
                  <a:rPr lang="es-ES" sz="2500" dirty="0">
                    <a:latin typeface="Comic Sans MS" panose="030F0702030302020204" pitchFamily="66" charset="0"/>
                  </a:rPr>
                  <a:t> una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disposició</a:t>
                </a:r>
                <a:r>
                  <a:rPr lang="es-ES" sz="2500" dirty="0">
                    <a:latin typeface="Comic Sans MS" panose="030F0702030302020204" pitchFamily="66" charset="0"/>
                  </a:rPr>
                  <a:t> triangular infinita formada per nombres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combinatoris</a:t>
                </a:r>
                <a:r>
                  <a:rPr lang="es-ES" sz="2500" dirty="0">
                    <a:latin typeface="Comic Sans MS" panose="030F0702030302020204" pitchFamily="66" charset="0"/>
                  </a:rPr>
                  <a:t>. Les files del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triangle</a:t>
                </a:r>
                <a:r>
                  <a:rPr lang="es-ES" sz="2500" dirty="0">
                    <a:latin typeface="Comic Sans MS" panose="030F0702030302020204" pitchFamily="66" charset="0"/>
                  </a:rPr>
                  <a:t>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s’enumeren</a:t>
                </a:r>
                <a:r>
                  <a:rPr lang="es-ES" sz="2500" dirty="0">
                    <a:latin typeface="Comic Sans MS" panose="030F0702030302020204" pitchFamily="66" charset="0"/>
                  </a:rPr>
                  <a:t>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començant</a:t>
                </a:r>
                <a:r>
                  <a:rPr lang="es-ES" sz="2500" dirty="0">
                    <a:latin typeface="Comic Sans MS" panose="030F0702030302020204" pitchFamily="66" charset="0"/>
                  </a:rPr>
                  <a:t> per la fila  n=0  a la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part</a:t>
                </a:r>
                <a:r>
                  <a:rPr lang="es-ES" sz="2500" dirty="0">
                    <a:latin typeface="Comic Sans MS" panose="030F0702030302020204" pitchFamily="66" charset="0"/>
                  </a:rPr>
                  <a:t>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més</a:t>
                </a:r>
                <a:r>
                  <a:rPr lang="es-ES" sz="2500" dirty="0">
                    <a:latin typeface="Comic Sans MS" panose="030F0702030302020204" pitchFamily="66" charset="0"/>
                  </a:rPr>
                  <a:t> alta,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seguint</a:t>
                </a:r>
                <a:r>
                  <a:rPr lang="es-ES" sz="2500" dirty="0">
                    <a:latin typeface="Comic Sans MS" panose="030F0702030302020204" pitchFamily="66" charset="0"/>
                  </a:rPr>
                  <a:t> files  n=1, n=2, i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així</a:t>
                </a:r>
                <a:r>
                  <a:rPr lang="es-ES" sz="2500" dirty="0">
                    <a:latin typeface="Comic Sans MS" panose="030F0702030302020204" pitchFamily="66" charset="0"/>
                  </a:rPr>
                  <a:t>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successivament</a:t>
                </a:r>
                <a:r>
                  <a:rPr lang="es-ES" sz="2500" dirty="0">
                    <a:latin typeface="Comic Sans MS" panose="030F0702030302020204" pitchFamily="66" charset="0"/>
                  </a:rPr>
                  <a:t>; les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entrades</a:t>
                </a:r>
                <a:r>
                  <a:rPr lang="es-ES" sz="2500" dirty="0">
                    <a:latin typeface="Comic Sans MS" panose="030F0702030302020204" pitchFamily="66" charset="0"/>
                  </a:rPr>
                  <a:t> de la fila n-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èssima</a:t>
                </a:r>
                <a:r>
                  <a:rPr lang="es-ES" sz="2500" dirty="0">
                    <a:latin typeface="Comic Sans MS" panose="030F0702030302020204" pitchFamily="66" charset="0"/>
                  </a:rPr>
                  <a:t>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són</a:t>
                </a:r>
                <a:r>
                  <a:rPr lang="es-ES" sz="2500" dirty="0">
                    <a:latin typeface="Comic Sans MS" panose="030F0702030302020204" pitchFamily="66" charset="0"/>
                  </a:rPr>
                  <a:t>,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d’esquerra</a:t>
                </a:r>
                <a:r>
                  <a:rPr lang="es-ES" sz="2500" dirty="0">
                    <a:latin typeface="Comic Sans MS" panose="030F0702030302020204" pitchFamily="66" charset="0"/>
                  </a:rPr>
                  <a:t> a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dreta</a:t>
                </a:r>
                <a:r>
                  <a:rPr lang="es-ES" sz="2500" dirty="0">
                    <a:latin typeface="Comic Sans MS" panose="030F0702030302020204" pitchFamily="66" charset="0"/>
                  </a:rPr>
                  <a:t>,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els</a:t>
                </a:r>
                <a:r>
                  <a:rPr lang="es-ES" sz="2500" dirty="0">
                    <a:latin typeface="Comic Sans MS" panose="030F0702030302020204" pitchFamily="66" charset="0"/>
                  </a:rPr>
                  <a:t> nombres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combinatoris</a:t>
                </a:r>
                <a:endParaRPr lang="es-ES" sz="25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s-ES" sz="2900" dirty="0">
                    <a:latin typeface="Comic Sans MS" panose="030F0702030302020204" pitchFamily="66" charset="0"/>
                  </a:rPr>
                  <a:t>          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9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9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9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sz="290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  <m:r>
                      <a:rPr lang="es-ES" sz="2900" smtClean="0">
                        <a:latin typeface="Cambria Math" panose="02040503050406030204" pitchFamily="18" charset="0"/>
                      </a:rPr>
                      <m:t>=1,</m:t>
                    </m:r>
                  </m:oMath>
                </a14:m>
                <a:r>
                  <a:rPr lang="es-ES" sz="2900" dirty="0">
                    <a:latin typeface="Cambria Math" panose="02040503050406030204" pitchFamily="18" charset="0"/>
                  </a:rPr>
                  <a:t>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9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9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9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sz="290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es-ES" sz="290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s-ES" sz="290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s-ES" sz="2900" dirty="0">
                    <a:latin typeface="Cambria Math" panose="02040503050406030204" pitchFamily="18" charset="0"/>
                  </a:rPr>
                  <a:t>,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9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9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9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sz="290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2900" dirty="0">
                    <a:latin typeface="Cambria Math" panose="02040503050406030204" pitchFamily="18" charset="0"/>
                  </a:rPr>
                  <a:t>,  …  ,</a:t>
                </a:r>
                <a:r>
                  <a:rPr lang="pt-BR" sz="2900" dirty="0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9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9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9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sz="290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s-ES" sz="2900" i="1" smtClean="0">
                                <a:latin typeface="Cambria Math" panose="02040503050406030204" pitchFamily="18" charset="0"/>
                              </a:rPr>
                              <m:t>−2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2900" dirty="0">
                    <a:latin typeface="Cambria Math" panose="02040503050406030204" pitchFamily="18" charset="0"/>
                  </a:rPr>
                  <a:t>,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9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9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9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sz="290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s-ES" sz="2900" i="1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den>
                        </m:f>
                      </m:e>
                    </m:d>
                    <m:r>
                      <a:rPr lang="es-ES" sz="29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s-ES" sz="2900" i="1">
                        <a:latin typeface="Cambria Math" panose="02040503050406030204" pitchFamily="18" charset="0"/>
                      </a:rPr>
                      <m:t>𝑛</m:t>
                    </m:r>
                    <m:r>
                      <a:rPr lang="es-ES" sz="2900" smtClean="0">
                        <a:latin typeface="Cambria Math" panose="02040503050406030204" pitchFamily="18" charset="0"/>
                      </a:rPr>
                      <m:t>, </m:t>
                    </m:r>
                  </m:oMath>
                </a14:m>
                <a:r>
                  <a:rPr lang="pt-BR" sz="2900" dirty="0">
                    <a:latin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9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9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9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sz="290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2900" dirty="0">
                    <a:latin typeface="Cambria Math" panose="02040503050406030204" pitchFamily="18" charset="0"/>
                  </a:rPr>
                  <a:t>=1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s-ES" sz="2500" dirty="0">
                    <a:latin typeface="Cambria Math" panose="02040503050406030204" pitchFamily="18" charset="0"/>
                  </a:rPr>
                  <a:t> 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sz="30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sz="30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sz="30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sz="2500" dirty="0">
                  <a:latin typeface="Comic Sans MS" panose="030F0702030302020204" pitchFamily="66" charset="0"/>
                </a:endParaRPr>
              </a:p>
              <a:p>
                <a:endParaRPr lang="es-ES" sz="2500" dirty="0">
                  <a:latin typeface="Comic Sans MS" panose="030F0702030302020204" pitchFamily="66" charset="0"/>
                </a:endParaRPr>
              </a:p>
              <a:p>
                <a:endParaRPr lang="es-ES" sz="25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sz="25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BD090082-AE65-CB39-4F86-857FD4892DC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871" y="1212498"/>
                <a:ext cx="10975848" cy="3086863"/>
              </a:xfrm>
              <a:prstGeom prst="rect">
                <a:avLst/>
              </a:prstGeom>
              <a:blipFill>
                <a:blip r:embed="rId2"/>
                <a:stretch>
                  <a:fillRect l="-777" t="-2964" r="-1388"/>
                </a:stretch>
              </a:blipFill>
            </p:spPr>
            <p:txBody>
              <a:bodyPr/>
              <a:lstStyle/>
              <a:p>
                <a:r>
                  <a:rPr lang="es-ES_trad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Marcador de contenido 2">
                <a:extLst>
                  <a:ext uri="{FF2B5EF4-FFF2-40B4-BE49-F238E27FC236}">
                    <a16:creationId xmlns:a16="http://schemas.microsoft.com/office/drawing/2014/main" id="{FED60E07-2B2E-4A00-6ABC-59E949AB29A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08871" y="3799876"/>
                <a:ext cx="11310214" cy="2555279"/>
              </a:xfrm>
              <a:prstGeom prst="rect">
                <a:avLst/>
              </a:prstGeom>
              <a:ln>
                <a:noFill/>
              </a:ln>
            </p:spPr>
            <p:txBody>
              <a:bodyPr vert="horz" lIns="91440" tIns="45720" rIns="91440" bIns="45720" rtlCol="0">
                <a:normAutofit fontScale="40000" lnSpcReduction="2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s-ES" sz="6300" dirty="0">
                    <a:latin typeface="Comic Sans MS" panose="030F0702030302020204" pitchFamily="66" charset="0"/>
                  </a:rPr>
                  <a:t>Per la  </a:t>
                </a:r>
                <a:r>
                  <a:rPr lang="es-ES" sz="6300" dirty="0" err="1">
                    <a:latin typeface="Comic Sans MS" panose="030F0702030302020204" pitchFamily="66" charset="0"/>
                  </a:rPr>
                  <a:t>propietat</a:t>
                </a:r>
                <a:r>
                  <a:rPr lang="es-ES" sz="6300" dirty="0">
                    <a:latin typeface="Comic Sans MS" panose="030F0702030302020204" pitchFamily="66" charset="0"/>
                  </a:rPr>
                  <a:t> d) anterior, </a:t>
                </a:r>
                <a:r>
                  <a:rPr lang="es-ES" sz="6300" dirty="0" err="1">
                    <a:latin typeface="Comic Sans MS" panose="030F0702030302020204" pitchFamily="66" charset="0"/>
                  </a:rPr>
                  <a:t>tenim</a:t>
                </a:r>
                <a:r>
                  <a:rPr lang="es-ES" sz="6300" dirty="0">
                    <a:latin typeface="Comic Sans MS" panose="030F0702030302020204" pitchFamily="66" charset="0"/>
                  </a:rPr>
                  <a:t> la </a:t>
                </a:r>
                <a:r>
                  <a:rPr lang="es-ES" sz="6300" dirty="0" err="1">
                    <a:latin typeface="Comic Sans MS" panose="030F0702030302020204" pitchFamily="66" charset="0"/>
                  </a:rPr>
                  <a:t>següent</a:t>
                </a:r>
                <a:r>
                  <a:rPr lang="es-ES" sz="6300" dirty="0">
                    <a:latin typeface="Comic Sans MS" panose="030F0702030302020204" pitchFamily="66" charset="0"/>
                  </a:rPr>
                  <a:t> regla de </a:t>
                </a:r>
                <a:r>
                  <a:rPr lang="es-ES" sz="6300" dirty="0" err="1">
                    <a:latin typeface="Comic Sans MS" panose="030F0702030302020204" pitchFamily="66" charset="0"/>
                  </a:rPr>
                  <a:t>construcció</a:t>
                </a:r>
                <a:r>
                  <a:rPr lang="es-ES" sz="6300" dirty="0">
                    <a:latin typeface="Comic Sans MS" panose="030F0702030302020204" pitchFamily="66" charset="0"/>
                  </a:rPr>
                  <a:t>:</a:t>
                </a:r>
              </a:p>
              <a:p>
                <a:endParaRPr lang="es-ES" sz="63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r>
                  <a:rPr lang="es-ES" sz="6300" dirty="0">
                    <a:latin typeface="Comic Sans MS" panose="030F0702030302020204" pitchFamily="66" charset="0"/>
                  </a:rPr>
                  <a:t>                                            …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63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63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63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sz="63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</m:e>
                    </m:d>
                    <m:r>
                      <a:rPr lang="es-ES" sz="6300" b="0" i="0" smtClean="0">
                        <a:latin typeface="Cambria Math" panose="02040503050406030204" pitchFamily="18" charset="0"/>
                      </a:rPr>
                      <m:t>     </m:t>
                    </m:r>
                    <m:d>
                      <m:dPr>
                        <m:ctrlPr>
                          <a:rPr lang="pt-BR" sz="63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63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63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sz="63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s-ES" sz="6300" b="0" i="1" smtClean="0">
                                <a:latin typeface="Cambria Math" panose="02040503050406030204" pitchFamily="18" charset="0"/>
                              </a:rPr>
                              <m:t>+1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6300" dirty="0">
                    <a:latin typeface="Cambria Math" panose="02040503050406030204" pitchFamily="18" charset="0"/>
                  </a:rPr>
                  <a:t> </a:t>
                </a:r>
                <a:r>
                  <a:rPr lang="es-ES" sz="6300" dirty="0">
                    <a:latin typeface="Comic Sans MS" panose="030F0702030302020204" pitchFamily="66" charset="0"/>
                  </a:rPr>
                  <a:t>…</a:t>
                </a:r>
              </a:p>
              <a:p>
                <a:pPr marL="0" indent="0">
                  <a:buNone/>
                </a:pPr>
                <a:endParaRPr lang="es-ES" sz="63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sz="63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s-ES" sz="6300" dirty="0">
                    <a:latin typeface="Comic Sans MS" panose="030F0702030302020204" pitchFamily="66" charset="0"/>
                  </a:rPr>
                  <a:t>                                                …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63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63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63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s-ES" sz="63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+1</m:t>
                            </m:r>
                          </m:num>
                          <m:den>
                            <m:r>
                              <a:rPr lang="es-ES" sz="63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s-ES" sz="63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+1</m:t>
                            </m:r>
                          </m:den>
                        </m:f>
                      </m:e>
                    </m:d>
                    <m:r>
                      <a:rPr lang="es-ES" sz="6300" b="0" i="0" smtClean="0">
                        <a:latin typeface="Cambria Math" panose="02040503050406030204" pitchFamily="18" charset="0"/>
                      </a:rPr>
                      <m:t>…</m:t>
                    </m:r>
                  </m:oMath>
                </a14:m>
                <a:endParaRPr lang="es-ES" sz="6300" dirty="0">
                  <a:latin typeface="Cambria Math" panose="02040503050406030204" pitchFamily="18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sz="2500" dirty="0">
                  <a:latin typeface="Cambria Math" panose="02040503050406030204" pitchFamily="18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sz="30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sz="30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sz="2500" dirty="0">
                  <a:latin typeface="Comic Sans MS" panose="030F0702030302020204" pitchFamily="66" charset="0"/>
                </a:endParaRPr>
              </a:p>
              <a:p>
                <a:endParaRPr lang="es-ES" sz="2500" dirty="0">
                  <a:latin typeface="Comic Sans MS" panose="030F0702030302020204" pitchFamily="66" charset="0"/>
                </a:endParaRPr>
              </a:p>
              <a:p>
                <a:endParaRPr lang="es-ES" sz="25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sz="25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" name="Marcador de contenido 2">
                <a:extLst>
                  <a:ext uri="{FF2B5EF4-FFF2-40B4-BE49-F238E27FC236}">
                    <a16:creationId xmlns:a16="http://schemas.microsoft.com/office/drawing/2014/main" id="{FED60E07-2B2E-4A00-6ABC-59E949AB29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871" y="3799876"/>
                <a:ext cx="11310214" cy="2555279"/>
              </a:xfrm>
              <a:prstGeom prst="rect">
                <a:avLst/>
              </a:prstGeom>
              <a:blipFill>
                <a:blip r:embed="rId3"/>
                <a:stretch>
                  <a:fillRect l="-754" t="-5714" b="-238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s-ES_trad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CuadroTexto 4">
            <a:extLst>
              <a:ext uri="{FF2B5EF4-FFF2-40B4-BE49-F238E27FC236}">
                <a16:creationId xmlns:a16="http://schemas.microsoft.com/office/drawing/2014/main" id="{522FBD8C-C5ED-35E0-5C47-DBF38E8C8A55}"/>
              </a:ext>
            </a:extLst>
          </p:cNvPr>
          <p:cNvSpPr txBox="1"/>
          <p:nvPr/>
        </p:nvSpPr>
        <p:spPr>
          <a:xfrm>
            <a:off x="5698800" y="5349033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es-ES" sz="1800" b="1" dirty="0">
                <a:solidFill>
                  <a:srgbClr val="FF0000"/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  ✚</a:t>
            </a:r>
            <a:endParaRPr lang="es-ES" sz="1800" b="1" dirty="0">
              <a:solidFill>
                <a:srgbClr val="FF0000"/>
              </a:solidFill>
              <a:latin typeface="Cambria Math" panose="02040503050406030204" pitchFamily="18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324AE99-306C-FF97-979A-0FA2D51DD46A}"/>
              </a:ext>
            </a:extLst>
          </p:cNvPr>
          <p:cNvSpPr txBox="1"/>
          <p:nvPr/>
        </p:nvSpPr>
        <p:spPr>
          <a:xfrm>
            <a:off x="3321698" y="4600461"/>
            <a:ext cx="95410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500" dirty="0">
                <a:latin typeface="Comic Sans MS" panose="030F0702030302020204" pitchFamily="66" charset="0"/>
              </a:rPr>
              <a:t>fila n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97DDAFA2-A239-A02F-D0CC-808FD84DE87E}"/>
              </a:ext>
            </a:extLst>
          </p:cNvPr>
          <p:cNvSpPr txBox="1"/>
          <p:nvPr/>
        </p:nvSpPr>
        <p:spPr>
          <a:xfrm>
            <a:off x="3172618" y="5782017"/>
            <a:ext cx="1252266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500" dirty="0">
                <a:latin typeface="Comic Sans MS" panose="030F0702030302020204" pitchFamily="66" charset="0"/>
              </a:rPr>
              <a:t>fila n+1</a:t>
            </a:r>
          </a:p>
        </p:txBody>
      </p:sp>
      <p:cxnSp>
        <p:nvCxnSpPr>
          <p:cNvPr id="8" name="Conector recto de flecha 7">
            <a:extLst>
              <a:ext uri="{FF2B5EF4-FFF2-40B4-BE49-F238E27FC236}">
                <a16:creationId xmlns:a16="http://schemas.microsoft.com/office/drawing/2014/main" id="{54B2C328-7268-237F-AC42-F0E27036C083}"/>
              </a:ext>
            </a:extLst>
          </p:cNvPr>
          <p:cNvCxnSpPr/>
          <p:nvPr/>
        </p:nvCxnSpPr>
        <p:spPr>
          <a:xfrm>
            <a:off x="4312675" y="4838988"/>
            <a:ext cx="557905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4D3F1A90-74A6-4AC7-3C93-8DF197910402}"/>
              </a:ext>
            </a:extLst>
          </p:cNvPr>
          <p:cNvCxnSpPr/>
          <p:nvPr/>
        </p:nvCxnSpPr>
        <p:spPr>
          <a:xfrm>
            <a:off x="4487879" y="6069600"/>
            <a:ext cx="557905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8839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4" grpId="0"/>
      <p:bldP spid="5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4362A5DF-B4DD-6A82-52C4-5B3EA350BBBA}"/>
              </a:ext>
            </a:extLst>
          </p:cNvPr>
          <p:cNvSpPr txBox="1">
            <a:spLocks/>
          </p:cNvSpPr>
          <p:nvPr/>
        </p:nvSpPr>
        <p:spPr>
          <a:xfrm>
            <a:off x="708871" y="475326"/>
            <a:ext cx="10975848" cy="165205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500" dirty="0" err="1">
                <a:latin typeface="Comic Sans MS" panose="030F0702030302020204" pitchFamily="66" charset="0"/>
              </a:rPr>
              <a:t>Construïm</a:t>
            </a:r>
            <a:r>
              <a:rPr lang="es-ES" sz="2500" dirty="0">
                <a:latin typeface="Comic Sans MS" panose="030F0702030302020204" pitchFamily="66" charset="0"/>
              </a:rPr>
              <a:t> les </a:t>
            </a:r>
            <a:r>
              <a:rPr lang="es-ES" sz="2500" dirty="0" err="1">
                <a:latin typeface="Comic Sans MS" panose="030F0702030302020204" pitchFamily="66" charset="0"/>
              </a:rPr>
              <a:t>primeres</a:t>
            </a:r>
            <a:r>
              <a:rPr lang="es-ES" sz="2500" dirty="0">
                <a:latin typeface="Comic Sans MS" panose="030F0702030302020204" pitchFamily="66" charset="0"/>
              </a:rPr>
              <a:t> files del </a:t>
            </a:r>
            <a:r>
              <a:rPr lang="es-ES" sz="2500" dirty="0" err="1">
                <a:latin typeface="Comic Sans MS" panose="030F0702030302020204" pitchFamily="66" charset="0"/>
              </a:rPr>
              <a:t>triangle</a:t>
            </a:r>
            <a:r>
              <a:rPr lang="es-ES" sz="2500" dirty="0">
                <a:latin typeface="Comic Sans MS" panose="030F0702030302020204" pitchFamily="66" charset="0"/>
              </a:rPr>
              <a:t> de Pascal: </a:t>
            </a:r>
            <a:endParaRPr lang="es-ES" sz="2900" i="1" dirty="0">
              <a:latin typeface="Cambria Math" panose="02040503050406030204" pitchFamily="18" charset="0"/>
            </a:endParaRPr>
          </a:p>
          <a:p>
            <a:pPr marL="0" indent="0">
              <a:buNone/>
            </a:pPr>
            <a:endParaRPr lang="es-ES" sz="2900" dirty="0">
              <a:latin typeface="Cambria Math" panose="020405030504060302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500" dirty="0">
                <a:latin typeface="Cambria Math" panose="02040503050406030204" pitchFamily="18" charset="0"/>
              </a:rPr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C5C1DA64-25DB-8316-18C9-116DBE09804C}"/>
              </a:ext>
            </a:extLst>
          </p:cNvPr>
          <p:cNvSpPr txBox="1"/>
          <p:nvPr/>
        </p:nvSpPr>
        <p:spPr>
          <a:xfrm>
            <a:off x="931083" y="1744982"/>
            <a:ext cx="910459" cy="461665"/>
          </a:xfrm>
          <a:prstGeom prst="rect">
            <a:avLst/>
          </a:prstGeom>
          <a:pattFill prst="horzBrick">
            <a:fgClr>
              <a:schemeClr val="accent1"/>
            </a:fgClr>
            <a:bgClr>
              <a:schemeClr val="bg1"/>
            </a:bgClr>
          </a:pattFill>
        </p:spPr>
        <p:txBody>
          <a:bodyPr wrap="square" rtlCol="0">
            <a:spAutoFit/>
          </a:bodyPr>
          <a:lstStyle/>
          <a:p>
            <a:r>
              <a:rPr lang="es-ES" sz="2400" b="1" i="1" dirty="0"/>
              <a:t> Fila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4A3CB74D-A3A3-AC37-0556-D0FD0FFCCCEF}"/>
              </a:ext>
            </a:extLst>
          </p:cNvPr>
          <p:cNvSpPr txBox="1"/>
          <p:nvPr/>
        </p:nvSpPr>
        <p:spPr>
          <a:xfrm>
            <a:off x="3281733" y="1033982"/>
            <a:ext cx="3198198" cy="1200329"/>
          </a:xfrm>
          <a:prstGeom prst="rect">
            <a:avLst/>
          </a:prstGeom>
          <a:pattFill prst="horzBrick">
            <a:fgClr>
              <a:schemeClr val="accent1"/>
            </a:fgClr>
            <a:bgClr>
              <a:schemeClr val="bg1"/>
            </a:bgClr>
          </a:pattFill>
        </p:spPr>
        <p:txBody>
          <a:bodyPr wrap="square" rtlCol="0">
            <a:spAutoFit/>
          </a:bodyPr>
          <a:lstStyle/>
          <a:p>
            <a:r>
              <a:rPr lang="es-ES" sz="2400" b="1" i="1" dirty="0"/>
              <a:t>  Nombres </a:t>
            </a:r>
            <a:r>
              <a:rPr lang="es-ES" sz="2400" b="1" i="1" dirty="0" err="1"/>
              <a:t>combinatoris</a:t>
            </a:r>
            <a:r>
              <a:rPr lang="es-ES" sz="2400" b="1" i="1" dirty="0"/>
              <a:t>    </a:t>
            </a:r>
          </a:p>
          <a:p>
            <a:r>
              <a:rPr lang="es-ES" sz="2400" b="1" i="1" dirty="0"/>
              <a:t>  en la fila (</a:t>
            </a:r>
            <a:r>
              <a:rPr lang="es-ES" sz="2400" b="1" i="1" dirty="0" err="1"/>
              <a:t>esquerra</a:t>
            </a:r>
            <a:r>
              <a:rPr lang="es-ES" sz="2400" b="1" i="1" dirty="0"/>
              <a:t> a  </a:t>
            </a:r>
          </a:p>
          <a:p>
            <a:r>
              <a:rPr lang="es-ES" sz="2400" b="1" i="1" dirty="0"/>
              <a:t>  </a:t>
            </a:r>
            <a:r>
              <a:rPr lang="es-ES" sz="2400" b="1" i="1" dirty="0" err="1"/>
              <a:t>dreta</a:t>
            </a:r>
            <a:r>
              <a:rPr lang="es-ES" sz="2400" b="1" i="1" dirty="0"/>
              <a:t>)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10D999A-0F59-3EF1-DB8A-63943259EB77}"/>
              </a:ext>
            </a:extLst>
          </p:cNvPr>
          <p:cNvSpPr txBox="1"/>
          <p:nvPr/>
        </p:nvSpPr>
        <p:spPr>
          <a:xfrm>
            <a:off x="7920122" y="1752851"/>
            <a:ext cx="2806494" cy="461665"/>
          </a:xfrm>
          <a:prstGeom prst="rect">
            <a:avLst/>
          </a:prstGeom>
          <a:pattFill prst="horzBrick">
            <a:fgClr>
              <a:schemeClr val="accent1"/>
            </a:fgClr>
            <a:bgClr>
              <a:schemeClr val="bg1"/>
            </a:bgClr>
          </a:pattFill>
        </p:spPr>
        <p:txBody>
          <a:bodyPr wrap="square" rtlCol="0">
            <a:spAutoFit/>
          </a:bodyPr>
          <a:lstStyle/>
          <a:p>
            <a:r>
              <a:rPr lang="es-ES" sz="2400" b="1" i="1" dirty="0"/>
              <a:t>  </a:t>
            </a:r>
            <a:r>
              <a:rPr lang="es-ES" sz="2400" b="1" i="1" dirty="0" err="1"/>
              <a:t>T</a:t>
            </a:r>
            <a:r>
              <a:rPr lang="es-ES" sz="2400" b="1" i="1"/>
              <a:t>riangle</a:t>
            </a:r>
            <a:r>
              <a:rPr lang="es-ES" sz="2400" b="1" i="1" dirty="0"/>
              <a:t> de Pascal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E5B5E6AA-8690-B115-FECC-159F235BF966}"/>
                  </a:ext>
                </a:extLst>
              </p:cNvPr>
              <p:cNvSpPr txBox="1"/>
              <p:nvPr/>
            </p:nvSpPr>
            <p:spPr>
              <a:xfrm>
                <a:off x="1079280" y="2234311"/>
                <a:ext cx="10472018" cy="5388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2400" b="1" i="1" dirty="0"/>
                  <a:t> </a:t>
                </a:r>
                <a14:m>
                  <m:oMath xmlns:m="http://schemas.openxmlformats.org/officeDocument/2006/math"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0                                            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2400" b="1" i="1" dirty="0"/>
                  <a:t> </a:t>
                </a:r>
                <a14:m>
                  <m:oMath xmlns:m="http://schemas.openxmlformats.org/officeDocument/2006/math">
                    <m:r>
                      <a:rPr lang="es-ES" sz="2400" b="1" i="1" smtClean="0">
                        <a:latin typeface="Cambria Math" panose="02040503050406030204" pitchFamily="18" charset="0"/>
                      </a:rPr>
                      <m:t>                                                                 </m:t>
                    </m:r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s-ES" sz="2400" b="1" i="1" dirty="0"/>
                  <a:t> </a:t>
                </a:r>
              </a:p>
            </p:txBody>
          </p:sp>
        </mc:Choice>
        <mc:Fallback xmlns=""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E5B5E6AA-8690-B115-FECC-159F235BF96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9280" y="2234311"/>
                <a:ext cx="10472018" cy="53880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CuadroTexto 6">
                <a:extLst>
                  <a:ext uri="{FF2B5EF4-FFF2-40B4-BE49-F238E27FC236}">
                    <a16:creationId xmlns:a16="http://schemas.microsoft.com/office/drawing/2014/main" id="{B8CC8B99-2934-1324-1D26-35B87F622ECD}"/>
                  </a:ext>
                </a:extLst>
              </p:cNvPr>
              <p:cNvSpPr txBox="1"/>
              <p:nvPr/>
            </p:nvSpPr>
            <p:spPr>
              <a:xfrm>
                <a:off x="1079280" y="2712076"/>
                <a:ext cx="10472018" cy="5380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2400" b="1" i="1" dirty="0"/>
                  <a:t> </a:t>
                </a:r>
                <a14:m>
                  <m:oMath xmlns:m="http://schemas.openxmlformats.org/officeDocument/2006/math"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1                                        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                                                           1    1</m:t>
                    </m:r>
                  </m:oMath>
                </a14:m>
                <a:r>
                  <a:rPr lang="es-ES" sz="2400" b="1" i="1" dirty="0"/>
                  <a:t> </a:t>
                </a:r>
              </a:p>
            </p:txBody>
          </p:sp>
        </mc:Choice>
        <mc:Fallback xmlns="">
          <p:sp>
            <p:nvSpPr>
              <p:cNvPr id="7" name="CuadroTexto 6">
                <a:extLst>
                  <a:ext uri="{FF2B5EF4-FFF2-40B4-BE49-F238E27FC236}">
                    <a16:creationId xmlns:a16="http://schemas.microsoft.com/office/drawing/2014/main" id="{B8CC8B99-2934-1324-1D26-35B87F622EC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9280" y="2712076"/>
                <a:ext cx="10472018" cy="5380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B4748078-2650-439F-62D5-30B40769505A}"/>
                  </a:ext>
                </a:extLst>
              </p:cNvPr>
              <p:cNvSpPr txBox="1"/>
              <p:nvPr/>
            </p:nvSpPr>
            <p:spPr>
              <a:xfrm>
                <a:off x="1086895" y="3250108"/>
                <a:ext cx="10472018" cy="5388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2400" b="1" i="1" dirty="0"/>
                  <a:t> </a:t>
                </a:r>
                <a14:m>
                  <m:oMath xmlns:m="http://schemas.openxmlformats.org/officeDocument/2006/math"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2                                    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es-ES" sz="2400" i="1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                                                     1   2    1</m:t>
                    </m:r>
                  </m:oMath>
                </a14:m>
                <a:r>
                  <a:rPr lang="es-ES" sz="2400" b="1" i="1" dirty="0"/>
                  <a:t> </a:t>
                </a:r>
              </a:p>
            </p:txBody>
          </p:sp>
        </mc:Choice>
        <mc:Fallback xmlns=""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B4748078-2650-439F-62D5-30B40769505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6895" y="3250108"/>
                <a:ext cx="10472018" cy="53880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Globo: flecha hacia abajo 8">
            <a:extLst>
              <a:ext uri="{FF2B5EF4-FFF2-40B4-BE49-F238E27FC236}">
                <a16:creationId xmlns:a16="http://schemas.microsoft.com/office/drawing/2014/main" id="{32C94C22-DAB8-8677-D9D2-49CCF418676C}"/>
              </a:ext>
            </a:extLst>
          </p:cNvPr>
          <p:cNvSpPr/>
          <p:nvPr/>
        </p:nvSpPr>
        <p:spPr>
          <a:xfrm>
            <a:off x="8759071" y="2792908"/>
            <a:ext cx="914400" cy="538033"/>
          </a:xfrm>
          <a:prstGeom prst="downArrowCallout">
            <a:avLst>
              <a:gd name="adj1" fmla="val 25000"/>
              <a:gd name="adj2" fmla="val 57617"/>
              <a:gd name="adj3" fmla="val 21567"/>
              <a:gd name="adj4" fmla="val 64977"/>
            </a:avLst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47EDEA45-2FB8-B0DA-8B2E-4A60C6D86354}"/>
              </a:ext>
            </a:extLst>
          </p:cNvPr>
          <p:cNvSpPr txBox="1"/>
          <p:nvPr/>
        </p:nvSpPr>
        <p:spPr>
          <a:xfrm>
            <a:off x="8856034" y="2839283"/>
            <a:ext cx="72047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es-ES" sz="1800" b="1" dirty="0">
                <a:solidFill>
                  <a:srgbClr val="FF0000"/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  ✚</a:t>
            </a:r>
            <a:endParaRPr lang="es-ES" sz="1800" b="1" dirty="0">
              <a:solidFill>
                <a:srgbClr val="FF0000"/>
              </a:solidFill>
              <a:latin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511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 animBg="1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23EE99-8502-EB56-2B78-5330F34B93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9DD0C71E-0583-D89B-8016-C85FE55A013F}"/>
                  </a:ext>
                </a:extLst>
              </p:cNvPr>
              <p:cNvSpPr txBox="1"/>
              <p:nvPr/>
            </p:nvSpPr>
            <p:spPr>
              <a:xfrm>
                <a:off x="1079280" y="2234311"/>
                <a:ext cx="10472018" cy="5388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2400" b="1" i="1" dirty="0"/>
                  <a:t> </a:t>
                </a:r>
                <a14:m>
                  <m:oMath xmlns:m="http://schemas.openxmlformats.org/officeDocument/2006/math"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0                                            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2400" b="1" i="1" dirty="0"/>
                  <a:t> </a:t>
                </a:r>
                <a14:m>
                  <m:oMath xmlns:m="http://schemas.openxmlformats.org/officeDocument/2006/math">
                    <m:r>
                      <a:rPr lang="es-ES" sz="2400" b="1" i="1" smtClean="0">
                        <a:latin typeface="Cambria Math" panose="02040503050406030204" pitchFamily="18" charset="0"/>
                      </a:rPr>
                      <m:t>                                                                 </m:t>
                    </m:r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s-ES" sz="2400" b="1" i="1" dirty="0"/>
                  <a:t> </a:t>
                </a:r>
              </a:p>
            </p:txBody>
          </p:sp>
        </mc:Choice>
        <mc:Fallback xmlns=""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9DD0C71E-0583-D89B-8016-C85FE55A01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9280" y="2234311"/>
                <a:ext cx="10472018" cy="53880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CuadroTexto 6">
                <a:extLst>
                  <a:ext uri="{FF2B5EF4-FFF2-40B4-BE49-F238E27FC236}">
                    <a16:creationId xmlns:a16="http://schemas.microsoft.com/office/drawing/2014/main" id="{4B5DFE03-52E3-D163-A762-0E9F59720604}"/>
                  </a:ext>
                </a:extLst>
              </p:cNvPr>
              <p:cNvSpPr txBox="1"/>
              <p:nvPr/>
            </p:nvSpPr>
            <p:spPr>
              <a:xfrm>
                <a:off x="1079280" y="2712076"/>
                <a:ext cx="10472018" cy="5380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2400" b="1" i="1" dirty="0"/>
                  <a:t> </a:t>
                </a:r>
                <a14:m>
                  <m:oMath xmlns:m="http://schemas.openxmlformats.org/officeDocument/2006/math"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1                                        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                                                           1    1</m:t>
                    </m:r>
                  </m:oMath>
                </a14:m>
                <a:r>
                  <a:rPr lang="es-ES" sz="2400" b="1" i="1" dirty="0"/>
                  <a:t> </a:t>
                </a:r>
              </a:p>
            </p:txBody>
          </p:sp>
        </mc:Choice>
        <mc:Fallback xmlns="">
          <p:sp>
            <p:nvSpPr>
              <p:cNvPr id="7" name="CuadroTexto 6">
                <a:extLst>
                  <a:ext uri="{FF2B5EF4-FFF2-40B4-BE49-F238E27FC236}">
                    <a16:creationId xmlns:a16="http://schemas.microsoft.com/office/drawing/2014/main" id="{4B5DFE03-52E3-D163-A762-0E9F5972060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9280" y="2712076"/>
                <a:ext cx="10472018" cy="5380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4F158C1B-9A35-1D5D-AEE5-5B60C4433F6B}"/>
                  </a:ext>
                </a:extLst>
              </p:cNvPr>
              <p:cNvSpPr txBox="1"/>
              <p:nvPr/>
            </p:nvSpPr>
            <p:spPr>
              <a:xfrm>
                <a:off x="1086895" y="3250108"/>
                <a:ext cx="10472018" cy="5388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2400" b="1" i="1" dirty="0"/>
                  <a:t> </a:t>
                </a:r>
                <a14:m>
                  <m:oMath xmlns:m="http://schemas.openxmlformats.org/officeDocument/2006/math"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2                                    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es-ES" sz="2400" i="1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                                                     1   2    1</m:t>
                    </m:r>
                  </m:oMath>
                </a14:m>
                <a:r>
                  <a:rPr lang="es-ES" sz="2400" b="1" i="1" dirty="0"/>
                  <a:t> </a:t>
                </a:r>
              </a:p>
            </p:txBody>
          </p:sp>
        </mc:Choice>
        <mc:Fallback xmlns=""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4F158C1B-9A35-1D5D-AEE5-5B60C4433F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6895" y="3250108"/>
                <a:ext cx="10472018" cy="53880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Globo: flecha hacia abajo 10">
            <a:extLst>
              <a:ext uri="{FF2B5EF4-FFF2-40B4-BE49-F238E27FC236}">
                <a16:creationId xmlns:a16="http://schemas.microsoft.com/office/drawing/2014/main" id="{8813CE97-5C24-0837-4CE5-5411AB574D60}"/>
              </a:ext>
            </a:extLst>
          </p:cNvPr>
          <p:cNvSpPr/>
          <p:nvPr/>
        </p:nvSpPr>
        <p:spPr>
          <a:xfrm>
            <a:off x="8621911" y="3357808"/>
            <a:ext cx="914400" cy="538033"/>
          </a:xfrm>
          <a:prstGeom prst="downArrowCallout">
            <a:avLst>
              <a:gd name="adj1" fmla="val 25000"/>
              <a:gd name="adj2" fmla="val 57617"/>
              <a:gd name="adj3" fmla="val 21567"/>
              <a:gd name="adj4" fmla="val 64977"/>
            </a:avLst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8E591960-74E4-5E02-0F1F-DB94BFA6CAE4}"/>
              </a:ext>
            </a:extLst>
          </p:cNvPr>
          <p:cNvSpPr txBox="1"/>
          <p:nvPr/>
        </p:nvSpPr>
        <p:spPr>
          <a:xfrm>
            <a:off x="8683200" y="3373974"/>
            <a:ext cx="72047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es-ES" sz="1800" b="1" dirty="0">
                <a:solidFill>
                  <a:srgbClr val="FF0000"/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  ✚</a:t>
            </a:r>
            <a:endParaRPr lang="es-ES" sz="1800" b="1" dirty="0">
              <a:solidFill>
                <a:srgbClr val="FF0000"/>
              </a:solidFill>
              <a:latin typeface="Cambria Math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AEBE08F2-5477-ADE3-24F4-27C2EB7573F4}"/>
                  </a:ext>
                </a:extLst>
              </p:cNvPr>
              <p:cNvSpPr txBox="1"/>
              <p:nvPr/>
            </p:nvSpPr>
            <p:spPr>
              <a:xfrm>
                <a:off x="1086895" y="3834034"/>
                <a:ext cx="10472018" cy="5388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2400" b="1" i="1" dirty="0"/>
                  <a:t> </a:t>
                </a:r>
                <a14:m>
                  <m:oMath xmlns:m="http://schemas.openxmlformats.org/officeDocument/2006/math"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3                                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es-ES" sz="2400" i="1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es-ES" sz="2400" i="1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                                              1    3   3     1</m:t>
                    </m:r>
                  </m:oMath>
                </a14:m>
                <a:r>
                  <a:rPr lang="es-ES" sz="2400" b="1" i="1" dirty="0"/>
                  <a:t> </a:t>
                </a:r>
              </a:p>
            </p:txBody>
          </p:sp>
        </mc:Choice>
        <mc:Fallback xmlns=""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AEBE08F2-5477-ADE3-24F4-27C2EB7573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6895" y="3834034"/>
                <a:ext cx="10472018" cy="53880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Marcador de contenido 2">
            <a:extLst>
              <a:ext uri="{FF2B5EF4-FFF2-40B4-BE49-F238E27FC236}">
                <a16:creationId xmlns:a16="http://schemas.microsoft.com/office/drawing/2014/main" id="{4362A5DF-B4DD-6A82-52C4-5B3EA350BBBA}"/>
              </a:ext>
            </a:extLst>
          </p:cNvPr>
          <p:cNvSpPr txBox="1">
            <a:spLocks/>
          </p:cNvSpPr>
          <p:nvPr/>
        </p:nvSpPr>
        <p:spPr>
          <a:xfrm>
            <a:off x="708871" y="475326"/>
            <a:ext cx="10975848" cy="165205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500" dirty="0" err="1">
                <a:latin typeface="Comic Sans MS" panose="030F0702030302020204" pitchFamily="66" charset="0"/>
              </a:rPr>
              <a:t>Construïm</a:t>
            </a:r>
            <a:r>
              <a:rPr lang="es-ES" sz="2500" dirty="0">
                <a:latin typeface="Comic Sans MS" panose="030F0702030302020204" pitchFamily="66" charset="0"/>
              </a:rPr>
              <a:t> les </a:t>
            </a:r>
            <a:r>
              <a:rPr lang="es-ES" sz="2500" dirty="0" err="1">
                <a:latin typeface="Comic Sans MS" panose="030F0702030302020204" pitchFamily="66" charset="0"/>
              </a:rPr>
              <a:t>primeres</a:t>
            </a:r>
            <a:r>
              <a:rPr lang="es-ES" sz="2500" dirty="0">
                <a:latin typeface="Comic Sans MS" panose="030F0702030302020204" pitchFamily="66" charset="0"/>
              </a:rPr>
              <a:t> files del </a:t>
            </a:r>
            <a:r>
              <a:rPr lang="es-ES" sz="2500" dirty="0" err="1">
                <a:latin typeface="Comic Sans MS" panose="030F0702030302020204" pitchFamily="66" charset="0"/>
              </a:rPr>
              <a:t>triangle</a:t>
            </a:r>
            <a:r>
              <a:rPr lang="es-ES" sz="2500" dirty="0">
                <a:latin typeface="Comic Sans MS" panose="030F0702030302020204" pitchFamily="66" charset="0"/>
              </a:rPr>
              <a:t> de Pascal: </a:t>
            </a:r>
            <a:endParaRPr lang="es-ES" sz="2900" i="1" dirty="0">
              <a:latin typeface="Cambria Math" panose="02040503050406030204" pitchFamily="18" charset="0"/>
            </a:endParaRPr>
          </a:p>
          <a:p>
            <a:pPr marL="0" indent="0">
              <a:buNone/>
            </a:pPr>
            <a:endParaRPr lang="es-ES" sz="2900" dirty="0">
              <a:latin typeface="Cambria Math" panose="020405030504060302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500" dirty="0">
                <a:latin typeface="Cambria Math" panose="02040503050406030204" pitchFamily="18" charset="0"/>
              </a:rPr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C5C1DA64-25DB-8316-18C9-116DBE09804C}"/>
              </a:ext>
            </a:extLst>
          </p:cNvPr>
          <p:cNvSpPr txBox="1"/>
          <p:nvPr/>
        </p:nvSpPr>
        <p:spPr>
          <a:xfrm>
            <a:off x="931083" y="1744982"/>
            <a:ext cx="910459" cy="461665"/>
          </a:xfrm>
          <a:prstGeom prst="rect">
            <a:avLst/>
          </a:prstGeom>
          <a:pattFill prst="horzBrick">
            <a:fgClr>
              <a:schemeClr val="accent1"/>
            </a:fgClr>
            <a:bgClr>
              <a:schemeClr val="bg1"/>
            </a:bgClr>
          </a:pattFill>
        </p:spPr>
        <p:txBody>
          <a:bodyPr wrap="square" rtlCol="0">
            <a:spAutoFit/>
          </a:bodyPr>
          <a:lstStyle/>
          <a:p>
            <a:r>
              <a:rPr lang="es-ES" sz="2400" b="1" i="1" dirty="0"/>
              <a:t> Fila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4A3CB74D-A3A3-AC37-0556-D0FD0FFCCCEF}"/>
              </a:ext>
            </a:extLst>
          </p:cNvPr>
          <p:cNvSpPr txBox="1"/>
          <p:nvPr/>
        </p:nvSpPr>
        <p:spPr>
          <a:xfrm>
            <a:off x="3281733" y="1033982"/>
            <a:ext cx="3198198" cy="1200329"/>
          </a:xfrm>
          <a:prstGeom prst="rect">
            <a:avLst/>
          </a:prstGeom>
          <a:pattFill prst="horzBrick">
            <a:fgClr>
              <a:schemeClr val="accent1"/>
            </a:fgClr>
            <a:bgClr>
              <a:schemeClr val="bg1"/>
            </a:bgClr>
          </a:pattFill>
        </p:spPr>
        <p:txBody>
          <a:bodyPr wrap="square" rtlCol="0">
            <a:spAutoFit/>
          </a:bodyPr>
          <a:lstStyle/>
          <a:p>
            <a:r>
              <a:rPr lang="es-ES" sz="2400" b="1" i="1" dirty="0"/>
              <a:t>  Nombres </a:t>
            </a:r>
            <a:r>
              <a:rPr lang="es-ES" sz="2400" b="1" i="1" dirty="0" err="1"/>
              <a:t>combinatoris</a:t>
            </a:r>
            <a:r>
              <a:rPr lang="es-ES" sz="2400" b="1" i="1" dirty="0"/>
              <a:t>    </a:t>
            </a:r>
          </a:p>
          <a:p>
            <a:r>
              <a:rPr lang="es-ES" sz="2400" b="1" i="1" dirty="0"/>
              <a:t>  en la fila (</a:t>
            </a:r>
            <a:r>
              <a:rPr lang="es-ES" sz="2400" b="1" i="1" dirty="0" err="1"/>
              <a:t>esquerra</a:t>
            </a:r>
            <a:r>
              <a:rPr lang="es-ES" sz="2400" b="1" i="1" dirty="0"/>
              <a:t> a  </a:t>
            </a:r>
          </a:p>
          <a:p>
            <a:r>
              <a:rPr lang="es-ES" sz="2400" b="1" i="1" dirty="0"/>
              <a:t>  </a:t>
            </a:r>
            <a:r>
              <a:rPr lang="es-ES" sz="2400" b="1" i="1" dirty="0" err="1"/>
              <a:t>dreta</a:t>
            </a:r>
            <a:r>
              <a:rPr lang="es-ES" sz="2400" b="1" i="1" dirty="0"/>
              <a:t>)</a:t>
            </a: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910D999A-0F59-3EF1-DB8A-63943259EB77}"/>
              </a:ext>
            </a:extLst>
          </p:cNvPr>
          <p:cNvSpPr txBox="1"/>
          <p:nvPr/>
        </p:nvSpPr>
        <p:spPr>
          <a:xfrm>
            <a:off x="7920122" y="1752851"/>
            <a:ext cx="2806494" cy="461665"/>
          </a:xfrm>
          <a:prstGeom prst="rect">
            <a:avLst/>
          </a:prstGeom>
          <a:pattFill prst="horzBrick">
            <a:fgClr>
              <a:schemeClr val="accent1"/>
            </a:fgClr>
            <a:bgClr>
              <a:schemeClr val="bg1"/>
            </a:bgClr>
          </a:pattFill>
        </p:spPr>
        <p:txBody>
          <a:bodyPr wrap="square" rtlCol="0">
            <a:spAutoFit/>
          </a:bodyPr>
          <a:lstStyle/>
          <a:p>
            <a:r>
              <a:rPr lang="es-ES" sz="2400" b="1" i="1" dirty="0"/>
              <a:t>  </a:t>
            </a:r>
            <a:r>
              <a:rPr lang="es-ES" sz="2400" b="1" i="1" dirty="0" err="1"/>
              <a:t>T</a:t>
            </a:r>
            <a:r>
              <a:rPr lang="es-ES" sz="2400" b="1" i="1"/>
              <a:t>riangle</a:t>
            </a:r>
            <a:r>
              <a:rPr lang="es-ES" sz="2400" b="1" i="1" dirty="0"/>
              <a:t> de Pascal</a:t>
            </a:r>
          </a:p>
        </p:txBody>
      </p:sp>
    </p:spTree>
    <p:extLst>
      <p:ext uri="{BB962C8B-B14F-4D97-AF65-F5344CB8AC3E}">
        <p14:creationId xmlns:p14="http://schemas.microsoft.com/office/powerpoint/2010/main" val="2442550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6322C7-17E8-7273-1C45-A3940CC8FE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40C2F98E-1B23-B6D3-446C-DF38E4837593}"/>
                  </a:ext>
                </a:extLst>
              </p:cNvPr>
              <p:cNvSpPr txBox="1"/>
              <p:nvPr/>
            </p:nvSpPr>
            <p:spPr>
              <a:xfrm>
                <a:off x="1079280" y="2234311"/>
                <a:ext cx="10472018" cy="5388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2400" b="1" i="1" dirty="0"/>
                  <a:t> </a:t>
                </a:r>
                <a14:m>
                  <m:oMath xmlns:m="http://schemas.openxmlformats.org/officeDocument/2006/math"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0                                            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2400" b="1" i="1" dirty="0"/>
                  <a:t> </a:t>
                </a:r>
                <a14:m>
                  <m:oMath xmlns:m="http://schemas.openxmlformats.org/officeDocument/2006/math">
                    <m:r>
                      <a:rPr lang="es-ES" sz="2400" b="1" i="1" smtClean="0">
                        <a:latin typeface="Cambria Math" panose="02040503050406030204" pitchFamily="18" charset="0"/>
                      </a:rPr>
                      <m:t>                                                                 </m:t>
                    </m:r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s-ES" sz="2400" b="1" i="1" dirty="0"/>
                  <a:t> </a:t>
                </a:r>
              </a:p>
            </p:txBody>
          </p:sp>
        </mc:Choice>
        <mc:Fallback xmlns=""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40C2F98E-1B23-B6D3-446C-DF38E48375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9280" y="2234311"/>
                <a:ext cx="10472018" cy="53880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CuadroTexto 6">
                <a:extLst>
                  <a:ext uri="{FF2B5EF4-FFF2-40B4-BE49-F238E27FC236}">
                    <a16:creationId xmlns:a16="http://schemas.microsoft.com/office/drawing/2014/main" id="{3AA61FC6-056C-7EE7-C4EC-2E497A80A96F}"/>
                  </a:ext>
                </a:extLst>
              </p:cNvPr>
              <p:cNvSpPr txBox="1"/>
              <p:nvPr/>
            </p:nvSpPr>
            <p:spPr>
              <a:xfrm>
                <a:off x="1079280" y="2712076"/>
                <a:ext cx="10472018" cy="5380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2400" b="1" i="1" dirty="0"/>
                  <a:t> </a:t>
                </a:r>
                <a14:m>
                  <m:oMath xmlns:m="http://schemas.openxmlformats.org/officeDocument/2006/math"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1                                        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                                                           1    1</m:t>
                    </m:r>
                  </m:oMath>
                </a14:m>
                <a:r>
                  <a:rPr lang="es-ES" sz="2400" b="1" i="1" dirty="0"/>
                  <a:t> </a:t>
                </a:r>
              </a:p>
            </p:txBody>
          </p:sp>
        </mc:Choice>
        <mc:Fallback xmlns="">
          <p:sp>
            <p:nvSpPr>
              <p:cNvPr id="7" name="CuadroTexto 6">
                <a:extLst>
                  <a:ext uri="{FF2B5EF4-FFF2-40B4-BE49-F238E27FC236}">
                    <a16:creationId xmlns:a16="http://schemas.microsoft.com/office/drawing/2014/main" id="{3AA61FC6-056C-7EE7-C4EC-2E497A80A96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9280" y="2712076"/>
                <a:ext cx="10472018" cy="5380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F576FBA2-B1E9-4A24-225F-F18B5ACAF645}"/>
                  </a:ext>
                </a:extLst>
              </p:cNvPr>
              <p:cNvSpPr txBox="1"/>
              <p:nvPr/>
            </p:nvSpPr>
            <p:spPr>
              <a:xfrm>
                <a:off x="1086895" y="3250108"/>
                <a:ext cx="10472018" cy="5388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2400" b="1" i="1" dirty="0"/>
                  <a:t> </a:t>
                </a:r>
                <a14:m>
                  <m:oMath xmlns:m="http://schemas.openxmlformats.org/officeDocument/2006/math"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2                                    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es-ES" sz="2400" i="1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                                                     1   2    1</m:t>
                    </m:r>
                  </m:oMath>
                </a14:m>
                <a:r>
                  <a:rPr lang="es-ES" sz="2400" b="1" i="1" dirty="0"/>
                  <a:t> </a:t>
                </a:r>
              </a:p>
            </p:txBody>
          </p:sp>
        </mc:Choice>
        <mc:Fallback xmlns=""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F576FBA2-B1E9-4A24-225F-F18B5ACAF64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6895" y="3250108"/>
                <a:ext cx="10472018" cy="53880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Globo: flecha hacia abajo 10">
            <a:extLst>
              <a:ext uri="{FF2B5EF4-FFF2-40B4-BE49-F238E27FC236}">
                <a16:creationId xmlns:a16="http://schemas.microsoft.com/office/drawing/2014/main" id="{2F19B036-B143-52EC-8E10-212D224B0C09}"/>
              </a:ext>
            </a:extLst>
          </p:cNvPr>
          <p:cNvSpPr/>
          <p:nvPr/>
        </p:nvSpPr>
        <p:spPr>
          <a:xfrm>
            <a:off x="8982147" y="3337946"/>
            <a:ext cx="914400" cy="538033"/>
          </a:xfrm>
          <a:prstGeom prst="downArrowCallout">
            <a:avLst>
              <a:gd name="adj1" fmla="val 25000"/>
              <a:gd name="adj2" fmla="val 57617"/>
              <a:gd name="adj3" fmla="val 21567"/>
              <a:gd name="adj4" fmla="val 64977"/>
            </a:avLst>
          </a:prstGeom>
          <a:noFill/>
          <a:ln w="254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23B84E8A-0DCE-96D8-E79E-537AE3590D25}"/>
              </a:ext>
            </a:extLst>
          </p:cNvPr>
          <p:cNvSpPr txBox="1"/>
          <p:nvPr/>
        </p:nvSpPr>
        <p:spPr>
          <a:xfrm>
            <a:off x="9079111" y="3357771"/>
            <a:ext cx="720473" cy="36933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es-ES" sz="1800" b="1" dirty="0">
                <a:solidFill>
                  <a:srgbClr val="FF0000"/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  </a:t>
            </a:r>
            <a:r>
              <a:rPr lang="es-ES" sz="1800" b="1" dirty="0">
                <a:solidFill>
                  <a:schemeClr val="accent6">
                    <a:lumMod val="75000"/>
                  </a:schemeClr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✚</a:t>
            </a:r>
            <a:endParaRPr lang="es-ES" sz="1800" b="1" dirty="0">
              <a:solidFill>
                <a:schemeClr val="accent6">
                  <a:lumMod val="75000"/>
                </a:schemeClr>
              </a:solidFill>
              <a:latin typeface="Cambria Math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FB1811B8-5DE1-E44A-E320-4B2B7ECC8D6C}"/>
                  </a:ext>
                </a:extLst>
              </p:cNvPr>
              <p:cNvSpPr txBox="1"/>
              <p:nvPr/>
            </p:nvSpPr>
            <p:spPr>
              <a:xfrm>
                <a:off x="1086895" y="3834034"/>
                <a:ext cx="10472018" cy="5388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2400" b="1" i="1" dirty="0"/>
                  <a:t> </a:t>
                </a:r>
                <a14:m>
                  <m:oMath xmlns:m="http://schemas.openxmlformats.org/officeDocument/2006/math"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3                                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es-ES" sz="2400" i="1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es-ES" sz="2400" i="1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                                              1    3   3     1</m:t>
                    </m:r>
                  </m:oMath>
                </a14:m>
                <a:r>
                  <a:rPr lang="es-ES" sz="2400" b="1" i="1" dirty="0"/>
                  <a:t> </a:t>
                </a:r>
              </a:p>
            </p:txBody>
          </p:sp>
        </mc:Choice>
        <mc:Fallback xmlns=""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FB1811B8-5DE1-E44A-E320-4B2B7ECC8D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6895" y="3834034"/>
                <a:ext cx="10472018" cy="53880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Marcador de contenido 2">
            <a:extLst>
              <a:ext uri="{FF2B5EF4-FFF2-40B4-BE49-F238E27FC236}">
                <a16:creationId xmlns:a16="http://schemas.microsoft.com/office/drawing/2014/main" id="{4362A5DF-B4DD-6A82-52C4-5B3EA350BBBA}"/>
              </a:ext>
            </a:extLst>
          </p:cNvPr>
          <p:cNvSpPr txBox="1">
            <a:spLocks/>
          </p:cNvSpPr>
          <p:nvPr/>
        </p:nvSpPr>
        <p:spPr>
          <a:xfrm>
            <a:off x="708871" y="475326"/>
            <a:ext cx="10975848" cy="165205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500" dirty="0" err="1">
                <a:latin typeface="Comic Sans MS" panose="030F0702030302020204" pitchFamily="66" charset="0"/>
              </a:rPr>
              <a:t>Construïm</a:t>
            </a:r>
            <a:r>
              <a:rPr lang="es-ES" sz="2500" dirty="0">
                <a:latin typeface="Comic Sans MS" panose="030F0702030302020204" pitchFamily="66" charset="0"/>
              </a:rPr>
              <a:t> les </a:t>
            </a:r>
            <a:r>
              <a:rPr lang="es-ES" sz="2500" dirty="0" err="1">
                <a:latin typeface="Comic Sans MS" panose="030F0702030302020204" pitchFamily="66" charset="0"/>
              </a:rPr>
              <a:t>primeres</a:t>
            </a:r>
            <a:r>
              <a:rPr lang="es-ES" sz="2500" dirty="0">
                <a:latin typeface="Comic Sans MS" panose="030F0702030302020204" pitchFamily="66" charset="0"/>
              </a:rPr>
              <a:t> files del </a:t>
            </a:r>
            <a:r>
              <a:rPr lang="es-ES" sz="2500" dirty="0" err="1">
                <a:latin typeface="Comic Sans MS" panose="030F0702030302020204" pitchFamily="66" charset="0"/>
              </a:rPr>
              <a:t>triangle</a:t>
            </a:r>
            <a:r>
              <a:rPr lang="es-ES" sz="2500" dirty="0">
                <a:latin typeface="Comic Sans MS" panose="030F0702030302020204" pitchFamily="66" charset="0"/>
              </a:rPr>
              <a:t> de Pascal: </a:t>
            </a:r>
            <a:endParaRPr lang="es-ES" sz="2900" i="1" dirty="0">
              <a:latin typeface="Cambria Math" panose="02040503050406030204" pitchFamily="18" charset="0"/>
            </a:endParaRPr>
          </a:p>
          <a:p>
            <a:pPr marL="0" indent="0">
              <a:buNone/>
            </a:pPr>
            <a:endParaRPr lang="es-ES" sz="2900" dirty="0">
              <a:latin typeface="Cambria Math" panose="020405030504060302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500" dirty="0">
                <a:latin typeface="Cambria Math" panose="02040503050406030204" pitchFamily="18" charset="0"/>
              </a:rPr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C5C1DA64-25DB-8316-18C9-116DBE09804C}"/>
              </a:ext>
            </a:extLst>
          </p:cNvPr>
          <p:cNvSpPr txBox="1"/>
          <p:nvPr/>
        </p:nvSpPr>
        <p:spPr>
          <a:xfrm>
            <a:off x="931083" y="1744982"/>
            <a:ext cx="910459" cy="461665"/>
          </a:xfrm>
          <a:prstGeom prst="rect">
            <a:avLst/>
          </a:prstGeom>
          <a:pattFill prst="horzBrick">
            <a:fgClr>
              <a:schemeClr val="accent1"/>
            </a:fgClr>
            <a:bgClr>
              <a:schemeClr val="bg1"/>
            </a:bgClr>
          </a:pattFill>
        </p:spPr>
        <p:txBody>
          <a:bodyPr wrap="square" rtlCol="0">
            <a:spAutoFit/>
          </a:bodyPr>
          <a:lstStyle/>
          <a:p>
            <a:r>
              <a:rPr lang="es-ES" sz="2400" b="1" i="1" dirty="0"/>
              <a:t> Fila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4A3CB74D-A3A3-AC37-0556-D0FD0FFCCCEF}"/>
              </a:ext>
            </a:extLst>
          </p:cNvPr>
          <p:cNvSpPr txBox="1"/>
          <p:nvPr/>
        </p:nvSpPr>
        <p:spPr>
          <a:xfrm>
            <a:off x="3281733" y="1033982"/>
            <a:ext cx="3198198" cy="1200329"/>
          </a:xfrm>
          <a:prstGeom prst="rect">
            <a:avLst/>
          </a:prstGeom>
          <a:pattFill prst="horzBrick">
            <a:fgClr>
              <a:schemeClr val="accent1"/>
            </a:fgClr>
            <a:bgClr>
              <a:schemeClr val="bg1"/>
            </a:bgClr>
          </a:pattFill>
        </p:spPr>
        <p:txBody>
          <a:bodyPr wrap="square" rtlCol="0">
            <a:spAutoFit/>
          </a:bodyPr>
          <a:lstStyle/>
          <a:p>
            <a:r>
              <a:rPr lang="es-ES" sz="2400" b="1" i="1" dirty="0"/>
              <a:t>  Nombres </a:t>
            </a:r>
            <a:r>
              <a:rPr lang="es-ES" sz="2400" b="1" i="1" dirty="0" err="1"/>
              <a:t>combinatoris</a:t>
            </a:r>
            <a:r>
              <a:rPr lang="es-ES" sz="2400" b="1" i="1" dirty="0"/>
              <a:t>    </a:t>
            </a:r>
          </a:p>
          <a:p>
            <a:r>
              <a:rPr lang="es-ES" sz="2400" b="1" i="1" dirty="0"/>
              <a:t>  en la fila (</a:t>
            </a:r>
            <a:r>
              <a:rPr lang="es-ES" sz="2400" b="1" i="1" dirty="0" err="1"/>
              <a:t>esquerra</a:t>
            </a:r>
            <a:r>
              <a:rPr lang="es-ES" sz="2400" b="1" i="1" dirty="0"/>
              <a:t> a  </a:t>
            </a:r>
          </a:p>
          <a:p>
            <a:r>
              <a:rPr lang="es-ES" sz="2400" b="1" i="1" dirty="0"/>
              <a:t>  </a:t>
            </a:r>
            <a:r>
              <a:rPr lang="es-ES" sz="2400" b="1" i="1" dirty="0" err="1"/>
              <a:t>dreta</a:t>
            </a:r>
            <a:r>
              <a:rPr lang="es-ES" sz="2400" b="1" i="1" dirty="0"/>
              <a:t>)</a:t>
            </a: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910D999A-0F59-3EF1-DB8A-63943259EB77}"/>
              </a:ext>
            </a:extLst>
          </p:cNvPr>
          <p:cNvSpPr txBox="1"/>
          <p:nvPr/>
        </p:nvSpPr>
        <p:spPr>
          <a:xfrm>
            <a:off x="7920122" y="1752851"/>
            <a:ext cx="2806494" cy="461665"/>
          </a:xfrm>
          <a:prstGeom prst="rect">
            <a:avLst/>
          </a:prstGeom>
          <a:pattFill prst="horzBrick">
            <a:fgClr>
              <a:schemeClr val="accent1"/>
            </a:fgClr>
            <a:bgClr>
              <a:schemeClr val="bg1"/>
            </a:bgClr>
          </a:pattFill>
        </p:spPr>
        <p:txBody>
          <a:bodyPr wrap="square" rtlCol="0">
            <a:spAutoFit/>
          </a:bodyPr>
          <a:lstStyle/>
          <a:p>
            <a:r>
              <a:rPr lang="es-ES" sz="2400" b="1" i="1" dirty="0"/>
              <a:t>  </a:t>
            </a:r>
            <a:r>
              <a:rPr lang="es-ES" sz="2400" b="1" i="1" dirty="0" err="1"/>
              <a:t>T</a:t>
            </a:r>
            <a:r>
              <a:rPr lang="es-ES" sz="2400" b="1" i="1"/>
              <a:t>riangle</a:t>
            </a:r>
            <a:r>
              <a:rPr lang="es-ES" sz="2400" b="1" i="1" dirty="0"/>
              <a:t> de Pascal</a:t>
            </a:r>
          </a:p>
        </p:txBody>
      </p:sp>
    </p:spTree>
    <p:extLst>
      <p:ext uri="{BB962C8B-B14F-4D97-AF65-F5344CB8AC3E}">
        <p14:creationId xmlns:p14="http://schemas.microsoft.com/office/powerpoint/2010/main" val="21411312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3C26F1-9ECB-2D98-B1AE-D716756575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2450BA0B-7328-590B-44D4-50DC7DEFE124}"/>
                  </a:ext>
                </a:extLst>
              </p:cNvPr>
              <p:cNvSpPr txBox="1"/>
              <p:nvPr/>
            </p:nvSpPr>
            <p:spPr>
              <a:xfrm>
                <a:off x="1079280" y="2234311"/>
                <a:ext cx="10472018" cy="5388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2400" b="1" i="1" dirty="0"/>
                  <a:t> </a:t>
                </a:r>
                <a14:m>
                  <m:oMath xmlns:m="http://schemas.openxmlformats.org/officeDocument/2006/math"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0                                            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2400" b="1" i="1" dirty="0"/>
                  <a:t> </a:t>
                </a:r>
                <a14:m>
                  <m:oMath xmlns:m="http://schemas.openxmlformats.org/officeDocument/2006/math">
                    <m:r>
                      <a:rPr lang="es-ES" sz="2400" b="1" i="1" smtClean="0">
                        <a:latin typeface="Cambria Math" panose="02040503050406030204" pitchFamily="18" charset="0"/>
                      </a:rPr>
                      <m:t>                                                                 </m:t>
                    </m:r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s-ES" sz="2400" b="1" i="1" dirty="0"/>
                  <a:t> </a:t>
                </a:r>
              </a:p>
            </p:txBody>
          </p:sp>
        </mc:Choice>
        <mc:Fallback xmlns=""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2450BA0B-7328-590B-44D4-50DC7DEFE1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9280" y="2234311"/>
                <a:ext cx="10472018" cy="53880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CuadroTexto 6">
                <a:extLst>
                  <a:ext uri="{FF2B5EF4-FFF2-40B4-BE49-F238E27FC236}">
                    <a16:creationId xmlns:a16="http://schemas.microsoft.com/office/drawing/2014/main" id="{004466C1-68CB-0586-9B12-A16D80A6354C}"/>
                  </a:ext>
                </a:extLst>
              </p:cNvPr>
              <p:cNvSpPr txBox="1"/>
              <p:nvPr/>
            </p:nvSpPr>
            <p:spPr>
              <a:xfrm>
                <a:off x="1079280" y="2712076"/>
                <a:ext cx="10472018" cy="5380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2400" b="1" i="1" dirty="0"/>
                  <a:t> </a:t>
                </a:r>
                <a14:m>
                  <m:oMath xmlns:m="http://schemas.openxmlformats.org/officeDocument/2006/math"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1                                        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                                                           1    1</m:t>
                    </m:r>
                  </m:oMath>
                </a14:m>
                <a:r>
                  <a:rPr lang="es-ES" sz="2400" b="1" i="1" dirty="0"/>
                  <a:t> </a:t>
                </a:r>
              </a:p>
            </p:txBody>
          </p:sp>
        </mc:Choice>
        <mc:Fallback xmlns="">
          <p:sp>
            <p:nvSpPr>
              <p:cNvPr id="7" name="CuadroTexto 6">
                <a:extLst>
                  <a:ext uri="{FF2B5EF4-FFF2-40B4-BE49-F238E27FC236}">
                    <a16:creationId xmlns:a16="http://schemas.microsoft.com/office/drawing/2014/main" id="{004466C1-68CB-0586-9B12-A16D80A6354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9280" y="2712076"/>
                <a:ext cx="10472018" cy="5380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C172D9AF-51DD-6479-841D-866377E59099}"/>
                  </a:ext>
                </a:extLst>
              </p:cNvPr>
              <p:cNvSpPr txBox="1"/>
              <p:nvPr/>
            </p:nvSpPr>
            <p:spPr>
              <a:xfrm>
                <a:off x="1086895" y="3250108"/>
                <a:ext cx="10472018" cy="5388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2400" b="1" i="1" dirty="0"/>
                  <a:t> </a:t>
                </a:r>
                <a14:m>
                  <m:oMath xmlns:m="http://schemas.openxmlformats.org/officeDocument/2006/math"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2                                    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es-ES" sz="2400" i="1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                                                     1   2    1</m:t>
                    </m:r>
                  </m:oMath>
                </a14:m>
                <a:r>
                  <a:rPr lang="es-ES" sz="2400" b="1" i="1" dirty="0"/>
                  <a:t> </a:t>
                </a:r>
              </a:p>
            </p:txBody>
          </p:sp>
        </mc:Choice>
        <mc:Fallback xmlns=""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C172D9AF-51DD-6479-841D-866377E5909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6895" y="3250108"/>
                <a:ext cx="10472018" cy="53880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5360CEFB-AEBC-671B-AB4B-86B767B0ED8D}"/>
                  </a:ext>
                </a:extLst>
              </p:cNvPr>
              <p:cNvSpPr txBox="1"/>
              <p:nvPr/>
            </p:nvSpPr>
            <p:spPr>
              <a:xfrm>
                <a:off x="1086895" y="3834034"/>
                <a:ext cx="10472018" cy="5388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2400" b="1" i="1" dirty="0"/>
                  <a:t> </a:t>
                </a:r>
                <a14:m>
                  <m:oMath xmlns:m="http://schemas.openxmlformats.org/officeDocument/2006/math"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3                                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es-ES" sz="2400" i="1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es-ES" sz="2400" i="1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                                              1    3   3     1</m:t>
                    </m:r>
                  </m:oMath>
                </a14:m>
                <a:r>
                  <a:rPr lang="es-ES" sz="2400" b="1" i="1" dirty="0"/>
                  <a:t> </a:t>
                </a:r>
              </a:p>
            </p:txBody>
          </p:sp>
        </mc:Choice>
        <mc:Fallback xmlns=""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5360CEFB-AEBC-671B-AB4B-86B767B0ED8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6895" y="3834034"/>
                <a:ext cx="10472018" cy="53880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CuadroTexto 8">
                <a:extLst>
                  <a:ext uri="{FF2B5EF4-FFF2-40B4-BE49-F238E27FC236}">
                    <a16:creationId xmlns:a16="http://schemas.microsoft.com/office/drawing/2014/main" id="{D9DAAD4F-E6CD-166D-28A7-3CBA612F7947}"/>
                  </a:ext>
                </a:extLst>
              </p:cNvPr>
              <p:cNvSpPr txBox="1"/>
              <p:nvPr/>
            </p:nvSpPr>
            <p:spPr>
              <a:xfrm>
                <a:off x="1086895" y="4417960"/>
                <a:ext cx="10472018" cy="5372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2400" b="1" i="1" dirty="0"/>
                  <a:t> </a:t>
                </a:r>
                <a14:m>
                  <m:oMath xmlns:m="http://schemas.openxmlformats.org/officeDocument/2006/math"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4                            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es-ES" sz="2400" i="1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es-ES" sz="2400" i="1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e>
                    </m:d>
                    <m:r>
                      <a:rPr lang="es-ES" sz="2400" i="1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                                       1    4    6    4    1</m:t>
                    </m:r>
                  </m:oMath>
                </a14:m>
                <a:r>
                  <a:rPr lang="es-ES" sz="2400" b="1" i="1" dirty="0"/>
                  <a:t> </a:t>
                </a:r>
              </a:p>
            </p:txBody>
          </p:sp>
        </mc:Choice>
        <mc:Fallback xmlns="">
          <p:sp>
            <p:nvSpPr>
              <p:cNvPr id="9" name="CuadroTexto 8">
                <a:extLst>
                  <a:ext uri="{FF2B5EF4-FFF2-40B4-BE49-F238E27FC236}">
                    <a16:creationId xmlns:a16="http://schemas.microsoft.com/office/drawing/2014/main" id="{D9DAAD4F-E6CD-166D-28A7-3CBA612F79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6895" y="4417960"/>
                <a:ext cx="10472018" cy="53726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Globo: flecha hacia abajo 9">
            <a:extLst>
              <a:ext uri="{FF2B5EF4-FFF2-40B4-BE49-F238E27FC236}">
                <a16:creationId xmlns:a16="http://schemas.microsoft.com/office/drawing/2014/main" id="{2FAD4390-A0E8-A4C3-9327-452AB9BC6B48}"/>
              </a:ext>
            </a:extLst>
          </p:cNvPr>
          <p:cNvSpPr/>
          <p:nvPr/>
        </p:nvSpPr>
        <p:spPr>
          <a:xfrm>
            <a:off x="8398834" y="3895841"/>
            <a:ext cx="914400" cy="538033"/>
          </a:xfrm>
          <a:prstGeom prst="downArrowCallout">
            <a:avLst>
              <a:gd name="adj1" fmla="val 25000"/>
              <a:gd name="adj2" fmla="val 57617"/>
              <a:gd name="adj3" fmla="val 21567"/>
              <a:gd name="adj4" fmla="val 64977"/>
            </a:avLst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B5E6E291-4D42-1FFA-0390-11CB52475AC0}"/>
              </a:ext>
            </a:extLst>
          </p:cNvPr>
          <p:cNvSpPr txBox="1"/>
          <p:nvPr/>
        </p:nvSpPr>
        <p:spPr>
          <a:xfrm>
            <a:off x="8495798" y="3936737"/>
            <a:ext cx="72047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es-ES" sz="1800" b="1" dirty="0">
                <a:solidFill>
                  <a:srgbClr val="FF0000"/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  ✚</a:t>
            </a:r>
            <a:endParaRPr lang="es-ES" sz="1800" b="1" dirty="0">
              <a:solidFill>
                <a:srgbClr val="FF0000"/>
              </a:solidFill>
              <a:latin typeface="Cambria Math" panose="02040503050406030204" pitchFamily="18" charset="0"/>
            </a:endParaRPr>
          </a:p>
        </p:txBody>
      </p:sp>
      <p:sp>
        <p:nvSpPr>
          <p:cNvPr id="18" name="Marcador de contenido 2">
            <a:extLst>
              <a:ext uri="{FF2B5EF4-FFF2-40B4-BE49-F238E27FC236}">
                <a16:creationId xmlns:a16="http://schemas.microsoft.com/office/drawing/2014/main" id="{4362A5DF-B4DD-6A82-52C4-5B3EA350BBBA}"/>
              </a:ext>
            </a:extLst>
          </p:cNvPr>
          <p:cNvSpPr txBox="1">
            <a:spLocks/>
          </p:cNvSpPr>
          <p:nvPr/>
        </p:nvSpPr>
        <p:spPr>
          <a:xfrm>
            <a:off x="708871" y="475326"/>
            <a:ext cx="10975848" cy="165205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500" dirty="0" err="1">
                <a:latin typeface="Comic Sans MS" panose="030F0702030302020204" pitchFamily="66" charset="0"/>
              </a:rPr>
              <a:t>Construïm</a:t>
            </a:r>
            <a:r>
              <a:rPr lang="es-ES" sz="2500" dirty="0">
                <a:latin typeface="Comic Sans MS" panose="030F0702030302020204" pitchFamily="66" charset="0"/>
              </a:rPr>
              <a:t> les </a:t>
            </a:r>
            <a:r>
              <a:rPr lang="es-ES" sz="2500" dirty="0" err="1">
                <a:latin typeface="Comic Sans MS" panose="030F0702030302020204" pitchFamily="66" charset="0"/>
              </a:rPr>
              <a:t>primeres</a:t>
            </a:r>
            <a:r>
              <a:rPr lang="es-ES" sz="2500" dirty="0">
                <a:latin typeface="Comic Sans MS" panose="030F0702030302020204" pitchFamily="66" charset="0"/>
              </a:rPr>
              <a:t> files del </a:t>
            </a:r>
            <a:r>
              <a:rPr lang="es-ES" sz="2500" dirty="0" err="1">
                <a:latin typeface="Comic Sans MS" panose="030F0702030302020204" pitchFamily="66" charset="0"/>
              </a:rPr>
              <a:t>triangle</a:t>
            </a:r>
            <a:r>
              <a:rPr lang="es-ES" sz="2500" dirty="0">
                <a:latin typeface="Comic Sans MS" panose="030F0702030302020204" pitchFamily="66" charset="0"/>
              </a:rPr>
              <a:t> de Pascal: </a:t>
            </a:r>
            <a:endParaRPr lang="es-ES" sz="2900" i="1" dirty="0">
              <a:latin typeface="Cambria Math" panose="02040503050406030204" pitchFamily="18" charset="0"/>
            </a:endParaRPr>
          </a:p>
          <a:p>
            <a:pPr marL="0" indent="0">
              <a:buNone/>
            </a:pPr>
            <a:endParaRPr lang="es-ES" sz="2900" dirty="0">
              <a:latin typeface="Cambria Math" panose="020405030504060302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500" dirty="0">
                <a:latin typeface="Cambria Math" panose="02040503050406030204" pitchFamily="18" charset="0"/>
              </a:rPr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C5C1DA64-25DB-8316-18C9-116DBE09804C}"/>
              </a:ext>
            </a:extLst>
          </p:cNvPr>
          <p:cNvSpPr txBox="1"/>
          <p:nvPr/>
        </p:nvSpPr>
        <p:spPr>
          <a:xfrm>
            <a:off x="931083" y="1744982"/>
            <a:ext cx="910459" cy="461665"/>
          </a:xfrm>
          <a:prstGeom prst="rect">
            <a:avLst/>
          </a:prstGeom>
          <a:pattFill prst="horzBrick">
            <a:fgClr>
              <a:schemeClr val="accent1"/>
            </a:fgClr>
            <a:bgClr>
              <a:schemeClr val="bg1"/>
            </a:bgClr>
          </a:pattFill>
        </p:spPr>
        <p:txBody>
          <a:bodyPr wrap="square" rtlCol="0">
            <a:spAutoFit/>
          </a:bodyPr>
          <a:lstStyle/>
          <a:p>
            <a:r>
              <a:rPr lang="es-ES" sz="2400" b="1" i="1" dirty="0"/>
              <a:t> Fila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4A3CB74D-A3A3-AC37-0556-D0FD0FFCCCEF}"/>
              </a:ext>
            </a:extLst>
          </p:cNvPr>
          <p:cNvSpPr txBox="1"/>
          <p:nvPr/>
        </p:nvSpPr>
        <p:spPr>
          <a:xfrm>
            <a:off x="3281733" y="1033982"/>
            <a:ext cx="3198198" cy="1200329"/>
          </a:xfrm>
          <a:prstGeom prst="rect">
            <a:avLst/>
          </a:prstGeom>
          <a:pattFill prst="horzBrick">
            <a:fgClr>
              <a:schemeClr val="accent1"/>
            </a:fgClr>
            <a:bgClr>
              <a:schemeClr val="bg1"/>
            </a:bgClr>
          </a:pattFill>
        </p:spPr>
        <p:txBody>
          <a:bodyPr wrap="square" rtlCol="0">
            <a:spAutoFit/>
          </a:bodyPr>
          <a:lstStyle/>
          <a:p>
            <a:r>
              <a:rPr lang="es-ES" sz="2400" b="1" i="1" dirty="0"/>
              <a:t>  Nombres </a:t>
            </a:r>
            <a:r>
              <a:rPr lang="es-ES" sz="2400" b="1" i="1" dirty="0" err="1"/>
              <a:t>combinatoris</a:t>
            </a:r>
            <a:r>
              <a:rPr lang="es-ES" sz="2400" b="1" i="1" dirty="0"/>
              <a:t>    </a:t>
            </a:r>
          </a:p>
          <a:p>
            <a:r>
              <a:rPr lang="es-ES" sz="2400" b="1" i="1" dirty="0"/>
              <a:t>  en la fila (</a:t>
            </a:r>
            <a:r>
              <a:rPr lang="es-ES" sz="2400" b="1" i="1" dirty="0" err="1"/>
              <a:t>esquerra</a:t>
            </a:r>
            <a:r>
              <a:rPr lang="es-ES" sz="2400" b="1" i="1" dirty="0"/>
              <a:t> a  </a:t>
            </a:r>
          </a:p>
          <a:p>
            <a:r>
              <a:rPr lang="es-ES" sz="2400" b="1" i="1" dirty="0"/>
              <a:t>  </a:t>
            </a:r>
            <a:r>
              <a:rPr lang="es-ES" sz="2400" b="1" i="1" dirty="0" err="1"/>
              <a:t>dreta</a:t>
            </a:r>
            <a:r>
              <a:rPr lang="es-ES" sz="2400" b="1" i="1" dirty="0"/>
              <a:t>)</a:t>
            </a: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910D999A-0F59-3EF1-DB8A-63943259EB77}"/>
              </a:ext>
            </a:extLst>
          </p:cNvPr>
          <p:cNvSpPr txBox="1"/>
          <p:nvPr/>
        </p:nvSpPr>
        <p:spPr>
          <a:xfrm>
            <a:off x="7920122" y="1752851"/>
            <a:ext cx="2806494" cy="461665"/>
          </a:xfrm>
          <a:prstGeom prst="rect">
            <a:avLst/>
          </a:prstGeom>
          <a:pattFill prst="horzBrick">
            <a:fgClr>
              <a:schemeClr val="accent1"/>
            </a:fgClr>
            <a:bgClr>
              <a:schemeClr val="bg1"/>
            </a:bgClr>
          </a:pattFill>
        </p:spPr>
        <p:txBody>
          <a:bodyPr wrap="square" rtlCol="0">
            <a:spAutoFit/>
          </a:bodyPr>
          <a:lstStyle/>
          <a:p>
            <a:r>
              <a:rPr lang="es-ES" sz="2400" b="1" i="1" dirty="0"/>
              <a:t>  </a:t>
            </a:r>
            <a:r>
              <a:rPr lang="es-ES" sz="2400" b="1" i="1" dirty="0" err="1"/>
              <a:t>T</a:t>
            </a:r>
            <a:r>
              <a:rPr lang="es-ES" sz="2400" b="1" i="1"/>
              <a:t>riangle</a:t>
            </a:r>
            <a:r>
              <a:rPr lang="es-ES" sz="2400" b="1" i="1" dirty="0"/>
              <a:t> de Pascal</a:t>
            </a:r>
          </a:p>
        </p:txBody>
      </p:sp>
    </p:spTree>
    <p:extLst>
      <p:ext uri="{BB962C8B-B14F-4D97-AF65-F5344CB8AC3E}">
        <p14:creationId xmlns:p14="http://schemas.microsoft.com/office/powerpoint/2010/main" val="993785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ACCC2C-75EB-2719-41EC-40C16039BB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1884C6E0-451F-3493-E99B-48BE4B544167}"/>
                  </a:ext>
                </a:extLst>
              </p:cNvPr>
              <p:cNvSpPr txBox="1"/>
              <p:nvPr/>
            </p:nvSpPr>
            <p:spPr>
              <a:xfrm>
                <a:off x="1079280" y="2234311"/>
                <a:ext cx="10472018" cy="5388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2400" b="1" i="1" dirty="0"/>
                  <a:t> </a:t>
                </a:r>
                <a14:m>
                  <m:oMath xmlns:m="http://schemas.openxmlformats.org/officeDocument/2006/math"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0                                            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2400" b="1" i="1" dirty="0"/>
                  <a:t> </a:t>
                </a:r>
                <a14:m>
                  <m:oMath xmlns:m="http://schemas.openxmlformats.org/officeDocument/2006/math">
                    <m:r>
                      <a:rPr lang="es-ES" sz="2400" b="1" i="1" smtClean="0">
                        <a:latin typeface="Cambria Math" panose="02040503050406030204" pitchFamily="18" charset="0"/>
                      </a:rPr>
                      <m:t>                                                                 </m:t>
                    </m:r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s-ES" sz="2400" b="1" i="1" dirty="0"/>
                  <a:t> </a:t>
                </a:r>
              </a:p>
            </p:txBody>
          </p:sp>
        </mc:Choice>
        <mc:Fallback xmlns=""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1884C6E0-451F-3493-E99B-48BE4B54416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9280" y="2234311"/>
                <a:ext cx="10472018" cy="53880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CuadroTexto 6">
                <a:extLst>
                  <a:ext uri="{FF2B5EF4-FFF2-40B4-BE49-F238E27FC236}">
                    <a16:creationId xmlns:a16="http://schemas.microsoft.com/office/drawing/2014/main" id="{3C3A5B6E-1C72-5278-428F-A07328FD26DC}"/>
                  </a:ext>
                </a:extLst>
              </p:cNvPr>
              <p:cNvSpPr txBox="1"/>
              <p:nvPr/>
            </p:nvSpPr>
            <p:spPr>
              <a:xfrm>
                <a:off x="1079280" y="2712076"/>
                <a:ext cx="10472018" cy="5380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2400" b="1" i="1" dirty="0"/>
                  <a:t> </a:t>
                </a:r>
                <a14:m>
                  <m:oMath xmlns:m="http://schemas.openxmlformats.org/officeDocument/2006/math"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1                                        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                                                           1    1</m:t>
                    </m:r>
                  </m:oMath>
                </a14:m>
                <a:r>
                  <a:rPr lang="es-ES" sz="2400" b="1" i="1" dirty="0"/>
                  <a:t> </a:t>
                </a:r>
              </a:p>
            </p:txBody>
          </p:sp>
        </mc:Choice>
        <mc:Fallback xmlns="">
          <p:sp>
            <p:nvSpPr>
              <p:cNvPr id="7" name="CuadroTexto 6">
                <a:extLst>
                  <a:ext uri="{FF2B5EF4-FFF2-40B4-BE49-F238E27FC236}">
                    <a16:creationId xmlns:a16="http://schemas.microsoft.com/office/drawing/2014/main" id="{3C3A5B6E-1C72-5278-428F-A07328FD26D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9280" y="2712076"/>
                <a:ext cx="10472018" cy="5380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1B8CDF2B-CABD-6C2B-BE43-C16396D8BF74}"/>
                  </a:ext>
                </a:extLst>
              </p:cNvPr>
              <p:cNvSpPr txBox="1"/>
              <p:nvPr/>
            </p:nvSpPr>
            <p:spPr>
              <a:xfrm>
                <a:off x="1086895" y="3250108"/>
                <a:ext cx="10472018" cy="5388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2400" b="1" i="1" dirty="0"/>
                  <a:t> </a:t>
                </a:r>
                <a14:m>
                  <m:oMath xmlns:m="http://schemas.openxmlformats.org/officeDocument/2006/math"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2                                    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es-ES" sz="2400" i="1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                                                     1   2    1</m:t>
                    </m:r>
                  </m:oMath>
                </a14:m>
                <a:r>
                  <a:rPr lang="es-ES" sz="2400" b="1" i="1" dirty="0"/>
                  <a:t> </a:t>
                </a:r>
              </a:p>
            </p:txBody>
          </p:sp>
        </mc:Choice>
        <mc:Fallback xmlns=""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1B8CDF2B-CABD-6C2B-BE43-C16396D8BF7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6895" y="3250108"/>
                <a:ext cx="10472018" cy="53880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52C103F6-BEE5-98B6-D63A-90AC313705B2}"/>
                  </a:ext>
                </a:extLst>
              </p:cNvPr>
              <p:cNvSpPr txBox="1"/>
              <p:nvPr/>
            </p:nvSpPr>
            <p:spPr>
              <a:xfrm>
                <a:off x="1086895" y="3834034"/>
                <a:ext cx="10472018" cy="5388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2400" b="1" i="1" dirty="0"/>
                  <a:t> </a:t>
                </a:r>
                <a14:m>
                  <m:oMath xmlns:m="http://schemas.openxmlformats.org/officeDocument/2006/math"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3                                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es-ES" sz="2400" i="1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es-ES" sz="2400" i="1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                                              1    3   3     1</m:t>
                    </m:r>
                  </m:oMath>
                </a14:m>
                <a:r>
                  <a:rPr lang="es-ES" sz="2400" b="1" i="1" dirty="0"/>
                  <a:t> </a:t>
                </a:r>
              </a:p>
            </p:txBody>
          </p:sp>
        </mc:Choice>
        <mc:Fallback xmlns=""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52C103F6-BEE5-98B6-D63A-90AC313705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6895" y="3834034"/>
                <a:ext cx="10472018" cy="53880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CuadroTexto 8">
                <a:extLst>
                  <a:ext uri="{FF2B5EF4-FFF2-40B4-BE49-F238E27FC236}">
                    <a16:creationId xmlns:a16="http://schemas.microsoft.com/office/drawing/2014/main" id="{D89BCA68-98E8-8EAC-138B-58A1EAFF5978}"/>
                  </a:ext>
                </a:extLst>
              </p:cNvPr>
              <p:cNvSpPr txBox="1"/>
              <p:nvPr/>
            </p:nvSpPr>
            <p:spPr>
              <a:xfrm>
                <a:off x="1086895" y="4417960"/>
                <a:ext cx="10472018" cy="5372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2400" b="1" i="1" dirty="0"/>
                  <a:t> </a:t>
                </a:r>
                <a14:m>
                  <m:oMath xmlns:m="http://schemas.openxmlformats.org/officeDocument/2006/math"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4                            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es-ES" sz="2400" i="1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es-ES" sz="2400" i="1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e>
                    </m:d>
                    <m:r>
                      <a:rPr lang="es-ES" sz="2400" i="1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                                       1    4    6    4    1</m:t>
                    </m:r>
                  </m:oMath>
                </a14:m>
                <a:r>
                  <a:rPr lang="es-ES" sz="2400" b="1" i="1" dirty="0"/>
                  <a:t> </a:t>
                </a:r>
              </a:p>
            </p:txBody>
          </p:sp>
        </mc:Choice>
        <mc:Fallback xmlns="">
          <p:sp>
            <p:nvSpPr>
              <p:cNvPr id="9" name="CuadroTexto 8">
                <a:extLst>
                  <a:ext uri="{FF2B5EF4-FFF2-40B4-BE49-F238E27FC236}">
                    <a16:creationId xmlns:a16="http://schemas.microsoft.com/office/drawing/2014/main" id="{D89BCA68-98E8-8EAC-138B-58A1EAFF597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6895" y="4417960"/>
                <a:ext cx="10472018" cy="53726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Globo: flecha hacia abajo 9">
            <a:extLst>
              <a:ext uri="{FF2B5EF4-FFF2-40B4-BE49-F238E27FC236}">
                <a16:creationId xmlns:a16="http://schemas.microsoft.com/office/drawing/2014/main" id="{1AFE8DF7-C042-2836-2533-51F305796B33}"/>
              </a:ext>
            </a:extLst>
          </p:cNvPr>
          <p:cNvSpPr/>
          <p:nvPr/>
        </p:nvSpPr>
        <p:spPr>
          <a:xfrm>
            <a:off x="8813036" y="3891209"/>
            <a:ext cx="914400" cy="538033"/>
          </a:xfrm>
          <a:prstGeom prst="downArrowCallout">
            <a:avLst>
              <a:gd name="adj1" fmla="val 25000"/>
              <a:gd name="adj2" fmla="val 57617"/>
              <a:gd name="adj3" fmla="val 21567"/>
              <a:gd name="adj4" fmla="val 64977"/>
            </a:avLst>
          </a:prstGeom>
          <a:noFill/>
          <a:ln w="254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F94EA890-D4C1-56CE-F9C9-BAFACC5CD7A9}"/>
              </a:ext>
            </a:extLst>
          </p:cNvPr>
          <p:cNvSpPr txBox="1"/>
          <p:nvPr/>
        </p:nvSpPr>
        <p:spPr>
          <a:xfrm>
            <a:off x="8910000" y="3936737"/>
            <a:ext cx="72047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es-ES" sz="1800" b="1" dirty="0">
                <a:solidFill>
                  <a:srgbClr val="FF0000"/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  </a:t>
            </a:r>
            <a:r>
              <a:rPr lang="es-ES" sz="1800" b="1" dirty="0">
                <a:solidFill>
                  <a:schemeClr val="accent6">
                    <a:lumMod val="75000"/>
                  </a:schemeClr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✚</a:t>
            </a:r>
            <a:endParaRPr lang="es-ES" sz="1800" b="1" dirty="0">
              <a:solidFill>
                <a:schemeClr val="accent6">
                  <a:lumMod val="75000"/>
                </a:schemeClr>
              </a:solidFill>
              <a:latin typeface="Cambria Math" panose="02040503050406030204" pitchFamily="18" charset="0"/>
            </a:endParaRPr>
          </a:p>
        </p:txBody>
      </p:sp>
      <p:sp>
        <p:nvSpPr>
          <p:cNvPr id="17" name="Marcador de contenido 2">
            <a:extLst>
              <a:ext uri="{FF2B5EF4-FFF2-40B4-BE49-F238E27FC236}">
                <a16:creationId xmlns:a16="http://schemas.microsoft.com/office/drawing/2014/main" id="{4362A5DF-B4DD-6A82-52C4-5B3EA350BBBA}"/>
              </a:ext>
            </a:extLst>
          </p:cNvPr>
          <p:cNvSpPr txBox="1">
            <a:spLocks/>
          </p:cNvSpPr>
          <p:nvPr/>
        </p:nvSpPr>
        <p:spPr>
          <a:xfrm>
            <a:off x="708871" y="475326"/>
            <a:ext cx="10975848" cy="165205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500" dirty="0" err="1">
                <a:latin typeface="Comic Sans MS" panose="030F0702030302020204" pitchFamily="66" charset="0"/>
              </a:rPr>
              <a:t>Construïm</a:t>
            </a:r>
            <a:r>
              <a:rPr lang="es-ES" sz="2500" dirty="0">
                <a:latin typeface="Comic Sans MS" panose="030F0702030302020204" pitchFamily="66" charset="0"/>
              </a:rPr>
              <a:t> les </a:t>
            </a:r>
            <a:r>
              <a:rPr lang="es-ES" sz="2500" dirty="0" err="1">
                <a:latin typeface="Comic Sans MS" panose="030F0702030302020204" pitchFamily="66" charset="0"/>
              </a:rPr>
              <a:t>primeres</a:t>
            </a:r>
            <a:r>
              <a:rPr lang="es-ES" sz="2500" dirty="0">
                <a:latin typeface="Comic Sans MS" panose="030F0702030302020204" pitchFamily="66" charset="0"/>
              </a:rPr>
              <a:t> files del </a:t>
            </a:r>
            <a:r>
              <a:rPr lang="es-ES" sz="2500" dirty="0" err="1">
                <a:latin typeface="Comic Sans MS" panose="030F0702030302020204" pitchFamily="66" charset="0"/>
              </a:rPr>
              <a:t>triangle</a:t>
            </a:r>
            <a:r>
              <a:rPr lang="es-ES" sz="2500" dirty="0">
                <a:latin typeface="Comic Sans MS" panose="030F0702030302020204" pitchFamily="66" charset="0"/>
              </a:rPr>
              <a:t> de Pascal: </a:t>
            </a:r>
            <a:endParaRPr lang="es-ES" sz="2900" i="1" dirty="0">
              <a:latin typeface="Cambria Math" panose="02040503050406030204" pitchFamily="18" charset="0"/>
            </a:endParaRPr>
          </a:p>
          <a:p>
            <a:pPr marL="0" indent="0">
              <a:buNone/>
            </a:pPr>
            <a:endParaRPr lang="es-ES" sz="2900" dirty="0">
              <a:latin typeface="Cambria Math" panose="020405030504060302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500" dirty="0">
                <a:latin typeface="Cambria Math" panose="02040503050406030204" pitchFamily="18" charset="0"/>
              </a:rPr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C5C1DA64-25DB-8316-18C9-116DBE09804C}"/>
              </a:ext>
            </a:extLst>
          </p:cNvPr>
          <p:cNvSpPr txBox="1"/>
          <p:nvPr/>
        </p:nvSpPr>
        <p:spPr>
          <a:xfrm>
            <a:off x="931083" y="1744982"/>
            <a:ext cx="910459" cy="461665"/>
          </a:xfrm>
          <a:prstGeom prst="rect">
            <a:avLst/>
          </a:prstGeom>
          <a:pattFill prst="horzBrick">
            <a:fgClr>
              <a:schemeClr val="accent1"/>
            </a:fgClr>
            <a:bgClr>
              <a:schemeClr val="bg1"/>
            </a:bgClr>
          </a:pattFill>
        </p:spPr>
        <p:txBody>
          <a:bodyPr wrap="square" rtlCol="0">
            <a:spAutoFit/>
          </a:bodyPr>
          <a:lstStyle/>
          <a:p>
            <a:r>
              <a:rPr lang="es-ES" sz="2400" b="1" i="1" dirty="0"/>
              <a:t> Fila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4A3CB74D-A3A3-AC37-0556-D0FD0FFCCCEF}"/>
              </a:ext>
            </a:extLst>
          </p:cNvPr>
          <p:cNvSpPr txBox="1"/>
          <p:nvPr/>
        </p:nvSpPr>
        <p:spPr>
          <a:xfrm>
            <a:off x="3281733" y="1033982"/>
            <a:ext cx="3198198" cy="1200329"/>
          </a:xfrm>
          <a:prstGeom prst="rect">
            <a:avLst/>
          </a:prstGeom>
          <a:pattFill prst="horzBrick">
            <a:fgClr>
              <a:schemeClr val="accent1"/>
            </a:fgClr>
            <a:bgClr>
              <a:schemeClr val="bg1"/>
            </a:bgClr>
          </a:pattFill>
        </p:spPr>
        <p:txBody>
          <a:bodyPr wrap="square" rtlCol="0">
            <a:spAutoFit/>
          </a:bodyPr>
          <a:lstStyle/>
          <a:p>
            <a:r>
              <a:rPr lang="es-ES" sz="2400" b="1" i="1" dirty="0"/>
              <a:t>  Nombres </a:t>
            </a:r>
            <a:r>
              <a:rPr lang="es-ES" sz="2400" b="1" i="1" dirty="0" err="1"/>
              <a:t>combinatoris</a:t>
            </a:r>
            <a:r>
              <a:rPr lang="es-ES" sz="2400" b="1" i="1" dirty="0"/>
              <a:t>    </a:t>
            </a:r>
          </a:p>
          <a:p>
            <a:r>
              <a:rPr lang="es-ES" sz="2400" b="1" i="1" dirty="0"/>
              <a:t>  en la fila (</a:t>
            </a:r>
            <a:r>
              <a:rPr lang="es-ES" sz="2400" b="1" i="1" dirty="0" err="1"/>
              <a:t>esquerra</a:t>
            </a:r>
            <a:r>
              <a:rPr lang="es-ES" sz="2400" b="1" i="1" dirty="0"/>
              <a:t> a  </a:t>
            </a:r>
          </a:p>
          <a:p>
            <a:r>
              <a:rPr lang="es-ES" sz="2400" b="1" i="1" dirty="0"/>
              <a:t>  </a:t>
            </a:r>
            <a:r>
              <a:rPr lang="es-ES" sz="2400" b="1" i="1" dirty="0" err="1"/>
              <a:t>dreta</a:t>
            </a:r>
            <a:r>
              <a:rPr lang="es-ES" sz="2400" b="1" i="1" dirty="0"/>
              <a:t>)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910D999A-0F59-3EF1-DB8A-63943259EB77}"/>
              </a:ext>
            </a:extLst>
          </p:cNvPr>
          <p:cNvSpPr txBox="1"/>
          <p:nvPr/>
        </p:nvSpPr>
        <p:spPr>
          <a:xfrm>
            <a:off x="7920122" y="1752851"/>
            <a:ext cx="2806494" cy="461665"/>
          </a:xfrm>
          <a:prstGeom prst="rect">
            <a:avLst/>
          </a:prstGeom>
          <a:pattFill prst="horzBrick">
            <a:fgClr>
              <a:schemeClr val="accent1"/>
            </a:fgClr>
            <a:bgClr>
              <a:schemeClr val="bg1"/>
            </a:bgClr>
          </a:pattFill>
        </p:spPr>
        <p:txBody>
          <a:bodyPr wrap="square" rtlCol="0">
            <a:spAutoFit/>
          </a:bodyPr>
          <a:lstStyle/>
          <a:p>
            <a:r>
              <a:rPr lang="es-ES" sz="2400" b="1" i="1" dirty="0"/>
              <a:t>  </a:t>
            </a:r>
            <a:r>
              <a:rPr lang="es-ES" sz="2400" b="1" i="1" dirty="0" err="1"/>
              <a:t>T</a:t>
            </a:r>
            <a:r>
              <a:rPr lang="es-ES" sz="2400" b="1" i="1"/>
              <a:t>riangle</a:t>
            </a:r>
            <a:r>
              <a:rPr lang="es-ES" sz="2400" b="1" i="1" dirty="0"/>
              <a:t> de Pascal</a:t>
            </a:r>
          </a:p>
        </p:txBody>
      </p:sp>
    </p:spTree>
    <p:extLst>
      <p:ext uri="{BB962C8B-B14F-4D97-AF65-F5344CB8AC3E}">
        <p14:creationId xmlns:p14="http://schemas.microsoft.com/office/powerpoint/2010/main" val="569242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/>
    </p:bldLst>
  </p:timing>
</p:sld>
</file>

<file path=ppt/theme/theme1.xml><?xml version="1.0" encoding="utf-8"?>
<a:theme xmlns:a="http://schemas.openxmlformats.org/drawingml/2006/main" name="Office 2013 - Tema de 2022">
  <a:themeElements>
    <a:clrScheme name="Office 2013 - Tema de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Tema de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Tema de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1985</TotalTime>
  <Words>1609</Words>
  <Application>Microsoft Office PowerPoint</Application>
  <PresentationFormat>Panorámica</PresentationFormat>
  <Paragraphs>361</Paragraphs>
  <Slides>16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6" baseType="lpstr">
      <vt:lpstr>Yu Mincho</vt:lpstr>
      <vt:lpstr>Yu Mincho Light</vt:lpstr>
      <vt:lpstr>Aptos</vt:lpstr>
      <vt:lpstr>Arial</vt:lpstr>
      <vt:lpstr>Calibri</vt:lpstr>
      <vt:lpstr>Calibri Light</vt:lpstr>
      <vt:lpstr>Cambria Math</vt:lpstr>
      <vt:lpstr>Comic Sans MS</vt:lpstr>
      <vt:lpstr>Franklin Gothic Demi Cond</vt:lpstr>
      <vt:lpstr>Office 2013 - Tema de 2022</vt:lpstr>
      <vt:lpstr>   Nombres  Combinatoris   </vt:lpstr>
      <vt:lpstr>  Definició</vt:lpstr>
      <vt:lpstr>      Quatre propietats bàsiques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Interpretació combinatòria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Basis for the intersection and sum of two subespaces:  a matrix approach</dc:title>
  <dc:creator>Xavier Marcote Ordax</dc:creator>
  <cp:lastModifiedBy>Xavier Marcote Ordax</cp:lastModifiedBy>
  <cp:revision>243</cp:revision>
  <dcterms:created xsi:type="dcterms:W3CDTF">2024-04-26T15:42:24Z</dcterms:created>
  <dcterms:modified xsi:type="dcterms:W3CDTF">2025-02-21T13:53:21Z</dcterms:modified>
</cp:coreProperties>
</file>