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5" r:id="rId1"/>
  </p:sldMasterIdLst>
  <p:notesMasterIdLst>
    <p:notesMasterId r:id="rId22"/>
  </p:notesMasterIdLst>
  <p:sldIdLst>
    <p:sldId id="322" r:id="rId2"/>
    <p:sldId id="257" r:id="rId3"/>
    <p:sldId id="365" r:id="rId4"/>
    <p:sldId id="359" r:id="rId5"/>
    <p:sldId id="360" r:id="rId6"/>
    <p:sldId id="382" r:id="rId7"/>
    <p:sldId id="383" r:id="rId8"/>
    <p:sldId id="362" r:id="rId9"/>
    <p:sldId id="376" r:id="rId10"/>
    <p:sldId id="375" r:id="rId11"/>
    <p:sldId id="368" r:id="rId12"/>
    <p:sldId id="371" r:id="rId13"/>
    <p:sldId id="372" r:id="rId14"/>
    <p:sldId id="373" r:id="rId15"/>
    <p:sldId id="374" r:id="rId16"/>
    <p:sldId id="369" r:id="rId17"/>
    <p:sldId id="379" r:id="rId18"/>
    <p:sldId id="366" r:id="rId19"/>
    <p:sldId id="367" r:id="rId20"/>
    <p:sldId id="358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FFFF99"/>
    <a:srgbClr val="FFFFCC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365" autoAdjust="0"/>
  </p:normalViewPr>
  <p:slideViewPr>
    <p:cSldViewPr snapToGrid="0">
      <p:cViewPr varScale="1">
        <p:scale>
          <a:sx n="104" d="100"/>
          <a:sy n="104" d="100"/>
        </p:scale>
        <p:origin x="11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EC2706-A96D-493F-9BD0-020BDEF07417}" type="datetimeFigureOut">
              <a:rPr lang="es-ES" smtClean="0"/>
              <a:t>08/11/2024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542923-81BE-4A16-A46A-09D0CF26486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014226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11/8/2024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6325151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11/8/2024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5504544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11/8/2024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1695403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11/8/2024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7632741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11/8/2024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3680716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11/8/2024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8961828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11/8/2024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7778608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11/8/2024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3972039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11/8/2024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0177976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11/8/2024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1705823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11/8/2024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5339551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D6E202-B606-4609-B914-27C9371A1F6D}" type="datetime1">
              <a:rPr lang="en-US" smtClean="0"/>
              <a:t>11/8/2024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10375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6" r:id="rId1"/>
    <p:sldLayoutId id="2147483867" r:id="rId2"/>
    <p:sldLayoutId id="2147483868" r:id="rId3"/>
    <p:sldLayoutId id="2147483869" r:id="rId4"/>
    <p:sldLayoutId id="2147483870" r:id="rId5"/>
    <p:sldLayoutId id="2147483871" r:id="rId6"/>
    <p:sldLayoutId id="2147483872" r:id="rId7"/>
    <p:sldLayoutId id="2147483873" r:id="rId8"/>
    <p:sldLayoutId id="2147483874" r:id="rId9"/>
    <p:sldLayoutId id="2147483875" r:id="rId10"/>
    <p:sldLayoutId id="2147483876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7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ivot">
          <a:fgClr>
            <a:srgbClr val="FFFF00"/>
          </a:fgClr>
          <a:bgClr>
            <a:schemeClr val="bg1"/>
          </a:bgClr>
        </a:patt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4FF7F26-5A61-E4FA-4B8C-027D90D973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3C5084A-F9B5-7846-804A-F98F6AC97D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286327" y="294284"/>
            <a:ext cx="5770880" cy="6076663"/>
          </a:xfrm>
        </p:spPr>
        <p:txBody>
          <a:bodyPr>
            <a:normAutofit/>
          </a:bodyPr>
          <a:lstStyle/>
          <a:p>
            <a:r>
              <a:rPr lang="es-ES" sz="8800" dirty="0">
                <a:solidFill>
                  <a:schemeClr val="accent6">
                    <a:lumMod val="50000"/>
                  </a:schemeClr>
                </a:solidFill>
                <a:latin typeface="Franklin Gothic Demi Cond" panose="020B0706030402020204" pitchFamily="34" charset="0"/>
              </a:rPr>
              <a:t>Binomial </a:t>
            </a:r>
            <a:br>
              <a:rPr lang="es-ES" sz="8800" dirty="0">
                <a:solidFill>
                  <a:schemeClr val="accent6">
                    <a:lumMod val="50000"/>
                  </a:schemeClr>
                </a:solidFill>
                <a:latin typeface="Franklin Gothic Demi Cond" panose="020B0706030402020204" pitchFamily="34" charset="0"/>
              </a:rPr>
            </a:br>
            <a:r>
              <a:rPr lang="es-ES" sz="8800" dirty="0" err="1">
                <a:solidFill>
                  <a:schemeClr val="accent6">
                    <a:lumMod val="50000"/>
                  </a:schemeClr>
                </a:solidFill>
                <a:latin typeface="Franklin Gothic Demi Cond" panose="020B0706030402020204" pitchFamily="34" charset="0"/>
              </a:rPr>
              <a:t>theorem</a:t>
            </a:r>
            <a:br>
              <a:rPr lang="es-ES" sz="7200" dirty="0">
                <a:solidFill>
                  <a:schemeClr val="accent6">
                    <a:lumMod val="50000"/>
                  </a:schemeClr>
                </a:solidFill>
                <a:latin typeface="Franklin Gothic Demi Cond" panose="020B0706030402020204" pitchFamily="34" charset="0"/>
              </a:rPr>
            </a:br>
            <a:r>
              <a:rPr lang="es-ES" sz="7200" dirty="0">
                <a:solidFill>
                  <a:schemeClr val="accent6">
                    <a:lumMod val="50000"/>
                  </a:schemeClr>
                </a:solidFill>
                <a:latin typeface="Franklin Gothic Demi Cond" panose="020B0706030402020204" pitchFamily="34" charset="0"/>
              </a:rPr>
              <a:t> </a:t>
            </a:r>
            <a:br>
              <a:rPr lang="es-ES" sz="7200" dirty="0">
                <a:solidFill>
                  <a:schemeClr val="accent6">
                    <a:lumMod val="50000"/>
                  </a:schemeClr>
                </a:solidFill>
                <a:latin typeface="Franklin Gothic Demi Cond" panose="020B0706030402020204" pitchFamily="34" charset="0"/>
              </a:rPr>
            </a:br>
            <a:endParaRPr lang="es-ES" sz="5300" dirty="0">
              <a:solidFill>
                <a:schemeClr val="accent6">
                  <a:lumMod val="50000"/>
                </a:schemeClr>
              </a:solidFill>
              <a:latin typeface="Franklin Gothic Demi Cond" panose="020B0706030402020204" pitchFamily="34" charset="0"/>
            </a:endParaRPr>
          </a:p>
        </p:txBody>
      </p:sp>
      <p:pic>
        <p:nvPicPr>
          <p:cNvPr id="3" name="Imagen 2" descr="Matemáticas Física Fórmula - Imagen gratis en Pixabay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9927" y="13727"/>
            <a:ext cx="7232073" cy="6844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79729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1CD7D7-D999-898A-4F54-9144E50FB8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29FDBFF0-958D-4239-44F4-E20A1DDA6240}"/>
              </a:ext>
            </a:extLst>
          </p:cNvPr>
          <p:cNvSpPr txBox="1">
            <a:spLocks/>
          </p:cNvSpPr>
          <p:nvPr/>
        </p:nvSpPr>
        <p:spPr>
          <a:xfrm>
            <a:off x="929637" y="237089"/>
            <a:ext cx="5988399" cy="793719"/>
          </a:xfrm>
          <a:prstGeom prst="rect">
            <a:avLst/>
          </a:prstGeo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4000" b="1" dirty="0">
                <a:solidFill>
                  <a:srgbClr val="7030A0"/>
                </a:solidFill>
              </a:rPr>
              <a:t>Binomial </a:t>
            </a:r>
            <a:r>
              <a:rPr lang="es-ES" sz="4000" b="1" dirty="0" err="1">
                <a:solidFill>
                  <a:srgbClr val="7030A0"/>
                </a:solidFill>
              </a:rPr>
              <a:t>theorem</a:t>
            </a:r>
            <a:r>
              <a:rPr lang="es-ES" sz="4000" b="1" dirty="0">
                <a:solidFill>
                  <a:srgbClr val="7030A0"/>
                </a:solidFill>
              </a:rPr>
              <a:t>: </a:t>
            </a:r>
            <a:r>
              <a:rPr lang="es-ES" sz="4000" b="1" i="1" dirty="0" err="1">
                <a:solidFill>
                  <a:srgbClr val="7030A0"/>
                </a:solidFill>
              </a:rPr>
              <a:t>the</a:t>
            </a:r>
            <a:r>
              <a:rPr lang="es-ES" sz="4000" b="1" i="1" dirty="0">
                <a:solidFill>
                  <a:srgbClr val="7030A0"/>
                </a:solidFill>
              </a:rPr>
              <a:t> </a:t>
            </a:r>
            <a:r>
              <a:rPr lang="es-ES" sz="4000" b="1" i="1" dirty="0" err="1">
                <a:solidFill>
                  <a:srgbClr val="7030A0"/>
                </a:solidFill>
              </a:rPr>
              <a:t>proof</a:t>
            </a:r>
            <a:endParaRPr lang="es-ES" sz="4000" b="1" i="1" dirty="0">
              <a:solidFill>
                <a:srgbClr val="7030A0"/>
              </a:solidFill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C8F27758-3716-1C73-C965-27400A07C806}"/>
              </a:ext>
            </a:extLst>
          </p:cNvPr>
          <p:cNvSpPr txBox="1"/>
          <p:nvPr/>
        </p:nvSpPr>
        <p:spPr>
          <a:xfrm>
            <a:off x="679292" y="1364250"/>
            <a:ext cx="1058815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>
                <a:latin typeface="Cambria Math" panose="02040503050406030204" pitchFamily="18" charset="0"/>
                <a:ea typeface="Cambria Math" panose="02040503050406030204" pitchFamily="18" charset="0"/>
              </a:rPr>
              <a:t>     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The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theorem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clearly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holds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when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either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n=0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or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n=1,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hence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suppose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n 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≥ 2.</a:t>
            </a:r>
          </a:p>
          <a:p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Let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us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first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compute (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a+b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</a:t>
            </a:r>
            <a:r>
              <a:rPr lang="es-ES" sz="24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n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for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cases n=2, n=3, in a 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useful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way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: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1485661E-58CD-10C2-67C7-240629F83790}"/>
              </a:ext>
            </a:extLst>
          </p:cNvPr>
          <p:cNvSpPr txBox="1"/>
          <p:nvPr/>
        </p:nvSpPr>
        <p:spPr>
          <a:xfrm>
            <a:off x="679292" y="2701864"/>
            <a:ext cx="352372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>
                <a:latin typeface="Cambria Math" panose="02040503050406030204" pitchFamily="18" charset="0"/>
                <a:ea typeface="Cambria Math" panose="02040503050406030204" pitchFamily="18" charset="0"/>
              </a:rPr>
              <a:t>      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(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a+b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</a:t>
            </a:r>
            <a:r>
              <a:rPr lang="es-ES" sz="24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= (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a+b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 (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a+b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 = </a:t>
            </a:r>
          </a:p>
          <a:p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</a:t>
            </a:r>
          </a:p>
        </p:txBody>
      </p:sp>
    </p:spTree>
    <p:extLst>
      <p:ext uri="{BB962C8B-B14F-4D97-AF65-F5344CB8AC3E}">
        <p14:creationId xmlns:p14="http://schemas.microsoft.com/office/powerpoint/2010/main" val="32133967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09C24D-B609-3EC6-E93F-D8B0352678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1F565D72-82D6-F101-228B-F6E32EEE38EE}"/>
              </a:ext>
            </a:extLst>
          </p:cNvPr>
          <p:cNvSpPr txBox="1">
            <a:spLocks/>
          </p:cNvSpPr>
          <p:nvPr/>
        </p:nvSpPr>
        <p:spPr>
          <a:xfrm>
            <a:off x="929637" y="237089"/>
            <a:ext cx="5988399" cy="793719"/>
          </a:xfrm>
          <a:prstGeom prst="rect">
            <a:avLst/>
          </a:prstGeo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4000" b="1" dirty="0">
                <a:solidFill>
                  <a:srgbClr val="7030A0"/>
                </a:solidFill>
              </a:rPr>
              <a:t>Binomial </a:t>
            </a:r>
            <a:r>
              <a:rPr lang="es-ES" sz="4000" b="1" dirty="0" err="1">
                <a:solidFill>
                  <a:srgbClr val="7030A0"/>
                </a:solidFill>
              </a:rPr>
              <a:t>theorem</a:t>
            </a:r>
            <a:r>
              <a:rPr lang="es-ES" sz="4000" b="1" dirty="0">
                <a:solidFill>
                  <a:srgbClr val="7030A0"/>
                </a:solidFill>
              </a:rPr>
              <a:t>: </a:t>
            </a:r>
            <a:r>
              <a:rPr lang="es-ES" sz="4000" b="1" i="1" dirty="0" err="1">
                <a:solidFill>
                  <a:srgbClr val="7030A0"/>
                </a:solidFill>
              </a:rPr>
              <a:t>the</a:t>
            </a:r>
            <a:r>
              <a:rPr lang="es-ES" sz="4000" b="1" i="1" dirty="0">
                <a:solidFill>
                  <a:srgbClr val="7030A0"/>
                </a:solidFill>
              </a:rPr>
              <a:t> </a:t>
            </a:r>
            <a:r>
              <a:rPr lang="es-ES" sz="4000" b="1" i="1" dirty="0" err="1">
                <a:solidFill>
                  <a:srgbClr val="7030A0"/>
                </a:solidFill>
              </a:rPr>
              <a:t>proof</a:t>
            </a:r>
            <a:endParaRPr lang="es-ES" sz="4000" b="1" i="1" dirty="0">
              <a:solidFill>
                <a:srgbClr val="7030A0"/>
              </a:solidFill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9F22CEC3-DBEE-49E9-7044-7F1E67A65AB7}"/>
              </a:ext>
            </a:extLst>
          </p:cNvPr>
          <p:cNvSpPr txBox="1"/>
          <p:nvPr/>
        </p:nvSpPr>
        <p:spPr>
          <a:xfrm>
            <a:off x="679292" y="1364250"/>
            <a:ext cx="1058815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>
                <a:latin typeface="Cambria Math" panose="02040503050406030204" pitchFamily="18" charset="0"/>
                <a:ea typeface="Cambria Math" panose="02040503050406030204" pitchFamily="18" charset="0"/>
              </a:rPr>
              <a:t>     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The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theorem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clearly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holds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when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either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n=0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or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n=1,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hence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suppose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n 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≥ 2.</a:t>
            </a:r>
          </a:p>
          <a:p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Let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us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first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compute (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a+b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</a:t>
            </a:r>
            <a:r>
              <a:rPr lang="es-ES" sz="24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n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for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cases n=2, n=3, in a 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useful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way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: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1A6AB4A6-48DE-3F1F-7E2C-87F591A78F28}"/>
              </a:ext>
            </a:extLst>
          </p:cNvPr>
          <p:cNvSpPr txBox="1"/>
          <p:nvPr/>
        </p:nvSpPr>
        <p:spPr>
          <a:xfrm>
            <a:off x="679292" y="2701864"/>
            <a:ext cx="404469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>
                <a:latin typeface="Cambria Math" panose="02040503050406030204" pitchFamily="18" charset="0"/>
                <a:ea typeface="Cambria Math" panose="02040503050406030204" pitchFamily="18" charset="0"/>
              </a:rPr>
              <a:t>      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(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a+b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</a:t>
            </a:r>
            <a:r>
              <a:rPr lang="es-ES" sz="24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= (</a:t>
            </a:r>
            <a:r>
              <a:rPr lang="es-ES" sz="24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a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+b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 (</a:t>
            </a:r>
            <a:r>
              <a:rPr lang="es-ES" sz="24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a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+b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 = </a:t>
            </a:r>
            <a:r>
              <a:rPr lang="es-ES" sz="24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a</a:t>
            </a:r>
            <a:r>
              <a:rPr lang="es-ES" sz="2400" baseline="30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+</a:t>
            </a:r>
          </a:p>
          <a:p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</a:t>
            </a:r>
          </a:p>
        </p:txBody>
      </p:sp>
    </p:spTree>
    <p:extLst>
      <p:ext uri="{BB962C8B-B14F-4D97-AF65-F5344CB8AC3E}">
        <p14:creationId xmlns:p14="http://schemas.microsoft.com/office/powerpoint/2010/main" val="28657406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09E5E2-1A77-E4F8-FC1A-A6B98026AE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25B4BF54-B271-D425-255E-012E48920D0F}"/>
              </a:ext>
            </a:extLst>
          </p:cNvPr>
          <p:cNvSpPr txBox="1">
            <a:spLocks/>
          </p:cNvSpPr>
          <p:nvPr/>
        </p:nvSpPr>
        <p:spPr>
          <a:xfrm>
            <a:off x="929637" y="237089"/>
            <a:ext cx="5988399" cy="793719"/>
          </a:xfrm>
          <a:prstGeom prst="rect">
            <a:avLst/>
          </a:prstGeo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4000" b="1" dirty="0">
                <a:solidFill>
                  <a:srgbClr val="7030A0"/>
                </a:solidFill>
              </a:rPr>
              <a:t>Binomial </a:t>
            </a:r>
            <a:r>
              <a:rPr lang="es-ES" sz="4000" b="1" dirty="0" err="1">
                <a:solidFill>
                  <a:srgbClr val="7030A0"/>
                </a:solidFill>
              </a:rPr>
              <a:t>theorem</a:t>
            </a:r>
            <a:r>
              <a:rPr lang="es-ES" sz="4000" b="1" dirty="0">
                <a:solidFill>
                  <a:srgbClr val="7030A0"/>
                </a:solidFill>
              </a:rPr>
              <a:t>: </a:t>
            </a:r>
            <a:r>
              <a:rPr lang="es-ES" sz="4000" b="1" i="1" dirty="0" err="1">
                <a:solidFill>
                  <a:srgbClr val="7030A0"/>
                </a:solidFill>
              </a:rPr>
              <a:t>the</a:t>
            </a:r>
            <a:r>
              <a:rPr lang="es-ES" sz="4000" b="1" i="1" dirty="0">
                <a:solidFill>
                  <a:srgbClr val="7030A0"/>
                </a:solidFill>
              </a:rPr>
              <a:t> </a:t>
            </a:r>
            <a:r>
              <a:rPr lang="es-ES" sz="4000" b="1" i="1" dirty="0" err="1">
                <a:solidFill>
                  <a:srgbClr val="7030A0"/>
                </a:solidFill>
              </a:rPr>
              <a:t>proof</a:t>
            </a:r>
            <a:endParaRPr lang="es-ES" sz="4000" b="1" i="1" dirty="0">
              <a:solidFill>
                <a:srgbClr val="7030A0"/>
              </a:solidFill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A16F4A18-2412-6046-DEDF-5C66D77C10E0}"/>
              </a:ext>
            </a:extLst>
          </p:cNvPr>
          <p:cNvSpPr txBox="1"/>
          <p:nvPr/>
        </p:nvSpPr>
        <p:spPr>
          <a:xfrm>
            <a:off x="679292" y="1364250"/>
            <a:ext cx="1058815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>
                <a:latin typeface="Cambria Math" panose="02040503050406030204" pitchFamily="18" charset="0"/>
                <a:ea typeface="Cambria Math" panose="02040503050406030204" pitchFamily="18" charset="0"/>
              </a:rPr>
              <a:t>     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The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theorem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clearly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holds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when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either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n=0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or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n=1,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hence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suppose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n 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≥ 2.</a:t>
            </a:r>
          </a:p>
          <a:p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Let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us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first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compute (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a+b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</a:t>
            </a:r>
            <a:r>
              <a:rPr lang="es-ES" sz="24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n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for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cases n=2, n=3, in a 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useful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way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: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28778489-4953-63EC-90C4-6CE5AFBDDF30}"/>
              </a:ext>
            </a:extLst>
          </p:cNvPr>
          <p:cNvSpPr txBox="1"/>
          <p:nvPr/>
        </p:nvSpPr>
        <p:spPr>
          <a:xfrm>
            <a:off x="679292" y="2701864"/>
            <a:ext cx="471475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>
                <a:latin typeface="Cambria Math" panose="02040503050406030204" pitchFamily="18" charset="0"/>
                <a:ea typeface="Cambria Math" panose="02040503050406030204" pitchFamily="18" charset="0"/>
              </a:rPr>
              <a:t>      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(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a+b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</a:t>
            </a:r>
            <a:r>
              <a:rPr lang="es-ES" sz="24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= (</a:t>
            </a:r>
            <a:r>
              <a:rPr lang="es-ES" sz="24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a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+b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 (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</a:t>
            </a:r>
            <a:r>
              <a:rPr lang="es-ES" sz="24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b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 = a</a:t>
            </a:r>
            <a:r>
              <a:rPr lang="es-ES" sz="24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+ </a:t>
            </a:r>
            <a:r>
              <a:rPr lang="es-ES" sz="24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ab 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+</a:t>
            </a:r>
          </a:p>
          <a:p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</a:t>
            </a:r>
          </a:p>
        </p:txBody>
      </p:sp>
    </p:spTree>
    <p:extLst>
      <p:ext uri="{BB962C8B-B14F-4D97-AF65-F5344CB8AC3E}">
        <p14:creationId xmlns:p14="http://schemas.microsoft.com/office/powerpoint/2010/main" val="18314510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112715-DF5F-0CB8-0CA1-71F189314C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67360F36-B93E-B151-1D6E-12EB8FD22E03}"/>
              </a:ext>
            </a:extLst>
          </p:cNvPr>
          <p:cNvSpPr txBox="1">
            <a:spLocks/>
          </p:cNvSpPr>
          <p:nvPr/>
        </p:nvSpPr>
        <p:spPr>
          <a:xfrm>
            <a:off x="929637" y="237089"/>
            <a:ext cx="5988399" cy="793719"/>
          </a:xfrm>
          <a:prstGeom prst="rect">
            <a:avLst/>
          </a:prstGeo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4000" b="1" dirty="0">
                <a:solidFill>
                  <a:srgbClr val="7030A0"/>
                </a:solidFill>
              </a:rPr>
              <a:t>Binomial </a:t>
            </a:r>
            <a:r>
              <a:rPr lang="es-ES" sz="4000" b="1" dirty="0" err="1">
                <a:solidFill>
                  <a:srgbClr val="7030A0"/>
                </a:solidFill>
              </a:rPr>
              <a:t>theorem</a:t>
            </a:r>
            <a:r>
              <a:rPr lang="es-ES" sz="4000" b="1" dirty="0">
                <a:solidFill>
                  <a:srgbClr val="7030A0"/>
                </a:solidFill>
              </a:rPr>
              <a:t>: </a:t>
            </a:r>
            <a:r>
              <a:rPr lang="es-ES" sz="4000" b="1" i="1" dirty="0" err="1">
                <a:solidFill>
                  <a:srgbClr val="7030A0"/>
                </a:solidFill>
              </a:rPr>
              <a:t>the</a:t>
            </a:r>
            <a:r>
              <a:rPr lang="es-ES" sz="4000" b="1" i="1" dirty="0">
                <a:solidFill>
                  <a:srgbClr val="7030A0"/>
                </a:solidFill>
              </a:rPr>
              <a:t> </a:t>
            </a:r>
            <a:r>
              <a:rPr lang="es-ES" sz="4000" b="1" i="1" dirty="0" err="1">
                <a:solidFill>
                  <a:srgbClr val="7030A0"/>
                </a:solidFill>
              </a:rPr>
              <a:t>proof</a:t>
            </a:r>
            <a:endParaRPr lang="es-ES" sz="4000" b="1" i="1" dirty="0">
              <a:solidFill>
                <a:srgbClr val="7030A0"/>
              </a:solidFill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42351CC1-8EA8-543D-DBC9-1615BA73AE49}"/>
              </a:ext>
            </a:extLst>
          </p:cNvPr>
          <p:cNvSpPr txBox="1"/>
          <p:nvPr/>
        </p:nvSpPr>
        <p:spPr>
          <a:xfrm>
            <a:off x="679292" y="1364250"/>
            <a:ext cx="1058815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>
                <a:latin typeface="Cambria Math" panose="02040503050406030204" pitchFamily="18" charset="0"/>
                <a:ea typeface="Cambria Math" panose="02040503050406030204" pitchFamily="18" charset="0"/>
              </a:rPr>
              <a:t>     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The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theorem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clearly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holds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when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either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n=0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or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n=1,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hence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suppose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n 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≥ 2.</a:t>
            </a:r>
          </a:p>
          <a:p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Let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us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first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compute (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a+b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</a:t>
            </a:r>
            <a:r>
              <a:rPr lang="es-ES" sz="24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n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for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cases n=2, n=3, in a 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useful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way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: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29FC64E5-B330-DC48-FF41-2377C64BCAB0}"/>
              </a:ext>
            </a:extLst>
          </p:cNvPr>
          <p:cNvSpPr txBox="1"/>
          <p:nvPr/>
        </p:nvSpPr>
        <p:spPr>
          <a:xfrm>
            <a:off x="679292" y="2701864"/>
            <a:ext cx="538480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>
                <a:latin typeface="Cambria Math" panose="02040503050406030204" pitchFamily="18" charset="0"/>
                <a:ea typeface="Cambria Math" panose="02040503050406030204" pitchFamily="18" charset="0"/>
              </a:rPr>
              <a:t>      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(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a+b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</a:t>
            </a:r>
            <a:r>
              <a:rPr lang="es-ES" sz="24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= (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</a:t>
            </a:r>
            <a:r>
              <a:rPr lang="es-ES" sz="24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b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 (</a:t>
            </a:r>
            <a:r>
              <a:rPr lang="es-ES" sz="24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a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+b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 = a</a:t>
            </a:r>
            <a:r>
              <a:rPr lang="es-ES" sz="24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+ ab + </a:t>
            </a:r>
            <a:r>
              <a:rPr lang="es-ES" sz="24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ba</a:t>
            </a:r>
            <a:r>
              <a:rPr lang="es-ES" sz="24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+</a:t>
            </a:r>
          </a:p>
          <a:p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</a:t>
            </a:r>
          </a:p>
        </p:txBody>
      </p:sp>
    </p:spTree>
    <p:extLst>
      <p:ext uri="{BB962C8B-B14F-4D97-AF65-F5344CB8AC3E}">
        <p14:creationId xmlns:p14="http://schemas.microsoft.com/office/powerpoint/2010/main" val="39703356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AEB765-30EE-4DE7-3CBF-C05ABF4DBE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2DE767DB-9750-B774-50CF-62EDC2883147}"/>
              </a:ext>
            </a:extLst>
          </p:cNvPr>
          <p:cNvSpPr txBox="1">
            <a:spLocks/>
          </p:cNvSpPr>
          <p:nvPr/>
        </p:nvSpPr>
        <p:spPr>
          <a:xfrm>
            <a:off x="929637" y="237089"/>
            <a:ext cx="5988399" cy="793719"/>
          </a:xfrm>
          <a:prstGeom prst="rect">
            <a:avLst/>
          </a:prstGeo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4000" b="1" dirty="0">
                <a:solidFill>
                  <a:srgbClr val="7030A0"/>
                </a:solidFill>
              </a:rPr>
              <a:t>Binomial </a:t>
            </a:r>
            <a:r>
              <a:rPr lang="es-ES" sz="4000" b="1" dirty="0" err="1">
                <a:solidFill>
                  <a:srgbClr val="7030A0"/>
                </a:solidFill>
              </a:rPr>
              <a:t>theorem</a:t>
            </a:r>
            <a:r>
              <a:rPr lang="es-ES" sz="4000" b="1" dirty="0">
                <a:solidFill>
                  <a:srgbClr val="7030A0"/>
                </a:solidFill>
              </a:rPr>
              <a:t>: </a:t>
            </a:r>
            <a:r>
              <a:rPr lang="es-ES" sz="4000" b="1" i="1" dirty="0" err="1">
                <a:solidFill>
                  <a:srgbClr val="7030A0"/>
                </a:solidFill>
              </a:rPr>
              <a:t>the</a:t>
            </a:r>
            <a:r>
              <a:rPr lang="es-ES" sz="4000" b="1" i="1" dirty="0">
                <a:solidFill>
                  <a:srgbClr val="7030A0"/>
                </a:solidFill>
              </a:rPr>
              <a:t> </a:t>
            </a:r>
            <a:r>
              <a:rPr lang="es-ES" sz="4000" b="1" i="1" dirty="0" err="1">
                <a:solidFill>
                  <a:srgbClr val="7030A0"/>
                </a:solidFill>
              </a:rPr>
              <a:t>proof</a:t>
            </a:r>
            <a:endParaRPr lang="es-ES" sz="4000" b="1" i="1" dirty="0">
              <a:solidFill>
                <a:srgbClr val="7030A0"/>
              </a:solidFill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B2FF33B0-BF73-2E1B-5F1F-D70B8B39508C}"/>
              </a:ext>
            </a:extLst>
          </p:cNvPr>
          <p:cNvSpPr txBox="1"/>
          <p:nvPr/>
        </p:nvSpPr>
        <p:spPr>
          <a:xfrm>
            <a:off x="679292" y="1364250"/>
            <a:ext cx="1058815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>
                <a:latin typeface="Cambria Math" panose="02040503050406030204" pitchFamily="18" charset="0"/>
                <a:ea typeface="Cambria Math" panose="02040503050406030204" pitchFamily="18" charset="0"/>
              </a:rPr>
              <a:t>     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The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theorem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clearly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holds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when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either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n=0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or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n=1,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hence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suppose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n 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≥ 2.</a:t>
            </a:r>
          </a:p>
          <a:p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Let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us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first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compute (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a+b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</a:t>
            </a:r>
            <a:r>
              <a:rPr lang="es-ES" sz="24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n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for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cases n=2, n=3, in a 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useful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way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: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4BD48513-5367-6895-B8FE-64416E586AD7}"/>
              </a:ext>
            </a:extLst>
          </p:cNvPr>
          <p:cNvSpPr txBox="1"/>
          <p:nvPr/>
        </p:nvSpPr>
        <p:spPr>
          <a:xfrm>
            <a:off x="679292" y="2701864"/>
            <a:ext cx="594906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>
                <a:latin typeface="Cambria Math" panose="02040503050406030204" pitchFamily="18" charset="0"/>
                <a:ea typeface="Cambria Math" panose="02040503050406030204" pitchFamily="18" charset="0"/>
              </a:rPr>
              <a:t>      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(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a+b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</a:t>
            </a:r>
            <a:r>
              <a:rPr lang="es-ES" sz="24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= (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</a:t>
            </a:r>
            <a:r>
              <a:rPr lang="es-ES" sz="24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b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 (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</a:t>
            </a:r>
            <a:r>
              <a:rPr lang="es-ES" sz="24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b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 = a</a:t>
            </a:r>
            <a:r>
              <a:rPr lang="es-ES" sz="24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+ ab + 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ba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+ </a:t>
            </a:r>
            <a:r>
              <a:rPr lang="es-ES" sz="24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b</a:t>
            </a:r>
            <a:r>
              <a:rPr lang="es-ES" sz="2400" baseline="30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 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=</a:t>
            </a:r>
          </a:p>
          <a:p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</a:t>
            </a:r>
          </a:p>
        </p:txBody>
      </p:sp>
    </p:spTree>
    <p:extLst>
      <p:ext uri="{BB962C8B-B14F-4D97-AF65-F5344CB8AC3E}">
        <p14:creationId xmlns:p14="http://schemas.microsoft.com/office/powerpoint/2010/main" val="32773330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D63A35-FBFF-D02C-DC60-6AB46938C4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04F1344D-2C83-1F4D-3A6D-7599C16E3530}"/>
              </a:ext>
            </a:extLst>
          </p:cNvPr>
          <p:cNvSpPr txBox="1">
            <a:spLocks/>
          </p:cNvSpPr>
          <p:nvPr/>
        </p:nvSpPr>
        <p:spPr>
          <a:xfrm>
            <a:off x="929637" y="237089"/>
            <a:ext cx="5988399" cy="793719"/>
          </a:xfrm>
          <a:prstGeom prst="rect">
            <a:avLst/>
          </a:prstGeo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4000" b="1" dirty="0">
                <a:solidFill>
                  <a:srgbClr val="7030A0"/>
                </a:solidFill>
              </a:rPr>
              <a:t>Binomial </a:t>
            </a:r>
            <a:r>
              <a:rPr lang="es-ES" sz="4000" b="1" dirty="0" err="1">
                <a:solidFill>
                  <a:srgbClr val="7030A0"/>
                </a:solidFill>
              </a:rPr>
              <a:t>theorem</a:t>
            </a:r>
            <a:r>
              <a:rPr lang="es-ES" sz="4000" b="1" dirty="0">
                <a:solidFill>
                  <a:srgbClr val="7030A0"/>
                </a:solidFill>
              </a:rPr>
              <a:t>: </a:t>
            </a:r>
            <a:r>
              <a:rPr lang="es-ES" sz="4000" b="1" i="1" dirty="0" err="1">
                <a:solidFill>
                  <a:srgbClr val="7030A0"/>
                </a:solidFill>
              </a:rPr>
              <a:t>the</a:t>
            </a:r>
            <a:r>
              <a:rPr lang="es-ES" sz="4000" b="1" i="1" dirty="0">
                <a:solidFill>
                  <a:srgbClr val="7030A0"/>
                </a:solidFill>
              </a:rPr>
              <a:t> </a:t>
            </a:r>
            <a:r>
              <a:rPr lang="es-ES" sz="4000" b="1" i="1" dirty="0" err="1">
                <a:solidFill>
                  <a:srgbClr val="7030A0"/>
                </a:solidFill>
              </a:rPr>
              <a:t>proof</a:t>
            </a:r>
            <a:endParaRPr lang="es-ES" sz="4000" b="1" i="1" dirty="0">
              <a:solidFill>
                <a:srgbClr val="7030A0"/>
              </a:solidFill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D6D91AEA-16BF-2574-E857-EDA3C55932E4}"/>
              </a:ext>
            </a:extLst>
          </p:cNvPr>
          <p:cNvSpPr txBox="1"/>
          <p:nvPr/>
        </p:nvSpPr>
        <p:spPr>
          <a:xfrm>
            <a:off x="679292" y="1364250"/>
            <a:ext cx="1058815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>
                <a:latin typeface="Cambria Math" panose="02040503050406030204" pitchFamily="18" charset="0"/>
                <a:ea typeface="Cambria Math" panose="02040503050406030204" pitchFamily="18" charset="0"/>
              </a:rPr>
              <a:t>     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The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theorem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clearly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holds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when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either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n=0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or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n=1,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hence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suppose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n 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≥ 2.</a:t>
            </a:r>
          </a:p>
          <a:p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Let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us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first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compute (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a+b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</a:t>
            </a:r>
            <a:r>
              <a:rPr lang="es-ES" sz="24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n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for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cases n=2, n=3, in a 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useful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way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: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A0186AE7-5D6A-B9B0-822B-76625E1A04CB}"/>
              </a:ext>
            </a:extLst>
          </p:cNvPr>
          <p:cNvSpPr txBox="1"/>
          <p:nvPr/>
        </p:nvSpPr>
        <p:spPr>
          <a:xfrm>
            <a:off x="679292" y="2701864"/>
            <a:ext cx="600196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>
                <a:latin typeface="Cambria Math" panose="02040503050406030204" pitchFamily="18" charset="0"/>
                <a:ea typeface="Cambria Math" panose="02040503050406030204" pitchFamily="18" charset="0"/>
              </a:rPr>
              <a:t>      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(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a+b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</a:t>
            </a:r>
            <a:r>
              <a:rPr lang="es-ES" sz="24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= (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a+b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 (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a+b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 = a</a:t>
            </a:r>
            <a:r>
              <a:rPr lang="es-ES" sz="24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+ ab + 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ba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+ b</a:t>
            </a:r>
            <a:r>
              <a:rPr lang="es-ES" sz="24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 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=</a:t>
            </a:r>
          </a:p>
          <a:p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=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a</a:t>
            </a:r>
            <a:r>
              <a:rPr lang="es-ES" sz="2400" baseline="30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+ ab + ab + b</a:t>
            </a:r>
            <a:r>
              <a:rPr lang="es-ES" sz="2400" baseline="30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endParaRPr lang="es-ES" sz="24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  <a:ea typeface="Yu Mincho Light" panose="02020300000000000000" pitchFamily="18" charset="-128"/>
            </a:endParaRPr>
          </a:p>
          <a:p>
            <a:endParaRPr lang="es-ES" sz="2400" dirty="0">
              <a:solidFill>
                <a:srgbClr val="FF0000"/>
              </a:solidFill>
              <a:latin typeface="Comic Sans MS" panose="030F0702030302020204" pitchFamily="66" charset="0"/>
              <a:ea typeface="Yu Mincho Light" panose="02020300000000000000" pitchFamily="18" charset="-128"/>
            </a:endParaRPr>
          </a:p>
          <a:p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59304893-C11F-C8AF-8C67-D6448B7DD429}"/>
              </a:ext>
            </a:extLst>
          </p:cNvPr>
          <p:cNvSpPr txBox="1"/>
          <p:nvPr/>
        </p:nvSpPr>
        <p:spPr>
          <a:xfrm>
            <a:off x="7619970" y="2548035"/>
            <a:ext cx="4433484" cy="13234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S" dirty="0">
                <a:latin typeface="Cambria Math" panose="02040503050406030204" pitchFamily="18" charset="0"/>
                <a:ea typeface="Cambria Math" panose="02040503050406030204" pitchFamily="18" charset="0"/>
              </a:rPr>
              <a:t>      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000" baseline="30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n 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=</a:t>
            </a:r>
            <a:r>
              <a:rPr lang="es-ES" sz="2000" baseline="30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000" baseline="30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 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addends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 </a:t>
            </a:r>
            <a:r>
              <a:rPr lang="es-ES" sz="2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each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of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type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</a:p>
          <a:p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</a:t>
            </a:r>
            <a:r>
              <a:rPr lang="es-ES" sz="20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a</a:t>
            </a:r>
            <a:r>
              <a:rPr lang="es-ES" sz="2000" baseline="300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n</a:t>
            </a:r>
            <a:r>
              <a:rPr lang="es-ES" sz="2000" baseline="30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-k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0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b</a:t>
            </a:r>
            <a:r>
              <a:rPr lang="es-ES" sz="2000" baseline="300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k</a:t>
            </a:r>
            <a:r>
              <a:rPr lang="es-ES" sz="2000" baseline="30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for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some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k, 0 ≤ k ≤ n=2;</a:t>
            </a:r>
          </a:p>
          <a:p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k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= </a:t>
            </a:r>
            <a:r>
              <a:rPr lang="es-ES" sz="2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number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of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factors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in </a:t>
            </a:r>
          </a:p>
          <a:p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    (</a:t>
            </a:r>
            <a:r>
              <a:rPr lang="es-ES" sz="2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a+b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 (</a:t>
            </a:r>
            <a:r>
              <a:rPr lang="es-ES" sz="2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a+b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 </a:t>
            </a:r>
            <a:r>
              <a:rPr lang="es-ES" sz="2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where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b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is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chosen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</a:p>
        </p:txBody>
      </p:sp>
      <p:sp>
        <p:nvSpPr>
          <p:cNvPr id="5" name="Flecha: hacia la izquierda 4">
            <a:extLst>
              <a:ext uri="{FF2B5EF4-FFF2-40B4-BE49-F238E27FC236}">
                <a16:creationId xmlns:a16="http://schemas.microsoft.com/office/drawing/2014/main" id="{1BE873B8-5FFF-1DC5-8B0A-5C67276539D5}"/>
              </a:ext>
            </a:extLst>
          </p:cNvPr>
          <p:cNvSpPr/>
          <p:nvPr/>
        </p:nvSpPr>
        <p:spPr>
          <a:xfrm>
            <a:off x="4747492" y="3204389"/>
            <a:ext cx="2793474" cy="224611"/>
          </a:xfrm>
          <a:prstGeom prst="left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75859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34CFF5-4521-5579-0116-2CF88BD7F9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7372E402-C7D5-161C-79FC-E25A26B610D9}"/>
              </a:ext>
            </a:extLst>
          </p:cNvPr>
          <p:cNvSpPr txBox="1">
            <a:spLocks/>
          </p:cNvSpPr>
          <p:nvPr/>
        </p:nvSpPr>
        <p:spPr>
          <a:xfrm>
            <a:off x="929637" y="237089"/>
            <a:ext cx="5988399" cy="793719"/>
          </a:xfrm>
          <a:prstGeom prst="rect">
            <a:avLst/>
          </a:prstGeo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4000" b="1" dirty="0">
                <a:solidFill>
                  <a:srgbClr val="7030A0"/>
                </a:solidFill>
              </a:rPr>
              <a:t>Binomial </a:t>
            </a:r>
            <a:r>
              <a:rPr lang="es-ES" sz="4000" b="1" dirty="0" err="1">
                <a:solidFill>
                  <a:srgbClr val="7030A0"/>
                </a:solidFill>
              </a:rPr>
              <a:t>theorem</a:t>
            </a:r>
            <a:r>
              <a:rPr lang="es-ES" sz="4000" b="1" dirty="0">
                <a:solidFill>
                  <a:srgbClr val="7030A0"/>
                </a:solidFill>
              </a:rPr>
              <a:t>: </a:t>
            </a:r>
            <a:r>
              <a:rPr lang="es-ES" sz="4000" b="1" i="1" dirty="0" err="1">
                <a:solidFill>
                  <a:srgbClr val="7030A0"/>
                </a:solidFill>
              </a:rPr>
              <a:t>the</a:t>
            </a:r>
            <a:r>
              <a:rPr lang="es-ES" sz="4000" b="1" i="1" dirty="0">
                <a:solidFill>
                  <a:srgbClr val="7030A0"/>
                </a:solidFill>
              </a:rPr>
              <a:t> </a:t>
            </a:r>
            <a:r>
              <a:rPr lang="es-ES" sz="4000" b="1" i="1" dirty="0" err="1">
                <a:solidFill>
                  <a:srgbClr val="7030A0"/>
                </a:solidFill>
              </a:rPr>
              <a:t>proof</a:t>
            </a:r>
            <a:endParaRPr lang="es-ES" sz="4000" b="1" i="1" dirty="0">
              <a:solidFill>
                <a:srgbClr val="7030A0"/>
              </a:solidFill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F94A8696-E2A0-ED4A-F358-04C5D8B48641}"/>
              </a:ext>
            </a:extLst>
          </p:cNvPr>
          <p:cNvSpPr txBox="1"/>
          <p:nvPr/>
        </p:nvSpPr>
        <p:spPr>
          <a:xfrm>
            <a:off x="679292" y="1364250"/>
            <a:ext cx="1058815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>
                <a:latin typeface="Cambria Math" panose="02040503050406030204" pitchFamily="18" charset="0"/>
                <a:ea typeface="Cambria Math" panose="02040503050406030204" pitchFamily="18" charset="0"/>
              </a:rPr>
              <a:t>     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The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theorem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clearly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holds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when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either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n=0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or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n=1,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hence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suppose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n 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≥ 2.</a:t>
            </a:r>
          </a:p>
          <a:p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Let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us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first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compute (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a+b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</a:t>
            </a:r>
            <a:r>
              <a:rPr lang="es-ES" sz="24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n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for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cases n=2, n=3, in a 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useful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way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: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CE6B8409-7B98-CC1F-F5DD-0BB9C2FD339A}"/>
              </a:ext>
            </a:extLst>
          </p:cNvPr>
          <p:cNvSpPr txBox="1"/>
          <p:nvPr/>
        </p:nvSpPr>
        <p:spPr>
          <a:xfrm>
            <a:off x="679292" y="2701864"/>
            <a:ext cx="600196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>
                <a:latin typeface="Cambria Math" panose="02040503050406030204" pitchFamily="18" charset="0"/>
                <a:ea typeface="Cambria Math" panose="02040503050406030204" pitchFamily="18" charset="0"/>
              </a:rPr>
              <a:t>      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(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a+b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</a:t>
            </a:r>
            <a:r>
              <a:rPr lang="es-ES" sz="24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= (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a+b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 (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a+b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 = a</a:t>
            </a:r>
            <a:r>
              <a:rPr lang="es-ES" sz="24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+ ab + 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ba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+ b</a:t>
            </a:r>
            <a:r>
              <a:rPr lang="es-ES" sz="24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 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=</a:t>
            </a:r>
          </a:p>
          <a:p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=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a</a:t>
            </a:r>
            <a:r>
              <a:rPr lang="es-ES" sz="2400" baseline="30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+ ab + ab + b</a:t>
            </a:r>
            <a:r>
              <a:rPr lang="es-ES" sz="2400" baseline="30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endParaRPr lang="es-ES" sz="24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  <a:ea typeface="Yu Mincho Light" panose="02020300000000000000" pitchFamily="18" charset="-128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784803B5-23E5-12CB-44D1-0CAAA144ECFA}"/>
              </a:ext>
            </a:extLst>
          </p:cNvPr>
          <p:cNvSpPr txBox="1"/>
          <p:nvPr/>
        </p:nvSpPr>
        <p:spPr>
          <a:xfrm>
            <a:off x="7619970" y="2548035"/>
            <a:ext cx="4433484" cy="13234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S" dirty="0">
                <a:latin typeface="Cambria Math" panose="02040503050406030204" pitchFamily="18" charset="0"/>
                <a:ea typeface="Cambria Math" panose="02040503050406030204" pitchFamily="18" charset="0"/>
              </a:rPr>
              <a:t>      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000" baseline="30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n 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=</a:t>
            </a:r>
            <a:r>
              <a:rPr lang="es-ES" sz="2000" baseline="30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000" baseline="30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 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addends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 </a:t>
            </a:r>
            <a:r>
              <a:rPr lang="es-ES" sz="2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each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of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type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</a:p>
          <a:p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</a:t>
            </a:r>
            <a:r>
              <a:rPr lang="es-ES" sz="20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a</a:t>
            </a:r>
            <a:r>
              <a:rPr lang="es-ES" sz="2000" baseline="300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n</a:t>
            </a:r>
            <a:r>
              <a:rPr lang="es-ES" sz="2000" baseline="30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-k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0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b</a:t>
            </a:r>
            <a:r>
              <a:rPr lang="es-ES" sz="2000" baseline="300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k</a:t>
            </a:r>
            <a:r>
              <a:rPr lang="es-ES" sz="2000" baseline="30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for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some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k, 0 ≤ k ≤ n=2;</a:t>
            </a:r>
          </a:p>
          <a:p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k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= </a:t>
            </a:r>
            <a:r>
              <a:rPr lang="es-ES" sz="2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number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of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factors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in </a:t>
            </a:r>
          </a:p>
          <a:p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    (</a:t>
            </a:r>
            <a:r>
              <a:rPr lang="es-ES" sz="2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a+b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 (</a:t>
            </a:r>
            <a:r>
              <a:rPr lang="es-ES" sz="2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a+b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 </a:t>
            </a:r>
            <a:r>
              <a:rPr lang="es-ES" sz="2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where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b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is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chosen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</a:p>
        </p:txBody>
      </p:sp>
      <p:sp>
        <p:nvSpPr>
          <p:cNvPr id="9" name="Flecha: hacia la izquierda 8">
            <a:extLst>
              <a:ext uri="{FF2B5EF4-FFF2-40B4-BE49-F238E27FC236}">
                <a16:creationId xmlns:a16="http://schemas.microsoft.com/office/drawing/2014/main" id="{EE82F148-1ED1-CCE1-2E45-8327429CD94E}"/>
              </a:ext>
            </a:extLst>
          </p:cNvPr>
          <p:cNvSpPr/>
          <p:nvPr/>
        </p:nvSpPr>
        <p:spPr>
          <a:xfrm>
            <a:off x="4747492" y="3204389"/>
            <a:ext cx="2793474" cy="224611"/>
          </a:xfrm>
          <a:prstGeom prst="left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2C0AFDD4-CFF2-9B30-F51A-9E63DB45AA33}"/>
              </a:ext>
            </a:extLst>
          </p:cNvPr>
          <p:cNvSpPr txBox="1"/>
          <p:nvPr/>
        </p:nvSpPr>
        <p:spPr>
          <a:xfrm>
            <a:off x="688528" y="3944155"/>
            <a:ext cx="4732386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>
                <a:latin typeface="Cambria Math" panose="02040503050406030204" pitchFamily="18" charset="0"/>
                <a:ea typeface="Cambria Math" panose="02040503050406030204" pitchFamily="18" charset="0"/>
              </a:rPr>
              <a:t>      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(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a+b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</a:t>
            </a:r>
            <a:r>
              <a:rPr lang="es-ES" sz="24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3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= (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a+b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 (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a+b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 (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a+b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)=</a:t>
            </a:r>
          </a:p>
          <a:p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= a</a:t>
            </a:r>
            <a:r>
              <a:rPr lang="es-ES" sz="24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3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+ a</a:t>
            </a:r>
            <a:r>
              <a:rPr lang="es-ES" sz="24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b + aba + ab</a:t>
            </a:r>
            <a:r>
              <a:rPr lang="es-ES" sz="24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 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+</a:t>
            </a:r>
          </a:p>
          <a:p>
            <a:r>
              <a:rPr lang="es-ES" sz="24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+ ba</a:t>
            </a:r>
            <a:r>
              <a:rPr lang="es-ES" sz="24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+ 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bab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+ b</a:t>
            </a:r>
            <a:r>
              <a:rPr lang="es-ES" sz="24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a + b</a:t>
            </a:r>
            <a:r>
              <a:rPr lang="es-ES" sz="24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3 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=</a:t>
            </a:r>
          </a:p>
          <a:p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=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a</a:t>
            </a:r>
            <a:r>
              <a:rPr lang="es-ES" sz="2400" baseline="30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3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+ a</a:t>
            </a:r>
            <a:r>
              <a:rPr lang="es-ES" sz="2400" baseline="30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b + a</a:t>
            </a:r>
            <a:r>
              <a:rPr lang="es-ES" sz="2400" baseline="30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b + ab</a:t>
            </a:r>
            <a:r>
              <a:rPr lang="es-ES" sz="2400" baseline="30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+</a:t>
            </a:r>
          </a:p>
          <a:p>
            <a:r>
              <a:rPr lang="es-ES" sz="2400" baseline="30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+ a</a:t>
            </a:r>
            <a:r>
              <a:rPr lang="es-ES" sz="2400" baseline="30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b + ab</a:t>
            </a:r>
            <a:r>
              <a:rPr lang="es-ES" sz="2400" baseline="30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+ ab</a:t>
            </a:r>
            <a:r>
              <a:rPr lang="es-ES" sz="2400" baseline="30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+ b</a:t>
            </a:r>
            <a:r>
              <a:rPr lang="es-ES" sz="2400" baseline="30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3</a:t>
            </a:r>
          </a:p>
        </p:txBody>
      </p:sp>
      <p:sp>
        <p:nvSpPr>
          <p:cNvPr id="12" name="Flecha: hacia la izquierda 11">
            <a:extLst>
              <a:ext uri="{FF2B5EF4-FFF2-40B4-BE49-F238E27FC236}">
                <a16:creationId xmlns:a16="http://schemas.microsoft.com/office/drawing/2014/main" id="{DC09683A-2048-BD5D-F72D-3A395F9F2214}"/>
              </a:ext>
            </a:extLst>
          </p:cNvPr>
          <p:cNvSpPr/>
          <p:nvPr/>
        </p:nvSpPr>
        <p:spPr>
          <a:xfrm>
            <a:off x="5255491" y="5318259"/>
            <a:ext cx="2158307" cy="224611"/>
          </a:xfrm>
          <a:prstGeom prst="left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D3293107-A451-B801-B100-CBFA3F9A51CC}"/>
              </a:ext>
            </a:extLst>
          </p:cNvPr>
          <p:cNvSpPr txBox="1"/>
          <p:nvPr/>
        </p:nvSpPr>
        <p:spPr>
          <a:xfrm>
            <a:off x="7619970" y="4502651"/>
            <a:ext cx="4433484" cy="163121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S" dirty="0">
                <a:latin typeface="Cambria Math" panose="02040503050406030204" pitchFamily="18" charset="0"/>
                <a:ea typeface="Cambria Math" panose="02040503050406030204" pitchFamily="18" charset="0"/>
              </a:rPr>
              <a:t>      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000" baseline="30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n 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=</a:t>
            </a:r>
            <a:r>
              <a:rPr lang="es-ES" sz="2000" baseline="30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000" baseline="30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3 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addends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 </a:t>
            </a:r>
            <a:r>
              <a:rPr lang="es-ES" sz="2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each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of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type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</a:p>
          <a:p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</a:t>
            </a:r>
            <a:r>
              <a:rPr lang="es-ES" sz="20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a</a:t>
            </a:r>
            <a:r>
              <a:rPr lang="es-ES" sz="2000" baseline="300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n</a:t>
            </a:r>
            <a:r>
              <a:rPr lang="es-ES" sz="2000" baseline="30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-k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0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b</a:t>
            </a:r>
            <a:r>
              <a:rPr lang="es-ES" sz="2000" baseline="300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k</a:t>
            </a:r>
            <a:r>
              <a:rPr lang="es-ES" sz="2000" baseline="30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for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some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k, 0 ≤ k ≤ n=3;</a:t>
            </a:r>
          </a:p>
          <a:p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k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= </a:t>
            </a:r>
            <a:r>
              <a:rPr lang="es-ES" sz="2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number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of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factors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in </a:t>
            </a:r>
          </a:p>
          <a:p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    (</a:t>
            </a:r>
            <a:r>
              <a:rPr lang="es-ES" sz="2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a+b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 (</a:t>
            </a:r>
            <a:r>
              <a:rPr lang="es-ES" sz="2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a+b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 (</a:t>
            </a:r>
            <a:r>
              <a:rPr lang="es-ES" sz="2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a+b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 </a:t>
            </a:r>
            <a:r>
              <a:rPr lang="es-ES" sz="2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where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b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is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</a:p>
          <a:p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    </a:t>
            </a:r>
            <a:r>
              <a:rPr lang="es-ES" sz="2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chosen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92161568-02BF-8986-B270-362DA3B24A2D}"/>
              </a:ext>
            </a:extLst>
          </p:cNvPr>
          <p:cNvSpPr txBox="1"/>
          <p:nvPr/>
        </p:nvSpPr>
        <p:spPr>
          <a:xfrm>
            <a:off x="5864159" y="4948927"/>
            <a:ext cx="11063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(</a:t>
            </a:r>
            <a:r>
              <a:rPr lang="es-ES" dirty="0" err="1"/>
              <a:t>similarly</a:t>
            </a:r>
            <a:r>
              <a:rPr lang="es-E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897301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AA184A-3595-95DB-18F5-161B0E21A4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>
            <a:extLst>
              <a:ext uri="{FF2B5EF4-FFF2-40B4-BE49-F238E27FC236}">
                <a16:creationId xmlns:a16="http://schemas.microsoft.com/office/drawing/2014/main" id="{28009A6B-C667-DCBC-2EB3-0A077495CFFE}"/>
              </a:ext>
            </a:extLst>
          </p:cNvPr>
          <p:cNvSpPr txBox="1"/>
          <p:nvPr/>
        </p:nvSpPr>
        <p:spPr>
          <a:xfrm>
            <a:off x="317471" y="703544"/>
            <a:ext cx="1094562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>
                <a:latin typeface="Cambria Math" panose="02040503050406030204" pitchFamily="18" charset="0"/>
                <a:ea typeface="Cambria Math" panose="02040503050406030204" pitchFamily="18" charset="0"/>
              </a:rPr>
              <a:t>     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Then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,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for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all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n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it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is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clear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that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we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can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write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(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a+b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</a:t>
            </a:r>
            <a:r>
              <a:rPr lang="es-ES" sz="24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n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in 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this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way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with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twice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</a:p>
          <a:p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the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addends 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of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(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a+b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</a:t>
            </a:r>
            <a:r>
              <a:rPr lang="es-ES" sz="24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n-1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 that 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is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 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with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: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2327786A-D1AF-24E9-6838-2F58F0B7F2C7}"/>
              </a:ext>
            </a:extLst>
          </p:cNvPr>
          <p:cNvSpPr txBox="1"/>
          <p:nvPr/>
        </p:nvSpPr>
        <p:spPr>
          <a:xfrm>
            <a:off x="3542493" y="1739897"/>
            <a:ext cx="5377572" cy="201593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S" sz="2500" dirty="0">
                <a:latin typeface="Cambria Math" panose="02040503050406030204" pitchFamily="18" charset="0"/>
                <a:ea typeface="Cambria Math" panose="02040503050406030204" pitchFamily="18" charset="0"/>
              </a:rPr>
              <a:t>     </a:t>
            </a:r>
            <a:r>
              <a:rPr lang="es-ES" sz="25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500" baseline="30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n  </a:t>
            </a:r>
            <a:r>
              <a:rPr lang="es-ES" sz="25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addends</a:t>
            </a:r>
            <a:r>
              <a:rPr lang="es-ES" sz="25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 </a:t>
            </a:r>
            <a:r>
              <a:rPr lang="es-ES" sz="25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each</a:t>
            </a:r>
            <a:r>
              <a:rPr lang="es-ES" sz="25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5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of</a:t>
            </a:r>
            <a:r>
              <a:rPr lang="es-ES" sz="25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5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type</a:t>
            </a:r>
            <a:r>
              <a:rPr lang="es-ES" sz="25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</a:p>
          <a:p>
            <a:r>
              <a:rPr lang="es-ES" sz="25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</a:t>
            </a:r>
            <a:r>
              <a:rPr lang="es-ES" sz="25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a</a:t>
            </a:r>
            <a:r>
              <a:rPr lang="es-ES" sz="2500" baseline="300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n</a:t>
            </a:r>
            <a:r>
              <a:rPr lang="es-ES" sz="2500" baseline="30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-k</a:t>
            </a:r>
            <a:r>
              <a:rPr lang="es-ES" sz="25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5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b</a:t>
            </a:r>
            <a:r>
              <a:rPr lang="es-ES" sz="2500" baseline="300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k</a:t>
            </a:r>
            <a:r>
              <a:rPr lang="es-ES" sz="2500" baseline="30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5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5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for</a:t>
            </a:r>
            <a:r>
              <a:rPr lang="es-ES" sz="25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5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some</a:t>
            </a:r>
            <a:r>
              <a:rPr lang="es-ES" sz="25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k, 0 ≤ k ≤ n;</a:t>
            </a:r>
          </a:p>
          <a:p>
            <a:r>
              <a:rPr lang="es-ES" sz="25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</a:t>
            </a:r>
            <a:r>
              <a:rPr lang="es-ES" sz="25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k</a:t>
            </a:r>
            <a:r>
              <a:rPr lang="es-ES" sz="25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= </a:t>
            </a:r>
            <a:r>
              <a:rPr lang="es-ES" sz="25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number</a:t>
            </a:r>
            <a:r>
              <a:rPr lang="es-ES" sz="25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5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of</a:t>
            </a:r>
            <a:r>
              <a:rPr lang="es-ES" sz="25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5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factors</a:t>
            </a:r>
            <a:r>
              <a:rPr lang="es-ES" sz="25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in </a:t>
            </a:r>
          </a:p>
          <a:p>
            <a:r>
              <a:rPr lang="es-ES" sz="25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    (</a:t>
            </a:r>
            <a:r>
              <a:rPr lang="es-ES" sz="25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a+b</a:t>
            </a:r>
            <a:r>
              <a:rPr lang="es-ES" sz="25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 (</a:t>
            </a:r>
            <a:r>
              <a:rPr lang="es-ES" sz="25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a+b</a:t>
            </a:r>
            <a:r>
              <a:rPr lang="es-ES" sz="25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 ∙∙∙ (</a:t>
            </a:r>
            <a:r>
              <a:rPr lang="es-ES" sz="25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a+b</a:t>
            </a:r>
            <a:r>
              <a:rPr lang="es-ES" sz="25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 </a:t>
            </a:r>
            <a:r>
              <a:rPr lang="es-ES" sz="25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where</a:t>
            </a:r>
            <a:r>
              <a:rPr lang="es-ES" sz="25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5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b</a:t>
            </a:r>
            <a:r>
              <a:rPr lang="es-ES" sz="25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</a:t>
            </a:r>
          </a:p>
          <a:p>
            <a:r>
              <a:rPr lang="es-ES" sz="25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    </a:t>
            </a:r>
            <a:r>
              <a:rPr lang="es-ES" sz="25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is</a:t>
            </a:r>
            <a:r>
              <a:rPr lang="es-ES" sz="25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</a:t>
            </a:r>
            <a:r>
              <a:rPr lang="es-ES" sz="25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chosen</a:t>
            </a:r>
            <a:r>
              <a:rPr lang="es-ES" sz="25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CuadroTexto 4">
                <a:extLst>
                  <a:ext uri="{FF2B5EF4-FFF2-40B4-BE49-F238E27FC236}">
                    <a16:creationId xmlns:a16="http://schemas.microsoft.com/office/drawing/2014/main" id="{99CDF3D2-3A2D-421B-DC4B-9C767A021679}"/>
                  </a:ext>
                </a:extLst>
              </p:cNvPr>
              <p:cNvSpPr txBox="1"/>
              <p:nvPr/>
            </p:nvSpPr>
            <p:spPr>
              <a:xfrm>
                <a:off x="368702" y="4187113"/>
                <a:ext cx="10309361" cy="97097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s-ES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    </a:t>
                </a:r>
                <a:r>
                  <a:rPr lang="es-ES" sz="2400" dirty="0" err="1">
                    <a:latin typeface="Comic Sans MS" panose="030F0702030302020204" pitchFamily="66" charset="0"/>
                    <a:ea typeface="Cambria Math" panose="02040503050406030204" pitchFamily="18" charset="0"/>
                  </a:rPr>
                  <a:t>But</a:t>
                </a:r>
                <a:r>
                  <a:rPr lang="es-ES" sz="2400" dirty="0">
                    <a:latin typeface="Comic Sans MS" panose="030F0702030302020204" pitchFamily="66" charset="0"/>
                    <a:ea typeface="Cambria Math" panose="02040503050406030204" pitchFamily="18" charset="0"/>
                  </a:rPr>
                  <a:t>, </a:t>
                </a:r>
                <a:r>
                  <a:rPr lang="es-ES" sz="2400" dirty="0" err="1">
                    <a:latin typeface="Comic Sans MS" panose="030F0702030302020204" pitchFamily="66" charset="0"/>
                    <a:ea typeface="Cambria Math" panose="02040503050406030204" pitchFamily="18" charset="0"/>
                  </a:rPr>
                  <a:t>for</a:t>
                </a:r>
                <a:r>
                  <a:rPr lang="es-ES" sz="2400" dirty="0">
                    <a:latin typeface="Comic Sans MS" panose="030F0702030302020204" pitchFamily="66" charset="0"/>
                    <a:ea typeface="Cambria Math" panose="02040503050406030204" pitchFamily="18" charset="0"/>
                  </a:rPr>
                  <a:t> </a:t>
                </a:r>
                <a:r>
                  <a:rPr lang="es-ES" sz="2400" dirty="0" err="1">
                    <a:latin typeface="Comic Sans MS" panose="030F0702030302020204" pitchFamily="66" charset="0"/>
                    <a:ea typeface="Cambria Math" panose="02040503050406030204" pitchFamily="18" charset="0"/>
                  </a:rPr>
                  <a:t>any</a:t>
                </a:r>
                <a:r>
                  <a:rPr lang="es-ES" sz="2400" dirty="0">
                    <a:latin typeface="Comic Sans MS" panose="030F0702030302020204" pitchFamily="66" charset="0"/>
                    <a:ea typeface="Cambria Math" panose="02040503050406030204" pitchFamily="18" charset="0"/>
                  </a:rPr>
                  <a:t> </a:t>
                </a:r>
                <a:r>
                  <a:rPr lang="es-ES" sz="2400" dirty="0" err="1">
                    <a:latin typeface="Comic Sans MS" panose="030F0702030302020204" pitchFamily="66" charset="0"/>
                    <a:ea typeface="Cambria Math" panose="02040503050406030204" pitchFamily="18" charset="0"/>
                  </a:rPr>
                  <a:t>given</a:t>
                </a:r>
                <a:r>
                  <a:rPr lang="es-ES" sz="2400" dirty="0">
                    <a:latin typeface="Comic Sans MS" panose="030F0702030302020204" pitchFamily="66" charset="0"/>
                    <a:ea typeface="Cambria Math" panose="02040503050406030204" pitchFamily="18" charset="0"/>
                  </a:rPr>
                  <a:t> k (</a:t>
                </a:r>
                <a:r>
                  <a:rPr lang="es-ES" sz="2400" dirty="0"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0 ≤ k ≤ n), </a:t>
                </a:r>
                <a:r>
                  <a:rPr lang="es-ES" sz="2400" dirty="0" err="1"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there</a:t>
                </a:r>
                <a:r>
                  <a:rPr lang="es-ES" sz="2400" dirty="0"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 are as </a:t>
                </a:r>
                <a:r>
                  <a:rPr lang="es-ES" sz="2400" dirty="0" err="1"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many</a:t>
                </a:r>
                <a:r>
                  <a:rPr lang="es-ES" sz="2400" dirty="0"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 as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2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den>
                        </m:f>
                      </m:e>
                    </m:d>
                    <m:r>
                      <a:rPr lang="es-E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s-ES" sz="2400" dirty="0" err="1"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factors</a:t>
                </a:r>
                <a:r>
                  <a:rPr lang="es-ES" sz="2400" dirty="0"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 in</a:t>
                </a:r>
              </a:p>
              <a:p>
                <a:r>
                  <a:rPr lang="es-ES" sz="2400" dirty="0"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   (</a:t>
                </a:r>
                <a:r>
                  <a:rPr lang="es-ES" sz="2400" dirty="0" err="1"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a+b</a:t>
                </a:r>
                <a:r>
                  <a:rPr lang="es-ES" sz="2400" dirty="0"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)</a:t>
                </a:r>
                <a:r>
                  <a:rPr lang="es-ES" sz="2400" baseline="30000" dirty="0"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n </a:t>
                </a:r>
                <a:r>
                  <a:rPr lang="es-ES" sz="2400" dirty="0"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= (</a:t>
                </a:r>
                <a:r>
                  <a:rPr lang="es-ES" sz="2400" dirty="0" err="1"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a+b</a:t>
                </a:r>
                <a:r>
                  <a:rPr lang="es-ES" sz="2400" dirty="0"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) ∙ ∙ ∙ (</a:t>
                </a:r>
                <a:r>
                  <a:rPr lang="es-ES" sz="2400" dirty="0" err="1"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a+b</a:t>
                </a:r>
                <a:r>
                  <a:rPr lang="es-ES" sz="2400" dirty="0"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) </a:t>
                </a:r>
                <a:r>
                  <a:rPr lang="es-ES" sz="2400" dirty="0" err="1"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where</a:t>
                </a:r>
                <a:r>
                  <a:rPr lang="es-ES" sz="2400" dirty="0"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 b can be </a:t>
                </a:r>
                <a:r>
                  <a:rPr lang="es-ES" sz="2400" dirty="0" err="1"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chosen</a:t>
                </a:r>
                <a:r>
                  <a:rPr lang="es-ES" sz="2400" dirty="0"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; </a:t>
                </a:r>
              </a:p>
            </p:txBody>
          </p:sp>
        </mc:Choice>
        <mc:Fallback>
          <p:sp>
            <p:nvSpPr>
              <p:cNvPr id="5" name="CuadroTexto 4">
                <a:extLst>
                  <a:ext uri="{FF2B5EF4-FFF2-40B4-BE49-F238E27FC236}">
                    <a16:creationId xmlns:a16="http://schemas.microsoft.com/office/drawing/2014/main" id="{99CDF3D2-3A2D-421B-DC4B-9C767A0216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8702" y="4187113"/>
                <a:ext cx="10309361" cy="970971"/>
              </a:xfrm>
              <a:prstGeom prst="rect">
                <a:avLst/>
              </a:prstGeom>
              <a:blipFill>
                <a:blip r:embed="rId2"/>
                <a:stretch>
                  <a:fillRect b="-13836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CuadroTexto 3">
                <a:extLst>
                  <a:ext uri="{FF2B5EF4-FFF2-40B4-BE49-F238E27FC236}">
                    <a16:creationId xmlns:a16="http://schemas.microsoft.com/office/drawing/2014/main" id="{14EEBFB3-7C38-0924-9541-AF7727577945}"/>
                  </a:ext>
                </a:extLst>
              </p:cNvPr>
              <p:cNvSpPr txBox="1"/>
              <p:nvPr/>
            </p:nvSpPr>
            <p:spPr>
              <a:xfrm>
                <a:off x="368702" y="4672598"/>
                <a:ext cx="10398809" cy="126759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s-ES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                                                                                                                                      </a:t>
                </a:r>
                <a:r>
                  <a:rPr lang="es-ES" sz="2400" dirty="0"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that </a:t>
                </a:r>
                <a:r>
                  <a:rPr lang="es-ES" sz="2400" dirty="0" err="1"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is</a:t>
                </a:r>
                <a:r>
                  <a:rPr lang="es-ES" sz="2400" dirty="0"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, </a:t>
                </a:r>
                <a:r>
                  <a:rPr lang="es-ES" sz="2400" dirty="0" err="1"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there</a:t>
                </a:r>
                <a:r>
                  <a:rPr lang="es-ES" sz="2400" dirty="0"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 are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24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" sz="24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den>
                        </m:f>
                      </m:e>
                    </m:d>
                  </m:oMath>
                </a14:m>
                <a:r>
                  <a:rPr lang="es-ES" sz="2400" dirty="0"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  </a:t>
                </a:r>
              </a:p>
              <a:p>
                <a:r>
                  <a:rPr lang="es-ES" sz="2400" dirty="0"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   </a:t>
                </a:r>
                <a:r>
                  <a:rPr lang="es-ES" sz="2400" dirty="0" err="1"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addends</a:t>
                </a:r>
                <a:r>
                  <a:rPr lang="es-ES" sz="2400" dirty="0"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 </a:t>
                </a:r>
                <a:r>
                  <a:rPr lang="es-ES" sz="2400" dirty="0" err="1"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that</a:t>
                </a:r>
                <a:r>
                  <a:rPr lang="es-ES" sz="2400" dirty="0"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 are </a:t>
                </a:r>
                <a:r>
                  <a:rPr lang="es-ES" sz="2400" dirty="0" err="1"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equal</a:t>
                </a:r>
                <a:r>
                  <a:rPr lang="es-ES" sz="2400" dirty="0"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 to  </a:t>
                </a:r>
                <a:r>
                  <a:rPr lang="es-ES" sz="2400" dirty="0" err="1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a</a:t>
                </a:r>
                <a:r>
                  <a:rPr lang="es-ES" sz="2400" baseline="30000" dirty="0" err="1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n</a:t>
                </a:r>
                <a:r>
                  <a:rPr lang="es-ES" sz="2400" baseline="300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-k</a:t>
                </a:r>
                <a:r>
                  <a:rPr lang="es-ES" sz="24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 </a:t>
                </a:r>
                <a:r>
                  <a:rPr lang="es-ES" sz="2400" dirty="0" err="1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b</a:t>
                </a:r>
                <a:r>
                  <a:rPr lang="es-ES" sz="2400" baseline="30000" dirty="0" err="1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k</a:t>
                </a:r>
                <a:r>
                  <a:rPr lang="es-ES" sz="2400" baseline="300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   </a:t>
                </a:r>
                <a:r>
                  <a:rPr lang="es-ES" sz="2400" dirty="0"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in </a:t>
                </a:r>
                <a:r>
                  <a:rPr lang="es-ES" sz="2400" dirty="0" err="1"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the</a:t>
                </a:r>
                <a:r>
                  <a:rPr lang="es-ES" sz="2400" dirty="0"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 </a:t>
                </a:r>
                <a:r>
                  <a:rPr lang="es-ES" sz="2400" dirty="0" err="1"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expression</a:t>
                </a:r>
                <a:r>
                  <a:rPr lang="es-ES" sz="2400" dirty="0"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 of (</a:t>
                </a:r>
                <a:r>
                  <a:rPr lang="es-ES" sz="2400" dirty="0" err="1"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a+b</a:t>
                </a:r>
                <a:r>
                  <a:rPr lang="es-ES" sz="2400" dirty="0"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)</a:t>
                </a:r>
                <a:r>
                  <a:rPr lang="es-ES" sz="2400" baseline="30000" dirty="0"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n</a:t>
                </a:r>
                <a:r>
                  <a:rPr lang="es-ES" sz="2400" dirty="0"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. </a:t>
                </a:r>
              </a:p>
              <a:p>
                <a:endParaRPr lang="es-ES" sz="2400" dirty="0">
                  <a:latin typeface="Comic Sans MS" panose="030F0702030302020204" pitchFamily="66" charset="0"/>
                  <a:ea typeface="Yu Mincho Light" panose="02020300000000000000" pitchFamily="18" charset="-128"/>
                </a:endParaRPr>
              </a:p>
            </p:txBody>
          </p:sp>
        </mc:Choice>
        <mc:Fallback>
          <p:sp>
            <p:nvSpPr>
              <p:cNvPr id="4" name="CuadroTexto 3">
                <a:extLst>
                  <a:ext uri="{FF2B5EF4-FFF2-40B4-BE49-F238E27FC236}">
                    <a16:creationId xmlns:a16="http://schemas.microsoft.com/office/drawing/2014/main" id="{14EEBFB3-7C38-0924-9541-AF772757794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8702" y="4672598"/>
                <a:ext cx="10398809" cy="1267591"/>
              </a:xfrm>
              <a:prstGeom prst="rect">
                <a:avLst/>
              </a:prstGeom>
              <a:blipFill>
                <a:blip r:embed="rId3"/>
                <a:stretch>
                  <a:fillRect t="-1449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CuadroTexto 7">
                <a:extLst>
                  <a:ext uri="{FF2B5EF4-FFF2-40B4-BE49-F238E27FC236}">
                    <a16:creationId xmlns:a16="http://schemas.microsoft.com/office/drawing/2014/main" id="{15BC068E-26BD-9406-58AF-B61076EEC6B7}"/>
                  </a:ext>
                </a:extLst>
              </p:cNvPr>
              <p:cNvSpPr txBox="1"/>
              <p:nvPr/>
            </p:nvSpPr>
            <p:spPr>
              <a:xfrm>
                <a:off x="525071" y="5112000"/>
                <a:ext cx="11412416" cy="170963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                                                     </a:t>
                </a:r>
                <a:r>
                  <a:rPr lang="es-ES" sz="2400" dirty="0"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                                                                    </a:t>
                </a:r>
                <a:r>
                  <a:rPr lang="es-ES" sz="2400" dirty="0" err="1"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Hence</a:t>
                </a:r>
                <a:r>
                  <a:rPr lang="es-ES" sz="2400" dirty="0"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, </a:t>
                </a:r>
              </a:p>
              <a:p>
                <a:r>
                  <a:rPr lang="es-ES" sz="2400" dirty="0"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 </a:t>
                </a:r>
                <a:r>
                  <a:rPr lang="es-ES" sz="2400" dirty="0" err="1"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finally</a:t>
                </a:r>
                <a:r>
                  <a:rPr lang="es-ES" sz="2400" dirty="0"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:</a:t>
                </a:r>
              </a:p>
              <a:p>
                <a:r>
                  <a:rPr lang="es-ES" sz="24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                                            </a:t>
                </a:r>
                <a:r>
                  <a:rPr lang="pt-BR" sz="2800" dirty="0">
                    <a:solidFill>
                      <a:schemeClr val="accent1">
                        <a:lumMod val="75000"/>
                      </a:schemeClr>
                    </a:solidFill>
                  </a:rPr>
                  <a:t>(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s-ES" sz="28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omic Sans MS" panose="030F0702030302020204" pitchFamily="66" charset="0"/>
                      </a:rPr>
                      <m:t>a</m:t>
                    </m:r>
                  </m:oMath>
                </a14:m>
                <a:r>
                  <a:rPr lang="pt-BR" sz="2800" dirty="0">
                    <a:solidFill>
                      <a:schemeClr val="accent1">
                        <a:lumMod val="75000"/>
                      </a:schemeClr>
                    </a:solidFill>
                  </a:rPr>
                  <a:t> +</a:t>
                </a:r>
                <a:r>
                  <a:rPr lang="es-ES" sz="28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 b</a:t>
                </a:r>
                <a:r>
                  <a:rPr lang="pt-BR" sz="2800" dirty="0">
                    <a:solidFill>
                      <a:schemeClr val="accent1">
                        <a:lumMod val="75000"/>
                      </a:schemeClr>
                    </a:solidFill>
                  </a:rPr>
                  <a:t>)</a:t>
                </a:r>
                <a:r>
                  <a:rPr lang="pt-BR" sz="2800" baseline="30000" dirty="0">
                    <a:solidFill>
                      <a:schemeClr val="accent1">
                        <a:lumMod val="75000"/>
                      </a:schemeClr>
                    </a:solidFill>
                  </a:rPr>
                  <a:t>n</a:t>
                </a:r>
                <a:r>
                  <a:rPr lang="pt-BR" sz="2800" dirty="0">
                    <a:solidFill>
                      <a:schemeClr val="accent1">
                        <a:lumMod val="75000"/>
                      </a:schemeClr>
                    </a:solidFill>
                  </a:rPr>
                  <a:t> = </a:t>
                </a:r>
                <a:r>
                  <a:rPr lang="pt-BR" sz="2800" dirty="0">
                    <a:solidFill>
                      <a:schemeClr val="accent1">
                        <a:lumMod val="75000"/>
                      </a:schemeClr>
                    </a:solidFill>
                    <a:latin typeface="Yu Mincho Light" panose="02020300000000000000" pitchFamily="18" charset="-128"/>
                    <a:ea typeface="Yu Mincho Light" panose="02020300000000000000" pitchFamily="18" charset="-128"/>
                  </a:rPr>
                  <a:t>∑</a:t>
                </a:r>
                <a:r>
                  <a:rPr lang="pt-BR" sz="2800" baseline="-25000" dirty="0">
                    <a:solidFill>
                      <a:schemeClr val="accent1">
                        <a:lumMod val="75000"/>
                      </a:schemeClr>
                    </a:solidFill>
                    <a:latin typeface="Yu Mincho Light" panose="02020300000000000000" pitchFamily="18" charset="-128"/>
                    <a:ea typeface="Yu Mincho Light" panose="02020300000000000000" pitchFamily="18" charset="-128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28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8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28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pt-BR" sz="28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den>
                        </m:f>
                      </m:e>
                    </m:d>
                    <m:r>
                      <a:rPr lang="es-ES" sz="28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s-ES" sz="28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omic Sans MS" panose="030F0702030302020204" pitchFamily="66" charset="0"/>
                      </a:rPr>
                      <m:t>a</m:t>
                    </m:r>
                    <m:r>
                      <m:rPr>
                        <m:nor/>
                      </m:rPr>
                      <a:rPr lang="es-ES" sz="2800" baseline="30000" dirty="0">
                        <a:solidFill>
                          <a:schemeClr val="accent1">
                            <a:lumMod val="75000"/>
                          </a:schemeClr>
                        </a:solidFill>
                      </a:rPr>
                      <m:t>n</m:t>
                    </m:r>
                    <m:r>
                      <m:rPr>
                        <m:nor/>
                      </m:rPr>
                      <a:rPr lang="es-ES" sz="2800" baseline="30000" dirty="0">
                        <a:solidFill>
                          <a:schemeClr val="accent1">
                            <a:lumMod val="75000"/>
                          </a:schemeClr>
                        </a:solidFill>
                      </a:rPr>
                      <m:t>−</m:t>
                    </m:r>
                    <m:r>
                      <m:rPr>
                        <m:sty m:val="p"/>
                      </m:rPr>
                      <a:rPr lang="es-ES" sz="2800" b="0" i="0" baseline="30000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k</m:t>
                    </m:r>
                    <m:r>
                      <m:rPr>
                        <m:nor/>
                      </m:rPr>
                      <a:rPr lang="es-ES" sz="2800" b="0" i="0" baseline="30000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s-ES" sz="28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omic Sans MS" panose="030F0702030302020204" pitchFamily="66" charset="0"/>
                        <a:ea typeface="Yu Mincho Light" panose="02020300000000000000" pitchFamily="18" charset="-128"/>
                      </a:rPr>
                      <m:t>b</m:t>
                    </m:r>
                    <m:r>
                      <m:rPr>
                        <m:sty m:val="p"/>
                      </m:rPr>
                      <a:rPr lang="es-ES" sz="2800" b="0" i="0" baseline="3000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k</m:t>
                    </m:r>
                  </m:oMath>
                </a14:m>
                <a:endParaRPr lang="es-ES" sz="2800" dirty="0">
                  <a:solidFill>
                    <a:schemeClr val="accent1">
                      <a:lumMod val="75000"/>
                    </a:schemeClr>
                  </a:solidFill>
                  <a:latin typeface="Comic Sans MS" panose="030F0702030302020204" pitchFamily="66" charset="0"/>
                  <a:ea typeface="Yu Mincho Light" panose="02020300000000000000" pitchFamily="18" charset="-128"/>
                </a:endParaRPr>
              </a:p>
              <a:p>
                <a:endParaRPr lang="es-ES" sz="2400" dirty="0">
                  <a:latin typeface="Comic Sans MS" panose="030F0702030302020204" pitchFamily="66" charset="0"/>
                  <a:ea typeface="Yu Mincho Light" panose="02020300000000000000" pitchFamily="18" charset="-128"/>
                </a:endParaRPr>
              </a:p>
            </p:txBody>
          </p:sp>
        </mc:Choice>
        <mc:Fallback>
          <p:sp>
            <p:nvSpPr>
              <p:cNvPr id="8" name="CuadroTexto 7">
                <a:extLst>
                  <a:ext uri="{FF2B5EF4-FFF2-40B4-BE49-F238E27FC236}">
                    <a16:creationId xmlns:a16="http://schemas.microsoft.com/office/drawing/2014/main" id="{15BC068E-26BD-9406-58AF-B61076EEC6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5071" y="5112000"/>
                <a:ext cx="11412416" cy="1709635"/>
              </a:xfrm>
              <a:prstGeom prst="rect">
                <a:avLst/>
              </a:prstGeom>
              <a:blipFill>
                <a:blip r:embed="rId4"/>
                <a:stretch>
                  <a:fillRect t="-2857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CuadroTexto 8">
            <a:extLst>
              <a:ext uri="{FF2B5EF4-FFF2-40B4-BE49-F238E27FC236}">
                <a16:creationId xmlns:a16="http://schemas.microsoft.com/office/drawing/2014/main" id="{13C0A6AD-50D0-6CB6-D8BE-580BE533A0B1}"/>
              </a:ext>
            </a:extLst>
          </p:cNvPr>
          <p:cNvSpPr txBox="1"/>
          <p:nvPr/>
        </p:nvSpPr>
        <p:spPr>
          <a:xfrm>
            <a:off x="5910685" y="6260710"/>
            <a:ext cx="5741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 </a:t>
            </a:r>
            <a:r>
              <a:rPr lang="es-ES" dirty="0">
                <a:solidFill>
                  <a:schemeClr val="accent1">
                    <a:lumMod val="75000"/>
                  </a:schemeClr>
                </a:solidFill>
              </a:rPr>
              <a:t>k=0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E86E00A0-B64A-A1D4-683E-EE021BF3E7C4}"/>
              </a:ext>
            </a:extLst>
          </p:cNvPr>
          <p:cNvSpPr txBox="1"/>
          <p:nvPr/>
        </p:nvSpPr>
        <p:spPr>
          <a:xfrm>
            <a:off x="5875200" y="5696186"/>
            <a:ext cx="4651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   </a:t>
            </a:r>
            <a:r>
              <a:rPr lang="es-ES" dirty="0">
                <a:solidFill>
                  <a:schemeClr val="accent1">
                    <a:lumMod val="75000"/>
                  </a:schemeClr>
                </a:solidFill>
              </a:rPr>
              <a:t>n</a:t>
            </a:r>
          </a:p>
        </p:txBody>
      </p:sp>
    </p:spTree>
    <p:extLst>
      <p:ext uri="{BB962C8B-B14F-4D97-AF65-F5344CB8AC3E}">
        <p14:creationId xmlns:p14="http://schemas.microsoft.com/office/powerpoint/2010/main" val="2160444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/>
      <p:bldP spid="8" grpId="0"/>
      <p:bldP spid="9" grpId="0"/>
      <p:bldP spid="1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8535CB-BF2A-3CE9-A30A-B7E8C23287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1A2FB34B-E7CB-6975-574F-E786D7039D20}"/>
              </a:ext>
            </a:extLst>
          </p:cNvPr>
          <p:cNvSpPr txBox="1">
            <a:spLocks/>
          </p:cNvSpPr>
          <p:nvPr/>
        </p:nvSpPr>
        <p:spPr>
          <a:xfrm>
            <a:off x="929638" y="237089"/>
            <a:ext cx="10597344" cy="852802"/>
          </a:xfrm>
          <a:prstGeom prst="rect">
            <a:avLst/>
          </a:prstGeo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4000" b="1" dirty="0" err="1">
                <a:solidFill>
                  <a:srgbClr val="7030A0"/>
                </a:solidFill>
              </a:rPr>
              <a:t>An</a:t>
            </a:r>
            <a:r>
              <a:rPr lang="es-ES" sz="4000" b="1" dirty="0">
                <a:solidFill>
                  <a:srgbClr val="7030A0"/>
                </a:solidFill>
              </a:rPr>
              <a:t> </a:t>
            </a:r>
            <a:r>
              <a:rPr lang="es-ES" sz="4000" b="1" dirty="0" err="1">
                <a:solidFill>
                  <a:srgbClr val="7030A0"/>
                </a:solidFill>
              </a:rPr>
              <a:t>application</a:t>
            </a:r>
            <a:r>
              <a:rPr lang="es-ES" sz="4000" b="1" dirty="0">
                <a:solidFill>
                  <a:srgbClr val="7030A0"/>
                </a:solidFill>
              </a:rPr>
              <a:t>: </a:t>
            </a:r>
            <a:r>
              <a:rPr lang="es-ES" sz="4000" b="1" dirty="0" err="1">
                <a:solidFill>
                  <a:srgbClr val="7030A0"/>
                </a:solidFill>
              </a:rPr>
              <a:t>the</a:t>
            </a:r>
            <a:r>
              <a:rPr lang="es-ES" sz="4000" b="1" dirty="0">
                <a:solidFill>
                  <a:srgbClr val="7030A0"/>
                </a:solidFill>
              </a:rPr>
              <a:t> </a:t>
            </a:r>
            <a:r>
              <a:rPr lang="es-ES" sz="4000" b="1" dirty="0" err="1">
                <a:solidFill>
                  <a:srgbClr val="7030A0"/>
                </a:solidFill>
              </a:rPr>
              <a:t>number</a:t>
            </a:r>
            <a:r>
              <a:rPr lang="es-ES" sz="4000" b="1" dirty="0">
                <a:solidFill>
                  <a:srgbClr val="7030A0"/>
                </a:solidFill>
              </a:rPr>
              <a:t> of </a:t>
            </a:r>
            <a:r>
              <a:rPr lang="es-ES" sz="4000" b="1" dirty="0" err="1">
                <a:solidFill>
                  <a:srgbClr val="7030A0"/>
                </a:solidFill>
              </a:rPr>
              <a:t>subsets</a:t>
            </a:r>
            <a:r>
              <a:rPr lang="es-ES" sz="4000" b="1" dirty="0">
                <a:solidFill>
                  <a:srgbClr val="7030A0"/>
                </a:solidFill>
              </a:rPr>
              <a:t> of a finite set</a:t>
            </a:r>
          </a:p>
        </p:txBody>
      </p:sp>
      <p:sp>
        <p:nvSpPr>
          <p:cNvPr id="9" name="Marcador de contenido 2">
            <a:extLst>
              <a:ext uri="{FF2B5EF4-FFF2-40B4-BE49-F238E27FC236}">
                <a16:creationId xmlns:a16="http://schemas.microsoft.com/office/drawing/2014/main" id="{7743255B-8945-B241-78D5-49684A2F13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7977"/>
            <a:ext cx="10975848" cy="924168"/>
          </a:xfrm>
        </p:spPr>
        <p:txBody>
          <a:bodyPr>
            <a:normAutofit/>
          </a:bodyPr>
          <a:lstStyle/>
          <a:p>
            <a:r>
              <a:rPr lang="es-ES" sz="2500" dirty="0">
                <a:latin typeface="Comic Sans MS" panose="030F0702030302020204" pitchFamily="66" charset="0"/>
              </a:rPr>
              <a:t>Given a </a:t>
            </a:r>
            <a:r>
              <a:rPr lang="es-ES" sz="2500" dirty="0" err="1">
                <a:latin typeface="Comic Sans MS" panose="030F0702030302020204" pitchFamily="66" charset="0"/>
              </a:rPr>
              <a:t>nonempty</a:t>
            </a:r>
            <a:r>
              <a:rPr lang="es-ES" sz="2500" dirty="0">
                <a:latin typeface="Comic Sans MS" panose="030F0702030302020204" pitchFamily="66" charset="0"/>
              </a:rPr>
              <a:t> finite set A </a:t>
            </a:r>
            <a:r>
              <a:rPr lang="es-ES" sz="2500" dirty="0" err="1">
                <a:latin typeface="Comic Sans MS" panose="030F0702030302020204" pitchFamily="66" charset="0"/>
              </a:rPr>
              <a:t>with</a:t>
            </a:r>
            <a:r>
              <a:rPr lang="es-ES" sz="2500" dirty="0">
                <a:latin typeface="Comic Sans MS" panose="030F0702030302020204" pitchFamily="66" charset="0"/>
              </a:rPr>
              <a:t> n </a:t>
            </a:r>
            <a:r>
              <a:rPr lang="es-ES" sz="2500" dirty="0" err="1">
                <a:latin typeface="Comic Sans MS" panose="030F0702030302020204" pitchFamily="66" charset="0"/>
              </a:rPr>
              <a:t>elements</a:t>
            </a:r>
            <a:r>
              <a:rPr lang="es-ES" sz="2500" dirty="0">
                <a:latin typeface="Comic Sans MS" panose="030F0702030302020204" pitchFamily="66" charset="0"/>
              </a:rPr>
              <a:t>, </a:t>
            </a:r>
            <a:r>
              <a:rPr lang="es-ES" sz="25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how</a:t>
            </a:r>
            <a:r>
              <a:rPr lang="es-ES" sz="25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many</a:t>
            </a:r>
            <a:r>
              <a:rPr lang="es-ES" sz="25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subsets</a:t>
            </a:r>
            <a:r>
              <a:rPr lang="es-ES" sz="25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of A are </a:t>
            </a:r>
            <a:r>
              <a:rPr lang="es-ES" sz="25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there</a:t>
            </a:r>
            <a:r>
              <a:rPr lang="es-ES" sz="25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?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endParaRPr lang="es-ES" sz="27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44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F285915-FDEB-ED3C-DDFD-3C9B7AA71DA8}"/>
              </a:ext>
            </a:extLst>
          </p:cNvPr>
          <p:cNvSpPr txBox="1">
            <a:spLocks/>
          </p:cNvSpPr>
          <p:nvPr/>
        </p:nvSpPr>
        <p:spPr>
          <a:xfrm>
            <a:off x="929638" y="5665024"/>
            <a:ext cx="10515600" cy="73469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   </a:t>
            </a:r>
            <a:r>
              <a:rPr lang="es-ES" sz="2700" dirty="0" err="1">
                <a:latin typeface="Comic Sans MS" panose="030F0702030302020204" pitchFamily="66" charset="0"/>
              </a:rPr>
              <a:t>Summing</a:t>
            </a:r>
            <a:r>
              <a:rPr lang="es-ES" sz="2700" dirty="0">
                <a:latin typeface="Comic Sans MS" panose="030F0702030302020204" pitchFamily="66" charset="0"/>
              </a:rPr>
              <a:t> up </a:t>
            </a:r>
            <a:r>
              <a:rPr lang="es-ES" sz="2700" dirty="0" err="1">
                <a:latin typeface="Comic Sans MS" panose="030F0702030302020204" pitchFamily="66" charset="0"/>
              </a:rPr>
              <a:t>all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these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contributions</a:t>
            </a:r>
            <a:r>
              <a:rPr lang="es-ES" sz="2700" dirty="0">
                <a:latin typeface="Comic Sans MS" panose="030F0702030302020204" pitchFamily="66" charset="0"/>
              </a:rPr>
              <a:t>: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500" dirty="0">
                <a:solidFill>
                  <a:schemeClr val="tx2"/>
                </a:solidFill>
                <a:latin typeface="Comic Sans MS" panose="030F0702030302020204" pitchFamily="66" charset="0"/>
              </a:rPr>
              <a:t>  </a:t>
            </a:r>
            <a:endParaRPr lang="es-ES" sz="27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44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4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Marcador de contenido 2">
                <a:extLst>
                  <a:ext uri="{FF2B5EF4-FFF2-40B4-BE49-F238E27FC236}">
                    <a16:creationId xmlns:a16="http://schemas.microsoft.com/office/drawing/2014/main" id="{3086D7A0-7057-3C36-C684-C6BCAD512DE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38200" y="1702800"/>
                <a:ext cx="10975848" cy="399987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s-ES" sz="2500" dirty="0">
                    <a:latin typeface="Comic Sans MS" panose="030F0702030302020204" pitchFamily="66" charset="0"/>
                  </a:rPr>
                  <a:t>                   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We</a:t>
                </a:r>
                <a:r>
                  <a:rPr lang="es-ES" sz="2500" dirty="0">
                    <a:latin typeface="Comic Sans MS" panose="030F0702030302020204" pitchFamily="66" charset="0"/>
                  </a:rPr>
                  <a:t>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have</a:t>
                </a:r>
                <a:r>
                  <a:rPr lang="es-ES" sz="2500" dirty="0">
                    <a:latin typeface="Comic Sans MS" panose="030F0702030302020204" pitchFamily="66" charset="0"/>
                  </a:rPr>
                  <a:t>: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s-ES" sz="2500" dirty="0">
                    <a:solidFill>
                      <a:schemeClr val="tx2"/>
                    </a:solidFill>
                    <a:latin typeface="Comic Sans MS" panose="030F0702030302020204" pitchFamily="66" charset="0"/>
                  </a:rPr>
                  <a:t>  </a:t>
                </a:r>
                <a:r>
                  <a:rPr lang="es-ES" sz="2500" dirty="0">
                    <a:latin typeface="Comic Sans MS" panose="030F0702030302020204" pitchFamily="66" charset="0"/>
                  </a:rPr>
                  <a:t>- as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many</a:t>
                </a:r>
                <a:r>
                  <a:rPr lang="es-ES" sz="2500" dirty="0">
                    <a:latin typeface="Comic Sans MS" panose="030F0702030302020204" pitchFamily="66" charset="0"/>
                  </a:rPr>
                  <a:t> 0-subsets as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25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5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25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_tradnl" sz="250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</m:oMath>
                </a14:m>
                <a:r>
                  <a:rPr lang="es-ES" sz="2500" dirty="0"/>
                  <a:t>=1</a:t>
                </a:r>
                <a:r>
                  <a:rPr lang="es-ES" sz="2500" dirty="0">
                    <a:latin typeface="Comic Sans MS" panose="030F0702030302020204" pitchFamily="66" charset="0"/>
                  </a:rPr>
                  <a:t>  (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it</a:t>
                </a:r>
                <a:r>
                  <a:rPr lang="es-ES" sz="2500" dirty="0">
                    <a:latin typeface="Comic Sans MS" panose="030F0702030302020204" pitchFamily="66" charset="0"/>
                  </a:rPr>
                  <a:t>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is</a:t>
                </a:r>
                <a:r>
                  <a:rPr lang="es-ES" sz="2500" dirty="0">
                    <a:latin typeface="Comic Sans MS" panose="030F0702030302020204" pitchFamily="66" charset="0"/>
                  </a:rPr>
                  <a:t>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the</a:t>
                </a:r>
                <a:r>
                  <a:rPr lang="es-ES" sz="2500" dirty="0">
                    <a:latin typeface="Comic Sans MS" panose="030F0702030302020204" pitchFamily="66" charset="0"/>
                  </a:rPr>
                  <a:t> </a:t>
                </a:r>
                <a:r>
                  <a:rPr lang="es-ES" sz="2500" i="1" dirty="0" err="1">
                    <a:latin typeface="Comic Sans MS" panose="030F0702030302020204" pitchFamily="66" charset="0"/>
                  </a:rPr>
                  <a:t>empty</a:t>
                </a:r>
                <a:r>
                  <a:rPr lang="es-ES" sz="2500" i="1" dirty="0">
                    <a:latin typeface="Comic Sans MS" panose="030F0702030302020204" pitchFamily="66" charset="0"/>
                  </a:rPr>
                  <a:t> set</a:t>
                </a:r>
                <a:r>
                  <a:rPr lang="es-ES" sz="2500" dirty="0">
                    <a:latin typeface="Comic Sans MS" panose="030F0702030302020204" pitchFamily="66" charset="0"/>
                  </a:rPr>
                  <a:t>, </a:t>
                </a:r>
                <a:r>
                  <a:rPr lang="es-ES" sz="2500" dirty="0">
                    <a:latin typeface="Comic Sans MS" panose="030F0702030302020204" pitchFamily="66" charset="0"/>
                    <a:ea typeface="Yu Mincho" panose="020B0400000000000000" pitchFamily="18" charset="-128"/>
                  </a:rPr>
                  <a:t>∅</a:t>
                </a:r>
                <a:r>
                  <a:rPr lang="es-ES" sz="2500" dirty="0">
                    <a:latin typeface="Comic Sans MS" panose="030F0702030302020204" pitchFamily="66" charset="0"/>
                  </a:rPr>
                  <a:t>);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s-ES" sz="2500" dirty="0">
                    <a:latin typeface="Comic Sans MS" panose="030F0702030302020204" pitchFamily="66" charset="0"/>
                  </a:rPr>
                  <a:t>  - as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many</a:t>
                </a:r>
                <a:r>
                  <a:rPr lang="es-ES" sz="2500" dirty="0">
                    <a:latin typeface="Comic Sans MS" panose="030F0702030302020204" pitchFamily="66" charset="0"/>
                  </a:rPr>
                  <a:t> 1-subsets as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25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5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25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_tradnl" sz="250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</m:e>
                    </m:d>
                  </m:oMath>
                </a14:m>
                <a:r>
                  <a:rPr lang="es-ES" sz="2500" dirty="0">
                    <a:latin typeface="Comic Sans MS" panose="030F0702030302020204" pitchFamily="66" charset="0"/>
                  </a:rPr>
                  <a:t>;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s-ES" sz="2500" dirty="0">
                    <a:latin typeface="Comic Sans MS" panose="030F0702030302020204" pitchFamily="66" charset="0"/>
                  </a:rPr>
                  <a:t>  - as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many</a:t>
                </a:r>
                <a:r>
                  <a:rPr lang="es-ES" sz="2500" dirty="0">
                    <a:latin typeface="Comic Sans MS" panose="030F0702030302020204" pitchFamily="66" charset="0"/>
                  </a:rPr>
                  <a:t> 2-subsets as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25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5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25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_tradnl" sz="250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</m:oMath>
                </a14:m>
                <a:r>
                  <a:rPr lang="es-ES" sz="2500" dirty="0">
                    <a:latin typeface="Comic Sans MS" panose="030F0702030302020204" pitchFamily="66" charset="0"/>
                  </a:rPr>
                  <a:t>;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s-ES" sz="2500" dirty="0">
                    <a:latin typeface="Comic Sans MS" panose="030F0702030302020204" pitchFamily="66" charset="0"/>
                  </a:rPr>
                  <a:t>       …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s-ES" sz="2500" dirty="0">
                    <a:latin typeface="Comic Sans MS" panose="030F0702030302020204" pitchFamily="66" charset="0"/>
                  </a:rPr>
                  <a:t>  - as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many</a:t>
                </a:r>
                <a:r>
                  <a:rPr lang="es-ES" sz="2500" dirty="0">
                    <a:latin typeface="Comic Sans MS" panose="030F0702030302020204" pitchFamily="66" charset="0"/>
                  </a:rPr>
                  <a:t> (n-1)-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subsets</a:t>
                </a:r>
                <a:r>
                  <a:rPr lang="es-ES" sz="2500" dirty="0">
                    <a:latin typeface="Comic Sans MS" panose="030F0702030302020204" pitchFamily="66" charset="0"/>
                  </a:rPr>
                  <a:t> as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25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5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25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_tradnl" sz="250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s-ES_tradnl" sz="2500" i="1" smtClean="0">
                                <a:latin typeface="Cambria Math" panose="02040503050406030204" pitchFamily="18" charset="0"/>
                              </a:rPr>
                              <m:t>−1</m:t>
                            </m:r>
                          </m:den>
                        </m:f>
                      </m:e>
                    </m:d>
                  </m:oMath>
                </a14:m>
                <a:r>
                  <a:rPr lang="es-ES" sz="2500" dirty="0">
                    <a:latin typeface="Comic Sans MS" panose="030F0702030302020204" pitchFamily="66" charset="0"/>
                  </a:rPr>
                  <a:t>;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s-ES" sz="2500" dirty="0">
                    <a:latin typeface="Comic Sans MS" panose="030F0702030302020204" pitchFamily="66" charset="0"/>
                  </a:rPr>
                  <a:t>  - as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many</a:t>
                </a:r>
                <a:r>
                  <a:rPr lang="es-ES" sz="2500" dirty="0">
                    <a:latin typeface="Comic Sans MS" panose="030F0702030302020204" pitchFamily="66" charset="0"/>
                  </a:rPr>
                  <a:t> n-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subsets</a:t>
                </a:r>
                <a:r>
                  <a:rPr lang="es-ES" sz="2500" dirty="0">
                    <a:latin typeface="Comic Sans MS" panose="030F0702030302020204" pitchFamily="66" charset="0"/>
                  </a:rPr>
                  <a:t> as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25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5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25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_tradnl" sz="250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den>
                        </m:f>
                      </m:e>
                    </m:d>
                  </m:oMath>
                </a14:m>
                <a:r>
                  <a:rPr lang="es-ES" sz="2500" dirty="0"/>
                  <a:t>=1</a:t>
                </a:r>
                <a:r>
                  <a:rPr lang="es-ES" sz="2500" dirty="0">
                    <a:latin typeface="Comic Sans MS" panose="030F0702030302020204" pitchFamily="66" charset="0"/>
                  </a:rPr>
                  <a:t>  (it is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the</a:t>
                </a:r>
                <a:r>
                  <a:rPr lang="es-ES" sz="2500" dirty="0">
                    <a:latin typeface="Comic Sans MS" panose="030F0702030302020204" pitchFamily="66" charset="0"/>
                  </a:rPr>
                  <a:t> set A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itself</a:t>
                </a:r>
                <a:r>
                  <a:rPr lang="es-ES" sz="2500" dirty="0">
                    <a:latin typeface="Comic Sans MS" panose="030F0702030302020204" pitchFamily="66" charset="0"/>
                  </a:rPr>
                  <a:t>).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s-ES" sz="270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s-ES" sz="440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s-ES" sz="400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s-ES" sz="300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s-ES" sz="300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s-ES" sz="300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s-ES" sz="2500" dirty="0">
                  <a:latin typeface="Comic Sans MS" panose="030F0702030302020204" pitchFamily="66" charset="0"/>
                </a:endParaRPr>
              </a:p>
              <a:p>
                <a:endParaRPr lang="es-ES" sz="2500" dirty="0">
                  <a:latin typeface="Comic Sans MS" panose="030F0702030302020204" pitchFamily="66" charset="0"/>
                </a:endParaRPr>
              </a:p>
              <a:p>
                <a:endParaRPr lang="es-ES" sz="250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s-ES" sz="250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s-ES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" name="Marcador de contenido 2">
                <a:extLst>
                  <a:ext uri="{FF2B5EF4-FFF2-40B4-BE49-F238E27FC236}">
                    <a16:creationId xmlns:a16="http://schemas.microsoft.com/office/drawing/2014/main" id="{3086D7A0-7057-3C36-C684-C6BCAD512DE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1702800"/>
                <a:ext cx="10975848" cy="3999878"/>
              </a:xfrm>
              <a:prstGeom prst="rect">
                <a:avLst/>
              </a:prstGeom>
              <a:blipFill>
                <a:blip r:embed="rId2"/>
                <a:stretch>
                  <a:fillRect t="-2134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6083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6A3C58-0CAB-29E5-4106-2B08F17156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9" name="Marcador de contenido 2">
                <a:extLst>
                  <a:ext uri="{FF2B5EF4-FFF2-40B4-BE49-F238E27FC236}">
                    <a16:creationId xmlns:a16="http://schemas.microsoft.com/office/drawing/2014/main" id="{D87D8845-CF40-520D-CDD5-C4A7B999B7D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347977"/>
                <a:ext cx="10975848" cy="2410207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s-ES" sz="25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es-ES" sz="2500" dirty="0" err="1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The</a:t>
                </a:r>
                <a:r>
                  <a:rPr lang="es-ES" sz="25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es-ES" sz="2500" dirty="0" err="1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number</a:t>
                </a:r>
                <a:r>
                  <a:rPr lang="es-ES" sz="25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es-ES" sz="2500" dirty="0" err="1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of</a:t>
                </a:r>
                <a:r>
                  <a:rPr lang="es-ES" sz="25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es-ES" sz="2500" dirty="0" err="1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subsets</a:t>
                </a:r>
                <a:r>
                  <a:rPr lang="es-ES" sz="25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of A (</a:t>
                </a:r>
                <a:r>
                  <a:rPr lang="es-ES" sz="2500" dirty="0" err="1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with</a:t>
                </a:r>
                <a:r>
                  <a:rPr lang="es-ES" sz="25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n </a:t>
                </a:r>
                <a:r>
                  <a:rPr lang="es-ES" sz="2500" dirty="0" err="1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elements</a:t>
                </a:r>
                <a:r>
                  <a:rPr lang="es-ES" sz="25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) =</a:t>
                </a:r>
              </a:p>
              <a:p>
                <a:pPr marL="0" indent="0">
                  <a:buNone/>
                </a:pPr>
                <a:endParaRPr lang="es-ES" sz="25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r>
                  <a:rPr lang="es-ES" sz="2500" dirty="0">
                    <a:solidFill>
                      <a:schemeClr val="tx2"/>
                    </a:solidFill>
                    <a:latin typeface="Comic Sans MS" panose="030F0702030302020204" pitchFamily="66" charset="0"/>
                  </a:rPr>
                  <a:t>  </a:t>
                </a:r>
                <a:r>
                  <a:rPr lang="es-ES" sz="2500" dirty="0">
                    <a:latin typeface="Comic Sans MS" panose="030F0702030302020204" pitchFamily="66" charset="0"/>
                  </a:rPr>
                  <a:t> </a:t>
                </a:r>
                <a:r>
                  <a:rPr lang="es-ES" dirty="0"/>
                  <a:t>=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_tradnl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  <m:r>
                      <a:rPr lang="es-ES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 </m:t>
                    </m:r>
                    <m:d>
                      <m:dPr>
                        <m:ctrlPr>
                          <a:rPr lang="pt-BR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_tradnl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</m:e>
                    </m:d>
                    <m:r>
                      <a:rPr lang="es-ES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 </m:t>
                    </m:r>
                    <m:d>
                      <m:dPr>
                        <m:ctrlPr>
                          <a:rPr lang="pt-BR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_tradnl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  <m:r>
                      <a:rPr lang="es-ES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 </m:t>
                    </m:r>
                    <m:r>
                      <a:rPr lang="es-E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∙∙∙</m:t>
                    </m:r>
                    <m:r>
                      <a:rPr lang="es-ES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 </m:t>
                    </m:r>
                    <m:d>
                      <m:d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_tradnl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s-ES_tradnl" b="0" i="1" smtClean="0">
                                <a:latin typeface="Cambria Math" panose="02040503050406030204" pitchFamily="18" charset="0"/>
                              </a:rPr>
                              <m:t>−1</m:t>
                            </m:r>
                          </m:den>
                        </m:f>
                      </m:e>
                    </m:d>
                    <m:r>
                      <a:rPr lang="es-ES" b="0" i="0" smtClean="0">
                        <a:latin typeface="Cambria Math" panose="02040503050406030204" pitchFamily="18" charset="0"/>
                      </a:rPr>
                      <m:t>+ </m:t>
                    </m:r>
                    <m:d>
                      <m:d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_tradnl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den>
                        </m:f>
                      </m:e>
                    </m:d>
                  </m:oMath>
                </a14:m>
                <a:r>
                  <a:rPr lang="es-ES" sz="2500" dirty="0"/>
                  <a:t> =</a:t>
                </a:r>
              </a:p>
              <a:p>
                <a:pPr marL="0" indent="0">
                  <a:buNone/>
                </a:pPr>
                <a:r>
                  <a:rPr lang="es-ES" sz="2500" dirty="0"/>
                  <a:t>    </a:t>
                </a:r>
                <a:endParaRPr lang="es-ES" sz="30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es-ES" sz="30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es-ES" sz="2500" dirty="0">
                  <a:latin typeface="Comic Sans MS" panose="030F0702030302020204" pitchFamily="66" charset="0"/>
                </a:endParaRPr>
              </a:p>
              <a:p>
                <a:endParaRPr lang="es-ES" sz="2500" dirty="0">
                  <a:latin typeface="Comic Sans MS" panose="030F0702030302020204" pitchFamily="66" charset="0"/>
                </a:endParaRPr>
              </a:p>
              <a:p>
                <a:endParaRPr lang="es-ES" sz="25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es-ES" sz="25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es-ES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9" name="Marcador de contenido 2">
                <a:extLst>
                  <a:ext uri="{FF2B5EF4-FFF2-40B4-BE49-F238E27FC236}">
                    <a16:creationId xmlns:a16="http://schemas.microsoft.com/office/drawing/2014/main" id="{D87D8845-CF40-520D-CDD5-C4A7B999B7D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347977"/>
                <a:ext cx="10975848" cy="2410207"/>
              </a:xfrm>
              <a:blipFill>
                <a:blip r:embed="rId2"/>
                <a:stretch>
                  <a:fillRect l="-56" t="-3535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CuadroTexto 1">
            <a:extLst>
              <a:ext uri="{FF2B5EF4-FFF2-40B4-BE49-F238E27FC236}">
                <a16:creationId xmlns:a16="http://schemas.microsoft.com/office/drawing/2014/main" id="{2CC68B64-68D0-1CC8-F9C3-7D7B82EAB9F9}"/>
              </a:ext>
            </a:extLst>
          </p:cNvPr>
          <p:cNvSpPr txBox="1"/>
          <p:nvPr/>
        </p:nvSpPr>
        <p:spPr>
          <a:xfrm>
            <a:off x="838200" y="5111459"/>
            <a:ext cx="10038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binomial</a:t>
            </a:r>
          </a:p>
          <a:p>
            <a:r>
              <a:rPr lang="es-ES" dirty="0" err="1"/>
              <a:t>theorem</a:t>
            </a:r>
            <a:endParaRPr lang="es-E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Marcador de contenido 2">
                <a:extLst>
                  <a:ext uri="{FF2B5EF4-FFF2-40B4-BE49-F238E27FC236}">
                    <a16:creationId xmlns:a16="http://schemas.microsoft.com/office/drawing/2014/main" id="{354B763A-C16E-CE37-3E5D-58319BE4CF8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146048" y="3099816"/>
                <a:ext cx="10975848" cy="241020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s-ES" sz="2500" dirty="0"/>
                  <a:t>=</a:t>
                </a:r>
                <a:r>
                  <a:rPr lang="es-ES" sz="2500" dirty="0"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_tradnl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</m:oMath>
                </a14:m>
                <a:r>
                  <a:rPr lang="es-ES" dirty="0"/>
                  <a:t> 1</a:t>
                </a:r>
                <a:r>
                  <a:rPr lang="es-ES" baseline="30000" dirty="0"/>
                  <a:t>n</a:t>
                </a:r>
                <a:r>
                  <a:rPr lang="es-ES" dirty="0"/>
                  <a:t> +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</m:e>
                    </m:d>
                  </m:oMath>
                </a14:m>
                <a:r>
                  <a:rPr lang="es-ES" dirty="0"/>
                  <a:t> 1</a:t>
                </a:r>
                <a:r>
                  <a:rPr lang="es-ES" baseline="30000" dirty="0"/>
                  <a:t>n-1</a:t>
                </a:r>
                <a14:m>
                  <m:oMath xmlns:m="http://schemas.openxmlformats.org/officeDocument/2006/math">
                    <m:r>
                      <a:rPr lang="es-ES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s-ES" i="1" smtClean="0">
                        <a:latin typeface="Cambria Math" panose="02040503050406030204" pitchFamily="18" charset="0"/>
                      </a:rPr>
                      <m:t>∙</m:t>
                    </m:r>
                    <m:r>
                      <a:rPr lang="es-ES" smtClean="0">
                        <a:latin typeface="Cambria Math" panose="02040503050406030204" pitchFamily="18" charset="0"/>
                      </a:rPr>
                      <m:t>1+</m:t>
                    </m:r>
                    <m:d>
                      <m:d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  <m:r>
                      <m:rPr>
                        <m:nor/>
                      </m:rPr>
                      <a:rPr lang="es-ES" dirty="0"/>
                      <m:t> </m:t>
                    </m:r>
                    <m:r>
                      <m:rPr>
                        <m:nor/>
                      </m:rPr>
                      <a:rPr lang="es-ES" dirty="0" smtClean="0"/>
                      <m:t>1</m:t>
                    </m:r>
                    <m:r>
                      <m:rPr>
                        <m:nor/>
                      </m:rPr>
                      <a:rPr lang="es-ES" baseline="30000" dirty="0"/>
                      <m:t>n</m:t>
                    </m:r>
                    <m:r>
                      <m:rPr>
                        <m:nor/>
                      </m:rPr>
                      <a:rPr lang="es-ES" baseline="30000" dirty="0"/>
                      <m:t>−</m:t>
                    </m:r>
                    <m:r>
                      <a:rPr lang="es-ES" baseline="30000" dirty="0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s-ES">
                        <a:latin typeface="Cambria Math" panose="02040503050406030204" pitchFamily="18" charset="0"/>
                      </a:rPr>
                      <m:t> </m:t>
                    </m:r>
                    <m:r>
                      <a:rPr lang="es-ES" i="1" smtClean="0">
                        <a:latin typeface="Cambria Math" panose="02040503050406030204" pitchFamily="18" charset="0"/>
                      </a:rPr>
                      <m:t>∙</m:t>
                    </m:r>
                    <m:r>
                      <a:rPr lang="es-ES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s-ES" baseline="30000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s-ES">
                        <a:latin typeface="Cambria Math" panose="02040503050406030204" pitchFamily="18" charset="0"/>
                      </a:rPr>
                      <m:t>+</m:t>
                    </m:r>
                    <m:r>
                      <a:rPr lang="es-ES" smtClean="0">
                        <a:latin typeface="Cambria Math" panose="02040503050406030204" pitchFamily="18" charset="0"/>
                      </a:rPr>
                      <m:t>…+</m:t>
                    </m:r>
                    <m:d>
                      <m:d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s-ES" i="1" smtClean="0">
                                <a:latin typeface="Cambria Math" panose="02040503050406030204" pitchFamily="18" charset="0"/>
                              </a:rPr>
                              <m:t>−1</m:t>
                            </m:r>
                          </m:den>
                        </m:f>
                      </m:e>
                    </m:d>
                    <m:r>
                      <m:rPr>
                        <m:nor/>
                      </m:rPr>
                      <a:rPr lang="es-ES" smtClean="0">
                        <a:latin typeface="Cambria Math" panose="02040503050406030204" pitchFamily="18" charset="0"/>
                      </a:rPr>
                      <m:t> 1 </m:t>
                    </m:r>
                    <m:r>
                      <a:rPr lang="es-ES" i="1" smtClean="0">
                        <a:latin typeface="Cambria Math" panose="02040503050406030204" pitchFamily="18" charset="0"/>
                      </a:rPr>
                      <m:t>∙</m:t>
                    </m:r>
                    <m:r>
                      <m:rPr>
                        <m:nor/>
                      </m:rPr>
                      <a:rPr lang="es-ES" dirty="0" smtClean="0"/>
                      <m:t>1</m:t>
                    </m:r>
                    <m:r>
                      <m:rPr>
                        <m:nor/>
                      </m:rPr>
                      <a:rPr lang="es-ES" baseline="30000" dirty="0"/>
                      <m:t>n</m:t>
                    </m:r>
                    <m:r>
                      <m:rPr>
                        <m:nor/>
                      </m:rPr>
                      <a:rPr lang="es-ES" baseline="30000" dirty="0"/>
                      <m:t>−</m:t>
                    </m:r>
                    <m:r>
                      <a:rPr lang="es-ES" baseline="30000" dirty="0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s-ES" dirty="0" smtClean="0"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den>
                        </m:f>
                      </m:e>
                    </m:d>
                  </m:oMath>
                </a14:m>
                <a:r>
                  <a:rPr lang="es-ES" dirty="0"/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s-ES" dirty="0">
                        <a:latin typeface="Cambria Math" panose="02040503050406030204" pitchFamily="18" charset="0"/>
                      </a:rPr>
                      <m:t>1</m:t>
                    </m:r>
                    <m:r>
                      <m:rPr>
                        <m:nor/>
                      </m:rPr>
                      <a:rPr lang="es-ES" baseline="30000" dirty="0"/>
                      <m:t>n</m:t>
                    </m:r>
                  </m:oMath>
                </a14:m>
                <a:r>
                  <a:rPr lang="es-ES" sz="2700" dirty="0">
                    <a:latin typeface="Comic Sans MS" panose="030F0702030302020204" pitchFamily="66" charset="0"/>
                  </a:rPr>
                  <a:t> </a:t>
                </a:r>
                <a:r>
                  <a:rPr lang="es-ES" dirty="0"/>
                  <a:t>=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s-ES" sz="2700" dirty="0">
                    <a:latin typeface="Comic Sans MS" panose="030F0702030302020204" pitchFamily="66" charset="0"/>
                  </a:rPr>
                  <a:t>   </a:t>
                </a:r>
                <a:endParaRPr lang="es-ES" sz="2500" baseline="30000" dirty="0">
                  <a:solidFill>
                    <a:srgbClr val="FF0000"/>
                  </a:solidFill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s-ES" sz="2500" dirty="0">
                    <a:latin typeface="Comic Sans MS" panose="030F0702030302020204" pitchFamily="66" charset="0"/>
                  </a:rPr>
                  <a:t>                      </a:t>
                </a:r>
              </a:p>
              <a:p>
                <a:pPr marL="0" indent="0">
                  <a:buNone/>
                </a:pPr>
                <a:endParaRPr lang="es-ES" sz="25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es-ES" sz="250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s-ES" sz="250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s-ES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" name="Marcador de contenido 2">
                <a:extLst>
                  <a:ext uri="{FF2B5EF4-FFF2-40B4-BE49-F238E27FC236}">
                    <a16:creationId xmlns:a16="http://schemas.microsoft.com/office/drawing/2014/main" id="{354B763A-C16E-CE37-3E5D-58319BE4CF8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6048" y="3099816"/>
                <a:ext cx="10975848" cy="2410207"/>
              </a:xfrm>
              <a:prstGeom prst="rect">
                <a:avLst/>
              </a:prstGeom>
              <a:blipFill>
                <a:blip r:embed="rId3"/>
                <a:stretch>
                  <a:fillRect l="-888" t="-2785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Marcador de contenido 2">
            <a:extLst>
              <a:ext uri="{FF2B5EF4-FFF2-40B4-BE49-F238E27FC236}">
                <a16:creationId xmlns:a16="http://schemas.microsoft.com/office/drawing/2014/main" id="{0A192D29-F656-682B-EED6-4C21DB46040F}"/>
              </a:ext>
            </a:extLst>
          </p:cNvPr>
          <p:cNvSpPr txBox="1">
            <a:spLocks/>
          </p:cNvSpPr>
          <p:nvPr/>
        </p:nvSpPr>
        <p:spPr>
          <a:xfrm>
            <a:off x="838200" y="3489825"/>
            <a:ext cx="10975848" cy="24102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s-ES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700" dirty="0">
                <a:latin typeface="Comic Sans MS" panose="030F0702030302020204" pitchFamily="66" charset="0"/>
              </a:rPr>
              <a:t>   </a:t>
            </a:r>
            <a:r>
              <a:rPr lang="es-ES" sz="2500" dirty="0"/>
              <a:t>= </a:t>
            </a:r>
            <a:r>
              <a:rPr lang="es-ES" dirty="0"/>
              <a:t>(1+1)</a:t>
            </a:r>
            <a:r>
              <a:rPr lang="es-ES" baseline="30000" dirty="0"/>
              <a:t>n  </a:t>
            </a:r>
            <a:endParaRPr lang="es-ES" baseline="30000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7" name="Flecha: hacia arriba 6">
            <a:extLst>
              <a:ext uri="{FF2B5EF4-FFF2-40B4-BE49-F238E27FC236}">
                <a16:creationId xmlns:a16="http://schemas.microsoft.com/office/drawing/2014/main" id="{AE7508F9-0AF9-5A0F-2368-FEFC97B83983}"/>
              </a:ext>
            </a:extLst>
          </p:cNvPr>
          <p:cNvSpPr/>
          <p:nvPr/>
        </p:nvSpPr>
        <p:spPr>
          <a:xfrm>
            <a:off x="1250234" y="4432466"/>
            <a:ext cx="137160" cy="630936"/>
          </a:xfrm>
          <a:prstGeom prst="up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7DBEA868-58CC-3286-4A61-AE4B8EA146C1}"/>
              </a:ext>
            </a:extLst>
          </p:cNvPr>
          <p:cNvSpPr txBox="1">
            <a:spLocks/>
          </p:cNvSpPr>
          <p:nvPr/>
        </p:nvSpPr>
        <p:spPr>
          <a:xfrm>
            <a:off x="1946187" y="3489824"/>
            <a:ext cx="10975848" cy="24102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s-ES" dirty="0"/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   </a:t>
            </a:r>
            <a:r>
              <a:rPr lang="es-ES" sz="2500" dirty="0"/>
              <a:t>= </a:t>
            </a:r>
            <a:r>
              <a:rPr lang="es-ES" dirty="0"/>
              <a:t>2</a:t>
            </a:r>
            <a:r>
              <a:rPr lang="es-ES" baseline="30000" dirty="0"/>
              <a:t>n</a:t>
            </a:r>
            <a:endParaRPr lang="es-ES" sz="25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E3ECC86-9AFD-7350-4A64-38BE686F8D02}"/>
              </a:ext>
            </a:extLst>
          </p:cNvPr>
          <p:cNvSpPr txBox="1">
            <a:spLocks/>
          </p:cNvSpPr>
          <p:nvPr/>
        </p:nvSpPr>
        <p:spPr>
          <a:xfrm>
            <a:off x="2655114" y="3506400"/>
            <a:ext cx="10975848" cy="24102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s-ES" dirty="0"/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   </a:t>
            </a:r>
            <a:r>
              <a:rPr lang="es-ES" dirty="0">
                <a:solidFill>
                  <a:srgbClr val="FF0000"/>
                </a:solidFill>
                <a:latin typeface="Yu Mincho" panose="02020400000000000000" pitchFamily="18" charset="-128"/>
                <a:ea typeface="Yu Mincho" panose="02020400000000000000" pitchFamily="18" charset="-128"/>
              </a:rPr>
              <a:t>⇒   </a:t>
            </a:r>
            <a:r>
              <a:rPr lang="es-ES" sz="25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A set </a:t>
            </a:r>
            <a:r>
              <a:rPr lang="es-ES" sz="25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with</a:t>
            </a:r>
            <a:r>
              <a:rPr lang="es-ES" sz="25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 n </a:t>
            </a:r>
            <a:r>
              <a:rPr lang="es-ES" sz="25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elements</a:t>
            </a:r>
            <a:r>
              <a:rPr lang="es-ES" sz="25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 has  </a:t>
            </a:r>
            <a:r>
              <a:rPr lang="es-ES" sz="2500" dirty="0">
                <a:solidFill>
                  <a:srgbClr val="FF0000"/>
                </a:solidFill>
                <a:latin typeface="Comic Sans MS" panose="030F0702030302020204" pitchFamily="66" charset="0"/>
              </a:rPr>
              <a:t>2</a:t>
            </a:r>
            <a:r>
              <a:rPr lang="es-ES" sz="25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n  </a:t>
            </a:r>
            <a:r>
              <a:rPr lang="es-ES" sz="25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subsets</a:t>
            </a:r>
            <a:endParaRPr lang="es-ES" sz="25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1695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7" grpId="0" animBg="1"/>
      <p:bldP spid="8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6C1A26-6C7E-24F6-B2D1-9ED8AC6B53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8" y="365125"/>
            <a:ext cx="1773117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r>
              <a:rPr lang="es-ES" b="1" dirty="0" err="1">
                <a:solidFill>
                  <a:srgbClr val="7030A0"/>
                </a:solidFill>
              </a:rPr>
              <a:t>Recall</a:t>
            </a:r>
            <a:r>
              <a:rPr lang="es-ES" b="1" dirty="0">
                <a:solidFill>
                  <a:srgbClr val="7030A0"/>
                </a:solidFill>
              </a:rPr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7743255B-8945-B241-78D5-49684A2F131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347977"/>
                <a:ext cx="10975848" cy="3168605"/>
              </a:xfrm>
            </p:spPr>
            <p:txBody>
              <a:bodyPr>
                <a:normAutofit fontScale="70000" lnSpcReduction="20000"/>
              </a:bodyPr>
              <a:lstStyle/>
              <a:p>
                <a:r>
                  <a:rPr lang="es-ES" sz="3600" dirty="0">
                    <a:latin typeface="Comic Sans MS" panose="030F0702030302020204" pitchFamily="66" charset="0"/>
                  </a:rPr>
                  <a:t>Given </a:t>
                </a:r>
                <a:r>
                  <a:rPr lang="es-ES" sz="3600" dirty="0" err="1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two</a:t>
                </a:r>
                <a:r>
                  <a:rPr lang="es-ES" sz="36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es-ES" sz="3600" dirty="0" err="1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nonnegative</a:t>
                </a:r>
                <a:r>
                  <a:rPr lang="es-ES" sz="36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es-ES" sz="3600" dirty="0" err="1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integers</a:t>
                </a:r>
                <a:r>
                  <a:rPr lang="es-ES" sz="36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n, k  </a:t>
                </a:r>
                <a:r>
                  <a:rPr lang="es-ES" sz="3600" dirty="0" err="1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with</a:t>
                </a:r>
                <a:r>
                  <a:rPr lang="es-ES" sz="36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n ≥ k</a:t>
                </a:r>
                <a:r>
                  <a:rPr lang="es-ES" sz="3600" dirty="0">
                    <a:latin typeface="Comic Sans MS" panose="030F0702030302020204" pitchFamily="66" charset="0"/>
                  </a:rPr>
                  <a:t>, </a:t>
                </a:r>
                <a:r>
                  <a:rPr lang="es-ES" sz="3600" dirty="0" err="1">
                    <a:latin typeface="Comic Sans MS" panose="030F0702030302020204" pitchFamily="66" charset="0"/>
                  </a:rPr>
                  <a:t>the</a:t>
                </a:r>
                <a:r>
                  <a:rPr lang="es-ES" sz="3600" dirty="0">
                    <a:latin typeface="Comic Sans MS" panose="030F0702030302020204" pitchFamily="66" charset="0"/>
                  </a:rPr>
                  <a:t> </a:t>
                </a:r>
                <a:r>
                  <a:rPr lang="es-ES" sz="36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combinatorial </a:t>
                </a:r>
                <a:r>
                  <a:rPr lang="es-ES" sz="3600" dirty="0" err="1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number</a:t>
                </a:r>
                <a:r>
                  <a:rPr lang="es-ES" sz="40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40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40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40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pt-BR" sz="40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den>
                        </m:f>
                      </m:e>
                    </m:d>
                  </m:oMath>
                </a14:m>
                <a:r>
                  <a:rPr lang="es-ES" sz="4000" dirty="0">
                    <a:latin typeface="Comic Sans MS" panose="030F0702030302020204" pitchFamily="66" charset="0"/>
                  </a:rPr>
                  <a:t> </a:t>
                </a:r>
                <a:r>
                  <a:rPr lang="es-ES" sz="3600" dirty="0" err="1">
                    <a:latin typeface="Comic Sans MS" panose="030F0702030302020204" pitchFamily="66" charset="0"/>
                  </a:rPr>
                  <a:t>is</a:t>
                </a:r>
                <a:r>
                  <a:rPr lang="es-ES" sz="3600" dirty="0">
                    <a:latin typeface="Comic Sans MS" panose="030F0702030302020204" pitchFamily="66" charset="0"/>
                  </a:rPr>
                  <a:t> </a:t>
                </a:r>
                <a:r>
                  <a:rPr lang="es-ES" sz="3600" dirty="0" err="1">
                    <a:latin typeface="Comic Sans MS" panose="030F0702030302020204" pitchFamily="66" charset="0"/>
                  </a:rPr>
                  <a:t>defined</a:t>
                </a:r>
                <a:r>
                  <a:rPr lang="es-ES" sz="3600" dirty="0">
                    <a:latin typeface="Comic Sans MS" panose="030F0702030302020204" pitchFamily="66" charset="0"/>
                  </a:rPr>
                  <a:t> as</a:t>
                </a:r>
              </a:p>
              <a:p>
                <a:pPr marL="0" indent="0">
                  <a:buNone/>
                </a:pPr>
                <a:r>
                  <a:rPr lang="pt-BR" sz="4500" dirty="0">
                    <a:latin typeface="Comic Sans MS" panose="030F0702030302020204" pitchFamily="66" charset="0"/>
                  </a:rPr>
                  <a:t>                                  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45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45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45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pt-BR" sz="45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den>
                        </m:f>
                      </m:e>
                    </m:d>
                  </m:oMath>
                </a14:m>
                <a:r>
                  <a:rPr lang="es-ES" sz="4500" dirty="0">
                    <a:latin typeface="Comic Sans MS" panose="030F0702030302020204" pitchFamily="66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sz="45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_tradnl" sz="45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s-ES_tradnl" sz="4500" b="0" i="1" smtClean="0">
                            <a:latin typeface="Cambria Math" panose="02040503050406030204" pitchFamily="18" charset="0"/>
                          </a:rPr>
                          <m:t>!</m:t>
                        </m:r>
                      </m:num>
                      <m:den>
                        <m:r>
                          <a:rPr lang="es-ES_tradnl" sz="45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s-ES_tradnl" sz="4500" b="0" i="1" smtClean="0">
                            <a:latin typeface="Cambria Math" panose="02040503050406030204" pitchFamily="18" charset="0"/>
                          </a:rPr>
                          <m:t>!</m:t>
                        </m:r>
                        <m:d>
                          <m:dPr>
                            <m:ctrlPr>
                              <a:rPr lang="es-ES_tradnl" sz="45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s-ES_tradnl" sz="4500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s-ES_tradnl" sz="45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s-ES_tradnl" sz="4500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</m:d>
                        <m:r>
                          <a:rPr lang="es-ES_tradnl" sz="4500" b="0" i="1" smtClean="0">
                            <a:latin typeface="Cambria Math" panose="02040503050406030204" pitchFamily="18" charset="0"/>
                          </a:rPr>
                          <m:t>!</m:t>
                        </m:r>
                      </m:den>
                    </m:f>
                  </m:oMath>
                </a14:m>
                <a:r>
                  <a:rPr lang="es-ES" sz="4500" dirty="0">
                    <a:latin typeface="Comic Sans MS" panose="030F0702030302020204" pitchFamily="66" charset="0"/>
                  </a:rPr>
                  <a:t> </a:t>
                </a:r>
              </a:p>
              <a:p>
                <a:pPr marL="0" indent="0">
                  <a:buNone/>
                </a:pPr>
                <a:endParaRPr lang="es-ES" sz="45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r>
                  <a:rPr lang="es-ES" sz="4500" dirty="0">
                    <a:latin typeface="Comic Sans MS" panose="030F0702030302020204" pitchFamily="66" charset="0"/>
                  </a:rPr>
                  <a:t>   </a:t>
                </a:r>
                <a:r>
                  <a:rPr lang="es-ES" sz="3600" dirty="0" err="1">
                    <a:latin typeface="Comic Sans MS" panose="030F0702030302020204" pitchFamily="66" charset="0"/>
                  </a:rPr>
                  <a:t>where</a:t>
                </a:r>
                <a:r>
                  <a:rPr lang="es-ES" sz="3600" dirty="0">
                    <a:latin typeface="Comic Sans MS" panose="030F0702030302020204" pitchFamily="66" charset="0"/>
                  </a:rPr>
                  <a:t> </a:t>
                </a:r>
                <a:r>
                  <a:rPr lang="es-ES" sz="36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n!</a:t>
                </a:r>
                <a:r>
                  <a:rPr lang="es-ES" sz="3600" dirty="0">
                    <a:latin typeface="Comic Sans MS" panose="030F0702030302020204" pitchFamily="66" charset="0"/>
                  </a:rPr>
                  <a:t> stands </a:t>
                </a:r>
                <a:r>
                  <a:rPr lang="es-ES" sz="3600" dirty="0" err="1">
                    <a:latin typeface="Comic Sans MS" panose="030F0702030302020204" pitchFamily="66" charset="0"/>
                  </a:rPr>
                  <a:t>for</a:t>
                </a:r>
                <a:r>
                  <a:rPr lang="es-ES" sz="3600" dirty="0">
                    <a:latin typeface="Comic Sans MS" panose="030F0702030302020204" pitchFamily="66" charset="0"/>
                  </a:rPr>
                  <a:t> </a:t>
                </a:r>
                <a:r>
                  <a:rPr lang="es-ES" sz="3600" dirty="0" err="1">
                    <a:latin typeface="Comic Sans MS" panose="030F0702030302020204" pitchFamily="66" charset="0"/>
                  </a:rPr>
                  <a:t>the</a:t>
                </a:r>
                <a:r>
                  <a:rPr lang="es-ES" sz="3600" dirty="0">
                    <a:latin typeface="Comic Sans MS" panose="030F0702030302020204" pitchFamily="66" charset="0"/>
                  </a:rPr>
                  <a:t> </a:t>
                </a:r>
                <a:r>
                  <a:rPr lang="es-ES" sz="36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factorial of n</a:t>
                </a:r>
                <a:r>
                  <a:rPr lang="es-ES" sz="3600" dirty="0">
                    <a:latin typeface="Comic Sans MS" panose="030F0702030302020204" pitchFamily="66" charset="0"/>
                  </a:rPr>
                  <a:t>, </a:t>
                </a:r>
                <a:r>
                  <a:rPr lang="es-ES" sz="3600" dirty="0" err="1">
                    <a:latin typeface="Comic Sans MS" panose="030F0702030302020204" pitchFamily="66" charset="0"/>
                  </a:rPr>
                  <a:t>that</a:t>
                </a:r>
                <a:r>
                  <a:rPr lang="es-ES" sz="3600" dirty="0">
                    <a:latin typeface="Comic Sans MS" panose="030F0702030302020204" pitchFamily="66" charset="0"/>
                  </a:rPr>
                  <a:t> </a:t>
                </a:r>
                <a:r>
                  <a:rPr lang="es-ES" sz="3600" dirty="0" err="1">
                    <a:latin typeface="Comic Sans MS" panose="030F0702030302020204" pitchFamily="66" charset="0"/>
                  </a:rPr>
                  <a:t>is</a:t>
                </a:r>
                <a:r>
                  <a:rPr lang="es-ES" sz="3600" dirty="0">
                    <a:latin typeface="Comic Sans MS" panose="030F0702030302020204" pitchFamily="66" charset="0"/>
                  </a:rPr>
                  <a:t>,</a:t>
                </a:r>
              </a:p>
              <a:p>
                <a:pPr marL="0" indent="0">
                  <a:buNone/>
                </a:pPr>
                <a:r>
                  <a:rPr lang="es-ES" sz="3600" dirty="0">
                    <a:latin typeface="Comic Sans MS" panose="030F0702030302020204" pitchFamily="66" charset="0"/>
                  </a:rPr>
                  <a:t>                                   </a:t>
                </a:r>
                <a:r>
                  <a:rPr lang="es-ES" sz="36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n! = n ∙ (n-1) ∙  ∙∙∙ ∙ 2 ∙ 1  </a:t>
                </a:r>
              </a:p>
              <a:p>
                <a:pPr marL="0" indent="0">
                  <a:buNone/>
                </a:pPr>
                <a:r>
                  <a:rPr lang="es-ES" sz="3600" dirty="0">
                    <a:latin typeface="Comic Sans MS" panose="030F0702030302020204" pitchFamily="66" charset="0"/>
                  </a:rPr>
                  <a:t>   (</a:t>
                </a:r>
                <a:r>
                  <a:rPr lang="es-ES" sz="3600" dirty="0" err="1">
                    <a:latin typeface="Comic Sans MS" panose="030F0702030302020204" pitchFamily="66" charset="0"/>
                  </a:rPr>
                  <a:t>similarly</a:t>
                </a:r>
                <a:r>
                  <a:rPr lang="es-ES" sz="3600" dirty="0">
                    <a:latin typeface="Comic Sans MS" panose="030F0702030302020204" pitchFamily="66" charset="0"/>
                  </a:rPr>
                  <a:t> </a:t>
                </a:r>
                <a:r>
                  <a:rPr lang="es-ES" sz="3600" dirty="0" err="1">
                    <a:latin typeface="Comic Sans MS" panose="030F0702030302020204" pitchFamily="66" charset="0"/>
                  </a:rPr>
                  <a:t>for</a:t>
                </a:r>
                <a:r>
                  <a:rPr lang="es-ES" sz="3600" dirty="0">
                    <a:latin typeface="Comic Sans MS" panose="030F0702030302020204" pitchFamily="66" charset="0"/>
                  </a:rPr>
                  <a:t> k!, (n-k)! ; </a:t>
                </a:r>
                <a:r>
                  <a:rPr lang="es-ES" sz="3600" dirty="0" err="1">
                    <a:latin typeface="Comic Sans MS" panose="030F0702030302020204" pitchFamily="66" charset="0"/>
                  </a:rPr>
                  <a:t>it</a:t>
                </a:r>
                <a:r>
                  <a:rPr lang="es-ES" sz="3600" dirty="0">
                    <a:latin typeface="Comic Sans MS" panose="030F0702030302020204" pitchFamily="66" charset="0"/>
                  </a:rPr>
                  <a:t> </a:t>
                </a:r>
                <a:r>
                  <a:rPr lang="es-ES" sz="3600" dirty="0" err="1">
                    <a:latin typeface="Comic Sans MS" panose="030F0702030302020204" pitchFamily="66" charset="0"/>
                  </a:rPr>
                  <a:t>is</a:t>
                </a:r>
                <a:r>
                  <a:rPr lang="es-ES" sz="3600" dirty="0">
                    <a:latin typeface="Comic Sans MS" panose="030F0702030302020204" pitchFamily="66" charset="0"/>
                  </a:rPr>
                  <a:t> </a:t>
                </a:r>
                <a:r>
                  <a:rPr lang="es-ES" sz="3600" dirty="0" err="1">
                    <a:latin typeface="Comic Sans MS" panose="030F0702030302020204" pitchFamily="66" charset="0"/>
                  </a:rPr>
                  <a:t>also</a:t>
                </a:r>
                <a:r>
                  <a:rPr lang="es-ES" sz="3600" dirty="0">
                    <a:latin typeface="Comic Sans MS" panose="030F0702030302020204" pitchFamily="66" charset="0"/>
                  </a:rPr>
                  <a:t> </a:t>
                </a:r>
                <a:r>
                  <a:rPr lang="es-ES" sz="3600" dirty="0" err="1">
                    <a:latin typeface="Comic Sans MS" panose="030F0702030302020204" pitchFamily="66" charset="0"/>
                  </a:rPr>
                  <a:t>taken</a:t>
                </a:r>
                <a:r>
                  <a:rPr lang="es-ES" sz="3600" dirty="0">
                    <a:latin typeface="Comic Sans MS" panose="030F0702030302020204" pitchFamily="66" charset="0"/>
                  </a:rPr>
                  <a:t> </a:t>
                </a:r>
                <a:r>
                  <a:rPr lang="es-ES" sz="36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0! = 1</a:t>
                </a:r>
                <a:r>
                  <a:rPr lang="es-ES" sz="3600" dirty="0">
                    <a:latin typeface="Comic Sans MS" panose="030F0702030302020204" pitchFamily="66" charset="0"/>
                  </a:rPr>
                  <a:t>).</a:t>
                </a:r>
              </a:p>
              <a:p>
                <a:pPr marL="0" indent="0">
                  <a:buNone/>
                </a:pPr>
                <a:endParaRPr lang="es-ES" sz="30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es-ES" sz="30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es-ES" sz="30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es-ES" sz="2500" dirty="0">
                  <a:latin typeface="Comic Sans MS" panose="030F0702030302020204" pitchFamily="66" charset="0"/>
                </a:endParaRPr>
              </a:p>
              <a:p>
                <a:endParaRPr lang="es-ES" sz="2500" dirty="0">
                  <a:latin typeface="Comic Sans MS" panose="030F0702030302020204" pitchFamily="66" charset="0"/>
                </a:endParaRPr>
              </a:p>
              <a:p>
                <a:endParaRPr lang="es-ES" sz="25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es-ES" sz="25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es-ES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7743255B-8945-B241-78D5-49684A2F131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347977"/>
                <a:ext cx="10975848" cy="3168605"/>
              </a:xfrm>
              <a:blipFill>
                <a:blip r:embed="rId2"/>
                <a:stretch>
                  <a:fillRect l="-833" t="-4615" b="-1346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Marcador de contenido 2">
                <a:extLst>
                  <a:ext uri="{FF2B5EF4-FFF2-40B4-BE49-F238E27FC236}">
                    <a16:creationId xmlns:a16="http://schemas.microsoft.com/office/drawing/2014/main" id="{7743255B-8945-B241-78D5-49684A2F131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38200" y="4640740"/>
                <a:ext cx="10975848" cy="316860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s-ES_tradnl" sz="2500" dirty="0">
                    <a:latin typeface="Comic Sans MS" panose="030F0702030302020204" pitchFamily="66" charset="0"/>
                  </a:rPr>
                  <a:t>   </a:t>
                </a:r>
                <a:r>
                  <a:rPr lang="es-ES_tradnl" sz="2500" dirty="0" err="1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For</a:t>
                </a:r>
                <a:r>
                  <a:rPr lang="es-ES_tradnl" sz="2500" dirty="0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es-ES_tradnl" sz="2500" dirty="0" err="1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example</a:t>
                </a:r>
                <a:r>
                  <a:rPr lang="es-ES_tradnl" sz="2500" dirty="0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:</a:t>
                </a:r>
                <a:endParaRPr lang="es-ES" sz="2500" dirty="0">
                  <a:solidFill>
                    <a:schemeClr val="accent6">
                      <a:lumMod val="75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r>
                  <a:rPr lang="pt-BR" sz="4500" dirty="0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         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45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45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_tradnl" sz="45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6</m:t>
                            </m:r>
                          </m:num>
                          <m:den>
                            <m:r>
                              <a:rPr lang="es-ES_tradnl" sz="45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e>
                    </m:d>
                  </m:oMath>
                </a14:m>
                <a:r>
                  <a:rPr lang="es-ES" sz="4500" dirty="0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s-ES_tradnl" sz="2500" i="1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s-ES" sz="2500" i="1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_tradnl" sz="2500" b="0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  <m:r>
                          <a:rPr lang="es-ES_tradnl" sz="2500" i="1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!</m:t>
                        </m:r>
                      </m:num>
                      <m:den>
                        <m:r>
                          <a:rPr lang="es-ES_tradnl" sz="2500" b="0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es-ES_tradnl" sz="2500" i="1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!</m:t>
                        </m:r>
                        <m:r>
                          <a:rPr lang="es-ES_tradnl" sz="2500" b="0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s-ES_tradnl" sz="2500" i="1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!</m:t>
                        </m:r>
                      </m:den>
                    </m:f>
                    <m:r>
                      <a:rPr lang="es-ES_tradnl" sz="2500" b="0" i="1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s-ES" sz="2500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s-ES_tradnl" sz="2500" i="0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6</m:t>
                        </m:r>
                        <m:r>
                          <m:rPr>
                            <m:nor/>
                          </m:rPr>
                          <a:rPr lang="es-ES" sz="2500" dirty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∙</m:t>
                        </m:r>
                        <m:r>
                          <m:rPr>
                            <m:nor/>
                          </m:rPr>
                          <a:rPr lang="es-ES_tradnl" sz="2500" i="0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5 </m:t>
                        </m:r>
                        <m:r>
                          <a:rPr lang="es-ES_tradnl" sz="2500" b="0" i="1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 </m:t>
                        </m:r>
                        <m:r>
                          <m:rPr>
                            <m:nor/>
                          </m:rPr>
                          <a:rPr lang="es-ES_tradnl" sz="2500" b="0" i="0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  <m:r>
                          <m:rPr>
                            <m:nor/>
                          </m:rPr>
                          <a:rPr lang="es-ES" sz="2500" dirty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∙</m:t>
                        </m:r>
                        <m:r>
                          <m:rPr>
                            <m:nor/>
                          </m:rPr>
                          <a:rPr lang="es-ES_tradnl" sz="2500" dirty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s-ES_tradnl" sz="2500" b="0" i="0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3 </m:t>
                        </m:r>
                        <m:r>
                          <m:rPr>
                            <m:nor/>
                          </m:rPr>
                          <a:rPr lang="es-ES" sz="2500" dirty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 2 ∙ 1</m:t>
                        </m:r>
                      </m:num>
                      <m:den>
                        <m:r>
                          <m:rPr>
                            <m:nor/>
                          </m:rPr>
                          <a:rPr lang="es-ES_tradnl" sz="2500" b="0" i="0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4 </m:t>
                        </m:r>
                        <m:r>
                          <m:rPr>
                            <m:nor/>
                          </m:rPr>
                          <a:rPr lang="es-ES" sz="2500" dirty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m:rPr>
                            <m:nor/>
                          </m:rPr>
                          <a:rPr lang="es-ES_tradnl" sz="2500" dirty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3 </m:t>
                        </m:r>
                        <m:r>
                          <m:rPr>
                            <m:nor/>
                          </m:rPr>
                          <a:rPr lang="es-ES" sz="2500" dirty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 2 ∙ 1</m:t>
                        </m:r>
                        <m:r>
                          <m:rPr>
                            <m:nor/>
                          </m:rPr>
                          <a:rPr lang="es-ES_tradnl" sz="2500" b="0" i="0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s-ES" sz="2500" dirty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m:rPr>
                            <m:nor/>
                          </m:rPr>
                          <a:rPr lang="es-ES_tradnl" sz="2500" b="0" i="0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s-ES" sz="2500" dirty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 ∙ 1</m:t>
                        </m:r>
                      </m:den>
                    </m:f>
                    <m:r>
                      <a:rPr lang="es-ES_tradnl" sz="2500" i="1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s-ES" sz="2500" dirty="0">
                    <a:solidFill>
                      <a:schemeClr val="accent6">
                        <a:lumMod val="7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sz="2500" i="1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s-ES_tradnl" sz="2500" dirty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6</m:t>
                        </m:r>
                        <m:r>
                          <m:rPr>
                            <m:nor/>
                          </m:rPr>
                          <a:rPr lang="es-ES" sz="2500" dirty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∙</m:t>
                        </m:r>
                        <m:r>
                          <m:rPr>
                            <m:nor/>
                          </m:rPr>
                          <a:rPr lang="es-ES_tradnl" sz="2500" dirty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5 </m:t>
                        </m:r>
                      </m:num>
                      <m:den>
                        <m:r>
                          <m:rPr>
                            <m:nor/>
                          </m:rPr>
                          <a:rPr lang="es-ES" sz="2500" dirty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2 </m:t>
                        </m:r>
                      </m:den>
                    </m:f>
                  </m:oMath>
                </a14:m>
                <a:r>
                  <a:rPr lang="es-ES" sz="2500" dirty="0">
                    <a:solidFill>
                      <a:schemeClr val="accent6">
                        <a:lumMod val="7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= </a:t>
                </a:r>
                <a:r>
                  <a:rPr lang="es-ES" sz="2500" dirty="0">
                    <a:solidFill>
                      <a:schemeClr val="accent1">
                        <a:lumMod val="7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15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s-ES" sz="3000" dirty="0">
                  <a:solidFill>
                    <a:schemeClr val="accent6">
                      <a:lumMod val="75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s-ES" sz="300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s-ES" sz="2500" dirty="0">
                  <a:latin typeface="Comic Sans MS" panose="030F0702030302020204" pitchFamily="66" charset="0"/>
                </a:endParaRPr>
              </a:p>
              <a:p>
                <a:endParaRPr lang="es-ES" sz="2500" dirty="0">
                  <a:latin typeface="Comic Sans MS" panose="030F0702030302020204" pitchFamily="66" charset="0"/>
                </a:endParaRPr>
              </a:p>
              <a:p>
                <a:endParaRPr lang="es-ES" sz="250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s-ES" sz="250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s-ES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8" name="Marcador de contenido 2">
                <a:extLst>
                  <a:ext uri="{FF2B5EF4-FFF2-40B4-BE49-F238E27FC236}">
                    <a16:creationId xmlns:a16="http://schemas.microsoft.com/office/drawing/2014/main" id="{7743255B-8945-B241-78D5-49684A2F131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4640740"/>
                <a:ext cx="10975848" cy="3168605"/>
              </a:xfrm>
              <a:prstGeom prst="rect">
                <a:avLst/>
              </a:prstGeom>
              <a:blipFill>
                <a:blip r:embed="rId3"/>
                <a:stretch>
                  <a:fillRect t="-2692"/>
                </a:stretch>
              </a:blipFill>
            </p:spPr>
            <p:txBody>
              <a:bodyPr/>
              <a:lstStyle/>
              <a:p>
                <a:r>
                  <a:rPr lang="es-ES_tradn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96126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3F2975-F214-8AC7-1ECF-90C3FBDC10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ángulo 20">
            <a:extLst>
              <a:ext uri="{FF2B5EF4-FFF2-40B4-BE49-F238E27FC236}">
                <a16:creationId xmlns:a16="http://schemas.microsoft.com/office/drawing/2014/main" id="{F3CB847A-F391-3A93-1104-570D1560BF81}"/>
              </a:ext>
            </a:extLst>
          </p:cNvPr>
          <p:cNvSpPr/>
          <p:nvPr/>
        </p:nvSpPr>
        <p:spPr>
          <a:xfrm>
            <a:off x="350520" y="329736"/>
            <a:ext cx="11191235" cy="1873968"/>
          </a:xfrm>
          <a:prstGeom prst="rect">
            <a:avLst/>
          </a:prstGeom>
          <a:solidFill>
            <a:schemeClr val="bg1">
              <a:lumMod val="85000"/>
              <a:alpha val="49804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C3473A38-1BB3-11F2-35BF-EF020A11B69E}"/>
              </a:ext>
            </a:extLst>
          </p:cNvPr>
          <p:cNvSpPr txBox="1">
            <a:spLocks/>
          </p:cNvSpPr>
          <p:nvPr/>
        </p:nvSpPr>
        <p:spPr>
          <a:xfrm>
            <a:off x="2707686" y="623066"/>
            <a:ext cx="8834069" cy="1507486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500" dirty="0">
                <a:latin typeface="Comic Sans MS" panose="030F0702030302020204" pitchFamily="66" charset="0"/>
              </a:rPr>
              <a:t>    Let us show that the finite nonempty set</a:t>
            </a:r>
          </a:p>
          <a:p>
            <a:pPr marL="0" indent="0">
              <a:buNone/>
            </a:pPr>
            <a:r>
              <a:rPr lang="en-US" sz="2500" dirty="0">
                <a:latin typeface="Comic Sans MS" panose="030F0702030302020204" pitchFamily="66" charset="0"/>
              </a:rPr>
              <a:t>                       A = { 1, 2, 3, 4 }</a:t>
            </a:r>
          </a:p>
          <a:p>
            <a:pPr marL="0" indent="0">
              <a:buNone/>
            </a:pPr>
            <a:r>
              <a:rPr lang="en-US" sz="2500" dirty="0">
                <a:latin typeface="Comic Sans MS" panose="030F0702030302020204" pitchFamily="66" charset="0"/>
              </a:rPr>
              <a:t>    has as many </a:t>
            </a:r>
            <a:r>
              <a:rPr lang="en-US" sz="2500">
                <a:latin typeface="Comic Sans MS" panose="030F0702030302020204" pitchFamily="66" charset="0"/>
              </a:rPr>
              <a:t>as  2</a:t>
            </a:r>
            <a:r>
              <a:rPr lang="en-US" sz="2500" baseline="30000">
                <a:latin typeface="Comic Sans MS" panose="030F0702030302020204" pitchFamily="66" charset="0"/>
              </a:rPr>
              <a:t>4 </a:t>
            </a:r>
            <a:r>
              <a:rPr lang="en-US" sz="2500">
                <a:latin typeface="Comic Sans MS" panose="030F0702030302020204" pitchFamily="66" charset="0"/>
              </a:rPr>
              <a:t>= 16  </a:t>
            </a:r>
            <a:r>
              <a:rPr lang="en-US" sz="2500" dirty="0">
                <a:latin typeface="Comic Sans MS" panose="030F0702030302020204" pitchFamily="66" charset="0"/>
              </a:rPr>
              <a:t>subsets. </a:t>
            </a:r>
          </a:p>
          <a:p>
            <a:pPr marL="0" indent="0">
              <a:buNone/>
            </a:pPr>
            <a:endParaRPr lang="en-US" sz="25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2500" dirty="0">
              <a:latin typeface="Comic Sans MS" panose="030F0702030302020204" pitchFamily="66" charset="0"/>
            </a:endParaRPr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077C4597-EE12-B577-A23C-4C4A27D4B6EF}"/>
              </a:ext>
            </a:extLst>
          </p:cNvPr>
          <p:cNvSpPr txBox="1">
            <a:spLocks/>
          </p:cNvSpPr>
          <p:nvPr/>
        </p:nvSpPr>
        <p:spPr>
          <a:xfrm>
            <a:off x="650245" y="623066"/>
            <a:ext cx="1882644" cy="830997"/>
          </a:xfrm>
          <a:prstGeom prst="rect">
            <a:avLst/>
          </a:prstGeom>
          <a:solidFill>
            <a:schemeClr val="bg1">
              <a:lumMod val="65000"/>
            </a:schemeClr>
          </a:solidFill>
          <a:ln w="25400">
            <a:solidFill>
              <a:schemeClr val="accent2">
                <a:lumMod val="50000"/>
              </a:schemeClr>
            </a:solidFill>
          </a:ln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ES" sz="3200" b="1" dirty="0" err="1">
                <a:solidFill>
                  <a:schemeClr val="bg1"/>
                </a:solidFill>
              </a:rPr>
              <a:t>Example</a:t>
            </a:r>
            <a:r>
              <a:rPr lang="es-ES" sz="3200" b="1" dirty="0">
                <a:solidFill>
                  <a:schemeClr val="bg1"/>
                </a:solidFill>
              </a:rPr>
              <a:t>   </a:t>
            </a: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A0C5F167-970A-38CE-E505-18A92742192B}"/>
              </a:ext>
            </a:extLst>
          </p:cNvPr>
          <p:cNvSpPr txBox="1"/>
          <p:nvPr/>
        </p:nvSpPr>
        <p:spPr>
          <a:xfrm>
            <a:off x="350520" y="2329233"/>
            <a:ext cx="1088043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Subsets of A :</a:t>
            </a:r>
          </a:p>
          <a:p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      </a:t>
            </a:r>
          </a:p>
          <a:p>
            <a:endParaRPr lang="en-US" sz="2400" dirty="0">
              <a:solidFill>
                <a:schemeClr val="accent6">
                  <a:lumMod val="75000"/>
                </a:schemeClr>
              </a:solidFill>
              <a:latin typeface="Yu Mincho" panose="02020400000000000000" pitchFamily="18" charset="-128"/>
              <a:ea typeface="Yu Mincho" panose="02020400000000000000" pitchFamily="18" charset="-128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E4FD4861-12EE-4275-7A10-520DDC97E69F}"/>
              </a:ext>
            </a:extLst>
          </p:cNvPr>
          <p:cNvSpPr txBox="1"/>
          <p:nvPr/>
        </p:nvSpPr>
        <p:spPr>
          <a:xfrm>
            <a:off x="505917" y="3513650"/>
            <a:ext cx="108804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[with 1 element]  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r>
              <a:rPr lang="es-ES" sz="2400" baseline="-250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2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= 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latin typeface="Yu Mincho" panose="02020400000000000000" pitchFamily="18" charset="-128"/>
                <a:ea typeface="Yu Mincho" panose="02020400000000000000" pitchFamily="18" charset="-128"/>
              </a:rPr>
              <a:t>{1},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r>
              <a:rPr lang="es-ES" sz="2400" baseline="-250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3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= 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latin typeface="Yu Mincho" panose="02020400000000000000" pitchFamily="18" charset="-128"/>
                <a:ea typeface="Yu Mincho" panose="02020400000000000000" pitchFamily="18" charset="-128"/>
              </a:rPr>
              <a:t>{2},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r>
              <a:rPr lang="es-ES" sz="2400" baseline="-250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4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= 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latin typeface="Yu Mincho" panose="02020400000000000000" pitchFamily="18" charset="-128"/>
                <a:ea typeface="Yu Mincho" panose="02020400000000000000" pitchFamily="18" charset="-128"/>
              </a:rPr>
              <a:t>{3},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r>
              <a:rPr lang="es-ES" sz="2400" baseline="-250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5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= 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latin typeface="Yu Mincho" panose="02020400000000000000" pitchFamily="18" charset="-128"/>
                <a:ea typeface="Yu Mincho" panose="02020400000000000000" pitchFamily="18" charset="-128"/>
              </a:rPr>
              <a:t>{4} 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7557934C-38D8-76E6-075A-A0E7A7B708D7}"/>
              </a:ext>
            </a:extLst>
          </p:cNvPr>
          <p:cNvSpPr txBox="1"/>
          <p:nvPr/>
        </p:nvSpPr>
        <p:spPr>
          <a:xfrm>
            <a:off x="505917" y="3959401"/>
            <a:ext cx="114644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[with 2 elements] 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r>
              <a:rPr lang="es-ES" sz="2400" baseline="-250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6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= 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latin typeface="Yu Mincho" panose="02020400000000000000" pitchFamily="18" charset="-128"/>
                <a:ea typeface="Yu Mincho" panose="02020400000000000000" pitchFamily="18" charset="-128"/>
              </a:rPr>
              <a:t>{1, 2},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r>
              <a:rPr lang="es-ES" sz="2400" baseline="-250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7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= 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latin typeface="Yu Mincho" panose="02020400000000000000" pitchFamily="18" charset="-128"/>
                <a:ea typeface="Yu Mincho" panose="02020400000000000000" pitchFamily="18" charset="-128"/>
              </a:rPr>
              <a:t>{1, 3},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r>
              <a:rPr lang="es-ES" sz="2400" baseline="-250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8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= 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latin typeface="Yu Mincho" panose="02020400000000000000" pitchFamily="18" charset="-128"/>
                <a:ea typeface="Yu Mincho" panose="02020400000000000000" pitchFamily="18" charset="-128"/>
              </a:rPr>
              <a:t>{1, 4},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r>
              <a:rPr lang="es-ES" sz="2400" baseline="-250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9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= 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latin typeface="Yu Mincho" panose="02020400000000000000" pitchFamily="18" charset="-128"/>
                <a:ea typeface="Yu Mincho" panose="02020400000000000000" pitchFamily="18" charset="-128"/>
              </a:rPr>
              <a:t>{2, 3},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r>
              <a:rPr lang="es-ES" sz="2400" baseline="-250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10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= 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latin typeface="Yu Mincho" panose="02020400000000000000" pitchFamily="18" charset="-128"/>
                <a:ea typeface="Yu Mincho" panose="02020400000000000000" pitchFamily="18" charset="-128"/>
              </a:rPr>
              <a:t>{2, 4},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S</a:t>
            </a:r>
            <a:r>
              <a:rPr lang="es-ES" sz="2400" baseline="-250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11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= 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latin typeface="Yu Mincho" panose="02020400000000000000" pitchFamily="18" charset="-128"/>
                <a:ea typeface="Yu Mincho" panose="02020400000000000000" pitchFamily="18" charset="-128"/>
              </a:rPr>
              <a:t>{3, 4}  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73818BE5-F7E8-CEC9-F789-48AE39F86887}"/>
              </a:ext>
            </a:extLst>
          </p:cNvPr>
          <p:cNvSpPr txBox="1"/>
          <p:nvPr/>
        </p:nvSpPr>
        <p:spPr>
          <a:xfrm>
            <a:off x="505917" y="4405152"/>
            <a:ext cx="114644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[with 3 elements] 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r>
              <a:rPr lang="es-ES" sz="2400" baseline="-250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12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= 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latin typeface="Yu Mincho" panose="02020400000000000000" pitchFamily="18" charset="-128"/>
                <a:ea typeface="Yu Mincho" panose="02020400000000000000" pitchFamily="18" charset="-128"/>
              </a:rPr>
              <a:t>{1, 2, 3},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r>
              <a:rPr lang="es-ES" sz="2400" baseline="-250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13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= 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latin typeface="Yu Mincho" panose="02020400000000000000" pitchFamily="18" charset="-128"/>
                <a:ea typeface="Yu Mincho" panose="02020400000000000000" pitchFamily="18" charset="-128"/>
              </a:rPr>
              <a:t>{1, 2, 4},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r>
              <a:rPr lang="es-ES" sz="2400" baseline="-250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14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= 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latin typeface="Yu Mincho" panose="02020400000000000000" pitchFamily="18" charset="-128"/>
                <a:ea typeface="Yu Mincho" panose="02020400000000000000" pitchFamily="18" charset="-128"/>
              </a:rPr>
              <a:t>{1, 3, 4},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r>
              <a:rPr lang="es-ES" sz="2400" baseline="-250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15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= 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latin typeface="Yu Mincho" panose="02020400000000000000" pitchFamily="18" charset="-128"/>
                <a:ea typeface="Yu Mincho" panose="02020400000000000000" pitchFamily="18" charset="-128"/>
              </a:rPr>
              <a:t>{2, 3, 4}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E634610D-C705-8211-6A9C-734999798DB6}"/>
              </a:ext>
            </a:extLst>
          </p:cNvPr>
          <p:cNvSpPr txBox="1"/>
          <p:nvPr/>
        </p:nvSpPr>
        <p:spPr>
          <a:xfrm>
            <a:off x="505917" y="4863498"/>
            <a:ext cx="114644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[with 4 elements] 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r>
              <a:rPr lang="es-ES" sz="2400" baseline="-250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16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= 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latin typeface="Yu Mincho" panose="02020400000000000000" pitchFamily="18" charset="-128"/>
                <a:ea typeface="Yu Mincho" panose="02020400000000000000" pitchFamily="18" charset="-128"/>
              </a:rPr>
              <a:t>{1, 2, 3, 4} 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=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A</a:t>
            </a:r>
            <a:endParaRPr lang="en-US" sz="2400" dirty="0">
              <a:solidFill>
                <a:schemeClr val="accent6">
                  <a:lumMod val="75000"/>
                </a:schemeClr>
              </a:solidFill>
              <a:latin typeface="Yu Mincho" panose="02020400000000000000" pitchFamily="18" charset="-128"/>
              <a:ea typeface="Yu Mincho" panose="02020400000000000000" pitchFamily="18" charset="-128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5AEF21DD-1338-6C49-CE8F-F8E752DF537A}"/>
              </a:ext>
            </a:extLst>
          </p:cNvPr>
          <p:cNvSpPr txBox="1"/>
          <p:nvPr/>
        </p:nvSpPr>
        <p:spPr>
          <a:xfrm>
            <a:off x="505916" y="3020944"/>
            <a:ext cx="108804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[with 0 elements] 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r>
              <a:rPr lang="es-ES" sz="2400" baseline="-250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1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= 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latin typeface="Yu Mincho" panose="02020400000000000000" pitchFamily="18" charset="-128"/>
                <a:ea typeface="Yu Mincho" panose="02020400000000000000" pitchFamily="18" charset="-128"/>
              </a:rPr>
              <a:t>∅</a:t>
            </a:r>
          </a:p>
        </p:txBody>
      </p:sp>
    </p:spTree>
    <p:extLst>
      <p:ext uri="{BB962C8B-B14F-4D97-AF65-F5344CB8AC3E}">
        <p14:creationId xmlns:p14="http://schemas.microsoft.com/office/powerpoint/2010/main" val="2965539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4" grpId="0"/>
      <p:bldP spid="5" grpId="0"/>
      <p:bldP spid="6" grpId="0"/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DC5D4C-1219-C8A1-B69D-DB4CEBB132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uadroTexto 12">
            <a:extLst>
              <a:ext uri="{FF2B5EF4-FFF2-40B4-BE49-F238E27FC236}">
                <a16:creationId xmlns:a16="http://schemas.microsoft.com/office/drawing/2014/main" id="{716276C3-383E-82C2-57AA-2A2B23E4C30C}"/>
              </a:ext>
            </a:extLst>
          </p:cNvPr>
          <p:cNvSpPr txBox="1"/>
          <p:nvPr/>
        </p:nvSpPr>
        <p:spPr>
          <a:xfrm>
            <a:off x="5694218" y="3454400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92FE1ACA-DD31-C8D6-7E7C-3DFF4A49F96E}"/>
              </a:ext>
            </a:extLst>
          </p:cNvPr>
          <p:cNvSpPr txBox="1"/>
          <p:nvPr/>
        </p:nvSpPr>
        <p:spPr>
          <a:xfrm>
            <a:off x="5694218" y="3454400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CuadroTexto 25">
                <a:extLst>
                  <a:ext uri="{FF2B5EF4-FFF2-40B4-BE49-F238E27FC236}">
                    <a16:creationId xmlns:a16="http://schemas.microsoft.com/office/drawing/2014/main" id="{E347D3B8-7CF5-6798-1DE7-9EFB4C5AFDDA}"/>
                  </a:ext>
                </a:extLst>
              </p:cNvPr>
              <p:cNvSpPr txBox="1"/>
              <p:nvPr/>
            </p:nvSpPr>
            <p:spPr>
              <a:xfrm>
                <a:off x="637200" y="2840295"/>
                <a:ext cx="7353046" cy="5470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2400" dirty="0">
                    <a:latin typeface="Comic Sans MS" panose="030F0702030302020204" pitchFamily="66" charset="0"/>
                    <a:ea typeface="Cambria Math" panose="02040503050406030204" pitchFamily="18" charset="0"/>
                  </a:rPr>
                  <a:t>1)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25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5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5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" sz="25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𝑘</m:t>
                            </m:r>
                          </m:den>
                        </m:f>
                      </m:e>
                    </m:d>
                    <m:r>
                      <a:rPr lang="es-ES" sz="250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pt-BR" sz="2500" dirty="0">
                    <a:solidFill>
                      <a:schemeClr val="accent1">
                        <a:lumMod val="7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=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25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5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5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" sz="25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s-ES" sz="25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s-ES" sz="25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𝑘</m:t>
                            </m:r>
                          </m:den>
                        </m:f>
                      </m:e>
                    </m:d>
                  </m:oMath>
                </a14:m>
                <a:r>
                  <a:rPr lang="es-ES" sz="2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 </a:t>
                </a:r>
                <a:r>
                  <a:rPr lang="es-ES" sz="2500" dirty="0">
                    <a:latin typeface="Comic Sans MS" panose="030F0702030302020204" pitchFamily="66" charset="0"/>
                    <a:ea typeface="Cambria Math" panose="02040503050406030204" pitchFamily="18" charset="0"/>
                  </a:rPr>
                  <a:t>holds </a:t>
                </a:r>
                <a:r>
                  <a:rPr lang="es-ES" sz="2500" dirty="0" err="1">
                    <a:latin typeface="Comic Sans MS" panose="030F0702030302020204" pitchFamily="66" charset="0"/>
                    <a:ea typeface="Cambria Math" panose="02040503050406030204" pitchFamily="18" charset="0"/>
                  </a:rPr>
                  <a:t>for</a:t>
                </a:r>
                <a:r>
                  <a:rPr lang="es-ES" sz="2500" dirty="0">
                    <a:latin typeface="Comic Sans MS" panose="030F0702030302020204" pitchFamily="66" charset="0"/>
                    <a:ea typeface="Cambria Math" panose="02040503050406030204" pitchFamily="18" charset="0"/>
                  </a:rPr>
                  <a:t> </a:t>
                </a:r>
                <a:r>
                  <a:rPr lang="es-ES" sz="2500" dirty="0" err="1">
                    <a:latin typeface="Comic Sans MS" panose="030F0702030302020204" pitchFamily="66" charset="0"/>
                    <a:ea typeface="Cambria Math" panose="02040503050406030204" pitchFamily="18" charset="0"/>
                  </a:rPr>
                  <a:t>all</a:t>
                </a:r>
                <a:r>
                  <a:rPr lang="es-ES" sz="2500" dirty="0">
                    <a:latin typeface="Comic Sans MS" panose="030F0702030302020204" pitchFamily="66" charset="0"/>
                    <a:ea typeface="Cambria Math" panose="02040503050406030204" pitchFamily="18" charset="0"/>
                  </a:rPr>
                  <a:t> </a:t>
                </a:r>
                <a:r>
                  <a:rPr lang="es-ES" sz="2500" dirty="0" err="1">
                    <a:latin typeface="Comic Sans MS" panose="030F0702030302020204" pitchFamily="66" charset="0"/>
                    <a:ea typeface="Cambria Math" panose="02040503050406030204" pitchFamily="18" charset="0"/>
                  </a:rPr>
                  <a:t>integer</a:t>
                </a:r>
                <a:r>
                  <a:rPr lang="es-ES" sz="2500" dirty="0">
                    <a:latin typeface="Comic Sans MS" panose="030F0702030302020204" pitchFamily="66" charset="0"/>
                    <a:ea typeface="Cambria Math" panose="02040503050406030204" pitchFamily="18" charset="0"/>
                  </a:rPr>
                  <a:t> k = 0, 1, …, n.</a:t>
                </a:r>
              </a:p>
            </p:txBody>
          </p:sp>
        </mc:Choice>
        <mc:Fallback xmlns="">
          <p:sp>
            <p:nvSpPr>
              <p:cNvPr id="26" name="CuadroTexto 25">
                <a:extLst>
                  <a:ext uri="{FF2B5EF4-FFF2-40B4-BE49-F238E27FC236}">
                    <a16:creationId xmlns:a16="http://schemas.microsoft.com/office/drawing/2014/main" id="{E347D3B8-7CF5-6798-1DE7-9EFB4C5AFDD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7200" y="2840295"/>
                <a:ext cx="7353046" cy="547073"/>
              </a:xfrm>
              <a:prstGeom prst="rect">
                <a:avLst/>
              </a:prstGeom>
              <a:blipFill>
                <a:blip r:embed="rId2"/>
                <a:stretch>
                  <a:fillRect l="-1327" t="-5556" b="-17778"/>
                </a:stretch>
              </a:blipFill>
            </p:spPr>
            <p:txBody>
              <a:bodyPr/>
              <a:lstStyle/>
              <a:p>
                <a:r>
                  <a:rPr lang="es-ES_trad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Marcador de contenido 2">
            <a:extLst>
              <a:ext uri="{FF2B5EF4-FFF2-40B4-BE49-F238E27FC236}">
                <a16:creationId xmlns:a16="http://schemas.microsoft.com/office/drawing/2014/main" id="{7743255B-8945-B241-78D5-49684A2F13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2660" y="1788493"/>
            <a:ext cx="10975848" cy="1191313"/>
          </a:xfrm>
        </p:spPr>
        <p:txBody>
          <a:bodyPr>
            <a:normAutofit/>
          </a:bodyPr>
          <a:lstStyle/>
          <a:p>
            <a:r>
              <a:rPr lang="es-ES" sz="2500" dirty="0" err="1">
                <a:latin typeface="Comic Sans MS" panose="030F0702030302020204" pitchFamily="66" charset="0"/>
              </a:rPr>
              <a:t>Among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others</a:t>
            </a:r>
            <a:r>
              <a:rPr lang="es-ES" sz="2500" dirty="0">
                <a:latin typeface="Comic Sans MS" panose="030F0702030302020204" pitchFamily="66" charset="0"/>
              </a:rPr>
              <a:t>, </a:t>
            </a:r>
            <a:r>
              <a:rPr lang="es-ES_tradnl" sz="2500" dirty="0" err="1">
                <a:latin typeface="Comic Sans MS" panose="030F0702030302020204" pitchFamily="66" charset="0"/>
              </a:rPr>
              <a:t>two</a:t>
            </a:r>
            <a:r>
              <a:rPr lang="es-ES_tradnl" sz="2500" dirty="0">
                <a:latin typeface="Comic Sans MS" panose="030F0702030302020204" pitchFamily="66" charset="0"/>
              </a:rPr>
              <a:t> </a:t>
            </a:r>
            <a:r>
              <a:rPr lang="es-ES_tradnl" sz="2500" dirty="0" err="1">
                <a:latin typeface="Comic Sans MS" panose="030F0702030302020204" pitchFamily="66" charset="0"/>
              </a:rPr>
              <a:t>important</a:t>
            </a:r>
            <a:r>
              <a:rPr lang="es-ES_tradnl" sz="2500" dirty="0">
                <a:latin typeface="Comic Sans MS" panose="030F0702030302020204" pitchFamily="66" charset="0"/>
              </a:rPr>
              <a:t> </a:t>
            </a:r>
            <a:r>
              <a:rPr lang="es-ES_tradnl" sz="2500" dirty="0" err="1">
                <a:latin typeface="Comic Sans MS" panose="030F0702030302020204" pitchFamily="66" charset="0"/>
              </a:rPr>
              <a:t>facts</a:t>
            </a:r>
            <a:r>
              <a:rPr lang="es-ES_tradnl" sz="2500" dirty="0">
                <a:latin typeface="Comic Sans MS" panose="030F0702030302020204" pitchFamily="66" charset="0"/>
              </a:rPr>
              <a:t> </a:t>
            </a:r>
            <a:r>
              <a:rPr lang="es-ES_tradnl" sz="2500" dirty="0" err="1">
                <a:latin typeface="Comic Sans MS" panose="030F0702030302020204" pitchFamily="66" charset="0"/>
              </a:rPr>
              <a:t>should</a:t>
            </a:r>
            <a:r>
              <a:rPr lang="es-ES_tradnl" sz="2500" dirty="0">
                <a:latin typeface="Comic Sans MS" panose="030F0702030302020204" pitchFamily="66" charset="0"/>
              </a:rPr>
              <a:t> be </a:t>
            </a:r>
            <a:r>
              <a:rPr lang="es-ES_tradnl" sz="2500" dirty="0" err="1">
                <a:latin typeface="Comic Sans MS" panose="030F0702030302020204" pitchFamily="66" charset="0"/>
              </a:rPr>
              <a:t>recalled</a:t>
            </a:r>
            <a:r>
              <a:rPr lang="es-ES_tradnl" sz="2500" dirty="0">
                <a:latin typeface="Comic Sans MS" panose="030F0702030302020204" pitchFamily="66" charset="0"/>
              </a:rPr>
              <a:t>:</a:t>
            </a: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pt-BR" sz="4500" dirty="0">
                <a:latin typeface="Comic Sans MS" panose="030F0702030302020204" pitchFamily="66" charset="0"/>
              </a:rPr>
              <a:t>                                   </a:t>
            </a:r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CuadroTexto 32">
                <a:extLst>
                  <a:ext uri="{FF2B5EF4-FFF2-40B4-BE49-F238E27FC236}">
                    <a16:creationId xmlns:a16="http://schemas.microsoft.com/office/drawing/2014/main" id="{E347D3B8-7CF5-6798-1DE7-9EFB4C5AFDDA}"/>
                  </a:ext>
                </a:extLst>
              </p:cNvPr>
              <p:cNvSpPr txBox="1"/>
              <p:nvPr/>
            </p:nvSpPr>
            <p:spPr>
              <a:xfrm>
                <a:off x="602660" y="3911600"/>
                <a:ext cx="10975848" cy="93179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2400" dirty="0">
                    <a:latin typeface="Comic Sans MS" panose="030F0702030302020204" pitchFamily="66" charset="0"/>
                    <a:ea typeface="Cambria Math" panose="02040503050406030204" pitchFamily="18" charset="0"/>
                  </a:rPr>
                  <a:t>2)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25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5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5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" sz="25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𝑘</m:t>
                            </m:r>
                          </m:den>
                        </m:f>
                      </m:e>
                    </m:d>
                    <m:r>
                      <a:rPr lang="es-ES" sz="25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pt-BR" sz="25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number</a:t>
                </a:r>
                <a:r>
                  <a:rPr lang="es-ES" sz="2500" dirty="0">
                    <a:latin typeface="Comic Sans MS" panose="030F0702030302020204" pitchFamily="66" charset="0"/>
                  </a:rPr>
                  <a:t> of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distinct</a:t>
                </a:r>
                <a:r>
                  <a:rPr lang="es-ES" sz="2500" dirty="0">
                    <a:latin typeface="Comic Sans MS" panose="030F0702030302020204" pitchFamily="66" charset="0"/>
                  </a:rPr>
                  <a:t>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subsets</a:t>
                </a:r>
                <a:r>
                  <a:rPr lang="es-ES" sz="2500" dirty="0">
                    <a:latin typeface="Comic Sans MS" panose="030F0702030302020204" pitchFamily="66" charset="0"/>
                  </a:rPr>
                  <a:t>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with</a:t>
                </a:r>
                <a:r>
                  <a:rPr lang="es-ES" sz="2500" dirty="0">
                    <a:latin typeface="Comic Sans MS" panose="030F0702030302020204" pitchFamily="66" charset="0"/>
                  </a:rPr>
                  <a:t> </a:t>
                </a:r>
                <a:r>
                  <a:rPr lang="es-ES" sz="25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k</a:t>
                </a:r>
                <a:r>
                  <a:rPr lang="es-ES" sz="2500" dirty="0">
                    <a:latin typeface="Comic Sans MS" panose="030F0702030302020204" pitchFamily="66" charset="0"/>
                  </a:rPr>
                  <a:t>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elements</a:t>
                </a:r>
                <a:r>
                  <a:rPr lang="es-ES" sz="2500" dirty="0">
                    <a:latin typeface="Comic Sans MS" panose="030F0702030302020204" pitchFamily="66" charset="0"/>
                  </a:rPr>
                  <a:t>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each</a:t>
                </a:r>
                <a:r>
                  <a:rPr lang="es-ES" sz="2500" dirty="0">
                    <a:latin typeface="Comic Sans MS" panose="030F0702030302020204" pitchFamily="66" charset="0"/>
                  </a:rPr>
                  <a:t> (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they</a:t>
                </a:r>
                <a:r>
                  <a:rPr lang="es-ES" sz="2500" dirty="0">
                    <a:latin typeface="Comic Sans MS" panose="030F0702030302020204" pitchFamily="66" charset="0"/>
                  </a:rPr>
                  <a:t> are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said</a:t>
                </a:r>
                <a:r>
                  <a:rPr lang="es-ES" sz="2500" dirty="0">
                    <a:latin typeface="Comic Sans MS" panose="030F0702030302020204" pitchFamily="66" charset="0"/>
                  </a:rPr>
                  <a:t>   </a:t>
                </a:r>
              </a:p>
              <a:p>
                <a:r>
                  <a:rPr lang="es-ES" sz="2500" dirty="0">
                    <a:latin typeface="Comic Sans MS" panose="030F0702030302020204" pitchFamily="66" charset="0"/>
                  </a:rPr>
                  <a:t>             to be k-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subsets</a:t>
                </a:r>
                <a:r>
                  <a:rPr lang="es-ES" sz="2500" dirty="0">
                    <a:latin typeface="Comic Sans MS" panose="030F0702030302020204" pitchFamily="66" charset="0"/>
                  </a:rPr>
                  <a:t>) of a set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having</a:t>
                </a:r>
                <a:r>
                  <a:rPr lang="es-ES" sz="2500" dirty="0">
                    <a:latin typeface="Comic Sans MS" panose="030F0702030302020204" pitchFamily="66" charset="0"/>
                  </a:rPr>
                  <a:t> </a:t>
                </a:r>
                <a:r>
                  <a:rPr lang="es-ES" sz="25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n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elements</a:t>
                </a:r>
                <a:r>
                  <a:rPr lang="es-ES" sz="2500" dirty="0">
                    <a:latin typeface="Comic Sans MS" panose="030F0702030302020204" pitchFamily="66" charset="0"/>
                  </a:rPr>
                  <a:t> (</a:t>
                </a:r>
                <a:r>
                  <a:rPr lang="es-ES" sz="2500" dirty="0">
                    <a:latin typeface="Comic Sans MS" panose="030F0702030302020204" pitchFamily="66" charset="0"/>
                    <a:ea typeface="Cambria Math" panose="02040503050406030204" pitchFamily="18" charset="0"/>
                  </a:rPr>
                  <a:t>k = 0, 1, …, n), </a:t>
                </a:r>
                <a:r>
                  <a:rPr lang="es-ES" sz="2500" dirty="0">
                    <a:latin typeface="Comic Sans MS" panose="030F0702030302020204" pitchFamily="66" charset="0"/>
                  </a:rPr>
                  <a:t>n ≥ k </a:t>
                </a:r>
                <a:r>
                  <a:rPr lang="es-ES" sz="2500" dirty="0">
                    <a:latin typeface="Comic Sans MS" panose="030F0702030302020204" pitchFamily="66" charset="0"/>
                    <a:ea typeface="Cambria Math" panose="02040503050406030204" pitchFamily="18" charset="0"/>
                  </a:rPr>
                  <a:t>.</a:t>
                </a:r>
              </a:p>
            </p:txBody>
          </p:sp>
        </mc:Choice>
        <mc:Fallback xmlns="">
          <p:sp>
            <p:nvSpPr>
              <p:cNvPr id="33" name="CuadroTexto 32">
                <a:extLst>
                  <a:ext uri="{FF2B5EF4-FFF2-40B4-BE49-F238E27FC236}">
                    <a16:creationId xmlns:a16="http://schemas.microsoft.com/office/drawing/2014/main" id="{E347D3B8-7CF5-6798-1DE7-9EFB4C5AFDD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2660" y="3911600"/>
                <a:ext cx="10975848" cy="931794"/>
              </a:xfrm>
              <a:prstGeom prst="rect">
                <a:avLst/>
              </a:prstGeom>
              <a:blipFill>
                <a:blip r:embed="rId3"/>
                <a:stretch>
                  <a:fillRect l="-889" t="-3268" r="-500" b="-14379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CuadroTexto 6">
            <a:extLst>
              <a:ext uri="{FF2B5EF4-FFF2-40B4-BE49-F238E27FC236}">
                <a16:creationId xmlns:a16="http://schemas.microsoft.com/office/drawing/2014/main" id="{E347D3B8-7CF5-6798-1DE7-9EFB4C5AFDDA}"/>
              </a:ext>
            </a:extLst>
          </p:cNvPr>
          <p:cNvSpPr txBox="1"/>
          <p:nvPr/>
        </p:nvSpPr>
        <p:spPr>
          <a:xfrm>
            <a:off x="501059" y="4963466"/>
            <a:ext cx="11312249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             </a:t>
            </a:r>
            <a:r>
              <a:rPr lang="pt-BR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Two</a:t>
            </a:r>
            <a:r>
              <a:rPr lang="pt-BR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distinct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such</a:t>
            </a:r>
            <a:r>
              <a:rPr lang="es-ES" sz="2500" dirty="0">
                <a:latin typeface="Comic Sans MS" panose="030F0702030302020204" pitchFamily="66" charset="0"/>
              </a:rPr>
              <a:t> k-</a:t>
            </a:r>
            <a:r>
              <a:rPr lang="es-ES" sz="2500" dirty="0" err="1">
                <a:latin typeface="Comic Sans MS" panose="030F0702030302020204" pitchFamily="66" charset="0"/>
              </a:rPr>
              <a:t>subsets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have</a:t>
            </a:r>
            <a:r>
              <a:rPr lang="es-ES" sz="2500" dirty="0">
                <a:latin typeface="Comic Sans MS" panose="030F0702030302020204" pitchFamily="66" charset="0"/>
              </a:rPr>
              <a:t> at </a:t>
            </a:r>
            <a:r>
              <a:rPr lang="es-ES" sz="2500" dirty="0" err="1">
                <a:latin typeface="Comic Sans MS" panose="030F0702030302020204" pitchFamily="66" charset="0"/>
              </a:rPr>
              <a:t>least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one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noncommon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element</a:t>
            </a:r>
            <a:r>
              <a:rPr lang="es-ES" sz="2500" dirty="0">
                <a:latin typeface="Comic Sans MS" panose="030F0702030302020204" pitchFamily="66" charset="0"/>
              </a:rPr>
              <a:t>.</a:t>
            </a:r>
            <a:endParaRPr lang="es-ES" sz="2500" dirty="0">
              <a:latin typeface="Comic Sans MS" panose="030F0702030302020204" pitchFamily="66" charset="0"/>
              <a:ea typeface="Cambria Math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5551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8535CB-BF2A-3CE9-A30A-B7E8C23287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1A2FB34B-E7CB-6975-574F-E786D7039D20}"/>
              </a:ext>
            </a:extLst>
          </p:cNvPr>
          <p:cNvSpPr txBox="1">
            <a:spLocks/>
          </p:cNvSpPr>
          <p:nvPr/>
        </p:nvSpPr>
        <p:spPr>
          <a:xfrm>
            <a:off x="929638" y="237089"/>
            <a:ext cx="4959098" cy="793719"/>
          </a:xfrm>
          <a:prstGeom prst="rect">
            <a:avLst/>
          </a:prstGeo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4000" b="1" dirty="0" err="1">
                <a:solidFill>
                  <a:srgbClr val="7030A0"/>
                </a:solidFill>
              </a:rPr>
              <a:t>The</a:t>
            </a:r>
            <a:r>
              <a:rPr lang="es-ES" sz="4000" b="1" dirty="0">
                <a:solidFill>
                  <a:srgbClr val="7030A0"/>
                </a:solidFill>
              </a:rPr>
              <a:t> Binomial </a:t>
            </a:r>
            <a:r>
              <a:rPr lang="es-ES" sz="4000" b="1" dirty="0" err="1">
                <a:solidFill>
                  <a:srgbClr val="7030A0"/>
                </a:solidFill>
              </a:rPr>
              <a:t>Theorem</a:t>
            </a:r>
            <a:endParaRPr lang="es-ES" sz="4000" b="1" dirty="0">
              <a:solidFill>
                <a:srgbClr val="7030A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Marcador de contenido 2">
                <a:extLst>
                  <a:ext uri="{FF2B5EF4-FFF2-40B4-BE49-F238E27FC236}">
                    <a16:creationId xmlns:a16="http://schemas.microsoft.com/office/drawing/2014/main" id="{D06053B0-20A1-AD0B-DBE1-7EE6840ABA5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52582" y="1267030"/>
                <a:ext cx="11543052" cy="3607039"/>
              </a:xfrm>
              <a:prstGeom prst="rect">
                <a:avLst/>
              </a:prstGeom>
              <a:pattFill prst="pct25">
                <a:fgClr>
                  <a:srgbClr val="FFFF00"/>
                </a:fgClr>
                <a:bgClr>
                  <a:schemeClr val="bg1"/>
                </a:bgClr>
              </a:pattFill>
              <a:ln>
                <a:solidFill>
                  <a:schemeClr val="accent1">
                    <a:shade val="15000"/>
                  </a:schemeClr>
                </a:solidFill>
              </a:ln>
            </p:spPr>
            <p:txBody>
              <a:bodyPr vert="horz" lIns="91440" tIns="45720" rIns="91440" bIns="45720" rtlCol="0">
                <a:normAutofit lnSpcReduction="1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700" b="1" i="1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Binomial theorem </a:t>
                </a:r>
              </a:p>
              <a:p>
                <a:pPr marL="0" indent="0">
                  <a:buNone/>
                </a:pPr>
                <a:r>
                  <a:rPr lang="en-US" sz="25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     </a:t>
                </a:r>
                <a:r>
                  <a:rPr lang="en-US" sz="27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For any given real numbers </a:t>
                </a:r>
                <a:r>
                  <a:rPr lang="en-US" sz="2700" dirty="0">
                    <a:solidFill>
                      <a:srgbClr val="FF0000"/>
                    </a:solidFill>
                  </a:rPr>
                  <a:t>a</a:t>
                </a:r>
                <a:r>
                  <a:rPr lang="en-US" sz="27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, </a:t>
                </a:r>
                <a:r>
                  <a:rPr lang="en-US" sz="2700" dirty="0">
                    <a:solidFill>
                      <a:srgbClr val="FF0000"/>
                    </a:solidFill>
                  </a:rPr>
                  <a:t>b</a:t>
                </a:r>
                <a:r>
                  <a:rPr lang="en-US" sz="27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and any nonnegative integer </a:t>
                </a:r>
                <a:r>
                  <a:rPr lang="en-US" sz="2700" dirty="0">
                    <a:solidFill>
                      <a:srgbClr val="FF0000"/>
                    </a:solidFill>
                  </a:rPr>
                  <a:t>n</a:t>
                </a:r>
                <a:r>
                  <a:rPr lang="en-US" sz="27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</a:p>
              <a:p>
                <a:pPr marL="0" indent="0">
                  <a:buNone/>
                </a:pPr>
                <a:r>
                  <a:rPr lang="en-US" sz="27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    it follows that:</a:t>
                </a:r>
              </a:p>
              <a:p>
                <a:pPr marL="0" indent="0">
                  <a:buNone/>
                </a:pPr>
                <a:endParaRPr lang="en-US" sz="2700" dirty="0">
                  <a:solidFill>
                    <a:schemeClr val="accent1">
                      <a:lumMod val="75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r>
                  <a:rPr lang="en-US" sz="27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  </a:t>
                </a:r>
                <a:r>
                  <a:rPr lang="en-US" sz="3000" dirty="0">
                    <a:solidFill>
                      <a:srgbClr val="FF0000"/>
                    </a:solidFill>
                  </a:rPr>
                  <a:t>(a+b)</a:t>
                </a:r>
                <a:r>
                  <a:rPr lang="en-US" sz="3000" baseline="30000" dirty="0">
                    <a:solidFill>
                      <a:srgbClr val="FF0000"/>
                    </a:solidFill>
                  </a:rPr>
                  <a:t>n</a:t>
                </a:r>
                <a:r>
                  <a:rPr lang="en-US" sz="3000" baseline="30000" dirty="0">
                    <a:solidFill>
                      <a:schemeClr val="accent1">
                        <a:lumMod val="75000"/>
                      </a:schemeClr>
                    </a:solidFill>
                  </a:rPr>
                  <a:t> </a:t>
                </a:r>
                <a:r>
                  <a:rPr lang="en-US" sz="3000" dirty="0">
                    <a:solidFill>
                      <a:schemeClr val="tx1"/>
                    </a:solidFill>
                  </a:rPr>
                  <a:t>=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3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3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_tradnl" sz="3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" sz="3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</m:oMath>
                </a14:m>
                <a:r>
                  <a:rPr lang="es-ES" sz="3000" dirty="0">
                    <a:solidFill>
                      <a:schemeClr val="tx1"/>
                    </a:solidFill>
                  </a:rPr>
                  <a:t> </a:t>
                </a:r>
                <a:r>
                  <a:rPr lang="es-ES" sz="3000" dirty="0" err="1">
                    <a:solidFill>
                      <a:schemeClr val="tx1"/>
                    </a:solidFill>
                  </a:rPr>
                  <a:t>a</a:t>
                </a:r>
                <a:r>
                  <a:rPr lang="es-ES" sz="3000" baseline="30000" dirty="0" err="1">
                    <a:solidFill>
                      <a:schemeClr val="tx1"/>
                    </a:solidFill>
                  </a:rPr>
                  <a:t>n</a:t>
                </a:r>
                <a:r>
                  <a:rPr lang="es-ES" sz="3000" dirty="0">
                    <a:solidFill>
                      <a:schemeClr val="tx1"/>
                    </a:solidFill>
                  </a:rPr>
                  <a:t> +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3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3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3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" sz="3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</m:e>
                    </m:d>
                  </m:oMath>
                </a14:m>
                <a:r>
                  <a:rPr lang="es-ES" sz="3000" dirty="0">
                    <a:solidFill>
                      <a:schemeClr val="tx1"/>
                    </a:solidFill>
                  </a:rPr>
                  <a:t> a</a:t>
                </a:r>
                <a:r>
                  <a:rPr lang="es-ES" sz="3000" baseline="30000" dirty="0">
                    <a:solidFill>
                      <a:schemeClr val="tx1"/>
                    </a:solidFill>
                  </a:rPr>
                  <a:t>n-1</a:t>
                </a:r>
                <a14:m>
                  <m:oMath xmlns:m="http://schemas.openxmlformats.org/officeDocument/2006/math">
                    <m:r>
                      <a:rPr lang="es-ES" sz="30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s-ES" sz="30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b</m:t>
                    </m:r>
                    <m:r>
                      <a:rPr lang="es-ES" sz="30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ctrlPr>
                          <a:rPr lang="pt-BR" sz="3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3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3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" sz="3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  <m:r>
                      <m:rPr>
                        <m:nor/>
                      </m:rPr>
                      <a:rPr lang="es-ES" sz="3000" dirty="0"/>
                      <m:t>a</m:t>
                    </m:r>
                    <m:r>
                      <m:rPr>
                        <m:nor/>
                      </m:rPr>
                      <a:rPr lang="es-ES" sz="3000" baseline="30000" dirty="0"/>
                      <m:t>n</m:t>
                    </m:r>
                    <m:r>
                      <m:rPr>
                        <m:nor/>
                      </m:rPr>
                      <a:rPr lang="es-ES" sz="3000" baseline="30000" dirty="0"/>
                      <m:t>−2</m:t>
                    </m:r>
                    <m:r>
                      <a:rPr lang="es-ES" sz="3000" b="0" i="0" baseline="30000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s-ES" sz="300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b</m:t>
                    </m:r>
                    <m:r>
                      <a:rPr lang="es-ES" sz="3000" b="0" i="0" baseline="3000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2</m:t>
                    </m:r>
                    <m:r>
                      <a:rPr lang="es-ES" sz="300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s-ES" sz="30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…+</m:t>
                    </m:r>
                    <m:d>
                      <m:dPr>
                        <m:ctrlPr>
                          <a:rPr lang="pt-BR" sz="3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3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3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" sz="3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s-ES" sz="3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−1</m:t>
                            </m:r>
                          </m:den>
                        </m:f>
                      </m:e>
                    </m:d>
                    <m:r>
                      <m:rPr>
                        <m:nor/>
                      </m:rPr>
                      <a:rPr lang="es-ES" sz="30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s-ES" sz="30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a</m:t>
                    </m:r>
                    <m:r>
                      <m:rPr>
                        <m:nor/>
                      </m:rPr>
                      <a:rPr lang="es-ES" sz="30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s-ES" sz="3000" b="0" i="0" dirty="0" smtClean="0">
                        <a:solidFill>
                          <a:schemeClr val="tx1"/>
                        </a:solidFill>
                      </a:rPr>
                      <m:t>b</m:t>
                    </m:r>
                    <m:r>
                      <m:rPr>
                        <m:nor/>
                      </m:rPr>
                      <a:rPr lang="es-ES" sz="3000" baseline="30000" dirty="0">
                        <a:solidFill>
                          <a:schemeClr val="tx1"/>
                        </a:solidFill>
                      </a:rPr>
                      <m:t>n</m:t>
                    </m:r>
                    <m:r>
                      <m:rPr>
                        <m:nor/>
                      </m:rPr>
                      <a:rPr lang="es-ES" sz="3000" baseline="30000" dirty="0">
                        <a:solidFill>
                          <a:schemeClr val="tx1"/>
                        </a:solidFill>
                      </a:rPr>
                      <m:t>−</m:t>
                    </m:r>
                    <m:r>
                      <a:rPr lang="es-ES" sz="3000" b="0" i="0" baseline="30000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1</m:t>
                    </m:r>
                    <m:r>
                      <a:rPr lang="es-ES" sz="3000" b="0" i="0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ctrlPr>
                          <a:rPr lang="pt-BR" sz="3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3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3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" sz="3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den>
                        </m:f>
                      </m:e>
                    </m:d>
                  </m:oMath>
                </a14:m>
                <a:r>
                  <a:rPr lang="es-ES" sz="30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s-ES" sz="3000" b="0" i="0" dirty="0" smtClean="0">
                        <a:solidFill>
                          <a:schemeClr val="tx1"/>
                        </a:solidFill>
                      </a:rPr>
                      <m:t>b</m:t>
                    </m:r>
                    <m:r>
                      <m:rPr>
                        <m:nor/>
                      </m:rPr>
                      <a:rPr lang="es-ES" sz="3000" baseline="30000" dirty="0">
                        <a:solidFill>
                          <a:schemeClr val="tx1"/>
                        </a:solidFill>
                      </a:rPr>
                      <m:t>n</m:t>
                    </m:r>
                  </m:oMath>
                </a14:m>
                <a:r>
                  <a:rPr lang="es-ES" sz="3000" dirty="0">
                    <a:solidFill>
                      <a:schemeClr val="tx1"/>
                    </a:solidFill>
                  </a:rPr>
                  <a:t> =</a:t>
                </a:r>
              </a:p>
              <a:p>
                <a:pPr marL="0" indent="0">
                  <a:buNone/>
                </a:pPr>
                <a:r>
                  <a:rPr lang="pt-BR" sz="2700" dirty="0">
                    <a:solidFill>
                      <a:schemeClr val="tx1"/>
                    </a:solidFill>
                  </a:rPr>
                  <a:t>                </a:t>
                </a:r>
              </a:p>
              <a:p>
                <a:pPr marL="0" indent="0">
                  <a:buNone/>
                </a:pPr>
                <a:r>
                  <a:rPr lang="pt-BR" sz="2700" dirty="0"/>
                  <a:t>                </a:t>
                </a:r>
                <a:r>
                  <a:rPr lang="pt-BR" sz="2700" dirty="0">
                    <a:solidFill>
                      <a:schemeClr val="tx1"/>
                    </a:solidFill>
                  </a:rPr>
                  <a:t> = </a:t>
                </a:r>
                <a:r>
                  <a:rPr lang="pt-BR" sz="3000" dirty="0">
                    <a:solidFill>
                      <a:schemeClr val="tx1"/>
                    </a:solidFill>
                    <a:latin typeface="Yu Mincho Light" panose="02020300000000000000" pitchFamily="18" charset="-128"/>
                    <a:ea typeface="Yu Mincho Light" panose="02020300000000000000" pitchFamily="18" charset="-128"/>
                  </a:rPr>
                  <a:t>∑</a:t>
                </a:r>
                <a:r>
                  <a:rPr lang="pt-BR" sz="3000" baseline="-25000" dirty="0">
                    <a:solidFill>
                      <a:schemeClr val="tx1"/>
                    </a:solidFill>
                    <a:latin typeface="Yu Mincho Light" panose="02020300000000000000" pitchFamily="18" charset="-128"/>
                    <a:ea typeface="Yu Mincho Light" panose="02020300000000000000" pitchFamily="18" charset="-128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3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3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3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pt-BR" sz="3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den>
                        </m:f>
                      </m:e>
                    </m:d>
                    <m:r>
                      <a:rPr lang="es-ES" sz="3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s-ES" sz="3000" dirty="0">
                        <a:solidFill>
                          <a:schemeClr val="tx1"/>
                        </a:solidFill>
                      </a:rPr>
                      <m:t>a</m:t>
                    </m:r>
                    <m:r>
                      <m:rPr>
                        <m:nor/>
                      </m:rPr>
                      <a:rPr lang="es-ES" sz="3000" baseline="30000" dirty="0">
                        <a:solidFill>
                          <a:schemeClr val="tx1"/>
                        </a:solidFill>
                      </a:rPr>
                      <m:t>n</m:t>
                    </m:r>
                    <m:r>
                      <m:rPr>
                        <m:nor/>
                      </m:rPr>
                      <a:rPr lang="es-ES" sz="3000" baseline="30000" dirty="0">
                        <a:solidFill>
                          <a:schemeClr val="tx1"/>
                        </a:solidFill>
                      </a:rPr>
                      <m:t>−</m:t>
                    </m:r>
                    <m:r>
                      <m:rPr>
                        <m:sty m:val="p"/>
                      </m:rPr>
                      <a:rPr lang="es-ES" sz="3000" b="0" i="0" baseline="30000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k</m:t>
                    </m:r>
                    <m:r>
                      <a:rPr lang="es-ES" sz="300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s-ES" sz="30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b</m:t>
                    </m:r>
                    <m:r>
                      <m:rPr>
                        <m:sty m:val="p"/>
                      </m:rPr>
                      <a:rPr lang="es-ES" sz="3000" b="0" i="0" baseline="3000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k</m:t>
                    </m:r>
                    <m:r>
                      <a:rPr lang="es-ES" sz="30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s-ES" sz="3000" baseline="30000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endParaRPr lang="es-ES" sz="3000" baseline="30000" dirty="0"/>
              </a:p>
              <a:p>
                <a:pPr marL="0" indent="0">
                  <a:buNone/>
                </a:pPr>
                <a:endParaRPr lang="es-ES" sz="3000" baseline="30000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endParaRPr lang="es-ES" sz="2700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1" name="Marcador de contenido 2">
                <a:extLst>
                  <a:ext uri="{FF2B5EF4-FFF2-40B4-BE49-F238E27FC236}">
                    <a16:creationId xmlns:a16="http://schemas.microsoft.com/office/drawing/2014/main" id="{D06053B0-20A1-AD0B-DBE1-7EE6840ABA5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2582" y="1267030"/>
                <a:ext cx="11543052" cy="3607039"/>
              </a:xfrm>
              <a:prstGeom prst="rect">
                <a:avLst/>
              </a:prstGeom>
              <a:blipFill>
                <a:blip r:embed="rId2"/>
                <a:stretch>
                  <a:fillRect l="-949" t="-3535"/>
                </a:stretch>
              </a:blipFill>
              <a:ln>
                <a:solidFill>
                  <a:schemeClr val="accent1">
                    <a:shade val="15000"/>
                  </a:schemeClr>
                </a:solidFill>
              </a:ln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CuadroTexto 2">
            <a:extLst>
              <a:ext uri="{FF2B5EF4-FFF2-40B4-BE49-F238E27FC236}">
                <a16:creationId xmlns:a16="http://schemas.microsoft.com/office/drawing/2014/main" id="{D11CB980-EE6B-08AC-B48B-6774D731D7AA}"/>
              </a:ext>
            </a:extLst>
          </p:cNvPr>
          <p:cNvSpPr txBox="1"/>
          <p:nvPr/>
        </p:nvSpPr>
        <p:spPr>
          <a:xfrm>
            <a:off x="2087416" y="4391773"/>
            <a:ext cx="521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k=0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09FC1976-5B7B-383F-987A-C079E257999E}"/>
              </a:ext>
            </a:extLst>
          </p:cNvPr>
          <p:cNvSpPr txBox="1"/>
          <p:nvPr/>
        </p:nvSpPr>
        <p:spPr>
          <a:xfrm>
            <a:off x="2175478" y="3902072"/>
            <a:ext cx="3451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n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1787FB75-0FBC-4C46-E11D-73082E953BD9}"/>
              </a:ext>
            </a:extLst>
          </p:cNvPr>
          <p:cNvSpPr txBox="1"/>
          <p:nvPr/>
        </p:nvSpPr>
        <p:spPr>
          <a:xfrm>
            <a:off x="996696" y="4994141"/>
            <a:ext cx="1083341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>
                <a:solidFill>
                  <a:schemeClr val="accent4">
                    <a:lumMod val="50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⊳  </a:t>
            </a:r>
            <a:r>
              <a:rPr lang="es-ES" sz="2400" dirty="0" err="1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This</a:t>
            </a:r>
            <a:r>
              <a:rPr lang="es-ES" sz="2400" dirty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400" dirty="0" err="1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theorem</a:t>
            </a:r>
            <a:r>
              <a:rPr lang="es-ES" sz="2400" dirty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400" dirty="0" err="1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is</a:t>
            </a:r>
            <a:r>
              <a:rPr lang="es-ES" sz="2400" dirty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400" dirty="0" err="1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also</a:t>
            </a:r>
            <a:r>
              <a:rPr lang="es-ES" sz="2400" dirty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400" dirty="0" err="1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valid</a:t>
            </a:r>
            <a:r>
              <a:rPr lang="es-ES" sz="2400" dirty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400" dirty="0" err="1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when</a:t>
            </a:r>
            <a:r>
              <a:rPr lang="es-ES" sz="2400" dirty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400" b="1" dirty="0">
                <a:solidFill>
                  <a:schemeClr val="accent6">
                    <a:lumMod val="75000"/>
                  </a:schemeClr>
                </a:solidFill>
                <a:ea typeface="Cambria Math" panose="02040503050406030204" pitchFamily="18" charset="0"/>
              </a:rPr>
              <a:t>a</a:t>
            </a:r>
            <a:r>
              <a:rPr lang="es-ES" sz="2400" b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, </a:t>
            </a:r>
            <a:r>
              <a:rPr lang="es-ES" sz="2400" b="1" dirty="0">
                <a:solidFill>
                  <a:schemeClr val="accent6">
                    <a:lumMod val="75000"/>
                  </a:schemeClr>
                </a:solidFill>
                <a:ea typeface="Cambria Math" panose="02040503050406030204" pitchFamily="18" charset="0"/>
              </a:rPr>
              <a:t>b</a:t>
            </a:r>
            <a:r>
              <a:rPr lang="es-ES" sz="2400" b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400" dirty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are </a:t>
            </a:r>
            <a:r>
              <a:rPr lang="es-ES" sz="24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complex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4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numbers</a:t>
            </a:r>
            <a:r>
              <a:rPr lang="es-ES" sz="2400" dirty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, and </a:t>
            </a:r>
            <a:r>
              <a:rPr lang="es-ES" sz="2400" dirty="0" err="1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even</a:t>
            </a:r>
            <a:r>
              <a:rPr lang="es-ES" sz="2400" dirty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 in </a:t>
            </a:r>
          </a:p>
          <a:p>
            <a:r>
              <a:rPr lang="es-ES" sz="2400" dirty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    </a:t>
            </a:r>
            <a:r>
              <a:rPr lang="es-ES" sz="2400" dirty="0" err="1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other</a:t>
            </a:r>
            <a:r>
              <a:rPr lang="es-ES" sz="2400" dirty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400" dirty="0" err="1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situations</a:t>
            </a:r>
            <a:r>
              <a:rPr lang="es-ES" sz="2400" dirty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, as </a:t>
            </a:r>
            <a:r>
              <a:rPr lang="es-ES" sz="2400" dirty="0" err="1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when</a:t>
            </a:r>
            <a:r>
              <a:rPr lang="es-ES" sz="2400" dirty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400" b="1" dirty="0">
                <a:solidFill>
                  <a:schemeClr val="accent6">
                    <a:lumMod val="75000"/>
                  </a:schemeClr>
                </a:solidFill>
                <a:ea typeface="Cambria Math" panose="02040503050406030204" pitchFamily="18" charset="0"/>
              </a:rPr>
              <a:t>a</a:t>
            </a:r>
            <a:r>
              <a:rPr lang="es-ES" sz="2400" b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, </a:t>
            </a:r>
            <a:r>
              <a:rPr lang="es-ES" sz="2400" b="1" dirty="0">
                <a:solidFill>
                  <a:schemeClr val="accent6">
                    <a:lumMod val="75000"/>
                  </a:schemeClr>
                </a:solidFill>
                <a:ea typeface="Cambria Math" panose="02040503050406030204" pitchFamily="18" charset="0"/>
              </a:rPr>
              <a:t>b</a:t>
            </a:r>
            <a:r>
              <a:rPr lang="es-ES" sz="2400" b="1" dirty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400" dirty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are </a:t>
            </a:r>
            <a:r>
              <a:rPr lang="es-ES" sz="24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square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 matrices</a:t>
            </a:r>
            <a:r>
              <a:rPr lang="es-ES" sz="2400" dirty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400" dirty="0" err="1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such</a:t>
            </a:r>
            <a:r>
              <a:rPr lang="es-ES" sz="2400" dirty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 that </a:t>
            </a:r>
            <a:r>
              <a:rPr lang="es-ES" sz="2400" b="1" dirty="0">
                <a:solidFill>
                  <a:schemeClr val="accent4">
                    <a:lumMod val="50000"/>
                  </a:schemeClr>
                </a:solidFill>
                <a:ea typeface="Cambria Math" panose="02040503050406030204" pitchFamily="18" charset="0"/>
              </a:rPr>
              <a:t>a ∙ b = b ∙ a</a:t>
            </a:r>
            <a:r>
              <a:rPr lang="es-ES" sz="2400" dirty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CuadroTexto 7">
                <a:extLst>
                  <a:ext uri="{FF2B5EF4-FFF2-40B4-BE49-F238E27FC236}">
                    <a16:creationId xmlns:a16="http://schemas.microsoft.com/office/drawing/2014/main" id="{E4D1919E-D271-598A-C81A-8CF5D168352D}"/>
                  </a:ext>
                </a:extLst>
              </p:cNvPr>
              <p:cNvSpPr txBox="1"/>
              <p:nvPr/>
            </p:nvSpPr>
            <p:spPr>
              <a:xfrm>
                <a:off x="996696" y="5825138"/>
                <a:ext cx="10661701" cy="89825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s-ES" dirty="0">
                    <a:solidFill>
                      <a:schemeClr val="accent4">
                        <a:lumMod val="50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⊳  </a:t>
                </a:r>
                <a:r>
                  <a:rPr lang="es-ES" sz="2400" dirty="0" err="1">
                    <a:solidFill>
                      <a:schemeClr val="accent4">
                        <a:lumMod val="50000"/>
                      </a:schemeClr>
                    </a:solidFill>
                    <a:latin typeface="Comic Sans MS" panose="030F0702030302020204" pitchFamily="66" charset="0"/>
                    <a:ea typeface="Cambria Math" panose="02040503050406030204" pitchFamily="18" charset="0"/>
                  </a:rPr>
                  <a:t>Due</a:t>
                </a:r>
                <a:r>
                  <a:rPr lang="es-ES" sz="2400" dirty="0">
                    <a:solidFill>
                      <a:schemeClr val="accent4">
                        <a:lumMod val="50000"/>
                      </a:schemeClr>
                    </a:solidFill>
                    <a:latin typeface="Comic Sans MS" panose="030F0702030302020204" pitchFamily="66" charset="0"/>
                    <a:ea typeface="Cambria Math" panose="02040503050406030204" pitchFamily="18" charset="0"/>
                  </a:rPr>
                  <a:t> to </a:t>
                </a:r>
                <a:r>
                  <a:rPr lang="es-ES" sz="2400" dirty="0" err="1">
                    <a:solidFill>
                      <a:schemeClr val="accent4">
                        <a:lumMod val="50000"/>
                      </a:schemeClr>
                    </a:solidFill>
                    <a:latin typeface="Comic Sans MS" panose="030F0702030302020204" pitchFamily="66" charset="0"/>
                    <a:ea typeface="Cambria Math" panose="02040503050406030204" pitchFamily="18" charset="0"/>
                  </a:rPr>
                  <a:t>this</a:t>
                </a:r>
                <a:r>
                  <a:rPr lang="es-ES" sz="2400" dirty="0">
                    <a:solidFill>
                      <a:schemeClr val="accent4">
                        <a:lumMod val="50000"/>
                      </a:schemeClr>
                    </a:solidFill>
                    <a:latin typeface="Comic Sans MS" panose="030F0702030302020204" pitchFamily="66" charset="0"/>
                    <a:ea typeface="Cambria Math" panose="02040503050406030204" pitchFamily="18" charset="0"/>
                  </a:rPr>
                  <a:t> </a:t>
                </a:r>
                <a:r>
                  <a:rPr lang="es-ES" sz="2400" dirty="0" err="1">
                    <a:solidFill>
                      <a:schemeClr val="accent4">
                        <a:lumMod val="50000"/>
                      </a:schemeClr>
                    </a:solidFill>
                    <a:latin typeface="Comic Sans MS" panose="030F0702030302020204" pitchFamily="66" charset="0"/>
                    <a:ea typeface="Cambria Math" panose="02040503050406030204" pitchFamily="18" charset="0"/>
                  </a:rPr>
                  <a:t>theorem</a:t>
                </a:r>
                <a:r>
                  <a:rPr lang="es-ES" sz="2400" dirty="0">
                    <a:solidFill>
                      <a:schemeClr val="accent4">
                        <a:lumMod val="50000"/>
                      </a:schemeClr>
                    </a:solidFill>
                    <a:latin typeface="Comic Sans MS" panose="030F0702030302020204" pitchFamily="66" charset="0"/>
                    <a:ea typeface="Cambria Math" panose="02040503050406030204" pitchFamily="18" charset="0"/>
                  </a:rPr>
                  <a:t>, </a:t>
                </a:r>
                <a:r>
                  <a:rPr lang="es-ES" sz="2400" dirty="0" err="1">
                    <a:solidFill>
                      <a:schemeClr val="accent4">
                        <a:lumMod val="50000"/>
                      </a:schemeClr>
                    </a:solidFill>
                    <a:latin typeface="Comic Sans MS" panose="030F0702030302020204" pitchFamily="66" charset="0"/>
                    <a:ea typeface="Cambria Math" panose="02040503050406030204" pitchFamily="18" charset="0"/>
                  </a:rPr>
                  <a:t>combinatorial</a:t>
                </a:r>
                <a:r>
                  <a:rPr lang="es-ES" sz="2400" dirty="0">
                    <a:solidFill>
                      <a:schemeClr val="accent4">
                        <a:lumMod val="50000"/>
                      </a:schemeClr>
                    </a:solidFill>
                    <a:latin typeface="Comic Sans MS" panose="030F0702030302020204" pitchFamily="66" charset="0"/>
                    <a:ea typeface="Cambria Math" panose="02040503050406030204" pitchFamily="18" charset="0"/>
                  </a:rPr>
                  <a:t> </a:t>
                </a:r>
                <a:r>
                  <a:rPr lang="es-ES" sz="2400" dirty="0" err="1">
                    <a:solidFill>
                      <a:schemeClr val="accent4">
                        <a:lumMod val="50000"/>
                      </a:schemeClr>
                    </a:solidFill>
                    <a:latin typeface="Comic Sans MS" panose="030F0702030302020204" pitchFamily="66" charset="0"/>
                    <a:ea typeface="Cambria Math" panose="02040503050406030204" pitchFamily="18" charset="0"/>
                  </a:rPr>
                  <a:t>numbers</a:t>
                </a:r>
                <a:r>
                  <a:rPr lang="es-ES" sz="2400" dirty="0">
                    <a:solidFill>
                      <a:schemeClr val="accent4">
                        <a:lumMod val="50000"/>
                      </a:schemeClr>
                    </a:solidFill>
                    <a:latin typeface="Comic Sans MS" panose="030F0702030302020204" pitchFamily="66" charset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2400" i="1" smtClean="0">
                            <a:solidFill>
                              <a:schemeClr val="accent4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solidFill>
                                  <a:schemeClr val="accent4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2400" i="1">
                                <a:solidFill>
                                  <a:schemeClr val="accent4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pt-BR" sz="2400" i="1">
                                <a:solidFill>
                                  <a:schemeClr val="accent4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den>
                        </m:f>
                      </m:e>
                    </m:d>
                  </m:oMath>
                </a14:m>
                <a:r>
                  <a:rPr lang="es-ES" sz="2400" dirty="0">
                    <a:solidFill>
                      <a:schemeClr val="accent4">
                        <a:lumMod val="50000"/>
                      </a:schemeClr>
                    </a:solidFill>
                    <a:latin typeface="Comic Sans MS" panose="030F0702030302020204" pitchFamily="66" charset="0"/>
                    <a:ea typeface="Cambria Math" panose="02040503050406030204" pitchFamily="18" charset="0"/>
                  </a:rPr>
                  <a:t> are </a:t>
                </a:r>
                <a:r>
                  <a:rPr lang="es-ES" sz="2400" dirty="0" err="1">
                    <a:solidFill>
                      <a:schemeClr val="accent4">
                        <a:lumMod val="50000"/>
                      </a:schemeClr>
                    </a:solidFill>
                    <a:latin typeface="Comic Sans MS" panose="030F0702030302020204" pitchFamily="66" charset="0"/>
                    <a:ea typeface="Cambria Math" panose="02040503050406030204" pitchFamily="18" charset="0"/>
                  </a:rPr>
                  <a:t>also</a:t>
                </a:r>
                <a:r>
                  <a:rPr lang="es-ES" sz="2400" dirty="0">
                    <a:solidFill>
                      <a:schemeClr val="accent4">
                        <a:lumMod val="50000"/>
                      </a:schemeClr>
                    </a:solidFill>
                    <a:latin typeface="Comic Sans MS" panose="030F0702030302020204" pitchFamily="66" charset="0"/>
                    <a:ea typeface="Cambria Math" panose="02040503050406030204" pitchFamily="18" charset="0"/>
                  </a:rPr>
                  <a:t> </a:t>
                </a:r>
                <a:r>
                  <a:rPr lang="es-ES" sz="2400" dirty="0" err="1">
                    <a:solidFill>
                      <a:schemeClr val="accent4">
                        <a:lumMod val="50000"/>
                      </a:schemeClr>
                    </a:solidFill>
                    <a:latin typeface="Comic Sans MS" panose="030F0702030302020204" pitchFamily="66" charset="0"/>
                    <a:ea typeface="Cambria Math" panose="02040503050406030204" pitchFamily="18" charset="0"/>
                  </a:rPr>
                  <a:t>called</a:t>
                </a:r>
                <a:r>
                  <a:rPr lang="es-ES" sz="2400" dirty="0">
                    <a:solidFill>
                      <a:schemeClr val="accent4">
                        <a:lumMod val="50000"/>
                      </a:schemeClr>
                    </a:solidFill>
                    <a:latin typeface="Comic Sans MS" panose="030F0702030302020204" pitchFamily="66" charset="0"/>
                    <a:ea typeface="Cambria Math" panose="02040503050406030204" pitchFamily="18" charset="0"/>
                  </a:rPr>
                  <a:t> </a:t>
                </a:r>
                <a:r>
                  <a:rPr lang="es-ES" sz="2400" dirty="0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  <a:ea typeface="Cambria Math" panose="02040503050406030204" pitchFamily="18" charset="0"/>
                  </a:rPr>
                  <a:t>binomial</a:t>
                </a:r>
              </a:p>
              <a:p>
                <a:r>
                  <a:rPr lang="es-ES" sz="2400" dirty="0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  <a:ea typeface="Cambria Math" panose="02040503050406030204" pitchFamily="18" charset="0"/>
                  </a:rPr>
                  <a:t>   </a:t>
                </a:r>
                <a:r>
                  <a:rPr lang="es-ES" sz="2400" dirty="0" err="1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  <a:ea typeface="Cambria Math" panose="02040503050406030204" pitchFamily="18" charset="0"/>
                  </a:rPr>
                  <a:t>coefficients</a:t>
                </a:r>
                <a:r>
                  <a:rPr lang="es-ES" sz="2400" dirty="0">
                    <a:solidFill>
                      <a:schemeClr val="accent4">
                        <a:lumMod val="50000"/>
                      </a:schemeClr>
                    </a:solidFill>
                    <a:latin typeface="Comic Sans MS" panose="030F0702030302020204" pitchFamily="66" charset="0"/>
                    <a:ea typeface="Cambria Math" panose="02040503050406030204" pitchFamily="18" charset="0"/>
                  </a:rPr>
                  <a:t>.</a:t>
                </a:r>
              </a:p>
            </p:txBody>
          </p:sp>
        </mc:Choice>
        <mc:Fallback xmlns="">
          <p:sp>
            <p:nvSpPr>
              <p:cNvPr id="8" name="CuadroTexto 7">
                <a:extLst>
                  <a:ext uri="{FF2B5EF4-FFF2-40B4-BE49-F238E27FC236}">
                    <a16:creationId xmlns:a16="http://schemas.microsoft.com/office/drawing/2014/main" id="{E4D1919E-D271-598A-C81A-8CF5D168352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6696" y="5825138"/>
                <a:ext cx="10661701" cy="898259"/>
              </a:xfrm>
              <a:prstGeom prst="rect">
                <a:avLst/>
              </a:prstGeom>
              <a:blipFill>
                <a:blip r:embed="rId3"/>
                <a:stretch>
                  <a:fillRect l="-515" t="-2041" b="-14966"/>
                </a:stretch>
              </a:blipFill>
            </p:spPr>
            <p:txBody>
              <a:bodyPr/>
              <a:lstStyle/>
              <a:p>
                <a:r>
                  <a:rPr lang="es-ES_tradn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55331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2FFE8A-E59D-21EE-5C76-361DF067CC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ángulo 20">
            <a:extLst>
              <a:ext uri="{FF2B5EF4-FFF2-40B4-BE49-F238E27FC236}">
                <a16:creationId xmlns:a16="http://schemas.microsoft.com/office/drawing/2014/main" id="{6EBB4822-2613-B235-2F22-E0632A156897}"/>
              </a:ext>
            </a:extLst>
          </p:cNvPr>
          <p:cNvSpPr/>
          <p:nvPr/>
        </p:nvSpPr>
        <p:spPr>
          <a:xfrm>
            <a:off x="655782" y="374133"/>
            <a:ext cx="10760361" cy="1536963"/>
          </a:xfrm>
          <a:prstGeom prst="rect">
            <a:avLst/>
          </a:prstGeom>
          <a:solidFill>
            <a:schemeClr val="bg1">
              <a:lumMod val="85000"/>
              <a:alpha val="49804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AA895382-7638-AB56-EDCE-84651660EB06}"/>
              </a:ext>
            </a:extLst>
          </p:cNvPr>
          <p:cNvSpPr txBox="1">
            <a:spLocks/>
          </p:cNvSpPr>
          <p:nvPr/>
        </p:nvSpPr>
        <p:spPr>
          <a:xfrm>
            <a:off x="3275402" y="647292"/>
            <a:ext cx="8260815" cy="1130046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500" dirty="0">
                <a:latin typeface="Comic Sans MS" panose="030F0702030302020204" pitchFamily="66" charset="0"/>
              </a:rPr>
              <a:t>Which of the following expressions accounts for</a:t>
            </a:r>
          </a:p>
          <a:p>
            <a:pPr marL="0" indent="0">
              <a:buNone/>
            </a:pPr>
            <a:r>
              <a:rPr lang="en-US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n-US" sz="2500" dirty="0">
                <a:latin typeface="Comic Sans MS" panose="030F0702030302020204" pitchFamily="66" charset="0"/>
              </a:rPr>
              <a:t>(</a:t>
            </a:r>
            <a:r>
              <a:rPr lang="en-US" sz="2500" dirty="0" err="1"/>
              <a:t>a+b</a:t>
            </a:r>
            <a:r>
              <a:rPr lang="en-US" sz="2500" dirty="0">
                <a:latin typeface="Comic Sans MS" panose="030F0702030302020204" pitchFamily="66" charset="0"/>
              </a:rPr>
              <a:t>)</a:t>
            </a:r>
            <a:r>
              <a:rPr lang="en-US" sz="2500" baseline="30000" dirty="0">
                <a:latin typeface="Comic Sans MS" panose="030F0702030302020204" pitchFamily="66" charset="0"/>
              </a:rPr>
              <a:t>4</a:t>
            </a:r>
            <a:r>
              <a:rPr lang="en-US" sz="2500" dirty="0">
                <a:latin typeface="Comic Sans MS" panose="030F0702030302020204" pitchFamily="66" charset="0"/>
              </a:rPr>
              <a:t>   (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a, b  </a:t>
            </a:r>
            <a:r>
              <a:rPr lang="en-US" sz="2500" dirty="0">
                <a:latin typeface="Comic Sans MS" panose="030F0702030302020204" pitchFamily="66" charset="0"/>
              </a:rPr>
              <a:t>being two given real numbers) ?</a:t>
            </a:r>
            <a:endParaRPr lang="es-ES" sz="2500" dirty="0">
              <a:latin typeface="Comic Sans MS" panose="030F0702030302020204" pitchFamily="66" charset="0"/>
            </a:endParaRPr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5AF08B66-FF9E-9C6C-E83A-DE5FEA030156}"/>
              </a:ext>
            </a:extLst>
          </p:cNvPr>
          <p:cNvSpPr txBox="1">
            <a:spLocks/>
          </p:cNvSpPr>
          <p:nvPr/>
        </p:nvSpPr>
        <p:spPr>
          <a:xfrm>
            <a:off x="915421" y="581732"/>
            <a:ext cx="1827780" cy="830997"/>
          </a:xfrm>
          <a:prstGeom prst="rect">
            <a:avLst/>
          </a:prstGeom>
          <a:solidFill>
            <a:schemeClr val="bg1">
              <a:lumMod val="65000"/>
            </a:schemeClr>
          </a:solidFill>
          <a:ln w="25400">
            <a:solidFill>
              <a:schemeClr val="accent2">
                <a:lumMod val="50000"/>
              </a:schemeClr>
            </a:solidFill>
          </a:ln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ES" sz="3200" b="1" dirty="0" err="1">
                <a:solidFill>
                  <a:schemeClr val="bg1"/>
                </a:solidFill>
              </a:rPr>
              <a:t>Example</a:t>
            </a:r>
            <a:r>
              <a:rPr lang="es-ES" sz="3200" b="1" dirty="0">
                <a:solidFill>
                  <a:schemeClr val="bg1"/>
                </a:solidFill>
              </a:rPr>
              <a:t>   </a:t>
            </a:r>
          </a:p>
        </p:txBody>
      </p:sp>
      <p:sp>
        <p:nvSpPr>
          <p:cNvPr id="25" name="Rectángulo: esquinas redondeadas 50">
            <a:hlinkClick r:id="rId2" action="ppaction://hlinksldjump"/>
            <a:extLst>
              <a:ext uri="{FF2B5EF4-FFF2-40B4-BE49-F238E27FC236}">
                <a16:creationId xmlns:a16="http://schemas.microsoft.com/office/drawing/2014/main" id="{F4491E9C-5548-6260-8878-F34F6C415481}"/>
              </a:ext>
            </a:extLst>
          </p:cNvPr>
          <p:cNvSpPr/>
          <p:nvPr/>
        </p:nvSpPr>
        <p:spPr>
          <a:xfrm>
            <a:off x="4367853" y="2045734"/>
            <a:ext cx="5007056" cy="1069847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>
              <a:solidFill>
                <a:schemeClr val="tx1"/>
              </a:solidFill>
            </a:endParaRPr>
          </a:p>
          <a:p>
            <a:pPr algn="ctr"/>
            <a:r>
              <a:rPr lang="en-US" sz="3200" dirty="0">
                <a:solidFill>
                  <a:schemeClr val="tx1"/>
                </a:solidFill>
              </a:rPr>
              <a:t>a</a:t>
            </a:r>
            <a:r>
              <a:rPr lang="en-US" sz="3200" baseline="30000" dirty="0">
                <a:solidFill>
                  <a:schemeClr val="tx1"/>
                </a:solidFill>
              </a:rPr>
              <a:t>4</a:t>
            </a:r>
            <a:r>
              <a:rPr lang="en-US" sz="3200" dirty="0">
                <a:solidFill>
                  <a:schemeClr val="tx1"/>
                </a:solidFill>
              </a:rPr>
              <a:t> + 4ab</a:t>
            </a:r>
            <a:r>
              <a:rPr lang="en-US" sz="3200" baseline="30000" dirty="0">
                <a:solidFill>
                  <a:schemeClr val="tx1"/>
                </a:solidFill>
              </a:rPr>
              <a:t>3</a:t>
            </a:r>
            <a:r>
              <a:rPr lang="en-US" sz="3200" dirty="0">
                <a:solidFill>
                  <a:schemeClr val="tx1"/>
                </a:solidFill>
              </a:rPr>
              <a:t> + 4a</a:t>
            </a:r>
            <a:r>
              <a:rPr lang="en-US" sz="3200" baseline="30000" dirty="0">
                <a:solidFill>
                  <a:schemeClr val="tx1"/>
                </a:solidFill>
              </a:rPr>
              <a:t>3</a:t>
            </a:r>
            <a:r>
              <a:rPr lang="en-US" sz="3200" dirty="0">
                <a:solidFill>
                  <a:schemeClr val="tx1"/>
                </a:solidFill>
              </a:rPr>
              <a:t>b + b</a:t>
            </a:r>
            <a:r>
              <a:rPr lang="en-US" sz="3200" baseline="30000" dirty="0">
                <a:solidFill>
                  <a:schemeClr val="tx1"/>
                </a:solidFill>
              </a:rPr>
              <a:t>4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</a:p>
          <a:p>
            <a:pPr algn="ctr"/>
            <a:endParaRPr lang="es-ES" sz="24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Rectángulo: esquinas redondeadas 50">
            <a:hlinkClick r:id="rId2" action="ppaction://hlinksldjump"/>
            <a:extLst>
              <a:ext uri="{FF2B5EF4-FFF2-40B4-BE49-F238E27FC236}">
                <a16:creationId xmlns:a16="http://schemas.microsoft.com/office/drawing/2014/main" id="{48468AA3-0A81-6138-9770-AA14607B26A0}"/>
              </a:ext>
            </a:extLst>
          </p:cNvPr>
          <p:cNvSpPr/>
          <p:nvPr/>
        </p:nvSpPr>
        <p:spPr>
          <a:xfrm>
            <a:off x="4367852" y="3246092"/>
            <a:ext cx="5007056" cy="1069847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>
              <a:solidFill>
                <a:schemeClr val="tx1"/>
              </a:solidFill>
            </a:endParaRPr>
          </a:p>
          <a:p>
            <a:pPr algn="ctr"/>
            <a:r>
              <a:rPr lang="en-US" sz="3200" dirty="0">
                <a:solidFill>
                  <a:schemeClr val="tx1"/>
                </a:solidFill>
              </a:rPr>
              <a:t>a</a:t>
            </a:r>
            <a:r>
              <a:rPr lang="en-US" sz="3200" baseline="30000" dirty="0">
                <a:solidFill>
                  <a:schemeClr val="tx1"/>
                </a:solidFill>
              </a:rPr>
              <a:t>4</a:t>
            </a:r>
            <a:r>
              <a:rPr lang="en-US" sz="3200" dirty="0">
                <a:solidFill>
                  <a:schemeClr val="tx1"/>
                </a:solidFill>
              </a:rPr>
              <a:t> + 4ab</a:t>
            </a:r>
            <a:r>
              <a:rPr lang="en-US" sz="3200" baseline="30000" dirty="0">
                <a:solidFill>
                  <a:schemeClr val="tx1"/>
                </a:solidFill>
              </a:rPr>
              <a:t>3</a:t>
            </a:r>
            <a:r>
              <a:rPr lang="en-US" sz="3200" dirty="0">
                <a:solidFill>
                  <a:schemeClr val="tx1"/>
                </a:solidFill>
              </a:rPr>
              <a:t> + 4a</a:t>
            </a:r>
            <a:r>
              <a:rPr lang="en-US" sz="3200" baseline="30000" dirty="0">
                <a:solidFill>
                  <a:schemeClr val="tx1"/>
                </a:solidFill>
              </a:rPr>
              <a:t>2</a:t>
            </a:r>
            <a:r>
              <a:rPr lang="en-US" sz="3200" dirty="0">
                <a:solidFill>
                  <a:schemeClr val="tx1"/>
                </a:solidFill>
              </a:rPr>
              <a:t>b</a:t>
            </a:r>
            <a:r>
              <a:rPr lang="en-US" sz="3200" baseline="30000" dirty="0">
                <a:solidFill>
                  <a:schemeClr val="tx1"/>
                </a:solidFill>
              </a:rPr>
              <a:t>2</a:t>
            </a:r>
            <a:r>
              <a:rPr lang="en-US" sz="3200" dirty="0">
                <a:solidFill>
                  <a:schemeClr val="tx1"/>
                </a:solidFill>
              </a:rPr>
              <a:t> + 4a</a:t>
            </a:r>
            <a:r>
              <a:rPr lang="en-US" sz="3200" baseline="30000" dirty="0">
                <a:solidFill>
                  <a:schemeClr val="tx1"/>
                </a:solidFill>
              </a:rPr>
              <a:t>3</a:t>
            </a:r>
            <a:r>
              <a:rPr lang="en-US" sz="3200" dirty="0">
                <a:solidFill>
                  <a:schemeClr val="tx1"/>
                </a:solidFill>
              </a:rPr>
              <a:t>b + b</a:t>
            </a:r>
            <a:r>
              <a:rPr lang="en-US" sz="3200" baseline="30000" dirty="0">
                <a:solidFill>
                  <a:schemeClr val="tx1"/>
                </a:solidFill>
              </a:rPr>
              <a:t>4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</a:p>
          <a:p>
            <a:pPr algn="ctr"/>
            <a:endParaRPr lang="es-ES" sz="24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Rectángulo: esquinas redondeadas 50">
            <a:hlinkClick r:id="rId3" action="ppaction://hlinksldjump"/>
            <a:extLst>
              <a:ext uri="{FF2B5EF4-FFF2-40B4-BE49-F238E27FC236}">
                <a16:creationId xmlns:a16="http://schemas.microsoft.com/office/drawing/2014/main" id="{6572322B-2ED7-1980-036F-937E80B29AA0}"/>
              </a:ext>
            </a:extLst>
          </p:cNvPr>
          <p:cNvSpPr/>
          <p:nvPr/>
        </p:nvSpPr>
        <p:spPr>
          <a:xfrm>
            <a:off x="4367852" y="4411981"/>
            <a:ext cx="5007056" cy="1069847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>
              <a:solidFill>
                <a:schemeClr val="tx1"/>
              </a:solidFill>
            </a:endParaRPr>
          </a:p>
          <a:p>
            <a:pPr algn="ctr"/>
            <a:r>
              <a:rPr lang="en-US" sz="3200" dirty="0">
                <a:solidFill>
                  <a:schemeClr val="tx1"/>
                </a:solidFill>
              </a:rPr>
              <a:t>b</a:t>
            </a:r>
            <a:r>
              <a:rPr lang="en-US" sz="3200" baseline="30000" dirty="0">
                <a:solidFill>
                  <a:schemeClr val="tx1"/>
                </a:solidFill>
              </a:rPr>
              <a:t>4</a:t>
            </a:r>
            <a:r>
              <a:rPr lang="en-US" sz="3200" dirty="0">
                <a:solidFill>
                  <a:schemeClr val="tx1"/>
                </a:solidFill>
              </a:rPr>
              <a:t> + 4ab</a:t>
            </a:r>
            <a:r>
              <a:rPr lang="en-US" sz="3200" baseline="30000" dirty="0">
                <a:solidFill>
                  <a:schemeClr val="tx1"/>
                </a:solidFill>
              </a:rPr>
              <a:t>3</a:t>
            </a:r>
            <a:r>
              <a:rPr lang="en-US" sz="3200" dirty="0">
                <a:solidFill>
                  <a:schemeClr val="tx1"/>
                </a:solidFill>
              </a:rPr>
              <a:t> + 6a</a:t>
            </a:r>
            <a:r>
              <a:rPr lang="en-US" sz="3200" baseline="30000" dirty="0">
                <a:solidFill>
                  <a:schemeClr val="tx1"/>
                </a:solidFill>
              </a:rPr>
              <a:t>2</a:t>
            </a:r>
            <a:r>
              <a:rPr lang="en-US" sz="3200" dirty="0">
                <a:solidFill>
                  <a:schemeClr val="tx1"/>
                </a:solidFill>
              </a:rPr>
              <a:t>b</a:t>
            </a:r>
            <a:r>
              <a:rPr lang="en-US" sz="3200" baseline="30000" dirty="0">
                <a:solidFill>
                  <a:schemeClr val="tx1"/>
                </a:solidFill>
              </a:rPr>
              <a:t>2</a:t>
            </a:r>
            <a:r>
              <a:rPr lang="en-US" sz="3200" dirty="0">
                <a:solidFill>
                  <a:schemeClr val="tx1"/>
                </a:solidFill>
              </a:rPr>
              <a:t> + 4a</a:t>
            </a:r>
            <a:r>
              <a:rPr lang="en-US" sz="3200" baseline="30000" dirty="0">
                <a:solidFill>
                  <a:schemeClr val="tx1"/>
                </a:solidFill>
              </a:rPr>
              <a:t>3</a:t>
            </a:r>
            <a:r>
              <a:rPr lang="en-US" sz="3200" dirty="0">
                <a:solidFill>
                  <a:schemeClr val="tx1"/>
                </a:solidFill>
              </a:rPr>
              <a:t>b + a</a:t>
            </a:r>
            <a:r>
              <a:rPr lang="en-US" sz="3200" baseline="30000" dirty="0">
                <a:solidFill>
                  <a:schemeClr val="tx1"/>
                </a:solidFill>
              </a:rPr>
              <a:t>4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</a:p>
          <a:p>
            <a:pPr algn="ctr"/>
            <a:endParaRPr lang="es-ES" sz="24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Rectángulo: esquinas redondeadas 50">
            <a:hlinkClick r:id="rId2" action="ppaction://hlinksldjump"/>
            <a:extLst>
              <a:ext uri="{FF2B5EF4-FFF2-40B4-BE49-F238E27FC236}">
                <a16:creationId xmlns:a16="http://schemas.microsoft.com/office/drawing/2014/main" id="{53B31B29-24C0-8DAB-577F-77A72F4BA59F}"/>
              </a:ext>
            </a:extLst>
          </p:cNvPr>
          <p:cNvSpPr/>
          <p:nvPr/>
        </p:nvSpPr>
        <p:spPr>
          <a:xfrm>
            <a:off x="4367852" y="5577870"/>
            <a:ext cx="5007056" cy="1069847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>
              <a:solidFill>
                <a:schemeClr val="tx1"/>
              </a:solidFill>
            </a:endParaRPr>
          </a:p>
          <a:p>
            <a:pPr algn="ctr"/>
            <a:r>
              <a:rPr lang="en-US" sz="3200" dirty="0">
                <a:solidFill>
                  <a:schemeClr val="tx1"/>
                </a:solidFill>
              </a:rPr>
              <a:t>None of the others </a:t>
            </a:r>
          </a:p>
          <a:p>
            <a:pPr algn="ctr"/>
            <a:endParaRPr lang="es-ES" sz="24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11C1FBF8-C37F-61C8-A3F6-E85332F579BE}"/>
              </a:ext>
            </a:extLst>
          </p:cNvPr>
          <p:cNvSpPr txBox="1"/>
          <p:nvPr/>
        </p:nvSpPr>
        <p:spPr>
          <a:xfrm>
            <a:off x="1043031" y="2122263"/>
            <a:ext cx="2108269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500" dirty="0" err="1">
                <a:solidFill>
                  <a:schemeClr val="accent1">
                    <a:lumMod val="75000"/>
                  </a:schemeClr>
                </a:solidFill>
              </a:rPr>
              <a:t>Please</a:t>
            </a:r>
            <a:r>
              <a:rPr lang="es-ES" sz="25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ES" sz="2500" dirty="0" err="1">
                <a:solidFill>
                  <a:schemeClr val="accent1">
                    <a:lumMod val="75000"/>
                  </a:schemeClr>
                </a:solidFill>
              </a:rPr>
              <a:t>choose</a:t>
            </a:r>
            <a:r>
              <a:rPr lang="es-ES" sz="2500" dirty="0">
                <a:solidFill>
                  <a:schemeClr val="accent1">
                    <a:lumMod val="75000"/>
                  </a:schemeClr>
                </a:solidFill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4473000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8AA032-B615-8132-C674-5704ADD9E9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Marcador de contenido 8">
            <a:hlinkClick r:id="" action="ppaction://noaction"/>
            <a:extLst>
              <a:ext uri="{FF2B5EF4-FFF2-40B4-BE49-F238E27FC236}">
                <a16:creationId xmlns:a16="http://schemas.microsoft.com/office/drawing/2014/main" id="{89BE8EEC-0805-924D-0CF3-4D0A06CB3DCD}"/>
              </a:ext>
            </a:extLst>
          </p:cNvPr>
          <p:cNvSpPr txBox="1">
            <a:spLocks/>
          </p:cNvSpPr>
          <p:nvPr/>
        </p:nvSpPr>
        <p:spPr>
          <a:xfrm>
            <a:off x="7278084" y="5402121"/>
            <a:ext cx="3600000" cy="1100177"/>
          </a:xfrm>
          <a:prstGeom prst="roundRect">
            <a:avLst/>
          </a:prstGeom>
          <a:solidFill>
            <a:srgbClr val="7030A0"/>
          </a:solidFill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s-ES" b="1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FC8BD0F1-E059-3D91-8D5C-581AE1443766}"/>
              </a:ext>
            </a:extLst>
          </p:cNvPr>
          <p:cNvSpPr txBox="1"/>
          <p:nvPr/>
        </p:nvSpPr>
        <p:spPr>
          <a:xfrm>
            <a:off x="5694630" y="332262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  <p:sp>
        <p:nvSpPr>
          <p:cNvPr id="4" name="Forma en L 3">
            <a:extLst>
              <a:ext uri="{FF2B5EF4-FFF2-40B4-BE49-F238E27FC236}">
                <a16:creationId xmlns:a16="http://schemas.microsoft.com/office/drawing/2014/main" id="{5498A4B5-2478-DCAA-6C1B-409A730E0847}"/>
              </a:ext>
            </a:extLst>
          </p:cNvPr>
          <p:cNvSpPr/>
          <p:nvPr/>
        </p:nvSpPr>
        <p:spPr>
          <a:xfrm rot="2599813" flipH="1">
            <a:off x="2991412" y="1972771"/>
            <a:ext cx="1373157" cy="2699700"/>
          </a:xfrm>
          <a:prstGeom prst="corner">
            <a:avLst/>
          </a:prstGeom>
          <a:solidFill>
            <a:schemeClr val="accent6">
              <a:lumMod val="75000"/>
            </a:schemeClr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EBA0C712-1945-3214-BE4B-ED3BAF9533CC}"/>
              </a:ext>
            </a:extLst>
          </p:cNvPr>
          <p:cNvSpPr/>
          <p:nvPr/>
        </p:nvSpPr>
        <p:spPr>
          <a:xfrm>
            <a:off x="6198029" y="2290272"/>
            <a:ext cx="5554726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8000" b="1" i="1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</a:rPr>
              <a:t>WELL DONE</a:t>
            </a:r>
            <a:r>
              <a:rPr lang="es-ES" sz="8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!</a:t>
            </a:r>
          </a:p>
        </p:txBody>
      </p:sp>
      <p:sp>
        <p:nvSpPr>
          <p:cNvPr id="5" name="Diagrama de flujo: conector 4">
            <a:extLst>
              <a:ext uri="{FF2B5EF4-FFF2-40B4-BE49-F238E27FC236}">
                <a16:creationId xmlns:a16="http://schemas.microsoft.com/office/drawing/2014/main" id="{AB4FB02F-98C1-035F-A05E-2C6F04EAFE48}"/>
              </a:ext>
            </a:extLst>
          </p:cNvPr>
          <p:cNvSpPr/>
          <p:nvPr/>
        </p:nvSpPr>
        <p:spPr>
          <a:xfrm>
            <a:off x="1877990" y="1629000"/>
            <a:ext cx="3600000" cy="3600000"/>
          </a:xfrm>
          <a:prstGeom prst="flowChartConnector">
            <a:avLst/>
          </a:prstGeom>
          <a:noFill/>
          <a:ln w="107950">
            <a:solidFill>
              <a:srgbClr val="33CC3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Forma en L 2">
            <a:extLst>
              <a:ext uri="{FF2B5EF4-FFF2-40B4-BE49-F238E27FC236}">
                <a16:creationId xmlns:a16="http://schemas.microsoft.com/office/drawing/2014/main" id="{6FE66BCF-0A0C-6BB1-819A-F867FA7BD46F}"/>
              </a:ext>
            </a:extLst>
          </p:cNvPr>
          <p:cNvSpPr/>
          <p:nvPr/>
        </p:nvSpPr>
        <p:spPr>
          <a:xfrm rot="2599813" flipH="1">
            <a:off x="2970317" y="1667463"/>
            <a:ext cx="1373157" cy="2699700"/>
          </a:xfrm>
          <a:prstGeom prst="corner">
            <a:avLst/>
          </a:prstGeom>
          <a:solidFill>
            <a:srgbClr val="33CC33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85B1A919-E151-7F2A-D175-81334DCCF970}"/>
              </a:ext>
            </a:extLst>
          </p:cNvPr>
          <p:cNvSpPr txBox="1">
            <a:spLocks/>
          </p:cNvSpPr>
          <p:nvPr/>
        </p:nvSpPr>
        <p:spPr>
          <a:xfrm>
            <a:off x="7175392" y="5229000"/>
            <a:ext cx="3600000" cy="1100177"/>
          </a:xfrm>
          <a:prstGeom prst="roundRect">
            <a:avLst/>
          </a:prstGeom>
          <a:pattFill prst="pct25">
            <a:fgClr>
              <a:srgbClr val="CCCCFF"/>
            </a:fgClr>
            <a:bgClr>
              <a:schemeClr val="bg1"/>
            </a:bgClr>
          </a:pattFill>
          <a:ln>
            <a:solidFill>
              <a:srgbClr val="7030A0"/>
            </a:solidFill>
          </a:ln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back to </a:t>
            </a:r>
            <a:r>
              <a:rPr lang="es-ES" b="1" dirty="0" err="1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example</a:t>
            </a: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6" name="Flecha: hacia la izquierda 5">
            <a:extLst>
              <a:ext uri="{FF2B5EF4-FFF2-40B4-BE49-F238E27FC236}">
                <a16:creationId xmlns:a16="http://schemas.microsoft.com/office/drawing/2014/main" id="{468F1B4E-AE3A-3A8C-4559-18C7BC160018}"/>
              </a:ext>
            </a:extLst>
          </p:cNvPr>
          <p:cNvSpPr/>
          <p:nvPr/>
        </p:nvSpPr>
        <p:spPr>
          <a:xfrm>
            <a:off x="7317123" y="5550099"/>
            <a:ext cx="540000" cy="484632"/>
          </a:xfrm>
          <a:prstGeom prst="leftArrow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355396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437DC7-B468-26A7-EFF4-24CBC9A1A5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14A03D2F-EB04-332F-B435-71230108029E}"/>
              </a:ext>
            </a:extLst>
          </p:cNvPr>
          <p:cNvSpPr txBox="1"/>
          <p:nvPr/>
        </p:nvSpPr>
        <p:spPr>
          <a:xfrm>
            <a:off x="5694630" y="332262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D2D7343F-7710-0780-EF40-5AD120E8B517}"/>
              </a:ext>
            </a:extLst>
          </p:cNvPr>
          <p:cNvSpPr/>
          <p:nvPr/>
        </p:nvSpPr>
        <p:spPr>
          <a:xfrm>
            <a:off x="6566968" y="2131370"/>
            <a:ext cx="4311116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6000" b="1" i="1" dirty="0" err="1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</a:rPr>
              <a:t>Sorry</a:t>
            </a:r>
            <a:r>
              <a:rPr lang="es-ES" sz="6000" b="1" i="1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</a:rPr>
              <a:t>, </a:t>
            </a:r>
            <a:r>
              <a:rPr lang="es-ES" sz="6000" b="1" i="1" dirty="0" err="1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</a:rPr>
              <a:t>check</a:t>
            </a:r>
            <a:endParaRPr lang="es-ES" sz="6000" b="1" i="1" cap="none" spc="0" dirty="0">
              <a:ln w="12700" cmpd="sng">
                <a:solidFill>
                  <a:srgbClr val="7030A0"/>
                </a:solidFill>
                <a:prstDash val="solid"/>
              </a:ln>
              <a:solidFill>
                <a:srgbClr val="7030A0"/>
              </a:solidFill>
              <a:effectLst/>
            </a:endParaRPr>
          </a:p>
          <a:p>
            <a:pPr algn="ctr"/>
            <a:r>
              <a:rPr lang="es-ES" sz="6000" b="1" i="1" dirty="0" err="1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</a:rPr>
              <a:t>your</a:t>
            </a:r>
            <a:r>
              <a:rPr lang="es-ES" sz="6000" b="1" i="1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</a:rPr>
              <a:t> </a:t>
            </a:r>
            <a:r>
              <a:rPr lang="es-ES" sz="6000" b="1" i="1" dirty="0" err="1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</a:rPr>
              <a:t>answer</a:t>
            </a:r>
            <a:r>
              <a:rPr lang="es-ES" sz="6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 </a:t>
            </a:r>
          </a:p>
        </p:txBody>
      </p:sp>
      <p:sp>
        <p:nvSpPr>
          <p:cNvPr id="5" name="Diagrama de flujo: conector 4">
            <a:extLst>
              <a:ext uri="{FF2B5EF4-FFF2-40B4-BE49-F238E27FC236}">
                <a16:creationId xmlns:a16="http://schemas.microsoft.com/office/drawing/2014/main" id="{0FDE6259-8ED0-9A2D-2734-2AA574F1F2B8}"/>
              </a:ext>
            </a:extLst>
          </p:cNvPr>
          <p:cNvSpPr/>
          <p:nvPr/>
        </p:nvSpPr>
        <p:spPr>
          <a:xfrm>
            <a:off x="1877990" y="1629000"/>
            <a:ext cx="3600000" cy="3600000"/>
          </a:xfrm>
          <a:prstGeom prst="flowChartConnector">
            <a:avLst/>
          </a:prstGeom>
          <a:noFill/>
          <a:ln w="1079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Cruz 10">
            <a:extLst>
              <a:ext uri="{FF2B5EF4-FFF2-40B4-BE49-F238E27FC236}">
                <a16:creationId xmlns:a16="http://schemas.microsoft.com/office/drawing/2014/main" id="{223CDE5F-156A-2B36-107F-41A0D21308A4}"/>
              </a:ext>
            </a:extLst>
          </p:cNvPr>
          <p:cNvSpPr/>
          <p:nvPr/>
        </p:nvSpPr>
        <p:spPr>
          <a:xfrm rot="2761830">
            <a:off x="2172447" y="2110999"/>
            <a:ext cx="3011054" cy="2906056"/>
          </a:xfrm>
          <a:prstGeom prst="plus">
            <a:avLst>
              <a:gd name="adj" fmla="val 37695"/>
            </a:avLst>
          </a:prstGeom>
          <a:solidFill>
            <a:srgbClr val="CC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Cruz 11">
            <a:extLst>
              <a:ext uri="{FF2B5EF4-FFF2-40B4-BE49-F238E27FC236}">
                <a16:creationId xmlns:a16="http://schemas.microsoft.com/office/drawing/2014/main" id="{B7527F33-75F3-AF5A-A2F9-73F7A9F374E8}"/>
              </a:ext>
            </a:extLst>
          </p:cNvPr>
          <p:cNvSpPr/>
          <p:nvPr/>
        </p:nvSpPr>
        <p:spPr>
          <a:xfrm rot="2761830">
            <a:off x="2193543" y="1869594"/>
            <a:ext cx="3011054" cy="2906056"/>
          </a:xfrm>
          <a:prstGeom prst="plus">
            <a:avLst>
              <a:gd name="adj" fmla="val 37695"/>
            </a:avLst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Marcador de contenido 8">
            <a:hlinkClick r:id="" action="ppaction://noaction"/>
            <a:extLst>
              <a:ext uri="{FF2B5EF4-FFF2-40B4-BE49-F238E27FC236}">
                <a16:creationId xmlns:a16="http://schemas.microsoft.com/office/drawing/2014/main" id="{18A65D19-2461-7953-1D52-DF26BF3A46E5}"/>
              </a:ext>
            </a:extLst>
          </p:cNvPr>
          <p:cNvSpPr txBox="1">
            <a:spLocks/>
          </p:cNvSpPr>
          <p:nvPr/>
        </p:nvSpPr>
        <p:spPr>
          <a:xfrm>
            <a:off x="7278084" y="5402121"/>
            <a:ext cx="3600000" cy="1100177"/>
          </a:xfrm>
          <a:prstGeom prst="roundRect">
            <a:avLst/>
          </a:prstGeom>
          <a:solidFill>
            <a:srgbClr val="7030A0"/>
          </a:solidFill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s-ES" b="1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00EFA36D-9E91-45F9-7A99-399FC127D53E}"/>
              </a:ext>
            </a:extLst>
          </p:cNvPr>
          <p:cNvSpPr txBox="1">
            <a:spLocks/>
          </p:cNvSpPr>
          <p:nvPr/>
        </p:nvSpPr>
        <p:spPr>
          <a:xfrm>
            <a:off x="7175392" y="5229000"/>
            <a:ext cx="3600000" cy="1100177"/>
          </a:xfrm>
          <a:prstGeom prst="roundRect">
            <a:avLst/>
          </a:prstGeom>
          <a:pattFill prst="pct25">
            <a:fgClr>
              <a:srgbClr val="CCCCFF"/>
            </a:fgClr>
            <a:bgClr>
              <a:schemeClr val="bg1"/>
            </a:bgClr>
          </a:pattFill>
          <a:ln>
            <a:solidFill>
              <a:srgbClr val="7030A0"/>
            </a:solidFill>
          </a:ln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try </a:t>
            </a:r>
            <a:r>
              <a:rPr lang="es-ES" b="1" dirty="0" err="1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again</a:t>
            </a: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s-ES" b="1" dirty="0" err="1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please</a:t>
            </a: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6" name="Flecha: hacia la izquierda 5">
            <a:extLst>
              <a:ext uri="{FF2B5EF4-FFF2-40B4-BE49-F238E27FC236}">
                <a16:creationId xmlns:a16="http://schemas.microsoft.com/office/drawing/2014/main" id="{C1CAF5ED-C38D-F3D9-7944-31D6382583F7}"/>
              </a:ext>
            </a:extLst>
          </p:cNvPr>
          <p:cNvSpPr/>
          <p:nvPr/>
        </p:nvSpPr>
        <p:spPr>
          <a:xfrm>
            <a:off x="7317123" y="5550099"/>
            <a:ext cx="540000" cy="484632"/>
          </a:xfrm>
          <a:prstGeom prst="leftArrow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44462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2BC153-8F98-ED73-08DE-5D99EF7F6D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ocadillo: rectángulo 7">
            <a:extLst>
              <a:ext uri="{FF2B5EF4-FFF2-40B4-BE49-F238E27FC236}">
                <a16:creationId xmlns:a16="http://schemas.microsoft.com/office/drawing/2014/main" id="{D475E919-FEFD-D0F7-F65F-A5D13D37994C}"/>
              </a:ext>
            </a:extLst>
          </p:cNvPr>
          <p:cNvSpPr/>
          <p:nvPr/>
        </p:nvSpPr>
        <p:spPr>
          <a:xfrm>
            <a:off x="8072581" y="3038763"/>
            <a:ext cx="3897746" cy="481843"/>
          </a:xfrm>
          <a:prstGeom prst="wedgeRectCallout">
            <a:avLst>
              <a:gd name="adj1" fmla="val -56262"/>
              <a:gd name="adj2" fmla="val 67023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60000"/>
                <a:lumOff val="40000"/>
                <a:alpha val="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50177837-060E-BF13-9794-66EA571BF838}"/>
              </a:ext>
            </a:extLst>
          </p:cNvPr>
          <p:cNvSpPr txBox="1">
            <a:spLocks/>
          </p:cNvSpPr>
          <p:nvPr/>
        </p:nvSpPr>
        <p:spPr>
          <a:xfrm>
            <a:off x="1300971" y="1433780"/>
            <a:ext cx="8260815" cy="1130046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Certainly,</a:t>
            </a:r>
            <a:endParaRPr lang="es-ES" dirty="0">
              <a:solidFill>
                <a:schemeClr val="accent1">
                  <a:lumMod val="75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uadroTexto 5">
                <a:extLst>
                  <a:ext uri="{FF2B5EF4-FFF2-40B4-BE49-F238E27FC236}">
                    <a16:creationId xmlns:a16="http://schemas.microsoft.com/office/drawing/2014/main" id="{BF00C7D8-0D02-E3B2-EE90-98184A718C31}"/>
                  </a:ext>
                </a:extLst>
              </p:cNvPr>
              <p:cNvSpPr txBox="1"/>
              <p:nvPr/>
            </p:nvSpPr>
            <p:spPr>
              <a:xfrm>
                <a:off x="1601492" y="2409203"/>
                <a:ext cx="10068314" cy="23348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>
                    <a:solidFill>
                      <a:srgbClr val="FF0000"/>
                    </a:solidFill>
                  </a:rPr>
                  <a:t>(</a:t>
                </a:r>
                <a:r>
                  <a:rPr lang="en-US" sz="2800" dirty="0" err="1">
                    <a:solidFill>
                      <a:srgbClr val="FF0000"/>
                    </a:solidFill>
                  </a:rPr>
                  <a:t>a+b</a:t>
                </a:r>
                <a:r>
                  <a:rPr lang="en-US" sz="2800" dirty="0">
                    <a:solidFill>
                      <a:srgbClr val="FF0000"/>
                    </a:solidFill>
                  </a:rPr>
                  <a:t>)</a:t>
                </a:r>
                <a:r>
                  <a:rPr lang="en-US" sz="2800" baseline="30000" dirty="0">
                    <a:solidFill>
                      <a:srgbClr val="FF0000"/>
                    </a:solidFill>
                  </a:rPr>
                  <a:t>4</a:t>
                </a:r>
                <a:r>
                  <a:rPr lang="en-US" sz="2800" baseline="30000" dirty="0">
                    <a:solidFill>
                      <a:schemeClr val="accent1">
                        <a:lumMod val="75000"/>
                      </a:schemeClr>
                    </a:solidFill>
                  </a:rPr>
                  <a:t>  </a:t>
                </a:r>
                <a:r>
                  <a:rPr lang="en-US" sz="2800" dirty="0">
                    <a:solidFill>
                      <a:schemeClr val="accent1">
                        <a:lumMod val="75000"/>
                      </a:schemeClr>
                    </a:solidFill>
                  </a:rPr>
                  <a:t>=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28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8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8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es-ES" sz="28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</m:oMath>
                </a14:m>
                <a:r>
                  <a:rPr lang="es-ES" sz="2800" dirty="0">
                    <a:solidFill>
                      <a:schemeClr val="accent1">
                        <a:lumMod val="75000"/>
                      </a:schemeClr>
                    </a:solidFill>
                  </a:rPr>
                  <a:t> a</a:t>
                </a:r>
                <a:r>
                  <a:rPr lang="es-ES" sz="2800" baseline="30000" dirty="0">
                    <a:solidFill>
                      <a:schemeClr val="accent1">
                        <a:lumMod val="75000"/>
                      </a:schemeClr>
                    </a:solidFill>
                  </a:rPr>
                  <a:t>4</a:t>
                </a:r>
                <a:r>
                  <a:rPr lang="es-ES" sz="2800" dirty="0">
                    <a:solidFill>
                      <a:schemeClr val="accent1">
                        <a:lumMod val="75000"/>
                      </a:schemeClr>
                    </a:solidFill>
                  </a:rPr>
                  <a:t> +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28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8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8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es-ES" sz="28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</m:e>
                    </m:d>
                  </m:oMath>
                </a14:m>
                <a:r>
                  <a:rPr lang="es-ES" sz="2800" dirty="0">
                    <a:solidFill>
                      <a:schemeClr val="accent1">
                        <a:lumMod val="75000"/>
                      </a:schemeClr>
                    </a:solidFill>
                  </a:rPr>
                  <a:t> a</a:t>
                </a:r>
                <a:r>
                  <a:rPr lang="es-ES" sz="2800" baseline="30000" dirty="0">
                    <a:solidFill>
                      <a:schemeClr val="accent1">
                        <a:lumMod val="75000"/>
                      </a:schemeClr>
                    </a:solidFill>
                  </a:rPr>
                  <a:t>4-1</a:t>
                </a:r>
                <a14:m>
                  <m:oMath xmlns:m="http://schemas.openxmlformats.org/officeDocument/2006/math">
                    <m:r>
                      <a:rPr lang="es-ES" sz="2800" b="0" i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s-ES" sz="2800" b="0" i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b</m:t>
                    </m:r>
                    <m:r>
                      <a:rPr lang="es-ES" sz="2800" b="0" i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ctrlPr>
                          <a:rPr lang="pt-BR" sz="28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8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8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es-ES" sz="28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  <m:r>
                      <m:rPr>
                        <m:nor/>
                      </m:rPr>
                      <a:rPr lang="es-ES" sz="2800" dirty="0">
                        <a:solidFill>
                          <a:schemeClr val="accent1">
                            <a:lumMod val="75000"/>
                          </a:schemeClr>
                        </a:solidFill>
                      </a:rPr>
                      <m:t> </m:t>
                    </m:r>
                    <m:r>
                      <m:rPr>
                        <m:nor/>
                      </m:rPr>
                      <a:rPr lang="es-ES" sz="2800" dirty="0">
                        <a:solidFill>
                          <a:schemeClr val="accent1">
                            <a:lumMod val="75000"/>
                          </a:schemeClr>
                        </a:solidFill>
                      </a:rPr>
                      <m:t>a</m:t>
                    </m:r>
                    <m:r>
                      <m:rPr>
                        <m:nor/>
                      </m:rPr>
                      <a:rPr lang="es-ES" sz="2800" b="0" i="0" baseline="30000" dirty="0" smtClean="0">
                        <a:solidFill>
                          <a:schemeClr val="accent1">
                            <a:lumMod val="75000"/>
                          </a:schemeClr>
                        </a:solidFill>
                      </a:rPr>
                      <m:t>4−2</m:t>
                    </m:r>
                    <m:r>
                      <m:rPr>
                        <m:sty m:val="p"/>
                      </m:rPr>
                      <a:rPr lang="es-ES" sz="280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b</m:t>
                    </m:r>
                    <m:r>
                      <a:rPr lang="es-ES" sz="2800" b="0" i="0" baseline="3000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2</m:t>
                    </m:r>
                    <m:r>
                      <a:rPr lang="es-ES" sz="2800" b="0" i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ctrlPr>
                          <a:rPr lang="pt-BR" sz="28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8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8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es-ES" sz="28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e>
                    </m:d>
                    <m:r>
                      <m:rPr>
                        <m:nor/>
                      </m:rPr>
                      <a:rPr lang="es-ES" sz="2800" b="0" i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s-ES" sz="2800" b="0" i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a</m:t>
                    </m:r>
                    <m:r>
                      <m:rPr>
                        <m:nor/>
                      </m:rPr>
                      <a:rPr lang="es-ES" sz="2800" b="0" i="0" baseline="3000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4−3</m:t>
                    </m:r>
                    <m:r>
                      <m:rPr>
                        <m:nor/>
                      </m:rPr>
                      <a:rPr lang="es-ES" sz="2800" b="0" i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s-ES" sz="2800" b="0" i="0" dirty="0" smtClean="0">
                        <a:solidFill>
                          <a:schemeClr val="accent1">
                            <a:lumMod val="75000"/>
                          </a:schemeClr>
                        </a:solidFill>
                      </a:rPr>
                      <m:t>b</m:t>
                    </m:r>
                    <m:r>
                      <a:rPr lang="es-ES" sz="2800" b="0" i="0" baseline="30000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3</m:t>
                    </m:r>
                    <m:r>
                      <a:rPr lang="es-ES" sz="2800" b="0" i="0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ctrlPr>
                          <a:rPr lang="pt-BR" sz="28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8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8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es-ES" sz="28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e>
                    </m:d>
                  </m:oMath>
                </a14:m>
                <a:r>
                  <a:rPr lang="es-ES" sz="2800" dirty="0">
                    <a:solidFill>
                      <a:schemeClr val="accent1">
                        <a:lumMod val="75000"/>
                      </a:schemeClr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s-ES" sz="2800" b="0" i="0" dirty="0" smtClean="0">
                        <a:solidFill>
                          <a:schemeClr val="accent1">
                            <a:lumMod val="75000"/>
                          </a:schemeClr>
                        </a:solidFill>
                      </a:rPr>
                      <m:t>b</m:t>
                    </m:r>
                    <m:r>
                      <m:rPr>
                        <m:nor/>
                      </m:rPr>
                      <a:rPr lang="es-ES" sz="2800" b="0" i="0" baseline="30000" dirty="0" smtClean="0">
                        <a:solidFill>
                          <a:schemeClr val="accent1">
                            <a:lumMod val="75000"/>
                          </a:schemeClr>
                        </a:solidFill>
                      </a:rPr>
                      <m:t>4</m:t>
                    </m:r>
                  </m:oMath>
                </a14:m>
                <a:r>
                  <a:rPr lang="es-ES" sz="2800" dirty="0">
                    <a:solidFill>
                      <a:schemeClr val="accent1">
                        <a:lumMod val="75000"/>
                      </a:schemeClr>
                    </a:solidFill>
                  </a:rPr>
                  <a:t> =</a:t>
                </a:r>
              </a:p>
              <a:p>
                <a:endParaRPr lang="es-ES" sz="2800" dirty="0">
                  <a:solidFill>
                    <a:schemeClr val="accent1">
                      <a:lumMod val="75000"/>
                    </a:schemeClr>
                  </a:solidFill>
                </a:endParaRPr>
              </a:p>
              <a:p>
                <a:r>
                  <a:rPr lang="en-US" sz="2800" dirty="0">
                    <a:solidFill>
                      <a:schemeClr val="accent1">
                        <a:lumMod val="75000"/>
                      </a:schemeClr>
                    </a:solidFill>
                  </a:rPr>
                  <a:t>            = </a:t>
                </a:r>
                <a:r>
                  <a:rPr lang="es-ES" sz="2800" dirty="0">
                    <a:solidFill>
                      <a:schemeClr val="accent1">
                        <a:lumMod val="75000"/>
                      </a:schemeClr>
                    </a:solidFill>
                  </a:rPr>
                  <a:t>a</a:t>
                </a:r>
                <a:r>
                  <a:rPr lang="es-ES" sz="2800" baseline="30000" dirty="0">
                    <a:solidFill>
                      <a:schemeClr val="accent1">
                        <a:lumMod val="75000"/>
                      </a:schemeClr>
                    </a:solidFill>
                  </a:rPr>
                  <a:t>4</a:t>
                </a:r>
                <a:r>
                  <a:rPr lang="es-ES" sz="2800" dirty="0">
                    <a:solidFill>
                      <a:schemeClr val="accent1">
                        <a:lumMod val="75000"/>
                      </a:schemeClr>
                    </a:solidFill>
                  </a:rPr>
                  <a:t> + 4 a</a:t>
                </a:r>
                <a:r>
                  <a:rPr lang="es-ES" sz="2800" baseline="30000" dirty="0">
                    <a:solidFill>
                      <a:schemeClr val="accent1">
                        <a:lumMod val="75000"/>
                      </a:schemeClr>
                    </a:solidFill>
                  </a:rPr>
                  <a:t>3</a:t>
                </a:r>
                <a14:m>
                  <m:oMath xmlns:m="http://schemas.openxmlformats.org/officeDocument/2006/math">
                    <m:r>
                      <a:rPr lang="es-ES" sz="2800" b="0" i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s-ES" sz="2800" b="0" i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b</m:t>
                    </m:r>
                    <m:r>
                      <a:rPr lang="es-ES" sz="2800" b="0" i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m:rPr>
                        <m:nor/>
                      </m:rPr>
                      <a:rPr lang="es-ES" sz="2800" b="0" i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6</m:t>
                    </m:r>
                    <m:r>
                      <m:rPr>
                        <m:nor/>
                      </m:rPr>
                      <a:rPr lang="es-ES" sz="2800" dirty="0">
                        <a:solidFill>
                          <a:schemeClr val="accent1">
                            <a:lumMod val="75000"/>
                          </a:schemeClr>
                        </a:solidFill>
                      </a:rPr>
                      <m:t> </m:t>
                    </m:r>
                    <m:r>
                      <m:rPr>
                        <m:nor/>
                      </m:rPr>
                      <a:rPr lang="es-ES" sz="2800" dirty="0">
                        <a:solidFill>
                          <a:schemeClr val="accent1">
                            <a:lumMod val="75000"/>
                          </a:schemeClr>
                        </a:solidFill>
                      </a:rPr>
                      <m:t>a</m:t>
                    </m:r>
                    <m:r>
                      <m:rPr>
                        <m:nor/>
                      </m:rPr>
                      <a:rPr lang="es-ES" sz="2800" b="0" i="0" baseline="30000" dirty="0" smtClean="0">
                        <a:solidFill>
                          <a:schemeClr val="accent1">
                            <a:lumMod val="75000"/>
                          </a:schemeClr>
                        </a:solidFill>
                      </a:rPr>
                      <m:t>2</m:t>
                    </m:r>
                    <m:r>
                      <a:rPr lang="es-ES" sz="2800" b="0" i="0" baseline="30000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s-ES" sz="280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b</m:t>
                    </m:r>
                    <m:r>
                      <a:rPr lang="es-ES" sz="2800" b="0" i="0" baseline="3000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2</m:t>
                    </m:r>
                    <m:r>
                      <a:rPr lang="es-ES" sz="2800" b="0" i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m:rPr>
                        <m:nor/>
                      </m:rPr>
                      <a:rPr lang="es-ES" sz="2800" b="0" i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4 </m:t>
                    </m:r>
                    <m:r>
                      <m:rPr>
                        <m:nor/>
                      </m:rPr>
                      <a:rPr lang="es-ES" sz="2800" b="0" i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a</m:t>
                    </m:r>
                    <m:r>
                      <m:rPr>
                        <m:nor/>
                      </m:rPr>
                      <a:rPr lang="es-ES" sz="2800" b="0" i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s-ES" sz="2800" b="0" i="0" dirty="0" smtClean="0">
                        <a:solidFill>
                          <a:schemeClr val="accent1">
                            <a:lumMod val="75000"/>
                          </a:schemeClr>
                        </a:solidFill>
                      </a:rPr>
                      <m:t>b</m:t>
                    </m:r>
                    <m:r>
                      <a:rPr lang="es-ES" sz="2800" b="0" i="0" baseline="30000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3</m:t>
                    </m:r>
                    <m:r>
                      <a:rPr lang="es-ES" sz="2800" b="0" i="0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m:rPr>
                        <m:nor/>
                      </m:rPr>
                      <a:rPr lang="es-ES" sz="2800" b="0" i="0" dirty="0" smtClean="0">
                        <a:solidFill>
                          <a:schemeClr val="accent1">
                            <a:lumMod val="75000"/>
                          </a:schemeClr>
                        </a:solidFill>
                      </a:rPr>
                      <m:t>b</m:t>
                    </m:r>
                    <m:r>
                      <m:rPr>
                        <m:nor/>
                      </m:rPr>
                      <a:rPr lang="es-ES" sz="2800" b="0" i="0" baseline="30000" dirty="0" smtClean="0">
                        <a:solidFill>
                          <a:schemeClr val="accent1">
                            <a:lumMod val="75000"/>
                          </a:schemeClr>
                        </a:solidFill>
                      </a:rPr>
                      <m:t>4</m:t>
                    </m:r>
                  </m:oMath>
                </a14:m>
                <a:r>
                  <a:rPr lang="es-ES" sz="2800" dirty="0">
                    <a:solidFill>
                      <a:schemeClr val="accent1">
                        <a:lumMod val="75000"/>
                      </a:schemeClr>
                    </a:solidFill>
                  </a:rPr>
                  <a:t>  </a:t>
                </a:r>
              </a:p>
              <a:p>
                <a:r>
                  <a:rPr lang="es-ES" sz="2800" dirty="0">
                    <a:solidFill>
                      <a:schemeClr val="accent1">
                        <a:lumMod val="75000"/>
                      </a:schemeClr>
                    </a:solidFill>
                  </a:rPr>
                  <a:t> </a:t>
                </a:r>
              </a:p>
              <a:p>
                <a:r>
                  <a:rPr lang="en-US" sz="2400" dirty="0">
                    <a:solidFill>
                      <a:schemeClr val="accent1">
                        <a:lumMod val="75000"/>
                      </a:schemeClr>
                    </a:solidFill>
                  </a:rPr>
                  <a:t>              </a:t>
                </a:r>
                <a:endParaRPr lang="es-ES" sz="2800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6" name="CuadroTexto 5">
                <a:extLst>
                  <a:ext uri="{FF2B5EF4-FFF2-40B4-BE49-F238E27FC236}">
                    <a16:creationId xmlns:a16="http://schemas.microsoft.com/office/drawing/2014/main" id="{BF00C7D8-0D02-E3B2-EE90-98184A718C3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1492" y="2409203"/>
                <a:ext cx="10068314" cy="2334870"/>
              </a:xfrm>
              <a:prstGeom prst="rect">
                <a:avLst/>
              </a:prstGeom>
              <a:blipFill>
                <a:blip r:embed="rId2"/>
                <a:stretch>
                  <a:fillRect l="-1272" t="-522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CuadroTexto 6">
            <a:extLst>
              <a:ext uri="{FF2B5EF4-FFF2-40B4-BE49-F238E27FC236}">
                <a16:creationId xmlns:a16="http://schemas.microsoft.com/office/drawing/2014/main" id="{0EBD5091-B2EF-6532-94F8-26AF9269824C}"/>
              </a:ext>
            </a:extLst>
          </p:cNvPr>
          <p:cNvSpPr txBox="1"/>
          <p:nvPr/>
        </p:nvSpPr>
        <p:spPr>
          <a:xfrm>
            <a:off x="8197272" y="3095018"/>
            <a:ext cx="36483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sum </a:t>
            </a:r>
            <a:r>
              <a:rPr lang="es-ES" dirty="0" err="1"/>
              <a:t>is</a:t>
            </a:r>
            <a:r>
              <a:rPr lang="es-ES" dirty="0"/>
              <a:t> </a:t>
            </a:r>
            <a:r>
              <a:rPr lang="es-ES" dirty="0" err="1"/>
              <a:t>commutative</a:t>
            </a:r>
            <a:r>
              <a:rPr lang="es-ES" dirty="0"/>
              <a:t> (addends a</a:t>
            </a:r>
            <a:r>
              <a:rPr lang="es-ES" baseline="30000" dirty="0"/>
              <a:t>4</a:t>
            </a:r>
            <a:r>
              <a:rPr lang="es-ES" dirty="0"/>
              <a:t>, b</a:t>
            </a:r>
            <a:r>
              <a:rPr lang="es-ES" baseline="30000" dirty="0"/>
              <a:t>4</a:t>
            </a:r>
            <a:r>
              <a:rPr lang="es-ES" dirty="0"/>
              <a:t>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CuadroTexto 8">
                <a:extLst>
                  <a:ext uri="{FF2B5EF4-FFF2-40B4-BE49-F238E27FC236}">
                    <a16:creationId xmlns:a16="http://schemas.microsoft.com/office/drawing/2014/main" id="{0A10690E-3AA6-D28D-875D-BE990D9907AD}"/>
                  </a:ext>
                </a:extLst>
              </p:cNvPr>
              <p:cNvSpPr txBox="1"/>
              <p:nvPr/>
            </p:nvSpPr>
            <p:spPr>
              <a:xfrm>
                <a:off x="1597213" y="3359078"/>
                <a:ext cx="10373114" cy="13849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sz="2800" dirty="0">
                    <a:solidFill>
                      <a:schemeClr val="accent1">
                        <a:lumMod val="75000"/>
                      </a:schemeClr>
                    </a:solidFill>
                  </a:rPr>
                  <a:t>                                                                            = </a:t>
                </a:r>
              </a:p>
              <a:p>
                <a:r>
                  <a:rPr lang="es-ES" sz="2800" dirty="0">
                    <a:solidFill>
                      <a:schemeClr val="accent1">
                        <a:lumMod val="75000"/>
                      </a:schemeClr>
                    </a:solidFill>
                  </a:rPr>
                  <a:t> </a:t>
                </a:r>
              </a:p>
              <a:p>
                <a:r>
                  <a:rPr lang="en-US" sz="2400" dirty="0">
                    <a:solidFill>
                      <a:schemeClr val="accent1">
                        <a:lumMod val="75000"/>
                      </a:schemeClr>
                    </a:solidFill>
                  </a:rPr>
                  <a:t>              </a:t>
                </a:r>
                <a:r>
                  <a:rPr lang="en-US" sz="2800" dirty="0">
                    <a:solidFill>
                      <a:schemeClr val="accent1">
                        <a:lumMod val="75000"/>
                      </a:schemeClr>
                    </a:solidFill>
                  </a:rPr>
                  <a:t>= </a:t>
                </a:r>
                <a:r>
                  <a:rPr lang="es-ES" sz="2800" dirty="0">
                    <a:solidFill>
                      <a:srgbClr val="FF0000"/>
                    </a:solidFill>
                  </a:rPr>
                  <a:t>b</a:t>
                </a:r>
                <a:r>
                  <a:rPr lang="es-ES" sz="2800" baseline="30000" dirty="0">
                    <a:solidFill>
                      <a:srgbClr val="FF0000"/>
                    </a:solidFill>
                  </a:rPr>
                  <a:t>4</a:t>
                </a:r>
                <a:r>
                  <a:rPr lang="es-ES" sz="2800" dirty="0">
                    <a:solidFill>
                      <a:srgbClr val="FF0000"/>
                    </a:solidFill>
                  </a:rPr>
                  <a:t> + 4 a</a:t>
                </a:r>
                <a:r>
                  <a:rPr lang="es-ES" sz="2800" baseline="30000" dirty="0">
                    <a:solidFill>
                      <a:srgbClr val="FF0000"/>
                    </a:solidFill>
                  </a:rPr>
                  <a:t>3</a:t>
                </a:r>
                <a14:m>
                  <m:oMath xmlns:m="http://schemas.openxmlformats.org/officeDocument/2006/math">
                    <m:r>
                      <a:rPr lang="es-ES" sz="280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s-ES" sz="280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b</m:t>
                    </m:r>
                    <m:r>
                      <a:rPr lang="es-ES" sz="280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m:rPr>
                        <m:nor/>
                      </m:rPr>
                      <a:rPr lang="es-ES" sz="280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6</m:t>
                    </m:r>
                    <m:r>
                      <m:rPr>
                        <m:nor/>
                      </m:rPr>
                      <a:rPr lang="es-ES" sz="2800" dirty="0">
                        <a:solidFill>
                          <a:srgbClr val="FF0000"/>
                        </a:solidFill>
                      </a:rPr>
                      <m:t> </m:t>
                    </m:r>
                    <m:r>
                      <m:rPr>
                        <m:nor/>
                      </m:rPr>
                      <a:rPr lang="es-ES" sz="2800" dirty="0">
                        <a:solidFill>
                          <a:srgbClr val="FF0000"/>
                        </a:solidFill>
                      </a:rPr>
                      <m:t>a</m:t>
                    </m:r>
                    <m:r>
                      <m:rPr>
                        <m:nor/>
                      </m:rPr>
                      <a:rPr lang="es-ES" sz="2800" baseline="30000" dirty="0">
                        <a:solidFill>
                          <a:srgbClr val="FF0000"/>
                        </a:solidFill>
                      </a:rPr>
                      <m:t>2</m:t>
                    </m:r>
                    <m:r>
                      <a:rPr lang="es-ES" sz="2800" baseline="3000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s-ES" sz="280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b</m:t>
                    </m:r>
                    <m:r>
                      <a:rPr lang="es-ES" sz="2800" baseline="3000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2</m:t>
                    </m:r>
                    <m:r>
                      <a:rPr lang="es-ES" sz="280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m:rPr>
                        <m:nor/>
                      </m:rPr>
                      <a:rPr lang="es-ES" sz="280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4 </m:t>
                    </m:r>
                    <m:r>
                      <m:rPr>
                        <m:nor/>
                      </m:rPr>
                      <a:rPr lang="es-ES" sz="280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a</m:t>
                    </m:r>
                    <m:r>
                      <m:rPr>
                        <m:nor/>
                      </m:rPr>
                      <a:rPr lang="es-ES" sz="280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s-ES" sz="2800" dirty="0">
                        <a:solidFill>
                          <a:srgbClr val="FF0000"/>
                        </a:solidFill>
                      </a:rPr>
                      <m:t>b</m:t>
                    </m:r>
                    <m:r>
                      <a:rPr lang="es-ES" sz="2800" baseline="3000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3</m:t>
                    </m:r>
                    <m:r>
                      <a:rPr lang="es-ES" sz="280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m:rPr>
                        <m:nor/>
                      </m:rPr>
                      <a:rPr lang="es-ES" sz="2800" b="0" i="0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a</m:t>
                    </m:r>
                    <m:r>
                      <m:rPr>
                        <m:nor/>
                      </m:rPr>
                      <a:rPr lang="es-ES" sz="2800" baseline="30000" dirty="0">
                        <a:solidFill>
                          <a:srgbClr val="FF0000"/>
                        </a:solidFill>
                      </a:rPr>
                      <m:t>4</m:t>
                    </m:r>
                    <m:r>
                      <m:rPr>
                        <m:nor/>
                      </m:rPr>
                      <a:rPr lang="es-ES" sz="2800" b="0" i="0" baseline="30000" dirty="0" smtClean="0">
                        <a:solidFill>
                          <a:srgbClr val="FF0000"/>
                        </a:solidFill>
                      </a:rPr>
                      <m:t> </m:t>
                    </m:r>
                  </m:oMath>
                </a14:m>
                <a:r>
                  <a:rPr lang="es-ES" sz="2800" dirty="0">
                    <a:solidFill>
                      <a:srgbClr val="FF0000"/>
                    </a:solidFill>
                  </a:rPr>
                  <a:t> </a:t>
                </a:r>
                <a:r>
                  <a:rPr lang="es-ES" sz="2800" dirty="0">
                    <a:solidFill>
                      <a:schemeClr val="accent1">
                        <a:lumMod val="75000"/>
                      </a:schemeClr>
                    </a:solidFill>
                  </a:rPr>
                  <a:t>(</a:t>
                </a:r>
                <a:r>
                  <a:rPr lang="es-ES" sz="2800" dirty="0" err="1">
                    <a:solidFill>
                      <a:schemeClr val="accent1">
                        <a:lumMod val="75000"/>
                      </a:schemeClr>
                    </a:solidFill>
                  </a:rPr>
                  <a:t>the</a:t>
                </a:r>
                <a:r>
                  <a:rPr lang="es-ES" sz="2800" dirty="0">
                    <a:solidFill>
                      <a:schemeClr val="accent1">
                        <a:lumMod val="75000"/>
                      </a:schemeClr>
                    </a:solidFill>
                  </a:rPr>
                  <a:t> 3rd </a:t>
                </a:r>
                <a:r>
                  <a:rPr lang="es-ES" sz="2800" dirty="0" err="1">
                    <a:solidFill>
                      <a:schemeClr val="accent1">
                        <a:lumMod val="75000"/>
                      </a:schemeClr>
                    </a:solidFill>
                  </a:rPr>
                  <a:t>choice</a:t>
                </a:r>
                <a:r>
                  <a:rPr lang="es-ES" sz="2800" dirty="0">
                    <a:solidFill>
                      <a:schemeClr val="accent1">
                        <a:lumMod val="75000"/>
                      </a:schemeClr>
                    </a:solidFill>
                  </a:rPr>
                  <a:t> </a:t>
                </a:r>
                <a:r>
                  <a:rPr lang="es-ES" sz="2800" dirty="0" err="1">
                    <a:solidFill>
                      <a:schemeClr val="accent1">
                        <a:lumMod val="75000"/>
                      </a:schemeClr>
                    </a:solidFill>
                  </a:rPr>
                  <a:t>for</a:t>
                </a:r>
                <a:r>
                  <a:rPr lang="es-ES" sz="2800" dirty="0">
                    <a:solidFill>
                      <a:schemeClr val="accent1">
                        <a:lumMod val="75000"/>
                      </a:schemeClr>
                    </a:solidFill>
                  </a:rPr>
                  <a:t> </a:t>
                </a:r>
                <a:r>
                  <a:rPr lang="es-ES" sz="2800" dirty="0" err="1">
                    <a:solidFill>
                      <a:schemeClr val="accent1">
                        <a:lumMod val="75000"/>
                      </a:schemeClr>
                    </a:solidFill>
                  </a:rPr>
                  <a:t>answer</a:t>
                </a:r>
                <a:r>
                  <a:rPr lang="es-ES" sz="2800" dirty="0">
                    <a:solidFill>
                      <a:schemeClr val="accent1">
                        <a:lumMod val="75000"/>
                      </a:schemeClr>
                    </a:solidFill>
                  </a:rPr>
                  <a:t>)</a:t>
                </a:r>
              </a:p>
            </p:txBody>
          </p:sp>
        </mc:Choice>
        <mc:Fallback xmlns="">
          <p:sp>
            <p:nvSpPr>
              <p:cNvPr id="9" name="CuadroTexto 8">
                <a:extLst>
                  <a:ext uri="{FF2B5EF4-FFF2-40B4-BE49-F238E27FC236}">
                    <a16:creationId xmlns:a16="http://schemas.microsoft.com/office/drawing/2014/main" id="{0A10690E-3AA6-D28D-875D-BE990D9907A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97213" y="3359078"/>
                <a:ext cx="10373114" cy="1384995"/>
              </a:xfrm>
              <a:prstGeom prst="rect">
                <a:avLst/>
              </a:prstGeom>
              <a:blipFill>
                <a:blip r:embed="rId3"/>
                <a:stretch>
                  <a:fillRect t="-3965" r="-59" b="-11894"/>
                </a:stretch>
              </a:blipFill>
            </p:spPr>
            <p:txBody>
              <a:bodyPr/>
              <a:lstStyle/>
              <a:p>
                <a:r>
                  <a:rPr lang="es-ES_tradn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56305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7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CA74BB-A552-6B84-2F39-4EC747C73F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3A71C014-F979-8B09-1659-656B47AEA407}"/>
              </a:ext>
            </a:extLst>
          </p:cNvPr>
          <p:cNvSpPr txBox="1">
            <a:spLocks/>
          </p:cNvSpPr>
          <p:nvPr/>
        </p:nvSpPr>
        <p:spPr>
          <a:xfrm>
            <a:off x="929637" y="237089"/>
            <a:ext cx="5988399" cy="793719"/>
          </a:xfrm>
          <a:prstGeom prst="rect">
            <a:avLst/>
          </a:prstGeo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4000" b="1" dirty="0">
                <a:solidFill>
                  <a:srgbClr val="7030A0"/>
                </a:solidFill>
              </a:rPr>
              <a:t>Binomial </a:t>
            </a:r>
            <a:r>
              <a:rPr lang="es-ES" sz="4000" b="1" dirty="0" err="1">
                <a:solidFill>
                  <a:srgbClr val="7030A0"/>
                </a:solidFill>
              </a:rPr>
              <a:t>theorem</a:t>
            </a:r>
            <a:r>
              <a:rPr lang="es-ES" sz="4000" b="1" dirty="0">
                <a:solidFill>
                  <a:srgbClr val="7030A0"/>
                </a:solidFill>
              </a:rPr>
              <a:t>: </a:t>
            </a:r>
            <a:r>
              <a:rPr lang="es-ES" sz="4000" b="1" i="1" dirty="0" err="1">
                <a:solidFill>
                  <a:srgbClr val="7030A0"/>
                </a:solidFill>
              </a:rPr>
              <a:t>the</a:t>
            </a:r>
            <a:r>
              <a:rPr lang="es-ES" sz="4000" b="1" i="1" dirty="0">
                <a:solidFill>
                  <a:srgbClr val="7030A0"/>
                </a:solidFill>
              </a:rPr>
              <a:t> </a:t>
            </a:r>
            <a:r>
              <a:rPr lang="es-ES" sz="4000" b="1" i="1" dirty="0" err="1">
                <a:solidFill>
                  <a:srgbClr val="7030A0"/>
                </a:solidFill>
              </a:rPr>
              <a:t>proof</a:t>
            </a:r>
            <a:endParaRPr lang="es-ES" sz="4000" b="1" i="1" dirty="0">
              <a:solidFill>
                <a:srgbClr val="7030A0"/>
              </a:solidFill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95AACBDD-1BC5-C21B-18AB-4B746A8EC004}"/>
              </a:ext>
            </a:extLst>
          </p:cNvPr>
          <p:cNvSpPr txBox="1"/>
          <p:nvPr/>
        </p:nvSpPr>
        <p:spPr>
          <a:xfrm>
            <a:off x="679292" y="1364250"/>
            <a:ext cx="1058815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>
                <a:latin typeface="Cambria Math" panose="02040503050406030204" pitchFamily="18" charset="0"/>
                <a:ea typeface="Cambria Math" panose="02040503050406030204" pitchFamily="18" charset="0"/>
              </a:rPr>
              <a:t>     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The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theorem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clearly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holds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when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either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n=0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or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n=1,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hence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suppose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n 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≥ 2.</a:t>
            </a:r>
          </a:p>
          <a:p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Let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us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first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compute (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a+b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</a:t>
            </a:r>
            <a:r>
              <a:rPr lang="es-ES" sz="24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n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for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cases n=2, n=3, in a 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useful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way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8383525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Tema de 2022">
  <a:themeElements>
    <a:clrScheme name="Office 2013 - Tema de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Tema de 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Tema de 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2013</TotalTime>
  <Words>1821</Words>
  <Application>Microsoft Office PowerPoint</Application>
  <PresentationFormat>Panorámica</PresentationFormat>
  <Paragraphs>218</Paragraphs>
  <Slides>20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30" baseType="lpstr">
      <vt:lpstr>Yu Mincho</vt:lpstr>
      <vt:lpstr>Yu Mincho Light</vt:lpstr>
      <vt:lpstr>Aptos</vt:lpstr>
      <vt:lpstr>Arial</vt:lpstr>
      <vt:lpstr>Calibri</vt:lpstr>
      <vt:lpstr>Calibri Light</vt:lpstr>
      <vt:lpstr>Cambria Math</vt:lpstr>
      <vt:lpstr>Comic Sans MS</vt:lpstr>
      <vt:lpstr>Franklin Gothic Demi Cond</vt:lpstr>
      <vt:lpstr>Office 2013 - Tema de 2022</vt:lpstr>
      <vt:lpstr>Binomial  theorem   </vt:lpstr>
      <vt:lpstr>Recall: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Basis for the intersection and sum of two subespaces:  a matrix approach</dc:title>
  <dc:creator>Xavier Marcote Ordax</dc:creator>
  <cp:lastModifiedBy>Xavier Marcote Ordax</cp:lastModifiedBy>
  <cp:revision>237</cp:revision>
  <dcterms:created xsi:type="dcterms:W3CDTF">2024-04-26T15:42:24Z</dcterms:created>
  <dcterms:modified xsi:type="dcterms:W3CDTF">2024-11-08T09:59:48Z</dcterms:modified>
</cp:coreProperties>
</file>