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notesMasterIdLst>
    <p:notesMasterId r:id="rId18"/>
  </p:notesMasterIdLst>
  <p:sldIdLst>
    <p:sldId id="322" r:id="rId2"/>
    <p:sldId id="257" r:id="rId3"/>
    <p:sldId id="344" r:id="rId4"/>
    <p:sldId id="349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42" r:id="rId13"/>
    <p:sldId id="359" r:id="rId14"/>
    <p:sldId id="360" r:id="rId15"/>
    <p:sldId id="361" r:id="rId16"/>
    <p:sldId id="35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99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C2706-A96D-493F-9BD0-020BDEF07417}" type="datetimeFigureOut">
              <a:rPr lang="es-ES" smtClean="0"/>
              <a:t>21/02/2025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42923-81BE-4A16-A46A-09D0CF2648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1422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42923-81BE-4A16-A46A-09D0CF264860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684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251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45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954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6327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807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618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786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7203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779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058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3395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3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FF7F26-5A61-E4FA-4B8C-027D90D97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C5084A-F9B5-7846-804A-F98F6AC97D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85048"/>
            <a:ext cx="5770880" cy="6076663"/>
          </a:xfrm>
        </p:spPr>
        <p:txBody>
          <a:bodyPr>
            <a:normAutofit/>
          </a:bodyPr>
          <a:lstStyle/>
          <a:p>
            <a:r>
              <a:rPr lang="es-ES" sz="7200" dirty="0">
                <a:latin typeface="Franklin Gothic Demi Cond" panose="020B0706030402020204" pitchFamily="34" charset="0"/>
              </a:rPr>
              <a:t>  </a:t>
            </a:r>
            <a:br>
              <a:rPr lang="es-ES" sz="7200" dirty="0">
                <a:latin typeface="Franklin Gothic Demi Cond" panose="020B0706030402020204" pitchFamily="34" charset="0"/>
              </a:rPr>
            </a:br>
            <a:r>
              <a:rPr lang="es-ES" sz="7200" dirty="0">
                <a:solidFill>
                  <a:srgbClr val="FF0000"/>
                </a:solidFill>
                <a:latin typeface="Franklin Gothic Demi Cond" panose="020B0706030402020204" pitchFamily="34" charset="0"/>
              </a:rPr>
              <a:t>Números </a:t>
            </a:r>
            <a:br>
              <a:rPr lang="es-ES" sz="7200" dirty="0">
                <a:solidFill>
                  <a:srgbClr val="FF0000"/>
                </a:solidFill>
                <a:latin typeface="Franklin Gothic Demi Cond" panose="020B0706030402020204" pitchFamily="34" charset="0"/>
              </a:rPr>
            </a:br>
            <a:r>
              <a:rPr lang="es-ES" sz="7200" dirty="0">
                <a:solidFill>
                  <a:srgbClr val="FF0000"/>
                </a:solidFill>
                <a:latin typeface="Franklin Gothic Demi Cond" panose="020B0706030402020204" pitchFamily="34" charset="0"/>
              </a:rPr>
              <a:t>Combinatorios</a:t>
            </a:r>
            <a:br>
              <a:rPr lang="es-ES" sz="7200" dirty="0">
                <a:solidFill>
                  <a:schemeClr val="accent2">
                    <a:lumMod val="75000"/>
                  </a:schemeClr>
                </a:solidFill>
                <a:latin typeface="Franklin Gothic Demi Cond" panose="020B0706030402020204" pitchFamily="34" charset="0"/>
              </a:rPr>
            </a:br>
            <a:r>
              <a:rPr lang="es-ES" sz="72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 </a:t>
            </a:r>
            <a:br>
              <a:rPr lang="es-ES" sz="720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endParaRPr lang="es-ES" sz="5300" dirty="0">
              <a:solidFill>
                <a:schemeClr val="accent6">
                  <a:lumMod val="50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4" name="Imagen 3" descr="triángulo de Pascal – MatematicasCercana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054" y="285048"/>
            <a:ext cx="6526357" cy="62265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667972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F7446-0AFA-0A48-1AA3-86D153EB3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4C797FE9-2544-BC3C-933D-9BE085403B17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4C797FE9-2544-BC3C-933D-9BE085403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EC8CDC6-DB0B-30EA-A754-01A9278E15E6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EC8CDC6-DB0B-30EA-A754-01A9278E15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9906C23-235C-2D48-95D1-8DFE0388AB65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9906C23-235C-2D48-95D1-8DFE0388AB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8FCFCD0C-4DE6-BEE7-D453-0C162EF09537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8FCFCD0C-4DE6-BEE7-D453-0C162EF095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ED26B0A0-6E70-786A-7372-AC8A20F2C988}"/>
                  </a:ext>
                </a:extLst>
              </p:cNvPr>
              <p:cNvSpPr txBox="1"/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4                            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1    4    6    4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ED26B0A0-6E70-786A-7372-AC8A20F2C9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Globo: flecha hacia abajo 9">
            <a:extLst>
              <a:ext uri="{FF2B5EF4-FFF2-40B4-BE49-F238E27FC236}">
                <a16:creationId xmlns:a16="http://schemas.microsoft.com/office/drawing/2014/main" id="{B20A7B19-EF47-DE00-1839-A253A7B5272D}"/>
              </a:ext>
            </a:extLst>
          </p:cNvPr>
          <p:cNvSpPr/>
          <p:nvPr/>
        </p:nvSpPr>
        <p:spPr>
          <a:xfrm>
            <a:off x="9234000" y="3891209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CE5AA76-AD6D-E4FE-384D-23186AB4A438}"/>
              </a:ext>
            </a:extLst>
          </p:cNvPr>
          <p:cNvSpPr txBox="1"/>
          <p:nvPr/>
        </p:nvSpPr>
        <p:spPr>
          <a:xfrm>
            <a:off x="9327600" y="3936737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1800" b="1" dirty="0">
                <a:solidFill>
                  <a:schemeClr val="accent2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✚</a:t>
            </a:r>
            <a:endParaRPr lang="es-ES" sz="1800" b="1" dirty="0">
              <a:solidFill>
                <a:schemeClr val="accent2">
                  <a:lumMod val="75000"/>
                </a:schemeClr>
              </a:solidFill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B0A6D8D4-6CE3-480A-CD9C-42F966BDE0C3}"/>
                  </a:ext>
                </a:extLst>
              </p:cNvPr>
              <p:cNvSpPr txBox="1"/>
              <p:nvPr/>
            </p:nvSpPr>
            <p:spPr>
              <a:xfrm>
                <a:off x="1079280" y="4917695"/>
                <a:ext cx="1047201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i="1">
                        <a:latin typeface="Cambria Math" panose="02040503050406030204" pitchFamily="18" charset="0"/>
                      </a:rPr>
                      <m:t>…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…                                                                    …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B0A6D8D4-6CE3-480A-CD9C-42F966BDE0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4917695"/>
                <a:ext cx="10472018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80A80BCA-0EA6-4824-190D-1B95132AF2A6}"/>
              </a:ext>
            </a:extLst>
          </p:cNvPr>
          <p:cNvSpPr txBox="1">
            <a:spLocks/>
          </p:cNvSpPr>
          <p:nvPr/>
        </p:nvSpPr>
        <p:spPr>
          <a:xfrm>
            <a:off x="640702" y="5766626"/>
            <a:ext cx="10975848" cy="109137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Hasta la fila n=14  el triángulo de Pascal tiene el siguiente aspecto: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6" name="Marcador de contenido 2">
            <a:extLst>
              <a:ext uri="{FF2B5EF4-FFF2-40B4-BE49-F238E27FC236}">
                <a16:creationId xmlns:a16="http://schemas.microsoft.com/office/drawing/2014/main" id="{4362A5DF-B4DD-6A82-52C4-5B3EA350BBBA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>
                <a:latin typeface="Comic Sans MS" panose="030F0702030302020204" pitchFamily="66" charset="0"/>
              </a:rPr>
              <a:t>Construyamos las primeras filas del triángulo de Pascal: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5C1DA64-25DB-8316-18C9-116DBE09804C}"/>
              </a:ext>
            </a:extLst>
          </p:cNvPr>
          <p:cNvSpPr txBox="1"/>
          <p:nvPr/>
        </p:nvSpPr>
        <p:spPr>
          <a:xfrm>
            <a:off x="931083" y="1744982"/>
            <a:ext cx="910459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Fila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910D999A-0F59-3EF1-DB8A-63943259EB77}"/>
              </a:ext>
            </a:extLst>
          </p:cNvPr>
          <p:cNvSpPr txBox="1"/>
          <p:nvPr/>
        </p:nvSpPr>
        <p:spPr>
          <a:xfrm>
            <a:off x="7920122" y="1752851"/>
            <a:ext cx="2806494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Triángulo de Pascal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A3CB74D-A3A3-AC37-0556-D0FD0FFCCCEF}"/>
              </a:ext>
            </a:extLst>
          </p:cNvPr>
          <p:cNvSpPr txBox="1"/>
          <p:nvPr/>
        </p:nvSpPr>
        <p:spPr>
          <a:xfrm>
            <a:off x="3281733" y="1033982"/>
            <a:ext cx="3198198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Números combinatorios en la fila (izquierda a derecha)</a:t>
            </a:r>
          </a:p>
        </p:txBody>
      </p:sp>
    </p:spTree>
    <p:extLst>
      <p:ext uri="{BB962C8B-B14F-4D97-AF65-F5344CB8AC3E}">
        <p14:creationId xmlns:p14="http://schemas.microsoft.com/office/powerpoint/2010/main" val="35906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8EB66-8FDF-0EAE-DFAB-9E40F84B0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triángulo de Pascal – MatematicasCercanas">
            <a:extLst>
              <a:ext uri="{FF2B5EF4-FFF2-40B4-BE49-F238E27FC236}">
                <a16:creationId xmlns:a16="http://schemas.microsoft.com/office/drawing/2014/main" id="{296DEBF2-18DC-335F-21AE-BB9536BFF8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43344"/>
            <a:ext cx="11473319" cy="606829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</p:spTree>
    <p:extLst>
      <p:ext uri="{BB962C8B-B14F-4D97-AF65-F5344CB8AC3E}">
        <p14:creationId xmlns:p14="http://schemas.microsoft.com/office/powerpoint/2010/main" val="3623665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6F56-6AFE-8E38-4E88-DD5D9DD5C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00792E-8BBA-8892-E1C8-14C5FE8CC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365125"/>
            <a:ext cx="6283571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Interpretación combinatoria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F7D7479-1DFA-05EC-8B4B-4F2F95A4BF8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74087"/>
                <a:ext cx="10975848" cy="2854568"/>
              </a:xfrm>
            </p:spPr>
            <p:txBody>
              <a:bodyPr>
                <a:normAutofit/>
              </a:bodyPr>
              <a:lstStyle/>
              <a:p>
                <a:r>
                  <a:rPr lang="es-ES" sz="2500" dirty="0">
                    <a:latin typeface="Comic Sans MS" panose="030F0702030302020204" pitchFamily="66" charset="0"/>
                  </a:rPr>
                  <a:t>Para enteros no negativos  n, k, con n ≥ k</a:t>
                </a:r>
                <a:r>
                  <a:rPr lang="es-ES" sz="2500">
                    <a:latin typeface="Comic Sans MS" panose="030F0702030302020204" pitchFamily="66" charset="0"/>
                  </a:rPr>
                  <a:t>, el número </a:t>
                </a:r>
                <a:r>
                  <a:rPr lang="es-ES" sz="2500" dirty="0">
                    <a:latin typeface="Comic Sans MS" panose="030F0702030302020204" pitchFamily="66" charset="0"/>
                  </a:rPr>
                  <a:t>combinatorio</a:t>
                </a:r>
              </a:p>
              <a:p>
                <a:pPr marL="0" indent="0">
                  <a:buNone/>
                </a:pPr>
                <a:r>
                  <a:rPr lang="pt-BR" sz="31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31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3100" dirty="0"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31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es-ES" sz="3100" dirty="0">
                    <a:latin typeface="Comic Sans MS" panose="030F0702030302020204" pitchFamily="66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habitualmente se lee como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 sobre k </a:t>
                </a:r>
                <a:r>
                  <a:rPr lang="es-ES" sz="2500" dirty="0">
                    <a:latin typeface="Comic Sans MS" panose="030F0702030302020204" pitchFamily="66" charset="0"/>
                  </a:rPr>
                  <a:t>(aunque literalmente del inglés sería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 escoge k</a:t>
                </a:r>
                <a:r>
                  <a:rPr lang="es-ES" sz="2500" dirty="0">
                    <a:latin typeface="Comic Sans MS" panose="030F0702030302020204" pitchFamily="66" charset="0"/>
                  </a:rPr>
                  <a:t>). El motivo es que coincide con 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el número de subconjuntos distintos con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k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elementos cada uno, de un conjunto con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≥ k elementos.</a:t>
                </a:r>
              </a:p>
              <a:p>
                <a:pPr marL="0" indent="0">
                  <a:buNone/>
                </a:pPr>
                <a:endParaRPr lang="es-ES" sz="2700" dirty="0">
                  <a:solidFill>
                    <a:schemeClr val="accent1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F7D7479-1DFA-05EC-8B4B-4F2F95A4BF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74087"/>
                <a:ext cx="10975848" cy="2854568"/>
              </a:xfrm>
              <a:blipFill>
                <a:blip r:embed="rId2"/>
                <a:stretch>
                  <a:fillRect l="-944" t="-2991" r="-1611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65EC6AA-0E1A-94D0-7B46-80BCB3E1B4AF}"/>
              </a:ext>
            </a:extLst>
          </p:cNvPr>
          <p:cNvSpPr txBox="1">
            <a:spLocks/>
          </p:cNvSpPr>
          <p:nvPr/>
        </p:nvSpPr>
        <p:spPr>
          <a:xfrm>
            <a:off x="838200" y="3936631"/>
            <a:ext cx="10975848" cy="12425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Notemos que dos de dichos subconjuntos con k elementos (como se dice usualmente, dos </a:t>
            </a:r>
            <a:r>
              <a:rPr lang="es-ES" sz="2500" i="1" dirty="0">
                <a:latin typeface="Comic Sans MS" panose="030F0702030302020204" pitchFamily="66" charset="0"/>
              </a:rPr>
              <a:t>k-subconjuntos</a:t>
            </a:r>
            <a:r>
              <a:rPr lang="es-ES" sz="2500" dirty="0">
                <a:latin typeface="Comic Sans MS" panose="030F0702030302020204" pitchFamily="66" charset="0"/>
              </a:rPr>
              <a:t>) son distintos cuando al menos tienen un  elemento no común, sin tener en cuenta el orden de los elementos. </a:t>
            </a:r>
            <a:endParaRPr lang="es-ES" sz="25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AA896CC-3D64-6346-E3BE-E220CB4C8677}"/>
              </a:ext>
            </a:extLst>
          </p:cNvPr>
          <p:cNvSpPr txBox="1">
            <a:spLocks/>
          </p:cNvSpPr>
          <p:nvPr/>
        </p:nvSpPr>
        <p:spPr>
          <a:xfrm>
            <a:off x="759690" y="5348396"/>
            <a:ext cx="11241810" cy="1159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Por ejemplo, para A={1,2,3,4,5,6}  son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3-subconjuntos (3 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elem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.)  S</a:t>
            </a:r>
            <a:r>
              <a:rPr lang="es-ES_tradnl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={1,2,3}, S</a:t>
            </a:r>
            <a:r>
              <a:rPr lang="es-ES_tradnl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={2,4,6}, y  S</a:t>
            </a:r>
            <a:r>
              <a:rPr lang="es-ES_tradnl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={3,1,2}, para los cuales: 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≠</a:t>
            </a:r>
            <a:r>
              <a:rPr lang="es-ES_tradnl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≠</a:t>
            </a:r>
            <a:r>
              <a:rPr lang="es-ES_tradnl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pero 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=</a:t>
            </a:r>
            <a:r>
              <a:rPr lang="es-ES_tradnl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s-ES_tradnl" sz="25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4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6F56-6AFE-8E38-4E88-DD5D9DD5C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F7D7479-1DFA-05EC-8B4B-4F2F95A4BF8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59690" y="760211"/>
                <a:ext cx="10975848" cy="1917521"/>
              </a:xfrm>
            </p:spPr>
            <p:txBody>
              <a:bodyPr>
                <a:normAutofit/>
              </a:bodyPr>
              <a:lstStyle/>
              <a:p>
                <a:r>
                  <a:rPr lang="es-ES" sz="2500" dirty="0">
                    <a:latin typeface="Comic Sans MS" panose="030F0702030302020204" pitchFamily="66" charset="0"/>
                  </a:rPr>
                  <a:t>Si A es un conjunto con n elementos, probemos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latin typeface="Comic Sans MS" panose="030F0702030302020204" pitchFamily="66" charset="0"/>
                  </a:rPr>
                  <a:t>en 2 pasos que el número de k-subconjuntos de A (llamémosle 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C(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n,k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  <a:r>
                  <a:rPr lang="es-ES" sz="2500" dirty="0">
                    <a:latin typeface="Comic Sans MS" panose="030F0702030302020204" pitchFamily="66" charset="0"/>
                  </a:rPr>
                  <a:t>) es n sobre k:</a:t>
                </a:r>
              </a:p>
              <a:p>
                <a:pPr marL="0" indent="0">
                  <a:buNone/>
                </a:pPr>
                <a:r>
                  <a:rPr lang="pt-BR" sz="31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                            </a:t>
                </a:r>
                <a:r>
                  <a:rPr lang="es-ES" sz="32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C(</a:t>
                </a:r>
                <a:r>
                  <a:rPr lang="es-ES" sz="32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n,k</a:t>
                </a:r>
                <a:r>
                  <a:rPr lang="es-ES" sz="32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s-ES" sz="31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31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sz="31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31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31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sz="31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31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31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31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31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es-ES" sz="3100" dirty="0">
                    <a:latin typeface="Comic Sans MS" panose="030F0702030302020204" pitchFamily="66" charset="0"/>
                  </a:rPr>
                  <a:t> </a:t>
                </a: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F7D7479-1DFA-05EC-8B4B-4F2F95A4BF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9690" y="760211"/>
                <a:ext cx="10975848" cy="1917521"/>
              </a:xfrm>
              <a:blipFill>
                <a:blip r:embed="rId2"/>
                <a:stretch>
                  <a:fillRect l="-833" t="-4777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65EC6AA-0E1A-94D0-7B46-80BCB3E1B4AF}"/>
              </a:ext>
            </a:extLst>
          </p:cNvPr>
          <p:cNvSpPr txBox="1">
            <a:spLocks/>
          </p:cNvSpPr>
          <p:nvPr/>
        </p:nvSpPr>
        <p:spPr>
          <a:xfrm>
            <a:off x="1334846" y="2578608"/>
            <a:ext cx="10534066" cy="41605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En primer lugar, notemos que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el número de formas distintas en las  que podemos ordenar los elementos de A </a:t>
            </a:r>
            <a:r>
              <a:rPr lang="es-ES" sz="2500" dirty="0">
                <a:latin typeface="Comic Sans MS" panose="030F0702030302020204" pitchFamily="66" charset="0"/>
              </a:rPr>
              <a:t>(el número de distintas </a:t>
            </a:r>
            <a:r>
              <a:rPr lang="es-ES" sz="25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permutaciones de A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es n!</a:t>
            </a:r>
            <a:r>
              <a:rPr lang="es-ES" sz="2500" dirty="0">
                <a:latin typeface="Comic Sans MS" panose="030F0702030302020204" pitchFamily="66" charset="0"/>
              </a:rPr>
              <a:t>, puesto que: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- tenemos n posibilidades para el primer elemento;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009003" y="2596936"/>
            <a:ext cx="395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①</a:t>
            </a:r>
            <a:endParaRPr lang="es-ES_tradnl" b="1" dirty="0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43F6748-7DB4-472F-7E78-79799693CC59}"/>
              </a:ext>
            </a:extLst>
          </p:cNvPr>
          <p:cNvSpPr txBox="1">
            <a:spLocks/>
          </p:cNvSpPr>
          <p:nvPr/>
        </p:nvSpPr>
        <p:spPr>
          <a:xfrm>
            <a:off x="1334846" y="3779259"/>
            <a:ext cx="10534066" cy="16093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- </a:t>
            </a:r>
            <a:r>
              <a:rPr lang="es-ES" sz="2700" dirty="0">
                <a:latin typeface="Comic Sans MS" panose="030F0702030302020204" pitchFamily="66" charset="0"/>
              </a:rPr>
              <a:t>entonces tenemos n-1 posibilidades para el segundo elemento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(</a:t>
            </a:r>
            <a:r>
              <a:rPr lang="es-ES" sz="2700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b="1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del primero);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71881F47-E098-60E2-40F6-34469B29B44F}"/>
              </a:ext>
            </a:extLst>
          </p:cNvPr>
          <p:cNvSpPr txBox="1">
            <a:spLocks/>
          </p:cNvSpPr>
          <p:nvPr/>
        </p:nvSpPr>
        <p:spPr>
          <a:xfrm>
            <a:off x="1334846" y="4668011"/>
            <a:ext cx="10534066" cy="3017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</a:t>
            </a:r>
            <a:r>
              <a:rPr lang="es-ES" sz="2900" dirty="0">
                <a:latin typeface="Comic Sans MS" panose="030F0702030302020204" pitchFamily="66" charset="0"/>
              </a:rPr>
              <a:t>…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- tenemos 1 posibilidad para el último elemento (</a:t>
            </a:r>
            <a:r>
              <a:rPr lang="es-ES" sz="2500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500" dirty="0">
                <a:latin typeface="Comic Sans MS" panose="030F0702030302020204" pitchFamily="66" charset="0"/>
              </a:rPr>
              <a:t> de los n-1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previamente escogidos). Por tanto, tenemos un total de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     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        </a:t>
            </a:r>
            <a:r>
              <a:rPr lang="es-ES" sz="2700" dirty="0">
                <a:latin typeface="Comic Sans MS" panose="030F0702030302020204" pitchFamily="66" charset="0"/>
              </a:rPr>
              <a:t>n ∙ (n-1) ∙ (n-2) ∙ ∙∙∙ ∙ 1 = </a:t>
            </a: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n!  </a:t>
            </a:r>
            <a:r>
              <a:rPr lang="es-ES" sz="2700" dirty="0">
                <a:latin typeface="Comic Sans MS" panose="030F0702030302020204" pitchFamily="66" charset="0"/>
              </a:rPr>
              <a:t>posibilidades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244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2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6F56-6AFE-8E38-4E88-DD5D9DD5C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AA896CC-3D64-6346-E3BE-E220CB4C8677}"/>
              </a:ext>
            </a:extLst>
          </p:cNvPr>
          <p:cNvSpPr txBox="1">
            <a:spLocks/>
          </p:cNvSpPr>
          <p:nvPr/>
        </p:nvSpPr>
        <p:spPr>
          <a:xfrm>
            <a:off x="1418057" y="652508"/>
            <a:ext cx="10237681" cy="1159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Por ejemplo, las permutaciones de A={</a:t>
            </a:r>
            <a:r>
              <a:rPr lang="es-ES_tradnl" sz="25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a,b,c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} son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los siguientes 3! = 6 </a:t>
            </a:r>
          </a:p>
          <a:p>
            <a:pPr marL="0" indent="0">
              <a:buNone/>
            </a:pP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conjuntos ordenados  </a:t>
            </a:r>
            <a:r>
              <a:rPr lang="es-ES_tradnl" sz="2500" dirty="0">
                <a:latin typeface="Comic Sans MS" panose="030F0702030302020204" pitchFamily="66" charset="0"/>
              </a:rPr>
              <a:t>P</a:t>
            </a:r>
            <a:r>
              <a:rPr lang="es-ES_tradnl" sz="2500" baseline="-25000" dirty="0">
                <a:latin typeface="Comic Sans MS" panose="030F0702030302020204" pitchFamily="66" charset="0"/>
              </a:rPr>
              <a:t>1</a:t>
            </a:r>
            <a:r>
              <a:rPr lang="es-ES_tradnl" sz="2500" dirty="0">
                <a:latin typeface="Comic Sans MS" panose="030F0702030302020204" pitchFamily="66" charset="0"/>
              </a:rPr>
              <a:t>, P</a:t>
            </a:r>
            <a:r>
              <a:rPr lang="es-ES_tradnl" sz="2500" baseline="-25000" dirty="0">
                <a:latin typeface="Comic Sans MS" panose="030F0702030302020204" pitchFamily="66" charset="0"/>
              </a:rPr>
              <a:t>2</a:t>
            </a:r>
            <a:r>
              <a:rPr lang="es-ES_tradnl" sz="2500" dirty="0">
                <a:latin typeface="Comic Sans MS" panose="030F0702030302020204" pitchFamily="66" charset="0"/>
              </a:rPr>
              <a:t>, …, P</a:t>
            </a:r>
            <a:r>
              <a:rPr lang="es-ES_tradnl" sz="2500" baseline="-25000" dirty="0">
                <a:latin typeface="Comic Sans MS" panose="030F0702030302020204" pitchFamily="66" charset="0"/>
              </a:rPr>
              <a:t>6</a:t>
            </a: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</a:t>
            </a: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77A6E752-CEEB-4CC7-FAC4-1683EE88555C}"/>
              </a:ext>
            </a:extLst>
          </p:cNvPr>
          <p:cNvSpPr txBox="1">
            <a:spLocks/>
          </p:cNvSpPr>
          <p:nvPr/>
        </p:nvSpPr>
        <p:spPr>
          <a:xfrm>
            <a:off x="1418058" y="2869312"/>
            <a:ext cx="1590318" cy="27523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                   </a:t>
            </a:r>
          </a:p>
          <a:p>
            <a:pPr marL="0" indent="0">
              <a:buNone/>
            </a:pPr>
            <a:endParaRPr lang="es-ES_tradnl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_tradnl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A={</a:t>
            </a:r>
            <a:r>
              <a:rPr lang="es-ES_tradnl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a,b,c</a:t>
            </a:r>
            <a:r>
              <a:rPr lang="es-ES_tradnl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}                   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3000" dirty="0">
                <a:latin typeface="Comic Sans MS" panose="030F0702030302020204" pitchFamily="66" charset="0"/>
              </a:rPr>
              <a:t>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1086D8-F54D-972F-9277-7A67B39C45EA}"/>
              </a:ext>
            </a:extLst>
          </p:cNvPr>
          <p:cNvSpPr txBox="1">
            <a:spLocks/>
          </p:cNvSpPr>
          <p:nvPr/>
        </p:nvSpPr>
        <p:spPr>
          <a:xfrm>
            <a:off x="2889504" y="1763354"/>
            <a:ext cx="10316742" cy="1253506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_tradnl" sz="7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_tradnl" sz="7700" i="1" u="sng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er</a:t>
            </a:r>
            <a:r>
              <a:rPr lang="es-ES_tradnl" sz="7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elemento       2</a:t>
            </a:r>
            <a:r>
              <a:rPr lang="es-ES_tradnl" sz="7700" i="1" u="sng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o</a:t>
            </a:r>
            <a:r>
              <a:rPr lang="es-ES_tradnl" sz="7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elemento      3</a:t>
            </a:r>
            <a:r>
              <a:rPr lang="es-ES_tradnl" sz="7700" i="1" u="sng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er</a:t>
            </a:r>
            <a:r>
              <a:rPr lang="es-ES_tradnl" sz="7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elemento    Conjunto  </a:t>
            </a:r>
            <a:r>
              <a:rPr lang="es-ES_tradnl" sz="7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es-ES_tradnl" sz="77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_tradnl" sz="7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_tradnl" sz="77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</a:t>
            </a:r>
            <a:endParaRPr lang="es-ES" sz="7700" i="1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7C8E9BB-882C-43F7-583A-D02EE19575F2}"/>
              </a:ext>
            </a:extLst>
          </p:cNvPr>
          <p:cNvSpPr txBox="1"/>
          <p:nvPr/>
        </p:nvSpPr>
        <p:spPr>
          <a:xfrm>
            <a:off x="3712464" y="2392258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AAB0FD3-6215-B052-6B96-C35480F1FE86}"/>
              </a:ext>
            </a:extLst>
          </p:cNvPr>
          <p:cNvSpPr txBox="1"/>
          <p:nvPr/>
        </p:nvSpPr>
        <p:spPr>
          <a:xfrm>
            <a:off x="6097812" y="2077973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5DAF722-0B66-0EC8-5FA7-B3CA239A3589}"/>
              </a:ext>
            </a:extLst>
          </p:cNvPr>
          <p:cNvSpPr txBox="1"/>
          <p:nvPr/>
        </p:nvSpPr>
        <p:spPr>
          <a:xfrm>
            <a:off x="6097812" y="2857631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CAFC2E3-09C0-2B74-0E78-3925408F7F8F}"/>
              </a:ext>
            </a:extLst>
          </p:cNvPr>
          <p:cNvSpPr txBox="1"/>
          <p:nvPr/>
        </p:nvSpPr>
        <p:spPr>
          <a:xfrm>
            <a:off x="3712464" y="3878533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55BE915-3B7B-7A62-8EE3-35734EE4F662}"/>
              </a:ext>
            </a:extLst>
          </p:cNvPr>
          <p:cNvSpPr txBox="1"/>
          <p:nvPr/>
        </p:nvSpPr>
        <p:spPr>
          <a:xfrm>
            <a:off x="6097812" y="3564248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0E7198A-B4CD-EDB9-16B2-B12FEA05F926}"/>
              </a:ext>
            </a:extLst>
          </p:cNvPr>
          <p:cNvSpPr txBox="1"/>
          <p:nvPr/>
        </p:nvSpPr>
        <p:spPr>
          <a:xfrm>
            <a:off x="6097812" y="4343906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CFB3BBE-020D-D56D-BB94-C621E8311500}"/>
              </a:ext>
            </a:extLst>
          </p:cNvPr>
          <p:cNvSpPr txBox="1"/>
          <p:nvPr/>
        </p:nvSpPr>
        <p:spPr>
          <a:xfrm>
            <a:off x="3712464" y="5281904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82B5646-BBE4-BE20-44B6-653E6363470A}"/>
              </a:ext>
            </a:extLst>
          </p:cNvPr>
          <p:cNvSpPr txBox="1"/>
          <p:nvPr/>
        </p:nvSpPr>
        <p:spPr>
          <a:xfrm>
            <a:off x="6097812" y="4967619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8DA7F1A-BF87-4733-D642-B5544CBC10E2}"/>
              </a:ext>
            </a:extLst>
          </p:cNvPr>
          <p:cNvSpPr txBox="1"/>
          <p:nvPr/>
        </p:nvSpPr>
        <p:spPr>
          <a:xfrm>
            <a:off x="6097812" y="5747277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C97624C-FC15-FF4E-2894-8C7A29A0986F}"/>
              </a:ext>
            </a:extLst>
          </p:cNvPr>
          <p:cNvSpPr txBox="1"/>
          <p:nvPr/>
        </p:nvSpPr>
        <p:spPr>
          <a:xfrm>
            <a:off x="8270841" y="2077973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80E2975-D60A-F8BE-7BDD-4E717F373913}"/>
              </a:ext>
            </a:extLst>
          </p:cNvPr>
          <p:cNvSpPr txBox="1"/>
          <p:nvPr/>
        </p:nvSpPr>
        <p:spPr>
          <a:xfrm>
            <a:off x="8270841" y="2857631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57FC0F6-7D75-9D65-5D8F-B8F436C8F7B4}"/>
              </a:ext>
            </a:extLst>
          </p:cNvPr>
          <p:cNvSpPr txBox="1"/>
          <p:nvPr/>
        </p:nvSpPr>
        <p:spPr>
          <a:xfrm>
            <a:off x="8270841" y="3564248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7104D62-BA79-703A-B9E8-AC5DBF34965F}"/>
              </a:ext>
            </a:extLst>
          </p:cNvPr>
          <p:cNvSpPr txBox="1"/>
          <p:nvPr/>
        </p:nvSpPr>
        <p:spPr>
          <a:xfrm>
            <a:off x="8270841" y="4343906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DC1840C8-448C-CD0E-A1DC-7FF358B00608}"/>
              </a:ext>
            </a:extLst>
          </p:cNvPr>
          <p:cNvSpPr txBox="1"/>
          <p:nvPr/>
        </p:nvSpPr>
        <p:spPr>
          <a:xfrm>
            <a:off x="8270841" y="4967619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E9E4BCF3-AF7F-99E8-2F19-E74DC742BDF7}"/>
              </a:ext>
            </a:extLst>
          </p:cNvPr>
          <p:cNvSpPr txBox="1"/>
          <p:nvPr/>
        </p:nvSpPr>
        <p:spPr>
          <a:xfrm>
            <a:off x="8270841" y="5747277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6211257-D95D-8330-337F-C0D1DDA70117}"/>
              </a:ext>
            </a:extLst>
          </p:cNvPr>
          <p:cNvSpPr txBox="1"/>
          <p:nvPr/>
        </p:nvSpPr>
        <p:spPr>
          <a:xfrm>
            <a:off x="10066842" y="2151580"/>
            <a:ext cx="158889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1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a,b,c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BF400EF-3DD9-3B9D-D665-B7A8975B08D6}"/>
              </a:ext>
            </a:extLst>
          </p:cNvPr>
          <p:cNvSpPr txBox="1"/>
          <p:nvPr/>
        </p:nvSpPr>
        <p:spPr>
          <a:xfrm>
            <a:off x="10066842" y="2855861"/>
            <a:ext cx="15744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a,c,b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7F9C464F-8379-CF5A-AA80-E563171F984A}"/>
              </a:ext>
            </a:extLst>
          </p:cNvPr>
          <p:cNvSpPr txBox="1"/>
          <p:nvPr/>
        </p:nvSpPr>
        <p:spPr>
          <a:xfrm>
            <a:off x="10066842" y="3562478"/>
            <a:ext cx="15744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3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b,a,c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5E4F3B58-EF44-8C18-5019-36D00222B074}"/>
              </a:ext>
            </a:extLst>
          </p:cNvPr>
          <p:cNvSpPr txBox="1"/>
          <p:nvPr/>
        </p:nvSpPr>
        <p:spPr>
          <a:xfrm>
            <a:off x="10066842" y="4342136"/>
            <a:ext cx="157447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b,c,a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  <a:p>
            <a:endParaRPr lang="es-ES" sz="25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5B53A2C1-917E-9BAD-DA52-5320A5D56CB2}"/>
              </a:ext>
            </a:extLst>
          </p:cNvPr>
          <p:cNvSpPr txBox="1"/>
          <p:nvPr/>
        </p:nvSpPr>
        <p:spPr>
          <a:xfrm>
            <a:off x="10081269" y="5005242"/>
            <a:ext cx="15744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5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c,a,b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382BE16B-A69D-A778-B338-CB582FAB2E4E}"/>
              </a:ext>
            </a:extLst>
          </p:cNvPr>
          <p:cNvSpPr txBox="1"/>
          <p:nvPr/>
        </p:nvSpPr>
        <p:spPr>
          <a:xfrm>
            <a:off x="10066842" y="5745507"/>
            <a:ext cx="15744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latin typeface="Comic Sans MS" panose="030F0702030302020204" pitchFamily="66" charset="0"/>
              </a:rPr>
              <a:t>6</a:t>
            </a:r>
            <a:r>
              <a:rPr lang="es-ES" sz="2500" dirty="0">
                <a:latin typeface="Comic Sans MS" panose="030F0702030302020204" pitchFamily="66" charset="0"/>
              </a:rPr>
              <a:t>=(</a:t>
            </a:r>
            <a:r>
              <a:rPr lang="es-ES" sz="2500" dirty="0" err="1">
                <a:latin typeface="Comic Sans MS" panose="030F0702030302020204" pitchFamily="66" charset="0"/>
              </a:rPr>
              <a:t>c,b,a</a:t>
            </a:r>
            <a:r>
              <a:rPr lang="es-ES" sz="2500" dirty="0">
                <a:latin typeface="Comic Sans MS" panose="030F0702030302020204" pitchFamily="66" charset="0"/>
              </a:rPr>
              <a:t>)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7038E092-BF00-02B1-7C3B-FC97097F3C6C}"/>
              </a:ext>
            </a:extLst>
          </p:cNvPr>
          <p:cNvCxnSpPr>
            <a:cxnSpLocks/>
          </p:cNvCxnSpPr>
          <p:nvPr/>
        </p:nvCxnSpPr>
        <p:spPr>
          <a:xfrm flipV="1">
            <a:off x="3008376" y="2765791"/>
            <a:ext cx="807844" cy="1360806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772DE4E8-D8D8-E276-873C-3D050A907576}"/>
              </a:ext>
            </a:extLst>
          </p:cNvPr>
          <p:cNvCxnSpPr>
            <a:cxnSpLocks/>
          </p:cNvCxnSpPr>
          <p:nvPr/>
        </p:nvCxnSpPr>
        <p:spPr>
          <a:xfrm>
            <a:off x="3008376" y="4217513"/>
            <a:ext cx="807844" cy="122539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BE6F838E-E960-FFF2-554A-7FC78487CE64}"/>
              </a:ext>
            </a:extLst>
          </p:cNvPr>
          <p:cNvCxnSpPr>
            <a:cxnSpLocks/>
          </p:cNvCxnSpPr>
          <p:nvPr/>
        </p:nvCxnSpPr>
        <p:spPr>
          <a:xfrm flipV="1">
            <a:off x="3008376" y="4151447"/>
            <a:ext cx="704088" cy="9537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F213F5C5-ADD8-F671-2C8F-0941A8511F26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4028045" y="2316500"/>
            <a:ext cx="2069767" cy="27666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D919BAA1-1AEB-C8B8-4C43-038591F1E488}"/>
              </a:ext>
            </a:extLst>
          </p:cNvPr>
          <p:cNvCxnSpPr>
            <a:cxnSpLocks/>
          </p:cNvCxnSpPr>
          <p:nvPr/>
        </p:nvCxnSpPr>
        <p:spPr>
          <a:xfrm flipV="1">
            <a:off x="4066995" y="3837233"/>
            <a:ext cx="2069767" cy="27666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8FFA514A-D9D9-2D27-6229-2F0599C68D12}"/>
              </a:ext>
            </a:extLst>
          </p:cNvPr>
          <p:cNvCxnSpPr>
            <a:cxnSpLocks/>
          </p:cNvCxnSpPr>
          <p:nvPr/>
        </p:nvCxnSpPr>
        <p:spPr>
          <a:xfrm flipV="1">
            <a:off x="4048028" y="5243769"/>
            <a:ext cx="2069767" cy="27666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CD5D4832-0850-AE06-6831-C2746FB535B8}"/>
              </a:ext>
            </a:extLst>
          </p:cNvPr>
          <p:cNvCxnSpPr>
            <a:cxnSpLocks/>
          </p:cNvCxnSpPr>
          <p:nvPr/>
        </p:nvCxnSpPr>
        <p:spPr>
          <a:xfrm>
            <a:off x="4019455" y="2682243"/>
            <a:ext cx="2073355" cy="41030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45D36F5F-62E2-5A0B-5A4D-8ADFC5D66209}"/>
              </a:ext>
            </a:extLst>
          </p:cNvPr>
          <p:cNvCxnSpPr>
            <a:cxnSpLocks/>
          </p:cNvCxnSpPr>
          <p:nvPr/>
        </p:nvCxnSpPr>
        <p:spPr>
          <a:xfrm>
            <a:off x="4070431" y="4168262"/>
            <a:ext cx="2073355" cy="41030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271B1C25-57EF-A38E-BC9C-2665537E13B7}"/>
              </a:ext>
            </a:extLst>
          </p:cNvPr>
          <p:cNvCxnSpPr>
            <a:cxnSpLocks/>
          </p:cNvCxnSpPr>
          <p:nvPr/>
        </p:nvCxnSpPr>
        <p:spPr>
          <a:xfrm>
            <a:off x="4060636" y="5614719"/>
            <a:ext cx="2073355" cy="41030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44B5BFA-F6CC-69FF-94F2-9A16EBC3152E}"/>
              </a:ext>
            </a:extLst>
          </p:cNvPr>
          <p:cNvCxnSpPr>
            <a:cxnSpLocks/>
          </p:cNvCxnSpPr>
          <p:nvPr/>
        </p:nvCxnSpPr>
        <p:spPr>
          <a:xfrm>
            <a:off x="6468460" y="2374782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98A6DC32-F7F6-2FCE-FB8F-9DBA21C18AF4}"/>
              </a:ext>
            </a:extLst>
          </p:cNvPr>
          <p:cNvCxnSpPr>
            <a:cxnSpLocks/>
          </p:cNvCxnSpPr>
          <p:nvPr/>
        </p:nvCxnSpPr>
        <p:spPr>
          <a:xfrm>
            <a:off x="6488037" y="3108322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32D3E332-6581-D4B9-AAA0-7E200C6CB9FF}"/>
              </a:ext>
            </a:extLst>
          </p:cNvPr>
          <p:cNvCxnSpPr>
            <a:cxnSpLocks/>
          </p:cNvCxnSpPr>
          <p:nvPr/>
        </p:nvCxnSpPr>
        <p:spPr>
          <a:xfrm>
            <a:off x="6488037" y="3801005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4DD3690D-B484-DE0A-425A-53D707FFB3A2}"/>
              </a:ext>
            </a:extLst>
          </p:cNvPr>
          <p:cNvCxnSpPr>
            <a:cxnSpLocks/>
          </p:cNvCxnSpPr>
          <p:nvPr/>
        </p:nvCxnSpPr>
        <p:spPr>
          <a:xfrm>
            <a:off x="6445984" y="4578564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EB934F64-9551-8B90-E5F0-D17F47E443C7}"/>
              </a:ext>
            </a:extLst>
          </p:cNvPr>
          <p:cNvCxnSpPr>
            <a:cxnSpLocks/>
          </p:cNvCxnSpPr>
          <p:nvPr/>
        </p:nvCxnSpPr>
        <p:spPr>
          <a:xfrm>
            <a:off x="6468460" y="5203910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B1961527-843F-EA53-774A-259E8E12FE37}"/>
              </a:ext>
            </a:extLst>
          </p:cNvPr>
          <p:cNvCxnSpPr>
            <a:cxnSpLocks/>
          </p:cNvCxnSpPr>
          <p:nvPr/>
        </p:nvCxnSpPr>
        <p:spPr>
          <a:xfrm>
            <a:off x="6488037" y="5971819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8FB25268-BC5B-B0BE-F6D9-0E1DE31F3C86}"/>
              </a:ext>
            </a:extLst>
          </p:cNvPr>
          <p:cNvCxnSpPr>
            <a:cxnSpLocks/>
          </p:cNvCxnSpPr>
          <p:nvPr/>
        </p:nvCxnSpPr>
        <p:spPr>
          <a:xfrm>
            <a:off x="8619013" y="2374782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274F0A22-49C4-898C-9F09-0D61978226FF}"/>
              </a:ext>
            </a:extLst>
          </p:cNvPr>
          <p:cNvCxnSpPr>
            <a:cxnSpLocks/>
          </p:cNvCxnSpPr>
          <p:nvPr/>
        </p:nvCxnSpPr>
        <p:spPr>
          <a:xfrm>
            <a:off x="8646265" y="3115148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F7904E1D-728F-1BFB-4F11-580018E24DD7}"/>
              </a:ext>
            </a:extLst>
          </p:cNvPr>
          <p:cNvCxnSpPr>
            <a:cxnSpLocks/>
          </p:cNvCxnSpPr>
          <p:nvPr/>
        </p:nvCxnSpPr>
        <p:spPr>
          <a:xfrm>
            <a:off x="8646265" y="3830814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0FB3D5B9-0CDA-FB40-8AE6-39507B267616}"/>
              </a:ext>
            </a:extLst>
          </p:cNvPr>
          <p:cNvCxnSpPr>
            <a:cxnSpLocks/>
          </p:cNvCxnSpPr>
          <p:nvPr/>
        </p:nvCxnSpPr>
        <p:spPr>
          <a:xfrm>
            <a:off x="8619012" y="4597724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0CA244C6-A3DC-B204-AA3A-3A340F29CB4F}"/>
              </a:ext>
            </a:extLst>
          </p:cNvPr>
          <p:cNvCxnSpPr>
            <a:cxnSpLocks/>
          </p:cNvCxnSpPr>
          <p:nvPr/>
        </p:nvCxnSpPr>
        <p:spPr>
          <a:xfrm>
            <a:off x="8632639" y="5203910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de flecha 70">
            <a:extLst>
              <a:ext uri="{FF2B5EF4-FFF2-40B4-BE49-F238E27FC236}">
                <a16:creationId xmlns:a16="http://schemas.microsoft.com/office/drawing/2014/main" id="{BBB3299F-2780-4C98-2E7F-35FCEB7E0C7B}"/>
              </a:ext>
            </a:extLst>
          </p:cNvPr>
          <p:cNvCxnSpPr>
            <a:cxnSpLocks/>
          </p:cNvCxnSpPr>
          <p:nvPr/>
        </p:nvCxnSpPr>
        <p:spPr>
          <a:xfrm>
            <a:off x="8617057" y="6009696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32083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63B48-5662-08A3-3DD3-A0CEF7BD9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C657781E-FA99-8D3D-88DC-2B06B7348D23}"/>
              </a:ext>
            </a:extLst>
          </p:cNvPr>
          <p:cNvSpPr txBox="1">
            <a:spLocks/>
          </p:cNvSpPr>
          <p:nvPr/>
        </p:nvSpPr>
        <p:spPr>
          <a:xfrm>
            <a:off x="1404655" y="701342"/>
            <a:ext cx="10497411" cy="6013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Consideremos ahora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un k-subconjunto de A, digamos {a</a:t>
            </a:r>
            <a:r>
              <a:rPr lang="es-ES" sz="2500" baseline="-25000" dirty="0">
                <a:latin typeface="Comic Sans MS" panose="030F0702030302020204" pitchFamily="66" charset="0"/>
              </a:rPr>
              <a:t>1</a:t>
            </a:r>
            <a:r>
              <a:rPr lang="es-ES" sz="2500" dirty="0">
                <a:latin typeface="Comic Sans MS" panose="030F0702030302020204" pitchFamily="66" charset="0"/>
              </a:rPr>
              <a:t>,a</a:t>
            </a:r>
            <a:r>
              <a:rPr lang="es-ES" sz="2500" baseline="-25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,…, </a:t>
            </a:r>
            <a:r>
              <a:rPr lang="es-ES" sz="2500" dirty="0" err="1">
                <a:latin typeface="Comic Sans MS" panose="030F0702030302020204" pitchFamily="66" charset="0"/>
              </a:rPr>
              <a:t>a</a:t>
            </a:r>
            <a:r>
              <a:rPr lang="es-ES" sz="2500" baseline="-25000" dirty="0" err="1">
                <a:latin typeface="Comic Sans MS" panose="030F0702030302020204" pitchFamily="66" charset="0"/>
              </a:rPr>
              <a:t>k</a:t>
            </a:r>
            <a:r>
              <a:rPr lang="es-ES" sz="2500" dirty="0">
                <a:latin typeface="Comic Sans MS" panose="030F0702030302020204" pitchFamily="66" charset="0"/>
              </a:rPr>
              <a:t>}, y también el (n-k)-subconjunto de A formado con los restantes elementos de A, sea {a</a:t>
            </a:r>
            <a:r>
              <a:rPr lang="es-ES" sz="2500" baseline="-25000" dirty="0">
                <a:latin typeface="Comic Sans MS" panose="030F0702030302020204" pitchFamily="66" charset="0"/>
              </a:rPr>
              <a:t>k+1</a:t>
            </a:r>
            <a:r>
              <a:rPr lang="es-ES" sz="2500" dirty="0">
                <a:latin typeface="Comic Sans MS" panose="030F0702030302020204" pitchFamily="66" charset="0"/>
              </a:rPr>
              <a:t>,a</a:t>
            </a:r>
            <a:r>
              <a:rPr lang="es-ES" sz="2500" baseline="-25000" dirty="0">
                <a:latin typeface="Comic Sans MS" panose="030F0702030302020204" pitchFamily="66" charset="0"/>
              </a:rPr>
              <a:t>k+2</a:t>
            </a:r>
            <a:r>
              <a:rPr lang="es-ES" sz="2500" dirty="0">
                <a:latin typeface="Comic Sans MS" panose="030F0702030302020204" pitchFamily="66" charset="0"/>
              </a:rPr>
              <a:t>,…, </a:t>
            </a:r>
            <a:r>
              <a:rPr lang="es-ES" sz="2500" dirty="0" err="1">
                <a:latin typeface="Comic Sans MS" panose="030F0702030302020204" pitchFamily="66" charset="0"/>
              </a:rPr>
              <a:t>a</a:t>
            </a:r>
            <a:r>
              <a:rPr lang="es-ES" sz="2500" baseline="-25000" dirty="0" err="1">
                <a:latin typeface="Comic Sans MS" panose="030F0702030302020204" pitchFamily="66" charset="0"/>
              </a:rPr>
              <a:t>n</a:t>
            </a:r>
            <a:r>
              <a:rPr lang="es-ES" sz="2500" dirty="0">
                <a:latin typeface="Comic Sans MS" panose="030F0702030302020204" pitchFamily="66" charset="0"/>
              </a:rPr>
              <a:t>}. Y formamos el conjunto ordenado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                   s = </a:t>
            </a:r>
            <a:r>
              <a:rPr lang="es-ES" sz="2700" dirty="0">
                <a:latin typeface="Comic Sans MS" panose="030F0702030302020204" pitchFamily="66" charset="0"/>
              </a:rPr>
              <a:t>(a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,a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,…,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baseline="-25000" dirty="0" err="1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baseline="-250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</a:t>
            </a:r>
            <a:r>
              <a:rPr lang="es-ES" sz="2700" baseline="-25000" dirty="0">
                <a:latin typeface="Comic Sans MS" panose="030F0702030302020204" pitchFamily="66" charset="0"/>
              </a:rPr>
              <a:t>k+1</a:t>
            </a:r>
            <a:r>
              <a:rPr lang="es-ES" sz="2700" dirty="0">
                <a:latin typeface="Comic Sans MS" panose="030F0702030302020204" pitchFamily="66" charset="0"/>
              </a:rPr>
              <a:t>,a</a:t>
            </a:r>
            <a:r>
              <a:rPr lang="es-ES" sz="2700" baseline="-25000" dirty="0">
                <a:latin typeface="Comic Sans MS" panose="030F0702030302020204" pitchFamily="66" charset="0"/>
              </a:rPr>
              <a:t>k+2</a:t>
            </a:r>
            <a:r>
              <a:rPr lang="es-ES" sz="2700" dirty="0">
                <a:latin typeface="Comic Sans MS" panose="030F0702030302020204" pitchFamily="66" charset="0"/>
              </a:rPr>
              <a:t>,…,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),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que es una permutación de A. </a:t>
            </a:r>
            <a:endParaRPr lang="es-ES" sz="2500" b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6322CA0-CFB8-C713-F332-E3AB37510302}"/>
              </a:ext>
            </a:extLst>
          </p:cNvPr>
          <p:cNvSpPr txBox="1"/>
          <p:nvPr/>
        </p:nvSpPr>
        <p:spPr>
          <a:xfrm>
            <a:off x="1009003" y="701342"/>
            <a:ext cx="395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②</a:t>
            </a:r>
            <a:endParaRPr lang="es-ES_tradnl" b="1" dirty="0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110F868C-4A0D-A575-C18F-32DCF7BC7D83}"/>
              </a:ext>
            </a:extLst>
          </p:cNvPr>
          <p:cNvSpPr txBox="1">
            <a:spLocks/>
          </p:cNvSpPr>
          <p:nvPr/>
        </p:nvSpPr>
        <p:spPr>
          <a:xfrm>
            <a:off x="1334846" y="3779259"/>
            <a:ext cx="10534066" cy="160934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E2ABE5AA-3646-0170-288D-01E35528376D}"/>
              </a:ext>
            </a:extLst>
          </p:cNvPr>
          <p:cNvSpPr txBox="1">
            <a:spLocks/>
          </p:cNvSpPr>
          <p:nvPr/>
        </p:nvSpPr>
        <p:spPr>
          <a:xfrm>
            <a:off x="1404653" y="2347200"/>
            <a:ext cx="10953603" cy="6013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                                         Si reordenamos sus primeras k entradas (hay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k!</a:t>
            </a:r>
            <a:r>
              <a:rPr lang="es-ES" sz="2500" dirty="0">
                <a:latin typeface="Comic Sans MS" panose="030F0702030302020204" pitchFamily="66" charset="0"/>
              </a:rPr>
              <a:t> posibilidades) obtenemos distintas permutaciones de A; </a:t>
            </a: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F4CDDACD-AA3D-2EA1-5706-AB8FF01AEA0A}"/>
              </a:ext>
            </a:extLst>
          </p:cNvPr>
          <p:cNvSpPr txBox="1">
            <a:spLocks/>
          </p:cNvSpPr>
          <p:nvPr/>
        </p:nvSpPr>
        <p:spPr>
          <a:xfrm>
            <a:off x="1404653" y="3022582"/>
            <a:ext cx="10534065" cy="6013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y, para cada una de ellas, si reordenamos sus últimas n-k entradas (hay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(n-k)! </a:t>
            </a:r>
            <a:r>
              <a:rPr lang="es-ES" sz="2500" dirty="0">
                <a:latin typeface="Comic Sans MS" panose="030F0702030302020204" pitchFamily="66" charset="0"/>
              </a:rPr>
              <a:t>posibilidades) obtenemos nuevas permutaciones (distintas) de A. En otras palabras, a partir del conjunto ordenado s podemos obtener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                                  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k! (n-k)!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distintas permutaciones de A. </a:t>
            </a:r>
            <a:endParaRPr lang="es-ES" sz="2500" b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Marcador de contenido 2">
                <a:extLst>
                  <a:ext uri="{FF2B5EF4-FFF2-40B4-BE49-F238E27FC236}">
                    <a16:creationId xmlns:a16="http://schemas.microsoft.com/office/drawing/2014/main" id="{7A04F84C-D75E-05F8-DCC7-7CA87EDF42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04655" y="4996584"/>
                <a:ext cx="10787345" cy="2134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                                                Como que esto lo podemos hacer para cada k-subconjunto {a</a:t>
                </a:r>
                <a:r>
                  <a:rPr lang="es-ES" sz="2500" baseline="-25000" dirty="0">
                    <a:latin typeface="Comic Sans MS" panose="030F0702030302020204" pitchFamily="66" charset="0"/>
                  </a:rPr>
                  <a:t>1</a:t>
                </a:r>
                <a:r>
                  <a:rPr lang="es-ES" sz="2500" dirty="0">
                    <a:latin typeface="Comic Sans MS" panose="030F0702030302020204" pitchFamily="66" charset="0"/>
                  </a:rPr>
                  <a:t>,a</a:t>
                </a:r>
                <a:r>
                  <a:rPr lang="es-ES" sz="2500" baseline="-25000" dirty="0">
                    <a:latin typeface="Comic Sans MS" panose="030F0702030302020204" pitchFamily="66" charset="0"/>
                  </a:rPr>
                  <a:t>2</a:t>
                </a:r>
                <a:r>
                  <a:rPr lang="es-ES" sz="2500" dirty="0">
                    <a:latin typeface="Comic Sans MS" panose="030F0702030302020204" pitchFamily="66" charset="0"/>
                  </a:rPr>
                  <a:t>,…,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a</a:t>
                </a:r>
                <a:r>
                  <a:rPr lang="es-ES" sz="2500" baseline="-25000" dirty="0" err="1">
                    <a:latin typeface="Comic Sans MS" panose="030F0702030302020204" pitchFamily="66" charset="0"/>
                  </a:rPr>
                  <a:t>k</a:t>
                </a:r>
                <a:r>
                  <a:rPr lang="es-ES" sz="2500" dirty="0">
                    <a:latin typeface="Comic Sans MS" panose="030F0702030302020204" pitchFamily="66" charset="0"/>
                  </a:rPr>
                  <a:t>}, generando así </a:t>
                </a:r>
                <a:r>
                  <a:rPr lang="es-ES" sz="2500" i="1" dirty="0">
                    <a:latin typeface="Comic Sans MS" panose="030F0702030302020204" pitchFamily="66" charset="0"/>
                  </a:rPr>
                  <a:t>todas las permutaciones de A</a:t>
                </a:r>
                <a:r>
                  <a:rPr lang="es-ES" sz="2500" dirty="0">
                    <a:latin typeface="Comic Sans MS" panose="030F0702030302020204" pitchFamily="66" charset="0"/>
                  </a:rPr>
                  <a:t>, tenemos</a:t>
                </a:r>
              </a:p>
              <a:p>
                <a:pPr marL="0" indent="0">
                  <a:buNone/>
                </a:pP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             </a:t>
                </a:r>
                <a:r>
                  <a:rPr lang="es-ES" sz="2500" dirty="0">
                    <a:latin typeface="Comic Sans MS" panose="030F0702030302020204" pitchFamily="66" charset="0"/>
                  </a:rPr>
                  <a:t>C(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n,k</a:t>
                </a:r>
                <a:r>
                  <a:rPr lang="es-ES" sz="2500" dirty="0">
                    <a:latin typeface="Comic Sans MS" panose="030F0702030302020204" pitchFamily="66" charset="0"/>
                  </a:rPr>
                  <a:t>)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latin typeface="Comic Sans MS" panose="030F0702030302020204" pitchFamily="66" charset="0"/>
                  </a:rPr>
                  <a:t>• k! (n-k)! = n!  </a:t>
                </a:r>
                <a:r>
                  <a:rPr lang="es-ES" sz="2500" b="1" dirty="0">
                    <a:latin typeface="Yu Mincho" panose="02020400000000000000" pitchFamily="18" charset="-128"/>
                    <a:ea typeface="Yu Mincho" panose="02020400000000000000" pitchFamily="18" charset="-128"/>
                  </a:rPr>
                  <a:t>⇒  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C(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n,k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s-ES" sz="250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25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_tradnl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s-ES" sz="25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sz="25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endParaRPr lang="es-ES" sz="2500" b="1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" name="Marcador de contenido 2">
                <a:extLst>
                  <a:ext uri="{FF2B5EF4-FFF2-40B4-BE49-F238E27FC236}">
                    <a16:creationId xmlns:a16="http://schemas.microsoft.com/office/drawing/2014/main" id="{7A04F84C-D75E-05F8-DCC7-7CA87EDF42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4655" y="4996584"/>
                <a:ext cx="10787345" cy="2134800"/>
              </a:xfrm>
              <a:prstGeom prst="rect">
                <a:avLst/>
              </a:prstGeom>
              <a:blipFill>
                <a:blip r:embed="rId2"/>
                <a:stretch>
                  <a:fillRect l="-904" t="-4286" r="-56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54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F2975-F214-8AC7-1ECF-90C3FBDC1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F3CB847A-F391-3A93-1104-570D1560BF81}"/>
              </a:ext>
            </a:extLst>
          </p:cNvPr>
          <p:cNvSpPr/>
          <p:nvPr/>
        </p:nvSpPr>
        <p:spPr>
          <a:xfrm>
            <a:off x="350517" y="192466"/>
            <a:ext cx="11191235" cy="2763170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3473A38-1BB3-11F2-35BF-EF020A11B69E}"/>
              </a:ext>
            </a:extLst>
          </p:cNvPr>
          <p:cNvSpPr txBox="1">
            <a:spLocks/>
          </p:cNvSpPr>
          <p:nvPr/>
        </p:nvSpPr>
        <p:spPr>
          <a:xfrm>
            <a:off x="2707683" y="339131"/>
            <a:ext cx="8834069" cy="222986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500" dirty="0">
                <a:latin typeface="Comic Sans MS" panose="030F0702030302020204" pitchFamily="66" charset="0"/>
              </a:rPr>
              <a:t>Carles (C), </a:t>
            </a:r>
            <a:r>
              <a:rPr lang="en-US" sz="2500" dirty="0" err="1">
                <a:latin typeface="Comic Sans MS" panose="030F0702030302020204" pitchFamily="66" charset="0"/>
              </a:rPr>
              <a:t>Montse</a:t>
            </a:r>
            <a:r>
              <a:rPr lang="en-US" sz="2500" dirty="0">
                <a:latin typeface="Comic Sans MS" panose="030F0702030302020204" pitchFamily="66" charset="0"/>
              </a:rPr>
              <a:t> (M), Jordi (J), Rosa (R), y Xavier (X) son 5 </a:t>
            </a:r>
            <a:r>
              <a:rPr lang="en-US" sz="2500" dirty="0" err="1">
                <a:latin typeface="Comic Sans MS" panose="030F0702030302020204" pitchFamily="66" charset="0"/>
              </a:rPr>
              <a:t>investigadores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en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Matemáticas</a:t>
            </a:r>
            <a:r>
              <a:rPr lang="en-US" sz="2500" dirty="0">
                <a:latin typeface="Comic Sans MS" panose="030F0702030302020204" pitchFamily="66" charset="0"/>
              </a:rPr>
              <a:t> que </a:t>
            </a:r>
            <a:r>
              <a:rPr lang="en-US" sz="2500" dirty="0" err="1">
                <a:latin typeface="Comic Sans MS" panose="030F0702030302020204" pitchFamily="66" charset="0"/>
              </a:rPr>
              <a:t>pertenecen</a:t>
            </a:r>
            <a:r>
              <a:rPr lang="en-US" sz="2500" dirty="0">
                <a:latin typeface="Comic Sans MS" panose="030F0702030302020204" pitchFamily="66" charset="0"/>
              </a:rPr>
              <a:t> a la </a:t>
            </a:r>
            <a:r>
              <a:rPr lang="en-US" sz="2500" dirty="0" err="1">
                <a:latin typeface="Comic Sans MS" panose="030F0702030302020204" pitchFamily="66" charset="0"/>
              </a:rPr>
              <a:t>misma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universidad</a:t>
            </a:r>
            <a:r>
              <a:rPr lang="en-US" sz="2500" dirty="0">
                <a:latin typeface="Comic Sans MS" panose="030F0702030302020204" pitchFamily="66" charset="0"/>
              </a:rPr>
              <a:t>. </a:t>
            </a:r>
            <a:r>
              <a:rPr lang="en-US" sz="2500" dirty="0" err="1">
                <a:latin typeface="Comic Sans MS" panose="030F0702030302020204" pitchFamily="66" charset="0"/>
              </a:rPr>
              <a:t>Quieren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asistir</a:t>
            </a:r>
            <a:r>
              <a:rPr lang="en-US" sz="2500" dirty="0">
                <a:latin typeface="Comic Sans MS" panose="030F0702030302020204" pitchFamily="66" charset="0"/>
              </a:rPr>
              <a:t> a un </a:t>
            </a:r>
            <a:r>
              <a:rPr lang="en-US" sz="2500" dirty="0" err="1">
                <a:latin typeface="Comic Sans MS" panose="030F0702030302020204" pitchFamily="66" charset="0"/>
              </a:rPr>
              <a:t>congreso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interna-cional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dedicado</a:t>
            </a:r>
            <a:r>
              <a:rPr lang="en-US" sz="2500" dirty="0">
                <a:latin typeface="Comic Sans MS" panose="030F0702030302020204" pitchFamily="66" charset="0"/>
              </a:rPr>
              <a:t> a </a:t>
            </a:r>
            <a:r>
              <a:rPr lang="en-US" sz="2500" dirty="0" err="1">
                <a:latin typeface="Comic Sans MS" panose="030F0702030302020204" pitchFamily="66" charset="0"/>
              </a:rPr>
              <a:t>su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línea</a:t>
            </a:r>
            <a:r>
              <a:rPr lang="en-US" sz="2500" dirty="0">
                <a:latin typeface="Comic Sans MS" panose="030F0702030302020204" pitchFamily="66" charset="0"/>
              </a:rPr>
              <a:t> de </a:t>
            </a:r>
            <a:r>
              <a:rPr lang="en-US" sz="2500" dirty="0" err="1">
                <a:latin typeface="Comic Sans MS" panose="030F0702030302020204" pitchFamily="66" charset="0"/>
              </a:rPr>
              <a:t>investigación</a:t>
            </a:r>
            <a:r>
              <a:rPr lang="en-US" sz="2500" dirty="0">
                <a:latin typeface="Comic Sans MS" panose="030F0702030302020204" pitchFamily="66" charset="0"/>
              </a:rPr>
              <a:t>, </a:t>
            </a:r>
            <a:r>
              <a:rPr lang="en-US" sz="2500" dirty="0" err="1">
                <a:latin typeface="Comic Sans MS" panose="030F0702030302020204" pitchFamily="66" charset="0"/>
              </a:rPr>
              <a:t>pero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lamenta-blemente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por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restricciones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económicas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sólo</a:t>
            </a:r>
            <a:r>
              <a:rPr lang="en-US" sz="2500" dirty="0">
                <a:latin typeface="Comic Sans MS" panose="030F0702030302020204" pitchFamily="66" charset="0"/>
              </a:rPr>
              <a:t> hay </a:t>
            </a:r>
            <a:r>
              <a:rPr lang="en-US" sz="2500" dirty="0" err="1">
                <a:latin typeface="Comic Sans MS" panose="030F0702030302020204" pitchFamily="66" charset="0"/>
              </a:rPr>
              <a:t>financión</a:t>
            </a:r>
            <a:r>
              <a:rPr lang="en-US" sz="2500" dirty="0">
                <a:latin typeface="Comic Sans MS" panose="030F0702030302020204" pitchFamily="66" charset="0"/>
              </a:rPr>
              <a:t> para 3 de </a:t>
            </a:r>
            <a:r>
              <a:rPr lang="en-US" sz="2500" dirty="0" err="1">
                <a:latin typeface="Comic Sans MS" panose="030F0702030302020204" pitchFamily="66" charset="0"/>
              </a:rPr>
              <a:t>ellos</a:t>
            </a:r>
            <a:r>
              <a:rPr lang="en-US" sz="2500" dirty="0">
                <a:latin typeface="Comic Sans MS" panose="030F0702030302020204" pitchFamily="66" charset="0"/>
              </a:rPr>
              <a:t>. ¿De </a:t>
            </a:r>
            <a:r>
              <a:rPr lang="en-US" sz="2500" dirty="0" err="1">
                <a:latin typeface="Comic Sans MS" panose="030F0702030302020204" pitchFamily="66" charset="0"/>
              </a:rPr>
              <a:t>cuántas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formas</a:t>
            </a:r>
            <a:r>
              <a:rPr lang="en-US" sz="2500" dirty="0">
                <a:latin typeface="Comic Sans MS" panose="030F0702030302020204" pitchFamily="66" charset="0"/>
              </a:rPr>
              <a:t> se </a:t>
            </a:r>
            <a:r>
              <a:rPr lang="en-US" sz="2500" dirty="0" err="1">
                <a:latin typeface="Comic Sans MS" panose="030F0702030302020204" pitchFamily="66" charset="0"/>
              </a:rPr>
              <a:t>puede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formar</a:t>
            </a:r>
            <a:r>
              <a:rPr lang="en-US" sz="2500" dirty="0">
                <a:latin typeface="Comic Sans MS" panose="030F0702030302020204" pitchFamily="66" charset="0"/>
              </a:rPr>
              <a:t> un </a:t>
            </a:r>
            <a:r>
              <a:rPr lang="en-US" sz="2500" dirty="0" err="1">
                <a:latin typeface="Comic Sans MS" panose="030F0702030302020204" pitchFamily="66" charset="0"/>
              </a:rPr>
              <a:t>tal</a:t>
            </a:r>
            <a:r>
              <a:rPr lang="en-US" sz="2500" dirty="0">
                <a:latin typeface="Comic Sans MS" panose="030F0702030302020204" pitchFamily="66" charset="0"/>
              </a:rPr>
              <a:t> </a:t>
            </a:r>
            <a:r>
              <a:rPr lang="en-US" sz="2500" dirty="0" err="1">
                <a:latin typeface="Comic Sans MS" panose="030F0702030302020204" pitchFamily="66" charset="0"/>
              </a:rPr>
              <a:t>grupo</a:t>
            </a:r>
            <a:r>
              <a:rPr lang="en-US" sz="2500" dirty="0">
                <a:latin typeface="Comic Sans MS" panose="030F0702030302020204" pitchFamily="66" charset="0"/>
              </a:rPr>
              <a:t> de 3 </a:t>
            </a:r>
            <a:r>
              <a:rPr lang="en-US" sz="2500" dirty="0" err="1">
                <a:latin typeface="Comic Sans MS" panose="030F0702030302020204" pitchFamily="66" charset="0"/>
              </a:rPr>
              <a:t>asistentes</a:t>
            </a:r>
            <a:r>
              <a:rPr lang="en-US" sz="2500" dirty="0">
                <a:latin typeface="Comic Sans MS" panose="030F0702030302020204" pitchFamily="66" charset="0"/>
              </a:rPr>
              <a:t> al </a:t>
            </a:r>
            <a:r>
              <a:rPr lang="en-US" sz="2500" dirty="0" err="1">
                <a:latin typeface="Comic Sans MS" panose="030F0702030302020204" pitchFamily="66" charset="0"/>
              </a:rPr>
              <a:t>congreso</a:t>
            </a:r>
            <a:r>
              <a:rPr lang="en-US" sz="2500" dirty="0">
                <a:latin typeface="Comic Sans MS" panose="030F0702030302020204" pitchFamily="66" charset="0"/>
              </a:rPr>
              <a:t>?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077C4597-EE12-B577-A23C-4C4A27D4B6EF}"/>
              </a:ext>
            </a:extLst>
          </p:cNvPr>
          <p:cNvSpPr txBox="1">
            <a:spLocks/>
          </p:cNvSpPr>
          <p:nvPr/>
        </p:nvSpPr>
        <p:spPr>
          <a:xfrm>
            <a:off x="677954" y="339131"/>
            <a:ext cx="1882644" cy="830997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s-ES" sz="3200" b="1" dirty="0">
                <a:solidFill>
                  <a:schemeClr val="bg1"/>
                </a:solidFill>
              </a:rPr>
              <a:t>Ejemplo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uadroTexto 21">
                <a:extLst>
                  <a:ext uri="{FF2B5EF4-FFF2-40B4-BE49-F238E27FC236}">
                    <a16:creationId xmlns:a16="http://schemas.microsoft.com/office/drawing/2014/main" id="{A0C5F167-970A-38CE-E505-18A92742192B}"/>
                  </a:ext>
                </a:extLst>
              </p:cNvPr>
              <p:cNvSpPr txBox="1"/>
              <p:nvPr/>
            </p:nvSpPr>
            <p:spPr>
              <a:xfrm>
                <a:off x="822439" y="3102301"/>
                <a:ext cx="10880435" cy="18020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>
                    <a:solidFill>
                      <a:schemeClr val="accent6">
                        <a:lumMod val="75000"/>
                      </a:schemeClr>
                    </a:solidFill>
                  </a:rPr>
                  <a:t>Tomando</a:t>
                </a:r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  <a:cs typeface="Calibri" panose="020F0502020204030204" pitchFamily="34" charset="0"/>
                  </a:rPr>
                  <a:t> 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</a:rPr>
                  <a:t>A = { C, M, J, R, X</a:t>
                </a:r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 }, el </a:t>
                </a:r>
                <a:r>
                  <a:rPr lang="en-US" sz="2400" dirty="0" err="1">
                    <a:solidFill>
                      <a:schemeClr val="accent6">
                        <a:lumMod val="75000"/>
                      </a:schemeClr>
                    </a:solidFill>
                  </a:rPr>
                  <a:t>número</a:t>
                </a:r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 de 3-subconjuntos de A (que </a:t>
                </a:r>
                <a:r>
                  <a:rPr lang="en-US" sz="2400" dirty="0" err="1">
                    <a:solidFill>
                      <a:schemeClr val="accent6">
                        <a:lumMod val="75000"/>
                      </a:schemeClr>
                    </a:solidFill>
                  </a:rPr>
                  <a:t>tiene</a:t>
                </a:r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 5 </a:t>
                </a:r>
                <a:r>
                  <a:rPr lang="en-US" sz="2400" dirty="0" err="1">
                    <a:solidFill>
                      <a:schemeClr val="accent6">
                        <a:lumMod val="75000"/>
                      </a:schemeClr>
                    </a:solidFill>
                  </a:rPr>
                  <a:t>elementos</a:t>
                </a:r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) </a:t>
                </a:r>
                <a:r>
                  <a:rPr lang="en-US" sz="2400" dirty="0" err="1">
                    <a:solidFill>
                      <a:schemeClr val="accent6">
                        <a:lumMod val="75000"/>
                      </a:schemeClr>
                    </a:solidFill>
                  </a:rPr>
                  <a:t>es</a:t>
                </a:r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:</a:t>
                </a:r>
              </a:p>
              <a:p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       </a:t>
                </a:r>
              </a:p>
              <a:p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       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32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32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32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s-ES_tradnl" sz="32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8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_tradnl" sz="24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ES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24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s-ES_tradnl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3!</m:t>
                        </m:r>
                        <m:r>
                          <a:rPr lang="es-ES" sz="24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_tradnl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s-ES_tradnl" sz="24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sz="24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ES_tradnl" sz="240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5 </m:t>
                        </m:r>
                        <m:r>
                          <a:rPr lang="es-ES_tradnl" sz="24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m:rPr>
                            <m:nor/>
                          </m:rPr>
                          <a:rPr lang="es-ES_tradnl" sz="24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s-ES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_tradnl" sz="24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</m:num>
                      <m:den>
                        <m:r>
                          <m:rPr>
                            <m:nor/>
                          </m:rPr>
                          <a:rPr lang="es-ES_tradnl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  <m:r>
                          <m:rPr>
                            <m:nor/>
                          </m:rPr>
                          <a:rPr lang="es-ES_tradnl" sz="24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ES_tradnl" sz="24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s-ES" sz="24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∙ 1</m:t>
                        </m:r>
                      </m:den>
                    </m:f>
                  </m:oMath>
                </a14:m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10</a:t>
                </a:r>
                <a:r>
                  <a:rPr lang="en-US" sz="2400" dirty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:endParaRPr lang="en-US" sz="2400" dirty="0">
                  <a:solidFill>
                    <a:schemeClr val="accent6">
                      <a:lumMod val="75000"/>
                    </a:schemeClr>
                  </a:solidFill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2" name="CuadroTexto 21">
                <a:extLst>
                  <a:ext uri="{FF2B5EF4-FFF2-40B4-BE49-F238E27FC236}">
                    <a16:creationId xmlns:a16="http://schemas.microsoft.com/office/drawing/2014/main" id="{A0C5F167-970A-38CE-E505-18A9274219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439" y="3102301"/>
                <a:ext cx="10880435" cy="1802096"/>
              </a:xfrm>
              <a:prstGeom prst="rect">
                <a:avLst/>
              </a:prstGeom>
              <a:blipFill>
                <a:blip r:embed="rId2"/>
                <a:stretch>
                  <a:fillRect l="-896" t="-2703" b="-1689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uadroTexto 2">
            <a:extLst>
              <a:ext uri="{FF2B5EF4-FFF2-40B4-BE49-F238E27FC236}">
                <a16:creationId xmlns:a16="http://schemas.microsoft.com/office/drawing/2014/main" id="{6EE7F669-71A7-444B-8AEF-E4ECB79CBAA0}"/>
              </a:ext>
            </a:extLst>
          </p:cNvPr>
          <p:cNvSpPr txBox="1"/>
          <p:nvPr/>
        </p:nvSpPr>
        <p:spPr>
          <a:xfrm>
            <a:off x="822439" y="5051062"/>
            <a:ext cx="108804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De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hecho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accent6">
                    <a:lumMod val="75000"/>
                  </a:schemeClr>
                </a:solidFill>
              </a:rPr>
              <a:t>los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10 tales 3-subconjuntos de A son:</a:t>
            </a:r>
          </a:p>
          <a:p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    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M, J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M, R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M,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J, R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J,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</a:t>
            </a:r>
          </a:p>
          <a:p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    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C, R,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M, J, R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M, J,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M, R,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},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s-ES" sz="2400" baseline="-2500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</a:rPr>
              <a:t>{ J, R, X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}.</a:t>
            </a:r>
            <a:endParaRPr lang="en-US" sz="2400" dirty="0">
              <a:solidFill>
                <a:schemeClr val="accent6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53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257002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Definición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47977"/>
                <a:ext cx="10975848" cy="3168605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s-ES" sz="3600" dirty="0">
                    <a:latin typeface="Comic Sans MS" panose="030F0702030302020204" pitchFamily="66" charset="0"/>
                  </a:rPr>
                  <a:t>Dados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dos enteros no negativos  n, k  con n ≥ k</a:t>
                </a:r>
                <a:r>
                  <a:rPr lang="es-ES" sz="3600" dirty="0">
                    <a:latin typeface="Comic Sans MS" panose="030F0702030302020204" pitchFamily="66" charset="0"/>
                  </a:rPr>
                  <a:t>, el </a:t>
                </a:r>
                <a:r>
                  <a:rPr lang="es-ES" sz="3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número combinatorio</a:t>
                </a:r>
                <a:r>
                  <a:rPr lang="es-ES" sz="40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40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000" dirty="0">
                    <a:latin typeface="Comic Sans MS" panose="030F0702030302020204" pitchFamily="66" charset="0"/>
                  </a:rPr>
                  <a:t> </a:t>
                </a:r>
                <a:r>
                  <a:rPr lang="es-ES" sz="3600" dirty="0">
                    <a:latin typeface="Comic Sans MS" panose="030F0702030302020204" pitchFamily="66" charset="0"/>
                  </a:rPr>
                  <a:t>(también llamado </a:t>
                </a:r>
                <a:r>
                  <a:rPr lang="es-ES" sz="3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coeficiente </a:t>
                </a:r>
                <a:r>
                  <a:rPr lang="es-ES" sz="3600" dirty="0" err="1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binómico</a:t>
                </a:r>
                <a:r>
                  <a:rPr lang="es-ES" sz="3600" dirty="0">
                    <a:latin typeface="Comic Sans MS" panose="030F0702030302020204" pitchFamily="66" charset="0"/>
                  </a:rPr>
                  <a:t>) se define como</a:t>
                </a:r>
              </a:p>
              <a:p>
                <a:pPr marL="0" indent="0">
                  <a:buNone/>
                </a:pPr>
                <a:r>
                  <a:rPr lang="pt-BR" sz="4500" dirty="0">
                    <a:latin typeface="Comic Sans MS" panose="030F0702030302020204" pitchFamily="66" charset="0"/>
                  </a:rPr>
                  <a:t>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5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45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500" dirty="0"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45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45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4500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es-ES" sz="4500" dirty="0">
                    <a:latin typeface="Comic Sans MS" panose="030F0702030302020204" pitchFamily="66" charset="0"/>
                  </a:rPr>
                  <a:t> </a:t>
                </a:r>
              </a:p>
              <a:p>
                <a:pPr marL="0" indent="0">
                  <a:buNone/>
                </a:pPr>
                <a:endParaRPr lang="es-ES" sz="4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s-ES" sz="4500" dirty="0">
                    <a:latin typeface="Comic Sans MS" panose="030F0702030302020204" pitchFamily="66" charset="0"/>
                  </a:rPr>
                  <a:t>   </a:t>
                </a:r>
                <a:r>
                  <a:rPr lang="es-ES" sz="3600" dirty="0">
                    <a:latin typeface="Comic Sans MS" panose="030F0702030302020204" pitchFamily="66" charset="0"/>
                  </a:rPr>
                  <a:t>donde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n!</a:t>
                </a:r>
                <a:r>
                  <a:rPr lang="es-ES" sz="3600" dirty="0">
                    <a:latin typeface="Comic Sans MS" panose="030F0702030302020204" pitchFamily="66" charset="0"/>
                  </a:rPr>
                  <a:t>  es el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factorial de n</a:t>
                </a:r>
                <a:r>
                  <a:rPr lang="es-ES" sz="3600" dirty="0">
                    <a:latin typeface="Comic Sans MS" panose="030F0702030302020204" pitchFamily="66" charset="0"/>
                  </a:rPr>
                  <a:t>, esto es,</a:t>
                </a:r>
              </a:p>
              <a:p>
                <a:pPr marL="0" indent="0">
                  <a:buNone/>
                </a:pPr>
                <a:r>
                  <a:rPr lang="es-ES" sz="3600" dirty="0">
                    <a:latin typeface="Comic Sans MS" panose="030F0702030302020204" pitchFamily="66" charset="0"/>
                  </a:rPr>
                  <a:t>                                  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n! = n ∙ (n-1) ∙  ∙∙∙ ∙ 2 ∙ 1  </a:t>
                </a:r>
              </a:p>
              <a:p>
                <a:pPr marL="0" indent="0">
                  <a:buNone/>
                </a:pPr>
                <a:r>
                  <a:rPr lang="es-ES" sz="3600" dirty="0">
                    <a:latin typeface="Comic Sans MS" panose="030F0702030302020204" pitchFamily="66" charset="0"/>
                  </a:rPr>
                  <a:t>   (similarmente para k!, (n-k)! ; además, se toma </a:t>
                </a:r>
                <a:r>
                  <a:rPr lang="es-ES" sz="36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0! = 1</a:t>
                </a:r>
                <a:r>
                  <a:rPr lang="es-ES" sz="3600" dirty="0">
                    <a:latin typeface="Comic Sans MS" panose="030F0702030302020204" pitchFamily="66" charset="0"/>
                  </a:rPr>
                  <a:t>).</a:t>
                </a: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47977"/>
                <a:ext cx="10975848" cy="3168605"/>
              </a:xfrm>
              <a:blipFill>
                <a:blip r:embed="rId2"/>
                <a:stretch>
                  <a:fillRect l="-833" t="-3846" b="-2308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4640740"/>
                <a:ext cx="10975848" cy="316860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s-ES_tradnl" sz="2500" dirty="0">
                    <a:latin typeface="Comic Sans MS" panose="030F0702030302020204" pitchFamily="66" charset="0"/>
                  </a:rPr>
                  <a:t> </a:t>
                </a:r>
                <a:r>
                  <a:rPr lang="es-ES_tradnl" sz="2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Por ejemplo:</a:t>
                </a:r>
                <a:endParaRPr lang="es-ES" sz="25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BR" sz="4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45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4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_tradnl" sz="4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s-ES_tradnl" sz="45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45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_tradnl" sz="25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ES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7!</m:t>
                        </m:r>
                      </m:num>
                      <m:den>
                        <m:r>
                          <a:rPr lang="es-ES_tradnl" sz="25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3! 4!</m:t>
                        </m:r>
                      </m:den>
                    </m:f>
                    <m:r>
                      <a:rPr lang="es-ES_tradnl" sz="25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sz="25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s-ES_tradnl" sz="2500" i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m:rPr>
                            <m:nor/>
                          </m:rPr>
                          <a:rPr lang="es-ES_tradnl" sz="250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5 </m:t>
                        </m:r>
                        <m:r>
                          <a:rPr lang="es-ES_tradnl" sz="25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</m:num>
                      <m:den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ES_tradnl" sz="2500" b="0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es-ES_tradnl" sz="2500" b="0" i="0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es-ES_tradnl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3 </m:t>
                        </m:r>
                        <m:r>
                          <m:rPr>
                            <m:nor/>
                          </m:rPr>
                          <a:rPr lang="es-ES" sz="2500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</m:den>
                    </m:f>
                    <m:r>
                      <a:rPr lang="es-ES_tradnl" sz="250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500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7∙</m:t>
                    </m:r>
                  </m:oMath>
                </a14:m>
                <a:r>
                  <a:rPr lang="es-ES" sz="2500" dirty="0">
                    <a:solidFill>
                      <a:schemeClr val="accent6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5 = 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35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640740"/>
                <a:ext cx="10975848" cy="3168605"/>
              </a:xfrm>
              <a:prstGeom prst="rect">
                <a:avLst/>
              </a:prstGeom>
              <a:blipFill>
                <a:blip r:embed="rId3"/>
                <a:stretch>
                  <a:fillRect l="-56" t="-2692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C5D4C-1219-C8A1-B69D-DB4CEBB13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>
            <a:extLst>
              <a:ext uri="{FF2B5EF4-FFF2-40B4-BE49-F238E27FC236}">
                <a16:creationId xmlns:a16="http://schemas.microsoft.com/office/drawing/2014/main" id="{3FAE612D-8B75-9A0A-297F-6C3EA0D92F02}"/>
              </a:ext>
            </a:extLst>
          </p:cNvPr>
          <p:cNvSpPr txBox="1">
            <a:spLocks/>
          </p:cNvSpPr>
          <p:nvPr/>
        </p:nvSpPr>
        <p:spPr>
          <a:xfrm>
            <a:off x="838195" y="4877524"/>
            <a:ext cx="3185166" cy="793719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477AF7D-0B0D-CD95-C467-D1D9B3CD9E36}"/>
              </a:ext>
            </a:extLst>
          </p:cNvPr>
          <p:cNvSpPr txBox="1">
            <a:spLocks/>
          </p:cNvSpPr>
          <p:nvPr/>
        </p:nvSpPr>
        <p:spPr>
          <a:xfrm>
            <a:off x="838194" y="3999124"/>
            <a:ext cx="2499363" cy="793719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28" name="Título 1">
            <a:extLst>
              <a:ext uri="{FF2B5EF4-FFF2-40B4-BE49-F238E27FC236}">
                <a16:creationId xmlns:a16="http://schemas.microsoft.com/office/drawing/2014/main" id="{6FE65879-24E4-B057-F6B7-3615396445D1}"/>
              </a:ext>
            </a:extLst>
          </p:cNvPr>
          <p:cNvSpPr txBox="1">
            <a:spLocks/>
          </p:cNvSpPr>
          <p:nvPr/>
        </p:nvSpPr>
        <p:spPr>
          <a:xfrm>
            <a:off x="838197" y="3098534"/>
            <a:ext cx="2274457" cy="793719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3BABE5BE-A990-99E3-129E-F584CCA80164}"/>
              </a:ext>
            </a:extLst>
          </p:cNvPr>
          <p:cNvSpPr txBox="1">
            <a:spLocks/>
          </p:cNvSpPr>
          <p:nvPr/>
        </p:nvSpPr>
        <p:spPr>
          <a:xfrm>
            <a:off x="838198" y="2239552"/>
            <a:ext cx="2274457" cy="793719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D9C490D-5794-DFD8-6F36-11E8A14B7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365125"/>
            <a:ext cx="7769471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Cuatro propiedades básicas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B8CC5E-452B-B512-B16A-4E124204E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7" y="1392960"/>
            <a:ext cx="10975848" cy="110952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s-ES" sz="10000" dirty="0">
                <a:latin typeface="Comic Sans MS" panose="030F0702030302020204" pitchFamily="66" charset="0"/>
              </a:rPr>
              <a:t>Para todo par de enteros no negativos dados  n, k  con n ≥ k, se cumplen las siguientes cuatro propiedades:</a:t>
            </a:r>
            <a:endParaRPr lang="es-ES" sz="53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10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s-ES" sz="10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r>
              <a:rPr lang="es-ES" sz="100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  <a:p>
            <a:pPr marL="0" indent="0">
              <a:buNone/>
            </a:pPr>
            <a:endParaRPr lang="es-ES" sz="10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9600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s-ES" sz="53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53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51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51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64E0D81F-B8FE-2896-94CE-75FD9C6E53CF}"/>
                  </a:ext>
                </a:extLst>
              </p:cNvPr>
              <p:cNvSpPr txBox="1"/>
              <p:nvPr/>
            </p:nvSpPr>
            <p:spPr>
              <a:xfrm>
                <a:off x="4379189" y="2310060"/>
                <a:ext cx="6280727" cy="6939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s-ES" sz="24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ES" sz="24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s-ES" sz="24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s-ES" sz="24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</m:d>
                          </m:e>
                        </m:d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</m:t>
                        </m:r>
                      </m:den>
                    </m:f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</m:t>
                        </m:r>
                      </m:den>
                    </m:f>
                  </m:oMath>
                </a14:m>
                <a:r>
                  <a:rPr lang="pt-BR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64E0D81F-B8FE-2896-94CE-75FD9C6E53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189" y="2310060"/>
                <a:ext cx="6280727" cy="6939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lecha: a la derecha 10">
            <a:extLst>
              <a:ext uri="{FF2B5EF4-FFF2-40B4-BE49-F238E27FC236}">
                <a16:creationId xmlns:a16="http://schemas.microsoft.com/office/drawing/2014/main" id="{7B9F4314-55C7-119E-3770-B21F216D85A8}"/>
              </a:ext>
            </a:extLst>
          </p:cNvPr>
          <p:cNvSpPr/>
          <p:nvPr/>
        </p:nvSpPr>
        <p:spPr>
          <a:xfrm flipH="1">
            <a:off x="3422072" y="2502483"/>
            <a:ext cx="748146" cy="267855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716276C3-383E-82C2-57AA-2A2B23E4C30C}"/>
              </a:ext>
            </a:extLst>
          </p:cNvPr>
          <p:cNvSpPr txBox="1"/>
          <p:nvPr/>
        </p:nvSpPr>
        <p:spPr>
          <a:xfrm>
            <a:off x="5694218" y="34544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2FE1ACA-DD31-C8D6-7E7C-3DFF4A49F96E}"/>
              </a:ext>
            </a:extLst>
          </p:cNvPr>
          <p:cNvSpPr txBox="1"/>
          <p:nvPr/>
        </p:nvSpPr>
        <p:spPr>
          <a:xfrm>
            <a:off x="5694218" y="34544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E347D3B8-7CF5-6798-1DE7-9EFB4C5AFDDA}"/>
                  </a:ext>
                </a:extLst>
              </p:cNvPr>
              <p:cNvSpPr txBox="1"/>
              <p:nvPr/>
            </p:nvSpPr>
            <p:spPr>
              <a:xfrm>
                <a:off x="838196" y="2378708"/>
                <a:ext cx="2092048" cy="5289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a)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endParaRPr lang="es-ES" sz="2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E347D3B8-7CF5-6798-1DE7-9EFB4C5AFD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6" y="2378708"/>
                <a:ext cx="2092048" cy="528927"/>
              </a:xfrm>
              <a:prstGeom prst="rect">
                <a:avLst/>
              </a:prstGeom>
              <a:blipFill>
                <a:blip r:embed="rId3"/>
                <a:stretch>
                  <a:fillRect l="-4360" t="-5747" b="-1839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uadroTexto 26">
                <a:extLst>
                  <a:ext uri="{FF2B5EF4-FFF2-40B4-BE49-F238E27FC236}">
                    <a16:creationId xmlns:a16="http://schemas.microsoft.com/office/drawing/2014/main" id="{F93951F7-293E-4D4E-7665-92D0B3891B06}"/>
                  </a:ext>
                </a:extLst>
              </p:cNvPr>
              <p:cNvSpPr txBox="1"/>
              <p:nvPr/>
            </p:nvSpPr>
            <p:spPr>
              <a:xfrm>
                <a:off x="838196" y="2341940"/>
                <a:ext cx="4377737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b)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pt-BR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=1</a:t>
                </a:r>
                <a:r>
                  <a:rPr lang="es-ES" sz="9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</a:t>
                </a:r>
              </a:p>
            </p:txBody>
          </p:sp>
        </mc:Choice>
        <mc:Fallback xmlns="">
          <p:sp>
            <p:nvSpPr>
              <p:cNvPr id="27" name="CuadroTexto 26">
                <a:extLst>
                  <a:ext uri="{FF2B5EF4-FFF2-40B4-BE49-F238E27FC236}">
                    <a16:creationId xmlns:a16="http://schemas.microsoft.com/office/drawing/2014/main" id="{F93951F7-293E-4D4E-7665-92D0B3891B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6" y="2341940"/>
                <a:ext cx="4377737" cy="1569660"/>
              </a:xfrm>
              <a:prstGeom prst="rect">
                <a:avLst/>
              </a:prstGeom>
              <a:blipFill>
                <a:blip r:embed="rId4"/>
                <a:stretch>
                  <a:fillRect l="-208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Flecha: a la derecha 28">
            <a:extLst>
              <a:ext uri="{FF2B5EF4-FFF2-40B4-BE49-F238E27FC236}">
                <a16:creationId xmlns:a16="http://schemas.microsoft.com/office/drawing/2014/main" id="{2AA57D17-B115-528B-ADE1-FA146C071A36}"/>
              </a:ext>
            </a:extLst>
          </p:cNvPr>
          <p:cNvSpPr/>
          <p:nvPr/>
        </p:nvSpPr>
        <p:spPr>
          <a:xfrm flipH="1">
            <a:off x="3418319" y="3307864"/>
            <a:ext cx="748146" cy="267855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uadroTexto 29">
                <a:extLst>
                  <a:ext uri="{FF2B5EF4-FFF2-40B4-BE49-F238E27FC236}">
                    <a16:creationId xmlns:a16="http://schemas.microsoft.com/office/drawing/2014/main" id="{28CB2F6A-F9DA-2FD3-30E0-56A928C19DFE}"/>
                  </a:ext>
                </a:extLst>
              </p:cNvPr>
              <p:cNvSpPr txBox="1"/>
              <p:nvPr/>
            </p:nvSpPr>
            <p:spPr>
              <a:xfrm>
                <a:off x="4379190" y="3110676"/>
                <a:ext cx="6280727" cy="6622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r>
                      <a:rPr lang="es-E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0! </m:t>
                        </m:r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−0</m:t>
                            </m:r>
                          </m:e>
                        </m:d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</m:t>
                        </m:r>
                      </m:den>
                    </m:f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 ∙ 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pt-BR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:r>
                  <a:rPr lang="pt-BR" sz="2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</a:t>
                </a:r>
                <a:endParaRPr lang="es-E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0" name="CuadroTexto 29">
                <a:extLst>
                  <a:ext uri="{FF2B5EF4-FFF2-40B4-BE49-F238E27FC236}">
                    <a16:creationId xmlns:a16="http://schemas.microsoft.com/office/drawing/2014/main" id="{28CB2F6A-F9DA-2FD3-30E0-56A928C19D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190" y="3110676"/>
                <a:ext cx="6280727" cy="662233"/>
              </a:xfrm>
              <a:prstGeom prst="rect">
                <a:avLst/>
              </a:prstGeom>
              <a:blipFill>
                <a:blip r:embed="rId5"/>
                <a:stretch>
                  <a:fillRect b="-91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CuadroTexto 30">
            <a:extLst>
              <a:ext uri="{FF2B5EF4-FFF2-40B4-BE49-F238E27FC236}">
                <a16:creationId xmlns:a16="http://schemas.microsoft.com/office/drawing/2014/main" id="{1A8291CF-EC84-89D5-3C10-28F6266E5F13}"/>
              </a:ext>
            </a:extLst>
          </p:cNvPr>
          <p:cNvSpPr txBox="1"/>
          <p:nvPr/>
        </p:nvSpPr>
        <p:spPr>
          <a:xfrm>
            <a:off x="4996296" y="30985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BBCA63B5-4281-D383-E7FF-1F6B1092AC9E}"/>
                  </a:ext>
                </a:extLst>
              </p:cNvPr>
              <p:cNvSpPr txBox="1"/>
              <p:nvPr/>
            </p:nvSpPr>
            <p:spPr>
              <a:xfrm>
                <a:off x="838194" y="3240341"/>
                <a:ext cx="4377737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c)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a:rPr lang="es-E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s-ES" sz="9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BBCA63B5-4281-D383-E7FF-1F6B1092AC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4" y="3240341"/>
                <a:ext cx="4377737" cy="1569660"/>
              </a:xfrm>
              <a:prstGeom prst="rect">
                <a:avLst/>
              </a:prstGeom>
              <a:blipFill>
                <a:blip r:embed="rId6"/>
                <a:stretch>
                  <a:fillRect l="-208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C393590-8DBF-C4F8-7F46-EE71B245C698}"/>
                  </a:ext>
                </a:extLst>
              </p:cNvPr>
              <p:cNvSpPr txBox="1"/>
              <p:nvPr/>
            </p:nvSpPr>
            <p:spPr>
              <a:xfrm>
                <a:off x="4308301" y="4083898"/>
                <a:ext cx="7183213" cy="680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−(</m:t>
                            </m:r>
                            <m:r>
                              <a:rPr lang="es-ES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−1)</m:t>
                            </m:r>
                          </m:den>
                        </m:f>
                      </m:e>
                    </m:d>
                    <m:r>
                      <a:rPr lang="es-ES" sz="24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1! </m:t>
                        </m:r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 </m:t>
                        </m:r>
                      </m:den>
                    </m:f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∙(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−1)!  </m:t>
                        </m:r>
                      </m:den>
                    </m:f>
                  </m:oMath>
                </a14:m>
                <a:r>
                  <a:rPr lang="pt-BR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:r>
                  <a:rPr lang="es-ES" sz="2000" dirty="0"/>
                  <a:t> </a:t>
                </a:r>
                <a14:m>
                  <m:oMath xmlns:m="http://schemas.openxmlformats.org/officeDocument/2006/math">
                    <m:r>
                      <a:rPr lang="es-ES" sz="20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s-ES" sz="2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C393590-8DBF-C4F8-7F46-EE71B245C6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301" y="4083898"/>
                <a:ext cx="7183213" cy="6806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lecha: a la derecha 7">
            <a:extLst>
              <a:ext uri="{FF2B5EF4-FFF2-40B4-BE49-F238E27FC236}">
                <a16:creationId xmlns:a16="http://schemas.microsoft.com/office/drawing/2014/main" id="{D91A2D97-D89A-6667-F2DC-1B22E42E9AF2}"/>
              </a:ext>
            </a:extLst>
          </p:cNvPr>
          <p:cNvSpPr/>
          <p:nvPr/>
        </p:nvSpPr>
        <p:spPr>
          <a:xfrm flipH="1">
            <a:off x="3485604" y="4276963"/>
            <a:ext cx="748146" cy="267855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0B749AF-58FC-FBAC-C2B2-475F27B58607}"/>
              </a:ext>
            </a:extLst>
          </p:cNvPr>
          <p:cNvSpPr txBox="1"/>
          <p:nvPr/>
        </p:nvSpPr>
        <p:spPr>
          <a:xfrm>
            <a:off x="5219734" y="401626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20F950AE-3048-2DB1-5EA8-8196757855A2}"/>
                  </a:ext>
                </a:extLst>
              </p:cNvPr>
              <p:cNvSpPr txBox="1"/>
              <p:nvPr/>
            </p:nvSpPr>
            <p:spPr>
              <a:xfrm>
                <a:off x="838194" y="5040869"/>
                <a:ext cx="4377737" cy="9070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d)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endParaRPr lang="es-ES" sz="2400" dirty="0">
                  <a:latin typeface="Comic Sans MS" panose="030F0702030302020204" pitchFamily="66" charset="0"/>
                </a:endParaRPr>
              </a:p>
              <a:p>
                <a:endParaRPr lang="es-ES" sz="2400" dirty="0">
                  <a:latin typeface="Comic Sans MS" panose="030F0702030302020204" pitchFamily="66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20F950AE-3048-2DB1-5EA8-8196757855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4" y="5040869"/>
                <a:ext cx="4377737" cy="907043"/>
              </a:xfrm>
              <a:prstGeom prst="rect">
                <a:avLst/>
              </a:prstGeom>
              <a:blipFill>
                <a:blip r:embed="rId8"/>
                <a:stretch>
                  <a:fillRect l="-2086" t="-26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Flecha: doblada hacia arriba 15">
            <a:extLst>
              <a:ext uri="{FF2B5EF4-FFF2-40B4-BE49-F238E27FC236}">
                <a16:creationId xmlns:a16="http://schemas.microsoft.com/office/drawing/2014/main" id="{857B8D02-615D-C3A3-E1F2-E0B42C37B0C3}"/>
              </a:ext>
            </a:extLst>
          </p:cNvPr>
          <p:cNvSpPr/>
          <p:nvPr/>
        </p:nvSpPr>
        <p:spPr>
          <a:xfrm rot="16200000">
            <a:off x="4455122" y="4811531"/>
            <a:ext cx="632898" cy="1210208"/>
          </a:xfrm>
          <a:prstGeom prst="bent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75E340D1-9245-090F-DC54-B4A727416C48}"/>
                  </a:ext>
                </a:extLst>
              </p:cNvPr>
              <p:cNvSpPr txBox="1"/>
              <p:nvPr/>
            </p:nvSpPr>
            <p:spPr>
              <a:xfrm>
                <a:off x="1221447" y="5687680"/>
                <a:ext cx="11509247" cy="1170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  <m:r>
                      <a:rPr lang="es-E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</m:t>
                        </m:r>
                      </m:den>
                    </m:f>
                  </m:oMath>
                </a14:m>
                <a:r>
                  <a:rPr lang="es-ES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−1)! </m:t>
                        </m:r>
                      </m:den>
                    </m:f>
                  </m:oMath>
                </a14:m>
                <a:r>
                  <a:rPr lang="pt-BR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_tradnl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)! </m:t>
                        </m:r>
                      </m:den>
                    </m:f>
                  </m:oMath>
                </a14:m>
                <a:r>
                  <a:rPr lang="pt-BR" sz="24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pt-BR" sz="20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(k+1+n-k)=</a:t>
                </a:r>
                <a:r>
                  <a:rPr lang="es-ES" sz="2000" dirty="0">
                    <a:solidFill>
                      <a:schemeClr val="accent1">
                        <a:lumMod val="75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s-E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s-ES_tradnl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_tradnl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_tradnl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)! </m:t>
                        </m:r>
                      </m:den>
                    </m:f>
                  </m:oMath>
                </a14:m>
                <a:r>
                  <a:rPr lang="pt-BR" sz="20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</a:p>
              <a:p>
                <a:r>
                  <a:rPr lang="pt-BR" sz="20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          =</a:t>
                </a:r>
                <a:r>
                  <a:rPr lang="es-ES" sz="2000" dirty="0">
                    <a:solidFill>
                      <a:schemeClr val="accent1">
                        <a:lumMod val="75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s-E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_tradnl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es-ES_tradnl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0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s-ES_tradnl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s-E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+1)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s-E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s-E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+1)</m:t>
                        </m:r>
                        <m:r>
                          <a:rPr lang="es-E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)! </m:t>
                        </m:r>
                      </m:den>
                    </m:f>
                  </m:oMath>
                </a14:m>
                <a:r>
                  <a:rPr lang="pt-BR" sz="200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s-E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75E340D1-9245-090F-DC54-B4A727416C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1447" y="5687680"/>
                <a:ext cx="11509247" cy="11703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19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6" grpId="0" animBg="1"/>
      <p:bldP spid="28" grpId="0" animBg="1"/>
      <p:bldP spid="9" grpId="0"/>
      <p:bldP spid="11" grpId="0" animBg="1"/>
      <p:bldP spid="27" grpId="0"/>
      <p:bldP spid="29" grpId="0" animBg="1"/>
      <p:bldP spid="30" grpId="0"/>
      <p:bldP spid="31" grpId="0"/>
      <p:bldP spid="5" grpId="0"/>
      <p:bldP spid="7" grpId="0"/>
      <p:bldP spid="8" grpId="0" animBg="1"/>
      <p:bldP spid="10" grpId="0"/>
      <p:bldP spid="12" grpId="0"/>
      <p:bldP spid="16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lobo: flecha hacia abajo 9">
            <a:extLst>
              <a:ext uri="{FF2B5EF4-FFF2-40B4-BE49-F238E27FC236}">
                <a16:creationId xmlns:a16="http://schemas.microsoft.com/office/drawing/2014/main" id="{EEA0C9E2-E1DE-AC73-B57D-21FAB8101B81}"/>
              </a:ext>
            </a:extLst>
          </p:cNvPr>
          <p:cNvSpPr/>
          <p:nvPr/>
        </p:nvSpPr>
        <p:spPr>
          <a:xfrm>
            <a:off x="5248800" y="4434632"/>
            <a:ext cx="1597891" cy="1283731"/>
          </a:xfrm>
          <a:prstGeom prst="downArrowCallout">
            <a:avLst/>
          </a:prstGeo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352614-911B-1ABD-4969-5E5270F1627D}"/>
              </a:ext>
            </a:extLst>
          </p:cNvPr>
          <p:cNvSpPr txBox="1">
            <a:spLocks/>
          </p:cNvSpPr>
          <p:nvPr/>
        </p:nvSpPr>
        <p:spPr>
          <a:xfrm>
            <a:off x="838198" y="365125"/>
            <a:ext cx="5096610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rgbClr val="7030A0"/>
                </a:solidFill>
              </a:rPr>
              <a:t>El triángulo de Pascal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D090082-AE65-CB39-4F86-857FD4892DC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8870" y="1212498"/>
                <a:ext cx="11085929" cy="3086863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ES" sz="2500" dirty="0">
                    <a:latin typeface="Comic Sans MS" panose="030F0702030302020204" pitchFamily="66" charset="0"/>
                  </a:rPr>
                  <a:t>Es un disposición triangular infinita formado por números combinatorios. Las filas del triángulo se enumeran comenzando por la fila  n=0  en la parte más alta, siguiendo filas  n=1, n=2, y así sucesivamente; las entradas de la fila n-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ésima</a:t>
                </a:r>
                <a:r>
                  <a:rPr lang="es-ES" sz="2500" dirty="0">
                    <a:latin typeface="Comic Sans MS" panose="030F0702030302020204" pitchFamily="66" charset="0"/>
                  </a:rPr>
                  <a:t> son, de izquierda a derecha, los números combinatorios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900" dirty="0">
                    <a:latin typeface="Comic Sans MS" panose="030F0702030302020204" pitchFamily="66" charset="0"/>
                  </a:rPr>
                  <a:t>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900" smtClean="0">
                        <a:latin typeface="Cambria Math" panose="02040503050406030204" pitchFamily="18" charset="0"/>
                      </a:rPr>
                      <m:t>=1,</m:t>
                    </m:r>
                  </m:oMath>
                </a14:m>
                <a:r>
                  <a:rPr lang="es-ES" sz="2900" dirty="0">
                    <a:latin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9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90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s-ES" sz="2900" dirty="0">
                    <a:latin typeface="Cambria Math" panose="02040503050406030204" pitchFamily="18" charset="0"/>
                  </a:rPr>
                  <a:t>,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900" dirty="0">
                    <a:latin typeface="Cambria Math" panose="02040503050406030204" pitchFamily="18" charset="0"/>
                  </a:rPr>
                  <a:t>,  …  ,</a:t>
                </a:r>
                <a:r>
                  <a:rPr lang="pt-BR" sz="29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900" dirty="0">
                    <a:latin typeface="Cambria Math" panose="02040503050406030204" pitchFamily="18" charset="0"/>
                  </a:rPr>
                  <a:t>,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a:rPr lang="es-ES" sz="29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9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s-ES" sz="290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pt-BR" sz="2900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29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9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9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290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900" dirty="0">
                    <a:latin typeface="Cambria Math" panose="02040503050406030204" pitchFamily="18" charset="0"/>
                  </a:rPr>
                  <a:t>=1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2500" dirty="0">
                    <a:latin typeface="Cambria Math" panose="02040503050406030204" pitchFamily="18" charset="0"/>
                  </a:rPr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D090082-AE65-CB39-4F86-857FD4892D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870" y="1212498"/>
                <a:ext cx="11085929" cy="3086863"/>
              </a:xfrm>
              <a:prstGeom prst="rect">
                <a:avLst/>
              </a:prstGeom>
              <a:blipFill>
                <a:blip r:embed="rId2"/>
                <a:stretch>
                  <a:fillRect l="-770" t="-2964" r="-1704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FED60E07-2B2E-4A00-6ABC-59E949AB29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8871" y="3799876"/>
                <a:ext cx="11310214" cy="2555279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91440" tIns="45720" rIns="91440" bIns="45720" rtlCol="0">
                <a:normAutofit fontScale="40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ES" sz="6300" dirty="0">
                    <a:latin typeface="Comic Sans MS" panose="030F0702030302020204" pitchFamily="66" charset="0"/>
                  </a:rPr>
                  <a:t>Por la  propiedad d) anterior, tenemos la siguiente regla de construcción:</a:t>
                </a:r>
              </a:p>
              <a:p>
                <a:endParaRPr lang="es-ES" sz="63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s-ES" sz="6300" dirty="0">
                    <a:latin typeface="Comic Sans MS" panose="030F0702030302020204" pitchFamily="66" charset="0"/>
                  </a:rPr>
                  <a:t>                                            …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63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63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63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63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es-ES" sz="6300" b="0" i="0" smtClean="0">
                        <a:latin typeface="Cambria Math" panose="02040503050406030204" pitchFamily="18" charset="0"/>
                      </a:rPr>
                      <m:t>     </m:t>
                    </m:r>
                    <m:d>
                      <m:dPr>
                        <m:ctrlPr>
                          <a:rPr lang="pt-BR" sz="63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63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63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es-ES" sz="63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63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6300" dirty="0">
                    <a:latin typeface="Cambria Math" panose="02040503050406030204" pitchFamily="18" charset="0"/>
                  </a:rPr>
                  <a:t> </a:t>
                </a:r>
                <a:r>
                  <a:rPr lang="es-ES" sz="6300" dirty="0">
                    <a:latin typeface="Comic Sans MS" panose="030F0702030302020204" pitchFamily="66" charset="0"/>
                  </a:rPr>
                  <a:t>…</a:t>
                </a:r>
              </a:p>
              <a:p>
                <a:pPr marL="0" indent="0">
                  <a:buNone/>
                </a:pPr>
                <a:endParaRPr lang="es-ES" sz="63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63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s-ES" sz="6300" dirty="0">
                    <a:latin typeface="Comic Sans MS" panose="030F0702030302020204" pitchFamily="66" charset="0"/>
                  </a:rPr>
                  <a:t>                                                …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BR" sz="63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63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63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" sz="63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s-ES" sz="63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s-ES" sz="63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  <m:r>
                      <a:rPr lang="es-ES" sz="6300" b="0" i="0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endParaRPr lang="es-ES" sz="6300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FED60E07-2B2E-4A00-6ABC-59E949AB29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871" y="3799876"/>
                <a:ext cx="11310214" cy="2555279"/>
              </a:xfrm>
              <a:prstGeom prst="rect">
                <a:avLst/>
              </a:prstGeom>
              <a:blipFill>
                <a:blip r:embed="rId3"/>
                <a:stretch>
                  <a:fillRect l="-754" t="-5714" b="-23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uadroTexto 4">
            <a:extLst>
              <a:ext uri="{FF2B5EF4-FFF2-40B4-BE49-F238E27FC236}">
                <a16:creationId xmlns:a16="http://schemas.microsoft.com/office/drawing/2014/main" id="{522FBD8C-C5ED-35E0-5C47-DBF38E8C8A55}"/>
              </a:ext>
            </a:extLst>
          </p:cNvPr>
          <p:cNvSpPr txBox="1"/>
          <p:nvPr/>
        </p:nvSpPr>
        <p:spPr>
          <a:xfrm>
            <a:off x="5698800" y="534903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✚</a:t>
            </a:r>
            <a:endParaRPr lang="es-ES" sz="1800" b="1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324AE99-306C-FF97-979A-0FA2D51DD46A}"/>
              </a:ext>
            </a:extLst>
          </p:cNvPr>
          <p:cNvSpPr txBox="1"/>
          <p:nvPr/>
        </p:nvSpPr>
        <p:spPr>
          <a:xfrm>
            <a:off x="3321698" y="4600461"/>
            <a:ext cx="95410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fila 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7DDAFA2-A239-A02F-D0CC-808FD84DE87E}"/>
              </a:ext>
            </a:extLst>
          </p:cNvPr>
          <p:cNvSpPr txBox="1"/>
          <p:nvPr/>
        </p:nvSpPr>
        <p:spPr>
          <a:xfrm>
            <a:off x="3172618" y="5782017"/>
            <a:ext cx="125226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fila n+1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54B2C328-7268-237F-AC42-F0E27036C083}"/>
              </a:ext>
            </a:extLst>
          </p:cNvPr>
          <p:cNvCxnSpPr/>
          <p:nvPr/>
        </p:nvCxnSpPr>
        <p:spPr>
          <a:xfrm>
            <a:off x="4312675" y="4838988"/>
            <a:ext cx="55790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4D3F1A90-74A6-4AC7-3C93-8DF197910402}"/>
              </a:ext>
            </a:extLst>
          </p:cNvPr>
          <p:cNvCxnSpPr/>
          <p:nvPr/>
        </p:nvCxnSpPr>
        <p:spPr>
          <a:xfrm>
            <a:off x="4487879" y="6069600"/>
            <a:ext cx="55790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8839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4362A5DF-B4DD-6A82-52C4-5B3EA350BBBA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>
                <a:latin typeface="Comic Sans MS" panose="030F0702030302020204" pitchFamily="66" charset="0"/>
              </a:rPr>
              <a:t>Construyamos las primeras filas del triángulo de Pascal: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5C1DA64-25DB-8316-18C9-116DBE09804C}"/>
              </a:ext>
            </a:extLst>
          </p:cNvPr>
          <p:cNvSpPr txBox="1"/>
          <p:nvPr/>
        </p:nvSpPr>
        <p:spPr>
          <a:xfrm>
            <a:off x="931083" y="1744982"/>
            <a:ext cx="910459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Fila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A3CB74D-A3A3-AC37-0556-D0FD0FFCCCEF}"/>
              </a:ext>
            </a:extLst>
          </p:cNvPr>
          <p:cNvSpPr txBox="1"/>
          <p:nvPr/>
        </p:nvSpPr>
        <p:spPr>
          <a:xfrm>
            <a:off x="3281733" y="1033982"/>
            <a:ext cx="3198198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Números combinatorios en la fila (izquierda a derecha)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10D999A-0F59-3EF1-DB8A-63943259EB77}"/>
              </a:ext>
            </a:extLst>
          </p:cNvPr>
          <p:cNvSpPr txBox="1"/>
          <p:nvPr/>
        </p:nvSpPr>
        <p:spPr>
          <a:xfrm>
            <a:off x="7920122" y="1752851"/>
            <a:ext cx="2806494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Triángulo de Pascal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E5B5E6AA-8690-B115-FECC-159F235BF966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E5B5E6AA-8690-B115-FECC-159F235BF9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B8CC8B99-2934-1324-1D26-35B87F622ECD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B8CC8B99-2934-1324-1D26-35B87F622E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B4748078-2650-439F-62D5-30B40769505A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B4748078-2650-439F-62D5-30B4076950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Globo: flecha hacia abajo 8">
            <a:extLst>
              <a:ext uri="{FF2B5EF4-FFF2-40B4-BE49-F238E27FC236}">
                <a16:creationId xmlns:a16="http://schemas.microsoft.com/office/drawing/2014/main" id="{32C94C22-DAB8-8677-D9D2-49CCF418676C}"/>
              </a:ext>
            </a:extLst>
          </p:cNvPr>
          <p:cNvSpPr/>
          <p:nvPr/>
        </p:nvSpPr>
        <p:spPr>
          <a:xfrm>
            <a:off x="8759071" y="2792908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7EDEA45-2FB8-B0DA-8B2E-4A60C6D86354}"/>
              </a:ext>
            </a:extLst>
          </p:cNvPr>
          <p:cNvSpPr txBox="1"/>
          <p:nvPr/>
        </p:nvSpPr>
        <p:spPr>
          <a:xfrm>
            <a:off x="8856034" y="2839283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✚</a:t>
            </a:r>
            <a:endParaRPr lang="es-ES" sz="1800" b="1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1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3EE99-8502-EB56-2B78-5330F34B9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9DD0C71E-0583-D89B-8016-C85FE55A013F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9DD0C71E-0583-D89B-8016-C85FE55A01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4B5DFE03-52E3-D163-A762-0E9F59720604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4B5DFE03-52E3-D163-A762-0E9F597206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4F158C1B-9A35-1D5D-AEE5-5B60C4433F6B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4F158C1B-9A35-1D5D-AEE5-5B60C4433F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Globo: flecha hacia abajo 10">
            <a:extLst>
              <a:ext uri="{FF2B5EF4-FFF2-40B4-BE49-F238E27FC236}">
                <a16:creationId xmlns:a16="http://schemas.microsoft.com/office/drawing/2014/main" id="{8813CE97-5C24-0837-4CE5-5411AB574D60}"/>
              </a:ext>
            </a:extLst>
          </p:cNvPr>
          <p:cNvSpPr/>
          <p:nvPr/>
        </p:nvSpPr>
        <p:spPr>
          <a:xfrm>
            <a:off x="8621911" y="3357808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E591960-74E4-5E02-0F1F-DB94BFA6CAE4}"/>
              </a:ext>
            </a:extLst>
          </p:cNvPr>
          <p:cNvSpPr txBox="1"/>
          <p:nvPr/>
        </p:nvSpPr>
        <p:spPr>
          <a:xfrm>
            <a:off x="8683200" y="3373974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✚</a:t>
            </a:r>
            <a:endParaRPr lang="es-ES" sz="1800" b="1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AEBE08F2-5477-ADE3-24F4-27C2EB7573F4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AEBE08F2-5477-ADE3-24F4-27C2EB757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4362A5DF-B4DD-6A82-52C4-5B3EA350BBBA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>
                <a:latin typeface="Comic Sans MS" panose="030F0702030302020204" pitchFamily="66" charset="0"/>
              </a:rPr>
              <a:t>Construyamos las primeras filas del triángulo de Pascal: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5C1DA64-25DB-8316-18C9-116DBE09804C}"/>
              </a:ext>
            </a:extLst>
          </p:cNvPr>
          <p:cNvSpPr txBox="1"/>
          <p:nvPr/>
        </p:nvSpPr>
        <p:spPr>
          <a:xfrm>
            <a:off x="931083" y="1744982"/>
            <a:ext cx="910459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Fila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10D999A-0F59-3EF1-DB8A-63943259EB77}"/>
              </a:ext>
            </a:extLst>
          </p:cNvPr>
          <p:cNvSpPr txBox="1"/>
          <p:nvPr/>
        </p:nvSpPr>
        <p:spPr>
          <a:xfrm>
            <a:off x="7920122" y="1752851"/>
            <a:ext cx="2806494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Triángulo de Pascal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A3CB74D-A3A3-AC37-0556-D0FD0FFCCCEF}"/>
              </a:ext>
            </a:extLst>
          </p:cNvPr>
          <p:cNvSpPr txBox="1"/>
          <p:nvPr/>
        </p:nvSpPr>
        <p:spPr>
          <a:xfrm>
            <a:off x="3281733" y="1033982"/>
            <a:ext cx="3198198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Números combinatorios en la fila (izquierda a derecha)</a:t>
            </a:r>
          </a:p>
        </p:txBody>
      </p:sp>
    </p:spTree>
    <p:extLst>
      <p:ext uri="{BB962C8B-B14F-4D97-AF65-F5344CB8AC3E}">
        <p14:creationId xmlns:p14="http://schemas.microsoft.com/office/powerpoint/2010/main" val="244255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322C7-17E8-7273-1C45-A3940CC8F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40C2F98E-1B23-B6D3-446C-DF38E4837593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40C2F98E-1B23-B6D3-446C-DF38E48375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AA61FC6-056C-7EE7-C4EC-2E497A80A96F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AA61FC6-056C-7EE7-C4EC-2E497A80A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576FBA2-B1E9-4A24-225F-F18B5ACAF645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576FBA2-B1E9-4A24-225F-F18B5ACAF6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Globo: flecha hacia abajo 10">
            <a:extLst>
              <a:ext uri="{FF2B5EF4-FFF2-40B4-BE49-F238E27FC236}">
                <a16:creationId xmlns:a16="http://schemas.microsoft.com/office/drawing/2014/main" id="{2F19B036-B143-52EC-8E10-212D224B0C09}"/>
              </a:ext>
            </a:extLst>
          </p:cNvPr>
          <p:cNvSpPr/>
          <p:nvPr/>
        </p:nvSpPr>
        <p:spPr>
          <a:xfrm>
            <a:off x="8982147" y="3337946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3B84E8A-0DCE-96D8-E79E-537AE3590D25}"/>
              </a:ext>
            </a:extLst>
          </p:cNvPr>
          <p:cNvSpPr txBox="1"/>
          <p:nvPr/>
        </p:nvSpPr>
        <p:spPr>
          <a:xfrm>
            <a:off x="9079111" y="3357771"/>
            <a:ext cx="720473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1800" b="1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✚</a:t>
            </a:r>
            <a:endParaRPr lang="es-ES" sz="1800" b="1" dirty="0">
              <a:solidFill>
                <a:schemeClr val="accent6">
                  <a:lumMod val="75000"/>
                </a:schemeClr>
              </a:solidFill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FB1811B8-5DE1-E44A-E320-4B2B7ECC8D6C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FB1811B8-5DE1-E44A-E320-4B2B7ECC8D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4362A5DF-B4DD-6A82-52C4-5B3EA350BBBA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>
                <a:latin typeface="Comic Sans MS" panose="030F0702030302020204" pitchFamily="66" charset="0"/>
              </a:rPr>
              <a:t>Construyamos las primeras filas del triángulo de Pascal: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5C1DA64-25DB-8316-18C9-116DBE09804C}"/>
              </a:ext>
            </a:extLst>
          </p:cNvPr>
          <p:cNvSpPr txBox="1"/>
          <p:nvPr/>
        </p:nvSpPr>
        <p:spPr>
          <a:xfrm>
            <a:off x="931083" y="1744982"/>
            <a:ext cx="910459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Fila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10D999A-0F59-3EF1-DB8A-63943259EB77}"/>
              </a:ext>
            </a:extLst>
          </p:cNvPr>
          <p:cNvSpPr txBox="1"/>
          <p:nvPr/>
        </p:nvSpPr>
        <p:spPr>
          <a:xfrm>
            <a:off x="7920122" y="1752851"/>
            <a:ext cx="2806494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Triángulo de Pascal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A3CB74D-A3A3-AC37-0556-D0FD0FFCCCEF}"/>
              </a:ext>
            </a:extLst>
          </p:cNvPr>
          <p:cNvSpPr txBox="1"/>
          <p:nvPr/>
        </p:nvSpPr>
        <p:spPr>
          <a:xfrm>
            <a:off x="3281733" y="1033982"/>
            <a:ext cx="3198198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Números combinatorios en la fila (izquierda a derecha)</a:t>
            </a:r>
          </a:p>
        </p:txBody>
      </p:sp>
    </p:spTree>
    <p:extLst>
      <p:ext uri="{BB962C8B-B14F-4D97-AF65-F5344CB8AC3E}">
        <p14:creationId xmlns:p14="http://schemas.microsoft.com/office/powerpoint/2010/main" val="2141131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C26F1-9ECB-2D98-B1AE-D71675657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2450BA0B-7328-590B-44D4-50DC7DEFE124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2450BA0B-7328-590B-44D4-50DC7DEFE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004466C1-68CB-0586-9B12-A16D80A6354C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004466C1-68CB-0586-9B12-A16D80A635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C172D9AF-51DD-6479-841D-866377E59099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C172D9AF-51DD-6479-841D-866377E590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360CEFB-AEBC-671B-AB4B-86B767B0ED8D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360CEFB-AEBC-671B-AB4B-86B767B0ED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D9DAAD4F-E6CD-166D-28A7-3CBA612F7947}"/>
                  </a:ext>
                </a:extLst>
              </p:cNvPr>
              <p:cNvSpPr txBox="1"/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4                            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1    4    6    4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D9DAAD4F-E6CD-166D-28A7-3CBA612F79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Globo: flecha hacia abajo 9">
            <a:extLst>
              <a:ext uri="{FF2B5EF4-FFF2-40B4-BE49-F238E27FC236}">
                <a16:creationId xmlns:a16="http://schemas.microsoft.com/office/drawing/2014/main" id="{2FAD4390-A0E8-A4C3-9327-452AB9BC6B48}"/>
              </a:ext>
            </a:extLst>
          </p:cNvPr>
          <p:cNvSpPr/>
          <p:nvPr/>
        </p:nvSpPr>
        <p:spPr>
          <a:xfrm>
            <a:off x="8398834" y="3895841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5E6E291-4D42-1FFA-0390-11CB52475AC0}"/>
              </a:ext>
            </a:extLst>
          </p:cNvPr>
          <p:cNvSpPr txBox="1"/>
          <p:nvPr/>
        </p:nvSpPr>
        <p:spPr>
          <a:xfrm>
            <a:off x="8495798" y="3936737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✚</a:t>
            </a:r>
            <a:endParaRPr lang="es-ES" sz="1800" b="1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4362A5DF-B4DD-6A82-52C4-5B3EA350BBBA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>
                <a:latin typeface="Comic Sans MS" panose="030F0702030302020204" pitchFamily="66" charset="0"/>
              </a:rPr>
              <a:t>Construyamos las primeras filas del triángulo de Pascal: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5C1DA64-25DB-8316-18C9-116DBE09804C}"/>
              </a:ext>
            </a:extLst>
          </p:cNvPr>
          <p:cNvSpPr txBox="1"/>
          <p:nvPr/>
        </p:nvSpPr>
        <p:spPr>
          <a:xfrm>
            <a:off x="931083" y="1744982"/>
            <a:ext cx="910459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Fila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10D999A-0F59-3EF1-DB8A-63943259EB77}"/>
              </a:ext>
            </a:extLst>
          </p:cNvPr>
          <p:cNvSpPr txBox="1"/>
          <p:nvPr/>
        </p:nvSpPr>
        <p:spPr>
          <a:xfrm>
            <a:off x="7920122" y="1752851"/>
            <a:ext cx="2806494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Triángulo de Pascal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A3CB74D-A3A3-AC37-0556-D0FD0FFCCCEF}"/>
              </a:ext>
            </a:extLst>
          </p:cNvPr>
          <p:cNvSpPr txBox="1"/>
          <p:nvPr/>
        </p:nvSpPr>
        <p:spPr>
          <a:xfrm>
            <a:off x="3281733" y="1033982"/>
            <a:ext cx="3198198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Números combinatorios en la fila (izquierda a derecha)</a:t>
            </a:r>
          </a:p>
        </p:txBody>
      </p:sp>
    </p:spTree>
    <p:extLst>
      <p:ext uri="{BB962C8B-B14F-4D97-AF65-F5344CB8AC3E}">
        <p14:creationId xmlns:p14="http://schemas.microsoft.com/office/powerpoint/2010/main" val="993785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CCC2C-75EB-2719-41EC-40C16039B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1884C6E0-451F-3493-E99B-48BE4B544167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1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1884C6E0-451F-3493-E99B-48BE4B5441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C3A5B6E-1C72-5278-428F-A07328FD26DC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C3A5B6E-1C72-5278-428F-A07328FD26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B8CDF2B-CABD-6C2B-BE43-C16396D8BF74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B8CDF2B-CABD-6C2B-BE43-C16396D8BF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2C103F6-BEE5-98B6-D63A-90AC313705B2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2C103F6-BEE5-98B6-D63A-90AC313705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D89BCA68-98E8-8EAC-138B-58A1EAFF5978}"/>
                  </a:ext>
                </a:extLst>
              </p:cNvPr>
              <p:cNvSpPr txBox="1"/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b="1" i="1" dirty="0"/>
                  <a:t>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4                            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s-ES" sz="2400" i="1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                                       1    4    6    4    1</m:t>
                    </m:r>
                  </m:oMath>
                </a14:m>
                <a:r>
                  <a:rPr lang="es-ES" sz="2400" b="1" i="1" dirty="0"/>
                  <a:t> 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D89BCA68-98E8-8EAC-138B-58A1EAFF59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Globo: flecha hacia abajo 9">
            <a:extLst>
              <a:ext uri="{FF2B5EF4-FFF2-40B4-BE49-F238E27FC236}">
                <a16:creationId xmlns:a16="http://schemas.microsoft.com/office/drawing/2014/main" id="{1AFE8DF7-C042-2836-2533-51F305796B33}"/>
              </a:ext>
            </a:extLst>
          </p:cNvPr>
          <p:cNvSpPr/>
          <p:nvPr/>
        </p:nvSpPr>
        <p:spPr>
          <a:xfrm>
            <a:off x="8813036" y="3891209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94EA890-D4C1-56CE-F9C9-BAFACC5CD7A9}"/>
              </a:ext>
            </a:extLst>
          </p:cNvPr>
          <p:cNvSpPr txBox="1"/>
          <p:nvPr/>
        </p:nvSpPr>
        <p:spPr>
          <a:xfrm>
            <a:off x="8910000" y="3936737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1800" b="1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1800" b="1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✚</a:t>
            </a:r>
            <a:endParaRPr lang="es-ES" sz="1800" b="1" dirty="0">
              <a:solidFill>
                <a:schemeClr val="accent6">
                  <a:lumMod val="75000"/>
                </a:schemeClr>
              </a:solidFill>
              <a:latin typeface="Cambria Math" panose="02040503050406030204" pitchFamily="18" charset="0"/>
            </a:endParaRPr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4362A5DF-B4DD-6A82-52C4-5B3EA350BBBA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500" dirty="0">
                <a:latin typeface="Comic Sans MS" panose="030F0702030302020204" pitchFamily="66" charset="0"/>
              </a:rPr>
              <a:t>Construyamos las primeras filas del triángulo de Pascal: </a:t>
            </a:r>
            <a:endParaRPr lang="es-ES" sz="29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s-ES" sz="290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50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5C1DA64-25DB-8316-18C9-116DBE09804C}"/>
              </a:ext>
            </a:extLst>
          </p:cNvPr>
          <p:cNvSpPr txBox="1"/>
          <p:nvPr/>
        </p:nvSpPr>
        <p:spPr>
          <a:xfrm>
            <a:off x="931083" y="1744982"/>
            <a:ext cx="910459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Fila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10D999A-0F59-3EF1-DB8A-63943259EB77}"/>
              </a:ext>
            </a:extLst>
          </p:cNvPr>
          <p:cNvSpPr txBox="1"/>
          <p:nvPr/>
        </p:nvSpPr>
        <p:spPr>
          <a:xfrm>
            <a:off x="7920122" y="1752851"/>
            <a:ext cx="2806494" cy="461665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Triángulo de Pascal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A3CB74D-A3A3-AC37-0556-D0FD0FFCCCEF}"/>
              </a:ext>
            </a:extLst>
          </p:cNvPr>
          <p:cNvSpPr txBox="1"/>
          <p:nvPr/>
        </p:nvSpPr>
        <p:spPr>
          <a:xfrm>
            <a:off x="3281733" y="1033982"/>
            <a:ext cx="3198198" cy="1200329"/>
          </a:xfrm>
          <a:prstGeom prst="rect">
            <a:avLst/>
          </a:prstGeom>
          <a:pattFill prst="horzBrick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r>
              <a:rPr lang="es-ES" sz="2400" b="1" i="1" dirty="0"/>
              <a:t> Números combinatorios en la fila (izquierda a derecha)</a:t>
            </a:r>
          </a:p>
        </p:txBody>
      </p:sp>
    </p:spTree>
    <p:extLst>
      <p:ext uri="{BB962C8B-B14F-4D97-AF65-F5344CB8AC3E}">
        <p14:creationId xmlns:p14="http://schemas.microsoft.com/office/powerpoint/2010/main" val="56924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1939</TotalTime>
  <Words>1601</Words>
  <Application>Microsoft Office PowerPoint</Application>
  <PresentationFormat>Panorámica</PresentationFormat>
  <Paragraphs>350</Paragraphs>
  <Slides>16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6" baseType="lpstr">
      <vt:lpstr>Yu Mincho</vt:lpstr>
      <vt:lpstr>Yu Mincho Light</vt:lpstr>
      <vt:lpstr>Aptos</vt:lpstr>
      <vt:lpstr>Arial</vt:lpstr>
      <vt:lpstr>Calibri</vt:lpstr>
      <vt:lpstr>Calibri Light</vt:lpstr>
      <vt:lpstr>Cambria Math</vt:lpstr>
      <vt:lpstr>Comic Sans MS</vt:lpstr>
      <vt:lpstr>Franklin Gothic Demi Cond</vt:lpstr>
      <vt:lpstr>Office 2013 - Tema de 2022</vt:lpstr>
      <vt:lpstr>   Números  Combinatorios   </vt:lpstr>
      <vt:lpstr>Definición</vt:lpstr>
      <vt:lpstr>Cuatro propiedades básicas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Interpretación combinatoria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236</cp:revision>
  <dcterms:created xsi:type="dcterms:W3CDTF">2024-04-26T15:42:24Z</dcterms:created>
  <dcterms:modified xsi:type="dcterms:W3CDTF">2025-02-21T13:54:22Z</dcterms:modified>
</cp:coreProperties>
</file>