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4"/>
  </p:sldMasterIdLst>
  <p:notesMasterIdLst>
    <p:notesMasterId r:id="rId25"/>
  </p:notesMasterIdLst>
  <p:sldIdLst>
    <p:sldId id="322" r:id="rId5"/>
    <p:sldId id="257" r:id="rId6"/>
    <p:sldId id="365" r:id="rId7"/>
    <p:sldId id="359" r:id="rId8"/>
    <p:sldId id="360" r:id="rId9"/>
    <p:sldId id="382" r:id="rId10"/>
    <p:sldId id="383" r:id="rId11"/>
    <p:sldId id="362" r:id="rId12"/>
    <p:sldId id="376" r:id="rId13"/>
    <p:sldId id="375" r:id="rId14"/>
    <p:sldId id="368" r:id="rId15"/>
    <p:sldId id="371" r:id="rId16"/>
    <p:sldId id="372" r:id="rId17"/>
    <p:sldId id="373" r:id="rId18"/>
    <p:sldId id="374" r:id="rId19"/>
    <p:sldId id="369" r:id="rId20"/>
    <p:sldId id="379" r:id="rId21"/>
    <p:sldId id="366" r:id="rId22"/>
    <p:sldId id="367" r:id="rId23"/>
    <p:sldId id="35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ECFF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4-02T13:51:20.219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2324 1,'-27'0,"-91"0,-164 20,-122 30,-22-17,-3-34,174-2,201 6,0 2,-57 13,-21 3,100-17,39-2,57-1,-53-1,1345-23,-400-2,-581 17,-706 44,141-10,-394 12,-8-34,550-6,0-1,-58-12,50 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4-02T13:51:22.267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14222 523,'-746'16,"276"-2,-36-6,-2877 4,2713-13,3294 1,-2526 0,445 21,-494-12,-49-10,0 1,0 0,1 0,-1 0,0 0,0 0,0 0,0 0,1 0,-1 0,0 0,0 0,0 0,0 0,1 0,-1 0,0 0,0 0,0 0,0 1,0-1,1 0,-1 0,0 0,0 0,0 0,0 0,0 0,0 0,0 0,1 1,-1-1,0 0,0 0,0 0,0 0,0 0,0 1,0-1,0 0,0 0,0 0,0 0,0 1,0-1,0 0,0 0,0 0,0 0,0 0,0 1,0-1,0 0,0 0,0 0,0 0,0 0,0 1,0-1,-1 0,-24 5,-218 5,175-9,-231 1,-109-1,-127-1,-132 0,-132 1,-122 7,-105 10,-1131 29,-1458 23,3107-65,34-3,455-2,31-1,52 0,109 0,87 0,79 1,76-1,80 1,2634 0,-3213 9,-1223 69,-290-59,5-25,1522 6,53-2,31 0,59-4,146-5,129 1,114 1,88 3,2840 1,-4855 4,701 3,-1425-2,2130 0,-2 1,-110-13,163 11,0 0,0-1,0 0,0-1,0 0,-14-7,21 9,-1 0,0 0,1 0,-1 0,1-1,0 1,-1 0,1-1,0 1,0-1,0 1,0-1,0 0,0 1,1-1,-1 0,0 0,1 1,-1-1,1 0,0 0,0 0,-1 0,1 1,0-1,1 0,-1 0,0 0,0 0,1 1,-1-1,1 0,1-2,3-5,0 0,1 0,1 0,-1 1,1 0,1 0,0 0,0 1,17-11,18-19,-12 7,-8 6,2 2,39-30,17 5,1 3,165-62,-241 103,10-2,-1-1,1 0,-1-2,-1 0,0 0,0-1,13-12,-25 20,0-1,0 0,-1 1,1-1,-1 0,1 0,-1 0,0 0,1 0,-1 0,0-1,-1 1,1 0,0 0,-1-1,1 1,-1 0,0-1,1 1,-2-5,1 5,-1-1,0 1,0-1,-1 1,1 0,0-1,-1 1,1 0,-1 0,0 0,0 0,0 0,0 0,0 1,-4-3,-8-4,-1 0,0 1,0 1,-29-8,-14 0,-64-7,-27-5,98 12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C2706-A96D-493F-9BD0-020BDEF07417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42923-81BE-4A16-A46A-09D0CF2648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422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542923-81BE-4A16-A46A-09D0CF26486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5822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Maria J – 1 a 10; Maria I – 11 a 20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542923-81BE-4A16-A46A-09D0CF264860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813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customXml" Target="../ink/ink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FF7F26-5A61-E4FA-4B8C-027D90D97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5084A-F9B5-7846-804A-F98F6AC97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86327" y="294284"/>
            <a:ext cx="5770880" cy="6076663"/>
          </a:xfrm>
        </p:spPr>
        <p:txBody>
          <a:bodyPr>
            <a:normAutofit/>
          </a:bodyPr>
          <a:lstStyle/>
          <a:p>
            <a:r>
              <a:rPr lang="pt-PT" sz="8800" noProof="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Teorema Binomial</a:t>
            </a:r>
            <a:br>
              <a:rPr lang="pt-PT" sz="7200" noProof="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pt-PT" sz="7200" noProof="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 </a:t>
            </a:r>
            <a:br>
              <a:rPr lang="pt-PT" sz="7200" noProof="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endParaRPr lang="pt-PT" sz="5300" noProof="0" dirty="0">
              <a:solidFill>
                <a:schemeClr val="accent6">
                  <a:lumMod val="50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3" name="Imagen 2" descr="Matemáticas Física Fórmula - Imagen gratis en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927" y="13727"/>
            <a:ext cx="7232073" cy="684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97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CD7D7-D999-898A-4F54-9144E50FB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9FDBFF0-958D-4239-44F4-E20A1DDA6240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459451" cy="83679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b="1">
                <a:solidFill>
                  <a:srgbClr val="7030A0"/>
                </a:solidFill>
                <a:latin typeface="+mn-lt"/>
              </a:rPr>
              <a:t>Teorema Binomial</a:t>
            </a:r>
            <a:r>
              <a:rPr lang="pt-PT" b="1" noProof="0">
                <a:solidFill>
                  <a:srgbClr val="7030A0"/>
                </a:solidFill>
                <a:latin typeface="+mn-lt"/>
              </a:rPr>
              <a:t>: </a:t>
            </a:r>
            <a:r>
              <a:rPr lang="pt-PT" b="1" i="1" noProof="0">
                <a:solidFill>
                  <a:srgbClr val="7030A0"/>
                </a:solidFill>
                <a:latin typeface="+mn-lt"/>
              </a:rPr>
              <a:t>a prova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8F27758-3716-1C73-C965-27400A07C806}"/>
              </a:ext>
            </a:extLst>
          </p:cNvPr>
          <p:cNvSpPr txBox="1"/>
          <p:nvPr/>
        </p:nvSpPr>
        <p:spPr>
          <a:xfrm>
            <a:off x="138223" y="1387316"/>
            <a:ext cx="12194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O Teorema é claramente válido quando 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n=0 ou n=1, portanto suponhamos n </a:t>
            </a:r>
            <a:r>
              <a:rPr lang="pt-PT" sz="2400" noProof="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</a:t>
            </a:r>
          </a:p>
          <a:p>
            <a:r>
              <a:rPr lang="pt-PT" sz="2400" noProof="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Primeiramente, iremos calcular (</a:t>
            </a:r>
            <a:r>
              <a:rPr lang="pt-PT" sz="2400" noProof="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pt-PT" sz="2400" baseline="30000" noProof="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pt-PT" sz="2400" noProof="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para os casos n=2, n=3, de uma forma útil: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485661E-58CD-10C2-67C7-240629F83790}"/>
              </a:ext>
            </a:extLst>
          </p:cNvPr>
          <p:cNvSpPr txBox="1"/>
          <p:nvPr/>
        </p:nvSpPr>
        <p:spPr>
          <a:xfrm>
            <a:off x="679292" y="2701864"/>
            <a:ext cx="35237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= </a:t>
            </a:r>
          </a:p>
          <a:p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13396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9C24D-B609-3EC6-E93F-D8B035267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F565D72-82D6-F101-228B-F6E32EEE38EE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000" b="1" noProof="0">
                <a:solidFill>
                  <a:srgbClr val="7030A0"/>
                </a:solidFill>
                <a:latin typeface="+mn-lt"/>
              </a:rPr>
              <a:t>Teorema binomial: a prova</a:t>
            </a:r>
            <a:endParaRPr lang="pt-PT" sz="4000" b="1" i="1" noProof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F22CEC3-DBEE-49E9-7044-7F1E67A65AB7}"/>
              </a:ext>
            </a:extLst>
          </p:cNvPr>
          <p:cNvSpPr txBox="1"/>
          <p:nvPr/>
        </p:nvSpPr>
        <p:spPr>
          <a:xfrm>
            <a:off x="91792" y="1450837"/>
            <a:ext cx="120084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O teorema é claramente válido quando n=0 ou n=1, pelo que suponhamos que n ≥ 2.</a:t>
            </a:r>
          </a:p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   Comecemos por calcular (</a:t>
            </a:r>
            <a:r>
              <a:rPr lang="pt-PT" sz="2400" noProof="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a+b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)n para os casos n=2, n=3, de uma forma útil: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A6AB4A6-48DE-3F1F-7E2C-87F591A78F28}"/>
              </a:ext>
            </a:extLst>
          </p:cNvPr>
          <p:cNvSpPr txBox="1"/>
          <p:nvPr/>
        </p:nvSpPr>
        <p:spPr>
          <a:xfrm>
            <a:off x="679292" y="2701864"/>
            <a:ext cx="40446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pt-PT" sz="2400" noProof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400" noProof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= </a:t>
            </a:r>
            <a:r>
              <a:rPr lang="pt-PT" sz="2400" noProof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400" baseline="30000" noProof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</a:t>
            </a:r>
          </a:p>
          <a:p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65740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9E5E2-1A77-E4F8-FC1A-A6B98026A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5B4BF54-B271-D425-255E-012E48920D0F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000" b="1" noProof="0">
                <a:solidFill>
                  <a:srgbClr val="7030A0"/>
                </a:solidFill>
                <a:latin typeface="+mn-lt"/>
              </a:rPr>
              <a:t>Teorema binomial: a prova</a:t>
            </a:r>
            <a:endParaRPr lang="pt-PT" sz="4000" b="1" i="1" noProof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16F4A18-2412-6046-DEDF-5C66D77C10E0}"/>
              </a:ext>
            </a:extLst>
          </p:cNvPr>
          <p:cNvSpPr txBox="1"/>
          <p:nvPr/>
        </p:nvSpPr>
        <p:spPr>
          <a:xfrm>
            <a:off x="245680" y="1450837"/>
            <a:ext cx="117006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O teorema é claramente válido quando n=0 ou n=1, pelo que suponhamos que n ≥ 2.</a:t>
            </a:r>
          </a:p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Comecemos por calcular (</a:t>
            </a:r>
            <a:r>
              <a:rPr lang="pt-PT" sz="2400" noProof="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a+b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)n para os casos n=2, n=3, de uma forma útil:</a:t>
            </a:r>
            <a:endParaRPr lang="pt-PT" sz="2400" noProof="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8778489-4953-63EC-90C4-6CE5AFBDDF30}"/>
              </a:ext>
            </a:extLst>
          </p:cNvPr>
          <p:cNvSpPr txBox="1"/>
          <p:nvPr/>
        </p:nvSpPr>
        <p:spPr>
          <a:xfrm>
            <a:off x="679292" y="2701864"/>
            <a:ext cx="47147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pt-PT" sz="2400" noProof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pt-PT" sz="2400" noProof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ab</a:t>
            </a:r>
            <a:r>
              <a:rPr lang="pt-PT" sz="2400" noProof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831451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12715-DF5F-0CB8-0CA1-71F189314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7360F36-B93E-B151-1D6E-12EB8FD22E03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000" b="1" noProof="0">
                <a:solidFill>
                  <a:srgbClr val="7030A0"/>
                </a:solidFill>
                <a:latin typeface="+mn-lt"/>
              </a:rPr>
              <a:t>Teorema binomial: a prova</a:t>
            </a:r>
            <a:endParaRPr lang="pt-PT" sz="4000" b="1" i="1" noProof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2351CC1-8EA8-543D-DBC9-1615BA73AE49}"/>
              </a:ext>
            </a:extLst>
          </p:cNvPr>
          <p:cNvSpPr txBox="1"/>
          <p:nvPr/>
        </p:nvSpPr>
        <p:spPr>
          <a:xfrm>
            <a:off x="213779" y="1227278"/>
            <a:ext cx="1170063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noProof="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O teorema é claramente válido quando n=0 ou n=1, pelo que suponhamos que n ≥ 2.</a:t>
            </a:r>
          </a:p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Comecemos por calcular (</a:t>
            </a:r>
            <a:r>
              <a:rPr lang="pt-PT" sz="2400" noProof="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a+b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)n para os casos n=2, n=3, de uma forma útil:</a:t>
            </a:r>
            <a:endParaRPr lang="pt-PT" sz="2400" noProof="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9FC64E5-B330-DC48-FF41-2377C64BCAB0}"/>
              </a:ext>
            </a:extLst>
          </p:cNvPr>
          <p:cNvSpPr txBox="1"/>
          <p:nvPr/>
        </p:nvSpPr>
        <p:spPr>
          <a:xfrm>
            <a:off x="679292" y="2701864"/>
            <a:ext cx="53848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pt-PT" sz="2400" noProof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400" noProof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pt-PT" sz="2400" noProof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970335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EB765-30EE-4DE7-3CBF-C05ABF4DB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DE767DB-9750-B774-50CF-62EDC2883147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000" b="1" noProof="0">
                <a:solidFill>
                  <a:srgbClr val="7030A0"/>
                </a:solidFill>
                <a:latin typeface="+mn-lt"/>
              </a:rPr>
              <a:t>Teorema binomial: a prova</a:t>
            </a:r>
            <a:endParaRPr lang="pt-PT" sz="4000" b="1" i="1" noProof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2FF33B0-BF73-2E1B-5F1F-D70B8B39508C}"/>
              </a:ext>
            </a:extLst>
          </p:cNvPr>
          <p:cNvSpPr txBox="1"/>
          <p:nvPr/>
        </p:nvSpPr>
        <p:spPr>
          <a:xfrm>
            <a:off x="245680" y="1369214"/>
            <a:ext cx="117006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O teorema é claramente válido quando n=0 ou n=1, pelo que suponhamos que n ≥ 2.</a:t>
            </a:r>
          </a:p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Comecemos por calcular (</a:t>
            </a:r>
            <a:r>
              <a:rPr lang="pt-PT" sz="2400" noProof="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a+b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)n para os casos n=2, n=3, de uma forma útil:</a:t>
            </a:r>
            <a:endParaRPr lang="pt-PT" sz="2400" noProof="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endParaRPr lang="pt-PT" sz="2400" noProof="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BD48513-5367-6895-B8FE-64416E586AD7}"/>
              </a:ext>
            </a:extLst>
          </p:cNvPr>
          <p:cNvSpPr txBox="1"/>
          <p:nvPr/>
        </p:nvSpPr>
        <p:spPr>
          <a:xfrm>
            <a:off x="679292" y="2701864"/>
            <a:ext cx="59490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pt-PT" sz="2400" noProof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pt-PT" sz="2400" noProof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400" baseline="30000" noProof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77333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63A35-FBFF-D02C-DC60-6AB46938C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4F1344D-2C83-1F4D-3A6D-7599C16E3530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000" b="1" noProof="0" dirty="0">
                <a:solidFill>
                  <a:srgbClr val="7030A0"/>
                </a:solidFill>
                <a:latin typeface="+mn-lt"/>
              </a:rPr>
              <a:t>Teorema binomial: a prova</a:t>
            </a:r>
            <a:endParaRPr lang="pt-PT" sz="4000" b="1" i="1" noProof="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6D91AEA-16BF-2574-E857-EDA3C55932E4}"/>
              </a:ext>
            </a:extLst>
          </p:cNvPr>
          <p:cNvSpPr txBox="1"/>
          <p:nvPr/>
        </p:nvSpPr>
        <p:spPr>
          <a:xfrm>
            <a:off x="245680" y="1377130"/>
            <a:ext cx="117006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O teorema é claramente válido quando n=0 ou n=1, pelo que suponhamos que n ≥ 2.</a:t>
            </a:r>
          </a:p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Comecemos por calcular (</a:t>
            </a:r>
            <a:r>
              <a:rPr lang="pt-PT" sz="2400" noProof="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a+b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)n para os casos n=2, n=3, de uma forma útil:</a:t>
            </a:r>
            <a:endParaRPr lang="pt-PT" sz="2400" noProof="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endParaRPr lang="pt-PT" sz="2400" noProof="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0186AE7-5D6A-B9B0-822B-76625E1A04CB}"/>
              </a:ext>
            </a:extLst>
          </p:cNvPr>
          <p:cNvSpPr txBox="1"/>
          <p:nvPr/>
        </p:nvSpPr>
        <p:spPr>
          <a:xfrm>
            <a:off x="679292" y="2701864"/>
            <a:ext cx="60019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=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ab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ab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endParaRPr lang="pt-PT" sz="2400" noProof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endParaRPr lang="pt-PT" sz="2400" noProof="0">
              <a:solidFill>
                <a:srgbClr val="FF0000"/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304893-C11F-C8AF-8C67-D6448B7DD429}"/>
              </a:ext>
            </a:extLst>
          </p:cNvPr>
          <p:cNvSpPr txBox="1"/>
          <p:nvPr/>
        </p:nvSpPr>
        <p:spPr>
          <a:xfrm>
            <a:off x="7619970" y="2548035"/>
            <a:ext cx="4433484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elementos adicionais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, cada um do tipo </a:t>
            </a:r>
            <a:r>
              <a:rPr lang="pt-PT" sz="2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000" baseline="30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000" baseline="30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>
                <a:latin typeface="Comic Sans MS" panose="030F0702030302020204" pitchFamily="66" charset="0"/>
                <a:ea typeface="Yu Mincho Light" panose="02020300000000000000" pitchFamily="18" charset="-128"/>
              </a:rPr>
              <a:t>para algum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k, 0 ≤ k ≤ n=2;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número de fatores em (</a:t>
            </a:r>
            <a:r>
              <a:rPr lang="pt-PT" sz="20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0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onde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>
                <a:latin typeface="Comic Sans MS" panose="030F0702030302020204" pitchFamily="66" charset="0"/>
                <a:ea typeface="Yu Mincho Light" panose="02020300000000000000" pitchFamily="18" charset="-128"/>
              </a:rPr>
              <a:t>é escolhido</a:t>
            </a:r>
            <a:endParaRPr lang="pt-PT" sz="2000" noProof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1BE873B8-5FFF-1DC5-8B0A-5C67276539D5}"/>
              </a:ext>
            </a:extLst>
          </p:cNvPr>
          <p:cNvSpPr/>
          <p:nvPr/>
        </p:nvSpPr>
        <p:spPr>
          <a:xfrm>
            <a:off x="4747492" y="3204389"/>
            <a:ext cx="2793474" cy="22461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377585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4CFF5-4521-5579-0116-2CF88BD7F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372E402-C7D5-161C-79FC-E25A26B610D9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000" b="1" noProof="0" dirty="0">
                <a:solidFill>
                  <a:srgbClr val="7030A0"/>
                </a:solidFill>
                <a:latin typeface="+mn-lt"/>
              </a:rPr>
              <a:t>Teorema binomial: a prova</a:t>
            </a:r>
            <a:endParaRPr lang="pt-PT" sz="4000" b="1" i="1" noProof="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94A8696-E2A0-ED4A-F358-04C5D8B48641}"/>
              </a:ext>
            </a:extLst>
          </p:cNvPr>
          <p:cNvSpPr txBox="1"/>
          <p:nvPr/>
        </p:nvSpPr>
        <p:spPr>
          <a:xfrm>
            <a:off x="330436" y="1302437"/>
            <a:ext cx="120084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O teorema é claramente válido quando n=0 ou n=1, pelo que suponhamos que n ≥ 2.</a:t>
            </a:r>
          </a:p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Comecemos por calcular (</a:t>
            </a:r>
            <a:r>
              <a:rPr lang="pt-PT" sz="2400" noProof="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a+b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)n para os casos n=2, n=3, de uma forma útil:</a:t>
            </a:r>
            <a:endParaRPr lang="pt-PT" sz="2400" noProof="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E6B8409-7B98-CC1F-F5DD-0BB9C2FD339A}"/>
              </a:ext>
            </a:extLst>
          </p:cNvPr>
          <p:cNvSpPr txBox="1"/>
          <p:nvPr/>
        </p:nvSpPr>
        <p:spPr>
          <a:xfrm>
            <a:off x="679292" y="2701864"/>
            <a:ext cx="60019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=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ab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ab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endParaRPr lang="pt-PT" sz="2400" noProof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84803B5-23E5-12CB-44D1-0CAAA144ECFA}"/>
              </a:ext>
            </a:extLst>
          </p:cNvPr>
          <p:cNvSpPr txBox="1"/>
          <p:nvPr/>
        </p:nvSpPr>
        <p:spPr>
          <a:xfrm>
            <a:off x="7619970" y="2548035"/>
            <a:ext cx="4433484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elementos adicionais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, cada um do tipo </a:t>
            </a:r>
            <a:r>
              <a:rPr lang="pt-PT" sz="2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000" baseline="30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000" baseline="30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>
                <a:latin typeface="Comic Sans MS" panose="030F0702030302020204" pitchFamily="66" charset="0"/>
                <a:ea typeface="Yu Mincho Light" panose="02020300000000000000" pitchFamily="18" charset="-128"/>
              </a:rPr>
              <a:t>para algum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k, 0 ≤ k ≤ n=2;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número de fatores em (</a:t>
            </a:r>
            <a:r>
              <a:rPr lang="pt-PT" sz="20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0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onde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>
                <a:latin typeface="Comic Sans MS" panose="030F0702030302020204" pitchFamily="66" charset="0"/>
                <a:ea typeface="Yu Mincho Light" panose="02020300000000000000" pitchFamily="18" charset="-128"/>
              </a:rPr>
              <a:t>é escolhido</a:t>
            </a:r>
            <a:endParaRPr lang="pt-PT" sz="2000" noProof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9" name="Flecha: hacia la izquierda 8">
            <a:extLst>
              <a:ext uri="{FF2B5EF4-FFF2-40B4-BE49-F238E27FC236}">
                <a16:creationId xmlns:a16="http://schemas.microsoft.com/office/drawing/2014/main" id="{EE82F148-1ED1-CCE1-2E45-8327429CD94E}"/>
              </a:ext>
            </a:extLst>
          </p:cNvPr>
          <p:cNvSpPr/>
          <p:nvPr/>
        </p:nvSpPr>
        <p:spPr>
          <a:xfrm>
            <a:off x="4747492" y="3204389"/>
            <a:ext cx="2793474" cy="22461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C0AFDD4-CFF2-9B30-F51A-9E63DB45AA33}"/>
              </a:ext>
            </a:extLst>
          </p:cNvPr>
          <p:cNvSpPr txBox="1"/>
          <p:nvPr/>
        </p:nvSpPr>
        <p:spPr>
          <a:xfrm>
            <a:off x="688528" y="3944155"/>
            <a:ext cx="473238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)=</a:t>
            </a:r>
          </a:p>
          <a:p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= a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a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b + aba + ab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+ ba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pt-PT" sz="24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bab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a + b</a:t>
            </a:r>
            <a:r>
              <a:rPr lang="pt-PT" sz="2400" baseline="30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pt-PT" sz="24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=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ab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+ a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ab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ab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pt-PT" sz="24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</a:p>
        </p:txBody>
      </p:sp>
      <p:sp>
        <p:nvSpPr>
          <p:cNvPr id="12" name="Flecha: hacia la izquierda 11">
            <a:extLst>
              <a:ext uri="{FF2B5EF4-FFF2-40B4-BE49-F238E27FC236}">
                <a16:creationId xmlns:a16="http://schemas.microsoft.com/office/drawing/2014/main" id="{DC09683A-2048-BD5D-F72D-3A395F9F2214}"/>
              </a:ext>
            </a:extLst>
          </p:cNvPr>
          <p:cNvSpPr/>
          <p:nvPr/>
        </p:nvSpPr>
        <p:spPr>
          <a:xfrm>
            <a:off x="5255491" y="5318259"/>
            <a:ext cx="2158307" cy="22461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3293107-A451-B801-B100-CBFA3F9A51CC}"/>
              </a:ext>
            </a:extLst>
          </p:cNvPr>
          <p:cNvSpPr txBox="1"/>
          <p:nvPr/>
        </p:nvSpPr>
        <p:spPr>
          <a:xfrm>
            <a:off x="7619970" y="4502651"/>
            <a:ext cx="4433484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noProof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elementos adicionais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, cada um do tipo </a:t>
            </a:r>
            <a:r>
              <a:rPr lang="pt-PT" sz="2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000" baseline="30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000" baseline="30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pt-PT" sz="20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>
                <a:latin typeface="Comic Sans MS" panose="030F0702030302020204" pitchFamily="66" charset="0"/>
                <a:ea typeface="Yu Mincho Light" panose="02020300000000000000" pitchFamily="18" charset="-128"/>
              </a:rPr>
              <a:t>para algum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k, 0 ≤ k ≤ n=3;</a:t>
            </a:r>
            <a:r>
              <a:rPr lang="pt-PT" sz="200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número de fatores em (</a:t>
            </a:r>
            <a:r>
              <a:rPr lang="pt-PT" sz="20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0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0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onde </a:t>
            </a:r>
            <a:r>
              <a:rPr lang="pt-PT" sz="2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0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000">
                <a:latin typeface="Comic Sans MS" panose="030F0702030302020204" pitchFamily="66" charset="0"/>
                <a:ea typeface="Yu Mincho Light" panose="02020300000000000000" pitchFamily="18" charset="-128"/>
              </a:rPr>
              <a:t>é escolhido</a:t>
            </a:r>
            <a:endParaRPr lang="pt-PT" sz="2000" noProof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2161568-02BF-8986-B270-362DA3B24A2D}"/>
              </a:ext>
            </a:extLst>
          </p:cNvPr>
          <p:cNvSpPr txBox="1"/>
          <p:nvPr/>
        </p:nvSpPr>
        <p:spPr>
          <a:xfrm>
            <a:off x="5317186" y="5029732"/>
            <a:ext cx="2034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 dirty="0"/>
              <a:t>(semelhantemente)</a:t>
            </a:r>
          </a:p>
        </p:txBody>
      </p:sp>
    </p:spTree>
    <p:extLst>
      <p:ext uri="{BB962C8B-B14F-4D97-AF65-F5344CB8AC3E}">
        <p14:creationId xmlns:p14="http://schemas.microsoft.com/office/powerpoint/2010/main" val="289730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A184A-3595-95DB-18F5-161B0E21A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28009A6B-C667-DCBC-2EB3-0A077495CFFE}"/>
              </a:ext>
            </a:extLst>
          </p:cNvPr>
          <p:cNvSpPr txBox="1"/>
          <p:nvPr/>
        </p:nvSpPr>
        <p:spPr>
          <a:xfrm>
            <a:off x="317472" y="703544"/>
            <a:ext cx="11412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Então, para todo o n é claro que podemos escrever (</a:t>
            </a:r>
            <a:r>
              <a:rPr lang="pt-PT" sz="2400" noProof="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a+b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)n desta forma com o dobro dos elementos adicionais de (</a:t>
            </a:r>
            <a:r>
              <a:rPr lang="pt-PT" sz="2400" noProof="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a+b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)n-1, ou seja, com:</a:t>
            </a:r>
            <a:endParaRPr lang="pt-PT" sz="2400" noProof="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327786A-D1AF-24E9-6838-2F58F0B7F2C7}"/>
              </a:ext>
            </a:extLst>
          </p:cNvPr>
          <p:cNvSpPr txBox="1"/>
          <p:nvPr/>
        </p:nvSpPr>
        <p:spPr>
          <a:xfrm>
            <a:off x="3542493" y="1739897"/>
            <a:ext cx="5377572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2500" noProof="0">
                <a:latin typeface="Cambria Math" panose="02040503050406030204" pitchFamily="18" charset="0"/>
                <a:ea typeface="Cambria Math" panose="02040503050406030204" pitchFamily="18" charset="0"/>
              </a:rPr>
              <a:t>     </a:t>
            </a:r>
            <a:r>
              <a:rPr lang="pt-PT" sz="25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pt-PT" sz="25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 </a:t>
            </a:r>
            <a:r>
              <a:rPr lang="pt-PT" sz="25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elementos adicionais</a:t>
            </a:r>
            <a:r>
              <a:rPr lang="pt-PT" sz="25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, cada um do tipo </a:t>
            </a:r>
            <a:r>
              <a:rPr lang="pt-PT" sz="25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pt-PT" sz="2500" baseline="30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pt-PT" sz="25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pt-PT" sz="25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5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500" baseline="30000" noProof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pt-PT" sz="2500" baseline="300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5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pt-PT" sz="25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para algum k, 0 ≤ k ≤ n; </a:t>
            </a:r>
            <a:r>
              <a:rPr lang="pt-PT" sz="25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pt-PT" sz="25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= número de </a:t>
            </a:r>
            <a:r>
              <a:rPr lang="pt-PT" sz="25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factores</a:t>
            </a:r>
            <a:r>
              <a:rPr lang="pt-PT" sz="25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em (</a:t>
            </a:r>
            <a:r>
              <a:rPr lang="pt-PT" sz="25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5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pt-PT" sz="25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5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∙∙∙ (</a:t>
            </a:r>
            <a:r>
              <a:rPr lang="pt-PT" sz="2500" noProof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5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) onde </a:t>
            </a:r>
            <a:r>
              <a:rPr lang="pt-PT" sz="25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pt-PT" sz="2500" noProof="0">
                <a:latin typeface="Comic Sans MS" panose="030F0702030302020204" pitchFamily="66" charset="0"/>
                <a:ea typeface="Yu Mincho Light" panose="02020300000000000000" pitchFamily="18" charset="-128"/>
              </a:rPr>
              <a:t> é escolhido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99CDF3D2-3A2D-421B-DC4B-9C767A021679}"/>
                  </a:ext>
                </a:extLst>
              </p:cNvPr>
              <p:cNvSpPr txBox="1"/>
              <p:nvPr/>
            </p:nvSpPr>
            <p:spPr>
              <a:xfrm>
                <a:off x="525071" y="4106226"/>
                <a:ext cx="10639259" cy="17768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sz="240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Mas, para qualquer </a:t>
                </a:r>
                <a:r>
                  <a:rPr lang="pt-PT" sz="2400" noProof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k (</a:t>
                </a:r>
                <a:r>
                  <a:rPr lang="pt-PT" sz="2400" noProof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0 ≤ k ≤ n), </a:t>
                </a:r>
                <a:r>
                  <a:rPr lang="pt-PT" sz="240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existem tantos quantos</a:t>
                </a:r>
                <a14:m>
                  <m:oMath xmlns:m="http://schemas.openxmlformats.org/officeDocument/2006/math">
                    <m:r>
                      <a:rPr lang="pt-PT" sz="28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pt-PT" sz="2800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8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8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800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pt-PT" sz="2800" b="0" i="1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40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factores em</a:t>
                </a:r>
                <a:endParaRPr lang="pt-PT" sz="2400" noProof="0"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  <a:p>
                <a:r>
                  <a:rPr lang="pt-PT" sz="2400" noProof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(</a:t>
                </a:r>
                <a:r>
                  <a:rPr lang="pt-PT" sz="2400" noProof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pt-PT" sz="2400" noProof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</a:t>
                </a:r>
                <a:r>
                  <a:rPr lang="pt-PT" sz="2400" baseline="30000" noProof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 </a:t>
                </a:r>
                <a:r>
                  <a:rPr lang="pt-PT" sz="2400" noProof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= (</a:t>
                </a:r>
                <a:r>
                  <a:rPr lang="pt-PT" sz="2400" noProof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pt-PT" sz="2400" noProof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 ∙ ∙ ∙ (</a:t>
                </a:r>
                <a:r>
                  <a:rPr lang="pt-PT" sz="2400" noProof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pt-PT" sz="240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 em que b pode ser escolhido; ou seja, existem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</a:t>
                </a:r>
              </a:p>
              <a:p>
                <a:r>
                  <a:rPr lang="pt-PT" sz="240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somas que são iguais a </a:t>
                </a:r>
                <a:r>
                  <a:rPr lang="pt-PT" sz="240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</a:t>
                </a:r>
                <a:r>
                  <a:rPr lang="pt-PT" sz="2400" baseline="3000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</a:t>
                </a:r>
                <a:r>
                  <a:rPr lang="pt-PT" sz="2400" baseline="3000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-k</a:t>
                </a:r>
                <a:r>
                  <a:rPr lang="pt-PT" sz="240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</a:t>
                </a:r>
                <a:r>
                  <a:rPr lang="pt-PT" sz="240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b</a:t>
                </a:r>
                <a:r>
                  <a:rPr lang="pt-PT" sz="2400" baseline="3000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k</a:t>
                </a:r>
                <a:r>
                  <a:rPr lang="pt-PT" sz="2400" baseline="3000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</a:t>
                </a:r>
                <a:r>
                  <a:rPr lang="pt-PT" sz="240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na expressão de (</a:t>
                </a:r>
                <a:r>
                  <a:rPr lang="pt-PT" sz="240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pt-PT" sz="240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</a:t>
                </a:r>
                <a:r>
                  <a:rPr lang="pt-PT" sz="2400" baseline="3000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</a:t>
                </a:r>
                <a:r>
                  <a:rPr lang="pt-PT" sz="240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. </a:t>
                </a:r>
              </a:p>
              <a:p>
                <a:endParaRPr lang="pt-PT" sz="2400" noProof="0"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99CDF3D2-3A2D-421B-DC4B-9C767A0216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71" y="4106226"/>
                <a:ext cx="10639259" cy="1776897"/>
              </a:xfrm>
              <a:prstGeom prst="rect">
                <a:avLst/>
              </a:prstGeom>
              <a:blipFill>
                <a:blip r:embed="rId2"/>
                <a:stretch>
                  <a:fillRect l="-86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uadroTexto 3">
            <a:extLst>
              <a:ext uri="{FF2B5EF4-FFF2-40B4-BE49-F238E27FC236}">
                <a16:creationId xmlns:a16="http://schemas.microsoft.com/office/drawing/2014/main" id="{14EEBFB3-7C38-0924-9541-AF7727577945}"/>
              </a:ext>
            </a:extLst>
          </p:cNvPr>
          <p:cNvSpPr txBox="1"/>
          <p:nvPr/>
        </p:nvSpPr>
        <p:spPr>
          <a:xfrm>
            <a:off x="1347270" y="-602830"/>
            <a:ext cx="7160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>
                <a:latin typeface="Cambria Math" panose="02040503050406030204" pitchFamily="18" charset="0"/>
                <a:ea typeface="Cambria Math" panose="02040503050406030204" pitchFamily="18" charset="0"/>
              </a:rPr>
              <a:t>                                                                                                                                        </a:t>
            </a:r>
            <a:endParaRPr lang="pt-PT" sz="2400" noProof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5BC068E-26BD-9406-58AF-B61076EEC6B7}"/>
                  </a:ext>
                </a:extLst>
              </p:cNvPr>
              <p:cNvSpPr txBox="1"/>
              <p:nvPr/>
            </p:nvSpPr>
            <p:spPr>
              <a:xfrm>
                <a:off x="634184" y="5026034"/>
                <a:ext cx="11412416" cy="13403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noProof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                        </a:t>
                </a:r>
                <a:r>
                  <a:rPr lang="pt-PT" sz="240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                                                 Por isso, finalmente:</a:t>
                </a:r>
              </a:p>
              <a:p>
                <a:r>
                  <a:rPr lang="pt-PT" sz="240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</a:t>
                </a:r>
                <a:r>
                  <a:rPr lang="pt-PT" sz="24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                                         </a:t>
                </a:r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PT" sz="28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</a:rPr>
                      <m:t>a</m:t>
                    </m:r>
                  </m:oMath>
                </a14:m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+</a:t>
                </a:r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b</a:t>
                </a:r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)</a:t>
                </a:r>
                <a:r>
                  <a:rPr lang="pt-PT" sz="2800" baseline="30000" noProof="0">
                    <a:solidFill>
                      <a:schemeClr val="accent1">
                        <a:lumMod val="75000"/>
                      </a:schemeClr>
                    </a:solidFill>
                  </a:rPr>
                  <a:t>n</a:t>
                </a:r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= </a:t>
                </a:r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∑</a:t>
                </a:r>
                <a:r>
                  <a:rPr lang="pt-PT" sz="2800" baseline="-25000" noProof="0">
                    <a:solidFill>
                      <a:schemeClr val="accent1">
                        <a:lumMod val="75000"/>
                      </a:schemeClr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8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8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8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8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pt-PT" sz="2800" b="0" i="1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</a:rPr>
                      <m:t>a</m:t>
                    </m:r>
                    <m:r>
                      <m:rPr>
                        <m:nor/>
                      </m:rPr>
                      <a:rPr lang="pt-PT" sz="280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pt-PT" sz="280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−</m:t>
                    </m:r>
                    <m:r>
                      <m:rPr>
                        <m:sty m:val="p"/>
                      </m:rP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m:rPr>
                        <m:nor/>
                      </m:rP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  <a:ea typeface="Yu Mincho Light" panose="02020300000000000000" pitchFamily="18" charset="-128"/>
                      </a:rPr>
                      <m:t>b</m:t>
                    </m:r>
                    <m:r>
                      <m:rPr>
                        <m:sty m:val="p"/>
                      </m:rP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endParaRPr lang="pt-PT" sz="2800" noProof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  <a:p>
                <a:endParaRPr lang="pt-PT" sz="2400" noProof="0"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5BC068E-26BD-9406-58AF-B61076EEC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184" y="5026034"/>
                <a:ext cx="11412416" cy="1340303"/>
              </a:xfrm>
              <a:prstGeom prst="rect">
                <a:avLst/>
              </a:prstGeom>
              <a:blipFill>
                <a:blip r:embed="rId3"/>
                <a:stretch>
                  <a:fillRect t="-36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uadroTexto 8">
            <a:extLst>
              <a:ext uri="{FF2B5EF4-FFF2-40B4-BE49-F238E27FC236}">
                <a16:creationId xmlns:a16="http://schemas.microsoft.com/office/drawing/2014/main" id="{13C0A6AD-50D0-6CB6-D8BE-580BE533A0B1}"/>
              </a:ext>
            </a:extLst>
          </p:cNvPr>
          <p:cNvSpPr txBox="1"/>
          <p:nvPr/>
        </p:nvSpPr>
        <p:spPr>
          <a:xfrm>
            <a:off x="5875309" y="5908485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/>
              <a:t> </a:t>
            </a:r>
            <a:r>
              <a:rPr lang="pt-PT" noProof="0">
                <a:solidFill>
                  <a:schemeClr val="accent1">
                    <a:lumMod val="75000"/>
                  </a:schemeClr>
                </a:solidFill>
              </a:rPr>
              <a:t>k=0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6E00A0-B64A-A1D4-683E-EE021BF3E7C4}"/>
              </a:ext>
            </a:extLst>
          </p:cNvPr>
          <p:cNvSpPr txBox="1"/>
          <p:nvPr/>
        </p:nvSpPr>
        <p:spPr>
          <a:xfrm>
            <a:off x="6096000" y="5742717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/>
              <a:t>   </a:t>
            </a:r>
            <a:r>
              <a:rPr lang="pt-PT" noProof="0">
                <a:solidFill>
                  <a:schemeClr val="accent1">
                    <a:lumMod val="75000"/>
                  </a:schemeClr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16044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535CB-BF2A-3CE9-A30A-B7E8C2328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A2FB34B-E7CB-6975-574F-E786D7039D20}"/>
              </a:ext>
            </a:extLst>
          </p:cNvPr>
          <p:cNvSpPr txBox="1">
            <a:spLocks/>
          </p:cNvSpPr>
          <p:nvPr/>
        </p:nvSpPr>
        <p:spPr>
          <a:xfrm>
            <a:off x="653654" y="579358"/>
            <a:ext cx="11344939" cy="85280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000" b="1" noProof="0">
                <a:solidFill>
                  <a:srgbClr val="7030A0"/>
                </a:solidFill>
                <a:latin typeface="+mn-lt"/>
              </a:rPr>
              <a:t>Uma aplicação: o número de subconjuntos de um conjunto finito</a:t>
            </a:r>
          </a:p>
          <a:p>
            <a:r>
              <a:rPr lang="pt-PT" sz="4000" b="1" noProof="0">
                <a:solidFill>
                  <a:srgbClr val="7030A0"/>
                </a:solidFill>
                <a:latin typeface="+mn-lt"/>
              </a:rPr>
              <a:t> 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455" y="1369860"/>
            <a:ext cx="10975848" cy="924168"/>
          </a:xfrm>
        </p:spPr>
        <p:txBody>
          <a:bodyPr>
            <a:normAutofit/>
          </a:bodyPr>
          <a:lstStyle/>
          <a:p>
            <a:r>
              <a:rPr lang="pt-PT" sz="2500" noProof="0" dirty="0">
                <a:latin typeface="Comic Sans MS" panose="030F0702030302020204" pitchFamily="66" charset="0"/>
              </a:rPr>
              <a:t>Dado um conjunto finito não vazio de A com n elementos, quantos subconjuntos de A existem? Nós temos </a:t>
            </a:r>
            <a:endParaRPr lang="pt-PT" sz="2700" noProof="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44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285915-FDEB-ED3C-DDFD-3C9B7AA71DA8}"/>
              </a:ext>
            </a:extLst>
          </p:cNvPr>
          <p:cNvSpPr txBox="1">
            <a:spLocks/>
          </p:cNvSpPr>
          <p:nvPr/>
        </p:nvSpPr>
        <p:spPr>
          <a:xfrm>
            <a:off x="929638" y="5665024"/>
            <a:ext cx="10515600" cy="734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700" noProof="0">
                <a:latin typeface="Comic Sans MS" panose="030F0702030302020204" pitchFamily="66" charset="0"/>
              </a:rPr>
              <a:t>   </a:t>
            </a:r>
            <a:r>
              <a:rPr lang="pt-PT" sz="2700" noProof="0" err="1">
                <a:latin typeface="Comic Sans MS" panose="030F0702030302020204" pitchFamily="66" charset="0"/>
              </a:rPr>
              <a:t>Summing</a:t>
            </a:r>
            <a:r>
              <a:rPr lang="pt-PT" sz="2700" noProof="0">
                <a:latin typeface="Comic Sans MS" panose="030F0702030302020204" pitchFamily="66" charset="0"/>
              </a:rPr>
              <a:t> </a:t>
            </a:r>
            <a:r>
              <a:rPr lang="pt-PT" sz="2700" noProof="0" err="1">
                <a:latin typeface="Comic Sans MS" panose="030F0702030302020204" pitchFamily="66" charset="0"/>
              </a:rPr>
              <a:t>up</a:t>
            </a:r>
            <a:r>
              <a:rPr lang="pt-PT" sz="2700" noProof="0">
                <a:latin typeface="Comic Sans MS" panose="030F0702030302020204" pitchFamily="66" charset="0"/>
              </a:rPr>
              <a:t> </a:t>
            </a:r>
            <a:r>
              <a:rPr lang="pt-PT" sz="2700" noProof="0" err="1">
                <a:latin typeface="Comic Sans MS" panose="030F0702030302020204" pitchFamily="66" charset="0"/>
              </a:rPr>
              <a:t>all</a:t>
            </a:r>
            <a:r>
              <a:rPr lang="pt-PT" sz="2700" noProof="0">
                <a:latin typeface="Comic Sans MS" panose="030F0702030302020204" pitchFamily="66" charset="0"/>
              </a:rPr>
              <a:t> </a:t>
            </a:r>
            <a:r>
              <a:rPr lang="pt-PT" sz="2700" noProof="0" err="1">
                <a:latin typeface="Comic Sans MS" panose="030F0702030302020204" pitchFamily="66" charset="0"/>
              </a:rPr>
              <a:t>these</a:t>
            </a:r>
            <a:r>
              <a:rPr lang="pt-PT" sz="2700" noProof="0">
                <a:latin typeface="Comic Sans MS" panose="030F0702030302020204" pitchFamily="66" charset="0"/>
              </a:rPr>
              <a:t> </a:t>
            </a:r>
            <a:r>
              <a:rPr lang="pt-PT" sz="2700" noProof="0" err="1">
                <a:latin typeface="Comic Sans MS" panose="030F0702030302020204" pitchFamily="66" charset="0"/>
              </a:rPr>
              <a:t>contributions</a:t>
            </a:r>
            <a:r>
              <a:rPr lang="pt-PT" sz="2700" noProof="0">
                <a:latin typeface="Comic Sans MS" panose="030F0702030302020204" pitchFamily="66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t-PT" sz="2500" noProof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endParaRPr lang="pt-PT" sz="27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44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40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>
              <a:latin typeface="Comic Sans MS" panose="030F0702030302020204" pitchFamily="66" charset="0"/>
            </a:endParaRPr>
          </a:p>
          <a:p>
            <a:endParaRPr lang="pt-PT" sz="2500" noProof="0">
              <a:latin typeface="Comic Sans MS" panose="030F0702030302020204" pitchFamily="66" charset="0"/>
            </a:endParaRPr>
          </a:p>
          <a:p>
            <a:endParaRPr lang="pt-PT" sz="25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086D7A0-7057-3C36-C684-C6BCAD512DE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5374" y="1845649"/>
                <a:ext cx="10975848" cy="37477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PT" sz="2500" noProof="0" dirty="0">
                    <a:latin typeface="Comic Sans MS" panose="030F0702030302020204" pitchFamily="66" charset="0"/>
                  </a:rPr>
                  <a:t>  - </a:t>
                </a:r>
                <a:r>
                  <a:rPr lang="pt-PT" sz="2500" dirty="0">
                    <a:latin typeface="Comic Sans MS" panose="030F0702030302020204" pitchFamily="66" charset="0"/>
                  </a:rPr>
                  <a:t>tantos subconjuntos de 0 como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5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500" noProof="0" dirty="0"/>
                  <a:t>=1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  (</a:t>
                </a:r>
                <a:r>
                  <a:rPr lang="pt-PT" sz="2500" dirty="0">
                    <a:latin typeface="Comic Sans MS" panose="030F0702030302020204" pitchFamily="66" charset="0"/>
                  </a:rPr>
                  <a:t>é o conjunto vazio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, </a:t>
                </a:r>
                <a:r>
                  <a:rPr lang="pt-PT" sz="2500" noProof="0" dirty="0">
                    <a:latin typeface="Comic Sans MS" panose="030F0702030302020204" pitchFamily="66" charset="0"/>
                    <a:ea typeface="Yu Mincho" panose="020B0400000000000000" pitchFamily="18" charset="-128"/>
                  </a:rPr>
                  <a:t>∅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);</a:t>
                </a:r>
              </a:p>
              <a:p>
                <a:pPr marL="0" indent="0">
                  <a:buNone/>
                </a:pPr>
                <a:r>
                  <a:rPr lang="pt-PT" sz="2500" noProof="0" dirty="0">
                    <a:latin typeface="Comic Sans MS" panose="030F0702030302020204" pitchFamily="66" charset="0"/>
                  </a:rPr>
                  <a:t>  - </a:t>
                </a:r>
                <a:r>
                  <a:rPr lang="pt-PT" sz="2500" dirty="0">
                    <a:latin typeface="Comic Sans MS" panose="030F0702030302020204" pitchFamily="66" charset="0"/>
                  </a:rPr>
                  <a:t>tantos subconjuntos de 1 como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5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500" noProof="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PT" sz="2500" noProof="0" dirty="0">
                    <a:latin typeface="Comic Sans MS" panose="030F0702030302020204" pitchFamily="66" charset="0"/>
                  </a:rPr>
                  <a:t>  - tantos subconjuntos de 2 como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5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500" noProof="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PT" sz="2500" noProof="0" dirty="0">
                    <a:latin typeface="Comic Sans MS" panose="030F0702030302020204" pitchFamily="66" charset="0"/>
                  </a:rPr>
                  <a:t>       …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PT" sz="2500" noProof="0" dirty="0">
                    <a:latin typeface="Comic Sans MS" panose="030F0702030302020204" pitchFamily="66" charset="0"/>
                  </a:rPr>
                  <a:t>  - tantos subconjuntos de (n-1) como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5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500" noProof="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None/>
                </a:pPr>
                <a:r>
                  <a:rPr lang="pt-PT" sz="2500" noProof="0" dirty="0">
                    <a:latin typeface="Comic Sans MS" panose="030F0702030302020204" pitchFamily="66" charset="0"/>
                  </a:rPr>
                  <a:t>  - tantos subconjuntos de n </a:t>
                </a:r>
                <a:r>
                  <a:rPr lang="pt-PT" sz="2500" dirty="0">
                    <a:latin typeface="Comic Sans MS" panose="030F0702030302020204" pitchFamily="66" charset="0"/>
                  </a:rPr>
                  <a:t>como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5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5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500" noProof="0" dirty="0"/>
                  <a:t>=1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  (</a:t>
                </a:r>
                <a:r>
                  <a:rPr lang="pt-PT" sz="2500" dirty="0">
                    <a:latin typeface="Comic Sans MS" panose="030F0702030302020204" pitchFamily="66" charset="0"/>
                  </a:rPr>
                  <a:t>é o próprio conjunto A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).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7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44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4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noProof="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086D7A0-7057-3C36-C684-C6BCAD512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74" y="1845649"/>
                <a:ext cx="10975848" cy="37477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D4C861CE-22F1-2F53-F2C3-203F3B44797B}"/>
                  </a:ext>
                </a:extLst>
              </p14:cNvPr>
              <p14:cNvContentPartPr/>
              <p14:nvPr/>
            </p14:nvContentPartPr>
            <p14:xfrm>
              <a:off x="6030579" y="5790720"/>
              <a:ext cx="997200" cy="72720"/>
            </p14:xfrm>
          </p:contentPart>
        </mc:Choice>
        <mc:Fallback xmlns=""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D4C861CE-22F1-2F53-F2C3-203F3B44797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76579" y="5682720"/>
                <a:ext cx="1104840" cy="28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Tinta 5">
                <a:extLst>
                  <a:ext uri="{FF2B5EF4-FFF2-40B4-BE49-F238E27FC236}">
                    <a16:creationId xmlns:a16="http://schemas.microsoft.com/office/drawing/2014/main" id="{18D104BF-4094-CD10-26E7-B5DBF7555451}"/>
                  </a:ext>
                </a:extLst>
              </p14:cNvPr>
              <p14:cNvContentPartPr/>
              <p14:nvPr/>
            </p14:nvContentPartPr>
            <p14:xfrm>
              <a:off x="1047459" y="5620800"/>
              <a:ext cx="5119920" cy="316080"/>
            </p14:xfrm>
          </p:contentPart>
        </mc:Choice>
        <mc:Fallback xmlns="">
          <p:pic>
            <p:nvPicPr>
              <p:cNvPr id="6" name="Tinta 5">
                <a:extLst>
                  <a:ext uri="{FF2B5EF4-FFF2-40B4-BE49-F238E27FC236}">
                    <a16:creationId xmlns:a16="http://schemas.microsoft.com/office/drawing/2014/main" id="{18D104BF-4094-CD10-26E7-B5DBF755545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93459" y="5512800"/>
                <a:ext cx="5227560" cy="53172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CaixaDeTexto 6">
            <a:extLst>
              <a:ext uri="{FF2B5EF4-FFF2-40B4-BE49-F238E27FC236}">
                <a16:creationId xmlns:a16="http://schemas.microsoft.com/office/drawing/2014/main" id="{CAD09013-8D98-AD10-17DA-BAC38EA18533}"/>
              </a:ext>
            </a:extLst>
          </p:cNvPr>
          <p:cNvSpPr txBox="1"/>
          <p:nvPr/>
        </p:nvSpPr>
        <p:spPr>
          <a:xfrm>
            <a:off x="929638" y="5593390"/>
            <a:ext cx="693112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800">
                <a:highlight>
                  <a:srgbClr val="FFFFFF"/>
                </a:highlight>
                <a:latin typeface="Comic Sans MS" panose="030F0702030302020204" pitchFamily="66" charset="0"/>
              </a:rPr>
              <a:t>Resumindo todas estas contribuições</a:t>
            </a:r>
          </a:p>
        </p:txBody>
      </p:sp>
    </p:spTree>
    <p:extLst>
      <p:ext uri="{BB962C8B-B14F-4D97-AF65-F5344CB8AC3E}">
        <p14:creationId xmlns:p14="http://schemas.microsoft.com/office/powerpoint/2010/main" val="37608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A3C58-0CAB-29E5-4106-2B08F1715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Marcador de contenido 2">
                <a:extLst>
                  <a:ext uri="{FF2B5EF4-FFF2-40B4-BE49-F238E27FC236}">
                    <a16:creationId xmlns:a16="http://schemas.microsoft.com/office/drawing/2014/main" id="{D87D8845-CF40-520D-CDD5-C4A7B999B7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7977"/>
                <a:ext cx="10975848" cy="241020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pt-PT" sz="25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O número de subconjuntos de A (com n elementos) =</a:t>
                </a:r>
              </a:p>
              <a:p>
                <a:pPr marL="0" indent="0">
                  <a:buNone/>
                </a:pPr>
                <a:endParaRPr lang="pt-PT" sz="25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PT" sz="2500" noProof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pt-PT" sz="2500" noProof="0">
                    <a:latin typeface="Comic Sans MS" panose="030F0702030302020204" pitchFamily="66" charset="0"/>
                  </a:rPr>
                  <a:t> </a:t>
                </a:r>
                <a:r>
                  <a:rPr lang="pt-PT" noProof="0"/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PT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PT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r>
                      <a:rPr lang="pt-PT" b="0" i="1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∙∙∙</m:t>
                    </m:r>
                    <m:r>
                      <a:rPr lang="pt-PT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PT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b="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b="0" i="1" noProof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pt-PT" b="0" i="0" noProof="0" smtClean="0"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PT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b="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500" noProof="0"/>
                  <a:t> =</a:t>
                </a:r>
              </a:p>
              <a:p>
                <a:pPr marL="0" indent="0">
                  <a:buNone/>
                </a:pPr>
                <a:r>
                  <a:rPr lang="pt-PT" sz="2500" noProof="0"/>
                  <a:t>    </a:t>
                </a:r>
                <a:endParaRPr lang="pt-PT" sz="30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30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>
                  <a:latin typeface="Comic Sans MS" panose="030F0702030302020204" pitchFamily="66" charset="0"/>
                </a:endParaRPr>
              </a:p>
              <a:p>
                <a:endParaRPr lang="pt-PT" sz="2500" noProof="0">
                  <a:latin typeface="Comic Sans MS" panose="030F0702030302020204" pitchFamily="66" charset="0"/>
                </a:endParaRPr>
              </a:p>
              <a:p>
                <a:endParaRPr lang="pt-PT" sz="25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noProof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Marcador de contenido 2">
                <a:extLst>
                  <a:ext uri="{FF2B5EF4-FFF2-40B4-BE49-F238E27FC236}">
                    <a16:creationId xmlns:a16="http://schemas.microsoft.com/office/drawing/2014/main" id="{D87D8845-CF40-520D-CDD5-C4A7B999B7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7977"/>
                <a:ext cx="10975848" cy="2410207"/>
              </a:xfrm>
              <a:blipFill>
                <a:blip r:embed="rId2"/>
                <a:stretch>
                  <a:fillRect l="-56" t="-35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uadroTexto 1">
            <a:extLst>
              <a:ext uri="{FF2B5EF4-FFF2-40B4-BE49-F238E27FC236}">
                <a16:creationId xmlns:a16="http://schemas.microsoft.com/office/drawing/2014/main" id="{2CC68B64-68D0-1CC8-F9C3-7D7B82EAB9F9}"/>
              </a:ext>
            </a:extLst>
          </p:cNvPr>
          <p:cNvSpPr txBox="1"/>
          <p:nvPr/>
        </p:nvSpPr>
        <p:spPr>
          <a:xfrm>
            <a:off x="816913" y="5130245"/>
            <a:ext cx="1003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/>
              <a:t>Teorema</a:t>
            </a:r>
          </a:p>
          <a:p>
            <a:r>
              <a:rPr lang="pt-PT"/>
              <a:t>binomial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54B763A-C16E-CE37-3E5D-58319BE4CF8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46048" y="3099816"/>
                <a:ext cx="10975848" cy="241020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PT" sz="2500" noProof="0"/>
                  <a:t>=</a:t>
                </a:r>
                <a:r>
                  <a:rPr lang="pt-PT" sz="2500" noProof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PT" noProof="0"/>
                  <a:t> 1</a:t>
                </a:r>
                <a:r>
                  <a:rPr lang="pt-PT" baseline="30000" noProof="0"/>
                  <a:t>n</a:t>
                </a:r>
                <a:r>
                  <a:rPr lang="pt-PT" noProof="0"/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pt-PT" noProof="0"/>
                  <a:t> 1</a:t>
                </a:r>
                <a:r>
                  <a:rPr lang="pt-PT" baseline="30000" noProof="0"/>
                  <a:t>n-1</a:t>
                </a:r>
                <a14:m>
                  <m:oMath xmlns:m="http://schemas.openxmlformats.org/officeDocument/2006/math">
                    <m:r>
                      <a:rPr lang="pt-PT" noProof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i="1" noProof="0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pt-PT" noProof="0" smtClean="0">
                        <a:latin typeface="Cambria Math" panose="02040503050406030204" pitchFamily="18" charset="0"/>
                      </a:rPr>
                      <m:t>1+</m:t>
                    </m:r>
                    <m:d>
                      <m:dPr>
                        <m:ctrlPr>
                          <a:rPr lang="pt-PT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pt-PT" noProof="0" smtClean="0"/>
                      <m:t> 1</m:t>
                    </m:r>
                    <m:r>
                      <m:rPr>
                        <m:nor/>
                      </m:rPr>
                      <a:rPr lang="pt-PT" baseline="30000" noProof="0" smtClean="0"/>
                      <m:t>n</m:t>
                    </m:r>
                    <m:r>
                      <m:rPr>
                        <m:nor/>
                      </m:rPr>
                      <a:rPr lang="pt-PT" baseline="30000" noProof="0" smtClean="0"/>
                      <m:t>−</m:t>
                    </m:r>
                    <m:r>
                      <a:rPr lang="pt-PT" baseline="30000" noProof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pt-PT" noProof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i="1" noProof="0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pt-PT" noProof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pt-PT" baseline="30000" noProof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pt-PT" noProof="0" smtClean="0">
                        <a:latin typeface="Cambria Math" panose="02040503050406030204" pitchFamily="18" charset="0"/>
                      </a:rPr>
                      <m:t>+…+</m:t>
                    </m:r>
                    <m:d>
                      <m:dPr>
                        <m:ctrlPr>
                          <a:rPr lang="pt-PT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pt-PT" noProof="0" smtClean="0">
                        <a:latin typeface="Cambria Math" panose="02040503050406030204" pitchFamily="18" charset="0"/>
                      </a:rPr>
                      <m:t> 1 </m:t>
                    </m:r>
                    <m:r>
                      <a:rPr lang="pt-PT" i="1" noProof="0" smtClean="0">
                        <a:latin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pt-PT" noProof="0" smtClean="0"/>
                      <m:t>1</m:t>
                    </m:r>
                    <m:r>
                      <m:rPr>
                        <m:nor/>
                      </m:rPr>
                      <a:rPr lang="pt-PT" baseline="30000" noProof="0" smtClean="0"/>
                      <m:t>n</m:t>
                    </m:r>
                    <m:r>
                      <m:rPr>
                        <m:nor/>
                      </m:rPr>
                      <a:rPr lang="pt-PT" baseline="30000" noProof="0" smtClean="0"/>
                      <m:t>−</m:t>
                    </m:r>
                    <m:r>
                      <a:rPr lang="pt-PT" baseline="30000" noProof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pt-PT" noProof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PT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pt-PT" noProof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PT" noProof="0" smtClean="0"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pt-PT" baseline="30000" noProof="0" smtClean="0"/>
                      <m:t>n</m:t>
                    </m:r>
                  </m:oMath>
                </a14:m>
                <a:r>
                  <a:rPr lang="pt-PT" sz="2700" noProof="0">
                    <a:latin typeface="Comic Sans MS" panose="030F0702030302020204" pitchFamily="66" charset="0"/>
                  </a:rPr>
                  <a:t> </a:t>
                </a:r>
                <a:r>
                  <a:rPr lang="pt-PT" noProof="0"/>
                  <a:t>=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PT" sz="2700" noProof="0">
                    <a:latin typeface="Comic Sans MS" panose="030F0702030302020204" pitchFamily="66" charset="0"/>
                  </a:rPr>
                  <a:t>   </a:t>
                </a:r>
                <a:endParaRPr lang="pt-PT" sz="2500" baseline="30000" noProof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PT" sz="2500" noProof="0">
                    <a:latin typeface="Comic Sans MS" panose="030F0702030302020204" pitchFamily="66" charset="0"/>
                  </a:rPr>
                  <a:t>                      </a:t>
                </a:r>
              </a:p>
              <a:p>
                <a:pPr marL="0" indent="0">
                  <a:buNone/>
                </a:pPr>
                <a:endParaRPr lang="pt-PT" sz="25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noProof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54B763A-C16E-CE37-3E5D-58319BE4CF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048" y="3099816"/>
                <a:ext cx="10975848" cy="2410207"/>
              </a:xfrm>
              <a:prstGeom prst="rect">
                <a:avLst/>
              </a:prstGeom>
              <a:blipFill>
                <a:blip r:embed="rId3"/>
                <a:stretch>
                  <a:fillRect l="-888" t="-2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0A192D29-F656-682B-EED6-4C21DB46040F}"/>
              </a:ext>
            </a:extLst>
          </p:cNvPr>
          <p:cNvSpPr txBox="1">
            <a:spLocks/>
          </p:cNvSpPr>
          <p:nvPr/>
        </p:nvSpPr>
        <p:spPr>
          <a:xfrm>
            <a:off x="838200" y="3489825"/>
            <a:ext cx="10975848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PT" noProof="0"/>
          </a:p>
          <a:p>
            <a:pPr marL="0" indent="0">
              <a:buFont typeface="Arial" panose="020B0604020202020204" pitchFamily="34" charset="0"/>
              <a:buNone/>
            </a:pPr>
            <a:r>
              <a:rPr lang="pt-PT" sz="2700" noProof="0">
                <a:latin typeface="Comic Sans MS" panose="030F0702030302020204" pitchFamily="66" charset="0"/>
              </a:rPr>
              <a:t>   </a:t>
            </a:r>
            <a:r>
              <a:rPr lang="pt-PT" sz="2500" noProof="0"/>
              <a:t>= </a:t>
            </a:r>
            <a:r>
              <a:rPr lang="pt-PT" noProof="0"/>
              <a:t>(1+1)</a:t>
            </a:r>
            <a:r>
              <a:rPr lang="pt-PT" baseline="30000" noProof="0"/>
              <a:t>n  </a:t>
            </a:r>
            <a:endParaRPr lang="pt-PT" baseline="30000" noProof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>
              <a:latin typeface="Comic Sans MS" panose="030F0702030302020204" pitchFamily="66" charset="0"/>
            </a:endParaRPr>
          </a:p>
          <a:p>
            <a:endParaRPr lang="pt-PT" sz="2500" noProof="0">
              <a:latin typeface="Comic Sans MS" panose="030F0702030302020204" pitchFamily="66" charset="0"/>
            </a:endParaRPr>
          </a:p>
          <a:p>
            <a:endParaRPr lang="pt-PT" sz="25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>
              <a:latin typeface="Comic Sans MS" panose="030F0702030302020204" pitchFamily="66" charset="0"/>
            </a:endParaRPr>
          </a:p>
        </p:txBody>
      </p:sp>
      <p:sp>
        <p:nvSpPr>
          <p:cNvPr id="7" name="Flecha: hacia arriba 6">
            <a:extLst>
              <a:ext uri="{FF2B5EF4-FFF2-40B4-BE49-F238E27FC236}">
                <a16:creationId xmlns:a16="http://schemas.microsoft.com/office/drawing/2014/main" id="{AE7508F9-0AF9-5A0F-2368-FEFC97B83983}"/>
              </a:ext>
            </a:extLst>
          </p:cNvPr>
          <p:cNvSpPr/>
          <p:nvPr/>
        </p:nvSpPr>
        <p:spPr>
          <a:xfrm>
            <a:off x="1250234" y="4432466"/>
            <a:ext cx="137160" cy="630936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DBEA868-58CC-3286-4A61-AE4B8EA146C1}"/>
              </a:ext>
            </a:extLst>
          </p:cNvPr>
          <p:cNvSpPr txBox="1">
            <a:spLocks/>
          </p:cNvSpPr>
          <p:nvPr/>
        </p:nvSpPr>
        <p:spPr>
          <a:xfrm>
            <a:off x="1946187" y="3489824"/>
            <a:ext cx="10975848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PT" noProof="0"/>
          </a:p>
          <a:p>
            <a:pPr marL="0" indent="0">
              <a:buNone/>
            </a:pPr>
            <a:r>
              <a:rPr lang="pt-PT" sz="2700" noProof="0">
                <a:latin typeface="Comic Sans MS" panose="030F0702030302020204" pitchFamily="66" charset="0"/>
              </a:rPr>
              <a:t>   </a:t>
            </a:r>
            <a:r>
              <a:rPr lang="pt-PT" sz="2500" noProof="0"/>
              <a:t>= </a:t>
            </a:r>
            <a:r>
              <a:rPr lang="pt-PT" noProof="0"/>
              <a:t>2</a:t>
            </a:r>
            <a:r>
              <a:rPr lang="pt-PT" baseline="30000" noProof="0"/>
              <a:t>n</a:t>
            </a:r>
            <a:endParaRPr lang="pt-PT" sz="2500" noProof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>
              <a:latin typeface="Comic Sans MS" panose="030F0702030302020204" pitchFamily="66" charset="0"/>
            </a:endParaRPr>
          </a:p>
          <a:p>
            <a:endParaRPr lang="pt-PT" sz="2500" noProof="0">
              <a:latin typeface="Comic Sans MS" panose="030F0702030302020204" pitchFamily="66" charset="0"/>
            </a:endParaRPr>
          </a:p>
          <a:p>
            <a:endParaRPr lang="pt-PT" sz="25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3ECC86-9AFD-7350-4A64-38BE686F8D02}"/>
              </a:ext>
            </a:extLst>
          </p:cNvPr>
          <p:cNvSpPr txBox="1">
            <a:spLocks/>
          </p:cNvSpPr>
          <p:nvPr/>
        </p:nvSpPr>
        <p:spPr>
          <a:xfrm>
            <a:off x="2655114" y="3506400"/>
            <a:ext cx="10975848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PT" noProof="0"/>
          </a:p>
          <a:p>
            <a:pPr marL="0" indent="0">
              <a:buNone/>
            </a:pPr>
            <a:r>
              <a:rPr lang="pt-PT" sz="2700" noProof="0">
                <a:latin typeface="Comic Sans MS" panose="030F0702030302020204" pitchFamily="66" charset="0"/>
              </a:rPr>
              <a:t>   </a:t>
            </a:r>
            <a:r>
              <a:rPr lang="pt-PT" noProof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⇒ </a:t>
            </a:r>
            <a:r>
              <a:rPr lang="pt-PT" sz="250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Um conjunto com n elementos tem </a:t>
            </a:r>
            <a:r>
              <a:rPr lang="pt-PT" sz="2500" noProof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pt-PT" sz="2500" baseline="30000" noProof="0">
                <a:solidFill>
                  <a:srgbClr val="FF0000"/>
                </a:solidFill>
                <a:latin typeface="Comic Sans MS" panose="030F0702030302020204" pitchFamily="66" charset="0"/>
              </a:rPr>
              <a:t>n  </a:t>
            </a:r>
            <a:r>
              <a:rPr lang="pt-PT" sz="2500" noProof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subconjuntos</a:t>
            </a:r>
            <a:endParaRPr lang="pt-PT" sz="2500" noProof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>
              <a:latin typeface="Comic Sans MS" panose="030F0702030302020204" pitchFamily="66" charset="0"/>
            </a:endParaRPr>
          </a:p>
          <a:p>
            <a:endParaRPr lang="pt-PT" sz="2500" noProof="0">
              <a:latin typeface="Comic Sans MS" panose="030F0702030302020204" pitchFamily="66" charset="0"/>
            </a:endParaRPr>
          </a:p>
          <a:p>
            <a:endParaRPr lang="pt-PT" sz="25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695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 animBg="1"/>
      <p:bldP spid="8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2479160" cy="793719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t-PT" b="1" noProof="0">
                <a:solidFill>
                  <a:srgbClr val="7030A0"/>
                </a:solidFill>
                <a:latin typeface="+mn-lt"/>
              </a:rPr>
              <a:t>Recorda</a:t>
            </a:r>
            <a:r>
              <a:rPr lang="pt-PT" b="1" noProof="0">
                <a:solidFill>
                  <a:srgbClr val="7030A0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pt-PT" sz="3600" noProof="0">
                    <a:latin typeface="Comic Sans MS" panose="030F0702030302020204" pitchFamily="66" charset="0"/>
                  </a:rPr>
                  <a:t>Dados </a:t>
                </a:r>
                <a:r>
                  <a:rPr lang="pt-PT" sz="36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dois números inteiros não negativos n, k  com n ≥ k</a:t>
                </a:r>
                <a:r>
                  <a:rPr lang="pt-PT" sz="3600" noProof="0">
                    <a:latin typeface="Comic Sans MS" panose="030F0702030302020204" pitchFamily="66" charset="0"/>
                  </a:rPr>
                  <a:t>, o </a:t>
                </a:r>
                <a:r>
                  <a:rPr lang="pt-PT" sz="3600" noProof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número combinatório</a:t>
                </a:r>
                <a:r>
                  <a:rPr lang="pt-PT" sz="4000" noProof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4000" i="1" noProof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40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40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40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4000" noProof="0">
                    <a:latin typeface="Comic Sans MS" panose="030F0702030302020204" pitchFamily="66" charset="0"/>
                  </a:rPr>
                  <a:t> </a:t>
                </a:r>
                <a:r>
                  <a:rPr lang="pt-PT" sz="3600" noProof="0">
                    <a:latin typeface="Comic Sans MS" panose="030F0702030302020204" pitchFamily="66" charset="0"/>
                  </a:rPr>
                  <a:t>é definido como:</a:t>
                </a:r>
              </a:p>
              <a:p>
                <a:pPr marL="0" indent="0">
                  <a:buNone/>
                </a:pPr>
                <a:r>
                  <a:rPr lang="pt-PT" sz="4500" noProof="0">
                    <a:latin typeface="Comic Sans MS" panose="030F0702030302020204" pitchFamily="66" charset="0"/>
                  </a:rPr>
                  <a:t>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4500" i="1" noProof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45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45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45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4500" noProof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4500" i="1" noProof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4500" b="0" i="1" noProof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sz="45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PT" sz="4500" b="0" i="1" noProof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pt-PT" sz="45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pt-PT" sz="4500" b="0" i="1" noProof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4500" b="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4500" b="0" i="1" noProof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PT" sz="4500" b="0" i="1" noProof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pt-PT" sz="45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pt-PT" sz="4500" noProof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endParaRPr lang="pt-PT" sz="45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PT" sz="4500" noProof="0">
                    <a:latin typeface="Comic Sans MS" panose="030F0702030302020204" pitchFamily="66" charset="0"/>
                  </a:rPr>
                  <a:t>    </a:t>
                </a:r>
                <a:r>
                  <a:rPr lang="pt-PT" sz="3600" noProof="0">
                    <a:latin typeface="Comic Sans MS" panose="030F0702030302020204" pitchFamily="66" charset="0"/>
                  </a:rPr>
                  <a:t>em que </a:t>
                </a:r>
                <a:r>
                  <a:rPr lang="pt-PT" sz="36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</a:t>
                </a:r>
                <a:r>
                  <a:rPr lang="pt-PT" sz="3600" noProof="0">
                    <a:latin typeface="Comic Sans MS" panose="030F0702030302020204" pitchFamily="66" charset="0"/>
                  </a:rPr>
                  <a:t> representa o </a:t>
                </a:r>
                <a:r>
                  <a:rPr lang="pt-PT" sz="36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fatorial de n</a:t>
                </a:r>
                <a:r>
                  <a:rPr lang="pt-PT" sz="3600" noProof="0">
                    <a:latin typeface="Comic Sans MS" panose="030F0702030302020204" pitchFamily="66" charset="0"/>
                  </a:rPr>
                  <a:t>, isto é,</a:t>
                </a:r>
              </a:p>
              <a:p>
                <a:pPr marL="0" indent="0">
                  <a:buNone/>
                </a:pPr>
                <a:r>
                  <a:rPr lang="pt-PT" sz="3600" noProof="0">
                    <a:latin typeface="Comic Sans MS" panose="030F0702030302020204" pitchFamily="66" charset="0"/>
                  </a:rPr>
                  <a:t>                                   </a:t>
                </a:r>
                <a:r>
                  <a:rPr lang="pt-PT" sz="36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 = n ∙ (n-1) ∙  ∙∙∙ ∙ 2 ∙ 1  </a:t>
                </a:r>
              </a:p>
              <a:p>
                <a:pPr marL="0" indent="0">
                  <a:buNone/>
                </a:pPr>
                <a:r>
                  <a:rPr lang="pt-PT" sz="3600" noProof="0">
                    <a:latin typeface="Comic Sans MS" panose="030F0702030302020204" pitchFamily="66" charset="0"/>
                  </a:rPr>
                  <a:t>   (semelhante a k!, (n-k)! ; também se toma </a:t>
                </a:r>
                <a:r>
                  <a:rPr lang="pt-PT" sz="36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0! = 1</a:t>
                </a:r>
                <a:r>
                  <a:rPr lang="pt-PT" sz="3600" noProof="0">
                    <a:latin typeface="Comic Sans MS" panose="030F0702030302020204" pitchFamily="66" charset="0"/>
                  </a:rPr>
                  <a:t>).</a:t>
                </a:r>
              </a:p>
              <a:p>
                <a:pPr marL="0" indent="0">
                  <a:buNone/>
                </a:pPr>
                <a:endParaRPr lang="pt-PT" sz="30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30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30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>
                  <a:latin typeface="Comic Sans MS" panose="030F0702030302020204" pitchFamily="66" charset="0"/>
                </a:endParaRPr>
              </a:p>
              <a:p>
                <a:endParaRPr lang="pt-PT" sz="2500" noProof="0">
                  <a:latin typeface="Comic Sans MS" panose="030F0702030302020204" pitchFamily="66" charset="0"/>
                </a:endParaRPr>
              </a:p>
              <a:p>
                <a:endParaRPr lang="pt-PT" sz="25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noProof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  <a:blipFill>
                <a:blip r:embed="rId3"/>
                <a:stretch>
                  <a:fillRect l="-833" t="-4615" b="-134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pt-PT" sz="2500" noProof="0">
                    <a:latin typeface="Comic Sans MS" panose="030F0702030302020204" pitchFamily="66" charset="0"/>
                  </a:rPr>
                  <a:t>   </a:t>
                </a:r>
                <a:r>
                  <a:rPr lang="pt-PT" sz="2500" noProof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Por exemplo:</a:t>
                </a:r>
              </a:p>
              <a:p>
                <a:pPr marL="0" indent="0">
                  <a:buNone/>
                </a:pPr>
                <a:r>
                  <a:rPr lang="pt-PT" sz="4500" noProof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45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45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45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pt-PT" sz="45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4500" noProof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sz="2500" i="1" noProof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PT" sz="25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500" b="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pt-PT" sz="25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PT" sz="2500" b="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pt-PT" sz="25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  <m:r>
                          <a:rPr lang="pt-PT" sz="2500" b="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sz="25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pt-PT" sz="2500" b="0" i="1" noProof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sz="25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PT" sz="250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pt-PT" sz="250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5 </m:t>
                        </m:r>
                        <m:r>
                          <a:rPr lang="pt-PT" sz="2500" b="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pt-PT" sz="25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m:rPr>
                            <m:nor/>
                          </m:rPr>
                          <a:rPr lang="pt-PT" sz="25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pt-PT" sz="25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4 </m:t>
                        </m:r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∙3 ∙ 2 ∙ 1</m:t>
                        </m:r>
                        <m:r>
                          <m:rPr>
                            <m:nor/>
                          </m:rPr>
                          <a:rPr lang="pt-PT" sz="25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pt-PT" sz="25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∙ 1</m:t>
                        </m:r>
                      </m:den>
                    </m:f>
                    <m:r>
                      <a:rPr lang="pt-PT" sz="2500" i="1" noProof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2500" noProof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5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 ∙ 5 </m:t>
                        </m:r>
                      </m:num>
                      <m:den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</m:t>
                        </m:r>
                      </m:den>
                    </m:f>
                  </m:oMath>
                </a14:m>
                <a:r>
                  <a:rPr lang="pt-PT" sz="2500" noProof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:r>
                  <a:rPr lang="pt-PT" sz="2500" noProof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15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>
                  <a:latin typeface="Comic Sans MS" panose="030F0702030302020204" pitchFamily="66" charset="0"/>
                </a:endParaRPr>
              </a:p>
              <a:p>
                <a:endParaRPr lang="pt-PT" sz="2500" noProof="0">
                  <a:latin typeface="Comic Sans MS" panose="030F0702030302020204" pitchFamily="66" charset="0"/>
                </a:endParaRPr>
              </a:p>
              <a:p>
                <a:endParaRPr lang="pt-PT" sz="2500" noProof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noProof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  <a:blipFill>
                <a:blip r:embed="rId4"/>
                <a:stretch>
                  <a:fillRect t="-269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F2975-F214-8AC7-1ECF-90C3FBDC1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F3CB847A-F391-3A93-1104-570D1560BF81}"/>
              </a:ext>
            </a:extLst>
          </p:cNvPr>
          <p:cNvSpPr/>
          <p:nvPr/>
        </p:nvSpPr>
        <p:spPr>
          <a:xfrm>
            <a:off x="350520" y="329736"/>
            <a:ext cx="11191235" cy="1873968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3473A38-1BB3-11F2-35BF-EF020A11B69E}"/>
              </a:ext>
            </a:extLst>
          </p:cNvPr>
          <p:cNvSpPr txBox="1">
            <a:spLocks/>
          </p:cNvSpPr>
          <p:nvPr/>
        </p:nvSpPr>
        <p:spPr>
          <a:xfrm>
            <a:off x="2707686" y="623066"/>
            <a:ext cx="8834069" cy="15074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500" noProof="0">
                <a:latin typeface="Comic Sans MS" panose="030F0702030302020204" pitchFamily="66" charset="0"/>
              </a:rPr>
              <a:t> Mostremos que o conjunto finito não vazio</a:t>
            </a:r>
          </a:p>
          <a:p>
            <a:pPr marL="0" indent="0">
              <a:buNone/>
            </a:pPr>
            <a:r>
              <a:rPr lang="pt-PT" sz="2500" noProof="0">
                <a:latin typeface="Comic Sans MS" panose="030F0702030302020204" pitchFamily="66" charset="0"/>
              </a:rPr>
              <a:t>                       A = { 1, 2, 3, 4 }</a:t>
            </a:r>
          </a:p>
          <a:p>
            <a:pPr marL="0" indent="0">
              <a:buNone/>
            </a:pPr>
            <a:r>
              <a:rPr lang="pt-PT" sz="2500" noProof="0">
                <a:latin typeface="Comic Sans MS" panose="030F0702030302020204" pitchFamily="66" charset="0"/>
              </a:rPr>
              <a:t>  Tem tantos como 2</a:t>
            </a:r>
            <a:r>
              <a:rPr lang="pt-PT" sz="2500" baseline="30000" noProof="0">
                <a:latin typeface="Comic Sans MS" panose="030F0702030302020204" pitchFamily="66" charset="0"/>
              </a:rPr>
              <a:t>4 </a:t>
            </a:r>
            <a:r>
              <a:rPr lang="pt-PT" sz="2500" noProof="0">
                <a:latin typeface="Comic Sans MS" panose="030F0702030302020204" pitchFamily="66" charset="0"/>
              </a:rPr>
              <a:t>= 16  </a:t>
            </a:r>
            <a:r>
              <a:rPr lang="pt-PT" sz="2500" noProof="0" err="1">
                <a:latin typeface="Comic Sans MS" panose="030F0702030302020204" pitchFamily="66" charset="0"/>
              </a:rPr>
              <a:t>sub</a:t>
            </a:r>
            <a:r>
              <a:rPr lang="pt-PT" sz="2500">
                <a:latin typeface="Comic Sans MS" panose="030F0702030302020204" pitchFamily="66" charset="0"/>
              </a:rPr>
              <a:t>conjuntos</a:t>
            </a:r>
            <a:r>
              <a:rPr lang="pt-PT" sz="2500" noProof="0">
                <a:latin typeface="Comic Sans MS" panose="030F0702030302020204" pitchFamily="66" charset="0"/>
              </a:rPr>
              <a:t>. </a:t>
            </a:r>
          </a:p>
          <a:p>
            <a:pPr marL="0" indent="0">
              <a:buNone/>
            </a:pPr>
            <a:endParaRPr lang="pt-PT" sz="2500" noProof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2500" noProof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077C4597-EE12-B577-A23C-4C4A27D4B6EF}"/>
              </a:ext>
            </a:extLst>
          </p:cNvPr>
          <p:cNvSpPr txBox="1">
            <a:spLocks/>
          </p:cNvSpPr>
          <p:nvPr/>
        </p:nvSpPr>
        <p:spPr>
          <a:xfrm>
            <a:off x="650245" y="623066"/>
            <a:ext cx="1882644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b="1" noProof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t-PT" sz="3200" b="1" noProof="0">
                <a:solidFill>
                  <a:schemeClr val="bg1"/>
                </a:solidFill>
              </a:rPr>
              <a:t>Exemplo  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0C5F167-970A-38CE-E505-18A92742192B}"/>
              </a:ext>
            </a:extLst>
          </p:cNvPr>
          <p:cNvSpPr txBox="1"/>
          <p:nvPr/>
        </p:nvSpPr>
        <p:spPr>
          <a:xfrm>
            <a:off x="350520" y="2329233"/>
            <a:ext cx="10880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Subconjuntos de A :</a:t>
            </a:r>
          </a:p>
          <a:p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      </a:t>
            </a:r>
          </a:p>
          <a:p>
            <a:endParaRPr lang="pt-PT" sz="2400" noProof="0">
              <a:solidFill>
                <a:schemeClr val="accent6">
                  <a:lumMod val="7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4FD4861-12EE-4275-7A10-520DDC97E69F}"/>
              </a:ext>
            </a:extLst>
          </p:cNvPr>
          <p:cNvSpPr txBox="1"/>
          <p:nvPr/>
        </p:nvSpPr>
        <p:spPr>
          <a:xfrm>
            <a:off x="505917" y="3513650"/>
            <a:ext cx="10880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noProof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pt-PT" sz="2400">
                <a:solidFill>
                  <a:schemeClr val="accent1">
                    <a:lumMod val="75000"/>
                  </a:schemeClr>
                </a:solidFill>
              </a:rPr>
              <a:t>com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</a:rPr>
              <a:t> 1 elemento]  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{1},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{2},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{3},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{4}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57934C-38D8-76E6-075A-A0E7A7B708D7}"/>
              </a:ext>
            </a:extLst>
          </p:cNvPr>
          <p:cNvSpPr txBox="1"/>
          <p:nvPr/>
        </p:nvSpPr>
        <p:spPr>
          <a:xfrm>
            <a:off x="505917" y="3969427"/>
            <a:ext cx="12146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noProof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pt-PT" sz="2400">
                <a:solidFill>
                  <a:schemeClr val="accent1">
                    <a:lumMod val="75000"/>
                  </a:schemeClr>
                </a:solidFill>
              </a:rPr>
              <a:t>com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</a:rPr>
              <a:t> 2 elementos] 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2},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3},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4},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3},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4},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{3, 4}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3818BE5-F7E8-CEC9-F789-48AE39F86887}"/>
              </a:ext>
            </a:extLst>
          </p:cNvPr>
          <p:cNvSpPr txBox="1"/>
          <p:nvPr/>
        </p:nvSpPr>
        <p:spPr>
          <a:xfrm>
            <a:off x="505917" y="4405152"/>
            <a:ext cx="1146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noProof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pt-PT" sz="2400">
                <a:solidFill>
                  <a:schemeClr val="accent1">
                    <a:lumMod val="75000"/>
                  </a:schemeClr>
                </a:solidFill>
              </a:rPr>
              <a:t>com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</a:rPr>
              <a:t> 3 elementos] 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3},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13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4},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14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3, 4},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3, 4}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634610D-C705-8211-6A9C-734999798DB6}"/>
              </a:ext>
            </a:extLst>
          </p:cNvPr>
          <p:cNvSpPr txBox="1"/>
          <p:nvPr/>
        </p:nvSpPr>
        <p:spPr>
          <a:xfrm>
            <a:off x="505917" y="4863498"/>
            <a:ext cx="1146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noProof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pt-PT" sz="2400">
                <a:solidFill>
                  <a:schemeClr val="accent1">
                    <a:lumMod val="75000"/>
                  </a:schemeClr>
                </a:solidFill>
              </a:rPr>
              <a:t>com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</a:rPr>
              <a:t> 4 elementos] 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16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3, 4}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pt-PT" sz="2400" noProof="0">
              <a:solidFill>
                <a:schemeClr val="accent6">
                  <a:lumMod val="7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AEF21DD-1338-6C49-CE8F-F8E752DF537A}"/>
              </a:ext>
            </a:extLst>
          </p:cNvPr>
          <p:cNvSpPr txBox="1"/>
          <p:nvPr/>
        </p:nvSpPr>
        <p:spPr>
          <a:xfrm>
            <a:off x="505916" y="3020944"/>
            <a:ext cx="10880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noProof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pt-PT" sz="2400">
                <a:solidFill>
                  <a:schemeClr val="accent1">
                    <a:lumMod val="75000"/>
                  </a:schemeClr>
                </a:solidFill>
              </a:rPr>
              <a:t>com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</a:rPr>
              <a:t> 0 elementos]  </a:t>
            </a:r>
            <a:r>
              <a:rPr lang="pt-PT" sz="24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∅</a:t>
            </a:r>
          </a:p>
        </p:txBody>
      </p:sp>
    </p:spTree>
    <p:extLst>
      <p:ext uri="{BB962C8B-B14F-4D97-AF65-F5344CB8AC3E}">
        <p14:creationId xmlns:p14="http://schemas.microsoft.com/office/powerpoint/2010/main" val="296553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C5D4C-1219-C8A1-B69D-DB4CEBB13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716276C3-383E-82C2-57AA-2A2B23E4C30C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noProof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2FE1ACA-DD31-C8D6-7E7C-3DFF4A49F96E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noProof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/>
              <p:nvPr/>
            </p:nvSpPr>
            <p:spPr>
              <a:xfrm>
                <a:off x="637200" y="2840295"/>
                <a:ext cx="10824698" cy="547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noProof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1)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5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5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5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5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pt-PT" sz="2500" i="1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500" noProof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5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5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5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5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5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PT" sz="25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noProof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</a:t>
                </a:r>
                <a:r>
                  <a:rPr lang="pt-PT" sz="2500" noProof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é valido para todos os números inteiros k = 0, 1, …, n.</a:t>
                </a:r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00" y="2840295"/>
                <a:ext cx="10824698" cy="547073"/>
              </a:xfrm>
              <a:prstGeom prst="rect">
                <a:avLst/>
              </a:prstGeom>
              <a:blipFill>
                <a:blip r:embed="rId2"/>
                <a:stretch>
                  <a:fillRect l="-901" t="-5556" b="-1777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660" y="1788494"/>
            <a:ext cx="10975848" cy="577208"/>
          </a:xfrm>
        </p:spPr>
        <p:txBody>
          <a:bodyPr>
            <a:normAutofit fontScale="25000" lnSpcReduction="20000"/>
          </a:bodyPr>
          <a:lstStyle/>
          <a:p>
            <a:r>
              <a:rPr lang="pt-PT" sz="10000" noProof="0">
                <a:latin typeface="Comic Sans MS" panose="030F0702030302020204" pitchFamily="66" charset="0"/>
              </a:rPr>
              <a:t>Entre outros, devemos recordar dois factos importantes:</a:t>
            </a:r>
          </a:p>
          <a:p>
            <a:pPr marL="0" indent="0">
              <a:buNone/>
            </a:pPr>
            <a:r>
              <a:rPr lang="pt-PT" sz="4500" noProof="0">
                <a:latin typeface="Comic Sans MS" panose="030F0702030302020204" pitchFamily="66" charset="0"/>
              </a:rPr>
              <a:t>                                   </a:t>
            </a:r>
            <a:endParaRPr lang="pt-PT" sz="2500" noProof="0">
              <a:latin typeface="Comic Sans MS" panose="030F0702030302020204" pitchFamily="66" charset="0"/>
            </a:endParaRPr>
          </a:p>
          <a:p>
            <a:endParaRPr lang="pt-PT" sz="2500" noProof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2500" noProof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noProof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/>
              <p:nvPr/>
            </p:nvSpPr>
            <p:spPr>
              <a:xfrm>
                <a:off x="602660" y="3911600"/>
                <a:ext cx="10731648" cy="13165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noProof="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2)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5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5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5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5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pt-PT" sz="250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5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números de subconjuntos distintos com elementos </a:t>
                </a:r>
                <a:r>
                  <a:rPr lang="pt-PT" sz="2500" noProof="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k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 cada (diz-se que são k-subconjuntos) de um conjunto com elementos </a:t>
                </a:r>
                <a:r>
                  <a:rPr lang="pt-PT" sz="2500" noProof="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 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(</a:t>
                </a:r>
                <a:r>
                  <a:rPr lang="pt-PT" sz="2500" noProof="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k = 0, 1, …, n), 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n ≥ k </a:t>
                </a:r>
                <a:r>
                  <a:rPr lang="pt-PT" sz="2500" noProof="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0" y="3911600"/>
                <a:ext cx="10731648" cy="1316514"/>
              </a:xfrm>
              <a:prstGeom prst="rect">
                <a:avLst/>
              </a:prstGeom>
              <a:blipFill>
                <a:blip r:embed="rId3"/>
                <a:stretch>
                  <a:fillRect l="-966" t="-2315" r="-1761" b="-1018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>
            <a:extLst>
              <a:ext uri="{FF2B5EF4-FFF2-40B4-BE49-F238E27FC236}">
                <a16:creationId xmlns:a16="http://schemas.microsoft.com/office/drawing/2014/main" id="{E347D3B8-7CF5-6798-1DE7-9EFB4C5AFDDA}"/>
              </a:ext>
            </a:extLst>
          </p:cNvPr>
          <p:cNvSpPr txBox="1"/>
          <p:nvPr/>
        </p:nvSpPr>
        <p:spPr>
          <a:xfrm>
            <a:off x="495293" y="5208260"/>
            <a:ext cx="113122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 Dois k-subconjuntos não distintos, têm pelo menos um elemento não comum.</a:t>
            </a:r>
            <a:endParaRPr lang="pt-PT" sz="2500" noProof="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55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535CB-BF2A-3CE9-A30A-B7E8C2328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A2FB34B-E7CB-6975-574F-E786D7039D20}"/>
              </a:ext>
            </a:extLst>
          </p:cNvPr>
          <p:cNvSpPr txBox="1">
            <a:spLocks/>
          </p:cNvSpPr>
          <p:nvPr/>
        </p:nvSpPr>
        <p:spPr>
          <a:xfrm>
            <a:off x="929638" y="237089"/>
            <a:ext cx="4959098" cy="79371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b="1" noProof="0">
                <a:solidFill>
                  <a:srgbClr val="7030A0"/>
                </a:solidFill>
                <a:latin typeface="+mn-lt"/>
              </a:rPr>
              <a:t>O Teorema Binomial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D06053B0-20A1-AD0B-DBE1-7EE6840ABA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2582" y="1267030"/>
                <a:ext cx="11543052" cy="3607039"/>
              </a:xfrm>
              <a:prstGeom prst="rect">
                <a:avLst/>
              </a:prstGeom>
              <a:pattFill prst="pct25">
                <a:fgClr>
                  <a:srgbClr val="FFFF00"/>
                </a:fgClr>
                <a:bgClr>
                  <a:schemeClr val="bg1"/>
                </a:bgClr>
              </a:pattFill>
              <a:ln>
                <a:solidFill>
                  <a:schemeClr val="accent1">
                    <a:shade val="15000"/>
                  </a:schemeClr>
                </a:solidFill>
              </a:ln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pt-PT" sz="2700" b="1" i="1" noProof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Teorema binomial</a:t>
                </a:r>
              </a:p>
              <a:p>
                <a:pPr marL="0" indent="0">
                  <a:buNone/>
                </a:pPr>
                <a:r>
                  <a:rPr lang="pt-PT" sz="2500" noProof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pt-PT" sz="27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Dado para quaisquer números reais </a:t>
                </a:r>
                <a:r>
                  <a:rPr lang="pt-PT" sz="2700" noProof="0">
                    <a:solidFill>
                      <a:srgbClr val="FF0000"/>
                    </a:solidFill>
                  </a:rPr>
                  <a:t>a</a:t>
                </a:r>
                <a:r>
                  <a:rPr lang="pt-PT" sz="27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pt-PT" sz="2700" noProof="0">
                    <a:solidFill>
                      <a:srgbClr val="FF0000"/>
                    </a:solidFill>
                  </a:rPr>
                  <a:t>b</a:t>
                </a:r>
                <a:r>
                  <a:rPr lang="pt-PT" sz="27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e qualquer </a:t>
                </a:r>
                <a:r>
                  <a:rPr lang="pt-PT" sz="270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número inteiro não negativo </a:t>
                </a:r>
                <a:r>
                  <a:rPr lang="pt-PT" sz="2700" noProof="0">
                    <a:solidFill>
                      <a:srgbClr val="FF0000"/>
                    </a:solidFill>
                  </a:rPr>
                  <a:t>n</a:t>
                </a:r>
                <a:r>
                  <a:rPr lang="pt-PT" sz="270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.</a:t>
                </a:r>
                <a:endParaRPr lang="pt-PT" sz="2700" noProof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PT" sz="27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Segue-se que:</a:t>
                </a:r>
              </a:p>
              <a:p>
                <a:pPr marL="0" indent="0">
                  <a:buNone/>
                </a:pPr>
                <a:endParaRPr lang="pt-PT" sz="2700" noProof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PT" sz="2700" noProof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</a:t>
                </a:r>
                <a:r>
                  <a:rPr lang="pt-PT" sz="3000" noProof="0">
                    <a:solidFill>
                      <a:srgbClr val="FF0000"/>
                    </a:solidFill>
                  </a:rPr>
                  <a:t>(</a:t>
                </a:r>
                <a:r>
                  <a:rPr lang="pt-PT" sz="3000" noProof="0" err="1">
                    <a:solidFill>
                      <a:srgbClr val="FF0000"/>
                    </a:solidFill>
                  </a:rPr>
                  <a:t>a+b</a:t>
                </a:r>
                <a:r>
                  <a:rPr lang="pt-PT" sz="3000" noProof="0">
                    <a:solidFill>
                      <a:srgbClr val="FF0000"/>
                    </a:solidFill>
                  </a:rPr>
                  <a:t>)</a:t>
                </a:r>
                <a:r>
                  <a:rPr lang="pt-PT" sz="3000" baseline="30000" noProof="0">
                    <a:solidFill>
                      <a:srgbClr val="FF0000"/>
                    </a:solidFill>
                  </a:rPr>
                  <a:t>n</a:t>
                </a:r>
                <a:r>
                  <a:rPr lang="pt-PT" sz="3000" baseline="30000" noProof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pt-PT" sz="3000" noProof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3000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3000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3000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3000" noProof="0">
                    <a:solidFill>
                      <a:schemeClr val="tx1"/>
                    </a:solidFill>
                  </a:rPr>
                  <a:t> </a:t>
                </a:r>
                <a:r>
                  <a:rPr lang="pt-PT" sz="3000" noProof="0" err="1">
                    <a:solidFill>
                      <a:schemeClr val="tx1"/>
                    </a:solidFill>
                  </a:rPr>
                  <a:t>a</a:t>
                </a:r>
                <a:r>
                  <a:rPr lang="pt-PT" sz="3000" baseline="30000" noProof="0" err="1">
                    <a:solidFill>
                      <a:schemeClr val="tx1"/>
                    </a:solidFill>
                  </a:rPr>
                  <a:t>n</a:t>
                </a:r>
                <a:r>
                  <a:rPr lang="pt-PT" sz="3000" noProof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3000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3000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3000" noProof="0">
                    <a:solidFill>
                      <a:schemeClr val="tx1"/>
                    </a:solidFill>
                  </a:rPr>
                  <a:t> a</a:t>
                </a:r>
                <a:r>
                  <a:rPr lang="pt-PT" sz="3000" baseline="30000" noProof="0">
                    <a:solidFill>
                      <a:schemeClr val="tx1"/>
                    </a:solidFill>
                  </a:rPr>
                  <a:t>n-1</a:t>
                </a:r>
                <a14:m>
                  <m:oMath xmlns:m="http://schemas.openxmlformats.org/officeDocument/2006/math">
                    <m:r>
                      <a:rPr lang="pt-PT" sz="30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pt-PT" sz="30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pt-PT" sz="30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PT" sz="3000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3000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pt-PT" sz="3000" noProof="0" smtClean="0"/>
                      <m:t>a</m:t>
                    </m:r>
                    <m:r>
                      <m:rPr>
                        <m:nor/>
                      </m:rPr>
                      <a:rPr lang="pt-PT" sz="3000" baseline="30000" noProof="0" smtClean="0"/>
                      <m:t>n</m:t>
                    </m:r>
                    <m:r>
                      <m:rPr>
                        <m:nor/>
                      </m:rPr>
                      <a:rPr lang="pt-PT" sz="3000" baseline="30000" noProof="0" smtClean="0"/>
                      <m:t>−2</m:t>
                    </m:r>
                    <m:r>
                      <a:rPr lang="pt-PT" sz="3000" b="0" i="0" baseline="30000" noProof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pt-PT" sz="300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pt-PT" sz="3000" b="0" i="0" baseline="3000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pt-PT" sz="300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pt-PT" sz="30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…+</m:t>
                    </m:r>
                    <m:d>
                      <m:dPr>
                        <m:ctrlPr>
                          <a:rPr lang="pt-PT" sz="3000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3000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3000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pt-PT" sz="30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PT" sz="30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pt-PT" sz="30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PT" sz="3000" b="0" i="0" noProof="0" smtClean="0">
                        <a:solidFill>
                          <a:schemeClr val="tx1"/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pt-PT" sz="3000" baseline="30000" noProof="0" smtClean="0">
                        <a:solidFill>
                          <a:schemeClr val="tx1"/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pt-PT" sz="3000" baseline="30000" noProof="0" smtClean="0">
                        <a:solidFill>
                          <a:schemeClr val="tx1"/>
                        </a:solidFill>
                      </a:rPr>
                      <m:t>−</m:t>
                    </m:r>
                    <m:r>
                      <a:rPr lang="pt-PT" sz="3000" b="0" i="0" baseline="3000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pt-PT" sz="30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PT" sz="3000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3000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3000" noProof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PT" sz="3000" b="0" i="0" noProof="0" smtClean="0">
                        <a:solidFill>
                          <a:schemeClr val="tx1"/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pt-PT" sz="3000" baseline="30000" noProof="0" smtClean="0">
                        <a:solidFill>
                          <a:schemeClr val="tx1"/>
                        </a:solidFill>
                      </a:rPr>
                      <m:t>n</m:t>
                    </m:r>
                  </m:oMath>
                </a14:m>
                <a:r>
                  <a:rPr lang="pt-PT" sz="3000" noProof="0">
                    <a:solidFill>
                      <a:schemeClr val="tx1"/>
                    </a:solidFill>
                  </a:rPr>
                  <a:t> =</a:t>
                </a:r>
              </a:p>
              <a:p>
                <a:pPr marL="0" indent="0">
                  <a:buNone/>
                </a:pPr>
                <a:r>
                  <a:rPr lang="pt-PT" sz="2700" noProof="0">
                    <a:solidFill>
                      <a:schemeClr val="tx1"/>
                    </a:solidFill>
                  </a:rPr>
                  <a:t>                </a:t>
                </a:r>
              </a:p>
              <a:p>
                <a:pPr marL="0" indent="0">
                  <a:buNone/>
                </a:pPr>
                <a:r>
                  <a:rPr lang="pt-PT" sz="2700" noProof="0"/>
                  <a:t>                </a:t>
                </a:r>
                <a:r>
                  <a:rPr lang="pt-PT" sz="2700" noProof="0">
                    <a:solidFill>
                      <a:schemeClr val="tx1"/>
                    </a:solidFill>
                  </a:rPr>
                  <a:t> = </a:t>
                </a:r>
                <a:r>
                  <a:rPr lang="pt-PT" sz="3000" noProof="0">
                    <a:solidFill>
                      <a:schemeClr val="tx1"/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∑</a:t>
                </a:r>
                <a:r>
                  <a:rPr lang="pt-PT" sz="3000" baseline="-25000" noProof="0">
                    <a:solidFill>
                      <a:schemeClr val="tx1"/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3000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30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pt-PT" sz="3000" b="0" i="1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PT" sz="3000" noProof="0" smtClean="0">
                        <a:solidFill>
                          <a:schemeClr val="tx1"/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pt-PT" sz="3000" baseline="30000" noProof="0" smtClean="0">
                        <a:solidFill>
                          <a:schemeClr val="tx1"/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pt-PT" sz="3000" baseline="30000" noProof="0" smtClean="0">
                        <a:solidFill>
                          <a:schemeClr val="tx1"/>
                        </a:solidFill>
                      </a:rPr>
                      <m:t>−</m:t>
                    </m:r>
                    <m:r>
                      <m:rPr>
                        <m:sty m:val="p"/>
                      </m:rPr>
                      <a:rPr lang="pt-PT" sz="3000" b="0" i="0" baseline="3000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pt-PT" sz="300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pt-PT" sz="30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m:rPr>
                        <m:sty m:val="p"/>
                      </m:rPr>
                      <a:rPr lang="pt-PT" sz="3000" b="0" i="0" baseline="3000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pt-PT" sz="30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pt-PT" sz="3000" baseline="30000" noProof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pt-PT" sz="3000" baseline="30000" noProof="0"/>
              </a:p>
              <a:p>
                <a:pPr marL="0" indent="0">
                  <a:buNone/>
                </a:pPr>
                <a:endParaRPr lang="pt-PT" sz="3000" baseline="30000" noProof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pt-PT" sz="2700" noProof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D06053B0-20A1-AD0B-DBE1-7EE6840ABA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82" y="1267030"/>
                <a:ext cx="11543052" cy="3607039"/>
              </a:xfrm>
              <a:prstGeom prst="rect">
                <a:avLst/>
              </a:prstGeom>
              <a:blipFill>
                <a:blip r:embed="rId2"/>
                <a:stretch>
                  <a:fillRect l="-791" t="-3199" b="-1010"/>
                </a:stretch>
              </a:blipFill>
              <a:ln>
                <a:solidFill>
                  <a:schemeClr val="accent1">
                    <a:shade val="1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adroTexto 2">
            <a:extLst>
              <a:ext uri="{FF2B5EF4-FFF2-40B4-BE49-F238E27FC236}">
                <a16:creationId xmlns:a16="http://schemas.microsoft.com/office/drawing/2014/main" id="{D11CB980-EE6B-08AC-B48B-6774D731D7AA}"/>
              </a:ext>
            </a:extLst>
          </p:cNvPr>
          <p:cNvSpPr txBox="1"/>
          <p:nvPr/>
        </p:nvSpPr>
        <p:spPr>
          <a:xfrm>
            <a:off x="1914829" y="4517572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noProof="0"/>
              <a:t>k=0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9FC1976-5B7B-383F-987A-C079E257999E}"/>
              </a:ext>
            </a:extLst>
          </p:cNvPr>
          <p:cNvSpPr txBox="1"/>
          <p:nvPr/>
        </p:nvSpPr>
        <p:spPr>
          <a:xfrm>
            <a:off x="2002889" y="4024942"/>
            <a:ext cx="34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noProof="0"/>
              <a:t>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787FB75-0FBC-4C46-E11D-73082E953BD9}"/>
              </a:ext>
            </a:extLst>
          </p:cNvPr>
          <p:cNvSpPr txBox="1"/>
          <p:nvPr/>
        </p:nvSpPr>
        <p:spPr>
          <a:xfrm>
            <a:off x="929638" y="4994438"/>
            <a:ext cx="1119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noProof="0">
                <a:solidFill>
                  <a:schemeClr val="accent4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⊳  </a:t>
            </a:r>
            <a:r>
              <a:rPr lang="pt-PT" sz="2400" noProof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Este teorema também é válido quando </a:t>
            </a:r>
            <a:r>
              <a:rPr lang="pt-PT" sz="2400" b="1" noProof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a</a:t>
            </a:r>
            <a:r>
              <a:rPr lang="pt-PT" sz="2400" b="1" noProof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pt-PT" sz="2400" b="1" noProof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b</a:t>
            </a:r>
            <a:r>
              <a:rPr lang="pt-PT" sz="2400" b="1" noProof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pt-PT" sz="2400" noProof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são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números complexos</a:t>
            </a:r>
            <a:r>
              <a:rPr lang="pt-PT" sz="2400" noProof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e até em outras situações, quando </a:t>
            </a:r>
            <a:r>
              <a:rPr lang="pt-PT" sz="2400" b="1" noProof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a</a:t>
            </a:r>
            <a:r>
              <a:rPr lang="pt-PT" sz="2400" b="1" noProof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pt-PT" sz="2400" b="1" noProof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b</a:t>
            </a:r>
            <a:r>
              <a:rPr lang="pt-PT" sz="2400" b="1" noProof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pt-PT" sz="2400" noProof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são </a:t>
            </a:r>
            <a:r>
              <a:rPr lang="pt-PT" sz="2400" noProof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matrizes quadradas </a:t>
            </a:r>
            <a:r>
              <a:rPr lang="pt-PT" sz="2400" noProof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tais que </a:t>
            </a:r>
            <a:r>
              <a:rPr lang="pt-PT" sz="2400" b="1" noProof="0">
                <a:solidFill>
                  <a:schemeClr val="accent4">
                    <a:lumMod val="50000"/>
                  </a:schemeClr>
                </a:solidFill>
                <a:ea typeface="Cambria Math" panose="02040503050406030204" pitchFamily="18" charset="0"/>
              </a:rPr>
              <a:t>a ∙ b = b ∙ a</a:t>
            </a:r>
            <a:r>
              <a:rPr lang="pt-PT" sz="2400" noProof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4D1919E-D271-598A-C81A-8CF5D168352D}"/>
                  </a:ext>
                </a:extLst>
              </p:cNvPr>
              <p:cNvSpPr txBox="1"/>
              <p:nvPr/>
            </p:nvSpPr>
            <p:spPr>
              <a:xfrm>
                <a:off x="929638" y="5825435"/>
                <a:ext cx="11195304" cy="8982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noProof="0">
                    <a:solidFill>
                      <a:schemeClr val="accent4">
                        <a:lumMod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⊳  </a:t>
                </a:r>
                <a:r>
                  <a:rPr lang="pt-PT" sz="2400" noProof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Devido a este teorema, números combinatórios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 noProof="0" smtClean="0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noProof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também se chamam </a:t>
                </a:r>
                <a:r>
                  <a:rPr lang="pt-PT" sz="2400" noProof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coeficiente binomial</a:t>
                </a:r>
                <a:r>
                  <a:rPr lang="pt-PT" sz="2400" noProof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4D1919E-D271-598A-C81A-8CF5D16835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638" y="5825435"/>
                <a:ext cx="11195304" cy="898259"/>
              </a:xfrm>
              <a:prstGeom prst="rect">
                <a:avLst/>
              </a:prstGeom>
              <a:blipFill>
                <a:blip r:embed="rId3"/>
                <a:stretch>
                  <a:fillRect l="-817" t="-2041" b="-14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533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FFE8A-E59D-21EE-5C76-361DF067C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6EBB4822-2613-B235-2F22-E0632A156897}"/>
              </a:ext>
            </a:extLst>
          </p:cNvPr>
          <p:cNvSpPr/>
          <p:nvPr/>
        </p:nvSpPr>
        <p:spPr>
          <a:xfrm>
            <a:off x="655782" y="374133"/>
            <a:ext cx="10760361" cy="1536963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A895382-7638-AB56-EDCE-84651660EB06}"/>
              </a:ext>
            </a:extLst>
          </p:cNvPr>
          <p:cNvSpPr txBox="1">
            <a:spLocks/>
          </p:cNvSpPr>
          <p:nvPr/>
        </p:nvSpPr>
        <p:spPr>
          <a:xfrm>
            <a:off x="3275402" y="647292"/>
            <a:ext cx="8260815" cy="11300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500" noProof="0">
                <a:latin typeface="Comic Sans MS" panose="030F0702030302020204" pitchFamily="66" charset="0"/>
              </a:rPr>
              <a:t>Qual das seguintes expressões conta para</a:t>
            </a:r>
          </a:p>
          <a:p>
            <a:pPr marL="0" indent="0">
              <a:buNone/>
            </a:pPr>
            <a:r>
              <a:rPr lang="pt-PT" sz="2500" noProof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pt-PT" sz="2500" noProof="0">
                <a:latin typeface="Comic Sans MS" panose="030F0702030302020204" pitchFamily="66" charset="0"/>
              </a:rPr>
              <a:t>(</a:t>
            </a:r>
            <a:r>
              <a:rPr lang="pt-PT" sz="2500" noProof="0" err="1"/>
              <a:t>a+b</a:t>
            </a:r>
            <a:r>
              <a:rPr lang="pt-PT" sz="2500" noProof="0">
                <a:latin typeface="Comic Sans MS" panose="030F0702030302020204" pitchFamily="66" charset="0"/>
              </a:rPr>
              <a:t>)</a:t>
            </a:r>
            <a:r>
              <a:rPr lang="pt-PT" sz="2500" baseline="30000" noProof="0">
                <a:latin typeface="Comic Sans MS" panose="030F0702030302020204" pitchFamily="66" charset="0"/>
              </a:rPr>
              <a:t>4</a:t>
            </a:r>
            <a:r>
              <a:rPr lang="pt-PT" sz="2500" noProof="0">
                <a:latin typeface="Comic Sans MS" panose="030F0702030302020204" pitchFamily="66" charset="0"/>
              </a:rPr>
              <a:t>   (</a:t>
            </a:r>
            <a:r>
              <a:rPr lang="pt-PT" sz="2500" noProof="0">
                <a:solidFill>
                  <a:schemeClr val="tx1">
                    <a:lumMod val="95000"/>
                    <a:lumOff val="5000"/>
                  </a:schemeClr>
                </a:solidFill>
              </a:rPr>
              <a:t>a, b  </a:t>
            </a:r>
            <a:r>
              <a:rPr lang="pt-PT" sz="2500" noProof="0">
                <a:latin typeface="Comic Sans MS" panose="030F0702030302020204" pitchFamily="66" charset="0"/>
              </a:rPr>
              <a:t>sendo dois números reais dados) ?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5AF08B66-FF9E-9C6C-E83A-DE5FEA030156}"/>
              </a:ext>
            </a:extLst>
          </p:cNvPr>
          <p:cNvSpPr txBox="1">
            <a:spLocks/>
          </p:cNvSpPr>
          <p:nvPr/>
        </p:nvSpPr>
        <p:spPr>
          <a:xfrm>
            <a:off x="915421" y="581732"/>
            <a:ext cx="1827780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b="1" noProof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t-PT" sz="3200" b="1" noProof="0">
                <a:solidFill>
                  <a:schemeClr val="bg1"/>
                </a:solidFill>
              </a:rPr>
              <a:t>Exemplo   </a:t>
            </a:r>
          </a:p>
        </p:txBody>
      </p:sp>
      <p:sp>
        <p:nvSpPr>
          <p:cNvPr id="25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F4491E9C-5548-6260-8878-F34F6C415481}"/>
              </a:ext>
            </a:extLst>
          </p:cNvPr>
          <p:cNvSpPr/>
          <p:nvPr/>
        </p:nvSpPr>
        <p:spPr>
          <a:xfrm>
            <a:off x="4367853" y="2045734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3200" noProof="0">
              <a:solidFill>
                <a:schemeClr val="tx1"/>
              </a:solidFill>
            </a:endParaRPr>
          </a:p>
          <a:p>
            <a:pPr algn="ctr"/>
            <a:r>
              <a:rPr lang="pt-PT" sz="3200" noProof="0">
                <a:solidFill>
                  <a:schemeClr val="tx1"/>
                </a:solidFill>
              </a:rPr>
              <a:t>a</a:t>
            </a:r>
            <a:r>
              <a:rPr lang="pt-PT" sz="3200" baseline="30000" noProof="0">
                <a:solidFill>
                  <a:schemeClr val="tx1"/>
                </a:solidFill>
              </a:rPr>
              <a:t>4</a:t>
            </a:r>
            <a:r>
              <a:rPr lang="pt-PT" sz="3200" noProof="0">
                <a:solidFill>
                  <a:schemeClr val="tx1"/>
                </a:solidFill>
              </a:rPr>
              <a:t> + 4ab</a:t>
            </a:r>
            <a:r>
              <a:rPr lang="pt-PT" sz="3200" baseline="30000" noProof="0">
                <a:solidFill>
                  <a:schemeClr val="tx1"/>
                </a:solidFill>
              </a:rPr>
              <a:t>3</a:t>
            </a:r>
            <a:r>
              <a:rPr lang="pt-PT" sz="3200" noProof="0">
                <a:solidFill>
                  <a:schemeClr val="tx1"/>
                </a:solidFill>
              </a:rPr>
              <a:t> + 4a</a:t>
            </a:r>
            <a:r>
              <a:rPr lang="pt-PT" sz="3200" baseline="30000" noProof="0">
                <a:solidFill>
                  <a:schemeClr val="tx1"/>
                </a:solidFill>
              </a:rPr>
              <a:t>3</a:t>
            </a:r>
            <a:r>
              <a:rPr lang="pt-PT" sz="3200" noProof="0">
                <a:solidFill>
                  <a:schemeClr val="tx1"/>
                </a:solidFill>
              </a:rPr>
              <a:t>b + b</a:t>
            </a:r>
            <a:r>
              <a:rPr lang="pt-PT" sz="3200" baseline="30000" noProof="0">
                <a:solidFill>
                  <a:schemeClr val="tx1"/>
                </a:solidFill>
              </a:rPr>
              <a:t>4</a:t>
            </a:r>
            <a:r>
              <a:rPr lang="pt-PT" sz="3200" noProof="0">
                <a:solidFill>
                  <a:schemeClr val="tx1"/>
                </a:solidFill>
              </a:rPr>
              <a:t> </a:t>
            </a:r>
          </a:p>
          <a:p>
            <a:pPr algn="ctr"/>
            <a:endParaRPr lang="pt-PT" sz="2400" b="1" noProof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48468AA3-0A81-6138-9770-AA14607B26A0}"/>
              </a:ext>
            </a:extLst>
          </p:cNvPr>
          <p:cNvSpPr/>
          <p:nvPr/>
        </p:nvSpPr>
        <p:spPr>
          <a:xfrm>
            <a:off x="4367852" y="3246092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3200" noProof="0">
              <a:solidFill>
                <a:schemeClr val="tx1"/>
              </a:solidFill>
            </a:endParaRPr>
          </a:p>
          <a:p>
            <a:pPr algn="ctr"/>
            <a:r>
              <a:rPr lang="pt-PT" sz="3200" noProof="0">
                <a:solidFill>
                  <a:schemeClr val="tx1"/>
                </a:solidFill>
              </a:rPr>
              <a:t>a</a:t>
            </a:r>
            <a:r>
              <a:rPr lang="pt-PT" sz="3200" baseline="30000" noProof="0">
                <a:solidFill>
                  <a:schemeClr val="tx1"/>
                </a:solidFill>
              </a:rPr>
              <a:t>4</a:t>
            </a:r>
            <a:r>
              <a:rPr lang="pt-PT" sz="3200" noProof="0">
                <a:solidFill>
                  <a:schemeClr val="tx1"/>
                </a:solidFill>
              </a:rPr>
              <a:t> + 4ab</a:t>
            </a:r>
            <a:r>
              <a:rPr lang="pt-PT" sz="3200" baseline="30000" noProof="0">
                <a:solidFill>
                  <a:schemeClr val="tx1"/>
                </a:solidFill>
              </a:rPr>
              <a:t>3</a:t>
            </a:r>
            <a:r>
              <a:rPr lang="pt-PT" sz="3200" noProof="0">
                <a:solidFill>
                  <a:schemeClr val="tx1"/>
                </a:solidFill>
              </a:rPr>
              <a:t> + 4a</a:t>
            </a:r>
            <a:r>
              <a:rPr lang="pt-PT" sz="3200" baseline="30000" noProof="0">
                <a:solidFill>
                  <a:schemeClr val="tx1"/>
                </a:solidFill>
              </a:rPr>
              <a:t>2</a:t>
            </a:r>
            <a:r>
              <a:rPr lang="pt-PT" sz="3200" noProof="0">
                <a:solidFill>
                  <a:schemeClr val="tx1"/>
                </a:solidFill>
              </a:rPr>
              <a:t>b</a:t>
            </a:r>
            <a:r>
              <a:rPr lang="pt-PT" sz="3200" baseline="30000" noProof="0">
                <a:solidFill>
                  <a:schemeClr val="tx1"/>
                </a:solidFill>
              </a:rPr>
              <a:t>2</a:t>
            </a:r>
            <a:r>
              <a:rPr lang="pt-PT" sz="3200" noProof="0">
                <a:solidFill>
                  <a:schemeClr val="tx1"/>
                </a:solidFill>
              </a:rPr>
              <a:t> + 4a</a:t>
            </a:r>
            <a:r>
              <a:rPr lang="pt-PT" sz="3200" baseline="30000" noProof="0">
                <a:solidFill>
                  <a:schemeClr val="tx1"/>
                </a:solidFill>
              </a:rPr>
              <a:t>3</a:t>
            </a:r>
            <a:r>
              <a:rPr lang="pt-PT" sz="3200" noProof="0">
                <a:solidFill>
                  <a:schemeClr val="tx1"/>
                </a:solidFill>
              </a:rPr>
              <a:t>b + b</a:t>
            </a:r>
            <a:r>
              <a:rPr lang="pt-PT" sz="3200" baseline="30000" noProof="0">
                <a:solidFill>
                  <a:schemeClr val="tx1"/>
                </a:solidFill>
              </a:rPr>
              <a:t>4</a:t>
            </a:r>
            <a:r>
              <a:rPr lang="pt-PT" sz="3200" noProof="0">
                <a:solidFill>
                  <a:schemeClr val="tx1"/>
                </a:solidFill>
              </a:rPr>
              <a:t> </a:t>
            </a:r>
          </a:p>
          <a:p>
            <a:pPr algn="ctr"/>
            <a:endParaRPr lang="pt-PT" sz="2400" b="1" noProof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ángulo: esquinas redondeadas 50">
            <a:hlinkClick r:id="rId3" action="ppaction://hlinksldjump"/>
            <a:extLst>
              <a:ext uri="{FF2B5EF4-FFF2-40B4-BE49-F238E27FC236}">
                <a16:creationId xmlns:a16="http://schemas.microsoft.com/office/drawing/2014/main" id="{6572322B-2ED7-1980-036F-937E80B29AA0}"/>
              </a:ext>
            </a:extLst>
          </p:cNvPr>
          <p:cNvSpPr/>
          <p:nvPr/>
        </p:nvSpPr>
        <p:spPr>
          <a:xfrm>
            <a:off x="4367852" y="4411981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3200" noProof="0">
              <a:solidFill>
                <a:schemeClr val="tx1"/>
              </a:solidFill>
            </a:endParaRPr>
          </a:p>
          <a:p>
            <a:pPr algn="ctr"/>
            <a:r>
              <a:rPr lang="pt-PT" sz="3200" noProof="0">
                <a:solidFill>
                  <a:schemeClr val="tx1"/>
                </a:solidFill>
              </a:rPr>
              <a:t>b</a:t>
            </a:r>
            <a:r>
              <a:rPr lang="pt-PT" sz="3200" baseline="30000" noProof="0">
                <a:solidFill>
                  <a:schemeClr val="tx1"/>
                </a:solidFill>
              </a:rPr>
              <a:t>4</a:t>
            </a:r>
            <a:r>
              <a:rPr lang="pt-PT" sz="3200" noProof="0">
                <a:solidFill>
                  <a:schemeClr val="tx1"/>
                </a:solidFill>
              </a:rPr>
              <a:t> + 4ab</a:t>
            </a:r>
            <a:r>
              <a:rPr lang="pt-PT" sz="3200" baseline="30000" noProof="0">
                <a:solidFill>
                  <a:schemeClr val="tx1"/>
                </a:solidFill>
              </a:rPr>
              <a:t>3</a:t>
            </a:r>
            <a:r>
              <a:rPr lang="pt-PT" sz="3200" noProof="0">
                <a:solidFill>
                  <a:schemeClr val="tx1"/>
                </a:solidFill>
              </a:rPr>
              <a:t> + 6a</a:t>
            </a:r>
            <a:r>
              <a:rPr lang="pt-PT" sz="3200" baseline="30000" noProof="0">
                <a:solidFill>
                  <a:schemeClr val="tx1"/>
                </a:solidFill>
              </a:rPr>
              <a:t>2</a:t>
            </a:r>
            <a:r>
              <a:rPr lang="pt-PT" sz="3200" noProof="0">
                <a:solidFill>
                  <a:schemeClr val="tx1"/>
                </a:solidFill>
              </a:rPr>
              <a:t>b</a:t>
            </a:r>
            <a:r>
              <a:rPr lang="pt-PT" sz="3200" baseline="30000" noProof="0">
                <a:solidFill>
                  <a:schemeClr val="tx1"/>
                </a:solidFill>
              </a:rPr>
              <a:t>2</a:t>
            </a:r>
            <a:r>
              <a:rPr lang="pt-PT" sz="3200" noProof="0">
                <a:solidFill>
                  <a:schemeClr val="tx1"/>
                </a:solidFill>
              </a:rPr>
              <a:t> + 4a</a:t>
            </a:r>
            <a:r>
              <a:rPr lang="pt-PT" sz="3200" baseline="30000" noProof="0">
                <a:solidFill>
                  <a:schemeClr val="tx1"/>
                </a:solidFill>
              </a:rPr>
              <a:t>3</a:t>
            </a:r>
            <a:r>
              <a:rPr lang="pt-PT" sz="3200" noProof="0">
                <a:solidFill>
                  <a:schemeClr val="tx1"/>
                </a:solidFill>
              </a:rPr>
              <a:t>b + a</a:t>
            </a:r>
            <a:r>
              <a:rPr lang="pt-PT" sz="3200" baseline="30000" noProof="0">
                <a:solidFill>
                  <a:schemeClr val="tx1"/>
                </a:solidFill>
              </a:rPr>
              <a:t>4</a:t>
            </a:r>
            <a:r>
              <a:rPr lang="pt-PT" sz="3200" noProof="0">
                <a:solidFill>
                  <a:schemeClr val="tx1"/>
                </a:solidFill>
              </a:rPr>
              <a:t> </a:t>
            </a:r>
          </a:p>
          <a:p>
            <a:pPr algn="ctr"/>
            <a:endParaRPr lang="pt-PT" sz="2400" b="1" noProof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53B31B29-24C0-8DAB-577F-77A72F4BA59F}"/>
              </a:ext>
            </a:extLst>
          </p:cNvPr>
          <p:cNvSpPr/>
          <p:nvPr/>
        </p:nvSpPr>
        <p:spPr>
          <a:xfrm>
            <a:off x="4367852" y="5577870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3200" noProof="0" dirty="0">
              <a:solidFill>
                <a:schemeClr val="tx1"/>
              </a:solidFill>
            </a:endParaRPr>
          </a:p>
          <a:p>
            <a:pPr algn="ctr"/>
            <a:r>
              <a:rPr lang="pt-PT" sz="3200" noProof="0" dirty="0">
                <a:solidFill>
                  <a:schemeClr val="tx1"/>
                </a:solidFill>
              </a:rPr>
              <a:t>Nenhuma das </a:t>
            </a:r>
            <a:r>
              <a:rPr lang="pt-PT" sz="3200" dirty="0">
                <a:solidFill>
                  <a:schemeClr val="tx1"/>
                </a:solidFill>
              </a:rPr>
              <a:t>anteriores</a:t>
            </a:r>
            <a:endParaRPr lang="pt-PT" sz="3200" noProof="0" dirty="0">
              <a:solidFill>
                <a:schemeClr val="tx1"/>
              </a:solidFill>
            </a:endParaRPr>
          </a:p>
          <a:p>
            <a:pPr algn="ctr"/>
            <a:endParaRPr lang="pt-PT" sz="2400" b="1" noProof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C1FBF8-C37F-61C8-A3F6-E85332F579BE}"/>
              </a:ext>
            </a:extLst>
          </p:cNvPr>
          <p:cNvSpPr txBox="1"/>
          <p:nvPr/>
        </p:nvSpPr>
        <p:spPr>
          <a:xfrm>
            <a:off x="1043031" y="2122263"/>
            <a:ext cx="12575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>
                <a:solidFill>
                  <a:schemeClr val="accent1">
                    <a:lumMod val="75000"/>
                  </a:schemeClr>
                </a:solidFill>
              </a:rPr>
              <a:t>Escolhe:</a:t>
            </a:r>
          </a:p>
        </p:txBody>
      </p:sp>
    </p:spTree>
    <p:extLst>
      <p:ext uri="{BB962C8B-B14F-4D97-AF65-F5344CB8AC3E}">
        <p14:creationId xmlns:p14="http://schemas.microsoft.com/office/powerpoint/2010/main" val="44730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AA032-B615-8132-C674-5704ADD9E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89BE8EEC-0805-924D-0CF3-4D0A06CB3DCD}"/>
              </a:ext>
            </a:extLst>
          </p:cNvPr>
          <p:cNvSpPr txBox="1">
            <a:spLocks/>
          </p:cNvSpPr>
          <p:nvPr/>
        </p:nvSpPr>
        <p:spPr>
          <a:xfrm>
            <a:off x="7278084" y="5402121"/>
            <a:ext cx="360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pt-PT" b="1" noProof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8BD0F1-E059-3D91-8D5C-581AE1443766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noProof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5498A4B5-2478-DCAA-6C1B-409A730E0847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BA0C712-1945-3214-BE4B-ED3BAF9533CC}"/>
              </a:ext>
            </a:extLst>
          </p:cNvPr>
          <p:cNvSpPr/>
          <p:nvPr/>
        </p:nvSpPr>
        <p:spPr>
          <a:xfrm>
            <a:off x="6360639" y="2290272"/>
            <a:ext cx="522951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8000" b="1" i="1" noProof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Muito Bem!</a:t>
            </a:r>
            <a:endParaRPr lang="pt-PT" sz="8000" b="1" i="1" cap="none" spc="0" noProof="0">
              <a:ln w="12700" cmpd="sng">
                <a:solidFill>
                  <a:srgbClr val="7030A0"/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AB4FB02F-98C1-035F-A05E-2C6F04EAFE4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FE66BCF-0A0C-6BB1-819A-F867FA7BD46F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5B1A919-E151-7F2A-D175-81334DCCF970}"/>
              </a:ext>
            </a:extLst>
          </p:cNvPr>
          <p:cNvSpPr txBox="1">
            <a:spLocks/>
          </p:cNvSpPr>
          <p:nvPr/>
        </p:nvSpPr>
        <p:spPr>
          <a:xfrm>
            <a:off x="7175391" y="5229000"/>
            <a:ext cx="3702693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PT" b="1" noProof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regressa ao exemplo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468F1B4E-AE3A-3A8C-4559-18C7BC160018}"/>
              </a:ext>
            </a:extLst>
          </p:cNvPr>
          <p:cNvSpPr/>
          <p:nvPr/>
        </p:nvSpPr>
        <p:spPr>
          <a:xfrm>
            <a:off x="7317123" y="5550099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635539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37DC7-B468-26A7-EFF4-24CBC9A1A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A03D2F-EB04-332F-B435-71230108029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noProof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2D7343F-7710-0780-EF40-5AD120E8B517}"/>
              </a:ext>
            </a:extLst>
          </p:cNvPr>
          <p:cNvSpPr/>
          <p:nvPr/>
        </p:nvSpPr>
        <p:spPr>
          <a:xfrm>
            <a:off x="5786995" y="2233952"/>
            <a:ext cx="6013059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6000" b="1" i="1" noProof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Desculpa, verifica a tua resposta!</a:t>
            </a:r>
            <a:endParaRPr lang="pt-PT" sz="6000" b="1" i="1" cap="none" spc="0" noProof="0">
              <a:ln w="12700" cmpd="sng">
                <a:solidFill>
                  <a:srgbClr val="7030A0"/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0FDE6259-8ED0-9A2D-2734-2AA574F1F2B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23CDE5F-156A-2B36-107F-41A0D21308A4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B7527F33-75F3-AF5A-A2F9-73F7A9F374E8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18A65D19-2461-7953-1D52-DF26BF3A46E5}"/>
              </a:ext>
            </a:extLst>
          </p:cNvPr>
          <p:cNvSpPr txBox="1">
            <a:spLocks/>
          </p:cNvSpPr>
          <p:nvPr/>
        </p:nvSpPr>
        <p:spPr>
          <a:xfrm>
            <a:off x="7278084" y="5402121"/>
            <a:ext cx="360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pt-PT" b="1" noProof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0EFA36D-9E91-45F9-7A99-399FC127D53E}"/>
              </a:ext>
            </a:extLst>
          </p:cNvPr>
          <p:cNvSpPr txBox="1">
            <a:spLocks/>
          </p:cNvSpPr>
          <p:nvPr/>
        </p:nvSpPr>
        <p:spPr>
          <a:xfrm>
            <a:off x="7175392" y="5229000"/>
            <a:ext cx="360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PT" b="1" noProof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tenta outra vez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1CAF5ED-C38D-F3D9-7944-31D6382583F7}"/>
              </a:ext>
            </a:extLst>
          </p:cNvPr>
          <p:cNvSpPr/>
          <p:nvPr/>
        </p:nvSpPr>
        <p:spPr>
          <a:xfrm>
            <a:off x="7317123" y="5550099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104446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BC153-8F98-ED73-08DE-5D99EF7F6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ocadillo: rectángulo 7">
            <a:extLst>
              <a:ext uri="{FF2B5EF4-FFF2-40B4-BE49-F238E27FC236}">
                <a16:creationId xmlns:a16="http://schemas.microsoft.com/office/drawing/2014/main" id="{D475E919-FEFD-D0F7-F65F-A5D13D37994C}"/>
              </a:ext>
            </a:extLst>
          </p:cNvPr>
          <p:cNvSpPr/>
          <p:nvPr/>
        </p:nvSpPr>
        <p:spPr>
          <a:xfrm>
            <a:off x="8072581" y="3038763"/>
            <a:ext cx="3897746" cy="481843"/>
          </a:xfrm>
          <a:prstGeom prst="wedgeRectCallout">
            <a:avLst>
              <a:gd name="adj1" fmla="val -56262"/>
              <a:gd name="adj2" fmla="val 67023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50177837-060E-BF13-9794-66EA571BF838}"/>
              </a:ext>
            </a:extLst>
          </p:cNvPr>
          <p:cNvSpPr txBox="1">
            <a:spLocks/>
          </p:cNvSpPr>
          <p:nvPr/>
        </p:nvSpPr>
        <p:spPr>
          <a:xfrm>
            <a:off x="1300971" y="1433780"/>
            <a:ext cx="8260815" cy="11300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noProof="0">
                <a:solidFill>
                  <a:schemeClr val="accent1">
                    <a:lumMod val="75000"/>
                  </a:schemeClr>
                </a:solidFill>
              </a:rPr>
              <a:t>Certamente,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BF00C7D8-0D02-E3B2-EE90-98184A718C31}"/>
                  </a:ext>
                </a:extLst>
              </p:cNvPr>
              <p:cNvSpPr txBox="1"/>
              <p:nvPr/>
            </p:nvSpPr>
            <p:spPr>
              <a:xfrm>
                <a:off x="1601492" y="2409203"/>
                <a:ext cx="10068314" cy="2334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800" noProof="0">
                    <a:solidFill>
                      <a:srgbClr val="FF0000"/>
                    </a:solidFill>
                  </a:rPr>
                  <a:t>(</a:t>
                </a:r>
                <a:r>
                  <a:rPr lang="pt-PT" sz="2800" noProof="0" err="1">
                    <a:solidFill>
                      <a:srgbClr val="FF0000"/>
                    </a:solidFill>
                  </a:rPr>
                  <a:t>a+b</a:t>
                </a:r>
                <a:r>
                  <a:rPr lang="pt-PT" sz="2800" noProof="0">
                    <a:solidFill>
                      <a:srgbClr val="FF0000"/>
                    </a:solidFill>
                  </a:rPr>
                  <a:t>)</a:t>
                </a:r>
                <a:r>
                  <a:rPr lang="pt-PT" sz="2800" baseline="30000" noProof="0">
                    <a:solidFill>
                      <a:srgbClr val="FF0000"/>
                    </a:solidFill>
                  </a:rPr>
                  <a:t>4</a:t>
                </a:r>
                <a:r>
                  <a:rPr lang="pt-PT" sz="2800" baseline="30000" noProof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8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8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8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8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a</a:t>
                </a:r>
                <a:r>
                  <a:rPr lang="pt-PT" sz="2800" baseline="30000" noProof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8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8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8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8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a</a:t>
                </a:r>
                <a:r>
                  <a:rPr lang="pt-PT" sz="2800" baseline="30000" noProof="0">
                    <a:solidFill>
                      <a:schemeClr val="accent1">
                        <a:lumMod val="75000"/>
                      </a:schemeClr>
                    </a:solidFill>
                  </a:rPr>
                  <a:t>4-1</a:t>
                </a:r>
                <a14:m>
                  <m:oMath xmlns:m="http://schemas.openxmlformats.org/officeDocument/2006/math">
                    <m: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PT" sz="28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8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8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8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pt-PT" sz="280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4−2</m:t>
                    </m:r>
                    <m:r>
                      <m:rPr>
                        <m:sty m:val="p"/>
                      </m:rPr>
                      <a:rPr lang="pt-PT" sz="28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PT" sz="28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8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8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8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4−3</m:t>
                    </m:r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PT" sz="28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8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8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8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</m:t>
                    </m:r>
                  </m:oMath>
                </a14:m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=</a:t>
                </a:r>
              </a:p>
              <a:p>
                <a:endParaRPr lang="pt-PT" sz="2800" noProof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           = a</a:t>
                </a:r>
                <a:r>
                  <a:rPr lang="pt-PT" sz="2800" baseline="30000" noProof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+ 4 a</a:t>
                </a:r>
                <a:r>
                  <a:rPr lang="pt-PT" sz="2800" baseline="30000" noProof="0">
                    <a:solidFill>
                      <a:schemeClr val="accent1">
                        <a:lumMod val="75000"/>
                      </a:schemeClr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2</m:t>
                    </m:r>
                    <m: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pt-PT" sz="28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4 </m:t>
                    </m:r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pt-PT" sz="2800" b="0" i="0" baseline="30000" noProof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</m:t>
                    </m:r>
                  </m:oMath>
                </a14:m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</a:p>
              <a:p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</a:p>
              <a:p>
                <a:r>
                  <a:rPr lang="pt-PT" sz="2400" noProof="0">
                    <a:solidFill>
                      <a:schemeClr val="accent1">
                        <a:lumMod val="75000"/>
                      </a:schemeClr>
                    </a:solidFill>
                  </a:rPr>
                  <a:t>              </a:t>
                </a:r>
                <a:endParaRPr lang="pt-PT" sz="2800" noProof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BF00C7D8-0D02-E3B2-EE90-98184A718C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1492" y="2409203"/>
                <a:ext cx="10068314" cy="2334870"/>
              </a:xfrm>
              <a:prstGeom prst="rect">
                <a:avLst/>
              </a:prstGeom>
              <a:blipFill>
                <a:blip r:embed="rId2"/>
                <a:stretch>
                  <a:fillRect l="-1272" t="-52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>
            <a:extLst>
              <a:ext uri="{FF2B5EF4-FFF2-40B4-BE49-F238E27FC236}">
                <a16:creationId xmlns:a16="http://schemas.microsoft.com/office/drawing/2014/main" id="{0EBD5091-B2EF-6532-94F8-26AF9269824C}"/>
              </a:ext>
            </a:extLst>
          </p:cNvPr>
          <p:cNvSpPr txBox="1"/>
          <p:nvPr/>
        </p:nvSpPr>
        <p:spPr>
          <a:xfrm>
            <a:off x="8197271" y="3095018"/>
            <a:ext cx="3897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noProof="0"/>
              <a:t>A soma é comutativa (adição a</a:t>
            </a:r>
            <a:r>
              <a:rPr lang="pt-PT" baseline="30000" noProof="0"/>
              <a:t>4</a:t>
            </a:r>
            <a:r>
              <a:rPr lang="pt-PT" noProof="0"/>
              <a:t>, b</a:t>
            </a:r>
            <a:r>
              <a:rPr lang="pt-PT" baseline="30000" noProof="0"/>
              <a:t>4</a:t>
            </a:r>
            <a:r>
              <a:rPr lang="pt-PT" noProof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0A10690E-3AA6-D28D-875D-BE990D9907AD}"/>
                  </a:ext>
                </a:extLst>
              </p:cNvPr>
              <p:cNvSpPr txBox="1"/>
              <p:nvPr/>
            </p:nvSpPr>
            <p:spPr>
              <a:xfrm>
                <a:off x="1597213" y="3359078"/>
                <a:ext cx="10373114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                                                                           = </a:t>
                </a:r>
              </a:p>
              <a:p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</a:p>
              <a:p>
                <a:r>
                  <a:rPr lang="pt-PT" sz="2400" noProof="0">
                    <a:solidFill>
                      <a:schemeClr val="accent1">
                        <a:lumMod val="75000"/>
                      </a:schemeClr>
                    </a:solidFill>
                  </a:rPr>
                  <a:t>              </a:t>
                </a:r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= </a:t>
                </a:r>
                <a:r>
                  <a:rPr lang="pt-PT" sz="2800" noProof="0">
                    <a:solidFill>
                      <a:srgbClr val="FF0000"/>
                    </a:solidFill>
                  </a:rPr>
                  <a:t>b</a:t>
                </a:r>
                <a:r>
                  <a:rPr lang="pt-PT" sz="2800" baseline="30000" noProof="0">
                    <a:solidFill>
                      <a:srgbClr val="FF0000"/>
                    </a:solidFill>
                  </a:rPr>
                  <a:t>4</a:t>
                </a:r>
                <a:r>
                  <a:rPr lang="pt-PT" sz="2800" noProof="0">
                    <a:solidFill>
                      <a:srgbClr val="FF0000"/>
                    </a:solidFill>
                  </a:rPr>
                  <a:t> + 4 a</a:t>
                </a:r>
                <a:r>
                  <a:rPr lang="pt-PT" sz="2800" baseline="30000" noProof="0">
                    <a:solidFill>
                      <a:srgbClr val="FF0000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pt-PT" sz="28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pt-PT" sz="28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pt-PT" sz="28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rgbClr val="FF000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rgbClr val="FF0000"/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pt-PT" sz="2800" baseline="30000" noProof="0" smtClean="0">
                        <a:solidFill>
                          <a:srgbClr val="FF0000"/>
                        </a:solidFill>
                      </a:rPr>
                      <m:t>2</m:t>
                    </m:r>
                    <m:r>
                      <a:rPr lang="pt-PT" sz="2800" baseline="300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pt-PT" sz="28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pt-PT" sz="2800" baseline="300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pt-PT" sz="28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4 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PT" sz="2800" noProof="0" smtClean="0">
                        <a:solidFill>
                          <a:srgbClr val="FF0000"/>
                        </a:solidFill>
                      </a:rPr>
                      <m:t>b</m:t>
                    </m:r>
                    <m:r>
                      <a:rPr lang="pt-PT" sz="2800" baseline="300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pt-PT" sz="280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pt-PT" sz="2800" b="0" i="0" noProof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pt-PT" sz="2800" baseline="30000" noProof="0" smtClean="0">
                        <a:solidFill>
                          <a:srgbClr val="FF0000"/>
                        </a:solidFill>
                      </a:rPr>
                      <m:t>4</m:t>
                    </m:r>
                    <m:r>
                      <m:rPr>
                        <m:nor/>
                      </m:rPr>
                      <a:rPr lang="pt-PT" sz="2800" b="0" i="0" baseline="30000" noProof="0" smtClean="0">
                        <a:solidFill>
                          <a:srgbClr val="FF0000"/>
                        </a:solidFill>
                      </a:rPr>
                      <m:t> </m:t>
                    </m:r>
                  </m:oMath>
                </a14:m>
                <a:r>
                  <a:rPr lang="pt-PT" sz="2800" noProof="0">
                    <a:solidFill>
                      <a:srgbClr val="FF0000"/>
                    </a:solidFill>
                  </a:rPr>
                  <a:t> </a:t>
                </a:r>
                <a:r>
                  <a:rPr lang="pt-PT" sz="2800" noProof="0">
                    <a:solidFill>
                      <a:schemeClr val="accent1">
                        <a:lumMod val="75000"/>
                      </a:schemeClr>
                    </a:solidFill>
                  </a:rPr>
                  <a:t>(a 3ª opção como resposta)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0A10690E-3AA6-D28D-875D-BE990D9907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7213" y="3359078"/>
                <a:ext cx="10373114" cy="1384995"/>
              </a:xfrm>
              <a:prstGeom prst="rect">
                <a:avLst/>
              </a:prstGeom>
              <a:blipFill>
                <a:blip r:embed="rId3"/>
                <a:stretch>
                  <a:fillRect t="-3965" r="-529" b="-1189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30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A74BB-A552-6B84-2F39-4EC747C73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A71C014-F979-8B09-1659-656B47AEA407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8129303" cy="79371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b="1">
                <a:solidFill>
                  <a:srgbClr val="7030A0"/>
                </a:solidFill>
                <a:latin typeface="+mn-lt"/>
              </a:rPr>
              <a:t>Teorema Binomial</a:t>
            </a:r>
            <a:r>
              <a:rPr lang="pt-PT" b="1" noProof="0">
                <a:solidFill>
                  <a:srgbClr val="7030A0"/>
                </a:solidFill>
                <a:latin typeface="+mn-lt"/>
              </a:rPr>
              <a:t>: </a:t>
            </a:r>
            <a:r>
              <a:rPr lang="pt-PT" b="1" i="1" noProof="0">
                <a:solidFill>
                  <a:srgbClr val="7030A0"/>
                </a:solidFill>
                <a:latin typeface="+mn-lt"/>
              </a:rPr>
              <a:t>a prova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5AACBDD-1BC5-C21B-18AB-4B746A8EC004}"/>
              </a:ext>
            </a:extLst>
          </p:cNvPr>
          <p:cNvSpPr txBox="1"/>
          <p:nvPr/>
        </p:nvSpPr>
        <p:spPr>
          <a:xfrm>
            <a:off x="85061" y="1311087"/>
            <a:ext cx="122238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pt-PT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O Teorema é claramente válido quando </a:t>
            </a:r>
            <a:r>
              <a:rPr lang="pt-PT" sz="2400" noProof="0" dirty="0">
                <a:latin typeface="Comic Sans MS" panose="030F0702030302020204" pitchFamily="66" charset="0"/>
                <a:ea typeface="Cambria Math" panose="02040503050406030204" pitchFamily="18" charset="0"/>
              </a:rPr>
              <a:t>n=0 ou n=1, portanto suponhamos n </a:t>
            </a:r>
            <a:r>
              <a:rPr lang="pt-PT" sz="2400" noProof="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</a:t>
            </a:r>
          </a:p>
          <a:p>
            <a:r>
              <a:rPr lang="pt-PT" sz="2400" noProof="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Primeiramente, iremos calcular (</a:t>
            </a:r>
            <a:r>
              <a:rPr lang="pt-PT" sz="2400" noProof="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pt-PT" sz="2400" noProof="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pt-PT" sz="2400" baseline="30000" noProof="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pt-PT" sz="2400" noProof="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para os casos n=2, n=3, de uma forma útil:</a:t>
            </a:r>
          </a:p>
        </p:txBody>
      </p:sp>
    </p:spTree>
    <p:extLst>
      <p:ext uri="{BB962C8B-B14F-4D97-AF65-F5344CB8AC3E}">
        <p14:creationId xmlns:p14="http://schemas.microsoft.com/office/powerpoint/2010/main" val="838352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790614C138BCA40A9D3A9FC7404D43D" ma:contentTypeVersion="13" ma:contentTypeDescription="Criar um novo documento." ma:contentTypeScope="" ma:versionID="d318c6e10c8e3213ed6ac39120f32b51">
  <xsd:schema xmlns:xsd="http://www.w3.org/2001/XMLSchema" xmlns:xs="http://www.w3.org/2001/XMLSchema" xmlns:p="http://schemas.microsoft.com/office/2006/metadata/properties" xmlns:ns3="8978ca4b-41cd-456f-ab81-1a82c2144eab" xmlns:ns4="fc57c669-a916-49e5-8548-34cf2d879fe6" targetNamespace="http://schemas.microsoft.com/office/2006/metadata/properties" ma:root="true" ma:fieldsID="efb5ce5a24d2043e00b2f10a07fc9bf9" ns3:_="" ns4:_="">
    <xsd:import namespace="8978ca4b-41cd-456f-ab81-1a82c2144eab"/>
    <xsd:import namespace="fc57c669-a916-49e5-8548-34cf2d879fe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78ca4b-41cd-456f-ab81-1a82c2144e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57c669-a916-49e5-8548-34cf2d879fe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ash de Sugestão de Partilh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978ca4b-41cd-456f-ab81-1a82c2144eab" xsi:nil="true"/>
  </documentManagement>
</p:properties>
</file>

<file path=customXml/itemProps1.xml><?xml version="1.0" encoding="utf-8"?>
<ds:datastoreItem xmlns:ds="http://schemas.openxmlformats.org/officeDocument/2006/customXml" ds:itemID="{12FC3333-57C3-41E9-95CC-CB7A0B0E8A33}">
  <ds:schemaRefs>
    <ds:schemaRef ds:uri="8978ca4b-41cd-456f-ab81-1a82c2144eab"/>
    <ds:schemaRef ds:uri="fc57c669-a916-49e5-8548-34cf2d879fe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4409FDF-3A96-4496-B5DE-C13C0A3148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A722F6-BBF7-497C-8CCA-89E6FD15EA59}">
  <ds:schemaRefs>
    <ds:schemaRef ds:uri="8978ca4b-41cd-456f-ab81-1a82c2144eab"/>
    <ds:schemaRef ds:uri="fc57c669-a916-49e5-8548-34cf2d879fe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1829</Words>
  <Application>Microsoft Office PowerPoint</Application>
  <PresentationFormat>Ecrã Panorâmico</PresentationFormat>
  <Paragraphs>203</Paragraphs>
  <Slides>20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20</vt:i4>
      </vt:variant>
    </vt:vector>
  </HeadingPairs>
  <TitlesOfParts>
    <vt:vector size="30" baseType="lpstr">
      <vt:lpstr>Yu Mincho</vt:lpstr>
      <vt:lpstr>Yu Mincho Light</vt:lpstr>
      <vt:lpstr>Aptos</vt:lpstr>
      <vt:lpstr>Arial</vt:lpstr>
      <vt:lpstr>Calibri</vt:lpstr>
      <vt:lpstr>Calibri Light</vt:lpstr>
      <vt:lpstr>Cambria Math</vt:lpstr>
      <vt:lpstr>Comic Sans MS</vt:lpstr>
      <vt:lpstr>Franklin Gothic Demi Cond</vt:lpstr>
      <vt:lpstr>Office 2013 - Tema de 2022</vt:lpstr>
      <vt:lpstr>Teorema Binomial   </vt:lpstr>
      <vt:lpstr>Recorda: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Filomena Soares</cp:lastModifiedBy>
  <cp:revision>4</cp:revision>
  <dcterms:created xsi:type="dcterms:W3CDTF">2024-04-26T15:42:24Z</dcterms:created>
  <dcterms:modified xsi:type="dcterms:W3CDTF">2025-04-09T21:54:05Z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0x0101004790614C138BCA40A9D3A9FC7404D43D</vt:lpwstr>
  </property>
</Properties>
</file>