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57" r:id="rId4"/>
    <p:sldId id="262" r:id="rId5"/>
    <p:sldId id="261" r:id="rId6"/>
    <p:sldId id="263" r:id="rId7"/>
    <p:sldId id="268" r:id="rId8"/>
    <p:sldId id="266" r:id="rId9"/>
    <p:sldId id="281" r:id="rId10"/>
    <p:sldId id="282" r:id="rId11"/>
    <p:sldId id="272" r:id="rId12"/>
    <p:sldId id="259" r:id="rId13"/>
    <p:sldId id="269" r:id="rId14"/>
    <p:sldId id="283" r:id="rId15"/>
    <p:sldId id="284" r:id="rId16"/>
    <p:sldId id="285" r:id="rId17"/>
    <p:sldId id="267" r:id="rId18"/>
    <p:sldId id="287" r:id="rId19"/>
    <p:sldId id="288" r:id="rId20"/>
    <p:sldId id="286" r:id="rId21"/>
    <p:sldId id="271" r:id="rId22"/>
    <p:sldId id="260" r:id="rId23"/>
    <p:sldId id="270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 snapToGrid="0" snapToObjects="1">
      <p:cViewPr varScale="1">
        <p:scale>
          <a:sx n="85" d="100"/>
          <a:sy n="85" d="100"/>
        </p:scale>
        <p:origin x="77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55809-A39F-574B-885B-C610E6A60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99502D-E975-774B-8AD7-55C64FD66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31F5-8E88-FD47-B895-C3E05A6F2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3045-CD16-0D4C-B977-41A207200259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55020-21FE-AF4F-AE35-7A72B439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8C4B4-F5CD-5E4B-BA60-1EC907BC2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7035-2AF9-5F49-8A2A-D66ACD26EDD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38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3537E-FFA3-AD4D-98EF-8B28F35DE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FF3199-4517-8841-9707-BFB7241FC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654CE-6096-E74E-92AD-5546DFCED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3045-CD16-0D4C-B977-41A207200259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16FE0-D090-5345-B011-8DFCFD4A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73B1D-C06A-B24B-A33F-9A14C0A66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7035-2AF9-5F49-8A2A-D66ACD26EDD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5669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B61AFC-4B0D-6449-9642-E03B2E1BA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D1A71-63D3-A047-AB65-C5FCABAE3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4F9B7-3AE5-D546-A5D6-E8D98680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3045-CD16-0D4C-B977-41A207200259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AD0FA-3E71-FD4F-A111-8F511B95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DA989-F0AC-1347-8CD7-C6D5CBBDF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7035-2AF9-5F49-8A2A-D66ACD26EDD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061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8970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70316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9413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3307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46724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12138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774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99919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C0858-4DDA-F74A-8D67-FFEB5064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74341-2460-FC4D-8655-7E0265C07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D4197-CADF-414A-AB1F-42689737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3045-CD16-0D4C-B977-41A207200259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0338D-9D29-4B46-9343-8F2122A60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31EA0-0565-A543-8640-51FBC9FA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7035-2AF9-5F49-8A2A-D66ACD26EDD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889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677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4641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2791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835CA-7D5B-4A45-AAC8-03FBF947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CD779-F560-F149-B252-819C2BED5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821AD-F531-5E4C-892A-58591D8CF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3045-CD16-0D4C-B977-41A207200259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041E8-52F0-144C-8322-794DE03C3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2824E-5640-8342-AE9B-541873A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7035-2AF9-5F49-8A2A-D66ACD26EDD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7937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ADCC1-3AE0-D644-AE18-3716FD11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BE880-4CA7-134D-8FB0-796CC5913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8D75E1-78E4-AA41-9F39-141FE53F1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45265-4C48-144A-B7DF-5ADA8ABB5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3045-CD16-0D4C-B977-41A207200259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D3D89-261E-4A4C-81B1-D6AEAEBAE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B3680-6B86-0847-84C0-17573FB5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7035-2AF9-5F49-8A2A-D66ACD26EDD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2196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9F40-F03A-C345-998F-1B4E97EB5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E0C32-C363-424F-B142-A9211C0CC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2A9FD-CDBA-D144-A84D-61E1A51A5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514B7-75DC-764C-B8C6-84EE70B725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02A5F1-2591-0047-8479-0E300468F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8613D-98BB-4D43-9852-4B2E5507D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3045-CD16-0D4C-B977-41A207200259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BBF55-446E-AE4D-8D5A-360CB830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03C20-7148-734F-9407-CA3F2BB4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7035-2AF9-5F49-8A2A-D66ACD26EDD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816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D6568-5588-244F-A7BF-3A36948EC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242DFF-519D-AB44-B5B7-BAC2A5DE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3045-CD16-0D4C-B977-41A207200259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1FC176-10A5-2A4B-B821-1A188ED9A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F47F2-AE22-1743-9CDA-509D169ED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7035-2AF9-5F49-8A2A-D66ACD26EDD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6410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8626B-A2FC-3B4B-8C0F-0C8B83F39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3045-CD16-0D4C-B977-41A207200259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3E4085-CE4A-F543-AD19-C512B2A62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FE1B7-B7A8-6545-8F7D-006DD4C5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7035-2AF9-5F49-8A2A-D66ACD26EDD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6646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5BBE-7C61-5C45-B95B-4C9AF234E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ADF21-7DDE-B441-9670-709BC007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EE085-6F39-8841-BB74-EBB9E7CEC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5BE00-5C55-EA45-A5AC-FCFFD11BA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3045-CD16-0D4C-B977-41A207200259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4C800-292E-E149-8030-A4EFD462E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BABFE-53E1-3041-AABC-EBA3C3D8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7035-2AF9-5F49-8A2A-D66ACD26EDD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6185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F0C3B-1E6B-5144-AE0D-BE81A608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4BBEEE-2AA9-9F41-B4BC-BF6ABFB1D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6E3D5-4C57-1549-90B4-9EA8C9674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07597-D954-4E41-84AE-BD0966DBA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3045-CD16-0D4C-B977-41A207200259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39AA9-4EE6-2445-92DE-5281627C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A3F3F-3177-FF47-89BA-D66079E4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7035-2AF9-5F49-8A2A-D66ACD26EDD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703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28CB9-3485-E343-B52D-3C25044AC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315E6-C23E-5C44-BDF8-54B5E7578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1F135-E520-EF4C-8548-73D83BFCC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D3045-CD16-0D4C-B977-41A207200259}" type="datetimeFigureOut">
              <a:rPr lang="es-ES" smtClean="0"/>
              <a:pPr/>
              <a:t>08/11/2024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2FA04-F02A-F24A-89D9-A087D31E0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518BA-C40D-7F45-9FC1-3FCCCCF97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57035-2AF9-5F49-8A2A-D66ACD26EDD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571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5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15.xml"/><Relationship Id="rId7" Type="http://schemas.openxmlformats.org/officeDocument/2006/relationships/slide" Target="slide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6.png"/><Relationship Id="rId4" Type="http://schemas.openxmlformats.org/officeDocument/2006/relationships/slide" Target="slide15.xml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7.xml"/><Relationship Id="rId7" Type="http://schemas.openxmlformats.org/officeDocument/2006/relationships/slide" Target="slide1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10.png"/><Relationship Id="rId4" Type="http://schemas.openxmlformats.org/officeDocument/2006/relationships/slide" Target="slide17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8.xml"/><Relationship Id="rId7" Type="http://schemas.openxmlformats.org/officeDocument/2006/relationships/image" Target="../media/image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9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CB88B-1CAD-3743-ADF7-CB13493852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/>
              <a:t>Problems</a:t>
            </a:r>
            <a:r>
              <a:rPr lang="es-ES" dirty="0"/>
              <a:t> in real-</a:t>
            </a:r>
            <a:r>
              <a:rPr lang="es-ES" dirty="0" err="1"/>
              <a:t>life</a:t>
            </a:r>
            <a:r>
              <a:rPr lang="es-ES" dirty="0"/>
              <a:t> </a:t>
            </a:r>
            <a:r>
              <a:rPr lang="es-ES" dirty="0" err="1"/>
              <a:t>contexts</a:t>
            </a:r>
            <a:endParaRPr lang="es-E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1C0313-2892-9A49-B7B2-3BDF862135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Real-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Math</a:t>
            </a:r>
            <a:r>
              <a:rPr lang="es-ES" dirty="0"/>
              <a:t> </a:t>
            </a:r>
            <a:r>
              <a:rPr lang="es-ES" dirty="0" err="1"/>
              <a:t>Problems</a:t>
            </a:r>
            <a:endParaRPr lang="es-ES" dirty="0"/>
          </a:p>
          <a:p>
            <a:endParaRPr lang="es-ES" dirty="0"/>
          </a:p>
          <a:p>
            <a:r>
              <a:rPr lang="es-E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SNOWPLOW PROBLEM</a:t>
            </a:r>
          </a:p>
        </p:txBody>
      </p:sp>
    </p:spTree>
    <p:extLst>
      <p:ext uri="{BB962C8B-B14F-4D97-AF65-F5344CB8AC3E}">
        <p14:creationId xmlns:p14="http://schemas.microsoft.com/office/powerpoint/2010/main" val="3231670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6CBA7-A016-D1F7-0DAF-284F3524B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DFB9-C49E-028F-1D3D-2CD8B3F3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0070C0"/>
                </a:solidFill>
              </a:rPr>
              <a:t>Mathematical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writing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58AE7-E91F-1423-7068-FDBC33F0F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543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" sz="2600" dirty="0"/>
              <a:t>Let </a:t>
            </a:r>
            <a:r>
              <a:rPr lang="en" sz="2600" b="1" dirty="0">
                <a:solidFill>
                  <a:srgbClr val="FF0000"/>
                </a:solidFill>
              </a:rPr>
              <a:t>t</a:t>
            </a:r>
            <a:r>
              <a:rPr lang="en" sz="2600" dirty="0"/>
              <a:t> be the time measured in hours after noon.</a:t>
            </a:r>
          </a:p>
          <a:p>
            <a:pPr marL="0" indent="0">
              <a:buNone/>
            </a:pPr>
            <a:r>
              <a:rPr lang="en" sz="2600" dirty="0"/>
              <a:t>Let </a:t>
            </a:r>
            <a:r>
              <a:rPr lang="en" sz="2600" b="1" dirty="0">
                <a:solidFill>
                  <a:srgbClr val="FF0000"/>
                </a:solidFill>
              </a:rPr>
              <a:t>x(t)</a:t>
            </a:r>
            <a:r>
              <a:rPr lang="en" sz="2600" dirty="0">
                <a:solidFill>
                  <a:srgbClr val="FF0000"/>
                </a:solidFill>
              </a:rPr>
              <a:t> </a:t>
            </a:r>
            <a:r>
              <a:rPr lang="en" sz="2600" dirty="0"/>
              <a:t>be the distance the snowplow has travelled.</a:t>
            </a:r>
          </a:p>
          <a:p>
            <a:pPr marL="0" indent="0">
              <a:buNone/>
            </a:pPr>
            <a:r>
              <a:rPr lang="en" sz="2600" dirty="0"/>
              <a:t>Let </a:t>
            </a:r>
            <a:r>
              <a:rPr lang="en" sz="2600" b="1" dirty="0">
                <a:solidFill>
                  <a:srgbClr val="FF0000"/>
                </a:solidFill>
              </a:rPr>
              <a:t>h(t)</a:t>
            </a:r>
            <a:r>
              <a:rPr lang="en" sz="2600" dirty="0">
                <a:solidFill>
                  <a:srgbClr val="FF0000"/>
                </a:solidFill>
              </a:rPr>
              <a:t> </a:t>
            </a:r>
            <a:r>
              <a:rPr lang="en" sz="2600" dirty="0"/>
              <a:t>be the height of the snow at time t.</a:t>
            </a:r>
          </a:p>
          <a:p>
            <a:pPr marL="0" indent="0">
              <a:buNone/>
            </a:pPr>
            <a:r>
              <a:rPr lang="en" sz="2600" dirty="0"/>
              <a:t>Let </a:t>
            </a:r>
            <a:r>
              <a:rPr lang="en" sz="2600" b="1" dirty="0">
                <a:solidFill>
                  <a:srgbClr val="FF0000"/>
                </a:solidFill>
              </a:rPr>
              <a:t>k</a:t>
            </a:r>
            <a:r>
              <a:rPr lang="en" sz="2600" dirty="0"/>
              <a:t> be the constant rate at which snow falls (in any convenient unit).</a:t>
            </a:r>
          </a:p>
          <a:p>
            <a:pPr marL="0" indent="0">
              <a:buNone/>
            </a:pPr>
            <a:r>
              <a:rPr lang="en" sz="2600" dirty="0"/>
              <a:t>Let 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r>
              <a:rPr lang="en" sz="2600" dirty="0"/>
              <a:t> be the constant rate of snow removal (in any convenient unit).</a:t>
            </a:r>
          </a:p>
          <a:p>
            <a:pPr marL="0" indent="0">
              <a:buNone/>
            </a:pPr>
            <a:r>
              <a:rPr lang="en" sz="2600" dirty="0"/>
              <a:t>Let </a:t>
            </a:r>
            <a:r>
              <a:rPr lang="en" sz="2600" b="1" dirty="0">
                <a:solidFill>
                  <a:srgbClr val="FF0000"/>
                </a:solidFill>
              </a:rPr>
              <a:t>b</a:t>
            </a:r>
            <a:r>
              <a:rPr lang="en" sz="2600" dirty="0"/>
              <a:t> be the (unknown) number of hours before noon that it started snowing. </a:t>
            </a:r>
          </a:p>
          <a:p>
            <a:pPr marL="0" indent="0">
              <a:buNone/>
            </a:pPr>
            <a:endParaRPr lang="en" sz="2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26D0EA-5EA6-06ED-FFF1-E4A3A0F61517}"/>
              </a:ext>
            </a:extLst>
          </p:cNvPr>
          <p:cNvSpPr txBox="1">
            <a:spLocks/>
          </p:cNvSpPr>
          <p:nvPr/>
        </p:nvSpPr>
        <p:spPr>
          <a:xfrm>
            <a:off x="838200" y="199951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change in height of the snow is given by the rate the snow falls,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12420945-F264-B246-F8EC-268856FAA083}"/>
                  </a:ext>
                </a:extLst>
              </p:cNvPr>
              <p:cNvSpPr txBox="1"/>
              <p:nvPr/>
            </p:nvSpPr>
            <p:spPr>
              <a:xfrm>
                <a:off x="4934139" y="5172357"/>
                <a:ext cx="2000815" cy="6288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s-E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dh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s-E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dt</m:t>
                        </m:r>
                      </m:den>
                    </m:f>
                  </m:oMath>
                </a14:m>
                <a:r>
                  <a:rPr kumimoji="0" lang="es-E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(t)=k</a:t>
                </a: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0DD7AE13-7755-1754-37D2-A8E574930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139" y="5172357"/>
                <a:ext cx="2000815" cy="628826"/>
              </a:xfrm>
              <a:prstGeom prst="rect">
                <a:avLst/>
              </a:prstGeom>
              <a:blipFill>
                <a:blip r:embed="rId2"/>
                <a:stretch>
                  <a:fillRect b="-1923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7612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B8654-FB45-5E41-8FD8-363A0606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0070C0"/>
                </a:solidFill>
              </a:rPr>
              <a:t>Solve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the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problem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1974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B8654-FB45-5E41-8FD8-363A0606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0070C0"/>
                </a:solidFill>
              </a:rPr>
              <a:t>Solve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the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problem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2C47C18-BC14-E14D-B76E-3F55C408E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8523" y="1507117"/>
            <a:ext cx="4855534" cy="4855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4BC51-B175-6F4E-9B50-4BD3EA571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50" y="1507117"/>
            <a:ext cx="4962008" cy="496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74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45C54-C5F7-7FEC-24C7-798F1E498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81F15-2C21-A7CB-99A2-399984B9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0070C0"/>
                </a:solidFill>
              </a:rPr>
              <a:t>Solve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the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problem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FAB2C-ACCA-95B5-7BF9-B0B1E163D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8454"/>
            <a:ext cx="10515600" cy="49926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endParaRPr lang="en" sz="2400" dirty="0"/>
          </a:p>
          <a:p>
            <a:pPr marL="0" indent="0">
              <a:buNone/>
            </a:pPr>
            <a:endParaRPr lang="en" sz="2200" dirty="0"/>
          </a:p>
          <a:p>
            <a:pPr marL="0" indent="0">
              <a:buNone/>
            </a:pPr>
            <a:endParaRPr lang="en" sz="2200" dirty="0"/>
          </a:p>
          <a:p>
            <a:pPr marL="0" indent="0">
              <a:buNone/>
            </a:pPr>
            <a:endParaRPr lang="en" sz="2400" dirty="0"/>
          </a:p>
          <a:p>
            <a:pPr marL="0" indent="0">
              <a:buNone/>
            </a:pPr>
            <a:endParaRPr lang="en" sz="2200" dirty="0"/>
          </a:p>
          <a:p>
            <a:pPr marL="0" indent="0">
              <a:buNone/>
            </a:pPr>
            <a:endParaRPr lang="en" sz="2200" dirty="0"/>
          </a:p>
          <a:p>
            <a:pPr marL="0" indent="0">
              <a:buNone/>
            </a:pPr>
            <a:endParaRPr lang="es-E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EB2403B3-6E35-2A9B-A028-97A5644742A4}"/>
                  </a:ext>
                </a:extLst>
              </p:cNvPr>
              <p:cNvSpPr txBox="1"/>
              <p:nvPr/>
            </p:nvSpPr>
            <p:spPr>
              <a:xfrm>
                <a:off x="1154315" y="1604687"/>
                <a:ext cx="9198323" cy="10013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s-E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dh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s-E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dt</m:t>
                        </m:r>
                      </m:den>
                    </m:f>
                  </m:oMath>
                </a14:m>
                <a:r>
                  <a:rPr kumimoji="0" lang="es-E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(t) = k </a:t>
                </a:r>
                <a:r>
                  <a:rPr kumimoji="0" lang="es-E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Yu Mincho Light" panose="02020300000000000000" pitchFamily="18" charset="-128"/>
                    <a:ea typeface="Yu Mincho Light" panose="02020300000000000000" pitchFamily="18" charset="-128"/>
                    <a:cs typeface="+mn-cs"/>
                  </a:rPr>
                  <a:t>⇒ </a:t>
                </a:r>
                <a:r>
                  <a:rPr kumimoji="0" lang="es-E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h(t) = kt+C,</a:t>
                </a:r>
                <a:r>
                  <a:rPr kumimoji="0" lang="es-E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   </a:t>
                </a:r>
                <a:r>
                  <a:rPr kumimoji="0" lang="es-E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C </a:t>
                </a:r>
                <a:r>
                  <a:rPr kumimoji="0" lang="es-E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is</a:t>
                </a:r>
                <a:r>
                  <a:rPr kumimoji="0" lang="es-E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 a </a:t>
                </a:r>
                <a:r>
                  <a:rPr kumimoji="0" lang="es-E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constant</a:t>
                </a:r>
                <a:r>
                  <a:rPr kumimoji="0" lang="es-E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 </a:t>
                </a:r>
                <a:r>
                  <a:rPr kumimoji="0" lang="es-E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whose</a:t>
                </a:r>
                <a:r>
                  <a:rPr kumimoji="0" lang="es-E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 </a:t>
                </a:r>
                <a:r>
                  <a:rPr kumimoji="0" lang="es-E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value</a:t>
                </a:r>
                <a:r>
                  <a:rPr kumimoji="0" lang="es-E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 </a:t>
                </a:r>
                <a:r>
                  <a:rPr kumimoji="0" lang="es-E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is</a:t>
                </a:r>
                <a:r>
                  <a:rPr lang="es-ES" sz="2400" dirty="0">
                    <a:solidFill>
                      <a:prstClr val="black"/>
                    </a:solidFill>
                    <a:latin typeface="Calibri"/>
                    <a:ea typeface="Yu Mincho Light" panose="02020300000000000000" pitchFamily="18" charset="-128"/>
                  </a:rPr>
                  <a:t>:</a:t>
                </a:r>
                <a:r>
                  <a:rPr kumimoji="0" lang="es-E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EB2403B3-6E35-2A9B-A028-97A564474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315" y="1604687"/>
                <a:ext cx="9198323" cy="1001364"/>
              </a:xfrm>
              <a:prstGeom prst="rect">
                <a:avLst/>
              </a:prstGeom>
              <a:blipFill>
                <a:blip r:embed="rId2"/>
                <a:stretch>
                  <a:fillRect t="-1212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0A1EFB-2802-9E2E-863A-45E352667A77}"/>
              </a:ext>
            </a:extLst>
          </p:cNvPr>
          <p:cNvSpPr txBox="1">
            <a:spLocks/>
          </p:cNvSpPr>
          <p:nvPr/>
        </p:nvSpPr>
        <p:spPr>
          <a:xfrm>
            <a:off x="838200" y="3155465"/>
            <a:ext cx="10515600" cy="1138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4860D1-D5EF-BA60-60B7-54D975C04F52}"/>
              </a:ext>
            </a:extLst>
          </p:cNvPr>
          <p:cNvSpPr txBox="1">
            <a:spLocks/>
          </p:cNvSpPr>
          <p:nvPr/>
        </p:nvSpPr>
        <p:spPr>
          <a:xfrm>
            <a:off x="838200" y="4562049"/>
            <a:ext cx="10515600" cy="486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Marcador de contenido 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67DCDA3-DE4F-CD6C-E936-9205553238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4315" y="2440885"/>
                <a:ext cx="2376537" cy="115450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/>
              </a:bodyPr>
              <a:lstStyle>
                <a:defPPr>
                  <a:defRPr lang="en-US"/>
                </a:defPPr>
                <a:lvl1pPr marL="0" indent="-228600" algn="l" defTabSz="4572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defTabSz="914400">
                  <a:lnSpc>
                    <a:spcPct val="100000"/>
                  </a:lnSpc>
                  <a:spcBef>
                    <a:spcPts val="0"/>
                  </a:spcBef>
                  <a:buFontTx/>
                  <a:buNone/>
                  <a:defRPr/>
                </a:pPr>
                <a:r>
                  <a:rPr lang="en-US" sz="2400" dirty="0">
                    <a:solidFill>
                      <a:prstClr val="black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m:rPr>
                        <m:sty m:val="p"/>
                      </m:rP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kb</m:t>
                    </m:r>
                    <m: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 </m:t>
                    </m:r>
                  </m:oMath>
                </a14:m>
                <a:endParaRPr lang="es-ES" sz="2600" b="0" i="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indent="0" defTabSz="914400">
                  <a:lnSpc>
                    <a:spcPct val="100000"/>
                  </a:lnSpc>
                  <a:spcBef>
                    <a:spcPts val="0"/>
                  </a:spcBef>
                  <a:buFontTx/>
                  <a:buNone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because</m:t>
                    </m:r>
                    <m: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2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h(b)=0</a:t>
                </a:r>
              </a:p>
            </p:txBody>
          </p:sp>
        </mc:Choice>
        <mc:Fallback xmlns="">
          <p:sp>
            <p:nvSpPr>
              <p:cNvPr id="14" name="Marcador de contenido 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667DCDA3-DE4F-CD6C-E936-920555323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315" y="2440885"/>
                <a:ext cx="2376537" cy="115450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Marcador de contenido 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4B950D1-DB13-0747-A0E5-8BFA427214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8477" y="2444252"/>
                <a:ext cx="2376537" cy="115450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/>
              </a:bodyPr>
              <a:lstStyle>
                <a:defPPr>
                  <a:defRPr lang="en-US"/>
                </a:defPPr>
                <a:lvl1pPr marL="0" indent="-228600" algn="l" defTabSz="4572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defTabSz="914400">
                  <a:lnSpc>
                    <a:spcPct val="100000"/>
                  </a:lnSpc>
                  <a:spcBef>
                    <a:spcPts val="0"/>
                  </a:spcBef>
                  <a:buFontTx/>
                  <a:buNone/>
                  <a:defRPr/>
                </a:pPr>
                <a:r>
                  <a:rPr lang="en-US" sz="2400" dirty="0">
                    <a:solidFill>
                      <a:prstClr val="black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kb</m:t>
                    </m:r>
                    <m: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 </m:t>
                    </m:r>
                  </m:oMath>
                </a14:m>
                <a:endParaRPr lang="es-ES" sz="2600" b="0" i="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indent="0" defTabSz="914400">
                  <a:lnSpc>
                    <a:spcPct val="100000"/>
                  </a:lnSpc>
                  <a:spcBef>
                    <a:spcPts val="0"/>
                  </a:spcBef>
                  <a:buFontTx/>
                  <a:buNone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because</m:t>
                    </m:r>
                    <m: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2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h(-b)=0</a:t>
                </a:r>
              </a:p>
            </p:txBody>
          </p:sp>
        </mc:Choice>
        <mc:Fallback xmlns="">
          <p:sp>
            <p:nvSpPr>
              <p:cNvPr id="17" name="Marcador de contenido 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4B950D1-DB13-0747-A0E5-8BFA42721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477" y="2444252"/>
                <a:ext cx="2376537" cy="115450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Marcador de contenido 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F243BCC-3189-83A4-D5FC-D84EE0BB11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02639" y="2440884"/>
                <a:ext cx="2376537" cy="115450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marL="0" indent="-228600" algn="l" defTabSz="4572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defTabSz="914400">
                  <a:lnSpc>
                    <a:spcPct val="100000"/>
                  </a:lnSpc>
                  <a:spcBef>
                    <a:spcPts val="0"/>
                  </a:spcBef>
                  <a:buFontTx/>
                  <a:buNone/>
                  <a:defRPr/>
                </a:pPr>
                <a:r>
                  <a:rPr lang="en-US" sz="2400" dirty="0">
                    <a:solidFill>
                      <a:prstClr val="black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=0,  </m:t>
                    </m:r>
                  </m:oMath>
                </a14:m>
                <a:endParaRPr lang="es-ES" sz="2600" b="0" i="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indent="0" defTabSz="914400">
                  <a:lnSpc>
                    <a:spcPct val="100000"/>
                  </a:lnSpc>
                  <a:spcBef>
                    <a:spcPts val="0"/>
                  </a:spcBef>
                  <a:buFontTx/>
                  <a:buNone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because</m:t>
                    </m:r>
                    <m:r>
                      <a:rPr lang="es-ES" sz="2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2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h(0)=0</a:t>
                </a:r>
              </a:p>
            </p:txBody>
          </p:sp>
        </mc:Choice>
        <mc:Fallback xmlns="">
          <p:sp>
            <p:nvSpPr>
              <p:cNvPr id="18" name="Marcador de contenido 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F243BCC-3189-83A4-D5FC-D84EE0BB1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2639" y="2440884"/>
                <a:ext cx="2376537" cy="1154507"/>
              </a:xfrm>
              <a:prstGeom prst="roundRect">
                <a:avLst/>
              </a:prstGeom>
              <a:blipFill>
                <a:blip r:embed="rId9"/>
                <a:stretch>
                  <a:fillRect r="-1535" b="-1563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213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4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A6E20-3839-EE27-35A6-7FD4219CB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ra sonriente 3">
            <a:extLst>
              <a:ext uri="{FF2B5EF4-FFF2-40B4-BE49-F238E27FC236}">
                <a16:creationId xmlns:a16="http://schemas.microsoft.com/office/drawing/2014/main" id="{5AE23017-A7D3-1F49-BA9A-96BA0A85DFBB}"/>
              </a:ext>
            </a:extLst>
          </p:cNvPr>
          <p:cNvSpPr/>
          <p:nvPr/>
        </p:nvSpPr>
        <p:spPr>
          <a:xfrm>
            <a:off x="8510686" y="1797151"/>
            <a:ext cx="1182255" cy="1274618"/>
          </a:xfrm>
          <a:prstGeom prst="smileyFace">
            <a:avLst>
              <a:gd name="adj" fmla="val 465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D10EECDC-5EB2-570A-A153-39CF2BE89044}"/>
              </a:ext>
            </a:extLst>
          </p:cNvPr>
          <p:cNvSpPr txBox="1">
            <a:spLocks/>
          </p:cNvSpPr>
          <p:nvPr/>
        </p:nvSpPr>
        <p:spPr>
          <a:xfrm>
            <a:off x="2511030" y="5034907"/>
            <a:ext cx="6416186" cy="11001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return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to “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solve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problem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9F500A-8F18-4348-B93A-65638059D7E3}"/>
              </a:ext>
            </a:extLst>
          </p:cNvPr>
          <p:cNvSpPr/>
          <p:nvPr/>
        </p:nvSpPr>
        <p:spPr>
          <a:xfrm>
            <a:off x="8565388" y="3199509"/>
            <a:ext cx="1249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3200" dirty="0"/>
              <a:t>Great!</a:t>
            </a:r>
          </a:p>
        </p:txBody>
      </p:sp>
      <p:pic>
        <p:nvPicPr>
          <p:cNvPr id="3" name="Picture 2" descr="Éxito, Mujeres, Atardecer, Gente, Grupo">
            <a:extLst>
              <a:ext uri="{FF2B5EF4-FFF2-40B4-BE49-F238E27FC236}">
                <a16:creationId xmlns:a16="http://schemas.microsoft.com/office/drawing/2014/main" id="{4487D697-757E-4EB3-A6F7-60DED960E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47" y="990120"/>
            <a:ext cx="60960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9C96B2-AEF2-4941-9D55-19DCFD5D9207}"/>
              </a:ext>
            </a:extLst>
          </p:cNvPr>
          <p:cNvSpPr/>
          <p:nvPr/>
        </p:nvSpPr>
        <p:spPr>
          <a:xfrm>
            <a:off x="1847789" y="4382853"/>
            <a:ext cx="5437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900" dirty="0"/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2281267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C3ADE-6E97-E468-B3C7-1647D8B3E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ra sonriente 3">
            <a:extLst>
              <a:ext uri="{FF2B5EF4-FFF2-40B4-BE49-F238E27FC236}">
                <a16:creationId xmlns:a16="http://schemas.microsoft.com/office/drawing/2014/main" id="{2F01068A-FD1F-856A-C963-A8746ABE2085}"/>
              </a:ext>
            </a:extLst>
          </p:cNvPr>
          <p:cNvSpPr/>
          <p:nvPr/>
        </p:nvSpPr>
        <p:spPr>
          <a:xfrm>
            <a:off x="3162910" y="2791691"/>
            <a:ext cx="1182255" cy="1274618"/>
          </a:xfrm>
          <a:prstGeom prst="smileyFace">
            <a:avLst>
              <a:gd name="adj" fmla="val -465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6A1869B3-EDF2-B90E-03ED-28E1CC343232}"/>
              </a:ext>
            </a:extLst>
          </p:cNvPr>
          <p:cNvSpPr txBox="1">
            <a:spLocks/>
          </p:cNvSpPr>
          <p:nvPr/>
        </p:nvSpPr>
        <p:spPr>
          <a:xfrm>
            <a:off x="8024091" y="5490493"/>
            <a:ext cx="3659909" cy="11001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try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again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DDFA54-55B0-4EDE-9FA1-BB5A3AA4351C}"/>
              </a:ext>
            </a:extLst>
          </p:cNvPr>
          <p:cNvSpPr/>
          <p:nvPr/>
        </p:nvSpPr>
        <p:spPr>
          <a:xfrm>
            <a:off x="5112391" y="3217439"/>
            <a:ext cx="51722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200" dirty="0"/>
              <a:t>You should take a second look</a:t>
            </a:r>
          </a:p>
        </p:txBody>
      </p:sp>
    </p:spTree>
    <p:extLst>
      <p:ext uri="{BB962C8B-B14F-4D97-AF65-F5344CB8AC3E}">
        <p14:creationId xmlns:p14="http://schemas.microsoft.com/office/powerpoint/2010/main" val="2651321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B8654-FB45-5E41-8FD8-363A0606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0070C0"/>
                </a:solidFill>
              </a:rPr>
              <a:t>Solve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the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problem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01082-6896-AF46-9C5B-5279B3A1B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8454"/>
            <a:ext cx="10515600" cy="49926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endParaRPr lang="en" sz="2400" dirty="0"/>
          </a:p>
          <a:p>
            <a:pPr marL="0" indent="0">
              <a:buNone/>
            </a:pPr>
            <a:endParaRPr lang="en" sz="2200" dirty="0"/>
          </a:p>
          <a:p>
            <a:pPr marL="0" indent="0">
              <a:buNone/>
            </a:pPr>
            <a:endParaRPr lang="en" sz="2200" dirty="0"/>
          </a:p>
          <a:p>
            <a:pPr marL="0" indent="0">
              <a:buNone/>
            </a:pPr>
            <a:endParaRPr lang="en" sz="2400" dirty="0"/>
          </a:p>
          <a:p>
            <a:pPr marL="0" indent="0">
              <a:buNone/>
            </a:pPr>
            <a:endParaRPr lang="en" sz="2200" dirty="0"/>
          </a:p>
          <a:p>
            <a:pPr marL="0" indent="0">
              <a:buNone/>
            </a:pPr>
            <a:endParaRPr lang="en" sz="2200" dirty="0"/>
          </a:p>
          <a:p>
            <a:pPr marL="0" indent="0">
              <a:buNone/>
            </a:pPr>
            <a:endParaRPr lang="es-E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0F9F5CBB-F20F-7AF6-BA12-7754581901C9}"/>
                  </a:ext>
                </a:extLst>
              </p:cNvPr>
              <p:cNvSpPr txBox="1"/>
              <p:nvPr/>
            </p:nvSpPr>
            <p:spPr>
              <a:xfrm>
                <a:off x="923451" y="1581941"/>
                <a:ext cx="8193389" cy="21093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ES" sz="2800" b="0" i="0" smtClean="0">
                            <a:latin typeface="Cambria Math" panose="02040503050406030204" pitchFamily="18" charset="0"/>
                          </a:rPr>
                          <m:t>dh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ES" sz="2800" b="0" i="0" smtClean="0">
                            <a:latin typeface="Cambria Math" panose="02040503050406030204" pitchFamily="18" charset="0"/>
                          </a:rPr>
                          <m:t>dt</m:t>
                        </m:r>
                      </m:den>
                    </m:f>
                  </m:oMath>
                </a14:m>
                <a:r>
                  <a:rPr lang="es-ES" sz="2800" dirty="0"/>
                  <a:t>(t) = k </a:t>
                </a:r>
                <a:r>
                  <a:rPr lang="es-ES" sz="2800" dirty="0">
                    <a:latin typeface="Yu Mincho Light" panose="02020300000000000000" pitchFamily="18" charset="-128"/>
                    <a:ea typeface="Yu Mincho Light" panose="02020300000000000000" pitchFamily="18" charset="-128"/>
                  </a:rPr>
                  <a:t>⇒ </a:t>
                </a:r>
                <a:r>
                  <a:rPr lang="es-ES" sz="2400" dirty="0">
                    <a:ea typeface="Yu Mincho Light" panose="02020300000000000000" pitchFamily="18" charset="-128"/>
                  </a:rPr>
                  <a:t>h(t) = </a:t>
                </a:r>
                <a:r>
                  <a:rPr lang="es-ES" sz="2400" dirty="0" err="1">
                    <a:ea typeface="Yu Mincho Light" panose="02020300000000000000" pitchFamily="18" charset="-128"/>
                  </a:rPr>
                  <a:t>kt+C</a:t>
                </a:r>
                <a:endParaRPr lang="es-ES" sz="2400" dirty="0">
                  <a:ea typeface="Yu Mincho Light" panose="02020300000000000000" pitchFamily="18" charset="-128"/>
                </a:endParaRPr>
              </a:p>
              <a:p>
                <a:r>
                  <a:rPr lang="es-ES" sz="2400" dirty="0">
                    <a:ea typeface="Yu Mincho Light" panose="02020300000000000000" pitchFamily="18" charset="-128"/>
                  </a:rPr>
                  <a:t>     h(-b) = 0 </a:t>
                </a:r>
                <a:r>
                  <a:rPr lang="es-ES" sz="2400" dirty="0">
                    <a:latin typeface="Yu Mincho Light" panose="02020300000000000000" pitchFamily="18" charset="-128"/>
                    <a:ea typeface="Yu Mincho Light" panose="02020300000000000000" pitchFamily="18" charset="-128"/>
                  </a:rPr>
                  <a:t>⇒ </a:t>
                </a:r>
                <a:r>
                  <a:rPr lang="es-ES" sz="2400" dirty="0">
                    <a:latin typeface="Calibri" panose="020F0502020204030204" pitchFamily="34" charset="0"/>
                    <a:ea typeface="Yu Mincho Light" panose="02020300000000000000" pitchFamily="18" charset="-128"/>
                    <a:cs typeface="Calibri" panose="020F0502020204030204" pitchFamily="34" charset="0"/>
                  </a:rPr>
                  <a:t>C = kb  </a:t>
                </a:r>
              </a:p>
              <a:p>
                <a:r>
                  <a:rPr lang="es-ES" sz="2400" dirty="0" err="1">
                    <a:latin typeface="Calibri" panose="020F0502020204030204" pitchFamily="34" charset="0"/>
                    <a:ea typeface="Yu Mincho Light" panose="02020300000000000000" pitchFamily="18" charset="-128"/>
                    <a:cs typeface="Calibri" panose="020F0502020204030204" pitchFamily="34" charset="0"/>
                  </a:rPr>
                  <a:t>Hence</a:t>
                </a:r>
                <a:r>
                  <a:rPr lang="es-ES" sz="2400" dirty="0">
                    <a:latin typeface="Calibri" panose="020F0502020204030204" pitchFamily="34" charset="0"/>
                    <a:ea typeface="Yu Mincho Light" panose="02020300000000000000" pitchFamily="18" charset="-128"/>
                    <a:cs typeface="Calibri" panose="020F0502020204030204" pitchFamily="34" charset="0"/>
                  </a:rPr>
                  <a:t>:    h(t) = k(</a:t>
                </a:r>
                <a:r>
                  <a:rPr lang="es-ES" sz="2400" dirty="0" err="1">
                    <a:latin typeface="Calibri" panose="020F0502020204030204" pitchFamily="34" charset="0"/>
                    <a:ea typeface="Yu Mincho Light" panose="02020300000000000000" pitchFamily="18" charset="-128"/>
                    <a:cs typeface="Calibri" panose="020F0502020204030204" pitchFamily="34" charset="0"/>
                  </a:rPr>
                  <a:t>t+b</a:t>
                </a:r>
                <a:r>
                  <a:rPr lang="es-ES" sz="2400" dirty="0">
                    <a:latin typeface="Calibri" panose="020F0502020204030204" pitchFamily="34" charset="0"/>
                    <a:ea typeface="Yu Mincho Light" panose="02020300000000000000" pitchFamily="18" charset="-128"/>
                    <a:cs typeface="Calibri" panose="020F0502020204030204" pitchFamily="34" charset="0"/>
                  </a:rPr>
                  <a:t>)</a:t>
                </a:r>
              </a:p>
              <a:p>
                <a:endParaRPr lang="es-ES" sz="2400" b="1" dirty="0"/>
              </a:p>
              <a:p>
                <a:endParaRPr lang="es-ES" sz="2400" b="1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0F9F5CBB-F20F-7AF6-BA12-775458190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451" y="1581941"/>
                <a:ext cx="8193389" cy="2109360"/>
              </a:xfrm>
              <a:prstGeom prst="rect">
                <a:avLst/>
              </a:prstGeom>
              <a:blipFill>
                <a:blip r:embed="rId2"/>
                <a:stretch>
                  <a:fillRect l="-2230" t="-578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FA3CB6-D011-FF58-2FED-B79FADD8308F}"/>
              </a:ext>
            </a:extLst>
          </p:cNvPr>
          <p:cNvSpPr txBox="1">
            <a:spLocks/>
          </p:cNvSpPr>
          <p:nvPr/>
        </p:nvSpPr>
        <p:spPr>
          <a:xfrm>
            <a:off x="838200" y="3155465"/>
            <a:ext cx="10515600" cy="1138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" sz="2400" dirty="0"/>
              <a:t>The rate α is proportional to the cross-section of the snow being plowed and the speed of the truck. Let’s assume the width of the road is a constant ω. Then: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67105C-ED59-E248-7B57-FD7225E9F4AA}"/>
              </a:ext>
            </a:extLst>
          </p:cNvPr>
          <p:cNvSpPr txBox="1">
            <a:spLocks/>
          </p:cNvSpPr>
          <p:nvPr/>
        </p:nvSpPr>
        <p:spPr>
          <a:xfrm>
            <a:off x="880826" y="5961051"/>
            <a:ext cx="10515600" cy="649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" sz="2400" dirty="0"/>
              <a:t> </a:t>
            </a:r>
            <a:endParaRPr lang="es-ES" sz="2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CDECB2-D9CA-8C28-AAB4-59500181D48C}"/>
              </a:ext>
            </a:extLst>
          </p:cNvPr>
          <p:cNvSpPr txBox="1">
            <a:spLocks/>
          </p:cNvSpPr>
          <p:nvPr/>
        </p:nvSpPr>
        <p:spPr>
          <a:xfrm>
            <a:off x="838200" y="4562049"/>
            <a:ext cx="10515600" cy="486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" sz="2200" dirty="0"/>
          </a:p>
          <a:p>
            <a:pPr marL="0" indent="0">
              <a:buFont typeface="Arial" panose="020B0604020202020204" pitchFamily="34" charset="0"/>
              <a:buNone/>
            </a:pPr>
            <a:endParaRPr lang="en" sz="2200" dirty="0"/>
          </a:p>
          <a:p>
            <a:pPr marL="0" indent="0">
              <a:buFont typeface="Arial" panose="020B0604020202020204" pitchFamily="34" charset="0"/>
              <a:buNone/>
            </a:pPr>
            <a:endParaRPr lang="es-E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Marcador de contenido 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67DCDA3-DE4F-CD6C-E936-9205553238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8277" y="4114795"/>
                <a:ext cx="2652754" cy="115450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marL="0" indent="-228600" algn="l" defTabSz="4572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>
                  <a:buNone/>
                </a:pPr>
                <a14:m>
                  <m:oMath xmlns:m="http://schemas.openxmlformats.org/officeDocument/2006/math">
                    <m:r>
                      <a:rPr lang="es-ES_tradnl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s-E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s-E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s-E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s-E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E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s-E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E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s-E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s-E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E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E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dt</m:t>
                        </m:r>
                      </m:den>
                    </m:f>
                  </m:oMath>
                </a14:m>
                <a:r>
                  <a:rPr lang="es-ES" sz="2400" dirty="0">
                    <a:solidFill>
                      <a:schemeClr val="tx1"/>
                    </a:solidFill>
                  </a:rPr>
                  <a:t> (t)</a:t>
                </a:r>
              </a:p>
            </p:txBody>
          </p:sp>
        </mc:Choice>
        <mc:Fallback xmlns="">
          <p:sp>
            <p:nvSpPr>
              <p:cNvPr id="11" name="Marcador de contenido 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667DCDA3-DE4F-CD6C-E936-920555323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277" y="4114795"/>
                <a:ext cx="2652754" cy="115450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Marcador de contenido 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67DCDA3-DE4F-CD6C-E936-9205553238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7462" y="4114797"/>
                <a:ext cx="2652754" cy="115450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marL="0" indent="-228600" algn="l" defTabSz="4572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>
                  <a:buNone/>
                </a:pPr>
                <a14:m>
                  <m:oMath xmlns:m="http://schemas.openxmlformats.org/officeDocument/2006/math">
                    <m:r>
                      <a:rPr lang="es-ES_tradnl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s-E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s-E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s-E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f>
                      <m:fPr>
                        <m:ctrlPr>
                          <a:rPr lang="es-E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E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s-ES_tradnl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E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dt</m:t>
                        </m:r>
                      </m:den>
                    </m:f>
                  </m:oMath>
                </a14:m>
                <a:r>
                  <a:rPr lang="es-ES" sz="2400" dirty="0">
                    <a:solidFill>
                      <a:schemeClr val="tx1"/>
                    </a:solidFill>
                  </a:rPr>
                  <a:t> (t) x(t)</a:t>
                </a:r>
              </a:p>
            </p:txBody>
          </p:sp>
        </mc:Choice>
        <mc:Fallback xmlns="">
          <p:sp>
            <p:nvSpPr>
              <p:cNvPr id="12" name="Marcador de contenido 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67DCDA3-DE4F-CD6C-E936-920555323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462" y="4114797"/>
                <a:ext cx="2652754" cy="115450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Marcador de contenido 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67DCDA3-DE4F-CD6C-E936-9205553238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49081" y="4114797"/>
                <a:ext cx="2652754" cy="115450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marL="0" indent="-228600" algn="l" defTabSz="4572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>
                  <a:buNone/>
                </a:pPr>
                <a14:m>
                  <m:oMath xmlns:m="http://schemas.openxmlformats.org/officeDocument/2006/math">
                    <m:r>
                      <a:rPr lang="es-ES_tradnl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s-E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s-E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s-E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s-ES_tradnl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E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s-E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E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s-E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s-E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E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E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dt</m:t>
                        </m:r>
                      </m:den>
                    </m:f>
                  </m:oMath>
                </a14:m>
                <a:r>
                  <a:rPr lang="es-ES" sz="2400" dirty="0">
                    <a:solidFill>
                      <a:schemeClr val="tx1"/>
                    </a:solidFill>
                  </a:rPr>
                  <a:t> (t)</a:t>
                </a:r>
              </a:p>
            </p:txBody>
          </p:sp>
        </mc:Choice>
        <mc:Fallback xmlns="">
          <p:sp>
            <p:nvSpPr>
              <p:cNvPr id="13" name="Marcador de contenido 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67DCDA3-DE4F-CD6C-E936-920555323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081" y="4114797"/>
                <a:ext cx="2652754" cy="115450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197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A6E20-3839-EE27-35A6-7FD4219CB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ra sonriente 3">
            <a:extLst>
              <a:ext uri="{FF2B5EF4-FFF2-40B4-BE49-F238E27FC236}">
                <a16:creationId xmlns:a16="http://schemas.microsoft.com/office/drawing/2014/main" id="{5AE23017-A7D3-1F49-BA9A-96BA0A85DFBB}"/>
              </a:ext>
            </a:extLst>
          </p:cNvPr>
          <p:cNvSpPr/>
          <p:nvPr/>
        </p:nvSpPr>
        <p:spPr>
          <a:xfrm>
            <a:off x="9088580" y="2041236"/>
            <a:ext cx="1182255" cy="1274618"/>
          </a:xfrm>
          <a:prstGeom prst="smileyFace">
            <a:avLst>
              <a:gd name="adj" fmla="val 465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D10EECDC-5EB2-570A-A153-39CF2BE89044}"/>
              </a:ext>
            </a:extLst>
          </p:cNvPr>
          <p:cNvSpPr txBox="1">
            <a:spLocks/>
          </p:cNvSpPr>
          <p:nvPr/>
        </p:nvSpPr>
        <p:spPr>
          <a:xfrm>
            <a:off x="2672394" y="5363745"/>
            <a:ext cx="6416186" cy="11001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return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to “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solve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problem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3C03CB-6086-490D-B9FB-A1581184246A}"/>
              </a:ext>
            </a:extLst>
          </p:cNvPr>
          <p:cNvSpPr/>
          <p:nvPr/>
        </p:nvSpPr>
        <p:spPr>
          <a:xfrm>
            <a:off x="8795202" y="3593962"/>
            <a:ext cx="16091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200" dirty="0"/>
              <a:t>Brilliant!</a:t>
            </a:r>
          </a:p>
        </p:txBody>
      </p:sp>
      <p:pic>
        <p:nvPicPr>
          <p:cNvPr id="2050" name="Picture 2" descr="Mujer, Salto, Mochila, Saltar, Aventuras">
            <a:extLst>
              <a:ext uri="{FF2B5EF4-FFF2-40B4-BE49-F238E27FC236}">
                <a16:creationId xmlns:a16="http://schemas.microsoft.com/office/drawing/2014/main" id="{7D48009A-1E8C-44E3-88CE-9886D5C28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279" y="402153"/>
            <a:ext cx="7036068" cy="468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86D5B7-8E01-4109-9791-1FD481AC95B8}"/>
              </a:ext>
            </a:extLst>
          </p:cNvPr>
          <p:cNvSpPr/>
          <p:nvPr/>
        </p:nvSpPr>
        <p:spPr>
          <a:xfrm>
            <a:off x="1202293" y="5073134"/>
            <a:ext cx="5437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900" dirty="0"/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194754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C3ADE-6E97-E468-B3C7-1647D8B3E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ra sonriente 3">
            <a:extLst>
              <a:ext uri="{FF2B5EF4-FFF2-40B4-BE49-F238E27FC236}">
                <a16:creationId xmlns:a16="http://schemas.microsoft.com/office/drawing/2014/main" id="{2F01068A-FD1F-856A-C963-A8746ABE2085}"/>
              </a:ext>
            </a:extLst>
          </p:cNvPr>
          <p:cNvSpPr/>
          <p:nvPr/>
        </p:nvSpPr>
        <p:spPr>
          <a:xfrm>
            <a:off x="3252556" y="2607025"/>
            <a:ext cx="1182255" cy="1274618"/>
          </a:xfrm>
          <a:prstGeom prst="smileyFace">
            <a:avLst>
              <a:gd name="adj" fmla="val -465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6A1869B3-EDF2-B90E-03ED-28E1CC343232}"/>
              </a:ext>
            </a:extLst>
          </p:cNvPr>
          <p:cNvSpPr txBox="1">
            <a:spLocks/>
          </p:cNvSpPr>
          <p:nvPr/>
        </p:nvSpPr>
        <p:spPr>
          <a:xfrm>
            <a:off x="8024091" y="5490493"/>
            <a:ext cx="3659909" cy="11001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try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again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E3C466-7F41-42CC-991B-50DA320B29A1}"/>
              </a:ext>
            </a:extLst>
          </p:cNvPr>
          <p:cNvSpPr/>
          <p:nvPr/>
        </p:nvSpPr>
        <p:spPr>
          <a:xfrm>
            <a:off x="5354437" y="3002279"/>
            <a:ext cx="30125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200" dirty="0"/>
              <a:t>Maybe next time</a:t>
            </a:r>
          </a:p>
        </p:txBody>
      </p:sp>
    </p:spTree>
    <p:extLst>
      <p:ext uri="{BB962C8B-B14F-4D97-AF65-F5344CB8AC3E}">
        <p14:creationId xmlns:p14="http://schemas.microsoft.com/office/powerpoint/2010/main" val="1371585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B8654-FB45-5E41-8FD8-363A0606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0070C0"/>
                </a:solidFill>
              </a:rPr>
              <a:t>Solve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the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problem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01082-6896-AF46-9C5B-5279B3A1B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8454"/>
            <a:ext cx="10515600" cy="49926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endParaRPr lang="en" sz="2400" dirty="0"/>
          </a:p>
          <a:p>
            <a:pPr marL="0" indent="0">
              <a:buNone/>
            </a:pPr>
            <a:endParaRPr lang="en" sz="2200" dirty="0"/>
          </a:p>
          <a:p>
            <a:pPr marL="0" indent="0">
              <a:buNone/>
            </a:pPr>
            <a:endParaRPr lang="en" sz="2200" dirty="0"/>
          </a:p>
          <a:p>
            <a:pPr marL="0" indent="0">
              <a:buNone/>
            </a:pPr>
            <a:endParaRPr lang="en" sz="2400" dirty="0"/>
          </a:p>
          <a:p>
            <a:pPr marL="0" indent="0">
              <a:buNone/>
            </a:pPr>
            <a:endParaRPr lang="en" sz="2200" dirty="0"/>
          </a:p>
          <a:p>
            <a:pPr marL="0" indent="0">
              <a:buNone/>
            </a:pPr>
            <a:endParaRPr lang="en" sz="2200" dirty="0"/>
          </a:p>
          <a:p>
            <a:pPr marL="0" indent="0">
              <a:buNone/>
            </a:pPr>
            <a:endParaRPr lang="es-E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0F9F5CBB-F20F-7AF6-BA12-7754581901C9}"/>
                  </a:ext>
                </a:extLst>
              </p:cNvPr>
              <p:cNvSpPr txBox="1"/>
              <p:nvPr/>
            </p:nvSpPr>
            <p:spPr>
              <a:xfrm>
                <a:off x="923451" y="1581941"/>
                <a:ext cx="8193389" cy="21093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s-E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dh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s-E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dt</m:t>
                        </m:r>
                      </m:den>
                    </m:f>
                  </m:oMath>
                </a14:m>
                <a:r>
                  <a:rPr kumimoji="0" lang="es-E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(t) = k </a:t>
                </a:r>
                <a:r>
                  <a:rPr kumimoji="0" lang="es-E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Yu Mincho Light" panose="02020300000000000000" pitchFamily="18" charset="-128"/>
                    <a:ea typeface="Yu Mincho Light" panose="02020300000000000000" pitchFamily="18" charset="-128"/>
                    <a:cs typeface="+mn-cs"/>
                  </a:rPr>
                  <a:t>⇒ </a:t>
                </a:r>
                <a:r>
                  <a:rPr kumimoji="0" lang="es-E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h(t) = </a:t>
                </a:r>
                <a:r>
                  <a:rPr kumimoji="0" lang="es-E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kt+C</a:t>
                </a:r>
                <a:endParaRPr kumimoji="0" lang="es-E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Yu Mincho Light" panose="02020300000000000000" pitchFamily="18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Yu Mincho Light" panose="02020300000000000000" pitchFamily="18" charset="-128"/>
                    <a:cs typeface="+mn-cs"/>
                  </a:rPr>
                  <a:t>     h(-b) = 0 </a:t>
                </a:r>
                <a:r>
                  <a:rPr kumimoji="0" lang="es-E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Yu Mincho Light" panose="02020300000000000000" pitchFamily="18" charset="-128"/>
                    <a:ea typeface="Yu Mincho Light" panose="02020300000000000000" pitchFamily="18" charset="-128"/>
                    <a:cs typeface="+mn-cs"/>
                  </a:rPr>
                  <a:t>⇒ </a:t>
                </a:r>
                <a:r>
                  <a:rPr kumimoji="0" lang="es-E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Yu Mincho Light" panose="02020300000000000000" pitchFamily="18" charset="-128"/>
                    <a:cs typeface="Calibri" panose="020F0502020204030204" pitchFamily="34" charset="0"/>
                  </a:rPr>
                  <a:t>C = kb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Yu Mincho Light" panose="02020300000000000000" pitchFamily="18" charset="-128"/>
                    <a:cs typeface="Calibri" panose="020F0502020204030204" pitchFamily="34" charset="0"/>
                  </a:rPr>
                  <a:t>Hence</a:t>
                </a:r>
                <a:r>
                  <a:rPr kumimoji="0" lang="es-E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Yu Mincho Light" panose="02020300000000000000" pitchFamily="18" charset="-128"/>
                    <a:cs typeface="Calibri" panose="020F0502020204030204" pitchFamily="34" charset="0"/>
                  </a:rPr>
                  <a:t>:    h(t) = k(</a:t>
                </a:r>
                <a:r>
                  <a:rPr kumimoji="0" lang="es-E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Yu Mincho Light" panose="02020300000000000000" pitchFamily="18" charset="-128"/>
                    <a:cs typeface="Calibri" panose="020F0502020204030204" pitchFamily="34" charset="0"/>
                  </a:rPr>
                  <a:t>t+b</a:t>
                </a:r>
                <a:r>
                  <a:rPr kumimoji="0" lang="es-E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Yu Mincho Light" panose="02020300000000000000" pitchFamily="18" charset="-128"/>
                    <a:cs typeface="Calibri" panose="020F0502020204030204" pitchFamily="34" charset="0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0F9F5CBB-F20F-7AF6-BA12-775458190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451" y="1581941"/>
                <a:ext cx="8193389" cy="2109360"/>
              </a:xfrm>
              <a:prstGeom prst="rect">
                <a:avLst/>
              </a:prstGeom>
              <a:blipFill>
                <a:blip r:embed="rId2"/>
                <a:stretch>
                  <a:fillRect l="-2230" t="-578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B823D1A1-6F67-8578-9358-8FF0D9DA88C5}"/>
                  </a:ext>
                </a:extLst>
              </p:cNvPr>
              <p:cNvSpPr txBox="1"/>
              <p:nvPr/>
            </p:nvSpPr>
            <p:spPr>
              <a:xfrm>
                <a:off x="4454304" y="3897250"/>
                <a:ext cx="2281473" cy="5389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s-E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α</m:t>
                    </m:r>
                    <m:r>
                      <a:rPr kumimoji="0" lang="es-E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sty m:val="p"/>
                      </m:rPr>
                      <a:rPr kumimoji="0" lang="es-E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ω</m:t>
                    </m:r>
                    <m:r>
                      <a:rPr kumimoji="0" lang="es-E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s-E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h</m:t>
                    </m:r>
                    <m:d>
                      <m:dPr>
                        <m:ctrlPr>
                          <a:rPr kumimoji="0" lang="es-E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s-E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t</m:t>
                        </m:r>
                      </m:e>
                    </m:d>
                    <m:r>
                      <a:rPr kumimoji="0" lang="es-E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s-E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s-E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dx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s-E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dt</m:t>
                        </m:r>
                      </m:den>
                    </m:f>
                  </m:oMath>
                </a14:m>
                <a:r>
                  <a:rPr kumimoji="0" lang="es-E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(t)</a:t>
                </a: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B823D1A1-6F67-8578-9358-8FF0D9DA8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304" y="3897250"/>
                <a:ext cx="2281473" cy="538930"/>
              </a:xfrm>
              <a:prstGeom prst="rect">
                <a:avLst/>
              </a:prstGeom>
              <a:blipFill>
                <a:blip r:embed="rId3"/>
                <a:stretch>
                  <a:fillRect b="-1910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6AEE2EBD-DD09-D560-2D84-4D328C466FC0}"/>
                  </a:ext>
                </a:extLst>
              </p:cNvPr>
              <p:cNvSpPr txBox="1"/>
              <p:nvPr/>
            </p:nvSpPr>
            <p:spPr>
              <a:xfrm>
                <a:off x="4246075" y="4941424"/>
                <a:ext cx="3295462" cy="7186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s-E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s-E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dx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s-E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dt</m:t>
                        </m:r>
                      </m:den>
                    </m:f>
                  </m:oMath>
                </a14:m>
                <a:r>
                  <a:rPr kumimoji="0" lang="es-E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(t)=</a:t>
                </a:r>
                <a:r>
                  <a:rPr kumimoji="0" lang="es-E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s-E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s-E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s-E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t</m:t>
                        </m:r>
                        <m:r>
                          <a:rPr kumimoji="0" lang="es-E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es-E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b</m:t>
                        </m:r>
                      </m:den>
                    </m:f>
                  </m:oMath>
                </a14:m>
                <a:r>
                  <a:rPr kumimoji="0" lang="es-E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,  C=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s-E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s-E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𝛼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s-E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k</m:t>
                        </m:r>
                        <m:r>
                          <a:rPr kumimoji="0" lang="es-E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s-E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𝜔</m:t>
                        </m:r>
                      </m:den>
                    </m:f>
                  </m:oMath>
                </a14:m>
                <a:r>
                  <a:rPr kumimoji="0" lang="es-E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6AEE2EBD-DD09-D560-2D84-4D328C466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075" y="4941424"/>
                <a:ext cx="3295462" cy="718658"/>
              </a:xfrm>
              <a:prstGeom prst="rect">
                <a:avLst/>
              </a:prstGeom>
              <a:blipFill>
                <a:blip r:embed="rId4"/>
                <a:stretch>
                  <a:fillRect l="-185" b="-2051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FA3CB6-D011-FF58-2FED-B79FADD8308F}"/>
              </a:ext>
            </a:extLst>
          </p:cNvPr>
          <p:cNvSpPr txBox="1">
            <a:spLocks/>
          </p:cNvSpPr>
          <p:nvPr/>
        </p:nvSpPr>
        <p:spPr>
          <a:xfrm>
            <a:off x="838200" y="3155465"/>
            <a:ext cx="10515600" cy="1138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rate α is proportional to the cross-section of the snow being plowed and the speed of the truck. Let’s assume the width of the road is a constant ω. Then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67105C-ED59-E248-7B57-FD7225E9F4AA}"/>
              </a:ext>
            </a:extLst>
          </p:cNvPr>
          <p:cNvSpPr txBox="1">
            <a:spLocks/>
          </p:cNvSpPr>
          <p:nvPr/>
        </p:nvSpPr>
        <p:spPr>
          <a:xfrm>
            <a:off x="880826" y="5961051"/>
            <a:ext cx="10515600" cy="649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Which is a separable differential equation. 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CDECB2-D9CA-8C28-AAB4-59500181D48C}"/>
              </a:ext>
            </a:extLst>
          </p:cNvPr>
          <p:cNvSpPr txBox="1">
            <a:spLocks/>
          </p:cNvSpPr>
          <p:nvPr/>
        </p:nvSpPr>
        <p:spPr>
          <a:xfrm>
            <a:off x="838200" y="4562049"/>
            <a:ext cx="10515600" cy="486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Rearranging, we find that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18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4DF1B-36FA-F746-AB6C-6CAB9E5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0070C0"/>
                </a:solidFill>
              </a:rPr>
              <a:t>Snowplow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problem</a:t>
            </a:r>
            <a:endParaRPr lang="es-E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59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07420-C887-E1A7-7036-BE624274A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3158E-0D99-E342-A4B1-AF86CFBB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dirty="0" err="1">
                <a:solidFill>
                  <a:srgbClr val="0070C0"/>
                </a:solidFill>
              </a:rPr>
              <a:t>Solve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the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problem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276B3-FF84-4D5F-2465-F9A5D20CB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5314"/>
            <a:ext cx="10515600" cy="15706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r>
              <a:rPr lang="en" sz="2400" dirty="0"/>
              <a:t>Integrating both sides yields </a:t>
            </a:r>
          </a:p>
          <a:p>
            <a:pPr marL="0" indent="0">
              <a:buNone/>
            </a:pPr>
            <a:r>
              <a:rPr lang="en" sz="2400" dirty="0"/>
              <a:t>                                                      x(t) = C ln(|t + b|) + D </a:t>
            </a:r>
          </a:p>
          <a:p>
            <a:pPr marL="0" indent="0">
              <a:buNone/>
            </a:pP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F210AC8A-A072-30F7-A3E7-A2B4C425ED17}"/>
                  </a:ext>
                </a:extLst>
              </p:cNvPr>
              <p:cNvSpPr txBox="1"/>
              <p:nvPr/>
            </p:nvSpPr>
            <p:spPr>
              <a:xfrm>
                <a:off x="4095184" y="1505984"/>
                <a:ext cx="3247176" cy="7186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s-E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E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E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dt</m:t>
                        </m:r>
                      </m:den>
                    </m:f>
                  </m:oMath>
                </a14:m>
                <a:r>
                  <a:rPr lang="es-ES" sz="3200" dirty="0"/>
                  <a:t> (t)=</a:t>
                </a:r>
                <a:r>
                  <a:rPr lang="es-E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E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ES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a:rPr lang="es-E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s-E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s-ES" sz="3200" dirty="0"/>
                  <a:t> ,  C=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32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E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  <m:r>
                          <a:rPr lang="es-E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s-E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es-ES" sz="3200" dirty="0"/>
                  <a:t> </a:t>
                </a: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F210AC8A-A072-30F7-A3E7-A2B4C425E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184" y="1505984"/>
                <a:ext cx="3247176" cy="718658"/>
              </a:xfrm>
              <a:prstGeom prst="rect">
                <a:avLst/>
              </a:prstGeom>
              <a:blipFill>
                <a:blip r:embed="rId2"/>
                <a:stretch>
                  <a:fillRect l="-188" b="-1949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01276B3-FF84-4D5F-2465-F9A5D20CB569}"/>
              </a:ext>
            </a:extLst>
          </p:cNvPr>
          <p:cNvSpPr txBox="1">
            <a:spLocks/>
          </p:cNvSpPr>
          <p:nvPr/>
        </p:nvSpPr>
        <p:spPr>
          <a:xfrm>
            <a:off x="838200" y="3365501"/>
            <a:ext cx="9670473" cy="9343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" sz="9600" dirty="0"/>
              <a:t>Plugging in the condition x(0) = 0 gives the constant of integration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" sz="9600" dirty="0"/>
              <a:t>                                                           D = −C ln(b)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1276B3-FF84-4D5F-2465-F9A5D20CB569}"/>
              </a:ext>
            </a:extLst>
          </p:cNvPr>
          <p:cNvSpPr txBox="1">
            <a:spLocks/>
          </p:cNvSpPr>
          <p:nvPr/>
        </p:nvSpPr>
        <p:spPr>
          <a:xfrm>
            <a:off x="838200" y="3851144"/>
            <a:ext cx="10515600" cy="1801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" sz="2400" dirty="0"/>
              <a:t>Plugging in the other two conditions x(1) = 1(mi</a:t>
            </a:r>
            <a:r>
              <a:rPr lang="es-ES" sz="2400" dirty="0"/>
              <a:t>le</a:t>
            </a:r>
            <a:r>
              <a:rPr lang="en" sz="2400" dirty="0"/>
              <a:t>) and x(2) = 2, then lets us solve for  b: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" sz="2400" dirty="0"/>
              <a:t>                                                  b = 0.618h (=37 min approximately)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" sz="2400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1276B3-FF84-4D5F-2465-F9A5D20CB569}"/>
              </a:ext>
            </a:extLst>
          </p:cNvPr>
          <p:cNvSpPr txBox="1">
            <a:spLocks/>
          </p:cNvSpPr>
          <p:nvPr/>
        </p:nvSpPr>
        <p:spPr>
          <a:xfrm>
            <a:off x="838200" y="5190837"/>
            <a:ext cx="10515600" cy="1667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So the snow began about 37 minutes before noon. That is, at </a:t>
            </a:r>
            <a:r>
              <a:rPr lang="en" b="1" dirty="0">
                <a:solidFill>
                  <a:schemeClr val="accent2">
                    <a:lumMod val="75000"/>
                  </a:schemeClr>
                </a:solidFill>
              </a:rPr>
              <a:t>about 11:23 am</a:t>
            </a: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731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D140A-68B4-3746-966A-01AD6C0F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0070C0"/>
                </a:solidFill>
              </a:rPr>
              <a:t>Wolframalpha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simulation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806A62-C494-44A7-B20E-ED99DF23536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b="5174"/>
          <a:stretch/>
        </p:blipFill>
        <p:spPr bwMode="auto">
          <a:xfrm>
            <a:off x="6817698" y="2747540"/>
            <a:ext cx="4271643" cy="2331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140677-1A0A-422D-B17F-AA84D0DAE4A8}"/>
              </a:ext>
            </a:extLst>
          </p:cNvPr>
          <p:cNvSpPr/>
          <p:nvPr/>
        </p:nvSpPr>
        <p:spPr>
          <a:xfrm>
            <a:off x="1001695" y="1666545"/>
            <a:ext cx="3285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https://www.wolframalpha.com/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6325CF-6B04-435E-B0C6-65A17B079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84" b="11503"/>
          <a:stretch/>
        </p:blipFill>
        <p:spPr>
          <a:xfrm>
            <a:off x="838200" y="2411504"/>
            <a:ext cx="5316555" cy="300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52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D140A-68B4-3746-966A-01AD6C0F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0070C0"/>
                </a:solidFill>
              </a:rPr>
              <a:t>Wolframalpha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simulation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140677-1A0A-422D-B17F-AA84D0DAE4A8}"/>
              </a:ext>
            </a:extLst>
          </p:cNvPr>
          <p:cNvSpPr/>
          <p:nvPr/>
        </p:nvSpPr>
        <p:spPr>
          <a:xfrm>
            <a:off x="1001695" y="1666545"/>
            <a:ext cx="2179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Step-</a:t>
            </a:r>
            <a:r>
              <a:rPr lang="es-ES" dirty="0" err="1"/>
              <a:t>by</a:t>
            </a:r>
            <a:r>
              <a:rPr lang="es-ES" dirty="0"/>
              <a:t>-step </a:t>
            </a:r>
            <a:r>
              <a:rPr lang="es-ES" dirty="0" err="1"/>
              <a:t>solution</a:t>
            </a:r>
            <a:endParaRPr lang="es-E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F087CC-012B-4125-8DA1-139D4210A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24" t="9757" r="20771" b="13398"/>
          <a:stretch/>
        </p:blipFill>
        <p:spPr>
          <a:xfrm>
            <a:off x="4018036" y="1666545"/>
            <a:ext cx="6156905" cy="48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26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4DF1B-36FA-F746-AB6C-6CAB9E5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0070C0"/>
                </a:solidFill>
              </a:rPr>
              <a:t>Snowplow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problem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243A9-FEC5-6F4A-8F5D-2BE3BD381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" dirty="0"/>
              <a:t>It starts snowing in the morning and continues steadily throughout the day. A snowplow that removes snow at a constant rate starts plowing at noon. It plows 2 miles in the first hour, and 1 mile in the second. What time did it start snowing? </a:t>
            </a:r>
          </a:p>
        </p:txBody>
      </p:sp>
    </p:spTree>
    <p:extLst>
      <p:ext uri="{BB962C8B-B14F-4D97-AF65-F5344CB8AC3E}">
        <p14:creationId xmlns:p14="http://schemas.microsoft.com/office/powerpoint/2010/main" val="2608159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4DF1B-36FA-F746-AB6C-6CAB9E5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0070C0"/>
                </a:solidFill>
              </a:rPr>
              <a:t>Snowplow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problem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243A9-FEC5-6F4A-8F5D-2BE3BD381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" dirty="0"/>
              <a:t>It starts snowing in the morning and continues steadily throughout the day. A snowplow that removes snow at a constant rate starts plowing at noon. It plows 2 miles in the first hour, and 1 mile in the second. What time did it start snowing? </a:t>
            </a:r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r>
              <a:rPr lang="en" sz="2000" dirty="0"/>
              <a:t>The first version of the snowplow problem was invented by Ralph Palmer Agnew (1900-1986), a mathematician at Cornell University, New York.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608159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8825-32F4-7B4C-8226-D485CB08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0070C0"/>
                </a:solidFill>
              </a:rPr>
              <a:t>Mathematical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writing</a:t>
            </a:r>
            <a:endParaRPr lang="es-E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60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8825-32F4-7B4C-8226-D485CB08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0070C0"/>
                </a:solidFill>
              </a:rPr>
              <a:t>Mathematical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writing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D8F38-C9EB-5E4C-A375-9E0E8C73E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644" y="1679679"/>
            <a:ext cx="6494483" cy="451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31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8825-32F4-7B4C-8226-D485CB08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0070C0"/>
                </a:solidFill>
              </a:rPr>
              <a:t>Mathematical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writing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6B3E8-7411-4C4E-A3CD-D1917D729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543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" sz="2600" dirty="0"/>
              <a:t>Let </a:t>
            </a:r>
            <a:r>
              <a:rPr lang="en" sz="2600" b="1" dirty="0">
                <a:solidFill>
                  <a:srgbClr val="FF0000"/>
                </a:solidFill>
              </a:rPr>
              <a:t>t</a:t>
            </a:r>
            <a:r>
              <a:rPr lang="en" sz="2600" dirty="0"/>
              <a:t> be the time measured in hours after noon.</a:t>
            </a:r>
          </a:p>
          <a:p>
            <a:pPr marL="0" indent="0">
              <a:buNone/>
            </a:pPr>
            <a:r>
              <a:rPr lang="en" sz="2600" dirty="0"/>
              <a:t>Let </a:t>
            </a:r>
            <a:r>
              <a:rPr lang="en" sz="2600" b="1" dirty="0">
                <a:solidFill>
                  <a:srgbClr val="FF0000"/>
                </a:solidFill>
              </a:rPr>
              <a:t>x(t)</a:t>
            </a:r>
            <a:r>
              <a:rPr lang="en" sz="2600" dirty="0">
                <a:solidFill>
                  <a:srgbClr val="FF0000"/>
                </a:solidFill>
              </a:rPr>
              <a:t> </a:t>
            </a:r>
            <a:r>
              <a:rPr lang="en" sz="2600" dirty="0"/>
              <a:t>be the distance the snowplow has travelled.</a:t>
            </a:r>
          </a:p>
          <a:p>
            <a:pPr marL="0" indent="0">
              <a:buNone/>
            </a:pPr>
            <a:r>
              <a:rPr lang="en" sz="2600" dirty="0"/>
              <a:t>Let </a:t>
            </a:r>
            <a:r>
              <a:rPr lang="en" sz="2600" b="1" dirty="0">
                <a:solidFill>
                  <a:srgbClr val="FF0000"/>
                </a:solidFill>
              </a:rPr>
              <a:t>h(t)</a:t>
            </a:r>
            <a:r>
              <a:rPr lang="en" sz="2600" dirty="0">
                <a:solidFill>
                  <a:srgbClr val="FF0000"/>
                </a:solidFill>
              </a:rPr>
              <a:t> </a:t>
            </a:r>
            <a:r>
              <a:rPr lang="en" sz="2600" dirty="0"/>
              <a:t>be the height of the snow at time t.</a:t>
            </a:r>
          </a:p>
          <a:p>
            <a:pPr marL="0" indent="0">
              <a:buNone/>
            </a:pPr>
            <a:r>
              <a:rPr lang="en" sz="2600" dirty="0"/>
              <a:t>Let </a:t>
            </a:r>
            <a:r>
              <a:rPr lang="en" sz="2600" b="1" dirty="0">
                <a:solidFill>
                  <a:srgbClr val="FF0000"/>
                </a:solidFill>
              </a:rPr>
              <a:t>k</a:t>
            </a:r>
            <a:r>
              <a:rPr lang="en" sz="2600" dirty="0"/>
              <a:t> be the constant rate at which snow falls (in any convenient unit).</a:t>
            </a:r>
          </a:p>
          <a:p>
            <a:pPr marL="0" indent="0">
              <a:buNone/>
            </a:pPr>
            <a:r>
              <a:rPr lang="en" sz="2600" dirty="0"/>
              <a:t>Let 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r>
              <a:rPr lang="en" sz="2600" dirty="0"/>
              <a:t> be the constant rate of snow removal (in any convenient unit).</a:t>
            </a:r>
          </a:p>
          <a:p>
            <a:pPr marL="0" indent="0">
              <a:buNone/>
            </a:pPr>
            <a:r>
              <a:rPr lang="en" sz="2600" dirty="0"/>
              <a:t>Let </a:t>
            </a:r>
            <a:r>
              <a:rPr lang="en" sz="2600" b="1" dirty="0">
                <a:solidFill>
                  <a:srgbClr val="FF0000"/>
                </a:solidFill>
              </a:rPr>
              <a:t>b</a:t>
            </a:r>
            <a:r>
              <a:rPr lang="en" sz="2600" dirty="0"/>
              <a:t> be the (unknown) number of hours before noon that it started snowing. </a:t>
            </a:r>
          </a:p>
          <a:p>
            <a:pPr marL="0" indent="0">
              <a:buNone/>
            </a:pPr>
            <a:endParaRPr lang="en" sz="2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F6B3E8-7411-4C4E-A3CD-D1917D72951A}"/>
              </a:ext>
            </a:extLst>
          </p:cNvPr>
          <p:cNvSpPr txBox="1">
            <a:spLocks/>
          </p:cNvSpPr>
          <p:nvPr/>
        </p:nvSpPr>
        <p:spPr>
          <a:xfrm>
            <a:off x="838200" y="199951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change in height of the snow is given by… </a:t>
            </a:r>
            <a:r>
              <a:rPr lang="en" sz="2800" i="1" noProof="0" dirty="0"/>
              <a:t>[</a:t>
            </a:r>
            <a:r>
              <a:rPr lang="en" sz="2800" i="1" dirty="0"/>
              <a:t>choose option]:</a:t>
            </a:r>
            <a:r>
              <a:rPr kumimoji="0" lang="en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contenido 8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2F3592FD-C8D1-816C-23B3-80D5AF489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13982" y="5338369"/>
                <a:ext cx="1370845" cy="73650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marL="0" indent="-228600" algn="l" defTabSz="4572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defTabSz="914400">
                  <a:lnSpc>
                    <a:spcPct val="100000"/>
                  </a:lnSpc>
                  <a:spcBef>
                    <a:spcPts val="0"/>
                  </a:spcBef>
                  <a:buFontTx/>
                  <a:buNone/>
                  <a:defRPr/>
                </a:pPr>
                <a:r>
                  <a:rPr lang="en-US" sz="2400" dirty="0">
                    <a:solidFill>
                      <a:prstClr val="black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E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E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dt</m:t>
                        </m:r>
                      </m:den>
                    </m:f>
                  </m:oMath>
                </a14:m>
                <a:r>
                  <a:rPr lang="es-ES" sz="2400" dirty="0">
                    <a:solidFill>
                      <a:prstClr val="black"/>
                    </a:solidFill>
                    <a:latin typeface="Calibri"/>
                  </a:rPr>
                  <a:t>(t)=k</a:t>
                </a:r>
              </a:p>
            </p:txBody>
          </p:sp>
        </mc:Choice>
        <mc:Fallback xmlns="">
          <p:sp>
            <p:nvSpPr>
              <p:cNvPr id="4" name="Marcador de contenido 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2F3592FD-C8D1-816C-23B3-80D5AF48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982" y="5338369"/>
                <a:ext cx="1370845" cy="736506"/>
              </a:xfrm>
              <a:prstGeom prst="roundRect">
                <a:avLst/>
              </a:prstGeom>
              <a:blipFill>
                <a:blip r:embed="rId4"/>
                <a:stretch>
                  <a:fillRect b="-81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Marcador de contenido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D88A2F8-3B0F-71A0-44F8-740D40BC6A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10577" y="5338369"/>
                <a:ext cx="1370845" cy="73650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marL="0" indent="-228600" algn="l" defTabSz="4572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defTabSz="914400">
                  <a:lnSpc>
                    <a:spcPct val="100000"/>
                  </a:lnSpc>
                  <a:spcBef>
                    <a:spcPts val="0"/>
                  </a:spcBef>
                  <a:buFontTx/>
                  <a:buNone/>
                  <a:defRPr/>
                </a:pPr>
                <a:r>
                  <a:rPr lang="en-US" sz="2400" dirty="0">
                    <a:solidFill>
                      <a:prstClr val="black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E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E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dt</m:t>
                        </m:r>
                      </m:den>
                    </m:f>
                  </m:oMath>
                </a14:m>
                <a:r>
                  <a:rPr lang="es-ES" sz="2400" dirty="0">
                    <a:solidFill>
                      <a:prstClr val="black"/>
                    </a:solidFill>
                    <a:latin typeface="Calibri"/>
                  </a:rPr>
                  <a:t>(t)=</a:t>
                </a:r>
                <a:r>
                  <a:rPr lang="es-ES" sz="24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𝛼</a:t>
                </a:r>
                <a:endParaRPr lang="es-E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" name="Marcador de contenido 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D88A2F8-3B0F-71A0-44F8-740D40BC6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577" y="5338369"/>
                <a:ext cx="1370845" cy="736506"/>
              </a:xfrm>
              <a:prstGeom prst="roundRect">
                <a:avLst/>
              </a:prstGeom>
              <a:blipFill>
                <a:blip r:embed="rId7"/>
                <a:stretch>
                  <a:fillRect b="-81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Marcador de contenido 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17B45A4-AAFF-0DE9-D517-FDB728220E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07173" y="5338369"/>
                <a:ext cx="1370845" cy="73650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rmAutofit fontScale="92500"/>
              </a:bodyPr>
              <a:lstStyle>
                <a:defPPr>
                  <a:defRPr lang="en-US"/>
                </a:defPPr>
                <a:lvl1pPr marL="0" indent="-228600" algn="l" defTabSz="4572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-228600" algn="l" defTabSz="4572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defTabSz="914400">
                  <a:lnSpc>
                    <a:spcPct val="100000"/>
                  </a:lnSpc>
                  <a:spcBef>
                    <a:spcPts val="0"/>
                  </a:spcBef>
                  <a:buFontTx/>
                  <a:buNone/>
                  <a:defRPr/>
                </a:pPr>
                <a:r>
                  <a:rPr lang="en-US" sz="24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E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E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dt</m:t>
                        </m:r>
                      </m:den>
                    </m:f>
                  </m:oMath>
                </a14:m>
                <a:r>
                  <a:rPr lang="es-ES" sz="2400" dirty="0">
                    <a:solidFill>
                      <a:prstClr val="black"/>
                    </a:solidFill>
                    <a:latin typeface="Calibri"/>
                  </a:rPr>
                  <a:t>(t)=x(t)</a:t>
                </a:r>
              </a:p>
            </p:txBody>
          </p:sp>
        </mc:Choice>
        <mc:Fallback xmlns="">
          <p:sp>
            <p:nvSpPr>
              <p:cNvPr id="7" name="Marcador de contenido 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17B45A4-AAFF-0DE9-D517-FDB728220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173" y="5338369"/>
                <a:ext cx="1370845" cy="736506"/>
              </a:xfrm>
              <a:prstGeom prst="roundRect">
                <a:avLst/>
              </a:prstGeom>
              <a:blipFill>
                <a:blip r:embed="rId8"/>
                <a:stretch>
                  <a:fillRect r="-176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596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95ABC0FE-F8E7-5A16-E255-2F1F37FF2E18}"/>
              </a:ext>
            </a:extLst>
          </p:cNvPr>
          <p:cNvSpPr txBox="1">
            <a:spLocks/>
          </p:cNvSpPr>
          <p:nvPr/>
        </p:nvSpPr>
        <p:spPr>
          <a:xfrm>
            <a:off x="2672394" y="5363745"/>
            <a:ext cx="6416186" cy="11001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return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to </a:t>
            </a:r>
            <a:r>
              <a:rPr lang="es-ES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mathematical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writing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58ACE-81C7-434A-B945-BB6C56D50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624" y="881052"/>
            <a:ext cx="5016138" cy="33467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94A567-16E2-4C6E-BE85-FDFFE0A759DD}"/>
              </a:ext>
            </a:extLst>
          </p:cNvPr>
          <p:cNvSpPr/>
          <p:nvPr/>
        </p:nvSpPr>
        <p:spPr>
          <a:xfrm>
            <a:off x="4613899" y="4642823"/>
            <a:ext cx="1921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/>
              <a:t>Perfect! Congrats!</a:t>
            </a:r>
          </a:p>
        </p:txBody>
      </p:sp>
    </p:spTree>
    <p:extLst>
      <p:ext uri="{BB962C8B-B14F-4D97-AF65-F5344CB8AC3E}">
        <p14:creationId xmlns:p14="http://schemas.microsoft.com/office/powerpoint/2010/main" val="4134829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ra sonriente 3">
            <a:extLst>
              <a:ext uri="{FF2B5EF4-FFF2-40B4-BE49-F238E27FC236}">
                <a16:creationId xmlns:a16="http://schemas.microsoft.com/office/drawing/2014/main" id="{F408CD8E-EF98-707A-21D1-883EB983E36B}"/>
              </a:ext>
            </a:extLst>
          </p:cNvPr>
          <p:cNvSpPr/>
          <p:nvPr/>
        </p:nvSpPr>
        <p:spPr>
          <a:xfrm>
            <a:off x="3288415" y="2678545"/>
            <a:ext cx="1182255" cy="1274618"/>
          </a:xfrm>
          <a:prstGeom prst="smileyFace">
            <a:avLst>
              <a:gd name="adj" fmla="val -465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95ABC0FE-F8E7-5A16-E255-2F1F37FF2E18}"/>
              </a:ext>
            </a:extLst>
          </p:cNvPr>
          <p:cNvSpPr txBox="1">
            <a:spLocks/>
          </p:cNvSpPr>
          <p:nvPr/>
        </p:nvSpPr>
        <p:spPr>
          <a:xfrm>
            <a:off x="7486209" y="5302234"/>
            <a:ext cx="3659909" cy="11001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try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again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8859AA-2ABC-4ABD-8F07-59EB66C9A1B7}"/>
              </a:ext>
            </a:extLst>
          </p:cNvPr>
          <p:cNvSpPr/>
          <p:nvPr/>
        </p:nvSpPr>
        <p:spPr>
          <a:xfrm>
            <a:off x="5187642" y="3244334"/>
            <a:ext cx="4332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200" dirty="0"/>
              <a:t>Sorry,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940194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842</Words>
  <Application>Microsoft Office PowerPoint</Application>
  <PresentationFormat>Widescreen</PresentationFormat>
  <Paragraphs>131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Yu Mincho Light</vt:lpstr>
      <vt:lpstr>Arial</vt:lpstr>
      <vt:lpstr>Calibri</vt:lpstr>
      <vt:lpstr>Calibri Light</vt:lpstr>
      <vt:lpstr>Cambria Math</vt:lpstr>
      <vt:lpstr>Comic Sans MS</vt:lpstr>
      <vt:lpstr>Office Theme</vt:lpstr>
      <vt:lpstr>Office 2013 - Tema de 2022</vt:lpstr>
      <vt:lpstr>Problems in real-life contexts</vt:lpstr>
      <vt:lpstr>Snowplow problem</vt:lpstr>
      <vt:lpstr>Snowplow problem</vt:lpstr>
      <vt:lpstr>Snowplow problem</vt:lpstr>
      <vt:lpstr>Mathematical writing</vt:lpstr>
      <vt:lpstr>Mathematical writing</vt:lpstr>
      <vt:lpstr>Mathematical writing</vt:lpstr>
      <vt:lpstr>PowerPoint Presentation</vt:lpstr>
      <vt:lpstr>PowerPoint Presentation</vt:lpstr>
      <vt:lpstr>Mathematical writing</vt:lpstr>
      <vt:lpstr>Solve the problem</vt:lpstr>
      <vt:lpstr>Solve the problem</vt:lpstr>
      <vt:lpstr>Solve the problem</vt:lpstr>
      <vt:lpstr>PowerPoint Presentation</vt:lpstr>
      <vt:lpstr>PowerPoint Presentation</vt:lpstr>
      <vt:lpstr>Solve the problem</vt:lpstr>
      <vt:lpstr>PowerPoint Presentation</vt:lpstr>
      <vt:lpstr>PowerPoint Presentation</vt:lpstr>
      <vt:lpstr>Solve the problem</vt:lpstr>
      <vt:lpstr>Solve the problem</vt:lpstr>
      <vt:lpstr>Wolframalpha simulation</vt:lpstr>
      <vt:lpstr>Wolframalpha simulation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Problems in real-life contexts</dc:title>
  <dc:creator>M. Rosa Estela</dc:creator>
  <cp:lastModifiedBy>M. Rosa Estela Carbonell</cp:lastModifiedBy>
  <cp:revision>76</cp:revision>
  <dcterms:created xsi:type="dcterms:W3CDTF">2024-10-01T09:57:14Z</dcterms:created>
  <dcterms:modified xsi:type="dcterms:W3CDTF">2024-11-08T10:36:47Z</dcterms:modified>
</cp:coreProperties>
</file>