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22"/>
  </p:notesMasterIdLst>
  <p:sldIdLst>
    <p:sldId id="322" r:id="rId2"/>
    <p:sldId id="257" r:id="rId3"/>
    <p:sldId id="384" r:id="rId4"/>
    <p:sldId id="385" r:id="rId5"/>
    <p:sldId id="386" r:id="rId6"/>
    <p:sldId id="382" r:id="rId7"/>
    <p:sldId id="383" r:id="rId8"/>
    <p:sldId id="362" r:id="rId9"/>
    <p:sldId id="376" r:id="rId10"/>
    <p:sldId id="375" r:id="rId11"/>
    <p:sldId id="368" r:id="rId12"/>
    <p:sldId id="371" r:id="rId13"/>
    <p:sldId id="372" r:id="rId14"/>
    <p:sldId id="373" r:id="rId15"/>
    <p:sldId id="387" r:id="rId16"/>
    <p:sldId id="388" r:id="rId17"/>
    <p:sldId id="379" r:id="rId18"/>
    <p:sldId id="366" r:id="rId19"/>
    <p:sldId id="367" r:id="rId20"/>
    <p:sldId id="35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C2706-A96D-493F-9BD0-020BDEF07417}" type="datetimeFigureOut">
              <a:rPr lang="es-ES" smtClean="0"/>
              <a:t>21/02/2025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2923-81BE-4A16-A46A-09D0CF2648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422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542923-81BE-4A16-A46A-09D0CF264860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369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FF7F26-5A61-E4FA-4B8C-027D90D97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5084A-F9B5-7846-804A-F98F6AC97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95471" y="846843"/>
            <a:ext cx="5770880" cy="6076663"/>
          </a:xfrm>
        </p:spPr>
        <p:txBody>
          <a:bodyPr>
            <a:normAutofit fontScale="90000"/>
          </a:bodyPr>
          <a:lstStyle/>
          <a:p>
            <a: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El </a:t>
            </a:r>
            <a:b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binomio </a:t>
            </a:r>
            <a:b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de </a:t>
            </a:r>
            <a:b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Newton</a:t>
            </a:r>
            <a:b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endParaRPr lang="es-ES" sz="5300" dirty="0">
              <a:solidFill>
                <a:schemeClr val="accent6">
                  <a:lumMod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3" name="Imagen 2" descr="Matemáticas Física Fórmula - Imagen gratis e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927" y="13727"/>
            <a:ext cx="7232073" cy="684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97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CD7D7-D999-898A-4F54-9144E50FB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85661E-58CD-10C2-67C7-240629F83790}"/>
              </a:ext>
            </a:extLst>
          </p:cNvPr>
          <p:cNvSpPr txBox="1"/>
          <p:nvPr/>
        </p:nvSpPr>
        <p:spPr>
          <a:xfrm>
            <a:off x="679292" y="2701864"/>
            <a:ext cx="35237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F94302EA-CE0C-9F92-7B8B-070BEDFAC0B5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Binomio de Newton: </a:t>
            </a:r>
            <a:r>
              <a:rPr lang="es-ES" sz="4000" b="1" i="1" dirty="0">
                <a:solidFill>
                  <a:srgbClr val="7030A0"/>
                </a:solidFill>
              </a:rPr>
              <a:t>demostración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D6D32A5-369D-8389-E2F9-2AC337CDFA28}"/>
              </a:ext>
            </a:extLst>
          </p:cNvPr>
          <p:cNvSpPr txBox="1"/>
          <p:nvPr/>
        </p:nvSpPr>
        <p:spPr>
          <a:xfrm>
            <a:off x="679292" y="1364250"/>
            <a:ext cx="11036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se cumple claramente cuando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ó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por tanto supongamos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Calculemos primero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para los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3213396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9C24D-B609-3EC6-E93F-D8B035267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A6AB4A6-48DE-3F1F-7E2C-87F591A78F28}"/>
              </a:ext>
            </a:extLst>
          </p:cNvPr>
          <p:cNvSpPr txBox="1"/>
          <p:nvPr/>
        </p:nvSpPr>
        <p:spPr>
          <a:xfrm>
            <a:off x="679292" y="2701864"/>
            <a:ext cx="40446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7D38F81-5EB1-BBC5-B595-3CB7E9461DCD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Binomio de Newton: </a:t>
            </a:r>
            <a:r>
              <a:rPr lang="es-ES" sz="4000" b="1" i="1" dirty="0">
                <a:solidFill>
                  <a:srgbClr val="7030A0"/>
                </a:solidFill>
              </a:rPr>
              <a:t>demostración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3792D4B-301D-F40F-8587-1B190C109E78}"/>
              </a:ext>
            </a:extLst>
          </p:cNvPr>
          <p:cNvSpPr txBox="1"/>
          <p:nvPr/>
        </p:nvSpPr>
        <p:spPr>
          <a:xfrm>
            <a:off x="679292" y="1364250"/>
            <a:ext cx="11036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se cumple claramente cuando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ó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por tanto supongamos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Calculemos primero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para los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2865740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9E5E2-1A77-E4F8-FC1A-A6B98026A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8778489-4953-63EC-90C4-6CE5AFBDDF30}"/>
              </a:ext>
            </a:extLst>
          </p:cNvPr>
          <p:cNvSpPr txBox="1"/>
          <p:nvPr/>
        </p:nvSpPr>
        <p:spPr>
          <a:xfrm>
            <a:off x="679292" y="2701864"/>
            <a:ext cx="47147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ab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51407B6F-ED4E-F6F4-DAFB-00ABFA190B28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Binomio de Newton: </a:t>
            </a:r>
            <a:r>
              <a:rPr lang="es-ES" sz="4000" b="1" i="1" dirty="0">
                <a:solidFill>
                  <a:srgbClr val="7030A0"/>
                </a:solidFill>
              </a:rPr>
              <a:t>demostración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62CC46-3D6D-5614-8D9C-EEB113FDE5DD}"/>
              </a:ext>
            </a:extLst>
          </p:cNvPr>
          <p:cNvSpPr txBox="1"/>
          <p:nvPr/>
        </p:nvSpPr>
        <p:spPr>
          <a:xfrm>
            <a:off x="679292" y="1364250"/>
            <a:ext cx="11036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se cumple claramente cuando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ó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por tanto supongamos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Calculemos primero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para los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1831451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12715-DF5F-0CB8-0CA1-71F189314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9FC64E5-B330-DC48-FF41-2377C64BCAB0}"/>
              </a:ext>
            </a:extLst>
          </p:cNvPr>
          <p:cNvSpPr txBox="1"/>
          <p:nvPr/>
        </p:nvSpPr>
        <p:spPr>
          <a:xfrm>
            <a:off x="679292" y="2701864"/>
            <a:ext cx="53848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645DC1D-2DCB-E493-3361-0EC7E321EADE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Binomio de Newton: </a:t>
            </a:r>
            <a:r>
              <a:rPr lang="es-ES" sz="4000" b="1" i="1" dirty="0">
                <a:solidFill>
                  <a:srgbClr val="7030A0"/>
                </a:solidFill>
              </a:rPr>
              <a:t>demostración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F771C59-69F2-EFD2-42F0-252F198D7AC1}"/>
              </a:ext>
            </a:extLst>
          </p:cNvPr>
          <p:cNvSpPr txBox="1"/>
          <p:nvPr/>
        </p:nvSpPr>
        <p:spPr>
          <a:xfrm>
            <a:off x="679292" y="1364250"/>
            <a:ext cx="11036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se cumple claramente cuando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ó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por tanto supongamos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Calculemos primero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para los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397033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EB765-30EE-4DE7-3CBF-C05ABF4DB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BD48513-5367-6895-B8FE-64416E586AD7}"/>
              </a:ext>
            </a:extLst>
          </p:cNvPr>
          <p:cNvSpPr txBox="1"/>
          <p:nvPr/>
        </p:nvSpPr>
        <p:spPr>
          <a:xfrm>
            <a:off x="679292" y="2701864"/>
            <a:ext cx="59490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0C818891-4AC0-FCAC-22EF-8D8507306755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Binomio de Newton: </a:t>
            </a:r>
            <a:r>
              <a:rPr lang="es-ES" sz="4000" b="1" i="1" dirty="0">
                <a:solidFill>
                  <a:srgbClr val="7030A0"/>
                </a:solidFill>
              </a:rPr>
              <a:t>demostración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630714B-5314-AF17-27B2-48BBD8D7CE18}"/>
              </a:ext>
            </a:extLst>
          </p:cNvPr>
          <p:cNvSpPr txBox="1"/>
          <p:nvPr/>
        </p:nvSpPr>
        <p:spPr>
          <a:xfrm>
            <a:off x="679292" y="1364250"/>
            <a:ext cx="11036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se cumple claramente cuando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ó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por tanto supongamos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Calculemos primero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para los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3277333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CD504-C550-D021-19AE-99FFE7C9A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A9D5161-E048-2F11-6940-E132285F1316}"/>
              </a:ext>
            </a:extLst>
          </p:cNvPr>
          <p:cNvSpPr txBox="1"/>
          <p:nvPr/>
        </p:nvSpPr>
        <p:spPr>
          <a:xfrm>
            <a:off x="679292" y="2701864"/>
            <a:ext cx="60019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=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 + ab + 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FB49EB41-25E2-BFB5-523C-D0090348D0BC}"/>
              </a:ext>
            </a:extLst>
          </p:cNvPr>
          <p:cNvSpPr/>
          <p:nvPr/>
        </p:nvSpPr>
        <p:spPr>
          <a:xfrm>
            <a:off x="4747492" y="3204389"/>
            <a:ext cx="2211092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0FC0C6AA-DB1F-C7D3-9025-0205AFC233D2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Binomio de Newton: </a:t>
            </a:r>
            <a:r>
              <a:rPr lang="es-ES" sz="4000" b="1" i="1" dirty="0">
                <a:solidFill>
                  <a:srgbClr val="7030A0"/>
                </a:solidFill>
              </a:rPr>
              <a:t>demostración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936E00E-2AAA-2D6C-C03E-ADB8E6661BA4}"/>
              </a:ext>
            </a:extLst>
          </p:cNvPr>
          <p:cNvSpPr txBox="1"/>
          <p:nvPr/>
        </p:nvSpPr>
        <p:spPr>
          <a:xfrm>
            <a:off x="679292" y="1364250"/>
            <a:ext cx="11036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se cumple claramente cuando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ó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por tanto supongamos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Calculemos primero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para los casos n=2, n=3, de forma útil: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E574C0A-3A9B-4F9D-C462-02355508B20E}"/>
              </a:ext>
            </a:extLst>
          </p:cNvPr>
          <p:cNvSpPr txBox="1"/>
          <p:nvPr/>
        </p:nvSpPr>
        <p:spPr>
          <a:xfrm>
            <a:off x="7132320" y="2347198"/>
            <a:ext cx="4940808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sumandos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cada uno de tipo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 algún k, 0 ≤ k ≤ n=2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(cada sumando se obtiene eligiendo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cada factor del desarrollo);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número de factores en el desarrollo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de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0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donde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es elegido </a:t>
            </a:r>
          </a:p>
        </p:txBody>
      </p:sp>
    </p:spTree>
    <p:extLst>
      <p:ext uri="{BB962C8B-B14F-4D97-AF65-F5344CB8AC3E}">
        <p14:creationId xmlns:p14="http://schemas.microsoft.com/office/powerpoint/2010/main" val="315063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47764-008B-E180-D65D-594F83DFB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E7146B1-AE37-664E-14DC-8DE3774F330C}"/>
              </a:ext>
            </a:extLst>
          </p:cNvPr>
          <p:cNvSpPr txBox="1"/>
          <p:nvPr/>
        </p:nvSpPr>
        <p:spPr>
          <a:xfrm>
            <a:off x="679292" y="2701864"/>
            <a:ext cx="6001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=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 + ab + 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9687D18-C879-639E-C515-CA6291EDAFAA}"/>
              </a:ext>
            </a:extLst>
          </p:cNvPr>
          <p:cNvSpPr txBox="1"/>
          <p:nvPr/>
        </p:nvSpPr>
        <p:spPr>
          <a:xfrm>
            <a:off x="688528" y="3944155"/>
            <a:ext cx="473238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 + aba + ab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+ ba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+ 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</a:p>
        </p:txBody>
      </p:sp>
      <p:sp>
        <p:nvSpPr>
          <p:cNvPr id="12" name="Flecha: hacia la izquierda 11">
            <a:extLst>
              <a:ext uri="{FF2B5EF4-FFF2-40B4-BE49-F238E27FC236}">
                <a16:creationId xmlns:a16="http://schemas.microsoft.com/office/drawing/2014/main" id="{205D8D50-DDA4-876E-37B6-75AF0083CDE3}"/>
              </a:ext>
            </a:extLst>
          </p:cNvPr>
          <p:cNvSpPr/>
          <p:nvPr/>
        </p:nvSpPr>
        <p:spPr>
          <a:xfrm>
            <a:off x="5255491" y="5318259"/>
            <a:ext cx="1703093" cy="1754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AB312E-69DB-5C31-46B4-F02E3F3DB392}"/>
              </a:ext>
            </a:extLst>
          </p:cNvPr>
          <p:cNvSpPr txBox="1"/>
          <p:nvPr/>
        </p:nvSpPr>
        <p:spPr>
          <a:xfrm>
            <a:off x="5255491" y="5005664"/>
            <a:ext cx="1773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(similarmente)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3C04BAB-0D96-117C-C8FD-D15A67ACEB79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Binomio de Newton: </a:t>
            </a:r>
            <a:r>
              <a:rPr lang="es-ES" sz="4000" b="1" i="1" dirty="0">
                <a:solidFill>
                  <a:srgbClr val="7030A0"/>
                </a:solidFill>
              </a:rPr>
              <a:t>demostración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C6FD46F-A05A-EB0C-2589-418A8950C653}"/>
              </a:ext>
            </a:extLst>
          </p:cNvPr>
          <p:cNvSpPr txBox="1"/>
          <p:nvPr/>
        </p:nvSpPr>
        <p:spPr>
          <a:xfrm>
            <a:off x="679292" y="1364250"/>
            <a:ext cx="11036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se cumple claramente cuando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ó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por tanto supongamos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Calculemos primero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para los casos n=2, n=3, de forma útil: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3551667-B0C9-E2BF-2900-997C8716CAAD}"/>
              </a:ext>
            </a:extLst>
          </p:cNvPr>
          <p:cNvSpPr txBox="1"/>
          <p:nvPr/>
        </p:nvSpPr>
        <p:spPr>
          <a:xfrm>
            <a:off x="7132320" y="2347198"/>
            <a:ext cx="4940808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sumandos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cada uno de tipo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 algún k, 0 ≤ k ≤ n=2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(cada sumando se obtiene eligiendo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cada factor del desarrollo);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número de factores en el desarrollo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de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0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donde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es elegido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52E65B6A-0DA8-91E3-2B4D-305BF03D93B6}"/>
              </a:ext>
            </a:extLst>
          </p:cNvPr>
          <p:cNvSpPr/>
          <p:nvPr/>
        </p:nvSpPr>
        <p:spPr>
          <a:xfrm>
            <a:off x="4747492" y="3204389"/>
            <a:ext cx="2211092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AAE89CF-91A2-66D0-0E30-54EF27E77F7D}"/>
              </a:ext>
            </a:extLst>
          </p:cNvPr>
          <p:cNvSpPr txBox="1"/>
          <p:nvPr/>
        </p:nvSpPr>
        <p:spPr>
          <a:xfrm>
            <a:off x="7132320" y="4438141"/>
            <a:ext cx="4940808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sumandos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cada uno de tipo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 algún k, 0 ≤ k ≤ n=3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(cada sumando se obtiene eligiendo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cada factor del desarrollo);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número de factores en el desarrollo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de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0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donde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es elegido </a:t>
            </a:r>
          </a:p>
        </p:txBody>
      </p:sp>
    </p:spTree>
    <p:extLst>
      <p:ext uri="{BB962C8B-B14F-4D97-AF65-F5344CB8AC3E}">
        <p14:creationId xmlns:p14="http://schemas.microsoft.com/office/powerpoint/2010/main" val="287838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A184A-3595-95DB-18F5-161B0E21A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28009A6B-C667-DCBC-2EB3-0A077495CFFE}"/>
              </a:ext>
            </a:extLst>
          </p:cNvPr>
          <p:cNvSpPr txBox="1"/>
          <p:nvPr/>
        </p:nvSpPr>
        <p:spPr>
          <a:xfrm>
            <a:off x="317471" y="703544"/>
            <a:ext cx="111123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Entonces, para todo n es claro que podemos escribir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de esta forma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con el doble del número de sumandos en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n-1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esto es, con: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327786A-D1AF-24E9-6838-2F58F0B7F2C7}"/>
              </a:ext>
            </a:extLst>
          </p:cNvPr>
          <p:cNvSpPr txBox="1"/>
          <p:nvPr/>
        </p:nvSpPr>
        <p:spPr>
          <a:xfrm>
            <a:off x="3096154" y="1648109"/>
            <a:ext cx="6488476" cy="24468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 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5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sumandos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cada uno de tipo 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5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5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5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5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 algún k, 0 ≤ k ≤ n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(cada sumando se obtiene eligiendo 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cada factor del desarrollo);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número de factores en el desarrollo 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de (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5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donde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es elegido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9CDF3D2-3A2D-421B-DC4B-9C767A021679}"/>
                  </a:ext>
                </a:extLst>
              </p:cNvPr>
              <p:cNvSpPr txBox="1"/>
              <p:nvPr/>
            </p:nvSpPr>
            <p:spPr>
              <a:xfrm>
                <a:off x="368702" y="4187113"/>
                <a:ext cx="11454596" cy="9709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</a:t>
                </a:r>
                <a:r>
                  <a:rPr lang="es-ES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Pero, para cada k dado (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0 ≤ k ≤ n), hay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factores en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</a:t>
                </a:r>
                <a:r>
                  <a:rPr lang="es-ES" sz="2400" baseline="300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=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 ∙ ∙ ∙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  </a:t>
                </a:r>
              </a:p>
              <a:p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donde b puede ser elegido; </a:t>
                </a: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9CDF3D2-3A2D-421B-DC4B-9C767A021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02" y="4187113"/>
                <a:ext cx="11454596" cy="970971"/>
              </a:xfrm>
              <a:prstGeom prst="rect">
                <a:avLst/>
              </a:prstGeom>
              <a:blipFill>
                <a:blip r:embed="rId2"/>
                <a:stretch>
                  <a:fillRect r="-1489" b="-1383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4EEBFB3-7C38-0924-9541-AF7727577945}"/>
                  </a:ext>
                </a:extLst>
              </p:cNvPr>
              <p:cNvSpPr txBox="1"/>
              <p:nvPr/>
            </p:nvSpPr>
            <p:spPr>
              <a:xfrm>
                <a:off x="368702" y="4672598"/>
                <a:ext cx="10934212" cy="12675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                                         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esto es, hay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sumandos que son iguales a  </a:t>
                </a:r>
              </a:p>
              <a:p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</a:t>
                </a:r>
                <a:r>
                  <a:rPr lang="es-ES" sz="24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</a:t>
                </a:r>
                <a:r>
                  <a:rPr lang="es-ES" sz="2400" baseline="300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</a:t>
                </a:r>
                <a:r>
                  <a:rPr lang="es-ES" sz="2400" baseline="300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-k</a:t>
                </a:r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  <a:r>
                  <a:rPr lang="es-ES" sz="24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b</a:t>
                </a:r>
                <a:r>
                  <a:rPr lang="es-ES" sz="2400" baseline="300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k</a:t>
                </a:r>
                <a:r>
                  <a:rPr lang="es-ES" sz="2400" baseline="300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en la expresión de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</a:t>
                </a:r>
                <a:r>
                  <a:rPr lang="es-ES" sz="2400" baseline="300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. </a:t>
                </a:r>
              </a:p>
              <a:p>
                <a:endParaRPr lang="es-ES" sz="2400" dirty="0"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</p:txBody>
          </p:sp>
        </mc:Choice>
        <mc:Fallback xmlns="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4EEBFB3-7C38-0924-9541-AF77275779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02" y="4672598"/>
                <a:ext cx="10934212" cy="1267591"/>
              </a:xfrm>
              <a:prstGeom prst="rect">
                <a:avLst/>
              </a:prstGeom>
              <a:blipFill>
                <a:blip r:embed="rId3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5BC068E-26BD-9406-58AF-B61076EEC6B7}"/>
                  </a:ext>
                </a:extLst>
              </p:cNvPr>
              <p:cNvSpPr txBox="1"/>
              <p:nvPr/>
            </p:nvSpPr>
            <p:spPr>
              <a:xfrm>
                <a:off x="525071" y="5112000"/>
                <a:ext cx="11412416" cy="1709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             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                   Entonces, finalmente: </a:t>
                </a:r>
              </a:p>
              <a:p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</a:p>
              <a:p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                                         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</a:rPr>
                      <m:t>a</m:t>
                    </m:r>
                  </m:oMath>
                </a14:m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 +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b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)</a:t>
                </a:r>
                <a:r>
                  <a:rPr lang="pt-BR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n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 = 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∑</a:t>
                </a:r>
                <a:r>
                  <a:rPr lang="pt-BR" sz="2800" baseline="-25000" dirty="0">
                    <a:solidFill>
                      <a:schemeClr val="accent1">
                        <a:lumMod val="75000"/>
                      </a:schemeClr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−</m:t>
                    </m:r>
                    <m:r>
                      <m:rPr>
                        <m:sty m:val="p"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  <a:ea typeface="Yu Mincho Light" panose="02020300000000000000" pitchFamily="18" charset="-128"/>
                      </a:rPr>
                      <m:t>b</m:t>
                    </m:r>
                    <m:r>
                      <m:rPr>
                        <m:sty m:val="p"/>
                      </m:rP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endParaRPr lang="es-ES" sz="2800" dirty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  <a:p>
                <a:endParaRPr lang="es-ES" sz="2400" dirty="0"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5BC068E-26BD-9406-58AF-B61076EEC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71" y="5112000"/>
                <a:ext cx="11412416" cy="1709635"/>
              </a:xfrm>
              <a:prstGeom prst="rect">
                <a:avLst/>
              </a:prstGeom>
              <a:blipFill>
                <a:blip r:embed="rId4"/>
                <a:stretch>
                  <a:fillRect t="-285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uadroTexto 8">
            <a:extLst>
              <a:ext uri="{FF2B5EF4-FFF2-40B4-BE49-F238E27FC236}">
                <a16:creationId xmlns:a16="http://schemas.microsoft.com/office/drawing/2014/main" id="{13C0A6AD-50D0-6CB6-D8BE-580BE533A0B1}"/>
              </a:ext>
            </a:extLst>
          </p:cNvPr>
          <p:cNvSpPr txBox="1"/>
          <p:nvPr/>
        </p:nvSpPr>
        <p:spPr>
          <a:xfrm>
            <a:off x="5910685" y="6260710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k=0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6E00A0-B64A-A1D4-683E-EE021BF3E7C4}"/>
              </a:ext>
            </a:extLst>
          </p:cNvPr>
          <p:cNvSpPr txBox="1"/>
          <p:nvPr/>
        </p:nvSpPr>
        <p:spPr>
          <a:xfrm>
            <a:off x="5875200" y="5696186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 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16044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535CB-BF2A-3CE9-A30A-B7E8C2328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A2FB34B-E7CB-6975-574F-E786D7039D20}"/>
              </a:ext>
            </a:extLst>
          </p:cNvPr>
          <p:cNvSpPr txBox="1">
            <a:spLocks/>
          </p:cNvSpPr>
          <p:nvPr/>
        </p:nvSpPr>
        <p:spPr>
          <a:xfrm>
            <a:off x="929638" y="237088"/>
            <a:ext cx="10597344" cy="1006495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Una aplicación: el número de subconjuntos de un </a:t>
            </a:r>
          </a:p>
          <a:p>
            <a:r>
              <a:rPr lang="es-ES" sz="4000" b="1" dirty="0">
                <a:solidFill>
                  <a:srgbClr val="7030A0"/>
                </a:solidFill>
              </a:rPr>
              <a:t>                              conjunto finito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7977"/>
            <a:ext cx="10975848" cy="924168"/>
          </a:xfrm>
        </p:spPr>
        <p:txBody>
          <a:bodyPr>
            <a:norm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Dado un conjunto finito A con n elementos,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¿cuántos subconjuntos tiene A ?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285915-FDEB-ED3C-DDFD-3C9B7AA71DA8}"/>
              </a:ext>
            </a:extLst>
          </p:cNvPr>
          <p:cNvSpPr txBox="1">
            <a:spLocks/>
          </p:cNvSpPr>
          <p:nvPr/>
        </p:nvSpPr>
        <p:spPr>
          <a:xfrm>
            <a:off x="920402" y="5655788"/>
            <a:ext cx="10515600" cy="734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Sumando todas estas contribuciones: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4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086D7A0-7057-3C36-C684-C6BCAD512D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0402" y="1692000"/>
                <a:ext cx="10975848" cy="39998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           Tenemos: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es-ES" sz="2500" dirty="0">
                    <a:latin typeface="Comic Sans MS" panose="030F0702030302020204" pitchFamily="66" charset="0"/>
                  </a:rPr>
                  <a:t>- número de 0-subconjuntos: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/>
                  <a:t> = 1</a:t>
                </a:r>
                <a:r>
                  <a:rPr lang="es-ES" sz="2500" dirty="0">
                    <a:latin typeface="Comic Sans MS" panose="030F0702030302020204" pitchFamily="66" charset="0"/>
                  </a:rPr>
                  <a:t>  (es el 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conjunto vacío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>
                    <a:latin typeface="Comic Sans MS" panose="030F0702030302020204" pitchFamily="66" charset="0"/>
                    <a:ea typeface="Yu Mincho" panose="020B0400000000000000" pitchFamily="18" charset="-128"/>
                  </a:rPr>
                  <a:t>∅</a:t>
                </a:r>
                <a:r>
                  <a:rPr lang="es-ES" sz="2500" dirty="0">
                    <a:latin typeface="Comic Sans MS" panose="030F0702030302020204" pitchFamily="66" charset="0"/>
                  </a:rPr>
                  <a:t>);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número de 1-subconjuntos: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número de 2-subconjuntos: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…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número de (n-1)-subconjuntos: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número de n-subconjuntos: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/>
                  <a:t> = 1</a:t>
                </a:r>
                <a:r>
                  <a:rPr lang="es-ES" sz="2500" dirty="0">
                    <a:latin typeface="Comic Sans MS" panose="030F0702030302020204" pitchFamily="66" charset="0"/>
                  </a:rPr>
                  <a:t>  (es el propio conjunto A).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7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44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4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086D7A0-7057-3C36-C684-C6BCAD512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402" y="1692000"/>
                <a:ext cx="10975848" cy="3999878"/>
              </a:xfrm>
              <a:prstGeom prst="rect">
                <a:avLst/>
              </a:prstGeom>
              <a:blipFill>
                <a:blip r:embed="rId3"/>
                <a:stretch>
                  <a:fillRect t="-228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8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A3C58-0CAB-29E5-4106-2B08F1715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D87D8845-CF40-520D-CDD5-C4A7B999B7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7475" y="614210"/>
                <a:ext cx="10975848" cy="241020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El número de subconjuntos de A (A tiene n elementos) =</a:t>
                </a: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2500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dirty="0"/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r>
                      <a:rPr lang="es-E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∙∙∙</m:t>
                    </m:r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/>
                  <a:t> =</a:t>
                </a:r>
              </a:p>
              <a:p>
                <a:pPr marL="0" indent="0">
                  <a:buNone/>
                </a:pPr>
                <a:r>
                  <a:rPr lang="es-ES" sz="2500" dirty="0"/>
                  <a:t>    </a:t>
                </a: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D87D8845-CF40-520D-CDD5-C4A7B999B7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7475" y="614210"/>
                <a:ext cx="10975848" cy="2410207"/>
              </a:xfrm>
              <a:blipFill>
                <a:blip r:embed="rId2"/>
                <a:stretch>
                  <a:fillRect t="-379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uadroTexto 1">
            <a:extLst>
              <a:ext uri="{FF2B5EF4-FFF2-40B4-BE49-F238E27FC236}">
                <a16:creationId xmlns:a16="http://schemas.microsoft.com/office/drawing/2014/main" id="{2CC68B64-68D0-1CC8-F9C3-7D7B82EAB9F9}"/>
              </a:ext>
            </a:extLst>
          </p:cNvPr>
          <p:cNvSpPr txBox="1"/>
          <p:nvPr/>
        </p:nvSpPr>
        <p:spPr>
          <a:xfrm>
            <a:off x="608076" y="4634103"/>
            <a:ext cx="1222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 binomio</a:t>
            </a:r>
          </a:p>
          <a:p>
            <a:r>
              <a:rPr lang="es-ES" dirty="0"/>
              <a:t>de Newton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54B763A-C16E-CE37-3E5D-58319BE4CF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6231" y="2588642"/>
                <a:ext cx="10975848" cy="241020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/>
                  <a:t>=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dirty="0"/>
                  <a:t> 1</a:t>
                </a:r>
                <a:r>
                  <a:rPr lang="es-ES" baseline="30000" dirty="0"/>
                  <a:t>n</a:t>
                </a:r>
                <a:r>
                  <a:rPr lang="es-ES" dirty="0"/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dirty="0"/>
                  <a:t> 1</a:t>
                </a:r>
                <a:r>
                  <a:rPr lang="es-ES" baseline="30000" dirty="0"/>
                  <a:t>n-1</a:t>
                </a:r>
                <a14:m>
                  <m:oMath xmlns:m="http://schemas.openxmlformats.org/officeDocument/2006/math">
                    <m:r>
                      <a:rPr lang="es-ES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s-ES" smtClean="0">
                        <a:latin typeface="Cambria Math" panose="02040503050406030204" pitchFamily="18" charset="0"/>
                      </a:rPr>
                      <m:t>1+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dirty="0"/>
                      <m:t> </m:t>
                    </m:r>
                    <m:r>
                      <m:rPr>
                        <m:nor/>
                      </m:rPr>
                      <a:rPr lang="es-ES" dirty="0" smtClean="0"/>
                      <m:t>1</m:t>
                    </m:r>
                    <m:r>
                      <m:rPr>
                        <m:nor/>
                      </m:rPr>
                      <a:rPr lang="es-ES" baseline="30000" dirty="0"/>
                      <m:t>n</m:t>
                    </m:r>
                    <m:r>
                      <m:rPr>
                        <m:nor/>
                      </m:rPr>
                      <a:rPr lang="es-ES" baseline="30000" dirty="0"/>
                      <m:t>−</m:t>
                    </m:r>
                    <m:r>
                      <a:rPr lang="es-ES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s-ES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baseline="3000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smtClean="0">
                        <a:latin typeface="Cambria Math" panose="02040503050406030204" pitchFamily="18" charset="0"/>
                      </a:rPr>
                      <m:t>…+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mtClean="0">
                        <a:latin typeface="Cambria Math" panose="02040503050406030204" pitchFamily="18" charset="0"/>
                      </a:rPr>
                      <m:t> 1 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s-ES" dirty="0" smtClean="0"/>
                      <m:t>1</m:t>
                    </m:r>
                    <m:r>
                      <m:rPr>
                        <m:nor/>
                      </m:rPr>
                      <a:rPr lang="es-ES" baseline="30000" dirty="0"/>
                      <m:t>n</m:t>
                    </m:r>
                    <m:r>
                      <m:rPr>
                        <m:nor/>
                      </m:rPr>
                      <a:rPr lang="es-ES" baseline="30000" dirty="0"/>
                      <m:t>−</m:t>
                    </m:r>
                    <m:r>
                      <a:rPr lang="es-ES" baseline="30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dirty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dirty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s-ES" baseline="30000" dirty="0"/>
                      <m:t>n</m:t>
                    </m:r>
                  </m:oMath>
                </a14:m>
                <a:r>
                  <a:rPr lang="es-ES" sz="2700" dirty="0">
                    <a:latin typeface="Comic Sans MS" panose="030F0702030302020204" pitchFamily="66" charset="0"/>
                  </a:rPr>
                  <a:t> </a:t>
                </a:r>
                <a:r>
                  <a:rPr lang="es-ES" dirty="0"/>
                  <a:t>=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700" dirty="0">
                    <a:latin typeface="Comic Sans MS" panose="030F0702030302020204" pitchFamily="66" charset="0"/>
                  </a:rPr>
                  <a:t>   </a:t>
                </a:r>
                <a:endParaRPr lang="es-ES" sz="2500" baseline="300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         </a:t>
                </a: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54B763A-C16E-CE37-3E5D-58319BE4C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231" y="2588642"/>
                <a:ext cx="10975848" cy="2410207"/>
              </a:xfrm>
              <a:prstGeom prst="rect">
                <a:avLst/>
              </a:prstGeom>
              <a:blipFill>
                <a:blip r:embed="rId3"/>
                <a:stretch>
                  <a:fillRect l="-888" t="-27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0A192D29-F656-682B-EED6-4C21DB46040F}"/>
              </a:ext>
            </a:extLst>
          </p:cNvPr>
          <p:cNvSpPr txBox="1">
            <a:spLocks/>
          </p:cNvSpPr>
          <p:nvPr/>
        </p:nvSpPr>
        <p:spPr>
          <a:xfrm>
            <a:off x="707475" y="2957414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500" dirty="0"/>
              <a:t>= </a:t>
            </a:r>
            <a:r>
              <a:rPr lang="es-ES" dirty="0"/>
              <a:t>(1+1)</a:t>
            </a:r>
            <a:r>
              <a:rPr lang="es-ES" baseline="30000" dirty="0"/>
              <a:t>n  </a:t>
            </a:r>
            <a:endParaRPr lang="es-ES" baseline="300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Flecha: hacia arriba 6">
            <a:extLst>
              <a:ext uri="{FF2B5EF4-FFF2-40B4-BE49-F238E27FC236}">
                <a16:creationId xmlns:a16="http://schemas.microsoft.com/office/drawing/2014/main" id="{AE7508F9-0AF9-5A0F-2368-FEFC97B83983}"/>
              </a:ext>
            </a:extLst>
          </p:cNvPr>
          <p:cNvSpPr/>
          <p:nvPr/>
        </p:nvSpPr>
        <p:spPr>
          <a:xfrm>
            <a:off x="1101822" y="3947019"/>
            <a:ext cx="137160" cy="630936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DBEA868-58CC-3286-4A61-AE4B8EA146C1}"/>
              </a:ext>
            </a:extLst>
          </p:cNvPr>
          <p:cNvSpPr txBox="1">
            <a:spLocks/>
          </p:cNvSpPr>
          <p:nvPr/>
        </p:nvSpPr>
        <p:spPr>
          <a:xfrm>
            <a:off x="103056" y="3478366"/>
            <a:ext cx="12184685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/>
              <a:t>                              = </a:t>
            </a:r>
            <a:r>
              <a:rPr lang="es-ES" dirty="0"/>
              <a:t>2</a:t>
            </a:r>
            <a:r>
              <a:rPr lang="es-ES" baseline="30000" dirty="0"/>
              <a:t>n</a:t>
            </a:r>
            <a:endParaRPr lang="es-ES" sz="25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3ECC86-9AFD-7350-4A64-38BE686F8D02}"/>
              </a:ext>
            </a:extLst>
          </p:cNvPr>
          <p:cNvSpPr txBox="1">
            <a:spLocks/>
          </p:cNvSpPr>
          <p:nvPr/>
        </p:nvSpPr>
        <p:spPr>
          <a:xfrm>
            <a:off x="2707564" y="3021651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⇒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Un conjunto con n elementos tiene 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5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n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subconjuntos</a:t>
            </a:r>
            <a:endParaRPr lang="es-ES" sz="25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69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 animBg="1"/>
      <p:bldP spid="8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241706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Recordar: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s-ES" sz="3600" dirty="0">
                    <a:latin typeface="Comic Sans MS" panose="030F0702030302020204" pitchFamily="66" charset="0"/>
                  </a:rPr>
                  <a:t>Dados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dos enteros no negativos n, k  con n ≥ k</a:t>
                </a:r>
                <a:r>
                  <a:rPr lang="es-ES" sz="3600" dirty="0">
                    <a:latin typeface="Comic Sans MS" panose="030F0702030302020204" pitchFamily="66" charset="0"/>
                  </a:rPr>
                  <a:t>, el </a:t>
                </a:r>
                <a:r>
                  <a:rPr lang="es-ES" sz="3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número combinatorio</a:t>
                </a:r>
                <a:r>
                  <a:rPr lang="es-ES" sz="40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0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latin typeface="Comic Sans MS" panose="030F0702030302020204" pitchFamily="66" charset="0"/>
                  </a:rPr>
                  <a:t>se define como</a:t>
                </a:r>
              </a:p>
              <a:p>
                <a:pPr marL="0" indent="0">
                  <a:buNone/>
                </a:pPr>
                <a:r>
                  <a:rPr lang="pt-BR" sz="4500" dirty="0">
                    <a:latin typeface="Comic Sans MS" panose="030F0702030302020204" pitchFamily="66" charset="0"/>
                  </a:rPr>
                  <a:t>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4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es-ES" sz="4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4500" dirty="0">
                    <a:latin typeface="Comic Sans MS" panose="030F0702030302020204" pitchFamily="66" charset="0"/>
                  </a:rPr>
                  <a:t>   </a:t>
                </a:r>
                <a:r>
                  <a:rPr lang="es-ES" sz="3600" dirty="0">
                    <a:latin typeface="Comic Sans MS" panose="030F0702030302020204" pitchFamily="66" charset="0"/>
                  </a:rPr>
                  <a:t>donde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</a:t>
                </a:r>
                <a:r>
                  <a:rPr lang="es-ES" sz="3600" dirty="0">
                    <a:latin typeface="Comic Sans MS" panose="030F0702030302020204" pitchFamily="66" charset="0"/>
                  </a:rPr>
                  <a:t>  es el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factorial de n</a:t>
                </a:r>
                <a:r>
                  <a:rPr lang="es-ES" sz="3600" dirty="0">
                    <a:latin typeface="Comic Sans MS" panose="030F0702030302020204" pitchFamily="66" charset="0"/>
                  </a:rPr>
                  <a:t>, esto es,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                              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 = n ∙ (n-1) ∙  ∙∙∙ ∙ 2 ∙ 1  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(similarmente para k!, (n-k)! ; además, se toma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0! = 1</a:t>
                </a:r>
                <a:r>
                  <a:rPr lang="es-ES" sz="3600" dirty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  <a:blipFill>
                <a:blip r:embed="rId2"/>
                <a:stretch>
                  <a:fillRect l="-833" t="-3846" b="-230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_tradnl" sz="2500" dirty="0">
                    <a:latin typeface="Comic Sans MS" panose="030F0702030302020204" pitchFamily="66" charset="0"/>
                  </a:rPr>
                  <a:t>   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Por ejemplo:</a:t>
                </a:r>
                <a:endParaRPr lang="es-ES" sz="25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_tradnl" sz="25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5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25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  <m:r>
                          <a:rPr lang="es-ES_tradnl" sz="25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_tradnl" sz="25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25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  <m:r>
                          <a:rPr lang="es-ES_tradnl" sz="25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∙ 1</m:t>
                        </m:r>
                      </m:den>
                    </m:f>
                    <m:r>
                      <a:rPr lang="es-ES_tradnl" sz="25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</m:num>
                      <m:den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den>
                    </m:f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15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  <a:blipFill>
                <a:blip r:embed="rId3"/>
                <a:stretch>
                  <a:fillRect t="-269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F2975-F214-8AC7-1ECF-90C3FBDC1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F3CB847A-F391-3A93-1104-570D1560BF81}"/>
              </a:ext>
            </a:extLst>
          </p:cNvPr>
          <p:cNvSpPr/>
          <p:nvPr/>
        </p:nvSpPr>
        <p:spPr>
          <a:xfrm>
            <a:off x="350520" y="329736"/>
            <a:ext cx="11191235" cy="1873968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3473A38-1BB3-11F2-35BF-EF020A11B69E}"/>
              </a:ext>
            </a:extLst>
          </p:cNvPr>
          <p:cNvSpPr txBox="1">
            <a:spLocks/>
          </p:cNvSpPr>
          <p:nvPr/>
        </p:nvSpPr>
        <p:spPr>
          <a:xfrm>
            <a:off x="2707686" y="623066"/>
            <a:ext cx="8834069" cy="15074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  Para </a:t>
            </a:r>
            <a:r>
              <a:rPr lang="en-US" sz="2500" dirty="0" err="1">
                <a:latin typeface="Comic Sans MS" panose="030F0702030302020204" pitchFamily="66" charset="0"/>
              </a:rPr>
              <a:t>el</a:t>
            </a:r>
            <a:r>
              <a:rPr lang="en-US" sz="2500" dirty="0">
                <a:latin typeface="Comic Sans MS" panose="030F0702030302020204" pitchFamily="66" charset="0"/>
              </a:rPr>
              <a:t> conjunto finito (no </a:t>
            </a:r>
            <a:r>
              <a:rPr lang="en-US" sz="2500" dirty="0" err="1">
                <a:latin typeface="Comic Sans MS" panose="030F0702030302020204" pitchFamily="66" charset="0"/>
              </a:rPr>
              <a:t>vacío</a:t>
            </a:r>
            <a:r>
              <a:rPr lang="en-US" sz="2500" dirty="0">
                <a:latin typeface="Comic Sans MS" panose="030F0702030302020204" pitchFamily="66" charset="0"/>
              </a:rPr>
              <a:t>)</a:t>
            </a:r>
          </a:p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                     A = { 1, 2, 3, 4 }</a:t>
            </a:r>
          </a:p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  </a:t>
            </a:r>
            <a:r>
              <a:rPr lang="en-US" sz="2500" dirty="0" err="1">
                <a:latin typeface="Comic Sans MS" panose="030F0702030302020204" pitchFamily="66" charset="0"/>
              </a:rPr>
              <a:t>veamos</a:t>
            </a:r>
            <a:r>
              <a:rPr lang="en-US" sz="2500" dirty="0">
                <a:latin typeface="Comic Sans MS" panose="030F0702030302020204" pitchFamily="66" charset="0"/>
              </a:rPr>
              <a:t> sus  2</a:t>
            </a:r>
            <a:r>
              <a:rPr lang="en-US" sz="2500" baseline="30000" dirty="0">
                <a:latin typeface="Comic Sans MS" panose="030F0702030302020204" pitchFamily="66" charset="0"/>
              </a:rPr>
              <a:t>4 </a:t>
            </a:r>
            <a:r>
              <a:rPr lang="en-US" sz="2500" dirty="0">
                <a:latin typeface="Comic Sans MS" panose="030F0702030302020204" pitchFamily="66" charset="0"/>
              </a:rPr>
              <a:t>= 16  </a:t>
            </a:r>
            <a:r>
              <a:rPr lang="en-US" sz="2500" dirty="0" err="1">
                <a:latin typeface="Comic Sans MS" panose="030F0702030302020204" pitchFamily="66" charset="0"/>
              </a:rPr>
              <a:t>subconjuntos</a:t>
            </a:r>
            <a:r>
              <a:rPr lang="en-US" sz="2500" dirty="0">
                <a:latin typeface="Comic Sans MS" panose="030F0702030302020204" pitchFamily="66" charset="0"/>
              </a:rPr>
              <a:t>. </a:t>
            </a:r>
          </a:p>
          <a:p>
            <a:pPr marL="0" indent="0">
              <a:buNone/>
            </a:pPr>
            <a:endParaRPr lang="en-U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77C4597-EE12-B577-A23C-4C4A27D4B6EF}"/>
              </a:ext>
            </a:extLst>
          </p:cNvPr>
          <p:cNvSpPr txBox="1">
            <a:spLocks/>
          </p:cNvSpPr>
          <p:nvPr/>
        </p:nvSpPr>
        <p:spPr>
          <a:xfrm>
            <a:off x="650245" y="623066"/>
            <a:ext cx="1852810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3200" b="1" dirty="0">
                <a:solidFill>
                  <a:schemeClr val="bg1"/>
                </a:solidFill>
              </a:rPr>
              <a:t>Ejemplo  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0C5F167-970A-38CE-E505-18A92742192B}"/>
              </a:ext>
            </a:extLst>
          </p:cNvPr>
          <p:cNvSpPr txBox="1"/>
          <p:nvPr/>
        </p:nvSpPr>
        <p:spPr>
          <a:xfrm>
            <a:off x="350520" y="2329233"/>
            <a:ext cx="10880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Subconjuntos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de A :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4FD4861-12EE-4275-7A10-520DDC97E69F}"/>
              </a:ext>
            </a:extLst>
          </p:cNvPr>
          <p:cNvSpPr txBox="1"/>
          <p:nvPr/>
        </p:nvSpPr>
        <p:spPr>
          <a:xfrm>
            <a:off x="505917" y="3513650"/>
            <a:ext cx="10880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[con 1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elemento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] 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{4}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57934C-38D8-76E6-075A-A0E7A7B708D7}"/>
              </a:ext>
            </a:extLst>
          </p:cNvPr>
          <p:cNvSpPr txBox="1"/>
          <p:nvPr/>
        </p:nvSpPr>
        <p:spPr>
          <a:xfrm>
            <a:off x="505917" y="3959401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[con 2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4},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4},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{3, 4}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3818BE5-F7E8-CEC9-F789-48AE39F86887}"/>
              </a:ext>
            </a:extLst>
          </p:cNvPr>
          <p:cNvSpPr txBox="1"/>
          <p:nvPr/>
        </p:nvSpPr>
        <p:spPr>
          <a:xfrm>
            <a:off x="505917" y="4405152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[con 3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4},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14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3, 4},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3, 4}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634610D-C705-8211-6A9C-734999798DB6}"/>
              </a:ext>
            </a:extLst>
          </p:cNvPr>
          <p:cNvSpPr txBox="1"/>
          <p:nvPr/>
        </p:nvSpPr>
        <p:spPr>
          <a:xfrm>
            <a:off x="505917" y="4863498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[con 4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16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3, 4}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AEF21DD-1338-6C49-CE8F-F8E752DF537A}"/>
              </a:ext>
            </a:extLst>
          </p:cNvPr>
          <p:cNvSpPr txBox="1"/>
          <p:nvPr/>
        </p:nvSpPr>
        <p:spPr>
          <a:xfrm>
            <a:off x="505916" y="3020944"/>
            <a:ext cx="10880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[con 0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∅</a:t>
            </a:r>
          </a:p>
        </p:txBody>
      </p:sp>
    </p:spTree>
    <p:extLst>
      <p:ext uri="{BB962C8B-B14F-4D97-AF65-F5344CB8AC3E}">
        <p14:creationId xmlns:p14="http://schemas.microsoft.com/office/powerpoint/2010/main" val="296553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C41EE-C194-15D1-C1BA-F8DF3A726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85466497-B0E3-D59C-9323-42B53EB0A4BF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F0343BA-528E-F406-521B-35B6BAC156C9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860DF40F-C761-580D-1C27-5F7F11976480}"/>
                  </a:ext>
                </a:extLst>
              </p:cNvPr>
              <p:cNvSpPr txBox="1"/>
              <p:nvPr/>
            </p:nvSpPr>
            <p:spPr>
              <a:xfrm>
                <a:off x="637200" y="2840295"/>
                <a:ext cx="8744544" cy="547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1)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5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5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se cumple para todo entero  k = 0, 1, …, n.</a:t>
                </a: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860DF40F-C761-580D-1C27-5F7F119764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00" y="2840295"/>
                <a:ext cx="8744544" cy="547073"/>
              </a:xfrm>
              <a:prstGeom prst="rect">
                <a:avLst/>
              </a:prstGeom>
              <a:blipFill>
                <a:blip r:embed="rId2"/>
                <a:stretch>
                  <a:fillRect l="-1116" t="-5556" b="-1777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35B54293-7657-B6FC-6D01-67FFCC025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84" y="1438831"/>
            <a:ext cx="10975848" cy="1191313"/>
          </a:xfrm>
        </p:spPr>
        <p:txBody>
          <a:bodyPr>
            <a:norm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Entre otros, </a:t>
            </a:r>
            <a:r>
              <a:rPr lang="es-ES_tradnl" sz="2500" dirty="0">
                <a:latin typeface="Comic Sans MS" panose="030F0702030302020204" pitchFamily="66" charset="0"/>
              </a:rPr>
              <a:t>dos hechos importantes deberían recordarse: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pt-BR" sz="4500" dirty="0">
                <a:latin typeface="Comic Sans MS" panose="030F0702030302020204" pitchFamily="66" charset="0"/>
              </a:rPr>
              <a:t>                                   </a:t>
            </a: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A0FE416C-65D8-91B2-479F-3D0EB759EA84}"/>
                  </a:ext>
                </a:extLst>
              </p:cNvPr>
              <p:cNvSpPr txBox="1"/>
              <p:nvPr/>
            </p:nvSpPr>
            <p:spPr>
              <a:xfrm>
                <a:off x="602660" y="3911600"/>
                <a:ext cx="10975848" cy="13165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2)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5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5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s-ES" sz="2500" dirty="0">
                    <a:latin typeface="Comic Sans MS" panose="030F0702030302020204" pitchFamily="66" charset="0"/>
                  </a:rPr>
                  <a:t>número de subconjuntos distintos con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latin typeface="Comic Sans MS" panose="030F0702030302020204" pitchFamily="66" charset="0"/>
                  </a:rPr>
                  <a:t> elementos cada uno (se </a:t>
                </a:r>
              </a:p>
              <a:p>
                <a:r>
                  <a:rPr lang="es-ES" sz="2500" dirty="0">
                    <a:latin typeface="Comic Sans MS" panose="030F0702030302020204" pitchFamily="66" charset="0"/>
                  </a:rPr>
                  <a:t>             les llama k-subconjuntos) de un conjunto que tiene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</a:t>
                </a:r>
                <a:r>
                  <a:rPr lang="es-ES" sz="2500" dirty="0">
                    <a:latin typeface="Comic Sans MS" panose="030F0702030302020204" pitchFamily="66" charset="0"/>
                  </a:rPr>
                  <a:t>elementos   </a:t>
                </a:r>
              </a:p>
              <a:p>
                <a:r>
                  <a:rPr lang="es-ES" sz="2500" dirty="0">
                    <a:latin typeface="Comic Sans MS" panose="030F0702030302020204" pitchFamily="66" charset="0"/>
                  </a:rPr>
                  <a:t>             (n ≥ k;  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k = 0, 1, …, n</a:t>
                </a:r>
                <a:r>
                  <a:rPr lang="es-ES" sz="2500" dirty="0">
                    <a:latin typeface="Comic Sans MS" panose="030F0702030302020204" pitchFamily="66" charset="0"/>
                  </a:rPr>
                  <a:t>)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A0FE416C-65D8-91B2-479F-3D0EB759E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0" y="3911600"/>
                <a:ext cx="10975848" cy="1316514"/>
              </a:xfrm>
              <a:prstGeom prst="rect">
                <a:avLst/>
              </a:prstGeom>
              <a:blipFill>
                <a:blip r:embed="rId3"/>
                <a:stretch>
                  <a:fillRect l="-889" t="-2315" r="-778" b="-101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>
            <a:extLst>
              <a:ext uri="{FF2B5EF4-FFF2-40B4-BE49-F238E27FC236}">
                <a16:creationId xmlns:a16="http://schemas.microsoft.com/office/drawing/2014/main" id="{C7BE45AB-39D8-2AC2-12FD-2503719ED8FD}"/>
              </a:ext>
            </a:extLst>
          </p:cNvPr>
          <p:cNvSpPr txBox="1"/>
          <p:nvPr/>
        </p:nvSpPr>
        <p:spPr>
          <a:xfrm>
            <a:off x="602660" y="5322762"/>
            <a:ext cx="1131224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          Dos </a:t>
            </a:r>
            <a:r>
              <a:rPr lang="es-ES" sz="2500" dirty="0">
                <a:latin typeface="Comic Sans MS" panose="030F0702030302020204" pitchFamily="66" charset="0"/>
              </a:rPr>
              <a:t>tales k-subconjuntos distintos tienen al menos un elemento no </a:t>
            </a:r>
          </a:p>
          <a:p>
            <a:r>
              <a:rPr lang="es-ES" sz="2500" dirty="0">
                <a:latin typeface="Comic Sans MS" panose="030F0702030302020204" pitchFamily="66" charset="0"/>
              </a:rPr>
              <a:t>             común.</a:t>
            </a:r>
            <a:endParaRPr lang="es-ES" sz="25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84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1E311-B0F9-7A41-A874-36AE051AE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6677255-B667-2B67-EA63-DAA8E921F663}"/>
              </a:ext>
            </a:extLst>
          </p:cNvPr>
          <p:cNvSpPr txBox="1">
            <a:spLocks/>
          </p:cNvSpPr>
          <p:nvPr/>
        </p:nvSpPr>
        <p:spPr>
          <a:xfrm>
            <a:off x="929638" y="237089"/>
            <a:ext cx="9887714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>
                <a:solidFill>
                  <a:srgbClr val="7030A0"/>
                </a:solidFill>
              </a:rPr>
              <a:t>   El </a:t>
            </a:r>
            <a:r>
              <a:rPr lang="es-ES" sz="4000" b="1" dirty="0">
                <a:solidFill>
                  <a:srgbClr val="7030A0"/>
                </a:solidFill>
              </a:rPr>
              <a:t>teorema del Binomio (Binomio de Newton)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622DD5E3-7F68-2E43-3322-8818936037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2582" y="1267030"/>
                <a:ext cx="11543052" cy="3607039"/>
              </a:xfrm>
              <a:prstGeom prst="rect">
                <a:avLst/>
              </a:prstGeom>
              <a:pattFill prst="pct25">
                <a:fgClr>
                  <a:srgbClr val="FFFF00"/>
                </a:fgClr>
                <a:bgClr>
                  <a:schemeClr val="bg1"/>
                </a:bgClr>
              </a:pattFill>
              <a:ln>
                <a:solidFill>
                  <a:schemeClr val="accent1">
                    <a:shade val="15000"/>
                  </a:schemeClr>
                </a:solidFill>
              </a:ln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700" b="1" i="1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Teorema</a:t>
                </a:r>
                <a:r>
                  <a:rPr lang="en-US" sz="2700" b="1" i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del </a:t>
                </a:r>
                <a:r>
                  <a:rPr lang="en-US" sz="2700" b="1" i="1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Binomio</a:t>
                </a:r>
                <a:r>
                  <a:rPr lang="en-US" sz="2700" b="1" i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en-U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Para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cualesquiera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números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reales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dados </a:t>
                </a:r>
                <a:r>
                  <a:rPr lang="en-US" sz="2700" dirty="0">
                    <a:solidFill>
                      <a:srgbClr val="FF0000"/>
                    </a:solidFill>
                  </a:rPr>
                  <a:t>a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en-US" sz="2700" dirty="0">
                    <a:solidFill>
                      <a:srgbClr val="FF0000"/>
                    </a:solidFill>
                  </a:rPr>
                  <a:t>b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</a:rPr>
                  <a:t>,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y para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cualquier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</a:p>
              <a:p>
                <a:pPr marL="0" indent="0">
                  <a:buNone/>
                </a:pP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entero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no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negativo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700" dirty="0">
                    <a:solidFill>
                      <a:srgbClr val="FF0000"/>
                    </a:solidFill>
                  </a:rPr>
                  <a:t>n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se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cumple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sz="2700" dirty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  <a:r>
                  <a:rPr lang="en-US" sz="3000" dirty="0">
                    <a:solidFill>
                      <a:srgbClr val="FF0000"/>
                    </a:solidFill>
                  </a:rPr>
                  <a:t>(a+b)</a:t>
                </a:r>
                <a:r>
                  <a:rPr lang="en-US" sz="3000" baseline="30000" dirty="0">
                    <a:solidFill>
                      <a:srgbClr val="FF0000"/>
                    </a:solidFill>
                  </a:rPr>
                  <a:t>n</a:t>
                </a:r>
                <a:r>
                  <a:rPr lang="en-US" sz="30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30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</a:t>
                </a:r>
                <a:r>
                  <a:rPr lang="es-ES" sz="3000" dirty="0" err="1">
                    <a:solidFill>
                      <a:schemeClr val="tx1"/>
                    </a:solidFill>
                  </a:rPr>
                  <a:t>a</a:t>
                </a:r>
                <a:r>
                  <a:rPr lang="es-ES" sz="3000" baseline="30000" dirty="0" err="1">
                    <a:solidFill>
                      <a:schemeClr val="tx1"/>
                    </a:solidFill>
                  </a:rPr>
                  <a:t>n</a:t>
                </a:r>
                <a:r>
                  <a:rPr lang="es-ES" sz="3000" dirty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a</a:t>
                </a:r>
                <a:r>
                  <a:rPr lang="es-ES" sz="3000" baseline="30000" dirty="0">
                    <a:solidFill>
                      <a:schemeClr val="tx1"/>
                    </a:solidFill>
                  </a:rPr>
                  <a:t>n-1</a:t>
                </a:r>
                <a14:m>
                  <m:oMath xmlns:m="http://schemas.openxmlformats.org/officeDocument/2006/math"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3000" dirty="0"/>
                      <m:t>a</m:t>
                    </m:r>
                    <m:r>
                      <m:rPr>
                        <m:nor/>
                      </m:rPr>
                      <a:rPr lang="es-ES" sz="3000" baseline="30000" dirty="0"/>
                      <m:t>n</m:t>
                    </m:r>
                    <m:r>
                      <m:rPr>
                        <m:nor/>
                      </m:rPr>
                      <a:rPr lang="es-ES" sz="3000" baseline="30000" dirty="0"/>
                      <m:t>−2</m:t>
                    </m:r>
                    <m:r>
                      <a:rPr lang="es-ES" sz="3000" b="0" i="0" baseline="30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3000" b="0" i="0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…+</m:t>
                    </m:r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3000" b="0" i="0" dirty="0" smtClean="0">
                        <a:solidFill>
                          <a:schemeClr val="tx1"/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−</m:t>
                    </m:r>
                    <m:r>
                      <a:rPr lang="es-ES" sz="3000" b="0" i="0" baseline="30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sz="30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3000" b="0" i="0" dirty="0" smtClean="0">
                        <a:solidFill>
                          <a:schemeClr val="tx1"/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n</m:t>
                    </m:r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=</a:t>
                </a:r>
              </a:p>
              <a:p>
                <a:pPr marL="0" indent="0">
                  <a:buNone/>
                </a:pPr>
                <a:r>
                  <a:rPr lang="pt-BR" sz="2700" dirty="0">
                    <a:solidFill>
                      <a:schemeClr val="tx1"/>
                    </a:solidFill>
                  </a:rPr>
                  <a:t>                </a:t>
                </a:r>
              </a:p>
              <a:p>
                <a:pPr marL="0" indent="0">
                  <a:buNone/>
                </a:pPr>
                <a:r>
                  <a:rPr lang="pt-BR" sz="2700" dirty="0"/>
                  <a:t>                </a:t>
                </a:r>
                <a:r>
                  <a:rPr lang="pt-BR" sz="2700" dirty="0">
                    <a:solidFill>
                      <a:schemeClr val="tx1"/>
                    </a:solidFill>
                  </a:rPr>
                  <a:t> = </a:t>
                </a:r>
                <a:r>
                  <a:rPr lang="pt-BR" sz="3000" dirty="0">
                    <a:solidFill>
                      <a:schemeClr val="tx1"/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∑</a:t>
                </a:r>
                <a:r>
                  <a:rPr lang="pt-BR" sz="3000" baseline="-25000" dirty="0">
                    <a:solidFill>
                      <a:schemeClr val="tx1"/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3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3000" dirty="0">
                        <a:solidFill>
                          <a:schemeClr val="tx1"/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−</m:t>
                    </m:r>
                    <m:r>
                      <m:rPr>
                        <m:sty m:val="p"/>
                      </m:rPr>
                      <a:rPr lang="es-ES" sz="3000" b="0" i="0" baseline="30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s-E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m:rPr>
                        <m:sty m:val="p"/>
                      </m:rPr>
                      <a:rPr lang="es-ES" sz="3000" b="0" i="0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ES" sz="3000" baseline="30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s-ES" sz="3000" baseline="30000" dirty="0"/>
              </a:p>
              <a:p>
                <a:pPr marL="0" indent="0">
                  <a:buNone/>
                </a:pPr>
                <a:endParaRPr lang="es-ES" sz="3000" baseline="30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s-ES" sz="27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622DD5E3-7F68-2E43-3322-8818936037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82" y="1267030"/>
                <a:ext cx="11543052" cy="3607039"/>
              </a:xfrm>
              <a:prstGeom prst="rect">
                <a:avLst/>
              </a:prstGeom>
              <a:blipFill>
                <a:blip r:embed="rId2"/>
                <a:stretch>
                  <a:fillRect l="-949" t="-3535"/>
                </a:stretch>
              </a:blipFill>
              <a:ln>
                <a:solidFill>
                  <a:schemeClr val="accent1">
                    <a:shade val="15000"/>
                  </a:schemeClr>
                </a:solidFill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>
            <a:extLst>
              <a:ext uri="{FF2B5EF4-FFF2-40B4-BE49-F238E27FC236}">
                <a16:creationId xmlns:a16="http://schemas.microsoft.com/office/drawing/2014/main" id="{2C18D309-2167-1AF8-5417-C0F6B57312E9}"/>
              </a:ext>
            </a:extLst>
          </p:cNvPr>
          <p:cNvSpPr txBox="1"/>
          <p:nvPr/>
        </p:nvSpPr>
        <p:spPr>
          <a:xfrm>
            <a:off x="2087416" y="4391773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k=0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CA6CFFD-BFE8-E7F4-55AA-995FF50BE62D}"/>
              </a:ext>
            </a:extLst>
          </p:cNvPr>
          <p:cNvSpPr txBox="1"/>
          <p:nvPr/>
        </p:nvSpPr>
        <p:spPr>
          <a:xfrm>
            <a:off x="2175478" y="3902072"/>
            <a:ext cx="34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C71BE05-135F-DA70-E853-25357CA2E002}"/>
              </a:ext>
            </a:extLst>
          </p:cNvPr>
          <p:cNvSpPr txBox="1"/>
          <p:nvPr/>
        </p:nvSpPr>
        <p:spPr>
          <a:xfrm>
            <a:off x="710365" y="4994438"/>
            <a:ext cx="106009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4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⊳  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Este teorema también es válido cuando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a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b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son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números complejos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e  </a:t>
            </a:r>
          </a:p>
          <a:p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 incluso en otras situaciones, como cuando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a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b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son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matrices cuadradas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 tales que  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ea typeface="Cambria Math" panose="02040503050406030204" pitchFamily="18" charset="0"/>
              </a:rPr>
              <a:t>a ∙ b = b ∙ a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0ABE72A-7C75-AF62-23DA-C345502572AF}"/>
                  </a:ext>
                </a:extLst>
              </p:cNvPr>
              <p:cNvSpPr txBox="1"/>
              <p:nvPr/>
            </p:nvSpPr>
            <p:spPr>
              <a:xfrm>
                <a:off x="710365" y="6171781"/>
                <a:ext cx="11285269" cy="89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>
                    <a:solidFill>
                      <a:schemeClr val="accent4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⊳  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Por este teorema, a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400" i="1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también se los conoce como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coeficientes </a:t>
                </a:r>
                <a:r>
                  <a:rPr lang="es-ES" sz="24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binómicos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.</a:t>
                </a:r>
              </a:p>
              <a:p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 </a:t>
                </a:r>
                <a:endParaRPr lang="es-ES" sz="2400" dirty="0">
                  <a:solidFill>
                    <a:schemeClr val="accent4">
                      <a:lumMod val="50000"/>
                    </a:schemeClr>
                  </a:solidFill>
                  <a:latin typeface="Comic Sans MS" panose="030F0702030302020204" pitchFamily="66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0ABE72A-7C75-AF62-23DA-C345502572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365" y="6171781"/>
                <a:ext cx="11285269" cy="898259"/>
              </a:xfrm>
              <a:prstGeom prst="rect">
                <a:avLst/>
              </a:prstGeom>
              <a:blipFill>
                <a:blip r:embed="rId3"/>
                <a:stretch>
                  <a:fillRect l="-486" t="-2027" r="-59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uadroTexto 1">
            <a:extLst>
              <a:ext uri="{FF2B5EF4-FFF2-40B4-BE49-F238E27FC236}">
                <a16:creationId xmlns:a16="http://schemas.microsoft.com/office/drawing/2014/main" id="{3C3323D4-F119-E4AA-AE2F-920BDC9AABD6}"/>
              </a:ext>
            </a:extLst>
          </p:cNvPr>
          <p:cNvSpPr txBox="1"/>
          <p:nvPr/>
        </p:nvSpPr>
        <p:spPr>
          <a:xfrm>
            <a:off x="4405304" y="4086738"/>
            <a:ext cx="293638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i="1" dirty="0">
                <a:solidFill>
                  <a:schemeClr val="accent1">
                    <a:lumMod val="75000"/>
                  </a:schemeClr>
                </a:solidFill>
              </a:rPr>
              <a:t>(Binomio de Newton)</a:t>
            </a:r>
          </a:p>
        </p:txBody>
      </p:sp>
    </p:spTree>
    <p:extLst>
      <p:ext uri="{BB962C8B-B14F-4D97-AF65-F5344CB8AC3E}">
        <p14:creationId xmlns:p14="http://schemas.microsoft.com/office/powerpoint/2010/main" val="284810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C64D4-8467-F981-C880-E1CE8C8DA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50F250B3-8DBD-20CA-9130-B0201089D8CC}"/>
              </a:ext>
            </a:extLst>
          </p:cNvPr>
          <p:cNvSpPr/>
          <p:nvPr/>
        </p:nvSpPr>
        <p:spPr>
          <a:xfrm>
            <a:off x="655782" y="374133"/>
            <a:ext cx="11121690" cy="1536963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B0CFF1BF-4293-BDD0-46BD-8895A049CE4C}"/>
              </a:ext>
            </a:extLst>
          </p:cNvPr>
          <p:cNvSpPr txBox="1">
            <a:spLocks/>
          </p:cNvSpPr>
          <p:nvPr/>
        </p:nvSpPr>
        <p:spPr>
          <a:xfrm>
            <a:off x="3275402" y="647292"/>
            <a:ext cx="8260815" cy="11300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¿ </a:t>
            </a:r>
            <a:r>
              <a:rPr lang="en-US" sz="2500" dirty="0" err="1">
                <a:latin typeface="Comic Sans MS" panose="030F0702030302020204" pitchFamily="66" charset="0"/>
              </a:rPr>
              <a:t>Cuál</a:t>
            </a:r>
            <a:r>
              <a:rPr lang="en-US" sz="2500" dirty="0">
                <a:latin typeface="Comic Sans MS" panose="030F0702030302020204" pitchFamily="66" charset="0"/>
              </a:rPr>
              <a:t> de las </a:t>
            </a:r>
            <a:r>
              <a:rPr lang="en-US" sz="2500" dirty="0" err="1">
                <a:latin typeface="Comic Sans MS" panose="030F0702030302020204" pitchFamily="66" charset="0"/>
              </a:rPr>
              <a:t>siguientes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expresiones</a:t>
            </a:r>
            <a:r>
              <a:rPr lang="en-US" sz="2500" dirty="0">
                <a:latin typeface="Comic Sans MS" panose="030F0702030302020204" pitchFamily="66" charset="0"/>
              </a:rPr>
              <a:t> es la </a:t>
            </a:r>
            <a:r>
              <a:rPr lang="en-US" sz="2500" dirty="0" err="1">
                <a:latin typeface="Comic Sans MS" panose="030F0702030302020204" pitchFamily="66" charset="0"/>
              </a:rPr>
              <a:t>correcta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para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(</a:t>
            </a:r>
            <a:r>
              <a:rPr lang="en-US" sz="2500" dirty="0" err="1"/>
              <a:t>a+b</a:t>
            </a:r>
            <a:r>
              <a:rPr lang="en-US" sz="2500" dirty="0">
                <a:latin typeface="Comic Sans MS" panose="030F0702030302020204" pitchFamily="66" charset="0"/>
              </a:rPr>
              <a:t>)</a:t>
            </a:r>
            <a:r>
              <a:rPr lang="en-US" sz="2500" baseline="30000" dirty="0">
                <a:latin typeface="Comic Sans MS" panose="030F0702030302020204" pitchFamily="66" charset="0"/>
              </a:rPr>
              <a:t>4</a:t>
            </a:r>
            <a:r>
              <a:rPr lang="en-US" sz="2500" dirty="0">
                <a:latin typeface="Comic Sans MS" panose="030F0702030302020204" pitchFamily="66" charset="0"/>
              </a:rPr>
              <a:t>   (</a:t>
            </a:r>
            <a:r>
              <a:rPr lang="en-US" sz="2500" dirty="0" err="1">
                <a:latin typeface="Comic Sans MS" panose="030F0702030302020204" pitchFamily="66" charset="0"/>
              </a:rPr>
              <a:t>siendo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a, b 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dos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números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reales</a:t>
            </a:r>
            <a:r>
              <a:rPr lang="en-US" sz="2500" dirty="0">
                <a:latin typeface="Comic Sans MS" panose="030F0702030302020204" pitchFamily="66" charset="0"/>
              </a:rPr>
              <a:t> dados) ?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E95E2EF3-0DE0-41D2-CDCA-D6A51FB4E654}"/>
              </a:ext>
            </a:extLst>
          </p:cNvPr>
          <p:cNvSpPr txBox="1">
            <a:spLocks/>
          </p:cNvSpPr>
          <p:nvPr/>
        </p:nvSpPr>
        <p:spPr>
          <a:xfrm>
            <a:off x="775856" y="581732"/>
            <a:ext cx="2287383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3200" b="1" dirty="0">
                <a:solidFill>
                  <a:schemeClr val="bg1"/>
                </a:solidFill>
              </a:rPr>
              <a:t>Ejemplo-Test   </a:t>
            </a:r>
          </a:p>
        </p:txBody>
      </p:sp>
      <p:sp>
        <p:nvSpPr>
          <p:cNvPr id="25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A6C7A419-F8FE-F1D2-C2B8-D86F5DA00EDE}"/>
              </a:ext>
            </a:extLst>
          </p:cNvPr>
          <p:cNvSpPr/>
          <p:nvPr/>
        </p:nvSpPr>
        <p:spPr>
          <a:xfrm>
            <a:off x="4367853" y="2045734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a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+ 4ab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b + b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FFA6485D-7814-B572-EEED-B496CDB2BD62}"/>
              </a:ext>
            </a:extLst>
          </p:cNvPr>
          <p:cNvSpPr/>
          <p:nvPr/>
        </p:nvSpPr>
        <p:spPr>
          <a:xfrm>
            <a:off x="4367852" y="3246092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a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+ 4ab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b + b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ángulo: esquinas redondeadas 50">
            <a:hlinkClick r:id="rId3" action="ppaction://hlinksldjump"/>
            <a:extLst>
              <a:ext uri="{FF2B5EF4-FFF2-40B4-BE49-F238E27FC236}">
                <a16:creationId xmlns:a16="http://schemas.microsoft.com/office/drawing/2014/main" id="{241DF159-ECE9-B7CE-AAEE-227B73350A62}"/>
              </a:ext>
            </a:extLst>
          </p:cNvPr>
          <p:cNvSpPr/>
          <p:nvPr/>
        </p:nvSpPr>
        <p:spPr>
          <a:xfrm>
            <a:off x="4367852" y="4411981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+ 4ab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 + 6a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b + a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A948F3B1-5014-68B8-ACEE-C89BE591012E}"/>
              </a:ext>
            </a:extLst>
          </p:cNvPr>
          <p:cNvSpPr/>
          <p:nvPr/>
        </p:nvSpPr>
        <p:spPr>
          <a:xfrm>
            <a:off x="4367852" y="5577870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 err="1">
                <a:solidFill>
                  <a:schemeClr val="tx1"/>
                </a:solidFill>
              </a:rPr>
              <a:t>Ninguna</a:t>
            </a:r>
            <a:r>
              <a:rPr lang="en-US" sz="3200" dirty="0">
                <a:solidFill>
                  <a:schemeClr val="tx1"/>
                </a:solidFill>
              </a:rPr>
              <a:t> de las </a:t>
            </a:r>
            <a:r>
              <a:rPr lang="en-US" sz="3200" dirty="0" err="1">
                <a:solidFill>
                  <a:schemeClr val="tx1"/>
                </a:solidFill>
              </a:rPr>
              <a:t>otras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193363C-68C3-2160-A5F8-2E189BC67CC7}"/>
              </a:ext>
            </a:extLst>
          </p:cNvPr>
          <p:cNvSpPr txBox="1"/>
          <p:nvPr/>
        </p:nvSpPr>
        <p:spPr>
          <a:xfrm>
            <a:off x="1043031" y="2122263"/>
            <a:ext cx="24842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1">
                    <a:lumMod val="75000"/>
                  </a:schemeClr>
                </a:solidFill>
              </a:rPr>
              <a:t>Por favor escoge:</a:t>
            </a:r>
          </a:p>
        </p:txBody>
      </p:sp>
    </p:spTree>
    <p:extLst>
      <p:ext uri="{BB962C8B-B14F-4D97-AF65-F5344CB8AC3E}">
        <p14:creationId xmlns:p14="http://schemas.microsoft.com/office/powerpoint/2010/main" val="217712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AA032-B615-8132-C674-5704ADD9E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89BE8EEC-0805-924D-0CF3-4D0A06CB3DCD}"/>
              </a:ext>
            </a:extLst>
          </p:cNvPr>
          <p:cNvSpPr txBox="1">
            <a:spLocks/>
          </p:cNvSpPr>
          <p:nvPr/>
        </p:nvSpPr>
        <p:spPr>
          <a:xfrm>
            <a:off x="7278084" y="5402121"/>
            <a:ext cx="360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8BD0F1-E059-3D91-8D5C-581AE1443766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5498A4B5-2478-DCAA-6C1B-409A730E0847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BA0C712-1945-3214-BE4B-ED3BAF9533CC}"/>
              </a:ext>
            </a:extLst>
          </p:cNvPr>
          <p:cNvSpPr/>
          <p:nvPr/>
        </p:nvSpPr>
        <p:spPr>
          <a:xfrm>
            <a:off x="6090563" y="2290272"/>
            <a:ext cx="576965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BIEN HECHO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AB4FB02F-98C1-035F-A05E-2C6F04EAFE4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FE66BCF-0A0C-6BB1-819A-F867FA7BD46F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5B1A919-E151-7F2A-D175-81334DCCF970}"/>
              </a:ext>
            </a:extLst>
          </p:cNvPr>
          <p:cNvSpPr txBox="1">
            <a:spLocks/>
          </p:cNvSpPr>
          <p:nvPr/>
        </p:nvSpPr>
        <p:spPr>
          <a:xfrm>
            <a:off x="7175392" y="5229000"/>
            <a:ext cx="360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vuelve al ejemplo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468F1B4E-AE3A-3A8C-4559-18C7BC160018}"/>
              </a:ext>
            </a:extLst>
          </p:cNvPr>
          <p:cNvSpPr/>
          <p:nvPr/>
        </p:nvSpPr>
        <p:spPr>
          <a:xfrm>
            <a:off x="7317123" y="5550099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5539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37DC7-B468-26A7-EFF4-24CBC9A1A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A03D2F-EB04-332F-B435-71230108029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2D7343F-7710-0780-EF40-5AD120E8B517}"/>
              </a:ext>
            </a:extLst>
          </p:cNvPr>
          <p:cNvSpPr/>
          <p:nvPr/>
        </p:nvSpPr>
        <p:spPr>
          <a:xfrm>
            <a:off x="6823424" y="1612080"/>
            <a:ext cx="430393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Lo siento,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comprueba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tu respuesta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0FDE6259-8ED0-9A2D-2734-2AA574F1F2B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23CDE5F-156A-2B36-107F-41A0D21308A4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B7527F33-75F3-AF5A-A2F9-73F7A9F374E8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18A65D19-2461-7953-1D52-DF26BF3A46E5}"/>
              </a:ext>
            </a:extLst>
          </p:cNvPr>
          <p:cNvSpPr txBox="1">
            <a:spLocks/>
          </p:cNvSpPr>
          <p:nvPr/>
        </p:nvSpPr>
        <p:spPr>
          <a:xfrm>
            <a:off x="7278084" y="5402121"/>
            <a:ext cx="360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0EFA36D-9E91-45F9-7A99-399FC127D53E}"/>
              </a:ext>
            </a:extLst>
          </p:cNvPr>
          <p:cNvSpPr txBox="1">
            <a:spLocks/>
          </p:cNvSpPr>
          <p:nvPr/>
        </p:nvSpPr>
        <p:spPr>
          <a:xfrm>
            <a:off x="7175392" y="5229000"/>
            <a:ext cx="360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prueba de nuevo, por favor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1CAF5ED-C38D-F3D9-7944-31D6382583F7}"/>
              </a:ext>
            </a:extLst>
          </p:cNvPr>
          <p:cNvSpPr/>
          <p:nvPr/>
        </p:nvSpPr>
        <p:spPr>
          <a:xfrm>
            <a:off x="7317123" y="5550099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46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BC153-8F98-ED73-08DE-5D99EF7F6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ocadillo: rectángulo 7">
            <a:extLst>
              <a:ext uri="{FF2B5EF4-FFF2-40B4-BE49-F238E27FC236}">
                <a16:creationId xmlns:a16="http://schemas.microsoft.com/office/drawing/2014/main" id="{D475E919-FEFD-D0F7-F65F-A5D13D37994C}"/>
              </a:ext>
            </a:extLst>
          </p:cNvPr>
          <p:cNvSpPr/>
          <p:nvPr/>
        </p:nvSpPr>
        <p:spPr>
          <a:xfrm>
            <a:off x="8072581" y="3038763"/>
            <a:ext cx="3897746" cy="481843"/>
          </a:xfrm>
          <a:prstGeom prst="wedgeRectCallout">
            <a:avLst>
              <a:gd name="adj1" fmla="val -56262"/>
              <a:gd name="adj2" fmla="val 67023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0177837-060E-BF13-9794-66EA571BF838}"/>
              </a:ext>
            </a:extLst>
          </p:cNvPr>
          <p:cNvSpPr txBox="1">
            <a:spLocks/>
          </p:cNvSpPr>
          <p:nvPr/>
        </p:nvSpPr>
        <p:spPr>
          <a:xfrm>
            <a:off x="1300971" y="1433780"/>
            <a:ext cx="8260815" cy="11300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Ciertamente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BF00C7D8-0D02-E3B2-EE90-98184A718C31}"/>
                  </a:ext>
                </a:extLst>
              </p:cNvPr>
              <p:cNvSpPr txBox="1"/>
              <p:nvPr/>
            </p:nvSpPr>
            <p:spPr>
              <a:xfrm>
                <a:off x="1601492" y="2409203"/>
                <a:ext cx="10068314" cy="2334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(</a:t>
                </a:r>
                <a:r>
                  <a:rPr lang="en-US" sz="2800" dirty="0" err="1">
                    <a:solidFill>
                      <a:srgbClr val="FF0000"/>
                    </a:solidFill>
                  </a:rPr>
                  <a:t>a+b</a:t>
                </a:r>
                <a:r>
                  <a:rPr lang="en-US" sz="2800" dirty="0">
                    <a:solidFill>
                      <a:srgbClr val="FF0000"/>
                    </a:solidFill>
                  </a:rPr>
                  <a:t>)</a:t>
                </a:r>
                <a:r>
                  <a:rPr lang="en-US" sz="2800" baseline="30000" dirty="0">
                    <a:solidFill>
                      <a:srgbClr val="FF0000"/>
                    </a:solidFill>
                  </a:rPr>
                  <a:t>4</a:t>
                </a:r>
                <a:r>
                  <a:rPr lang="en-U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4-1</a:t>
                </a:r>
                <a14:m>
                  <m:oMath xmlns:m="http://schemas.openxmlformats.org/officeDocument/2006/math"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4−2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4−3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</m:t>
                    </m:r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=</a:t>
                </a:r>
              </a:p>
              <a:p>
                <a:endParaRPr lang="es-ES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= 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+ 4 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2</m:t>
                    </m:r>
                    <m: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</m:t>
                    </m:r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</a:p>
              <a:p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</a:p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  </a:t>
                </a:r>
                <a:endParaRPr lang="es-ES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BF00C7D8-0D02-E3B2-EE90-98184A718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492" y="2409203"/>
                <a:ext cx="10068314" cy="2334870"/>
              </a:xfrm>
              <a:prstGeom prst="rect">
                <a:avLst/>
              </a:prstGeom>
              <a:blipFill>
                <a:blip r:embed="rId2"/>
                <a:stretch>
                  <a:fillRect l="-1272" t="-52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>
            <a:extLst>
              <a:ext uri="{FF2B5EF4-FFF2-40B4-BE49-F238E27FC236}">
                <a16:creationId xmlns:a16="http://schemas.microsoft.com/office/drawing/2014/main" id="{0EBD5091-B2EF-6532-94F8-26AF9269824C}"/>
              </a:ext>
            </a:extLst>
          </p:cNvPr>
          <p:cNvSpPr txBox="1"/>
          <p:nvPr/>
        </p:nvSpPr>
        <p:spPr>
          <a:xfrm>
            <a:off x="8139914" y="3095018"/>
            <a:ext cx="3897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suma es conmutativa (sumandos a</a:t>
            </a:r>
            <a:r>
              <a:rPr lang="es-ES" baseline="30000" dirty="0"/>
              <a:t>4</a:t>
            </a:r>
            <a:r>
              <a:rPr lang="es-ES" dirty="0"/>
              <a:t>, b</a:t>
            </a:r>
            <a:r>
              <a:rPr lang="es-ES" baseline="30000" dirty="0"/>
              <a:t>4</a:t>
            </a:r>
            <a:r>
              <a:rPr lang="es-E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0A10690E-3AA6-D28D-875D-BE990D9907AD}"/>
                  </a:ext>
                </a:extLst>
              </p:cNvPr>
              <p:cNvSpPr txBox="1"/>
              <p:nvPr/>
            </p:nvSpPr>
            <p:spPr>
              <a:xfrm>
                <a:off x="1597213" y="3359078"/>
                <a:ext cx="10373114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                                                                = </a:t>
                </a:r>
              </a:p>
              <a:p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</a:p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  </a:t>
                </a:r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</a:rPr>
                  <a:t>= </a:t>
                </a:r>
                <a:r>
                  <a:rPr lang="es-ES" sz="2800" dirty="0">
                    <a:solidFill>
                      <a:srgbClr val="FF0000"/>
                    </a:solidFill>
                  </a:rPr>
                  <a:t>b</a:t>
                </a:r>
                <a:r>
                  <a:rPr lang="es-ES" sz="2800" baseline="30000" dirty="0">
                    <a:solidFill>
                      <a:srgbClr val="FF0000"/>
                    </a:solidFill>
                  </a:rPr>
                  <a:t>4</a:t>
                </a:r>
                <a:r>
                  <a:rPr lang="es-ES" sz="2800" dirty="0">
                    <a:solidFill>
                      <a:srgbClr val="FF0000"/>
                    </a:solidFill>
                  </a:rPr>
                  <a:t> + 4 a</a:t>
                </a:r>
                <a:r>
                  <a:rPr lang="es-ES" sz="2800" baseline="30000" dirty="0">
                    <a:solidFill>
                      <a:srgbClr val="FF0000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rgbClr val="FF000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rgbClr val="FF0000"/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rgbClr val="FF0000"/>
                        </a:solidFill>
                      </a:rPr>
                      <m:t>2</m:t>
                    </m:r>
                    <m:r>
                      <a:rPr lang="es-ES" sz="2800" baseline="30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aseline="300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rgbClr val="FF0000"/>
                        </a:solidFill>
                      </a:rPr>
                      <m:t>b</m:t>
                    </m:r>
                    <m:r>
                      <a:rPr lang="es-ES" sz="2800" baseline="30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sz="28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rgbClr val="FF0000"/>
                        </a:solidFill>
                      </a:rPr>
                      <m:t>4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rgbClr val="FF0000"/>
                        </a:solidFill>
                      </a:rPr>
                      <m:t> </m:t>
                    </m:r>
                  </m:oMath>
                </a14:m>
                <a:r>
                  <a:rPr lang="es-ES" sz="2800" dirty="0">
                    <a:solidFill>
                      <a:srgbClr val="FF0000"/>
                    </a:solidFill>
                  </a:rPr>
                  <a:t>   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(la 3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a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opción de respuesta)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0A10690E-3AA6-D28D-875D-BE990D9907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213" y="3359078"/>
                <a:ext cx="10373114" cy="1384995"/>
              </a:xfrm>
              <a:prstGeom prst="rect">
                <a:avLst/>
              </a:prstGeom>
              <a:blipFill>
                <a:blip r:embed="rId3"/>
                <a:stretch>
                  <a:fillRect t="-3965" r="-940" b="-1189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30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A74BB-A552-6B84-2F39-4EC747C73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A71C014-F979-8B09-1659-656B47AEA407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Binomio de Newton: </a:t>
            </a:r>
            <a:r>
              <a:rPr lang="es-ES" sz="4000" b="1" i="1" dirty="0">
                <a:solidFill>
                  <a:srgbClr val="7030A0"/>
                </a:solidFill>
              </a:rPr>
              <a:t>demostración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5AACBDD-1BC5-C21B-18AB-4B746A8EC004}"/>
              </a:ext>
            </a:extLst>
          </p:cNvPr>
          <p:cNvSpPr txBox="1"/>
          <p:nvPr/>
        </p:nvSpPr>
        <p:spPr>
          <a:xfrm>
            <a:off x="679292" y="1364250"/>
            <a:ext cx="11036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se cumple claramente cuando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ó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por tanto supongamos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Calculemos primero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para los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838352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2115</TotalTime>
  <Words>1897</Words>
  <Application>Microsoft Office PowerPoint</Application>
  <PresentationFormat>Panorámica</PresentationFormat>
  <Paragraphs>230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30" baseType="lpstr">
      <vt:lpstr>Yu Mincho</vt:lpstr>
      <vt:lpstr>Yu Mincho Light</vt:lpstr>
      <vt:lpstr>Aptos</vt:lpstr>
      <vt:lpstr>Arial</vt:lpstr>
      <vt:lpstr>Calibri</vt:lpstr>
      <vt:lpstr>Calibri Light</vt:lpstr>
      <vt:lpstr>Cambria Math</vt:lpstr>
      <vt:lpstr>Comic Sans MS</vt:lpstr>
      <vt:lpstr>Franklin Gothic Demi Cond</vt:lpstr>
      <vt:lpstr>Office 2013 - Tema de 2022</vt:lpstr>
      <vt:lpstr>El  binomio  de  Newton   </vt:lpstr>
      <vt:lpstr>Recordar: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250</cp:revision>
  <dcterms:created xsi:type="dcterms:W3CDTF">2024-04-26T15:42:24Z</dcterms:created>
  <dcterms:modified xsi:type="dcterms:W3CDTF">2025-02-21T13:56:38Z</dcterms:modified>
</cp:coreProperties>
</file>