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40"/>
  </p:notesMasterIdLst>
  <p:sldIdLst>
    <p:sldId id="391" r:id="rId2"/>
    <p:sldId id="257" r:id="rId3"/>
    <p:sldId id="392" r:id="rId4"/>
    <p:sldId id="381" r:id="rId5"/>
    <p:sldId id="382" r:id="rId6"/>
    <p:sldId id="383" r:id="rId7"/>
    <p:sldId id="384" r:id="rId8"/>
    <p:sldId id="418" r:id="rId9"/>
    <p:sldId id="386" r:id="rId10"/>
    <p:sldId id="387" r:id="rId11"/>
    <p:sldId id="388" r:id="rId12"/>
    <p:sldId id="389" r:id="rId13"/>
    <p:sldId id="359" r:id="rId14"/>
    <p:sldId id="365" r:id="rId15"/>
    <p:sldId id="395" r:id="rId16"/>
    <p:sldId id="394" r:id="rId17"/>
    <p:sldId id="393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10" r:id="rId32"/>
    <p:sldId id="411" r:id="rId33"/>
    <p:sldId id="409" r:id="rId34"/>
    <p:sldId id="412" r:id="rId35"/>
    <p:sldId id="413" r:id="rId36"/>
    <p:sldId id="414" r:id="rId37"/>
    <p:sldId id="416" r:id="rId38"/>
    <p:sldId id="41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5" autoAdjust="0"/>
  </p:normalViewPr>
  <p:slideViewPr>
    <p:cSldViewPr snapToGrid="0">
      <p:cViewPr varScale="1">
        <p:scale>
          <a:sx n="97" d="100"/>
          <a:sy n="97" d="100"/>
        </p:scale>
        <p:origin x="107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C2706-A96D-493F-9BD0-020BDEF07417}" type="datetimeFigureOut">
              <a:rPr lang="es-ES" smtClean="0"/>
              <a:t>21/02/2025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42923-81BE-4A16-A46A-09D0CF2648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42923-81BE-4A16-A46A-09D0CF26486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18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42923-81BE-4A16-A46A-09D0CF26486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7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251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045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954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327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807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618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786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720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779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058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395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3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5737C-F441-8614-4798-6BCE635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áfico, Diagrama&#10;&#10;Descripción generada automáticamente">
            <a:extLst>
              <a:ext uri="{FF2B5EF4-FFF2-40B4-BE49-F238E27FC236}">
                <a16:creationId xmlns:a16="http://schemas.microsoft.com/office/drawing/2014/main" id="{66E03247-8BBD-C0C8-3DE4-6D6B204CF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0" y="203454"/>
            <a:ext cx="11936579" cy="645109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9C095F9-B442-9316-7867-65FD1BEF53B7}"/>
              </a:ext>
            </a:extLst>
          </p:cNvPr>
          <p:cNvSpPr txBox="1">
            <a:spLocks/>
          </p:cNvSpPr>
          <p:nvPr/>
        </p:nvSpPr>
        <p:spPr>
          <a:xfrm>
            <a:off x="6251449" y="-714353"/>
            <a:ext cx="6339840" cy="592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Teorema </a:t>
            </a:r>
          </a:p>
          <a:p>
            <a: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de </a:t>
            </a:r>
            <a:b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8000" i="1" dirty="0" err="1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Gershgorin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endParaRPr lang="es-ES" sz="53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EB50423-3C41-89C9-8985-5BB8D729BDCA}"/>
              </a:ext>
            </a:extLst>
          </p:cNvPr>
          <p:cNvSpPr txBox="1">
            <a:spLocks/>
          </p:cNvSpPr>
          <p:nvPr/>
        </p:nvSpPr>
        <p:spPr>
          <a:xfrm>
            <a:off x="6169153" y="-714353"/>
            <a:ext cx="6339840" cy="592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Teorema </a:t>
            </a:r>
          </a:p>
          <a:p>
            <a: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de </a:t>
            </a:r>
            <a:b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8000" i="1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Gershgorin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endParaRPr lang="es-ES" sz="53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4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69FA-44BA-4AEA-CD67-1B95F71A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8DD1B496-7C34-9981-27FE-39757B95ECE4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als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següents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discs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3C4F16D4-5813-B9E2-A8C0-9A2E977D4C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1C0B-B4E7-2404-3548-CB5D8004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9F2A2DC-BFE2-D3EB-0FD5-838236D515CB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als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següents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discs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A0E3FEB8-7245-931C-D36F-C069AE6A2E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C47035-410A-FC99-A511-C560C433E807}"/>
              </a:ext>
            </a:extLst>
          </p:cNvPr>
          <p:cNvSpPr txBox="1">
            <a:spLocks/>
          </p:cNvSpPr>
          <p:nvPr/>
        </p:nvSpPr>
        <p:spPr>
          <a:xfrm>
            <a:off x="706065" y="5162401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Llavors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la unió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dels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discs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donats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es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pot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escriure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la unió de les </a:t>
            </a:r>
            <a:r>
              <a:rPr lang="es-ES_tradnl" sz="2500" i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components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906F557-3191-2299-C42B-AA860C260417}"/>
              </a:ext>
            </a:extLst>
          </p:cNvPr>
          <p:cNvSpPr txBox="1">
            <a:spLocks/>
          </p:cNvSpPr>
          <p:nvPr/>
        </p:nvSpPr>
        <p:spPr>
          <a:xfrm>
            <a:off x="4254744" y="1045963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88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5C96D-6411-929D-2311-AA6CC304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C1E7088-275B-EE03-670F-24A81CD77905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als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següents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discs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713EBD5-65B0-295F-03BF-FDCB36612035}"/>
              </a:ext>
            </a:extLst>
          </p:cNvPr>
          <p:cNvSpPr txBox="1">
            <a:spLocks/>
          </p:cNvSpPr>
          <p:nvPr/>
        </p:nvSpPr>
        <p:spPr>
          <a:xfrm>
            <a:off x="4254744" y="1045963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DD1E023-272D-D7B2-015A-B78B685949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79E7037-281B-BF10-9E96-BAFDBD8B7035}"/>
              </a:ext>
            </a:extLst>
          </p:cNvPr>
          <p:cNvSpPr txBox="1">
            <a:spLocks/>
          </p:cNvSpPr>
          <p:nvPr/>
        </p:nvSpPr>
        <p:spPr>
          <a:xfrm>
            <a:off x="4255200" y="1047600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A589B1B-A924-DE14-0C84-F26E961D312F}"/>
              </a:ext>
            </a:extLst>
          </p:cNvPr>
          <p:cNvSpPr txBox="1">
            <a:spLocks/>
          </p:cNvSpPr>
          <p:nvPr/>
        </p:nvSpPr>
        <p:spPr>
          <a:xfrm>
            <a:off x="706065" y="5162401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Llavors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la unió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dels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discs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donats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es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pot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escriure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la unió de les </a:t>
            </a:r>
            <a:r>
              <a:rPr lang="es-ES_tradnl" sz="2500" i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components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9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535CB-BF2A-3CE9-A30A-B7E8C232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A2FB34B-E7CB-6975-574F-E786D7039D20}"/>
              </a:ext>
            </a:extLst>
          </p:cNvPr>
          <p:cNvSpPr txBox="1">
            <a:spLocks/>
          </p:cNvSpPr>
          <p:nvPr/>
        </p:nvSpPr>
        <p:spPr>
          <a:xfrm>
            <a:off x="1179575" y="161941"/>
            <a:ext cx="9832850" cy="595442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rgbClr val="7030A0"/>
                </a:solidFill>
              </a:rPr>
              <a:t>                             El  Teorema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6053B0-20A1-AD0B-DBE1-7EE6840ABA5D}"/>
              </a:ext>
            </a:extLst>
          </p:cNvPr>
          <p:cNvSpPr txBox="1">
            <a:spLocks/>
          </p:cNvSpPr>
          <p:nvPr/>
        </p:nvSpPr>
        <p:spPr>
          <a:xfrm>
            <a:off x="397165" y="832618"/>
            <a:ext cx="11672361" cy="5863442"/>
          </a:xfrm>
          <a:prstGeom prst="rect">
            <a:avLst/>
          </a:prstGeom>
          <a:pattFill prst="pct25">
            <a:fgClr>
              <a:srgbClr val="FFFF00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Teorema</a:t>
            </a:r>
            <a:r>
              <a:rPr lang="en-US" sz="2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de Gershgorin. 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Tots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autovalors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d’una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matriu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quadrada</a:t>
            </a:r>
            <a:endParaRPr lang="en-U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A =                           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∈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</a:t>
            </a: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troben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 la unió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dels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discs  </a:t>
            </a:r>
            <a:r>
              <a:rPr lang="es-ES" sz="2500" dirty="0"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11</a:t>
            </a:r>
            <a:r>
              <a:rPr lang="es-ES" sz="2500" dirty="0"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22</a:t>
            </a:r>
            <a:r>
              <a:rPr lang="es-ES" sz="2500" dirty="0">
                <a:latin typeface="Comic Sans MS" panose="030F0702030302020204" pitchFamily="66" charset="0"/>
              </a:rPr>
              <a:t>), … ,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nn</a:t>
            </a:r>
            <a:r>
              <a:rPr lang="es-ES" sz="2500" dirty="0">
                <a:latin typeface="Comic Sans MS" panose="030F0702030302020204" pitchFamily="66" charset="0"/>
              </a:rPr>
              <a:t>)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 partir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d’ara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500" i="1" dirty="0">
                <a:latin typeface="Comic Sans MS" panose="030F0702030302020204" pitchFamily="66" charset="0"/>
              </a:rPr>
              <a:t>discs o </a:t>
            </a:r>
            <a:r>
              <a:rPr lang="es-ES" sz="2500" i="1" dirty="0" err="1">
                <a:latin typeface="Comic Sans MS" panose="030F0702030302020204" pitchFamily="66" charset="0"/>
              </a:rPr>
              <a:t>cercles</a:t>
            </a:r>
            <a:r>
              <a:rPr lang="es-ES" sz="2500" i="1" dirty="0">
                <a:latin typeface="Comic Sans MS" panose="030F0702030302020204" pitchFamily="66" charset="0"/>
              </a:rPr>
              <a:t> de </a:t>
            </a:r>
            <a:r>
              <a:rPr lang="es-ES" sz="2500" i="1" dirty="0" err="1"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on cada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R</a:t>
            </a:r>
            <a:r>
              <a:rPr lang="en-U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és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la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suma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dels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mòduls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dels elements no diagonals de la fila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per a 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1, 2, …, n :  </a:t>
            </a:r>
            <a:r>
              <a:rPr lang="en-US" sz="2500" dirty="0">
                <a:latin typeface="Comic Sans MS" panose="030F0702030302020204" pitchFamily="66" charset="0"/>
              </a:rPr>
              <a:t>R</a:t>
            </a:r>
            <a:r>
              <a:rPr lang="en-US" sz="2500" baseline="-25000" dirty="0">
                <a:latin typeface="Comic Sans MS" panose="030F0702030302020204" pitchFamily="66" charset="0"/>
              </a:rPr>
              <a:t>i </a:t>
            </a:r>
            <a:r>
              <a:rPr lang="en-US" sz="2500" dirty="0">
                <a:latin typeface="Comic Sans MS" panose="030F0702030302020204" pitchFamily="66" charset="0"/>
              </a:rPr>
              <a:t>= </a:t>
            </a:r>
            <a:r>
              <a:rPr lang="pt-BR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∑ |</a:t>
            </a:r>
            <a:r>
              <a:rPr lang="es-ES" sz="2500" dirty="0" err="1"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latin typeface="Comic Sans MS" panose="030F0702030302020204" pitchFamily="66" charset="0"/>
              </a:rPr>
              <a:t>ij</a:t>
            </a:r>
            <a:r>
              <a:rPr lang="pt-BR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|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endParaRPr lang="es-ES" sz="3000" baseline="30000" dirty="0"/>
          </a:p>
          <a:p>
            <a:pPr marL="0" indent="0">
              <a:buNone/>
            </a:pPr>
            <a:endParaRPr lang="es-ES" sz="3000" baseline="30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61BE50-394D-FBD1-F104-6DD1D03757AD}"/>
              </a:ext>
            </a:extLst>
          </p:cNvPr>
          <p:cNvSpPr txBox="1"/>
          <p:nvPr/>
        </p:nvSpPr>
        <p:spPr>
          <a:xfrm>
            <a:off x="4351406" y="1253626"/>
            <a:ext cx="31428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1n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2n</a:t>
            </a: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∙∙∙    ∙∙∙  ∙∙∙   ∙∙∙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nn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Cerrar corchete 12">
            <a:extLst>
              <a:ext uri="{FF2B5EF4-FFF2-40B4-BE49-F238E27FC236}">
                <a16:creationId xmlns:a16="http://schemas.microsoft.com/office/drawing/2014/main" id="{A4D548ED-4F66-AD05-4602-548FDEAD53CF}"/>
              </a:ext>
            </a:extLst>
          </p:cNvPr>
          <p:cNvSpPr/>
          <p:nvPr/>
        </p:nvSpPr>
        <p:spPr>
          <a:xfrm>
            <a:off x="6952535" y="1361621"/>
            <a:ext cx="45719" cy="1646331"/>
          </a:xfrm>
          <a:prstGeom prst="rightBracke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5FD08A92-C795-BBE4-941D-B9AC3221F32D}"/>
              </a:ext>
            </a:extLst>
          </p:cNvPr>
          <p:cNvSpPr/>
          <p:nvPr/>
        </p:nvSpPr>
        <p:spPr>
          <a:xfrm>
            <a:off x="4428365" y="1353208"/>
            <a:ext cx="48016" cy="1654744"/>
          </a:xfrm>
          <a:prstGeom prst="leftBracke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BA5AB61-2672-EBEA-04AF-4A975CC41084}"/>
              </a:ext>
            </a:extLst>
          </p:cNvPr>
          <p:cNvSpPr txBox="1">
            <a:spLocks/>
          </p:cNvSpPr>
          <p:nvPr/>
        </p:nvSpPr>
        <p:spPr>
          <a:xfrm>
            <a:off x="757100" y="5269730"/>
            <a:ext cx="11672361" cy="17624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Més encara, si   Z</a:t>
            </a:r>
            <a:r>
              <a:rPr lang="es-E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Z</a:t>
            </a:r>
            <a:r>
              <a:rPr lang="es-E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100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són les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del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conjunt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discs de </a:t>
            </a:r>
          </a:p>
          <a:p>
            <a:pPr marL="0" indent="0">
              <a:buNone/>
            </a:pP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llavors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 cada 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n-U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podem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trobar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un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nombre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d’autovalors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A </a:t>
            </a:r>
          </a:p>
          <a:p>
            <a:pPr marL="0" indent="0">
              <a:buNone/>
            </a:pP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diferents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comprès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entre 1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nombre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discs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continguts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n-U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 </a:t>
            </a: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endParaRPr lang="es-ES" sz="3000" baseline="30000" dirty="0"/>
          </a:p>
          <a:p>
            <a:pPr marL="0" indent="0">
              <a:buNone/>
            </a:pPr>
            <a:endParaRPr lang="es-ES" sz="3000" baseline="30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6F426A-5481-4A97-2D3F-52A47F28EDE8}"/>
              </a:ext>
            </a:extLst>
          </p:cNvPr>
          <p:cNvSpPr txBox="1"/>
          <p:nvPr/>
        </p:nvSpPr>
        <p:spPr>
          <a:xfrm>
            <a:off x="9999098" y="463414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j </a:t>
            </a:r>
            <a:r>
              <a:rPr lang="es-ES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≠</a:t>
            </a:r>
            <a:r>
              <a:rPr lang="es-ES" dirty="0">
                <a:latin typeface="Comic Sans MS" panose="030F07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553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C5D4C-1219-C8A1-B69D-DB4CEBB13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16276C3-383E-82C2-57AA-2A2B23E4C30C}"/>
              </a:ext>
            </a:extLst>
          </p:cNvPr>
          <p:cNvSpPr txBox="1"/>
          <p:nvPr/>
        </p:nvSpPr>
        <p:spPr>
          <a:xfrm>
            <a:off x="5694218" y="345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2FE1ACA-DD31-C8D6-7E7C-3DFF4A49F96E}"/>
              </a:ext>
            </a:extLst>
          </p:cNvPr>
          <p:cNvSpPr txBox="1"/>
          <p:nvPr/>
        </p:nvSpPr>
        <p:spPr>
          <a:xfrm>
            <a:off x="5694218" y="345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347D3B8-7CF5-6798-1DE7-9EFB4C5AFDDA}"/>
              </a:ext>
            </a:extLst>
          </p:cNvPr>
          <p:cNvSpPr txBox="1"/>
          <p:nvPr/>
        </p:nvSpPr>
        <p:spPr>
          <a:xfrm>
            <a:off x="492932" y="861548"/>
            <a:ext cx="112061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⊳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El disc de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</a:rPr>
              <a:t>està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centrat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en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l’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element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diagonal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</a:p>
          <a:p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  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de la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matriu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(fila i),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calculant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-se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2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latin typeface="Comic Sans MS" panose="030F0702030302020204" pitchFamily="66" charset="0"/>
              </a:rPr>
              <a:t>  </a:t>
            </a:r>
            <a:r>
              <a:rPr lang="es-ES" sz="2500" dirty="0">
                <a:latin typeface="Comic Sans MS" panose="030F0702030302020204" pitchFamily="66" charset="0"/>
              </a:rPr>
              <a:t>a partir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dels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altres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elements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 </a:t>
            </a:r>
          </a:p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la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fila i</a:t>
            </a:r>
            <a:r>
              <a:rPr lang="es-ES" sz="2500" dirty="0">
                <a:latin typeface="Comic Sans MS" panose="030F0702030302020204" pitchFamily="66" charset="0"/>
              </a:rPr>
              <a:t>.   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69" y="150264"/>
            <a:ext cx="10975848" cy="1191313"/>
          </a:xfrm>
        </p:spPr>
        <p:txBody>
          <a:bodyPr>
            <a:normAutofit/>
          </a:bodyPr>
          <a:lstStyle/>
          <a:p>
            <a:r>
              <a:rPr lang="es-ES" sz="2500" dirty="0" err="1">
                <a:latin typeface="Comic Sans MS" panose="030F0702030302020204" pitchFamily="66" charset="0"/>
              </a:rPr>
              <a:t>Observem</a:t>
            </a:r>
            <a:r>
              <a:rPr lang="es-ES" sz="2500" dirty="0">
                <a:latin typeface="Comic Sans MS" panose="030F0702030302020204" pitchFamily="66" charset="0"/>
              </a:rPr>
              <a:t> que</a:t>
            </a:r>
            <a:r>
              <a:rPr lang="es-ES_tradnl" sz="2500" dirty="0">
                <a:latin typeface="Comic Sans MS" panose="030F0702030302020204" pitchFamily="66" charset="0"/>
              </a:rPr>
              <a:t>:</a:t>
            </a:r>
            <a:r>
              <a:rPr lang="pt-BR" sz="4500" dirty="0">
                <a:latin typeface="Comic Sans MS" panose="030F0702030302020204" pitchFamily="66" charset="0"/>
              </a:rPr>
              <a:t>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752D7D-1ADB-590F-DDBC-404B6F8C265E}"/>
              </a:ext>
            </a:extLst>
          </p:cNvPr>
          <p:cNvSpPr txBox="1"/>
          <p:nvPr/>
        </p:nvSpPr>
        <p:spPr>
          <a:xfrm>
            <a:off x="492932" y="2149019"/>
            <a:ext cx="115974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⊳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Com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que A</a:t>
            </a:r>
            <a:r>
              <a:rPr lang="es-ES" sz="2500" b="1" baseline="30000" dirty="0">
                <a:latin typeface="Comic Sans MS" panose="030F0702030302020204" pitchFamily="66" charset="0"/>
                <a:ea typeface="Cambria Math" panose="02040503050406030204" pitchFamily="18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i A tenen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els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mateixos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autovalors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i les files de A</a:t>
            </a:r>
            <a:r>
              <a:rPr lang="es-ES" sz="2500" b="1" baseline="30000" dirty="0">
                <a:latin typeface="Comic Sans MS" panose="030F0702030302020204" pitchFamily="66" charset="0"/>
                <a:ea typeface="Cambria Math" panose="02040503050406030204" pitchFamily="18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són les 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columnes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de A, el teorema de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es pot aplicar per a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localitzar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els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autovalors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de A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emprant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com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 </a:t>
            </a:r>
            <a:r>
              <a:rPr lang="es-ES" sz="2500" i="1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nous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discs de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els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conjunts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s-ES" sz="2500" dirty="0">
                <a:latin typeface="Comic Sans MS" panose="030F0702030302020204" pitchFamily="66" charset="0"/>
              </a:rPr>
              <a:t>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… 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</a:rPr>
              <a:t>,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s-ES" sz="2500" dirty="0">
                <a:latin typeface="Comic Sans MS" panose="030F0702030302020204" pitchFamily="66" charset="0"/>
              </a:rPr>
              <a:t>   cada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centrat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en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l’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element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diagonal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de la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matriu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(en la columna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i),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sent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obtingut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25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baseline="-250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a partir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dels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altres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elements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sz="2500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columna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500" dirty="0">
                <a:latin typeface="Comic Sans MS" panose="030F0702030302020204" pitchFamily="66" charset="0"/>
              </a:rPr>
              <a:t>                                               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n-U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pt-B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∑ |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pt-B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|</a:t>
            </a:r>
            <a:r>
              <a:rPr lang="en-US" sz="2500" dirty="0">
                <a:latin typeface="Comic Sans MS" panose="030F0702030302020204" pitchFamily="66" charset="0"/>
              </a:rPr>
              <a:t>.</a:t>
            </a: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FCBC1F-2F02-109C-F13C-37640ED11E63}"/>
              </a:ext>
            </a:extLst>
          </p:cNvPr>
          <p:cNvSpPr txBox="1"/>
          <p:nvPr/>
        </p:nvSpPr>
        <p:spPr>
          <a:xfrm>
            <a:off x="5630400" y="633840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≠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355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B2978-BD96-8B29-8784-686B1F6C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BBD1DAC-2824-77A5-1624-8F7994CA3F78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D2BD9C-23A5-00AF-783C-16AC6FE3890B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F56BD486-9741-DC92-1378-2FD24882A9B5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175EA1C3-1581-FEA9-C08A-72E513486260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49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AFA05-FFE0-6268-846F-5E92F001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3C74777-5D66-D7EC-D404-103991B8271C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53A648E-D57A-BFF2-E4F8-4DC025DB0A80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2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944AA2-38E2-A4CE-9BD8-E85DCEEA4149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1    1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errar corchete 6">
            <a:extLst>
              <a:ext uri="{FF2B5EF4-FFF2-40B4-BE49-F238E27FC236}">
                <a16:creationId xmlns:a16="http://schemas.microsoft.com/office/drawing/2014/main" id="{04067A64-CFBF-CA7D-BEAE-8252CBAFCE24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C1198D6-BA02-4AB8-2F01-DF6DAF581096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31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1102F-D02E-DCD4-6868-E25E0E548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60FE69B-027D-6790-EDFA-43D6BFED1E4C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8C19950-E996-9937-010F-CBB60D1C4B3A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DC7E9F1-64BC-61C7-D7FA-028E027C30C4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0425099-3CE1-0369-E71E-8C1795F08C06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1C4028C8-685E-E049-47F9-AE8CEBEC87C2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Abrir corchete 4">
            <a:extLst>
              <a:ext uri="{FF2B5EF4-FFF2-40B4-BE49-F238E27FC236}">
                <a16:creationId xmlns:a16="http://schemas.microsoft.com/office/drawing/2014/main" id="{04D1BE01-B33C-9E21-3CC0-6A1E1B4FF332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33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682D5-42E6-CE57-C5A0-45F1FDB7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CDC99A0-B9DD-BEB6-E81A-9228730178D2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4D4728E-1FA7-8FCA-828F-F9273E1D38C5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EF474F3-8DA0-717D-60CB-7FADF61E7994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B867256-6F4A-9156-50B8-033EF6EFD2FE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1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5B9119-6A9D-EC6F-2658-99E29432A446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810FA078-1A5A-3E17-FD35-5C4B545DA709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Abrir corchete 9">
            <a:extLst>
              <a:ext uri="{FF2B5EF4-FFF2-40B4-BE49-F238E27FC236}">
                <a16:creationId xmlns:a16="http://schemas.microsoft.com/office/drawing/2014/main" id="{3325844E-E595-DE17-F6EC-1158A6E95BBA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466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03F9-D13B-41D4-4FF6-A0AAA7B2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5F1BB68-44F1-0C20-A5C3-5952A02EF4EE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3DA3892-69AC-7718-A0FF-B931BC77A8C6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7F7DBAD-CA40-05AB-AE39-F21B75F37B69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D41696C-96A0-6A81-2B0C-601D5A28F1F9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27868C7-12D7-F424-622E-15B78EA80B2C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brir corchete 5">
            <a:extLst>
              <a:ext uri="{FF2B5EF4-FFF2-40B4-BE49-F238E27FC236}">
                <a16:creationId xmlns:a16="http://schemas.microsoft.com/office/drawing/2014/main" id="{F827B9EC-AA79-1FA7-0F16-E1CA560832DF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D76211DD-B8FA-653E-1849-1ED062984938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61E2B7B-483F-AA70-73D1-B09A273A1C05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9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C1A26-6C7E-24F6-B2D1-9ED8AC6B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1" y="365125"/>
            <a:ext cx="11462327" cy="793719"/>
          </a:xfr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                     Per a </a:t>
            </a:r>
            <a:r>
              <a:rPr lang="es-ES" b="1" dirty="0" err="1">
                <a:solidFill>
                  <a:srgbClr val="7030A0"/>
                </a:solidFill>
              </a:rPr>
              <a:t>començar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 err="1">
                <a:solidFill>
                  <a:srgbClr val="FF0000"/>
                </a:solidFill>
              </a:rPr>
              <a:t>notació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56" y="1337995"/>
            <a:ext cx="11794837" cy="3168605"/>
          </a:xfrm>
        </p:spPr>
        <p:txBody>
          <a:bodyPr>
            <a:norm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 </a:t>
            </a:r>
            <a:r>
              <a:rPr lang="es-ES" sz="2500" dirty="0">
                <a:latin typeface="Comic Sans MS" panose="030F0702030302020204" pitchFamily="66" charset="0"/>
              </a:rPr>
              <a:t>: 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matrius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quadrades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amb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 files i 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columnes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latin typeface="Comic Sans MS" panose="030F0702030302020204" pitchFamily="66" charset="0"/>
              </a:rPr>
              <a:t>amb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entrades </a:t>
            </a:r>
            <a:r>
              <a:rPr lang="es-ES" sz="2500" dirty="0" err="1">
                <a:latin typeface="Comic Sans MS" panose="030F0702030302020204" pitchFamily="66" charset="0"/>
              </a:rPr>
              <a:t>pertanyents</a:t>
            </a:r>
            <a:r>
              <a:rPr lang="es-ES" sz="2500" dirty="0">
                <a:latin typeface="Comic Sans MS" panose="030F0702030302020204" pitchFamily="66" charset="0"/>
              </a:rPr>
              <a:t> al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nombres complexos (C)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1950370" y="2451969"/>
            <a:ext cx="26831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1   0   0  0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0  1    0  0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∙∙∙ ∙∙∙   ∙∙∙  ∙∙∙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0  0   0   1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errar corchete 5">
            <a:extLst>
              <a:ext uri="{FF2B5EF4-FFF2-40B4-BE49-F238E27FC236}">
                <a16:creationId xmlns:a16="http://schemas.microsoft.com/office/drawing/2014/main" id="{BFF41E56-8F8E-9210-BC23-8EEF6F0CF9CD}"/>
              </a:ext>
            </a:extLst>
          </p:cNvPr>
          <p:cNvSpPr/>
          <p:nvPr/>
        </p:nvSpPr>
        <p:spPr>
          <a:xfrm>
            <a:off x="3851601" y="2503638"/>
            <a:ext cx="45719" cy="1646331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brir corchete 6">
            <a:extLst>
              <a:ext uri="{FF2B5EF4-FFF2-40B4-BE49-F238E27FC236}">
                <a16:creationId xmlns:a16="http://schemas.microsoft.com/office/drawing/2014/main" id="{D4E91463-2B5C-256C-11C2-85D170349B2F}"/>
              </a:ext>
            </a:extLst>
          </p:cNvPr>
          <p:cNvSpPr/>
          <p:nvPr/>
        </p:nvSpPr>
        <p:spPr>
          <a:xfrm>
            <a:off x="2039815" y="2495226"/>
            <a:ext cx="48016" cy="165474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192490" y="3108895"/>
            <a:ext cx="11196782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                     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 :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matriu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identitat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uns</a:t>
            </a:r>
            <a:r>
              <a:rPr lang="es-ES" sz="2500" dirty="0">
                <a:latin typeface="Comic Sans MS" panose="030F0702030302020204" pitchFamily="66" charset="0"/>
              </a:rPr>
              <a:t> en diagonal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                 principal, </a:t>
            </a:r>
            <a:r>
              <a:rPr lang="es-ES" sz="2500" dirty="0" err="1">
                <a:latin typeface="Comic Sans MS" panose="030F0702030302020204" pitchFamily="66" charset="0"/>
              </a:rPr>
              <a:t>zeros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fora</a:t>
            </a:r>
            <a:r>
              <a:rPr lang="es-ES" sz="2500" dirty="0">
                <a:latin typeface="Comic Sans MS" panose="030F0702030302020204" pitchFamily="66" charset="0"/>
              </a:rPr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20156" y="4269680"/>
            <a:ext cx="12149599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1) </a:t>
            </a:r>
            <a:r>
              <a:rPr lang="es-ES" sz="2500" dirty="0">
                <a:latin typeface="Comic Sans MS" panose="030F0702030302020204" pitchFamily="66" charset="0"/>
              </a:rPr>
              <a:t>: 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matrius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columna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amb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 files i 1 columna</a:t>
            </a:r>
            <a:r>
              <a:rPr lang="es-ES" sz="2500" dirty="0">
                <a:latin typeface="Comic Sans MS" panose="030F0702030302020204" pitchFamily="66" charset="0"/>
              </a:rPr>
              <a:t>, entrades en C</a:t>
            </a: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2426043" y="5033328"/>
            <a:ext cx="26831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0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∙∙∙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Abrir corchete 11">
            <a:extLst>
              <a:ext uri="{FF2B5EF4-FFF2-40B4-BE49-F238E27FC236}">
                <a16:creationId xmlns:a16="http://schemas.microsoft.com/office/drawing/2014/main" id="{D4E91463-2B5C-256C-11C2-85D170349B2F}"/>
              </a:ext>
            </a:extLst>
          </p:cNvPr>
          <p:cNvSpPr/>
          <p:nvPr/>
        </p:nvSpPr>
        <p:spPr>
          <a:xfrm>
            <a:off x="2426043" y="5031722"/>
            <a:ext cx="48016" cy="165474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corchete 13">
            <a:extLst>
              <a:ext uri="{FF2B5EF4-FFF2-40B4-BE49-F238E27FC236}">
                <a16:creationId xmlns:a16="http://schemas.microsoft.com/office/drawing/2014/main" id="{BFF41E56-8F8E-9210-BC23-8EEF6F0CF9CD}"/>
              </a:ext>
            </a:extLst>
          </p:cNvPr>
          <p:cNvSpPr/>
          <p:nvPr/>
        </p:nvSpPr>
        <p:spPr>
          <a:xfrm>
            <a:off x="2927843" y="5030818"/>
            <a:ext cx="45719" cy="1646331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076480" y="5484646"/>
            <a:ext cx="9074283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[0]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 x 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      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1) :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matriu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zero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(plena de </a:t>
            </a:r>
            <a:r>
              <a:rPr lang="es-ES" sz="2500" dirty="0" err="1">
                <a:latin typeface="Comic Sans MS" panose="030F0702030302020204" pitchFamily="66" charset="0"/>
              </a:rPr>
              <a:t>zeros</a:t>
            </a:r>
            <a:r>
              <a:rPr lang="es-ES" sz="2500" dirty="0">
                <a:latin typeface="Comic Sans MS" panose="030F0702030302020204" pitchFamily="66" charset="0"/>
              </a:rPr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/>
      <p:bldP spid="10" grpId="0"/>
      <p:bldP spid="11" grpId="0"/>
      <p:bldP spid="12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184F-24E2-6434-85AC-B70142820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C2ECD54-B621-E57F-3BDC-C2AFC99AF616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31290BD5-345F-1551-5632-56370A402461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332FC80-6DA2-D172-5B50-EB46D6FA75E0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75E410B-3B11-6761-3CBF-A0E42BC709DC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A330F96-C5A8-9DF0-8DF1-DADA87D3C9F0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4398D8D-7B5A-2994-0E9A-B3721D86A352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-1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2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19149B-DCE6-85DA-63B0-5F1E60C7F51F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2   0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Cerrar corchete 10">
            <a:extLst>
              <a:ext uri="{FF2B5EF4-FFF2-40B4-BE49-F238E27FC236}">
                <a16:creationId xmlns:a16="http://schemas.microsoft.com/office/drawing/2014/main" id="{E82B3552-E1DF-10D9-DDEF-0A08E8CB978D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Abrir corchete 11">
            <a:extLst>
              <a:ext uri="{FF2B5EF4-FFF2-40B4-BE49-F238E27FC236}">
                <a16:creationId xmlns:a16="http://schemas.microsoft.com/office/drawing/2014/main" id="{8615B36E-1450-C9C2-F866-6F026265E182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C9E18-A59E-505E-1A11-104787D2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C4DB076-9A5D-7881-89A3-3144889F5990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0F6DBC7-75FF-471A-68B4-CC0B8FBDC4D7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2BA0C61-9DBC-473C-6833-4E37C4418142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578372A-5435-554E-388D-BD6C3EC63042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D2B2B34-63F6-ED95-6EB8-4785FA6AE5D3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D8ACB64-2910-A5E5-D1F5-E02CE9025EB5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F37D771-D7EA-7B15-2FF0-17A0B15B1190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|2|+|0| = 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(-1)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errar corchete 5">
            <a:extLst>
              <a:ext uri="{FF2B5EF4-FFF2-40B4-BE49-F238E27FC236}">
                <a16:creationId xmlns:a16="http://schemas.microsoft.com/office/drawing/2014/main" id="{D67ACC8A-AA16-86BB-BFB7-E184B5223129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E6D3D6FE-709B-12F2-CAAA-94B400CACADB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8AE701-C636-6141-6EDD-8380DE596E19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3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1FDEF-68E2-DF3E-6495-41455A3E0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700250E-0420-1DEE-89F3-74F9714A4636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DD86307-3D76-4606-E9C4-A99D95045351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1F18909-FF6C-EAC3-07DC-954A0D69BAE6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C9F5797-3F18-F987-AF99-D2FBA7750AFA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F7D2DA9-3DE6-A700-FDF9-FB2CCFABC851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27BDAB3-1D7D-9E6E-AC1B-606323DC7AFC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41B2315-CBDE-FD8C-D775-DF40FDF3EA35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|2|+|0| = 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(-1)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31B9FF29-F6D2-A68E-EF29-16EEFEB2CB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61" y="3617585"/>
            <a:ext cx="6028560" cy="32373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93FA2F-300E-70BA-BEDB-72C38417BE07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2891974B-A837-FE34-00C2-4CF5F15CF6F5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errar corchete 14">
            <a:extLst>
              <a:ext uri="{FF2B5EF4-FFF2-40B4-BE49-F238E27FC236}">
                <a16:creationId xmlns:a16="http://schemas.microsoft.com/office/drawing/2014/main" id="{2F28B6FB-E81B-C101-ACBE-C1BBEDE91FC0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6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83DD-7244-03C3-D69B-14FA53E3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5FC4DB2-55EE-FACF-87F5-C8E7C0FA95ED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760A747-1995-8389-6689-9A28BF1A45F4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columnes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|1|+|2| = 3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(5)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97DA826-F8C8-F910-3737-2BE19136528D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0803070-E53A-FFAB-2CA8-FE30043133C0}"/>
              </a:ext>
            </a:extLst>
          </p:cNvPr>
          <p:cNvSpPr txBox="1">
            <a:spLocks/>
          </p:cNvSpPr>
          <p:nvPr/>
        </p:nvSpPr>
        <p:spPr>
          <a:xfrm>
            <a:off x="551621" y="213090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(1)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F8D1E52-3C51-08CF-98A5-B49FA302BB0C}"/>
              </a:ext>
            </a:extLst>
          </p:cNvPr>
          <p:cNvCxnSpPr/>
          <p:nvPr/>
        </p:nvCxnSpPr>
        <p:spPr>
          <a:xfrm>
            <a:off x="5519928" y="2797695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ECD08BC-F83A-C16C-0424-0028EEB2CBD4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5E4B377-2B39-852F-A34E-AB6EE55DE688}"/>
              </a:ext>
            </a:extLst>
          </p:cNvPr>
          <p:cNvSpPr txBox="1">
            <a:spLocks/>
          </p:cNvSpPr>
          <p:nvPr/>
        </p:nvSpPr>
        <p:spPr>
          <a:xfrm>
            <a:off x="551620" y="264678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(-1)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Abrir corchete 5">
            <a:extLst>
              <a:ext uri="{FF2B5EF4-FFF2-40B4-BE49-F238E27FC236}">
                <a16:creationId xmlns:a16="http://schemas.microsoft.com/office/drawing/2014/main" id="{C37952D6-3145-16BA-0692-239FD8248138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1753EE0A-4D39-6D04-0FE7-8FABAF8BD690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41BF9F-10B9-AE77-EF51-B103310C498E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7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5430-ACB4-D791-FD93-20FEC55A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9D0CC50-509E-8FA5-16AC-8DB3EEBD4A05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690D015D-255D-E9CC-E3F1-88BF1A192639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columnes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|1|+|2| = 3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(5)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3A1D88B-1AE1-14AD-4867-526A8356A88C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D76F9CB-9CF2-7FFA-D646-443C8DCBD219}"/>
              </a:ext>
            </a:extLst>
          </p:cNvPr>
          <p:cNvSpPr txBox="1">
            <a:spLocks/>
          </p:cNvSpPr>
          <p:nvPr/>
        </p:nvSpPr>
        <p:spPr>
          <a:xfrm>
            <a:off x="551621" y="213090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(1)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390CD17-4A9D-E4C7-4CBD-FD0A06C5E025}"/>
              </a:ext>
            </a:extLst>
          </p:cNvPr>
          <p:cNvCxnSpPr/>
          <p:nvPr/>
        </p:nvCxnSpPr>
        <p:spPr>
          <a:xfrm>
            <a:off x="5519928" y="2797695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CF2BCEC-FC91-58B1-1720-B9023B0E80AD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4CF3EB4-D7A7-BFDA-6227-0D8EABF46F08}"/>
              </a:ext>
            </a:extLst>
          </p:cNvPr>
          <p:cNvSpPr txBox="1">
            <a:spLocks/>
          </p:cNvSpPr>
          <p:nvPr/>
        </p:nvSpPr>
        <p:spPr>
          <a:xfrm>
            <a:off x="551620" y="264678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(-1)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ED22158C-325F-A973-EB91-5BB9EBAC82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0" y="3618000"/>
            <a:ext cx="6030000" cy="3238110"/>
          </a:xfrm>
          <a:prstGeom prst="rect">
            <a:avLst/>
          </a:prstGeom>
        </p:spPr>
      </p:pic>
      <p:sp>
        <p:nvSpPr>
          <p:cNvPr id="6" name="Abrir corchete 5">
            <a:extLst>
              <a:ext uri="{FF2B5EF4-FFF2-40B4-BE49-F238E27FC236}">
                <a16:creationId xmlns:a16="http://schemas.microsoft.com/office/drawing/2014/main" id="{A4CC0DA4-5C84-C1DB-1ABB-D676707325ED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corchete 13">
            <a:extLst>
              <a:ext uri="{FF2B5EF4-FFF2-40B4-BE49-F238E27FC236}">
                <a16:creationId xmlns:a16="http://schemas.microsoft.com/office/drawing/2014/main" id="{BBAC2803-34CE-9130-C4C7-3F9BF71C4D49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AB504EF-55DD-1ED8-6C93-DFB90D2CDAED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4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E5C30-89EB-8765-4CF8-AEC55F5E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0A8D74E-6BA4-18A0-3550-FD4DAF5AAFBB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E4EE6D0-1203-BF31-C30F-660D973DC5CC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( </a:t>
            </a:r>
            <a:r>
              <a:rPr lang="es-ES" sz="2500" dirty="0" err="1">
                <a:latin typeface="Comic Sans MS" panose="030F0702030302020204" pitchFamily="66" charset="0"/>
              </a:rPr>
              <a:t>tot</a:t>
            </a:r>
            <a:r>
              <a:rPr lang="es-ES" sz="2500" dirty="0">
                <a:latin typeface="Comic Sans MS" panose="030F0702030302020204" pitchFamily="66" charset="0"/>
              </a:rPr>
              <a:t> a la vegada per a </a:t>
            </a:r>
            <a:r>
              <a:rPr lang="es-ES" sz="2500" dirty="0" err="1">
                <a:latin typeface="Comic Sans MS" panose="030F0702030302020204" pitchFamily="66" charset="0"/>
              </a:rPr>
              <a:t>comprovar</a:t>
            </a:r>
            <a:r>
              <a:rPr lang="es-ES" sz="2500" dirty="0">
                <a:latin typeface="Comic Sans MS" panose="030F0702030302020204" pitchFamily="66" charset="0"/>
              </a:rPr>
              <a:t>: ja que </a:t>
            </a:r>
            <a:r>
              <a:rPr lang="es-ES" sz="2500" dirty="0" err="1">
                <a:latin typeface="Comic Sans MS" panose="030F0702030302020204" pitchFamily="66" charset="0"/>
              </a:rPr>
              <a:t>els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latin typeface="Comic Sans MS" panose="030F0702030302020204" pitchFamily="66" charset="0"/>
              </a:rPr>
              <a:t> de A resulten ser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≃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-1.33,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Arial" panose="020B0604020202020204" pitchFamily="34" charset="0"/>
              </a:rPr>
              <a:t>≃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0.81,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≃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5.52 </a:t>
            </a:r>
            <a:r>
              <a:rPr lang="es-ES" sz="2500" dirty="0">
                <a:latin typeface="Comic Sans MS" panose="030F0702030302020204" pitchFamily="66" charset="0"/>
              </a:rPr>
              <a:t>) 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14" name="Imagen 13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5F3A94B4-F466-86C9-E8C5-DFB6BF1908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18" y="2822558"/>
            <a:ext cx="7000372" cy="3759200"/>
          </a:xfrm>
          <a:prstGeom prst="rect">
            <a:avLst/>
          </a:prstGeom>
        </p:spPr>
      </p:pic>
      <p:sp>
        <p:nvSpPr>
          <p:cNvPr id="5" name="Abrir corchete 4">
            <a:extLst>
              <a:ext uri="{FF2B5EF4-FFF2-40B4-BE49-F238E27FC236}">
                <a16:creationId xmlns:a16="http://schemas.microsoft.com/office/drawing/2014/main" id="{A43037F5-3B7D-AB9C-6374-CD191FE036D6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errar corchete 5">
            <a:extLst>
              <a:ext uri="{FF2B5EF4-FFF2-40B4-BE49-F238E27FC236}">
                <a16:creationId xmlns:a16="http://schemas.microsoft.com/office/drawing/2014/main" id="{EC29898A-914F-CA9C-BFFA-BD16F9ADAD1A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F1EC94-5782-4961-13BF-425AE7DB655A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81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A4C09-3590-7B85-ABA2-96070206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22CBE62B-9167-2AC1-3308-7A670E8A724B}"/>
              </a:ext>
            </a:extLst>
          </p:cNvPr>
          <p:cNvSpPr/>
          <p:nvPr/>
        </p:nvSpPr>
        <p:spPr>
          <a:xfrm>
            <a:off x="569794" y="390119"/>
            <a:ext cx="11509430" cy="2594628"/>
          </a:xfrm>
          <a:prstGeom prst="rect">
            <a:avLst/>
          </a:prstGeom>
          <a:solidFill>
            <a:schemeClr val="bg1">
              <a:lumMod val="85000"/>
              <a:alpha val="4980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DCD1635-83F7-BA51-9685-7A561F7F0AC4}"/>
              </a:ext>
            </a:extLst>
          </p:cNvPr>
          <p:cNvSpPr txBox="1">
            <a:spLocks/>
          </p:cNvSpPr>
          <p:nvPr/>
        </p:nvSpPr>
        <p:spPr>
          <a:xfrm>
            <a:off x="3659946" y="503121"/>
            <a:ext cx="9122660" cy="1081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Per a la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       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(3 x 3)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 err="1">
                <a:latin typeface="Comic Sans MS" panose="030F0702030302020204" pitchFamily="66" charset="0"/>
              </a:rPr>
              <a:t>volem</a:t>
            </a:r>
            <a:r>
              <a:rPr lang="es-ES" sz="2500" dirty="0">
                <a:latin typeface="Comic Sans MS" panose="030F0702030302020204" pitchFamily="66" charset="0"/>
              </a:rPr>
              <a:t> aplicar el teorema de </a:t>
            </a:r>
            <a:r>
              <a:rPr lang="es-ES" sz="2500" dirty="0" err="1"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</a:rPr>
              <a:t> per a </a:t>
            </a:r>
            <a:r>
              <a:rPr lang="es-ES" sz="2500" dirty="0" err="1">
                <a:latin typeface="Comic Sans MS" panose="030F0702030302020204" pitchFamily="66" charset="0"/>
              </a:rPr>
              <a:t>localitzar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 err="1">
                <a:latin typeface="Comic Sans MS" panose="030F0702030302020204" pitchFamily="66" charset="0"/>
              </a:rPr>
              <a:t>els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seus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89BE35D-0DF9-344D-37E6-CF9E24218F58}"/>
              </a:ext>
            </a:extLst>
          </p:cNvPr>
          <p:cNvSpPr txBox="1">
            <a:spLocks/>
          </p:cNvSpPr>
          <p:nvPr/>
        </p:nvSpPr>
        <p:spPr>
          <a:xfrm>
            <a:off x="823371" y="754049"/>
            <a:ext cx="2410298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Exemple</a:t>
            </a:r>
            <a:r>
              <a:rPr lang="es-ES" sz="3200" b="1" dirty="0">
                <a:solidFill>
                  <a:schemeClr val="bg1"/>
                </a:solidFill>
              </a:rPr>
              <a:t>-Test 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F1ACA2-C007-B9CE-786D-998B6CDFE84E}"/>
              </a:ext>
            </a:extLst>
          </p:cNvPr>
          <p:cNvSpPr txBox="1"/>
          <p:nvPr/>
        </p:nvSpPr>
        <p:spPr>
          <a:xfrm>
            <a:off x="659041" y="3157433"/>
            <a:ext cx="87723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En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relació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a les </a:t>
            </a:r>
            <a:r>
              <a:rPr lang="es-ES" sz="2500" b="1" i="1" dirty="0">
                <a:solidFill>
                  <a:schemeClr val="accent1">
                    <a:lumMod val="75000"/>
                  </a:schemeClr>
                </a:solidFill>
              </a:rPr>
              <a:t>files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 A, si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us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plau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tria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441A7E-A5C5-AE1E-E825-3295B5DB1474}"/>
              </a:ext>
            </a:extLst>
          </p:cNvPr>
          <p:cNvSpPr txBox="1"/>
          <p:nvPr/>
        </p:nvSpPr>
        <p:spPr>
          <a:xfrm>
            <a:off x="6521418" y="513129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DD928421-60CF-6B63-11E2-0302DAB0082A}"/>
              </a:ext>
            </a:extLst>
          </p:cNvPr>
          <p:cNvSpPr/>
          <p:nvPr/>
        </p:nvSpPr>
        <p:spPr>
          <a:xfrm>
            <a:off x="9110553" y="450211"/>
            <a:ext cx="45719" cy="1404104"/>
          </a:xfrm>
          <a:prstGeom prst="rightBracke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B11C702C-A37C-A304-D09D-6BBBF0028DAC}"/>
              </a:ext>
            </a:extLst>
          </p:cNvPr>
          <p:cNvSpPr/>
          <p:nvPr/>
        </p:nvSpPr>
        <p:spPr>
          <a:xfrm>
            <a:off x="6588148" y="534219"/>
            <a:ext cx="45719" cy="1320635"/>
          </a:xfrm>
          <a:prstGeom prst="leftBracke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0A7B0B61-3C72-06CA-43DB-87FCD153D9A0}"/>
              </a:ext>
            </a:extLst>
          </p:cNvPr>
          <p:cNvSpPr/>
          <p:nvPr/>
        </p:nvSpPr>
        <p:spPr>
          <a:xfrm>
            <a:off x="6383739" y="3688860"/>
            <a:ext cx="2941200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és un disc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6415661-B1AC-36B1-ECC5-D6735CB45409}"/>
              </a:ext>
            </a:extLst>
          </p:cNvPr>
          <p:cNvSpPr/>
          <p:nvPr/>
        </p:nvSpPr>
        <p:spPr>
          <a:xfrm>
            <a:off x="2744887" y="3688860"/>
            <a:ext cx="2942288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(6+i)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és un disc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extLst>
              <a:ext uri="{FF2B5EF4-FFF2-40B4-BE49-F238E27FC236}">
                <a16:creationId xmlns:a16="http://schemas.microsoft.com/office/drawing/2014/main" id="{4CED4756-E871-8932-F5D2-6D3E026051E8}"/>
              </a:ext>
            </a:extLst>
          </p:cNvPr>
          <p:cNvSpPr/>
          <p:nvPr/>
        </p:nvSpPr>
        <p:spPr>
          <a:xfrm>
            <a:off x="6383739" y="5289245"/>
            <a:ext cx="2941200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                       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és un disc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56938A3F-10AE-BEC8-167A-F5E71E779725}"/>
              </a:ext>
            </a:extLst>
          </p:cNvPr>
          <p:cNvSpPr/>
          <p:nvPr/>
        </p:nvSpPr>
        <p:spPr>
          <a:xfrm>
            <a:off x="2867063" y="5289245"/>
            <a:ext cx="2941200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és un disc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D377B6E8-AF31-C724-B03A-CE1D02C54304}"/>
              </a:ext>
            </a:extLst>
          </p:cNvPr>
          <p:cNvCxnSpPr/>
          <p:nvPr/>
        </p:nvCxnSpPr>
        <p:spPr>
          <a:xfrm>
            <a:off x="6987600" y="5594887"/>
            <a:ext cx="1200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145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6985907" y="2290272"/>
            <a:ext cx="39789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BEN FET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torna a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l’exemple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53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6737023" y="1629000"/>
            <a:ext cx="447673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Ho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sento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comprova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la </a:t>
            </a:r>
          </a:p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teva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resposta</a:t>
            </a:r>
            <a:endParaRPr lang="es-ES" sz="6000" b="1" i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prova de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    si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plau</a:t>
            </a: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46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5A63-31E0-1E8C-9C25-8C2E554A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DD0941F3-254C-7A17-E04F-545EED8A8D0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D943525-47B5-D202-CCD6-E8EA331CBA0E}"/>
              </a:ext>
            </a:extLst>
          </p:cNvPr>
          <p:cNvSpPr txBox="1">
            <a:spLocks/>
          </p:cNvSpPr>
          <p:nvPr/>
        </p:nvSpPr>
        <p:spPr>
          <a:xfrm>
            <a:off x="953421" y="388731"/>
            <a:ext cx="10572676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efecte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de les </a:t>
            </a:r>
            <a:r>
              <a:rPr lang="es-ES_tradnl" sz="25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files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  A =                              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obtenim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_tradnl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següents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D14D46-3D09-F775-98C0-6D0231958FC9}"/>
              </a:ext>
            </a:extLst>
          </p:cNvPr>
          <p:cNvSpPr txBox="1"/>
          <p:nvPr/>
        </p:nvSpPr>
        <p:spPr>
          <a:xfrm>
            <a:off x="5653910" y="389550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8F2E8F31-83DE-9714-5FCF-849C767F208D}"/>
              </a:ext>
            </a:extLst>
          </p:cNvPr>
          <p:cNvSpPr/>
          <p:nvPr/>
        </p:nvSpPr>
        <p:spPr>
          <a:xfrm>
            <a:off x="8187768" y="398722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46739FBE-7946-3E9B-FC24-90F2C31C95B7}"/>
              </a:ext>
            </a:extLst>
          </p:cNvPr>
          <p:cNvSpPr/>
          <p:nvPr/>
        </p:nvSpPr>
        <p:spPr>
          <a:xfrm>
            <a:off x="5667490" y="398722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ED247-17AD-54AF-30BD-B25C37ACCC24}"/>
              </a:ext>
            </a:extLst>
          </p:cNvPr>
          <p:cNvSpPr txBox="1">
            <a:spLocks/>
          </p:cNvSpPr>
          <p:nvPr/>
        </p:nvSpPr>
        <p:spPr>
          <a:xfrm>
            <a:off x="2399805" y="1813972"/>
            <a:ext cx="11218107" cy="1898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6+i,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|i|+|0| = 1 + 0 = 1      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(6+i) 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i,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|0|+|1-i| = 0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(1+7i)/2,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|0|+|1| = 0 + 1 = 1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((1+7i)/2)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E1A6CC3-AA9D-6E6C-9316-7663A037D765}"/>
              </a:ext>
            </a:extLst>
          </p:cNvPr>
          <p:cNvCxnSpPr>
            <a:cxnSpLocks/>
          </p:cNvCxnSpPr>
          <p:nvPr/>
        </p:nvCxnSpPr>
        <p:spPr>
          <a:xfrm>
            <a:off x="7953569" y="2498738"/>
            <a:ext cx="1240971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8BD53F8-E3CA-7EBF-126C-CFD72B6977E9}"/>
              </a:ext>
            </a:extLst>
          </p:cNvPr>
          <p:cNvCxnSpPr/>
          <p:nvPr/>
        </p:nvCxnSpPr>
        <p:spPr>
          <a:xfrm>
            <a:off x="7337682" y="2772000"/>
            <a:ext cx="2222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8047030" y="2772000"/>
            <a:ext cx="2222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ACE161E-AE60-4307-0180-B51794DFE92A}"/>
              </a:ext>
            </a:extLst>
          </p:cNvPr>
          <p:cNvCxnSpPr>
            <a:cxnSpLocks/>
          </p:cNvCxnSpPr>
          <p:nvPr/>
        </p:nvCxnSpPr>
        <p:spPr>
          <a:xfrm>
            <a:off x="8385348" y="2934000"/>
            <a:ext cx="809192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972E272-2840-FC2B-6BA6-CE1E37C6F5EA}"/>
              </a:ext>
            </a:extLst>
          </p:cNvPr>
          <p:cNvCxnSpPr>
            <a:cxnSpLocks/>
          </p:cNvCxnSpPr>
          <p:nvPr/>
        </p:nvCxnSpPr>
        <p:spPr>
          <a:xfrm>
            <a:off x="9644400" y="2944800"/>
            <a:ext cx="10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24434BE-993F-D8EB-3724-113EE396ACDD}"/>
              </a:ext>
            </a:extLst>
          </p:cNvPr>
          <p:cNvCxnSpPr>
            <a:cxnSpLocks/>
          </p:cNvCxnSpPr>
          <p:nvPr/>
        </p:nvCxnSpPr>
        <p:spPr>
          <a:xfrm>
            <a:off x="8637954" y="3421727"/>
            <a:ext cx="52115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E97916C-F3BD-0745-DFAA-B7E632C42D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64" y="3618001"/>
            <a:ext cx="5749568" cy="32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2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AFEF-B738-1FC6-79B9-0155730CC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8B05B-FBD9-4C04-E813-30C0822085C9}"/>
              </a:ext>
            </a:extLst>
          </p:cNvPr>
          <p:cNvSpPr txBox="1">
            <a:spLocks/>
          </p:cNvSpPr>
          <p:nvPr/>
        </p:nvSpPr>
        <p:spPr>
          <a:xfrm>
            <a:off x="480291" y="288661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        Per a </a:t>
            </a:r>
            <a:r>
              <a:rPr lang="es-ES" b="1" dirty="0" err="1">
                <a:solidFill>
                  <a:srgbClr val="7030A0"/>
                </a:solidFill>
              </a:rPr>
              <a:t>començar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>
                <a:solidFill>
                  <a:srgbClr val="FF0000"/>
                </a:solidFill>
              </a:rPr>
              <a:t>útil recordar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AA5CA2-F095-6790-3EAE-B2F2BB3B3543}"/>
              </a:ext>
            </a:extLst>
          </p:cNvPr>
          <p:cNvSpPr txBox="1">
            <a:spLocks/>
          </p:cNvSpPr>
          <p:nvPr/>
        </p:nvSpPr>
        <p:spPr>
          <a:xfrm>
            <a:off x="745836" y="1301636"/>
            <a:ext cx="11196782" cy="316860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 err="1">
                <a:latin typeface="Comic Sans MS" panose="030F0702030302020204" pitchFamily="66" charset="0"/>
              </a:rPr>
              <a:t>Donats</a:t>
            </a:r>
            <a:r>
              <a:rPr lang="es-ES" sz="2700" dirty="0">
                <a:latin typeface="Comic Sans MS" panose="030F0702030302020204" pitchFamily="66" charset="0"/>
              </a:rPr>
              <a:t> A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n) i </a:t>
            </a:r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C,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es </a:t>
            </a:r>
            <a:r>
              <a:rPr lang="es-ES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diu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que 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_tradnl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és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7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 autovalor de A 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si </a:t>
            </a:r>
          </a:p>
          <a:p>
            <a:pPr marL="0" indent="0">
              <a:buNone/>
            </a:pP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existeix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alguna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columna  X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1), X ≠ [0]</a:t>
            </a:r>
            <a:r>
              <a:rPr lang="es-ES" sz="2700" baseline="-25000" dirty="0">
                <a:latin typeface="Comic Sans MS" panose="030F0702030302020204" pitchFamily="66" charset="0"/>
              </a:rPr>
              <a:t>n x 1</a:t>
            </a:r>
            <a:r>
              <a:rPr lang="es-ES" sz="2700" dirty="0">
                <a:latin typeface="Comic Sans MS" panose="030F0702030302020204" pitchFamily="66" charset="0"/>
              </a:rPr>
              <a:t>, tal que</a:t>
            </a:r>
          </a:p>
          <a:p>
            <a:pPr marL="0" indent="0">
              <a:buNone/>
            </a:pP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                   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X = </a:t>
            </a:r>
            <a:r>
              <a:rPr lang="el-GR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1B96DCE-5469-397C-BE9F-61E8B34EB3EA}"/>
              </a:ext>
            </a:extLst>
          </p:cNvPr>
          <p:cNvSpPr txBox="1">
            <a:spLocks/>
          </p:cNvSpPr>
          <p:nvPr/>
        </p:nvSpPr>
        <p:spPr>
          <a:xfrm>
            <a:off x="745836" y="2993794"/>
            <a:ext cx="11196782" cy="31686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( recordar que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 </a:t>
            </a:r>
            <a:r>
              <a:rPr lang="es-ES" sz="2500" dirty="0">
                <a:latin typeface="Comic Sans MS" panose="030F0702030302020204" pitchFamily="66" charset="0"/>
              </a:rPr>
              <a:t>està </a:t>
            </a:r>
            <a:r>
              <a:rPr lang="es-ES" sz="2500" dirty="0" err="1">
                <a:latin typeface="Comic Sans MS" panose="030F0702030302020204" pitchFamily="66" charset="0"/>
              </a:rPr>
              <a:t>inclòs</a:t>
            </a:r>
            <a:r>
              <a:rPr lang="es-ES" sz="2500" dirty="0">
                <a:latin typeface="Comic Sans MS" panose="030F0702030302020204" pitchFamily="66" charset="0"/>
              </a:rPr>
              <a:t> en 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n), on M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dirty="0">
                <a:latin typeface="Comic Sans MS" panose="030F0702030302020204" pitchFamily="66" charset="0"/>
              </a:rPr>
              <a:t>(n x n) és el    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latin typeface="Comic Sans MS" panose="030F0702030302020204" pitchFamily="66" charset="0"/>
              </a:rPr>
              <a:t>matrius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quadrades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amb</a:t>
            </a:r>
            <a:r>
              <a:rPr lang="es-ES" sz="2500" dirty="0">
                <a:latin typeface="Comic Sans MS" panose="030F0702030302020204" pitchFamily="66" charset="0"/>
              </a:rPr>
              <a:t> n files i n </a:t>
            </a:r>
            <a:r>
              <a:rPr lang="es-ES" sz="2500" dirty="0" err="1">
                <a:latin typeface="Comic Sans MS" panose="030F0702030302020204" pitchFamily="66" charset="0"/>
              </a:rPr>
              <a:t>columnes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amb</a:t>
            </a:r>
            <a:r>
              <a:rPr lang="es-ES" sz="2500" dirty="0">
                <a:latin typeface="Comic Sans MS" panose="030F0702030302020204" pitchFamily="66" charset="0"/>
              </a:rPr>
              <a:t> entrades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</a:rPr>
              <a:t>pertanyents</a:t>
            </a:r>
            <a:r>
              <a:rPr lang="es-ES" sz="2500" dirty="0">
                <a:latin typeface="Comic Sans MS" panose="030F0702030302020204" pitchFamily="66" charset="0"/>
              </a:rPr>
              <a:t> al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nombres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reals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(R) </a:t>
            </a:r>
            <a:r>
              <a:rPr lang="es-ES" sz="2500" dirty="0">
                <a:latin typeface="Comic Sans MS" panose="030F0702030302020204" pitchFamily="66" charset="0"/>
              </a:rPr>
              <a:t>)</a:t>
            </a: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04EB946-9035-99F6-53DA-1B898484927B}"/>
              </a:ext>
            </a:extLst>
          </p:cNvPr>
          <p:cNvSpPr txBox="1">
            <a:spLocks/>
          </p:cNvSpPr>
          <p:nvPr/>
        </p:nvSpPr>
        <p:spPr>
          <a:xfrm>
            <a:off x="745836" y="4470241"/>
            <a:ext cx="11196782" cy="1567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>
                <a:latin typeface="Comic Sans MS" panose="030F0702030302020204" pitchFamily="66" charset="0"/>
              </a:rPr>
              <a:t>A</a:t>
            </a:r>
            <a:r>
              <a:rPr lang="es-ES" sz="2500" b="1" baseline="30000" dirty="0">
                <a:latin typeface="Comic Sans MS" panose="030F0702030302020204" pitchFamily="66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 (la </a:t>
            </a:r>
            <a:r>
              <a:rPr lang="es-ES" sz="2500" i="1" dirty="0" err="1">
                <a:latin typeface="Comic Sans MS" panose="030F0702030302020204" pitchFamily="66" charset="0"/>
              </a:rPr>
              <a:t>transposada</a:t>
            </a:r>
            <a:r>
              <a:rPr lang="es-ES" sz="2500" dirty="0">
                <a:latin typeface="Comic Sans MS" panose="030F0702030302020204" pitchFamily="66" charset="0"/>
              </a:rPr>
              <a:t> de A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n)) i A tenen el </a:t>
            </a:r>
            <a:r>
              <a:rPr lang="es-ES" sz="2500" dirty="0" err="1">
                <a:latin typeface="Comic Sans MS" panose="030F0702030302020204" pitchFamily="66" charset="0"/>
              </a:rPr>
              <a:t>mateix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d’autovalors</a:t>
            </a:r>
            <a:r>
              <a:rPr lang="es-ES" sz="2500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 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F9818DA-662B-CA15-69A9-9269F57B8D56}"/>
              </a:ext>
            </a:extLst>
          </p:cNvPr>
          <p:cNvSpPr txBox="1">
            <a:spLocks/>
          </p:cNvSpPr>
          <p:nvPr/>
        </p:nvSpPr>
        <p:spPr>
          <a:xfrm>
            <a:off x="745836" y="5486290"/>
            <a:ext cx="11196782" cy="1567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C  és un autovalor de A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  si i només si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det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 -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= 0      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det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=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determinant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FC14-5830-8193-DBB0-4097B832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A8F6ABF-FE1B-F9FA-D340-CA9254D4CEDE}"/>
              </a:ext>
            </a:extLst>
          </p:cNvPr>
          <p:cNvSpPr/>
          <p:nvPr/>
        </p:nvSpPr>
        <p:spPr>
          <a:xfrm>
            <a:off x="6323850" y="3711709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5C1CDF2-C46D-128F-5F6F-5BD869B318B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A16783A-A222-666F-C7DB-05B19BE9AB57}"/>
              </a:ext>
            </a:extLst>
          </p:cNvPr>
          <p:cNvSpPr txBox="1">
            <a:spLocks/>
          </p:cNvSpPr>
          <p:nvPr/>
        </p:nvSpPr>
        <p:spPr>
          <a:xfrm>
            <a:off x="735715" y="582756"/>
            <a:ext cx="10160885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Continuant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 =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x 3),  i ara en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relació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F048FD-2F55-832E-4634-B9B63FAEDB02}"/>
              </a:ext>
            </a:extLst>
          </p:cNvPr>
          <p:cNvSpPr txBox="1"/>
          <p:nvPr/>
        </p:nvSpPr>
        <p:spPr>
          <a:xfrm>
            <a:off x="735715" y="2136478"/>
            <a:ext cx="10274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a les </a:t>
            </a:r>
            <a:r>
              <a:rPr lang="es-ES" sz="2500" b="1" i="1" dirty="0" err="1">
                <a:solidFill>
                  <a:schemeClr val="accent1">
                    <a:lumMod val="75000"/>
                  </a:schemeClr>
                </a:solidFill>
              </a:rPr>
              <a:t>components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conjunt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 discs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obtinguts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a partir de les </a:t>
            </a:r>
            <a:r>
              <a:rPr lang="es-ES" sz="2500" b="1" i="1" dirty="0" err="1">
                <a:solidFill>
                  <a:schemeClr val="accent1">
                    <a:lumMod val="75000"/>
                  </a:schemeClr>
                </a:solidFill>
              </a:rPr>
              <a:t>columnes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 A, 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si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us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plau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tria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D3031C-90F7-F9FB-34D1-DFF09C4405DA}"/>
              </a:ext>
            </a:extLst>
          </p:cNvPr>
          <p:cNvSpPr txBox="1"/>
          <p:nvPr/>
        </p:nvSpPr>
        <p:spPr>
          <a:xfrm>
            <a:off x="3605786" y="601183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14379C9A-E4AF-8859-226F-92FCCCDF0C02}"/>
              </a:ext>
            </a:extLst>
          </p:cNvPr>
          <p:cNvSpPr/>
          <p:nvPr/>
        </p:nvSpPr>
        <p:spPr>
          <a:xfrm>
            <a:off x="6259473" y="546810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6A51D8E-C942-675B-D044-29FF690FAD71}"/>
              </a:ext>
            </a:extLst>
          </p:cNvPr>
          <p:cNvSpPr/>
          <p:nvPr/>
        </p:nvSpPr>
        <p:spPr>
          <a:xfrm>
            <a:off x="3716725" y="629123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97539CE1-74A8-D480-6796-CA9B0AC43ECD}"/>
              </a:ext>
            </a:extLst>
          </p:cNvPr>
          <p:cNvSpPr/>
          <p:nvPr/>
        </p:nvSpPr>
        <p:spPr>
          <a:xfrm>
            <a:off x="6202762" y="3555047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Hi ha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diferents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cap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d’elles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consisteix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d’un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únic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punt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267F0133-E59B-C5E9-F8E7-3586B96D6B8D}"/>
              </a:ext>
            </a:extLst>
          </p:cNvPr>
          <p:cNvSpPr/>
          <p:nvPr/>
        </p:nvSpPr>
        <p:spPr>
          <a:xfrm>
            <a:off x="1638000" y="3684334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B3865D1C-7375-BA9E-43E6-08D56D4D8072}"/>
              </a:ext>
            </a:extLst>
          </p:cNvPr>
          <p:cNvSpPr/>
          <p:nvPr/>
        </p:nvSpPr>
        <p:spPr>
          <a:xfrm>
            <a:off x="1515600" y="3527672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Només hi ha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</a:t>
            </a: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CD75B422-F726-6651-AE65-6C5971B41BD0}"/>
              </a:ext>
            </a:extLst>
          </p:cNvPr>
          <p:cNvSpPr/>
          <p:nvPr/>
        </p:nvSpPr>
        <p:spPr>
          <a:xfrm>
            <a:off x="6323850" y="5324179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hlinkClick r:id="rId4" action="ppaction://hlinksldjump"/>
            <a:extLst>
              <a:ext uri="{FF2B5EF4-FFF2-40B4-BE49-F238E27FC236}">
                <a16:creationId xmlns:a16="http://schemas.microsoft.com/office/drawing/2014/main" id="{CC7E8BAB-FB3F-0742-A762-6FE7EDF44EF9}"/>
              </a:ext>
            </a:extLst>
          </p:cNvPr>
          <p:cNvSpPr/>
          <p:nvPr/>
        </p:nvSpPr>
        <p:spPr>
          <a:xfrm>
            <a:off x="6202762" y="5167517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                        </a:t>
            </a:r>
          </a:p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Hi ha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diferents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, una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d’elles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consisteix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d’un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únic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punt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AC9F972-9CB4-06DB-2036-CCD464C761FD}"/>
              </a:ext>
            </a:extLst>
          </p:cNvPr>
          <p:cNvSpPr/>
          <p:nvPr/>
        </p:nvSpPr>
        <p:spPr>
          <a:xfrm>
            <a:off x="1638000" y="5296804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14C6501C-89C7-1DF8-38B1-5EEB19716740}"/>
              </a:ext>
            </a:extLst>
          </p:cNvPr>
          <p:cNvSpPr/>
          <p:nvPr/>
        </p:nvSpPr>
        <p:spPr>
          <a:xfrm>
            <a:off x="1515600" y="5140142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Hi ha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diferents</a:t>
            </a: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42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7137389" y="2290272"/>
            <a:ext cx="36760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GENIAL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torna a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l’exemple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3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5991364" y="2131370"/>
            <a:ext cx="5462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Mmm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, no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n’estic</a:t>
            </a:r>
            <a:endParaRPr lang="es-ES" sz="6000" b="1" i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  <a:p>
            <a:pPr algn="ctr"/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gai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re segur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…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prova de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plau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918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5A63-31E0-1E8C-9C25-8C2E554A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DD0941F3-254C-7A17-E04F-545EED8A8D0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D943525-47B5-D202-CCD6-E8EA331CBA0E}"/>
              </a:ext>
            </a:extLst>
          </p:cNvPr>
          <p:cNvSpPr txBox="1">
            <a:spLocks/>
          </p:cNvSpPr>
          <p:nvPr/>
        </p:nvSpPr>
        <p:spPr>
          <a:xfrm>
            <a:off x="601397" y="425906"/>
            <a:ext cx="10572676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efecte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de les </a:t>
            </a:r>
            <a:r>
              <a:rPr lang="es-ES_tradnl" sz="2500" dirty="0" err="1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columnes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 A =                              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obtenim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_tradnl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següents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D14D46-3D09-F775-98C0-6D0231958FC9}"/>
              </a:ext>
            </a:extLst>
          </p:cNvPr>
          <p:cNvSpPr txBox="1"/>
          <p:nvPr/>
        </p:nvSpPr>
        <p:spPr>
          <a:xfrm>
            <a:off x="5738338" y="412827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8F2E8F31-83DE-9714-5FCF-849C767F208D}"/>
              </a:ext>
            </a:extLst>
          </p:cNvPr>
          <p:cNvSpPr/>
          <p:nvPr/>
        </p:nvSpPr>
        <p:spPr>
          <a:xfrm>
            <a:off x="8361750" y="437949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46739FBE-7946-3E9B-FC24-90F2C31C95B7}"/>
              </a:ext>
            </a:extLst>
          </p:cNvPr>
          <p:cNvSpPr/>
          <p:nvPr/>
        </p:nvSpPr>
        <p:spPr>
          <a:xfrm>
            <a:off x="5715478" y="521417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ED247-17AD-54AF-30BD-B25C37ACCC24}"/>
              </a:ext>
            </a:extLst>
          </p:cNvPr>
          <p:cNvSpPr txBox="1">
            <a:spLocks/>
          </p:cNvSpPr>
          <p:nvPr/>
        </p:nvSpPr>
        <p:spPr>
          <a:xfrm>
            <a:off x="-110647" y="1842053"/>
            <a:ext cx="12393988" cy="26999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discs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6+i,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|0|+|0| = 0 + 0 = 0            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(6+i)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i,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|i|+|1| = 1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(i)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(1+7i)/2,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|0|+|1-i| = 0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((1+7i)/2)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E1A6CC3-AA9D-6E6C-9316-7663A037D765}"/>
              </a:ext>
            </a:extLst>
          </p:cNvPr>
          <p:cNvCxnSpPr>
            <a:cxnSpLocks/>
          </p:cNvCxnSpPr>
          <p:nvPr/>
        </p:nvCxnSpPr>
        <p:spPr>
          <a:xfrm>
            <a:off x="5597410" y="2528946"/>
            <a:ext cx="1852531" cy="13997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ACE161E-AE60-4307-0180-B51794DFE92A}"/>
              </a:ext>
            </a:extLst>
          </p:cNvPr>
          <p:cNvCxnSpPr>
            <a:cxnSpLocks/>
          </p:cNvCxnSpPr>
          <p:nvPr/>
        </p:nvCxnSpPr>
        <p:spPr>
          <a:xfrm>
            <a:off x="5085161" y="2984747"/>
            <a:ext cx="234002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24434BE-993F-D8EB-3724-113EE396ACDD}"/>
              </a:ext>
            </a:extLst>
          </p:cNvPr>
          <p:cNvCxnSpPr>
            <a:cxnSpLocks/>
          </p:cNvCxnSpPr>
          <p:nvPr/>
        </p:nvCxnSpPr>
        <p:spPr>
          <a:xfrm>
            <a:off x="6973556" y="3454261"/>
            <a:ext cx="52115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5910501" y="3318109"/>
            <a:ext cx="22223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6657349" y="3318109"/>
            <a:ext cx="22223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869027" y="3472595"/>
            <a:ext cx="133200" cy="0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F00CB3F6-7873-B28B-7011-C416D9F978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30" y="3722443"/>
            <a:ext cx="5524425" cy="3121299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1CA9434A-8373-6057-9F98-5571AB516721}"/>
              </a:ext>
            </a:extLst>
          </p:cNvPr>
          <p:cNvSpPr txBox="1">
            <a:spLocks/>
          </p:cNvSpPr>
          <p:nvPr/>
        </p:nvSpPr>
        <p:spPr>
          <a:xfrm>
            <a:off x="8002227" y="1926973"/>
            <a:ext cx="3880214" cy="1265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component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CFE928C-D6A5-D9E3-72F7-45C7BD4CE987}"/>
              </a:ext>
            </a:extLst>
          </p:cNvPr>
          <p:cNvSpPr txBox="1">
            <a:spLocks/>
          </p:cNvSpPr>
          <p:nvPr/>
        </p:nvSpPr>
        <p:spPr>
          <a:xfrm>
            <a:off x="8740781" y="2617441"/>
            <a:ext cx="3880214" cy="1265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=Z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component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5" name="Cerrar corchete 14">
            <a:extLst>
              <a:ext uri="{FF2B5EF4-FFF2-40B4-BE49-F238E27FC236}">
                <a16:creationId xmlns:a16="http://schemas.microsoft.com/office/drawing/2014/main" id="{0736AE35-5857-045F-E043-BD7A902DB065}"/>
              </a:ext>
            </a:extLst>
          </p:cNvPr>
          <p:cNvSpPr/>
          <p:nvPr/>
        </p:nvSpPr>
        <p:spPr>
          <a:xfrm>
            <a:off x="9355906" y="2761861"/>
            <a:ext cx="118214" cy="954182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571F44F-D7E6-8728-A892-1F99637B58A6}"/>
              </a:ext>
            </a:extLst>
          </p:cNvPr>
          <p:cNvSpPr txBox="1">
            <a:spLocks/>
          </p:cNvSpPr>
          <p:nvPr/>
        </p:nvSpPr>
        <p:spPr>
          <a:xfrm>
            <a:off x="7055288" y="4983779"/>
            <a:ext cx="737118" cy="9093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FF07996-D024-F9FF-B1A4-59AFA687A2FB}"/>
              </a:ext>
            </a:extLst>
          </p:cNvPr>
          <p:cNvSpPr txBox="1">
            <a:spLocks/>
          </p:cNvSpPr>
          <p:nvPr/>
        </p:nvSpPr>
        <p:spPr>
          <a:xfrm>
            <a:off x="5284502" y="4491637"/>
            <a:ext cx="737118" cy="9093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FC14-5830-8193-DBB0-4097B832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A8F6ABF-FE1B-F9FA-D340-CA9254D4CEDE}"/>
              </a:ext>
            </a:extLst>
          </p:cNvPr>
          <p:cNvSpPr/>
          <p:nvPr/>
        </p:nvSpPr>
        <p:spPr>
          <a:xfrm>
            <a:off x="6527050" y="3711709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5C1CDF2-C46D-128F-5F6F-5BD869B318B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A16783A-A222-666F-C7DB-05B19BE9AB57}"/>
              </a:ext>
            </a:extLst>
          </p:cNvPr>
          <p:cNvSpPr txBox="1">
            <a:spLocks/>
          </p:cNvSpPr>
          <p:nvPr/>
        </p:nvSpPr>
        <p:spPr>
          <a:xfrm>
            <a:off x="877556" y="366938"/>
            <a:ext cx="10928406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Encara per a la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matriu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 =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x 3)  (per a la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 pot  </a:t>
            </a:r>
          </a:p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veure que </a:t>
            </a:r>
            <a:r>
              <a:rPr lang="es-ES" sz="25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 3 </a:t>
            </a:r>
            <a:r>
              <a:rPr lang="es-ES" sz="25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autovalors</a:t>
            </a:r>
            <a:r>
              <a:rPr lang="es-ES" sz="25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diferents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s-ES" sz="25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F048FD-2F55-832E-4634-B9B63FAEDB02}"/>
              </a:ext>
            </a:extLst>
          </p:cNvPr>
          <p:cNvSpPr txBox="1"/>
          <p:nvPr/>
        </p:nvSpPr>
        <p:spPr>
          <a:xfrm>
            <a:off x="869531" y="2174483"/>
            <a:ext cx="1025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del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conjunt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 discs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obtinguts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a partir de les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columnes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 A, 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(6+i)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(i)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((1+7i)/2)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si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us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plau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tria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D3031C-90F7-F9FB-34D1-DFF09C4405DA}"/>
              </a:ext>
            </a:extLst>
          </p:cNvPr>
          <p:cNvSpPr txBox="1"/>
          <p:nvPr/>
        </p:nvSpPr>
        <p:spPr>
          <a:xfrm>
            <a:off x="4377692" y="337302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14379C9A-E4AF-8859-226F-92FCCCDF0C02}"/>
              </a:ext>
            </a:extLst>
          </p:cNvPr>
          <p:cNvSpPr/>
          <p:nvPr/>
        </p:nvSpPr>
        <p:spPr>
          <a:xfrm>
            <a:off x="7058830" y="363821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6A51D8E-C942-675B-D044-29FF690FAD71}"/>
              </a:ext>
            </a:extLst>
          </p:cNvPr>
          <p:cNvSpPr/>
          <p:nvPr/>
        </p:nvSpPr>
        <p:spPr>
          <a:xfrm>
            <a:off x="4462670" y="405556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97539CE1-74A8-D480-6796-CA9B0AC43ECD}"/>
              </a:ext>
            </a:extLst>
          </p:cNvPr>
          <p:cNvSpPr/>
          <p:nvPr/>
        </p:nvSpPr>
        <p:spPr>
          <a:xfrm>
            <a:off x="6405962" y="3555047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No hi ha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cap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 hi ha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diferents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8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267F0133-E59B-C5E9-F8E7-3586B96D6B8D}"/>
              </a:ext>
            </a:extLst>
          </p:cNvPr>
          <p:cNvSpPr/>
          <p:nvPr/>
        </p:nvSpPr>
        <p:spPr>
          <a:xfrm>
            <a:off x="673200" y="3711709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B3865D1C-7375-BA9E-43E6-08D56D4D8072}"/>
              </a:ext>
            </a:extLst>
          </p:cNvPr>
          <p:cNvSpPr/>
          <p:nvPr/>
        </p:nvSpPr>
        <p:spPr>
          <a:xfrm>
            <a:off x="550800" y="3555047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Hi ha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 </a:t>
            </a:r>
            <a:endParaRPr lang="es-E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CD75B422-F726-6651-AE65-6C5971B41BD0}"/>
              </a:ext>
            </a:extLst>
          </p:cNvPr>
          <p:cNvSpPr/>
          <p:nvPr/>
        </p:nvSpPr>
        <p:spPr>
          <a:xfrm>
            <a:off x="6527050" y="5297985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CC7E8BAB-FB3F-0742-A762-6FE7EDF44EF9}"/>
              </a:ext>
            </a:extLst>
          </p:cNvPr>
          <p:cNvSpPr/>
          <p:nvPr/>
        </p:nvSpPr>
        <p:spPr>
          <a:xfrm>
            <a:off x="6405962" y="5141323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No hi ha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cap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y hi ha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diferents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3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AC9F972-9CB4-06DB-2036-CCD464C761FD}"/>
              </a:ext>
            </a:extLst>
          </p:cNvPr>
          <p:cNvSpPr/>
          <p:nvPr/>
        </p:nvSpPr>
        <p:spPr>
          <a:xfrm>
            <a:off x="673200" y="5297985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4" action="ppaction://hlinksldjump"/>
            <a:extLst>
              <a:ext uri="{FF2B5EF4-FFF2-40B4-BE49-F238E27FC236}">
                <a16:creationId xmlns:a16="http://schemas.microsoft.com/office/drawing/2014/main" id="{14C6501C-89C7-1DF8-38B1-5EEB19716740}"/>
              </a:ext>
            </a:extLst>
          </p:cNvPr>
          <p:cNvSpPr/>
          <p:nvPr/>
        </p:nvSpPr>
        <p:spPr>
          <a:xfrm>
            <a:off x="550800" y="5141323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Hi ha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diferents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4492800" y="2818800"/>
            <a:ext cx="133200" cy="0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970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6297006" y="2590188"/>
            <a:ext cx="50761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FANTÀSTIC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torna a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l’exemple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80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6065393" y="2131370"/>
            <a:ext cx="53142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No és una bona </a:t>
            </a:r>
          </a:p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elecció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…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prova de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plau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4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E5C30-89EB-8765-4CF8-AEC55F5E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0A8D74E-6BA4-18A0-3550-FD4DAF5AAFBB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és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difícil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veure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que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autovalors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 A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són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E4EE6D0-1203-BF31-C30F-660D973DC5CC}"/>
              </a:ext>
            </a:extLst>
          </p:cNvPr>
          <p:cNvSpPr txBox="1">
            <a:spLocks/>
          </p:cNvSpPr>
          <p:nvPr/>
        </p:nvSpPr>
        <p:spPr>
          <a:xfrm>
            <a:off x="642149" y="60020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6+i,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(1+3i)/2,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3i, </a:t>
            </a: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d’ells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coincideix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amb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altres dos 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troben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es-ES" sz="2500" baseline="30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36" y="2086032"/>
            <a:ext cx="7969525" cy="46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06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87F30-899E-10BC-65DD-6138F6E4E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FD38298-0231-FCA6-19B1-DEB259EA7C13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Encara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millor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observem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al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mateix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temps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la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localització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dels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autovalors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1F8D780B-6BEE-402A-6E11-28527219A895}"/>
              </a:ext>
            </a:extLst>
          </p:cNvPr>
          <p:cNvSpPr txBox="1">
            <a:spLocks/>
          </p:cNvSpPr>
          <p:nvPr/>
        </p:nvSpPr>
        <p:spPr>
          <a:xfrm>
            <a:off x="655356" y="573466"/>
            <a:ext cx="11378486" cy="2224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6+i,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(1+3i)/2,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3i,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respecte a les componentes del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discs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files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(en color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vermell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 les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discs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--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columnes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(en </a:t>
            </a:r>
            <a:r>
              <a:rPr lang="es-ES" sz="25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color </a:t>
            </a:r>
            <a:r>
              <a:rPr lang="es-ES" sz="2500">
                <a:solidFill>
                  <a:srgbClr val="7030A0"/>
                </a:solidFill>
                <a:latin typeface="Comic Sans MS" panose="030F0702030302020204" pitchFamily="66" charset="0"/>
              </a:rPr>
              <a:t>lila</a:t>
            </a:r>
            <a:r>
              <a:rPr lang="es-ES" sz="25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):</a:t>
            </a:r>
            <a:endParaRPr lang="es-ES" sz="2500" baseline="30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8" name="Imagen 7" descr="Imagen que contiene interior, texto, tabla&#10;&#10;Descripción generada automáticamente">
            <a:extLst>
              <a:ext uri="{FF2B5EF4-FFF2-40B4-BE49-F238E27FC236}">
                <a16:creationId xmlns:a16="http://schemas.microsoft.com/office/drawing/2014/main" id="{35220874-296C-8058-F2B3-57AFE6FC8D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0" y="2714954"/>
            <a:ext cx="7647058" cy="41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639438" y="690916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det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(A - </a:t>
            </a:r>
            <a:r>
              <a:rPr lang="es-ES_tradnl" sz="25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és un </a:t>
            </a:r>
            <a:r>
              <a:rPr lang="es-ES" sz="2500" dirty="0" err="1">
                <a:latin typeface="Comic Sans MS" panose="030F0702030302020204" pitchFamily="66" charset="0"/>
              </a:rPr>
              <a:t>polinomi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latin typeface="Comic Sans MS" panose="030F0702030302020204" pitchFamily="66" charset="0"/>
              </a:rPr>
              <a:t>grau</a:t>
            </a:r>
            <a:r>
              <a:rPr lang="es-ES" sz="2500" dirty="0">
                <a:latin typeface="Comic Sans MS" panose="030F0702030302020204" pitchFamily="66" charset="0"/>
              </a:rPr>
              <a:t> n en x (</a:t>
            </a:r>
            <a:r>
              <a:rPr lang="es-ES" sz="2500" dirty="0" err="1">
                <a:latin typeface="Comic Sans MS" panose="030F0702030302020204" pitchFamily="66" charset="0"/>
              </a:rPr>
              <a:t>anomenat</a:t>
            </a:r>
            <a:r>
              <a:rPr lang="es-ES" sz="2500" dirty="0">
                <a:latin typeface="Comic Sans MS" panose="030F0702030302020204" pitchFamily="66" charset="0"/>
              </a:rPr>
              <a:t> el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polinomi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característic</a:t>
            </a:r>
            <a:r>
              <a:rPr lang="es-ES" sz="2500" i="1" dirty="0">
                <a:latin typeface="Comic Sans MS" panose="030F0702030302020204" pitchFamily="66" charset="0"/>
              </a:rPr>
              <a:t> de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latin typeface="Comic Sans MS" panose="030F0702030302020204" pitchFamily="66" charset="0"/>
              </a:rPr>
              <a:t>denotat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com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(x)</a:t>
            </a:r>
            <a:r>
              <a:rPr lang="es-ES" sz="2500" dirty="0">
                <a:latin typeface="Comic Sans MS" panose="030F0702030302020204" pitchFamily="66" charset="0"/>
              </a:rPr>
              <a:t>), que es pot escriure </a:t>
            </a:r>
            <a:r>
              <a:rPr lang="es-ES" sz="2500" dirty="0" err="1">
                <a:latin typeface="Comic Sans MS" panose="030F0702030302020204" pitchFamily="66" charset="0"/>
              </a:rPr>
              <a:t>com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</a:t>
            </a:r>
            <a:r>
              <a:rPr lang="es-ES" dirty="0" err="1">
                <a:latin typeface="Comic Sans MS" panose="030F0702030302020204" pitchFamily="66" charset="0"/>
              </a:rPr>
              <a:t>p</a:t>
            </a:r>
            <a:r>
              <a:rPr lang="es-ES" baseline="-25000" dirty="0" err="1">
                <a:latin typeface="Comic Sans MS" panose="030F0702030302020204" pitchFamily="66" charset="0"/>
              </a:rPr>
              <a:t>A</a:t>
            </a:r>
            <a:r>
              <a:rPr lang="es-ES" dirty="0">
                <a:latin typeface="Comic Sans MS" panose="030F0702030302020204" pitchFamily="66" charset="0"/>
              </a:rPr>
              <a:t>(x) = </a:t>
            </a:r>
            <a:r>
              <a:rPr lang="es-ES" sz="2700" dirty="0" err="1">
                <a:latin typeface="Comic Sans MS" panose="030F0702030302020204" pitchFamily="66" charset="0"/>
              </a:rPr>
              <a:t>det</a:t>
            </a:r>
            <a:r>
              <a:rPr lang="es-ES" sz="2700" baseline="-25000" dirty="0" err="1"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(A - </a:t>
            </a:r>
            <a:r>
              <a:rPr lang="es-ES_tradnl" sz="27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I</a:t>
            </a:r>
            <a:r>
              <a:rPr lang="es-ES" sz="2700" baseline="-25000" dirty="0"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) =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(-1)</a:t>
            </a:r>
            <a:r>
              <a:rPr lang="es-ES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" sz="2700" dirty="0">
                <a:latin typeface="Comic Sans MS" panose="030F0702030302020204" pitchFamily="66" charset="0"/>
              </a:rPr>
              <a:t> ∙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" sz="2700" dirty="0">
                <a:latin typeface="Comic Sans MS" panose="030F0702030302020204" pitchFamily="66" charset="0"/>
              </a:rPr>
              <a:t> ∙ … ∙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" sz="2700" dirty="0">
                <a:latin typeface="Comic Sans MS" panose="030F0702030302020204" pitchFamily="66" charset="0"/>
              </a:rPr>
              <a:t> ,</a:t>
            </a: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on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≠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j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quan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i ≠ j, i cada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és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un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enter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positiu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anomenat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multiplicitat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i es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compleix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… + 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497608" y="3754919"/>
            <a:ext cx="11250428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Així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{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…,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} és el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d’autovalors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A 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distints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entre si),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cada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multiplicitat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corresponent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m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indicant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quantes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vegades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l’autovalor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apareix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repetit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com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solució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de  </a:t>
            </a:r>
            <a:r>
              <a:rPr lang="es-ES" sz="2400" dirty="0" err="1">
                <a:latin typeface="Comic Sans MS" panose="030F0702030302020204" pitchFamily="66" charset="0"/>
              </a:rPr>
              <a:t>p</a:t>
            </a:r>
            <a:r>
              <a:rPr lang="es-ES" sz="2400" baseline="-25000" dirty="0" err="1">
                <a:latin typeface="Comic Sans MS" panose="030F0702030302020204" pitchFamily="66" charset="0"/>
              </a:rPr>
              <a:t>A</a:t>
            </a:r>
            <a:r>
              <a:rPr lang="es-ES" sz="2400" dirty="0">
                <a:latin typeface="Comic Sans MS" panose="030F0702030302020204" pitchFamily="66" charset="0"/>
              </a:rPr>
              <a:t>(x) = 0.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B2763-BA9A-FD3B-DE68-77F2B13AA3DC}"/>
              </a:ext>
            </a:extLst>
          </p:cNvPr>
          <p:cNvSpPr txBox="1">
            <a:spLocks/>
          </p:cNvSpPr>
          <p:nvPr/>
        </p:nvSpPr>
        <p:spPr>
          <a:xfrm>
            <a:off x="497608" y="698341"/>
            <a:ext cx="11196782" cy="316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>
                <a:latin typeface="Comic Sans MS" panose="030F0702030302020204" pitchFamily="66" charset="0"/>
              </a:rPr>
              <a:t> </a:t>
            </a:r>
            <a:endParaRPr lang="es-ES" sz="29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a la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matriu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tenim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4623059" y="226890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-4-x   6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1     -x   -1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-6      7   3-x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51D74A-4ABE-52ED-20A3-8660DB6EB17B}"/>
              </a:ext>
            </a:extLst>
          </p:cNvPr>
          <p:cNvSpPr txBox="1"/>
          <p:nvPr/>
        </p:nvSpPr>
        <p:spPr>
          <a:xfrm>
            <a:off x="5338761" y="314866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-4   6   1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1   0  -1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-6   7   3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B644B153-DCE9-C4EA-32B0-702A5C596F11}"/>
              </a:ext>
            </a:extLst>
          </p:cNvPr>
          <p:cNvSpPr/>
          <p:nvPr/>
        </p:nvSpPr>
        <p:spPr>
          <a:xfrm>
            <a:off x="6914458" y="309925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0140D6A8-EBE8-2972-D0D0-F8AC05598CD4}"/>
              </a:ext>
            </a:extLst>
          </p:cNvPr>
          <p:cNvSpPr/>
          <p:nvPr/>
        </p:nvSpPr>
        <p:spPr>
          <a:xfrm>
            <a:off x="5472168" y="393393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5755857-15E7-368B-0CDD-711AF91E1F25}"/>
              </a:ext>
            </a:extLst>
          </p:cNvPr>
          <p:cNvCxnSpPr/>
          <p:nvPr/>
        </p:nvCxnSpPr>
        <p:spPr>
          <a:xfrm>
            <a:off x="4706187" y="2268904"/>
            <a:ext cx="0" cy="121985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59CA96C-6999-FF2D-5F42-B0ABEB7819EC}"/>
              </a:ext>
            </a:extLst>
          </p:cNvPr>
          <p:cNvCxnSpPr/>
          <p:nvPr/>
        </p:nvCxnSpPr>
        <p:spPr>
          <a:xfrm>
            <a:off x="7019896" y="2268904"/>
            <a:ext cx="0" cy="121985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3B13C4A-8B23-FB92-E8AE-347E1AA57AE5}"/>
              </a:ext>
            </a:extLst>
          </p:cNvPr>
          <p:cNvSpPr txBox="1">
            <a:spLocks/>
          </p:cNvSpPr>
          <p:nvPr/>
        </p:nvSpPr>
        <p:spPr>
          <a:xfrm>
            <a:off x="947073" y="158746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s-ES" sz="2700" baseline="-25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(x)  =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det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(A -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 =                           = 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+5x-3 = -(x-1)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(x+3),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5C30E96-4CC2-A559-CEF5-02078517A03F}"/>
              </a:ext>
            </a:extLst>
          </p:cNvPr>
          <p:cNvSpPr txBox="1">
            <a:spLocks/>
          </p:cNvSpPr>
          <p:nvPr/>
        </p:nvSpPr>
        <p:spPr>
          <a:xfrm>
            <a:off x="486946" y="2878829"/>
            <a:ext cx="11218107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l’última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expressió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deguda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que  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+5x-3 = 0 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dóna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resultat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les </a:t>
            </a:r>
          </a:p>
          <a:p>
            <a:pPr marL="0" indent="0">
              <a:buNone/>
            </a:pP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següents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solucions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 x=1, x=1, x=-3.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669B58D-DB55-4AB1-3B5A-9EDDF3A94C74}"/>
              </a:ext>
            </a:extLst>
          </p:cNvPr>
          <p:cNvSpPr txBox="1">
            <a:spLocks/>
          </p:cNvSpPr>
          <p:nvPr/>
        </p:nvSpPr>
        <p:spPr>
          <a:xfrm>
            <a:off x="331806" y="3326400"/>
            <a:ext cx="11546159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                         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Així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tots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els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diferents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4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 </a:t>
            </a:r>
          </a:p>
          <a:p>
            <a:pPr marL="0" indent="0">
              <a:buNone/>
            </a:pPr>
            <a:r>
              <a:rPr lang="es-ES_tradnl" sz="24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(i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corresponents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multiplicitats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m</a:t>
            </a:r>
            <a:r>
              <a:rPr lang="es-ES_tradnl" sz="24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 de A són: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1 ,  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2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32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-3,  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1   (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notem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 m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m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3,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es va establir)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F6E7F-8D0C-6CBA-78AF-2CE1B0596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E01E8A8-D8CA-CBA8-4073-09BAC6FF62C5}"/>
              </a:ext>
            </a:extLst>
          </p:cNvPr>
          <p:cNvSpPr/>
          <p:nvPr/>
        </p:nvSpPr>
        <p:spPr>
          <a:xfrm>
            <a:off x="379291" y="4777889"/>
            <a:ext cx="11626249" cy="1940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899B21-5E15-821C-271B-1B32180FD59B}"/>
              </a:ext>
            </a:extLst>
          </p:cNvPr>
          <p:cNvSpPr txBox="1">
            <a:spLocks/>
          </p:cNvSpPr>
          <p:nvPr/>
        </p:nvSpPr>
        <p:spPr>
          <a:xfrm>
            <a:off x="464128" y="139343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          Per a </a:t>
            </a:r>
            <a:r>
              <a:rPr lang="es-ES" b="1" dirty="0" err="1">
                <a:solidFill>
                  <a:srgbClr val="7030A0"/>
                </a:solidFill>
              </a:rPr>
              <a:t>començar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>
                <a:solidFill>
                  <a:srgbClr val="FF0000"/>
                </a:solidFill>
              </a:rPr>
              <a:t>útil observar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9A3B8-AAF9-2AAA-B1BA-1F199FCD937B}"/>
              </a:ext>
            </a:extLst>
          </p:cNvPr>
          <p:cNvSpPr txBox="1">
            <a:spLocks/>
          </p:cNvSpPr>
          <p:nvPr/>
        </p:nvSpPr>
        <p:spPr>
          <a:xfrm>
            <a:off x="372917" y="951725"/>
            <a:ext cx="11553538" cy="42360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• </a:t>
            </a:r>
            <a:r>
              <a:rPr lang="es-ES" sz="2500" dirty="0" err="1">
                <a:latin typeface="Comic Sans MS" panose="030F0702030302020204" pitchFamily="66" charset="0"/>
              </a:rPr>
              <a:t>Conèixer</a:t>
            </a:r>
            <a:r>
              <a:rPr lang="es-ES" sz="2500" dirty="0">
                <a:latin typeface="Comic Sans MS" panose="030F0702030302020204" pitchFamily="66" charset="0"/>
              </a:rPr>
              <a:t> el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d’autovalors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d’una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matriu</a:t>
            </a:r>
            <a:r>
              <a:rPr lang="es-ES" sz="2500" dirty="0">
                <a:latin typeface="Comic Sans MS" panose="030F0702030302020204" pitchFamily="66" charset="0"/>
              </a:rPr>
              <a:t> és una de les més </a:t>
            </a:r>
            <a:r>
              <a:rPr lang="es-ES" sz="2500" dirty="0" err="1">
                <a:latin typeface="Comic Sans MS" panose="030F0702030302020204" pitchFamily="66" charset="0"/>
              </a:rPr>
              <a:t>útils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eines</a:t>
            </a:r>
            <a:r>
              <a:rPr lang="es-ES" sz="2500" dirty="0">
                <a:latin typeface="Comic Sans MS" panose="030F0702030302020204" pitchFamily="66" charset="0"/>
              </a:rPr>
              <a:t> en una gran </a:t>
            </a:r>
            <a:r>
              <a:rPr lang="es-ES" sz="2500" dirty="0" err="1">
                <a:latin typeface="Comic Sans MS" panose="030F0702030302020204" pitchFamily="66" charset="0"/>
              </a:rPr>
              <a:t>varietat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latin typeface="Comic Sans MS" panose="030F0702030302020204" pitchFamily="66" charset="0"/>
              </a:rPr>
              <a:t>problemes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dels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quals</a:t>
            </a:r>
            <a:r>
              <a:rPr lang="es-ES" sz="2500" dirty="0">
                <a:latin typeface="Comic Sans MS" panose="030F0702030302020204" pitchFamily="66" charset="0"/>
              </a:rPr>
              <a:t> se </a:t>
            </a:r>
            <a:r>
              <a:rPr lang="es-ES" sz="2500" dirty="0" err="1">
                <a:latin typeface="Comic Sans MS" panose="030F0702030302020204" pitchFamily="66" charset="0"/>
              </a:rPr>
              <a:t>n’ocupa</a:t>
            </a:r>
            <a:r>
              <a:rPr lang="es-ES" sz="2500" dirty="0">
                <a:latin typeface="Comic Sans MS" panose="030F0702030302020204" pitchFamily="66" charset="0"/>
              </a:rPr>
              <a:t> la </a:t>
            </a:r>
            <a:r>
              <a:rPr lang="es-ES" sz="2500" dirty="0" err="1">
                <a:latin typeface="Comic Sans MS" panose="030F0702030302020204" pitchFamily="66" charset="0"/>
              </a:rPr>
              <a:t>Matemàtica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(aplicada):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equacions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diferencials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anàlisi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latin typeface="Comic Sans MS" panose="030F0702030302020204" pitchFamily="66" charset="0"/>
              </a:rPr>
              <a:t>vibracions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teoria</a:t>
            </a:r>
            <a:r>
              <a:rPr lang="es-ES" sz="2500" dirty="0">
                <a:latin typeface="Comic Sans MS" panose="030F0702030302020204" pitchFamily="66" charset="0"/>
              </a:rPr>
              <a:t> de control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mecànica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quàntica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circuits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elèctrics</a:t>
            </a:r>
            <a:r>
              <a:rPr lang="es-ES" sz="2500" dirty="0">
                <a:latin typeface="Comic Sans MS" panose="030F0702030302020204" pitchFamily="66" charset="0"/>
              </a:rPr>
              <a:t>; … i un </a:t>
            </a:r>
            <a:r>
              <a:rPr lang="es-ES" sz="2500" dirty="0" err="1">
                <a:latin typeface="Comic Sans MS" panose="030F0702030302020204" pitchFamily="66" charset="0"/>
              </a:rPr>
              <a:t>llarg</a:t>
            </a:r>
            <a:r>
              <a:rPr lang="es-ES" sz="2500" dirty="0">
                <a:latin typeface="Comic Sans MS" panose="030F0702030302020204" pitchFamily="66" charset="0"/>
              </a:rPr>
              <a:t> etc.</a:t>
            </a:r>
          </a:p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3F102B3-A84A-62BC-7C95-F799E26270DF}"/>
              </a:ext>
            </a:extLst>
          </p:cNvPr>
          <p:cNvSpPr txBox="1">
            <a:spLocks/>
          </p:cNvSpPr>
          <p:nvPr/>
        </p:nvSpPr>
        <p:spPr>
          <a:xfrm>
            <a:off x="497609" y="4348064"/>
            <a:ext cx="11694391" cy="316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• Calcular </a:t>
            </a:r>
            <a:r>
              <a:rPr lang="es-ES" sz="2500" dirty="0" err="1">
                <a:latin typeface="Comic Sans MS" panose="030F0702030302020204" pitchFamily="66" charset="0"/>
              </a:rPr>
              <a:t>els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d’una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matriu</a:t>
            </a:r>
            <a:r>
              <a:rPr lang="es-ES" sz="2500" dirty="0">
                <a:latin typeface="Comic Sans MS" panose="030F0702030302020204" pitchFamily="66" charset="0"/>
              </a:rPr>
              <a:t> pot no ser trivial i molt </a:t>
            </a:r>
            <a:r>
              <a:rPr lang="es-ES" sz="2500" dirty="0" err="1">
                <a:latin typeface="Comic Sans MS" panose="030F0702030302020204" pitchFamily="66" charset="0"/>
              </a:rPr>
              <a:t>costós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en general. </a:t>
            </a:r>
            <a:r>
              <a:rPr lang="es-ES" sz="2500" dirty="0" err="1">
                <a:latin typeface="Comic Sans MS" panose="030F0702030302020204" pitchFamily="66" charset="0"/>
              </a:rPr>
              <a:t>Amb</a:t>
            </a:r>
            <a:r>
              <a:rPr lang="es-ES" sz="2500" dirty="0">
                <a:latin typeface="Comic Sans MS" panose="030F0702030302020204" pitchFamily="66" charset="0"/>
              </a:rPr>
              <a:t> una </a:t>
            </a:r>
            <a:r>
              <a:rPr lang="es-ES" sz="2500" dirty="0" err="1">
                <a:latin typeface="Comic Sans MS" panose="030F0702030302020204" pitchFamily="66" charset="0"/>
              </a:rPr>
              <a:t>funció</a:t>
            </a:r>
            <a:r>
              <a:rPr lang="es-ES" sz="2500" dirty="0">
                <a:latin typeface="Comic Sans MS" panose="030F0702030302020204" pitchFamily="66" charset="0"/>
              </a:rPr>
              <a:t> molt simple </a:t>
            </a:r>
            <a:r>
              <a:rPr lang="es-ES" sz="2500" dirty="0" err="1">
                <a:latin typeface="Comic Sans MS" panose="030F0702030302020204" pitchFamily="66" charset="0"/>
              </a:rPr>
              <a:t>dels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elements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latin typeface="Comic Sans MS" panose="030F0702030302020204" pitchFamily="66" charset="0"/>
              </a:rPr>
              <a:t>matriu</a:t>
            </a:r>
            <a:r>
              <a:rPr lang="es-ES" sz="2500" dirty="0">
                <a:latin typeface="Comic Sans MS" panose="030F0702030302020204" pitchFamily="66" charset="0"/>
              </a:rPr>
              <a:t>, el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teorema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permet</a:t>
            </a:r>
            <a:r>
              <a:rPr lang="es-ES" sz="2500" dirty="0">
                <a:latin typeface="Comic Sans MS" panose="030F0702030302020204" pitchFamily="66" charset="0"/>
              </a:rPr>
              <a:t> cert </a:t>
            </a:r>
            <a:r>
              <a:rPr lang="es-ES" sz="2500" dirty="0" err="1">
                <a:latin typeface="Comic Sans MS" panose="030F0702030302020204" pitchFamily="66" charset="0"/>
              </a:rPr>
              <a:t>grau</a:t>
            </a:r>
            <a:r>
              <a:rPr lang="es-ES" sz="2500" dirty="0"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latin typeface="Comic Sans MS" panose="030F0702030302020204" pitchFamily="66" charset="0"/>
              </a:rPr>
              <a:t>localització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d’aquests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autovalors</a:t>
            </a:r>
            <a:r>
              <a:rPr lang="es-ES" sz="2500" dirty="0">
                <a:latin typeface="Comic Sans MS" panose="030F0702030302020204" pitchFamily="66" charset="0"/>
              </a:rPr>
              <a:t>, la </a:t>
            </a:r>
            <a:r>
              <a:rPr lang="es-ES" sz="2500" dirty="0" err="1">
                <a:latin typeface="Comic Sans MS" panose="030F0702030302020204" pitchFamily="66" charset="0"/>
              </a:rPr>
              <a:t>qual</a:t>
            </a:r>
            <a:r>
              <a:rPr lang="es-ES" sz="2500" dirty="0">
                <a:latin typeface="Comic Sans MS" panose="030F0702030302020204" pitchFamily="66" charset="0"/>
              </a:rPr>
              <a:t> cosa té </a:t>
            </a:r>
            <a:r>
              <a:rPr lang="es-ES" sz="2500" dirty="0" err="1">
                <a:latin typeface="Comic Sans MS" panose="030F0702030302020204" pitchFamily="66" charset="0"/>
              </a:rPr>
              <a:t>importants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implicacions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pràctiques</a:t>
            </a:r>
            <a:r>
              <a:rPr lang="es-ES" sz="2500" dirty="0">
                <a:latin typeface="Comic Sans MS" panose="030F0702030302020204" pitchFamily="66" charset="0"/>
              </a:rPr>
              <a:t>.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674A-35E2-DEDD-6B52-37A7CE00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B601EE4-0CFD-46AF-FB0D-96CA3F444067}"/>
              </a:ext>
            </a:extLst>
          </p:cNvPr>
          <p:cNvSpPr txBox="1">
            <a:spLocks/>
          </p:cNvSpPr>
          <p:nvPr/>
        </p:nvSpPr>
        <p:spPr>
          <a:xfrm>
            <a:off x="497609" y="1167940"/>
            <a:ext cx="11196782" cy="4318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 err="1">
                <a:latin typeface="Comic Sans MS" panose="030F0702030302020204" pitchFamily="66" charset="0"/>
              </a:rPr>
              <a:t>Donats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i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R, r &gt; 0</a:t>
            </a:r>
            <a:r>
              <a:rPr lang="es-ES" sz="2500" dirty="0">
                <a:latin typeface="Comic Sans MS" panose="030F0702030302020204" pitchFamily="66" charset="0"/>
              </a:rPr>
              <a:t>, el 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disc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amb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centre c i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radi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r </a:t>
            </a:r>
            <a:r>
              <a:rPr lang="es-ES" sz="2500" dirty="0">
                <a:latin typeface="Comic Sans MS" panose="030F0702030302020204" pitchFamily="66" charset="0"/>
              </a:rPr>
              <a:t>és el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de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nombres complexos a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distància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com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molt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r des de c;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és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dir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     </a:t>
            </a:r>
            <a:r>
              <a:rPr lang="es-ES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7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(c) =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: |z-c|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≤ r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64D4282-2958-C63C-61F3-FD7FBCCBF5D9}"/>
              </a:ext>
            </a:extLst>
          </p:cNvPr>
          <p:cNvSpPr txBox="1">
            <a:spLocks/>
          </p:cNvSpPr>
          <p:nvPr/>
        </p:nvSpPr>
        <p:spPr>
          <a:xfrm>
            <a:off x="392789" y="1894649"/>
            <a:ext cx="11196782" cy="4318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</a:rPr>
              <a:t>Geomètricament</a:t>
            </a:r>
            <a:r>
              <a:rPr lang="es-ES" sz="2500" dirty="0">
                <a:latin typeface="Comic Sans MS" panose="030F0702030302020204" pitchFamily="66" charset="0"/>
              </a:rPr>
              <a:t> és un </a:t>
            </a:r>
            <a:r>
              <a:rPr lang="es-ES" sz="2500" i="1" dirty="0" err="1">
                <a:latin typeface="Comic Sans MS" panose="030F0702030302020204" pitchFamily="66" charset="0"/>
              </a:rPr>
              <a:t>cercle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amb</a:t>
            </a:r>
            <a:r>
              <a:rPr lang="es-ES" sz="2500" dirty="0">
                <a:latin typeface="Comic Sans MS" panose="030F0702030302020204" pitchFamily="66" charset="0"/>
              </a:rPr>
              <a:t> centre c i </a:t>
            </a:r>
            <a:r>
              <a:rPr lang="es-ES" sz="2500" dirty="0" err="1">
                <a:latin typeface="Comic Sans MS" panose="030F0702030302020204" pitchFamily="66" charset="0"/>
              </a:rPr>
              <a:t>radi</a:t>
            </a:r>
            <a:r>
              <a:rPr lang="es-ES" sz="2500" dirty="0">
                <a:latin typeface="Comic Sans MS" panose="030F0702030302020204" pitchFamily="66" charset="0"/>
              </a:rPr>
              <a:t> r; en el </a:t>
            </a:r>
            <a:r>
              <a:rPr lang="es-ES" sz="2500" dirty="0" err="1">
                <a:latin typeface="Comic Sans MS" panose="030F0702030302020204" pitchFamily="66" charset="0"/>
              </a:rPr>
              <a:t>següent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</a:rPr>
              <a:t>exemple</a:t>
            </a:r>
            <a:r>
              <a:rPr lang="es-ES" sz="2500" dirty="0">
                <a:latin typeface="Comic Sans MS" panose="030F0702030302020204" pitchFamily="66" charset="0"/>
              </a:rPr>
              <a:t> per a  c=(-1,3)=-1+3i, r=2.5, 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dirty="0">
                <a:latin typeface="Comic Sans MS" panose="030F0702030302020204" pitchFamily="66" charset="0"/>
              </a:rPr>
              <a:t>(c)  és </a:t>
            </a:r>
            <a:r>
              <a:rPr lang="es-ES" sz="2500" dirty="0" err="1">
                <a:latin typeface="Comic Sans MS" panose="030F0702030302020204" pitchFamily="66" charset="0"/>
              </a:rPr>
              <a:t>l’àrea</a:t>
            </a:r>
            <a:r>
              <a:rPr lang="es-ES" sz="2500" dirty="0">
                <a:latin typeface="Comic Sans MS" panose="030F0702030302020204" pitchFamily="66" charset="0"/>
              </a:rPr>
              <a:t> en color </a:t>
            </a:r>
            <a:r>
              <a:rPr lang="es-ES" sz="2500" dirty="0" err="1">
                <a:latin typeface="Comic Sans MS" panose="030F0702030302020204" pitchFamily="66" charset="0"/>
              </a:rPr>
              <a:t>blau</a:t>
            </a:r>
            <a:r>
              <a:rPr lang="es-ES" sz="2500" dirty="0">
                <a:latin typeface="Comic Sans MS" panose="030F0702030302020204" pitchFamily="66" charset="0"/>
              </a:rPr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57A4CB4-5336-22E1-D326-E875E260A817}"/>
              </a:ext>
            </a:extLst>
          </p:cNvPr>
          <p:cNvSpPr txBox="1">
            <a:spLocks/>
          </p:cNvSpPr>
          <p:nvPr/>
        </p:nvSpPr>
        <p:spPr>
          <a:xfrm>
            <a:off x="392789" y="126188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</a:t>
            </a:r>
            <a:r>
              <a:rPr lang="es-ES" b="1" dirty="0" err="1">
                <a:solidFill>
                  <a:srgbClr val="7030A0"/>
                </a:solidFill>
              </a:rPr>
              <a:t>Preparació</a:t>
            </a:r>
            <a:r>
              <a:rPr lang="es-ES" b="1" dirty="0">
                <a:solidFill>
                  <a:srgbClr val="7030A0"/>
                </a:solidFill>
              </a:rPr>
              <a:t> pel teorema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>
                <a:solidFill>
                  <a:srgbClr val="FF0000"/>
                </a:solidFill>
              </a:rPr>
              <a:t>dues </a:t>
            </a:r>
            <a:r>
              <a:rPr lang="es-ES" b="1" i="1" dirty="0" err="1">
                <a:solidFill>
                  <a:srgbClr val="FF0000"/>
                </a:solidFill>
              </a:rPr>
              <a:t>definicions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034EE9F-A4B7-29E2-A6DF-8F3D9269D3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3" y="3835247"/>
            <a:ext cx="4518971" cy="242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1EA82-279E-87FB-7CA5-523D7F55E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50A5048-EB50-AF70-E3D4-D3127D08F1E8}"/>
              </a:ext>
            </a:extLst>
          </p:cNvPr>
          <p:cNvSpPr txBox="1">
            <a:spLocks/>
          </p:cNvSpPr>
          <p:nvPr/>
        </p:nvSpPr>
        <p:spPr>
          <a:xfrm>
            <a:off x="314531" y="224608"/>
            <a:ext cx="12246924" cy="64087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 err="1">
                <a:latin typeface="Comic Sans MS" panose="030F0702030302020204" pitchFamily="66" charset="0"/>
              </a:rPr>
              <a:t>Donat</a:t>
            </a:r>
            <a:r>
              <a:rPr lang="es-ES" sz="2500" dirty="0">
                <a:latin typeface="Comic Sans MS" panose="030F0702030302020204" pitchFamily="66" charset="0"/>
              </a:rPr>
              <a:t> un </a:t>
            </a:r>
            <a:r>
              <a:rPr lang="es-ES" sz="2500" dirty="0" err="1">
                <a:latin typeface="Comic Sans MS" panose="030F0702030302020204" pitchFamily="66" charset="0"/>
              </a:rPr>
              <a:t>conjunt</a:t>
            </a:r>
            <a:r>
              <a:rPr lang="es-ES" sz="2500" dirty="0">
                <a:latin typeface="Comic Sans MS" panose="030F0702030302020204" pitchFamily="66" charset="0"/>
              </a:rPr>
              <a:t> de n discs  {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), … ,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}, </a:t>
            </a:r>
            <a:r>
              <a:rPr lang="es-ES" sz="2500" dirty="0" err="1">
                <a:latin typeface="Comic Sans MS" panose="030F0702030302020204" pitchFamily="66" charset="0"/>
              </a:rPr>
              <a:t>escriurem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</a:rPr>
              <a:t>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∙∙∙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∙∙∙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els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conjunts</a:t>
            </a:r>
            <a:r>
              <a:rPr lang="es-ES" sz="2500" dirty="0">
                <a:latin typeface="Comic Sans MS" panose="030F0702030302020204" pitchFamily="66" charset="0"/>
              </a:rPr>
              <a:t> no </a:t>
            </a:r>
            <a:r>
              <a:rPr lang="es-ES" sz="2500" dirty="0" err="1">
                <a:latin typeface="Comic Sans MS" panose="030F0702030302020204" pitchFamily="66" charset="0"/>
              </a:rPr>
              <a:t>buits</a:t>
            </a:r>
            <a:r>
              <a:rPr lang="es-ES" sz="2500" dirty="0">
                <a:latin typeface="Comic Sans MS" panose="030F0702030302020204" pitchFamily="66" charset="0"/>
              </a:rPr>
              <a:t>  Z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, Z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s</a:t>
            </a: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satisfent</a:t>
            </a:r>
            <a:r>
              <a:rPr lang="es-ES" sz="2500" dirty="0">
                <a:latin typeface="Comic Sans MS" panose="030F0702030302020204" pitchFamily="66" charset="0"/>
              </a:rPr>
              <a:t> les </a:t>
            </a:r>
            <a:r>
              <a:rPr lang="es-ES" sz="2500" dirty="0" err="1">
                <a:latin typeface="Comic Sans MS" panose="030F0702030302020204" pitchFamily="66" charset="0"/>
              </a:rPr>
              <a:t>següents</a:t>
            </a:r>
            <a:r>
              <a:rPr lang="es-ES" sz="2500" dirty="0">
                <a:latin typeface="Comic Sans MS" panose="030F0702030302020204" pitchFamily="66" charset="0"/>
              </a:rPr>
              <a:t> 3 </a:t>
            </a:r>
            <a:r>
              <a:rPr lang="es-ES" sz="2500" dirty="0" err="1">
                <a:latin typeface="Comic Sans MS" panose="030F0702030302020204" pitchFamily="66" charset="0"/>
              </a:rPr>
              <a:t>condicions</a:t>
            </a:r>
            <a:r>
              <a:rPr lang="es-ES" sz="2500" dirty="0"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E10A4-3B8D-2A4B-FDC9-5EB5B24FF376}"/>
              </a:ext>
            </a:extLst>
          </p:cNvPr>
          <p:cNvSpPr txBox="1">
            <a:spLocks/>
          </p:cNvSpPr>
          <p:nvPr/>
        </p:nvSpPr>
        <p:spPr>
          <a:xfrm>
            <a:off x="439695" y="3429000"/>
            <a:ext cx="11556448" cy="255690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3200" dirty="0" err="1">
                <a:latin typeface="Comic Sans MS" panose="030F0702030302020204" pitchFamily="66" charset="0"/>
              </a:rPr>
              <a:t>Anomenarem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err="1">
                <a:latin typeface="Comic Sans MS" panose="030F0702030302020204" pitchFamily="66" charset="0"/>
              </a:rPr>
              <a:t>als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err="1">
                <a:latin typeface="Comic Sans MS" panose="030F0702030302020204" pitchFamily="66" charset="0"/>
              </a:rPr>
              <a:t>conjunts</a:t>
            </a:r>
            <a:r>
              <a:rPr lang="es-ES" sz="3200" dirty="0">
                <a:latin typeface="Comic Sans MS" panose="030F0702030302020204" pitchFamily="66" charset="0"/>
              </a:rPr>
              <a:t>  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32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Z</a:t>
            </a:r>
            <a:r>
              <a:rPr lang="es-ES" sz="32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32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32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3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dirty="0">
                <a:latin typeface="Comic Sans MS" panose="030F0702030302020204" pitchFamily="66" charset="0"/>
              </a:rPr>
              <a:t>del </a:t>
            </a:r>
            <a:r>
              <a:rPr lang="es-ES" sz="3200" dirty="0" err="1">
                <a:latin typeface="Comic Sans MS" panose="030F0702030302020204" pitchFamily="66" charset="0"/>
              </a:rPr>
              <a:t>conjunt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err="1">
                <a:latin typeface="Comic Sans MS" panose="030F0702030302020204" pitchFamily="66" charset="0"/>
              </a:rPr>
              <a:t>donat</a:t>
            </a:r>
            <a:r>
              <a:rPr lang="es-ES" sz="32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3200" dirty="0">
                <a:latin typeface="Comic Sans MS" panose="030F0702030302020204" pitchFamily="66" charset="0"/>
              </a:rPr>
              <a:t>  de discs { D</a:t>
            </a:r>
            <a:r>
              <a:rPr lang="es-ES" sz="3200" baseline="-25000" dirty="0">
                <a:latin typeface="Comic Sans MS" panose="030F0702030302020204" pitchFamily="66" charset="0"/>
              </a:rPr>
              <a:t>r</a:t>
            </a:r>
            <a:r>
              <a:rPr lang="es-ES" sz="3200" baseline="-55000" dirty="0">
                <a:latin typeface="Comic Sans MS" panose="030F0702030302020204" pitchFamily="66" charset="0"/>
              </a:rPr>
              <a:t>1</a:t>
            </a:r>
            <a:r>
              <a:rPr lang="es-ES" sz="3200" dirty="0">
                <a:latin typeface="Comic Sans MS" panose="030F0702030302020204" pitchFamily="66" charset="0"/>
              </a:rPr>
              <a:t>(c</a:t>
            </a:r>
            <a:r>
              <a:rPr lang="es-ES" sz="3200" baseline="-25000" dirty="0">
                <a:latin typeface="Comic Sans MS" panose="030F0702030302020204" pitchFamily="66" charset="0"/>
              </a:rPr>
              <a:t>1</a:t>
            </a:r>
            <a:r>
              <a:rPr lang="es-ES" sz="3200" dirty="0">
                <a:latin typeface="Comic Sans MS" panose="030F0702030302020204" pitchFamily="66" charset="0"/>
              </a:rPr>
              <a:t>), D</a:t>
            </a:r>
            <a:r>
              <a:rPr lang="es-ES" sz="3200" baseline="-25000" dirty="0">
                <a:latin typeface="Comic Sans MS" panose="030F0702030302020204" pitchFamily="66" charset="0"/>
              </a:rPr>
              <a:t>r</a:t>
            </a:r>
            <a:r>
              <a:rPr lang="es-ES" sz="3200" baseline="-55000" dirty="0">
                <a:latin typeface="Comic Sans MS" panose="030F0702030302020204" pitchFamily="66" charset="0"/>
              </a:rPr>
              <a:t>2</a:t>
            </a:r>
            <a:r>
              <a:rPr lang="es-ES" sz="3200" dirty="0">
                <a:latin typeface="Comic Sans MS" panose="030F0702030302020204" pitchFamily="66" charset="0"/>
              </a:rPr>
              <a:t>(c</a:t>
            </a:r>
            <a:r>
              <a:rPr lang="es-ES" sz="3200" baseline="-25000" dirty="0">
                <a:latin typeface="Comic Sans MS" panose="030F0702030302020204" pitchFamily="66" charset="0"/>
              </a:rPr>
              <a:t>2</a:t>
            </a:r>
            <a:r>
              <a:rPr lang="es-ES" sz="3200" dirty="0">
                <a:latin typeface="Comic Sans MS" panose="030F0702030302020204" pitchFamily="66" charset="0"/>
              </a:rPr>
              <a:t>), … , </a:t>
            </a:r>
            <a:r>
              <a:rPr lang="es-ES" sz="3200" dirty="0" err="1">
                <a:latin typeface="Comic Sans MS" panose="030F0702030302020204" pitchFamily="66" charset="0"/>
              </a:rPr>
              <a:t>D</a:t>
            </a:r>
            <a:r>
              <a:rPr lang="es-ES" sz="3200" baseline="-25000" dirty="0" err="1">
                <a:latin typeface="Comic Sans MS" panose="030F0702030302020204" pitchFamily="66" charset="0"/>
              </a:rPr>
              <a:t>r</a:t>
            </a:r>
            <a:r>
              <a:rPr lang="es-ES" sz="3200" baseline="-55000" dirty="0" err="1">
                <a:latin typeface="Comic Sans MS" panose="030F0702030302020204" pitchFamily="66" charset="0"/>
              </a:rPr>
              <a:t>n</a:t>
            </a:r>
            <a:r>
              <a:rPr lang="es-ES" sz="3200" dirty="0">
                <a:latin typeface="Comic Sans MS" panose="030F0702030302020204" pitchFamily="66" charset="0"/>
              </a:rPr>
              <a:t>(</a:t>
            </a:r>
            <a:r>
              <a:rPr lang="es-ES" sz="3200" dirty="0" err="1">
                <a:latin typeface="Comic Sans MS" panose="030F0702030302020204" pitchFamily="66" charset="0"/>
              </a:rPr>
              <a:t>c</a:t>
            </a:r>
            <a:r>
              <a:rPr lang="es-ES" sz="3200" baseline="-25000" dirty="0" err="1">
                <a:latin typeface="Comic Sans MS" panose="030F0702030302020204" pitchFamily="66" charset="0"/>
              </a:rPr>
              <a:t>n</a:t>
            </a:r>
            <a:r>
              <a:rPr lang="es-ES" sz="3200" dirty="0">
                <a:latin typeface="Comic Sans MS" panose="030F0702030302020204" pitchFamily="66" charset="0"/>
              </a:rPr>
              <a:t>) }; les </a:t>
            </a:r>
            <a:r>
              <a:rPr lang="es-ES" sz="3200" dirty="0" err="1">
                <a:latin typeface="Comic Sans MS" panose="030F0702030302020204" pitchFamily="66" charset="0"/>
              </a:rPr>
              <a:t>components</a:t>
            </a:r>
            <a:r>
              <a:rPr lang="es-ES" sz="3200" dirty="0">
                <a:latin typeface="Comic Sans MS" panose="030F0702030302020204" pitchFamily="66" charset="0"/>
              </a:rPr>
              <a:t> són úniques </a:t>
            </a:r>
            <a:r>
              <a:rPr lang="es-ES" sz="3200" dirty="0" err="1">
                <a:latin typeface="Comic Sans MS" panose="030F0702030302020204" pitchFamily="66" charset="0"/>
              </a:rPr>
              <a:t>tret</a:t>
            </a:r>
            <a:r>
              <a:rPr lang="es-ES" sz="3200" dirty="0">
                <a:latin typeface="Comic Sans MS" panose="030F0702030302020204" pitchFamily="66" charset="0"/>
              </a:rPr>
              <a:t> de  </a:t>
            </a:r>
          </a:p>
          <a:p>
            <a:pPr marL="0" indent="0">
              <a:buNone/>
            </a:pPr>
            <a:r>
              <a:rPr lang="es-ES" sz="3200" dirty="0">
                <a:latin typeface="Comic Sans MS" panose="030F0702030302020204" pitchFamily="66" charset="0"/>
              </a:rPr>
              <a:t>  </a:t>
            </a:r>
            <a:r>
              <a:rPr lang="es-ES" sz="3200" dirty="0" err="1">
                <a:latin typeface="Comic Sans MS" panose="030F0702030302020204" pitchFamily="66" charset="0"/>
              </a:rPr>
              <a:t>reetiquetament</a:t>
            </a:r>
            <a:endParaRPr lang="es-ES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6" name="Gráfico 5" descr="Señal de pulgar hacia arriba  contorno">
            <a:extLst>
              <a:ext uri="{FF2B5EF4-FFF2-40B4-BE49-F238E27FC236}">
                <a16:creationId xmlns:a16="http://schemas.microsoft.com/office/drawing/2014/main" id="{0A2CB614-EF9E-2327-0EC6-69A4700CF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" y="5004366"/>
            <a:ext cx="640079" cy="64007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6DB3775-0F46-2141-508A-EF29C6728C6D}"/>
              </a:ext>
            </a:extLst>
          </p:cNvPr>
          <p:cNvSpPr txBox="1">
            <a:spLocks/>
          </p:cNvSpPr>
          <p:nvPr/>
        </p:nvSpPr>
        <p:spPr>
          <a:xfrm>
            <a:off x="455802" y="1224678"/>
            <a:ext cx="11556448" cy="39439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a)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és la unió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d’alguns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dels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discs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donats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per a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tot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i = 1, 2,…, 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;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  <a:r>
              <a:rPr lang="es-ES" sz="2500" dirty="0">
                <a:latin typeface="Comic Sans MS" panose="030F0702030302020204" pitchFamily="66" charset="0"/>
              </a:rPr>
              <a:t>b)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∩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j</a:t>
            </a:r>
            <a:r>
              <a:rPr lang="es-ES" sz="2500" dirty="0">
                <a:latin typeface="Comic Sans MS" panose="030F0702030302020204" pitchFamily="66" charset="0"/>
              </a:rPr>
              <a:t> = 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∅  per a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tot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i , j = 1, 2,…, s, i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≠ j;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c)  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dos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punts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qualssevol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de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i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es poden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connectar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por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mitjà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d’una</a:t>
            </a:r>
            <a:endParaRPr lang="es-ES" sz="2500" dirty="0">
              <a:latin typeface="Comic Sans MS" panose="030F0702030302020204" pitchFamily="66" charset="0"/>
              <a:ea typeface="Yu Mincho" panose="02020400000000000000" pitchFamily="18" charset="-128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        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corba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contínua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totalment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inclosa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en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per a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tot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i = 1, 2,…, 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.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26A8BB6-C155-FF67-D1E7-552069444B37}"/>
              </a:ext>
            </a:extLst>
          </p:cNvPr>
          <p:cNvSpPr txBox="1">
            <a:spLocks/>
          </p:cNvSpPr>
          <p:nvPr/>
        </p:nvSpPr>
        <p:spPr>
          <a:xfrm>
            <a:off x="657167" y="4473782"/>
            <a:ext cx="11621632" cy="39673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(el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nom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sz="2500" i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s’ha pres de la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teoria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grafs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ja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que es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corresponen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amb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les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del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graf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que té per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vèrtexs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els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centres c</a:t>
            </a:r>
            <a:r>
              <a:rPr lang="es-ES" sz="2500" baseline="-25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…,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sent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adjacents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dos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vèrtexs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quan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∩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≠ </a:t>
            </a: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" panose="02020400000000000000" pitchFamily="18" charset="-128"/>
              </a:rPr>
              <a:t>∅).</a:t>
            </a:r>
            <a:endParaRPr lang="es-ES" sz="25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3A50-BF7D-B29F-43D2-B557E6A2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660A4514-D39E-DEE3-11B8-1DA06B380DC7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exemple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per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als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següents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discs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6EE49D32-3C41-49A4-02F8-02D4C0B474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06" y="1368229"/>
            <a:ext cx="73743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3029</TotalTime>
  <Words>3071</Words>
  <Application>Microsoft Office PowerPoint</Application>
  <PresentationFormat>Panorámica</PresentationFormat>
  <Paragraphs>979</Paragraphs>
  <Slides>38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Yu Mincho Light</vt:lpstr>
      <vt:lpstr>Aptos</vt:lpstr>
      <vt:lpstr>Arial</vt:lpstr>
      <vt:lpstr>Calibri</vt:lpstr>
      <vt:lpstr>Calibri Light</vt:lpstr>
      <vt:lpstr>Cambria Math</vt:lpstr>
      <vt:lpstr>Comic Sans MS</vt:lpstr>
      <vt:lpstr>Franklin Gothic Demi Cond</vt:lpstr>
      <vt:lpstr>Office 2013 - Tema de 2022</vt:lpstr>
      <vt:lpstr>Presentación de PowerPoint</vt:lpstr>
      <vt:lpstr>                     Per a començar [notació]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Basis for the intersection and sum of two subespaces:  a matrix approach</dc:title>
  <dc:creator>Xavier Marcote Ordax</dc:creator>
  <cp:lastModifiedBy>Xavier Marcote Ordax</cp:lastModifiedBy>
  <cp:revision>345</cp:revision>
  <dcterms:created xsi:type="dcterms:W3CDTF">2024-04-26T15:42:24Z</dcterms:created>
  <dcterms:modified xsi:type="dcterms:W3CDTF">2025-02-21T13:57:52Z</dcterms:modified>
</cp:coreProperties>
</file>