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40"/>
  </p:notesMasterIdLst>
  <p:sldIdLst>
    <p:sldId id="391" r:id="rId2"/>
    <p:sldId id="257" r:id="rId3"/>
    <p:sldId id="392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59" r:id="rId14"/>
    <p:sldId id="365" r:id="rId15"/>
    <p:sldId id="395" r:id="rId16"/>
    <p:sldId id="394" r:id="rId17"/>
    <p:sldId id="393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10" r:id="rId32"/>
    <p:sldId id="411" r:id="rId33"/>
    <p:sldId id="409" r:id="rId34"/>
    <p:sldId id="412" r:id="rId35"/>
    <p:sldId id="413" r:id="rId36"/>
    <p:sldId id="414" r:id="rId37"/>
    <p:sldId id="416" r:id="rId38"/>
    <p:sldId id="41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5" autoAdjust="0"/>
  </p:normalViewPr>
  <p:slideViewPr>
    <p:cSldViewPr snapToGrid="0">
      <p:cViewPr varScale="1">
        <p:scale>
          <a:sx n="104" d="100"/>
          <a:sy n="104" d="100"/>
        </p:scale>
        <p:origin x="114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C2706-A96D-493F-9BD0-020BDEF07417}" type="datetimeFigureOut">
              <a:rPr lang="es-ES" smtClean="0"/>
              <a:t>30/11/2024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42923-81BE-4A16-A46A-09D0CF2648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42923-81BE-4A16-A46A-09D0CF26486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18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42923-81BE-4A16-A46A-09D0CF26486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7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251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45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954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327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807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618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786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720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779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058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39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3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5737C-F441-8614-4798-6BCE635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áfico, Diagrama&#10;&#10;Descripción generada automáticamente">
            <a:extLst>
              <a:ext uri="{FF2B5EF4-FFF2-40B4-BE49-F238E27FC236}">
                <a16:creationId xmlns:a16="http://schemas.microsoft.com/office/drawing/2014/main" id="{66E03247-8BBD-C0C8-3DE4-6D6B204CF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0" y="203454"/>
            <a:ext cx="11936579" cy="645109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9C095F9-B442-9316-7867-65FD1BEF53B7}"/>
              </a:ext>
            </a:extLst>
          </p:cNvPr>
          <p:cNvSpPr txBox="1">
            <a:spLocks/>
          </p:cNvSpPr>
          <p:nvPr/>
        </p:nvSpPr>
        <p:spPr>
          <a:xfrm>
            <a:off x="5986273" y="-769217"/>
            <a:ext cx="6339840" cy="592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i="1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Gershgorin</a:t>
            </a:r>
            <a: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s-ES" sz="8000" i="1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circle</a:t>
            </a:r>
            <a: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8000" i="1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theorem</a:t>
            </a:r>
            <a:br>
              <a:rPr lang="es-ES" sz="7200" dirty="0">
                <a:solidFill>
                  <a:srgbClr val="FF0000"/>
                </a:solidFill>
                <a:latin typeface="Franklin Gothic Demi Cond" panose="020B0706030402020204" pitchFamily="34" charset="0"/>
              </a:rPr>
            </a:br>
            <a: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endParaRPr lang="es-ES" sz="53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C45F755E-3501-5CFF-0532-CAA984D80414}"/>
              </a:ext>
            </a:extLst>
          </p:cNvPr>
          <p:cNvSpPr txBox="1">
            <a:spLocks/>
          </p:cNvSpPr>
          <p:nvPr/>
        </p:nvSpPr>
        <p:spPr>
          <a:xfrm>
            <a:off x="6058800" y="-769217"/>
            <a:ext cx="6339840" cy="592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i="1" dirty="0" err="1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Gershgorin</a:t>
            </a:r>
            <a: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s-ES" sz="8000" i="1" dirty="0" err="1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circle</a:t>
            </a:r>
            <a: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8000" i="1" dirty="0" err="1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theorem</a:t>
            </a:r>
            <a:br>
              <a:rPr lang="es-ES" sz="7200" dirty="0">
                <a:solidFill>
                  <a:srgbClr val="FF0000"/>
                </a:solidFill>
                <a:latin typeface="Franklin Gothic Demi Cond" panose="020B0706030402020204" pitchFamily="34" charset="0"/>
              </a:rPr>
            </a:br>
            <a: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endParaRPr lang="es-ES" sz="53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4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69FA-44BA-4AEA-CD67-1B95F71A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8DD1B496-7C34-9981-27FE-39757B95ECE4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following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disks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3C4F16D4-5813-B9E2-A8C0-9A2E977D4C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1C0B-B4E7-2404-3548-CB5D8004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9F2A2DC-BFE2-D3EB-0FD5-838236D515CB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following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disks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A0E3FEB8-7245-931C-D36F-C069AE6A2E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C47035-410A-FC99-A511-C560C433E807}"/>
              </a:ext>
            </a:extLst>
          </p:cNvPr>
          <p:cNvSpPr txBox="1">
            <a:spLocks/>
          </p:cNvSpPr>
          <p:nvPr/>
        </p:nvSpPr>
        <p:spPr>
          <a:xfrm>
            <a:off x="706065" y="5162401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Hence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union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given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disks can be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writen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union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i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components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906F557-3191-2299-C42B-AA860C260417}"/>
              </a:ext>
            </a:extLst>
          </p:cNvPr>
          <p:cNvSpPr txBox="1">
            <a:spLocks/>
          </p:cNvSpPr>
          <p:nvPr/>
        </p:nvSpPr>
        <p:spPr>
          <a:xfrm>
            <a:off x="4254744" y="1045963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88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5C96D-6411-929D-2311-AA6CC304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C1E7088-275B-EE03-670F-24A81CD77905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following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disks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9F5173-1B5D-BBB7-3D44-8260FE24452A}"/>
              </a:ext>
            </a:extLst>
          </p:cNvPr>
          <p:cNvSpPr txBox="1">
            <a:spLocks/>
          </p:cNvSpPr>
          <p:nvPr/>
        </p:nvSpPr>
        <p:spPr>
          <a:xfrm>
            <a:off x="706065" y="5162401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Hence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union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given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disks can be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writen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union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i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components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713EBD5-65B0-295F-03BF-FDCB36612035}"/>
              </a:ext>
            </a:extLst>
          </p:cNvPr>
          <p:cNvSpPr txBox="1">
            <a:spLocks/>
          </p:cNvSpPr>
          <p:nvPr/>
        </p:nvSpPr>
        <p:spPr>
          <a:xfrm>
            <a:off x="4254744" y="1045963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DD1E023-272D-D7B2-015A-B78B685949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79E7037-281B-BF10-9E96-BAFDBD8B7035}"/>
              </a:ext>
            </a:extLst>
          </p:cNvPr>
          <p:cNvSpPr txBox="1">
            <a:spLocks/>
          </p:cNvSpPr>
          <p:nvPr/>
        </p:nvSpPr>
        <p:spPr>
          <a:xfrm>
            <a:off x="4255200" y="1047600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9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535CB-BF2A-3CE9-A30A-B7E8C232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A2FB34B-E7CB-6975-574F-E786D7039D20}"/>
              </a:ext>
            </a:extLst>
          </p:cNvPr>
          <p:cNvSpPr txBox="1">
            <a:spLocks/>
          </p:cNvSpPr>
          <p:nvPr/>
        </p:nvSpPr>
        <p:spPr>
          <a:xfrm>
            <a:off x="1179575" y="161941"/>
            <a:ext cx="9832850" cy="595442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7030A0"/>
                </a:solidFill>
              </a:rPr>
              <a:t>                             </a:t>
            </a:r>
            <a:r>
              <a:rPr lang="es-ES" sz="4000" b="1" dirty="0" err="1">
                <a:solidFill>
                  <a:srgbClr val="7030A0"/>
                </a:solidFill>
              </a:rPr>
              <a:t>The</a:t>
            </a:r>
            <a:r>
              <a:rPr lang="es-ES" sz="4000" b="1" dirty="0">
                <a:solidFill>
                  <a:srgbClr val="7030A0"/>
                </a:solidFill>
              </a:rPr>
              <a:t>  </a:t>
            </a:r>
            <a:r>
              <a:rPr lang="es-ES" sz="4000" b="1" dirty="0" err="1">
                <a:solidFill>
                  <a:srgbClr val="7030A0"/>
                </a:solidFill>
              </a:rPr>
              <a:t>Theorem</a:t>
            </a:r>
            <a:endParaRPr lang="es-ES" sz="4000" b="1" dirty="0">
              <a:solidFill>
                <a:srgbClr val="7030A0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6053B0-20A1-AD0B-DBE1-7EE6840ABA5D}"/>
              </a:ext>
            </a:extLst>
          </p:cNvPr>
          <p:cNvSpPr txBox="1">
            <a:spLocks/>
          </p:cNvSpPr>
          <p:nvPr/>
        </p:nvSpPr>
        <p:spPr>
          <a:xfrm>
            <a:off x="397165" y="832618"/>
            <a:ext cx="11672361" cy="5863442"/>
          </a:xfrm>
          <a:prstGeom prst="rect">
            <a:avLst/>
          </a:prstGeom>
          <a:pattFill prst="pct25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Gershgorin circle theorem. 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All the eigenvalues of a square matrix</a:t>
            </a: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A =                           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∈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</a:t>
            </a: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lie in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union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disks  </a:t>
            </a:r>
            <a:r>
              <a:rPr lang="es-ES" sz="2500" dirty="0"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11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22</a:t>
            </a:r>
            <a:r>
              <a:rPr lang="es-ES" sz="2500" dirty="0">
                <a:latin typeface="Comic Sans MS" panose="030F0702030302020204" pitchFamily="66" charset="0"/>
              </a:rPr>
              <a:t>), … ,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nn</a:t>
            </a:r>
            <a:r>
              <a:rPr lang="es-ES" sz="2500" dirty="0">
                <a:latin typeface="Comic Sans MS" panose="030F0702030302020204" pitchFamily="66" charset="0"/>
              </a:rPr>
              <a:t>)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from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now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on,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500" i="1" dirty="0" err="1">
                <a:latin typeface="Comic Sans MS" panose="030F0702030302020204" pitchFamily="66" charset="0"/>
              </a:rPr>
              <a:t>Gershgorin</a:t>
            </a:r>
            <a:r>
              <a:rPr lang="es-ES" sz="2500" i="1" dirty="0">
                <a:latin typeface="Comic Sans MS" panose="030F0702030302020204" pitchFamily="66" charset="0"/>
              </a:rPr>
              <a:t> </a:t>
            </a:r>
            <a:r>
              <a:rPr lang="es-ES" sz="2500" i="1" dirty="0" err="1">
                <a:latin typeface="Comic Sans MS" panose="030F0702030302020204" pitchFamily="66" charset="0"/>
              </a:rPr>
              <a:t>circles</a:t>
            </a:r>
            <a:r>
              <a:rPr lang="es-ES" sz="2500" i="1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or</a:t>
            </a:r>
            <a:r>
              <a:rPr lang="es-ES" sz="2500" i="1" dirty="0">
                <a:latin typeface="Comic Sans MS" panose="030F0702030302020204" pitchFamily="66" charset="0"/>
              </a:rPr>
              <a:t> disks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where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each R</a:t>
            </a:r>
            <a:r>
              <a:rPr lang="en-U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is the sum of the modulus of 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the nondiagonal elements in row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for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1, 2, …, n :  </a:t>
            </a:r>
            <a:r>
              <a:rPr lang="en-US" sz="2500" dirty="0">
                <a:latin typeface="Comic Sans MS" panose="030F0702030302020204" pitchFamily="66" charset="0"/>
              </a:rPr>
              <a:t>R</a:t>
            </a:r>
            <a:r>
              <a:rPr lang="en-US" sz="2500" baseline="-25000" dirty="0">
                <a:latin typeface="Comic Sans MS" panose="030F0702030302020204" pitchFamily="66" charset="0"/>
              </a:rPr>
              <a:t>i </a:t>
            </a:r>
            <a:r>
              <a:rPr lang="en-US" sz="2500" dirty="0">
                <a:latin typeface="Comic Sans MS" panose="030F0702030302020204" pitchFamily="66" charset="0"/>
              </a:rPr>
              <a:t>= </a:t>
            </a:r>
            <a:r>
              <a:rPr lang="pt-BR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∑ |</a:t>
            </a:r>
            <a:r>
              <a:rPr lang="es-ES" sz="2500" dirty="0" err="1"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latin typeface="Comic Sans MS" panose="030F0702030302020204" pitchFamily="66" charset="0"/>
              </a:rPr>
              <a:t>ij</a:t>
            </a:r>
            <a:r>
              <a:rPr lang="pt-BR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|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endParaRPr lang="es-ES" sz="3000" baseline="30000" dirty="0"/>
          </a:p>
          <a:p>
            <a:pPr marL="0" indent="0">
              <a:buNone/>
            </a:pPr>
            <a:endParaRPr lang="es-ES" sz="3000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61BE50-394D-FBD1-F104-6DD1D03757AD}"/>
              </a:ext>
            </a:extLst>
          </p:cNvPr>
          <p:cNvSpPr txBox="1"/>
          <p:nvPr/>
        </p:nvSpPr>
        <p:spPr>
          <a:xfrm>
            <a:off x="4351406" y="1253626"/>
            <a:ext cx="31428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1n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2n</a:t>
            </a: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∙∙∙    ∙∙∙  ∙∙∙   ∙∙∙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nn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errar corchete 12">
            <a:extLst>
              <a:ext uri="{FF2B5EF4-FFF2-40B4-BE49-F238E27FC236}">
                <a16:creationId xmlns:a16="http://schemas.microsoft.com/office/drawing/2014/main" id="{A4D548ED-4F66-AD05-4602-548FDEAD53CF}"/>
              </a:ext>
            </a:extLst>
          </p:cNvPr>
          <p:cNvSpPr/>
          <p:nvPr/>
        </p:nvSpPr>
        <p:spPr>
          <a:xfrm>
            <a:off x="6952535" y="1361621"/>
            <a:ext cx="45719" cy="1646331"/>
          </a:xfrm>
          <a:prstGeom prst="rightBracke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5FD08A92-C795-BBE4-941D-B9AC3221F32D}"/>
              </a:ext>
            </a:extLst>
          </p:cNvPr>
          <p:cNvSpPr/>
          <p:nvPr/>
        </p:nvSpPr>
        <p:spPr>
          <a:xfrm>
            <a:off x="4428365" y="1353208"/>
            <a:ext cx="48016" cy="1654744"/>
          </a:xfrm>
          <a:prstGeom prst="leftBracke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BA5AB61-2672-EBEA-04AF-4A975CC41084}"/>
              </a:ext>
            </a:extLst>
          </p:cNvPr>
          <p:cNvSpPr txBox="1">
            <a:spLocks/>
          </p:cNvSpPr>
          <p:nvPr/>
        </p:nvSpPr>
        <p:spPr>
          <a:xfrm>
            <a:off x="747769" y="5195085"/>
            <a:ext cx="11672361" cy="17624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Moreover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if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Z</a:t>
            </a:r>
            <a:r>
              <a:rPr lang="es-E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</a:t>
            </a:r>
            <a:r>
              <a:rPr lang="es-E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100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are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set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circles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then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each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n-U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we can find a number of distinct eigenvalues of A </a:t>
            </a:r>
          </a:p>
          <a:p>
            <a:pPr marL="0" indent="0">
              <a:buNone/>
            </a:pP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that runs between 1 and the number of Gershgorin circles contained in Z</a:t>
            </a:r>
            <a:r>
              <a:rPr lang="en-U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 </a:t>
            </a: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endParaRPr lang="es-ES" sz="3000" baseline="30000" dirty="0"/>
          </a:p>
          <a:p>
            <a:pPr marL="0" indent="0">
              <a:buNone/>
            </a:pPr>
            <a:endParaRPr lang="es-ES" sz="3000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6F426A-5481-4A97-2D3F-52A47F28EDE8}"/>
              </a:ext>
            </a:extLst>
          </p:cNvPr>
          <p:cNvSpPr txBox="1"/>
          <p:nvPr/>
        </p:nvSpPr>
        <p:spPr>
          <a:xfrm>
            <a:off x="8405920" y="460347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j </a:t>
            </a:r>
            <a:r>
              <a:rPr lang="es-ES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≠</a:t>
            </a:r>
            <a:r>
              <a:rPr lang="es-ES" dirty="0"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553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5D4C-1219-C8A1-B69D-DB4CEBB1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16276C3-383E-82C2-57AA-2A2B23E4C30C}"/>
              </a:ext>
            </a:extLst>
          </p:cNvPr>
          <p:cNvSpPr txBox="1"/>
          <p:nvPr/>
        </p:nvSpPr>
        <p:spPr>
          <a:xfrm>
            <a:off x="5694218" y="345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2FE1ACA-DD31-C8D6-7E7C-3DFF4A49F96E}"/>
              </a:ext>
            </a:extLst>
          </p:cNvPr>
          <p:cNvSpPr txBox="1"/>
          <p:nvPr/>
        </p:nvSpPr>
        <p:spPr>
          <a:xfrm>
            <a:off x="5694218" y="345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347D3B8-7CF5-6798-1DE7-9EFB4C5AFDDA}"/>
              </a:ext>
            </a:extLst>
          </p:cNvPr>
          <p:cNvSpPr txBox="1"/>
          <p:nvPr/>
        </p:nvSpPr>
        <p:spPr>
          <a:xfrm>
            <a:off x="492932" y="1505505"/>
            <a:ext cx="10975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⊳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circle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centered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at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diagonal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element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baseline="-25000" dirty="0">
                <a:latin typeface="Comic Sans MS" panose="030F0702030302020204" pitchFamily="66" charset="0"/>
                <a:ea typeface="Cambria Math" panose="02040503050406030204" pitchFamily="18" charset="0"/>
              </a:rPr>
              <a:t>   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matrix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(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row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i),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2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being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calculated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from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other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elements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i</a:t>
            </a:r>
            <a:r>
              <a:rPr lang="es-ES" sz="2500" dirty="0">
                <a:latin typeface="Comic Sans MS" panose="030F0702030302020204" pitchFamily="66" charset="0"/>
              </a:rPr>
              <a:t>.   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32" y="663781"/>
            <a:ext cx="10975848" cy="1191313"/>
          </a:xfrm>
        </p:spPr>
        <p:txBody>
          <a:bodyPr>
            <a:normAutofit/>
          </a:bodyPr>
          <a:lstStyle/>
          <a:p>
            <a:r>
              <a:rPr lang="es-ES" sz="2500" dirty="0" err="1">
                <a:latin typeface="Comic Sans MS" panose="030F0702030302020204" pitchFamily="66" charset="0"/>
              </a:rPr>
              <a:t>Notice</a:t>
            </a:r>
            <a:r>
              <a:rPr lang="es-ES" sz="2500" dirty="0">
                <a:latin typeface="Comic Sans MS" panose="030F0702030302020204" pitchFamily="66" charset="0"/>
              </a:rPr>
              <a:t> that</a:t>
            </a:r>
            <a:r>
              <a:rPr lang="es-ES_tradnl" sz="2500" dirty="0">
                <a:latin typeface="Comic Sans MS" panose="030F0702030302020204" pitchFamily="66" charset="0"/>
              </a:rPr>
              <a:t>:</a:t>
            </a:r>
            <a:r>
              <a:rPr lang="pt-BR" sz="4500" dirty="0">
                <a:latin typeface="Comic Sans MS" panose="030F0702030302020204" pitchFamily="66" charset="0"/>
              </a:rPr>
              <a:t>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752D7D-1ADB-590F-DDBC-404B6F8C265E}"/>
              </a:ext>
            </a:extLst>
          </p:cNvPr>
          <p:cNvSpPr txBox="1"/>
          <p:nvPr/>
        </p:nvSpPr>
        <p:spPr>
          <a:xfrm>
            <a:off x="492932" y="2533739"/>
            <a:ext cx="1097584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⊳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As A</a:t>
            </a:r>
            <a:r>
              <a:rPr lang="es-ES" sz="2500" b="1" baseline="30000" dirty="0">
                <a:latin typeface="Comic Sans MS" panose="030F0702030302020204" pitchFamily="66" charset="0"/>
                <a:ea typeface="Cambria Math" panose="02040503050406030204" pitchFamily="18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and A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have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same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and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rows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</a:t>
            </a:r>
            <a:r>
              <a:rPr lang="es-ES" sz="2500" b="1" baseline="30000" dirty="0">
                <a:latin typeface="Comic Sans MS" panose="030F0702030302020204" pitchFamily="66" charset="0"/>
                <a:ea typeface="Cambria Math" panose="02040503050406030204" pitchFamily="18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are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columns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A,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circle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theorem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can be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applied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to locate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by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using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as </a:t>
            </a:r>
            <a:r>
              <a:rPr lang="es-ES" sz="2500" i="1" dirty="0">
                <a:latin typeface="Comic Sans MS" panose="030F0702030302020204" pitchFamily="66" charset="0"/>
                <a:ea typeface="Cambria Math" panose="02040503050406030204" pitchFamily="18" charset="0"/>
              </a:rPr>
              <a:t>new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circles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sets</a:t>
            </a: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dirty="0">
                <a:latin typeface="Comic Sans MS" panose="030F0702030302020204" pitchFamily="66" charset="0"/>
              </a:rPr>
              <a:t>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… 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dirty="0" err="1">
                <a:latin typeface="Comic Sans MS" panose="030F0702030302020204" pitchFamily="66" charset="0"/>
              </a:rPr>
              <a:t>each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centered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at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diagonal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element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matrix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(in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column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i),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25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baseline="-250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being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obtained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from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other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elements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2500" i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column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500" dirty="0">
                <a:latin typeface="Comic Sans MS" panose="030F0702030302020204" pitchFamily="66" charset="0"/>
              </a:rPr>
              <a:t>                                               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n-U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pt-B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∑ |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pt-B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|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FCBC1F-2F02-109C-F13C-37640ED11E63}"/>
              </a:ext>
            </a:extLst>
          </p:cNvPr>
          <p:cNvSpPr txBox="1"/>
          <p:nvPr/>
        </p:nvSpPr>
        <p:spPr>
          <a:xfrm>
            <a:off x="5630400" y="633840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≠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35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B2978-BD96-8B29-8784-686B1F6C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BBD1DAC-2824-77A5-1624-8F7994CA3F78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D2BD9C-23A5-00AF-783C-16AC6FE3890B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F56BD486-9741-DC92-1378-2FD24882A9B5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175EA1C3-1581-FEA9-C08A-72E513486260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49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AFA05-FFE0-6268-846F-5E92F001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3C74777-5D66-D7EC-D404-103991B8271C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40103A-F482-C1AC-4D2E-6685F1CB8151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0D9B234F-ADB8-C4F6-A19C-913F812D41E4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80B969E1-3C5C-E0B1-8DB1-176E4DB9E0EA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53A648E-D57A-BFF2-E4F8-4DC025DB0A80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2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102F-D02E-DCD4-6868-E25E0E548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60FE69B-027D-6790-EDFA-43D6BFED1E4C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E3823B-2845-3649-DE34-E50F06B7C150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17BDFA1E-BA30-AA99-ED90-4F3F40E23257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57CE5CA9-1BE5-9B3C-5B55-993EFA2EE958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8C19950-E996-9937-010F-CBB60D1C4B3A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DC7E9F1-64BC-61C7-D7FA-028E027C30C4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3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682D5-42E6-CE57-C5A0-45F1FDB7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CDC99A0-B9DD-BEB6-E81A-9228730178D2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5C2022-D2E2-2105-0556-461441F4CF6B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56509FCC-F972-E15C-E114-E98C0C6E1669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31B3D1F0-2B78-8E9A-B4A1-6AD91B7C2E25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4D4728E-1FA7-8FCA-828F-F9273E1D38C5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EF474F3-8DA0-717D-60CB-7FADF61E7994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B867256-6F4A-9156-50B8-033EF6EFD2FE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1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46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03F9-D13B-41D4-4FF6-A0AAA7B2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5F1BB68-44F1-0C20-A5C3-5952A02EF4EE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F2E7A1-DFC1-2B88-4EF5-2CBAB43E87B4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FEFEB84E-3F2D-2E50-49AF-A52618B3ABD5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EA2D25EE-881E-B243-6ADC-B2046D232D59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3DA3892-69AC-7718-A0FF-B931BC77A8C6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7F7DBAD-CA40-05AB-AE39-F21B75F37B69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D41696C-96A0-6A81-2B0C-601D5A28F1F9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27868C7-12D7-F424-622E-15B78EA80B2C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89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C1A26-6C7E-24F6-B2D1-9ED8AC6B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365125"/>
            <a:ext cx="11462327" cy="793719"/>
          </a:xfr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                        To </a:t>
            </a:r>
            <a:r>
              <a:rPr lang="es-ES" b="1" dirty="0" err="1">
                <a:solidFill>
                  <a:srgbClr val="7030A0"/>
                </a:solidFill>
              </a:rPr>
              <a:t>start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with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 err="1">
                <a:solidFill>
                  <a:srgbClr val="FF0000"/>
                </a:solidFill>
              </a:rPr>
              <a:t>notation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977"/>
            <a:ext cx="11196782" cy="3168605"/>
          </a:xfrm>
        </p:spPr>
        <p:txBody>
          <a:bodyPr>
            <a:norm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 </a:t>
            </a:r>
            <a:r>
              <a:rPr lang="es-ES" sz="2500" dirty="0">
                <a:latin typeface="Comic Sans MS" panose="030F0702030302020204" pitchFamily="66" charset="0"/>
              </a:rPr>
              <a:t>:  set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square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matrices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and 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columns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latin typeface="Comic Sans MS" panose="030F0702030302020204" pitchFamily="66" charset="0"/>
              </a:rPr>
              <a:t>with</a:t>
            </a:r>
            <a:r>
              <a:rPr lang="es-ES" sz="2500" dirty="0">
                <a:latin typeface="Comic Sans MS" panose="030F0702030302020204" pitchFamily="66" charset="0"/>
              </a:rPr>
              <a:t>  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  <a:r>
              <a:rPr lang="es-ES" sz="2500" dirty="0" err="1">
                <a:latin typeface="Comic Sans MS" panose="030F0702030302020204" pitchFamily="66" charset="0"/>
              </a:rPr>
              <a:t>entries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belonging</a:t>
            </a:r>
            <a:r>
              <a:rPr lang="es-ES" sz="2500" dirty="0">
                <a:latin typeface="Comic Sans MS" panose="030F0702030302020204" pitchFamily="66" charset="0"/>
              </a:rPr>
              <a:t> to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set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complex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numbers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(C)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1950370" y="2451969"/>
            <a:ext cx="26831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1   0   0  0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0  1    0  0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∙∙∙ ∙∙∙   ∙∙∙  ∙∙∙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0  0   0   1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BFF41E56-8F8E-9210-BC23-8EEF6F0CF9CD}"/>
              </a:ext>
            </a:extLst>
          </p:cNvPr>
          <p:cNvSpPr/>
          <p:nvPr/>
        </p:nvSpPr>
        <p:spPr>
          <a:xfrm>
            <a:off x="3851601" y="2503638"/>
            <a:ext cx="45719" cy="164633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brir corchete 6">
            <a:extLst>
              <a:ext uri="{FF2B5EF4-FFF2-40B4-BE49-F238E27FC236}">
                <a16:creationId xmlns:a16="http://schemas.microsoft.com/office/drawing/2014/main" id="{D4E91463-2B5C-256C-11C2-85D170349B2F}"/>
              </a:ext>
            </a:extLst>
          </p:cNvPr>
          <p:cNvSpPr/>
          <p:nvPr/>
        </p:nvSpPr>
        <p:spPr>
          <a:xfrm>
            <a:off x="2039815" y="2495226"/>
            <a:ext cx="48016" cy="165474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192490" y="3108895"/>
            <a:ext cx="11196782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                     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: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identity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matrix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ones</a:t>
            </a:r>
            <a:r>
              <a:rPr lang="es-ES" sz="2500" dirty="0">
                <a:latin typeface="Comic Sans MS" panose="030F0702030302020204" pitchFamily="66" charset="0"/>
              </a:rPr>
              <a:t> in </a:t>
            </a:r>
            <a:r>
              <a:rPr lang="es-ES" sz="2500" dirty="0" err="1">
                <a:latin typeface="Comic Sans MS" panose="030F0702030302020204" pitchFamily="66" charset="0"/>
              </a:rPr>
              <a:t>main</a:t>
            </a:r>
            <a:r>
              <a:rPr lang="es-ES" sz="2500" dirty="0">
                <a:latin typeface="Comic Sans MS" panose="030F0702030302020204" pitchFamily="66" charset="0"/>
              </a:rPr>
              <a:t> diagonal,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                 </a:t>
            </a:r>
            <a:r>
              <a:rPr lang="es-ES" sz="2500" dirty="0" err="1">
                <a:latin typeface="Comic Sans MS" panose="030F0702030302020204" pitchFamily="66" charset="0"/>
              </a:rPr>
              <a:t>zeroes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outside</a:t>
            </a:r>
            <a:r>
              <a:rPr lang="es-ES" sz="2500" dirty="0">
                <a:latin typeface="Comic Sans MS" panose="030F0702030302020204" pitchFamily="66" charset="0"/>
              </a:rPr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838200" y="4443572"/>
            <a:ext cx="11196782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1) </a:t>
            </a:r>
            <a:r>
              <a:rPr lang="es-ES" sz="2500" dirty="0">
                <a:latin typeface="Comic Sans MS" panose="030F0702030302020204" pitchFamily="66" charset="0"/>
              </a:rPr>
              <a:t>:  set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column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matrices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and 1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column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latin typeface="Comic Sans MS" panose="030F0702030302020204" pitchFamily="66" charset="0"/>
              </a:rPr>
              <a:t>entries</a:t>
            </a:r>
            <a:r>
              <a:rPr lang="es-ES" sz="2500" dirty="0">
                <a:latin typeface="Comic Sans MS" panose="030F0702030302020204" pitchFamily="66" charset="0"/>
              </a:rPr>
              <a:t> in C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2426043" y="5033328"/>
            <a:ext cx="26831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0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∙∙∙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D4E91463-2B5C-256C-11C2-85D170349B2F}"/>
              </a:ext>
            </a:extLst>
          </p:cNvPr>
          <p:cNvSpPr/>
          <p:nvPr/>
        </p:nvSpPr>
        <p:spPr>
          <a:xfrm>
            <a:off x="2426043" y="5031722"/>
            <a:ext cx="48016" cy="165474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corchete 13">
            <a:extLst>
              <a:ext uri="{FF2B5EF4-FFF2-40B4-BE49-F238E27FC236}">
                <a16:creationId xmlns:a16="http://schemas.microsoft.com/office/drawing/2014/main" id="{BFF41E56-8F8E-9210-BC23-8EEF6F0CF9CD}"/>
              </a:ext>
            </a:extLst>
          </p:cNvPr>
          <p:cNvSpPr/>
          <p:nvPr/>
        </p:nvSpPr>
        <p:spPr>
          <a:xfrm>
            <a:off x="2927843" y="5030818"/>
            <a:ext cx="45719" cy="164633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076480" y="5484646"/>
            <a:ext cx="9074283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[0]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 x 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      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1) :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zero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matrix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(full of </a:t>
            </a:r>
            <a:r>
              <a:rPr lang="es-ES" sz="2500" dirty="0" err="1">
                <a:latin typeface="Comic Sans MS" panose="030F0702030302020204" pitchFamily="66" charset="0"/>
              </a:rPr>
              <a:t>zeroes</a:t>
            </a:r>
            <a:r>
              <a:rPr lang="es-ES" sz="2500" dirty="0">
                <a:latin typeface="Comic Sans MS" panose="030F0702030302020204" pitchFamily="66" charset="0"/>
              </a:rPr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/>
      <p:bldP spid="10" grpId="0"/>
      <p:bldP spid="11" grpId="0"/>
      <p:bldP spid="12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184F-24E2-6434-85AC-B7014282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C2ECD54-B621-E57F-3BDC-C2AFC99AF616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E37968-468A-79AB-CE5E-F47343DB265E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2   0 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BF93E3AC-144F-5E9A-7A92-DA0A02CE4FBE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D8153823-5C2A-49FE-828F-195082BBE482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31290BD5-345F-1551-5632-56370A402461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332FC80-6DA2-D172-5B50-EB46D6FA75E0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75E410B-3B11-6761-3CBF-A0E42BC709DC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A330F96-C5A8-9DF0-8DF1-DADA87D3C9F0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4398D8D-7B5A-2994-0E9A-B3721D86A352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2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6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C9E18-A59E-505E-1A11-104787D2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C4DB076-9A5D-7881-89A3-3144889F5990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372F4D-70DA-7371-5DF7-74FFF90E24CB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B7C42E79-BB75-4F1A-4171-D9C95A4518DF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A78C20EF-9E7C-DDB9-D7E7-96EB473E3D3F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0F6DBC7-75FF-471A-68B4-CC0B8FBDC4D7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2BA0C61-9DBC-473C-6833-4E37C4418142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578372A-5435-554E-388D-BD6C3EC63042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D2B2B34-63F6-ED95-6EB8-4785FA6AE5D3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D8ACB64-2910-A5E5-D1F5-E02CE9025EB5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F37D771-D7EA-7B15-2FF0-17A0B15B1190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|2|+|0| = 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(-1)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3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1FDEF-68E2-DF3E-6495-41455A3E0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700250E-0420-1DEE-89F3-74F9714A4636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BD8212-5DA4-D538-953D-E71097B87455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4F897350-8051-42ED-42C0-4265E2162BF8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5AE13459-E11D-FBEB-5966-6001F8110727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DD86307-3D76-4606-E9C4-A99D95045351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1F18909-FF6C-EAC3-07DC-954A0D69BAE6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C9F5797-3F18-F987-AF99-D2FBA7750AFA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F7D2DA9-3DE6-A700-FDF9-FB2CCFABC851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27BDAB3-1D7D-9E6E-AC1B-606323DC7AFC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41B2315-CBDE-FD8C-D775-DF40FDF3EA35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|2|+|0| = 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(-1)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31B9FF29-F6D2-A68E-EF29-16EEFEB2CB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1" y="3617585"/>
            <a:ext cx="6028560" cy="32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83DD-7244-03C3-D69B-14FA53E3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5FC4DB2-55EE-FACF-87F5-C8E7C0FA95ED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91A1B8-E80B-B25A-73F3-DEA539DF2D77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A3829D84-95DE-F794-E4D1-510FDA848509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623A70B2-6342-EB1D-3E10-82D9C111689B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760A747-1995-8389-6689-9A28BF1A45F4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columns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|1|+|2| = 3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(5)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97DA826-F8C8-F910-3737-2BE19136528D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0803070-E53A-FFAB-2CA8-FE30043133C0}"/>
              </a:ext>
            </a:extLst>
          </p:cNvPr>
          <p:cNvSpPr txBox="1">
            <a:spLocks/>
          </p:cNvSpPr>
          <p:nvPr/>
        </p:nvSpPr>
        <p:spPr>
          <a:xfrm>
            <a:off x="551621" y="213090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(1)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F8D1E52-3C51-08CF-98A5-B49FA302BB0C}"/>
              </a:ext>
            </a:extLst>
          </p:cNvPr>
          <p:cNvCxnSpPr/>
          <p:nvPr/>
        </p:nvCxnSpPr>
        <p:spPr>
          <a:xfrm>
            <a:off x="5519928" y="2797695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ECD08BC-F83A-C16C-0424-0028EEB2CBD4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5E4B377-2B39-852F-A34E-AB6EE55DE688}"/>
              </a:ext>
            </a:extLst>
          </p:cNvPr>
          <p:cNvSpPr txBox="1">
            <a:spLocks/>
          </p:cNvSpPr>
          <p:nvPr/>
        </p:nvSpPr>
        <p:spPr>
          <a:xfrm>
            <a:off x="551620" y="264678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(-1)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7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5430-ACB4-D791-FD93-20FEC55A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9D0CC50-509E-8FA5-16AC-8DB3EEBD4A05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7293A0-13B2-3494-2DA6-65B18D3DF463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1187E0AA-7DAF-1304-79F4-97A7EF9B3641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69B2EF9A-FE45-1CF0-9457-CD3EDF4B5D62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690D015D-255D-E9CC-E3F1-88BF1A192639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columns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|1|+|2| = 3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(5)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3A1D88B-1AE1-14AD-4867-526A8356A88C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D76F9CB-9CF2-7FFA-D646-443C8DCBD219}"/>
              </a:ext>
            </a:extLst>
          </p:cNvPr>
          <p:cNvSpPr txBox="1">
            <a:spLocks/>
          </p:cNvSpPr>
          <p:nvPr/>
        </p:nvSpPr>
        <p:spPr>
          <a:xfrm>
            <a:off x="551621" y="213090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(1)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390CD17-4A9D-E4C7-4CBD-FD0A06C5E025}"/>
              </a:ext>
            </a:extLst>
          </p:cNvPr>
          <p:cNvCxnSpPr/>
          <p:nvPr/>
        </p:nvCxnSpPr>
        <p:spPr>
          <a:xfrm>
            <a:off x="5519928" y="2797695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CF2BCEC-FC91-58B1-1720-B9023B0E80AD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4CF3EB4-D7A7-BFDA-6227-0D8EABF46F08}"/>
              </a:ext>
            </a:extLst>
          </p:cNvPr>
          <p:cNvSpPr txBox="1">
            <a:spLocks/>
          </p:cNvSpPr>
          <p:nvPr/>
        </p:nvSpPr>
        <p:spPr>
          <a:xfrm>
            <a:off x="551620" y="264678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(-1)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ED22158C-325F-A973-EB91-5BB9EBAC82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0" y="3618000"/>
            <a:ext cx="6030000" cy="323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5C30-89EB-8765-4CF8-AEC55F5E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0A8D74E-6BA4-18A0-3550-FD4DAF5AAFBB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6C998F-02C2-5E50-0519-AFCD460657F5}"/>
              </a:ext>
            </a:extLst>
          </p:cNvPr>
          <p:cNvSpPr txBox="1"/>
          <p:nvPr/>
        </p:nvSpPr>
        <p:spPr>
          <a:xfrm>
            <a:off x="4973657" y="11108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A7CE9D37-498D-EA0F-3CEC-CF9FD63C7031}"/>
              </a:ext>
            </a:extLst>
          </p:cNvPr>
          <p:cNvSpPr/>
          <p:nvPr/>
        </p:nvSpPr>
        <p:spPr>
          <a:xfrm>
            <a:off x="6576786" y="106142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0B293BB0-E6A8-CF43-8EDF-4499C98B9349}"/>
              </a:ext>
            </a:extLst>
          </p:cNvPr>
          <p:cNvSpPr/>
          <p:nvPr/>
        </p:nvSpPr>
        <p:spPr>
          <a:xfrm>
            <a:off x="4973657" y="102907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E4EE6D0-1203-BF31-C30F-660D973DC5CC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( </a:t>
            </a:r>
            <a:r>
              <a:rPr lang="es-ES" sz="2500" dirty="0" err="1">
                <a:latin typeface="Comic Sans MS" panose="030F0702030302020204" pitchFamily="66" charset="0"/>
              </a:rPr>
              <a:t>gathering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together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just</a:t>
            </a:r>
            <a:r>
              <a:rPr lang="es-ES" sz="2500" dirty="0">
                <a:latin typeface="Comic Sans MS" panose="030F0702030302020204" pitchFamily="66" charset="0"/>
              </a:rPr>
              <a:t> to </a:t>
            </a:r>
            <a:r>
              <a:rPr lang="es-ES" sz="2500" dirty="0" err="1">
                <a:latin typeface="Comic Sans MS" panose="030F0702030302020204" pitchFamily="66" charset="0"/>
              </a:rPr>
              <a:t>check</a:t>
            </a:r>
            <a:r>
              <a:rPr lang="es-ES" sz="2500" dirty="0">
                <a:latin typeface="Comic Sans MS" panose="030F0702030302020204" pitchFamily="66" charset="0"/>
              </a:rPr>
              <a:t>: as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latin typeface="Comic Sans MS" panose="030F0702030302020204" pitchFamily="66" charset="0"/>
              </a:rPr>
              <a:t>turn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out</a:t>
            </a:r>
            <a:r>
              <a:rPr lang="es-ES" sz="2500" dirty="0">
                <a:latin typeface="Comic Sans MS" panose="030F0702030302020204" pitchFamily="66" charset="0"/>
              </a:rPr>
              <a:t> to be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≃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-1.33,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Arial" panose="020B0604020202020204" pitchFamily="34" charset="0"/>
              </a:rPr>
              <a:t>≃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0.81,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≃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5.52 </a:t>
            </a:r>
            <a:r>
              <a:rPr lang="es-ES" sz="2500" dirty="0">
                <a:latin typeface="Comic Sans MS" panose="030F0702030302020204" pitchFamily="66" charset="0"/>
              </a:rPr>
              <a:t>) 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14" name="Imagen 13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F3A94B4-F466-86C9-E8C5-DFB6BF1908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18" y="2822558"/>
            <a:ext cx="7000372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81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A4C09-3590-7B85-ABA2-96070206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5D22408E-D4F8-A99C-7C47-2611CF199D0F}"/>
              </a:ext>
            </a:extLst>
          </p:cNvPr>
          <p:cNvSpPr/>
          <p:nvPr/>
        </p:nvSpPr>
        <p:spPr>
          <a:xfrm>
            <a:off x="6504826" y="3872897"/>
            <a:ext cx="2081389" cy="12746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2CBE62B-9167-2AC1-3308-7A670E8A724B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solidFill>
            <a:schemeClr val="bg1">
              <a:lumMod val="85000"/>
              <a:alpha val="4980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DCD1635-83F7-BA51-9685-7A561F7F0AC4}"/>
              </a:ext>
            </a:extLst>
          </p:cNvPr>
          <p:cNvSpPr txBox="1">
            <a:spLocks/>
          </p:cNvSpPr>
          <p:nvPr/>
        </p:nvSpPr>
        <p:spPr>
          <a:xfrm>
            <a:off x="3069340" y="517584"/>
            <a:ext cx="8260815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       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(3 x 3)  </a:t>
            </a:r>
            <a:r>
              <a:rPr lang="es-ES" sz="2500" dirty="0" err="1">
                <a:latin typeface="Comic Sans MS" panose="030F0702030302020204" pitchFamily="66" charset="0"/>
              </a:rPr>
              <a:t>we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 err="1">
                <a:latin typeface="Comic Sans MS" panose="030F0702030302020204" pitchFamily="66" charset="0"/>
              </a:rPr>
              <a:t>want</a:t>
            </a:r>
            <a:r>
              <a:rPr lang="es-ES" sz="2500" dirty="0">
                <a:latin typeface="Comic Sans MS" panose="030F0702030302020204" pitchFamily="66" charset="0"/>
              </a:rPr>
              <a:t> to </a:t>
            </a:r>
            <a:r>
              <a:rPr lang="es-ES" sz="2500" dirty="0" err="1">
                <a:latin typeface="Comic Sans MS" panose="030F0702030302020204" pitchFamily="66" charset="0"/>
              </a:rPr>
              <a:t>apply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circle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theorem</a:t>
            </a:r>
            <a:r>
              <a:rPr lang="es-ES" sz="2500" dirty="0">
                <a:latin typeface="Comic Sans MS" panose="030F0702030302020204" pitchFamily="66" charset="0"/>
              </a:rPr>
              <a:t> to locate </a:t>
            </a:r>
          </a:p>
          <a:p>
            <a:pPr marL="0" indent="0">
              <a:buNone/>
            </a:pPr>
            <a:r>
              <a:rPr lang="es-ES" sz="2500" dirty="0" err="1">
                <a:latin typeface="Comic Sans MS" panose="030F0702030302020204" pitchFamily="66" charset="0"/>
              </a:rPr>
              <a:t>its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89BE35D-0DF9-344D-37E6-CF9E24218F58}"/>
              </a:ext>
            </a:extLst>
          </p:cNvPr>
          <p:cNvSpPr txBox="1">
            <a:spLocks/>
          </p:cNvSpPr>
          <p:nvPr/>
        </p:nvSpPr>
        <p:spPr>
          <a:xfrm>
            <a:off x="917107" y="768512"/>
            <a:ext cx="1827780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Example</a:t>
            </a:r>
            <a:r>
              <a:rPr lang="es-ES" sz="32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F1ACA2-C007-B9CE-786D-998B6CDFE84E}"/>
              </a:ext>
            </a:extLst>
          </p:cNvPr>
          <p:cNvSpPr txBox="1"/>
          <p:nvPr/>
        </p:nvSpPr>
        <p:spPr>
          <a:xfrm>
            <a:off x="659041" y="3157433"/>
            <a:ext cx="87723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Concerning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</a:rPr>
              <a:t>rows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A,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please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choose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441A7E-A5C5-AE1E-E825-3295B5DB1474}"/>
              </a:ext>
            </a:extLst>
          </p:cNvPr>
          <p:cNvSpPr txBox="1"/>
          <p:nvPr/>
        </p:nvSpPr>
        <p:spPr>
          <a:xfrm>
            <a:off x="5440000" y="544877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DD928421-60CF-6B63-11E2-0302DAB0082A}"/>
              </a:ext>
            </a:extLst>
          </p:cNvPr>
          <p:cNvSpPr/>
          <p:nvPr/>
        </p:nvSpPr>
        <p:spPr>
          <a:xfrm>
            <a:off x="8029135" y="481959"/>
            <a:ext cx="45719" cy="1404104"/>
          </a:xfrm>
          <a:prstGeom prst="righ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B11C702C-A37C-A304-D09D-6BBBF0028DAC}"/>
              </a:ext>
            </a:extLst>
          </p:cNvPr>
          <p:cNvSpPr/>
          <p:nvPr/>
        </p:nvSpPr>
        <p:spPr>
          <a:xfrm>
            <a:off x="5506730" y="565967"/>
            <a:ext cx="45719" cy="1320635"/>
          </a:xfrm>
          <a:prstGeom prst="lef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0A7B0B61-3C72-06CA-43DB-87FCD153D9A0}"/>
              </a:ext>
            </a:extLst>
          </p:cNvPr>
          <p:cNvSpPr/>
          <p:nvPr/>
        </p:nvSpPr>
        <p:spPr>
          <a:xfrm>
            <a:off x="6383738" y="3716235"/>
            <a:ext cx="2081389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6E49858-C4C3-E231-981B-B7FA45C3286D}"/>
              </a:ext>
            </a:extLst>
          </p:cNvPr>
          <p:cNvSpPr/>
          <p:nvPr/>
        </p:nvSpPr>
        <p:spPr>
          <a:xfrm>
            <a:off x="3726874" y="3845522"/>
            <a:ext cx="2081389" cy="12746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6415661-B1AC-36B1-ECC5-D6735CB45409}"/>
              </a:ext>
            </a:extLst>
          </p:cNvPr>
          <p:cNvSpPr/>
          <p:nvPr/>
        </p:nvSpPr>
        <p:spPr>
          <a:xfrm>
            <a:off x="3605786" y="3688860"/>
            <a:ext cx="2081389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(6+i)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315D85-7ADA-A116-F70E-BBA8F91BA912}"/>
              </a:ext>
            </a:extLst>
          </p:cNvPr>
          <p:cNvSpPr/>
          <p:nvPr/>
        </p:nvSpPr>
        <p:spPr>
          <a:xfrm>
            <a:off x="6504826" y="5485367"/>
            <a:ext cx="2081389" cy="12746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extLst>
              <a:ext uri="{FF2B5EF4-FFF2-40B4-BE49-F238E27FC236}">
                <a16:creationId xmlns:a16="http://schemas.microsoft.com/office/drawing/2014/main" id="{4CED4756-E871-8932-F5D2-6D3E026051E8}"/>
              </a:ext>
            </a:extLst>
          </p:cNvPr>
          <p:cNvSpPr/>
          <p:nvPr/>
        </p:nvSpPr>
        <p:spPr>
          <a:xfrm>
            <a:off x="6383738" y="5328705"/>
            <a:ext cx="2081389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              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5A654158-DFD7-3949-BB8E-895CFC3DFB46}"/>
              </a:ext>
            </a:extLst>
          </p:cNvPr>
          <p:cNvSpPr/>
          <p:nvPr/>
        </p:nvSpPr>
        <p:spPr>
          <a:xfrm>
            <a:off x="3726874" y="5457992"/>
            <a:ext cx="2081389" cy="12746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56938A3F-10AE-BEC8-167A-F5E71E779725}"/>
              </a:ext>
            </a:extLst>
          </p:cNvPr>
          <p:cNvSpPr/>
          <p:nvPr/>
        </p:nvSpPr>
        <p:spPr>
          <a:xfrm>
            <a:off x="3605786" y="5301330"/>
            <a:ext cx="2081389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D377B6E8-AF31-C724-B03A-CE1D02C54304}"/>
              </a:ext>
            </a:extLst>
          </p:cNvPr>
          <p:cNvCxnSpPr/>
          <p:nvPr/>
        </p:nvCxnSpPr>
        <p:spPr>
          <a:xfrm>
            <a:off x="7028873" y="5634000"/>
            <a:ext cx="1200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145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6198029" y="2290272"/>
            <a:ext cx="55547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WELL DONE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back to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53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566968" y="2131370"/>
            <a:ext cx="431111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Sorry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,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check</a:t>
            </a:r>
            <a:endParaRPr lang="es-ES" sz="6000" b="1" i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your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answer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try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46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5A63-31E0-1E8C-9C25-8C2E554A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DD0941F3-254C-7A17-E04F-545EED8A8D0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D943525-47B5-D202-CCD6-E8EA331CBA0E}"/>
              </a:ext>
            </a:extLst>
          </p:cNvPr>
          <p:cNvSpPr txBox="1">
            <a:spLocks/>
          </p:cNvSpPr>
          <p:nvPr/>
        </p:nvSpPr>
        <p:spPr>
          <a:xfrm>
            <a:off x="757479" y="390119"/>
            <a:ext cx="1057267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Certainly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from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rows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A =                              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obtain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_tradnl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following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D14D46-3D09-F775-98C0-6D0231958FC9}"/>
              </a:ext>
            </a:extLst>
          </p:cNvPr>
          <p:cNvSpPr txBox="1"/>
          <p:nvPr/>
        </p:nvSpPr>
        <p:spPr>
          <a:xfrm>
            <a:off x="5752317" y="400696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8F2E8F31-83DE-9714-5FCF-849C767F208D}"/>
              </a:ext>
            </a:extLst>
          </p:cNvPr>
          <p:cNvSpPr/>
          <p:nvPr/>
        </p:nvSpPr>
        <p:spPr>
          <a:xfrm>
            <a:off x="8286175" y="409868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46739FBE-7946-3E9B-FC24-90F2C31C95B7}"/>
              </a:ext>
            </a:extLst>
          </p:cNvPr>
          <p:cNvSpPr/>
          <p:nvPr/>
        </p:nvSpPr>
        <p:spPr>
          <a:xfrm>
            <a:off x="5765897" y="409868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ED247-17AD-54AF-30BD-B25C37ACCC24}"/>
              </a:ext>
            </a:extLst>
          </p:cNvPr>
          <p:cNvSpPr txBox="1">
            <a:spLocks/>
          </p:cNvSpPr>
          <p:nvPr/>
        </p:nvSpPr>
        <p:spPr>
          <a:xfrm>
            <a:off x="2259763" y="1818000"/>
            <a:ext cx="11218107" cy="1898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6+i,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|i|+|0| = 1 + 0 = 1      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(6+i) 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i,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|0|+|1-i| = 0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(1+7i)/2,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|0|+|1| = 0 + 1 = 1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((1+7i)/2)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E1A6CC3-AA9D-6E6C-9316-7663A037D765}"/>
              </a:ext>
            </a:extLst>
          </p:cNvPr>
          <p:cNvCxnSpPr>
            <a:cxnSpLocks/>
          </p:cNvCxnSpPr>
          <p:nvPr/>
        </p:nvCxnSpPr>
        <p:spPr>
          <a:xfrm>
            <a:off x="7800392" y="2498738"/>
            <a:ext cx="1240971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8BD53F8-E3CA-7EBF-126C-CFD72B6977E9}"/>
              </a:ext>
            </a:extLst>
          </p:cNvPr>
          <p:cNvCxnSpPr/>
          <p:nvPr/>
        </p:nvCxnSpPr>
        <p:spPr>
          <a:xfrm>
            <a:off x="7188392" y="2790661"/>
            <a:ext cx="2222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7897740" y="2790661"/>
            <a:ext cx="2222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ACE161E-AE60-4307-0180-B51794DFE92A}"/>
              </a:ext>
            </a:extLst>
          </p:cNvPr>
          <p:cNvCxnSpPr>
            <a:cxnSpLocks/>
          </p:cNvCxnSpPr>
          <p:nvPr/>
        </p:nvCxnSpPr>
        <p:spPr>
          <a:xfrm>
            <a:off x="8232171" y="2914882"/>
            <a:ext cx="809192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972E272-2840-FC2B-6BA6-CE1E37C6F5EA}"/>
              </a:ext>
            </a:extLst>
          </p:cNvPr>
          <p:cNvCxnSpPr>
            <a:cxnSpLocks/>
          </p:cNvCxnSpPr>
          <p:nvPr/>
        </p:nvCxnSpPr>
        <p:spPr>
          <a:xfrm>
            <a:off x="9498563" y="2952000"/>
            <a:ext cx="10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24434BE-993F-D8EB-3724-113EE396ACDD}"/>
              </a:ext>
            </a:extLst>
          </p:cNvPr>
          <p:cNvCxnSpPr>
            <a:cxnSpLocks/>
          </p:cNvCxnSpPr>
          <p:nvPr/>
        </p:nvCxnSpPr>
        <p:spPr>
          <a:xfrm>
            <a:off x="8520207" y="3398400"/>
            <a:ext cx="52115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E97916C-F3BD-0745-DFAA-B7E632C42D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4" y="3618001"/>
            <a:ext cx="5749568" cy="32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2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AFEF-B738-1FC6-79B9-0155730CC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8B05B-FBD9-4C04-E813-30C0822085C9}"/>
              </a:ext>
            </a:extLst>
          </p:cNvPr>
          <p:cNvSpPr txBox="1">
            <a:spLocks/>
          </p:cNvSpPr>
          <p:nvPr/>
        </p:nvSpPr>
        <p:spPr>
          <a:xfrm>
            <a:off x="480291" y="288661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         To </a:t>
            </a:r>
            <a:r>
              <a:rPr lang="es-ES" b="1" dirty="0" err="1">
                <a:solidFill>
                  <a:srgbClr val="7030A0"/>
                </a:solidFill>
              </a:rPr>
              <a:t>start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with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 err="1">
                <a:solidFill>
                  <a:srgbClr val="FF0000"/>
                </a:solidFill>
              </a:rPr>
              <a:t>useful</a:t>
            </a:r>
            <a:r>
              <a:rPr lang="es-ES" b="1" i="1" dirty="0">
                <a:solidFill>
                  <a:srgbClr val="FF0000"/>
                </a:solidFill>
              </a:rPr>
              <a:t> to </a:t>
            </a:r>
            <a:r>
              <a:rPr lang="es-ES" b="1" i="1" dirty="0" err="1">
                <a:solidFill>
                  <a:srgbClr val="FF0000"/>
                </a:solidFill>
              </a:rPr>
              <a:t>recall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AA5CA2-F095-6790-3EAE-B2F2BB3B3543}"/>
              </a:ext>
            </a:extLst>
          </p:cNvPr>
          <p:cNvSpPr txBox="1">
            <a:spLocks/>
          </p:cNvSpPr>
          <p:nvPr/>
        </p:nvSpPr>
        <p:spPr>
          <a:xfrm>
            <a:off x="745836" y="1301636"/>
            <a:ext cx="11196782" cy="316860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 err="1">
                <a:latin typeface="Comic Sans MS" panose="030F0702030302020204" pitchFamily="66" charset="0"/>
              </a:rPr>
              <a:t>Given</a:t>
            </a:r>
            <a:r>
              <a:rPr lang="es-ES" sz="2700" dirty="0">
                <a:latin typeface="Comic Sans MS" panose="030F0702030302020204" pitchFamily="66" charset="0"/>
              </a:rPr>
              <a:t> A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n) and 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C, 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_tradnl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said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to be </a:t>
            </a:r>
            <a:r>
              <a:rPr lang="es-ES_tradnl" sz="27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</a:t>
            </a:r>
            <a:r>
              <a:rPr lang="es-ES_tradnl" sz="27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eigenvalue</a:t>
            </a:r>
            <a:r>
              <a:rPr lang="es-ES_tradnl" sz="27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of A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if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there</a:t>
            </a:r>
            <a:endParaRPr lang="es-ES_tradnl" sz="27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exists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some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column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X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1), X ≠ [0]</a:t>
            </a:r>
            <a:r>
              <a:rPr lang="es-ES" sz="2700" baseline="-25000" dirty="0">
                <a:latin typeface="Comic Sans MS" panose="030F0702030302020204" pitchFamily="66" charset="0"/>
              </a:rPr>
              <a:t>n x 1</a:t>
            </a:r>
            <a:r>
              <a:rPr lang="es-ES" sz="2700" dirty="0">
                <a:latin typeface="Comic Sans MS" panose="030F0702030302020204" pitchFamily="66" charset="0"/>
              </a:rPr>
              <a:t>, </a:t>
            </a:r>
            <a:r>
              <a:rPr lang="es-ES" sz="2700" dirty="0" err="1">
                <a:latin typeface="Comic Sans MS" panose="030F0702030302020204" pitchFamily="66" charset="0"/>
              </a:rPr>
              <a:t>such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that</a:t>
            </a: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                  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X = </a:t>
            </a:r>
            <a:r>
              <a:rPr lang="el-GR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94F6BBA-1476-ECEE-CB97-40787EAB9AFC}"/>
              </a:ext>
            </a:extLst>
          </p:cNvPr>
          <p:cNvSpPr txBox="1">
            <a:spLocks/>
          </p:cNvSpPr>
          <p:nvPr/>
        </p:nvSpPr>
        <p:spPr>
          <a:xfrm>
            <a:off x="745836" y="5486290"/>
            <a:ext cx="11196782" cy="1567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C  </a:t>
            </a:r>
            <a:r>
              <a:rPr lang="es-ES" sz="2700" dirty="0" err="1">
                <a:latin typeface="Comic Sans MS" panose="030F0702030302020204" pitchFamily="66" charset="0"/>
              </a:rPr>
              <a:t>is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an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eigenvalue</a:t>
            </a:r>
            <a:r>
              <a:rPr lang="es-ES" sz="2700" dirty="0">
                <a:latin typeface="Comic Sans MS" panose="030F0702030302020204" pitchFamily="66" charset="0"/>
              </a:rPr>
              <a:t> of A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n)  </a:t>
            </a:r>
            <a:r>
              <a:rPr lang="es-ES" sz="2700" dirty="0" err="1">
                <a:latin typeface="Comic Sans MS" panose="030F0702030302020204" pitchFamily="66" charset="0"/>
              </a:rPr>
              <a:t>if</a:t>
            </a:r>
            <a:r>
              <a:rPr lang="es-ES" sz="2700" dirty="0">
                <a:latin typeface="Comic Sans MS" panose="030F0702030302020204" pitchFamily="66" charset="0"/>
              </a:rPr>
              <a:t> and </a:t>
            </a:r>
            <a:r>
              <a:rPr lang="es-ES" sz="2700" dirty="0" err="1">
                <a:latin typeface="Comic Sans MS" panose="030F0702030302020204" pitchFamily="66" charset="0"/>
              </a:rPr>
              <a:t>only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if</a:t>
            </a: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                                </a:t>
            </a:r>
            <a:r>
              <a:rPr lang="es-ES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det</a:t>
            </a:r>
            <a:r>
              <a:rPr lang="es-ES" sz="27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- </a:t>
            </a:r>
            <a:r>
              <a:rPr lang="el-GR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9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= 0      </a:t>
            </a:r>
            <a:r>
              <a:rPr lang="es-ES" sz="2700" dirty="0">
                <a:latin typeface="Comic Sans MS" panose="030F0702030302020204" pitchFamily="66" charset="0"/>
              </a:rPr>
              <a:t>(</a:t>
            </a:r>
            <a:r>
              <a:rPr lang="es-ES" sz="2700" dirty="0" err="1">
                <a:latin typeface="Comic Sans MS" panose="030F0702030302020204" pitchFamily="66" charset="0"/>
              </a:rPr>
              <a:t>det</a:t>
            </a:r>
            <a:r>
              <a:rPr lang="es-ES" sz="2700" baseline="-25000" dirty="0" err="1">
                <a:latin typeface="Comic Sans MS" panose="030F0702030302020204" pitchFamily="66" charset="0"/>
              </a:rPr>
              <a:t>n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= </a:t>
            </a:r>
            <a:r>
              <a:rPr lang="es-ES_tradnl" sz="2700" dirty="0" err="1">
                <a:latin typeface="Comic Sans MS" panose="030F0702030302020204" pitchFamily="66" charset="0"/>
                <a:cs typeface="Arial" panose="020B0604020202020204" pitchFamily="34" charset="0"/>
              </a:rPr>
              <a:t>determinant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1B96DCE-5469-397C-BE9F-61E8B34EB3EA}"/>
              </a:ext>
            </a:extLst>
          </p:cNvPr>
          <p:cNvSpPr txBox="1">
            <a:spLocks/>
          </p:cNvSpPr>
          <p:nvPr/>
        </p:nvSpPr>
        <p:spPr>
          <a:xfrm>
            <a:off x="745836" y="3031117"/>
            <a:ext cx="11196782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( </a:t>
            </a:r>
            <a:r>
              <a:rPr lang="es-ES" sz="2500" dirty="0" err="1">
                <a:latin typeface="Comic Sans MS" panose="030F0702030302020204" pitchFamily="66" charset="0"/>
              </a:rPr>
              <a:t>recall</a:t>
            </a:r>
            <a:r>
              <a:rPr lang="es-ES" sz="2500" dirty="0">
                <a:latin typeface="Comic Sans MS" panose="030F0702030302020204" pitchFamily="66" charset="0"/>
              </a:rPr>
              <a:t> that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included</a:t>
            </a:r>
            <a:r>
              <a:rPr lang="es-ES" sz="2500" dirty="0">
                <a:latin typeface="Comic Sans MS" panose="030F0702030302020204" pitchFamily="66" charset="0"/>
              </a:rPr>
              <a:t> in 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n), </a:t>
            </a:r>
            <a:r>
              <a:rPr lang="es-ES" sz="2500" dirty="0" err="1">
                <a:latin typeface="Comic Sans MS" panose="030F0702030302020204" pitchFamily="66" charset="0"/>
              </a:rPr>
              <a:t>where</a:t>
            </a:r>
            <a:r>
              <a:rPr lang="es-ES" sz="2500" dirty="0">
                <a:latin typeface="Comic Sans MS" panose="030F0702030302020204" pitchFamily="66" charset="0"/>
              </a:rPr>
              <a:t> M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dirty="0">
                <a:latin typeface="Comic Sans MS" panose="030F0702030302020204" pitchFamily="66" charset="0"/>
              </a:rPr>
              <a:t>(n x n)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set   of </a:t>
            </a:r>
            <a:r>
              <a:rPr lang="es-ES" sz="2500" dirty="0" err="1">
                <a:latin typeface="Comic Sans MS" panose="030F0702030302020204" pitchFamily="66" charset="0"/>
              </a:rPr>
              <a:t>square</a:t>
            </a:r>
            <a:r>
              <a:rPr lang="es-ES" sz="2500" dirty="0">
                <a:latin typeface="Comic Sans MS" panose="030F0702030302020204" pitchFamily="66" charset="0"/>
              </a:rPr>
              <a:t> matrices on n </a:t>
            </a:r>
            <a:r>
              <a:rPr lang="es-ES" sz="2500" dirty="0" err="1">
                <a:latin typeface="Comic Sans MS" panose="030F0702030302020204" pitchFamily="66" charset="0"/>
              </a:rPr>
              <a:t>rows</a:t>
            </a:r>
            <a:r>
              <a:rPr lang="es-ES" sz="2500" dirty="0">
                <a:latin typeface="Comic Sans MS" panose="030F0702030302020204" pitchFamily="66" charset="0"/>
              </a:rPr>
              <a:t> and n </a:t>
            </a:r>
            <a:r>
              <a:rPr lang="es-ES" sz="2500" dirty="0" err="1">
                <a:latin typeface="Comic Sans MS" panose="030F0702030302020204" pitchFamily="66" charset="0"/>
              </a:rPr>
              <a:t>columns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with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entries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belonging</a:t>
            </a:r>
            <a:r>
              <a:rPr lang="es-ES" sz="2500" dirty="0">
                <a:latin typeface="Comic Sans MS" panose="030F0702030302020204" pitchFamily="66" charset="0"/>
              </a:rPr>
              <a:t> to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set of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numbers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(R) </a:t>
            </a:r>
            <a:r>
              <a:rPr lang="es-ES" sz="2500" dirty="0">
                <a:latin typeface="Comic Sans MS" panose="030F0702030302020204" pitchFamily="66" charset="0"/>
              </a:rPr>
              <a:t>)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04EB946-9035-99F6-53DA-1B898484927B}"/>
              </a:ext>
            </a:extLst>
          </p:cNvPr>
          <p:cNvSpPr txBox="1">
            <a:spLocks/>
          </p:cNvSpPr>
          <p:nvPr/>
        </p:nvSpPr>
        <p:spPr>
          <a:xfrm>
            <a:off x="617820" y="4372442"/>
            <a:ext cx="11196782" cy="1567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>
                <a:latin typeface="Comic Sans MS" panose="030F0702030302020204" pitchFamily="66" charset="0"/>
              </a:rPr>
              <a:t>A</a:t>
            </a:r>
            <a:r>
              <a:rPr lang="es-ES" sz="2700" b="1" baseline="30000" dirty="0">
                <a:latin typeface="Comic Sans MS" panose="030F0702030302020204" pitchFamily="66" charset="0"/>
              </a:rPr>
              <a:t>T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n) (</a:t>
            </a:r>
            <a:r>
              <a:rPr lang="es-ES" sz="2700" dirty="0" err="1">
                <a:latin typeface="Comic Sans MS" panose="030F0702030302020204" pitchFamily="66" charset="0"/>
              </a:rPr>
              <a:t>the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i="1" dirty="0" err="1">
                <a:latin typeface="Comic Sans MS" panose="030F0702030302020204" pitchFamily="66" charset="0"/>
              </a:rPr>
              <a:t>transpose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of</a:t>
            </a:r>
            <a:r>
              <a:rPr lang="es-ES" sz="2700" dirty="0">
                <a:latin typeface="Comic Sans MS" panose="030F0702030302020204" pitchFamily="66" charset="0"/>
              </a:rPr>
              <a:t> A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 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n)) and A </a:t>
            </a:r>
            <a:r>
              <a:rPr lang="es-ES" sz="2700" dirty="0" err="1">
                <a:latin typeface="Comic Sans MS" panose="030F0702030302020204" pitchFamily="66" charset="0"/>
              </a:rPr>
              <a:t>have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the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same</a:t>
            </a:r>
            <a:r>
              <a:rPr lang="es-ES" sz="2700" dirty="0">
                <a:latin typeface="Comic Sans MS" panose="030F0702030302020204" pitchFamily="66" charset="0"/>
              </a:rPr>
              <a:t> set </a:t>
            </a:r>
            <a:r>
              <a:rPr lang="es-ES" sz="2700" dirty="0" err="1">
                <a:latin typeface="Comic Sans MS" panose="030F0702030302020204" pitchFamily="66" charset="0"/>
              </a:rPr>
              <a:t>of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latin typeface="Comic Sans MS" panose="030F0702030302020204" pitchFamily="66" charset="0"/>
              </a:rPr>
              <a:t>eigenvalues</a:t>
            </a:r>
            <a:r>
              <a:rPr lang="es-ES" sz="27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 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FC14-5830-8193-DBB0-4097B83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8F6ABF-FE1B-F9FA-D340-CA9254D4CEDE}"/>
              </a:ext>
            </a:extLst>
          </p:cNvPr>
          <p:cNvSpPr/>
          <p:nvPr/>
        </p:nvSpPr>
        <p:spPr>
          <a:xfrm>
            <a:off x="6323850" y="3711709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C1CDF2-C46D-128F-5F6F-5BD869B318B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16783A-A222-666F-C7DB-05B19BE9AB57}"/>
              </a:ext>
            </a:extLst>
          </p:cNvPr>
          <p:cNvSpPr txBox="1">
            <a:spLocks/>
          </p:cNvSpPr>
          <p:nvPr/>
        </p:nvSpPr>
        <p:spPr>
          <a:xfrm>
            <a:off x="735715" y="582756"/>
            <a:ext cx="10160885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=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x 3),  and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concerning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048FD-2F55-832E-4634-B9B63FAEDB02}"/>
              </a:ext>
            </a:extLst>
          </p:cNvPr>
          <p:cNvSpPr txBox="1"/>
          <p:nvPr/>
        </p:nvSpPr>
        <p:spPr>
          <a:xfrm>
            <a:off x="735715" y="2136478"/>
            <a:ext cx="10160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set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circles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obtained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</a:rPr>
              <a:t>columns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of A,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please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choose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3031C-90F7-F9FB-34D1-DFF09C4405DA}"/>
              </a:ext>
            </a:extLst>
          </p:cNvPr>
          <p:cNvSpPr txBox="1"/>
          <p:nvPr/>
        </p:nvSpPr>
        <p:spPr>
          <a:xfrm>
            <a:off x="3605786" y="601183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14379C9A-E4AF-8859-226F-92FCCCDF0C02}"/>
              </a:ext>
            </a:extLst>
          </p:cNvPr>
          <p:cNvSpPr/>
          <p:nvPr/>
        </p:nvSpPr>
        <p:spPr>
          <a:xfrm>
            <a:off x="6259473" y="546810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6A51D8E-C942-675B-D044-29FF690FAD71}"/>
              </a:ext>
            </a:extLst>
          </p:cNvPr>
          <p:cNvSpPr/>
          <p:nvPr/>
        </p:nvSpPr>
        <p:spPr>
          <a:xfrm>
            <a:off x="3716725" y="629123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97539CE1-74A8-D480-6796-CA9B0AC43ECD}"/>
              </a:ext>
            </a:extLst>
          </p:cNvPr>
          <p:cNvSpPr/>
          <p:nvPr/>
        </p:nvSpPr>
        <p:spPr>
          <a:xfrm>
            <a:off x="6202762" y="3555047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are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different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none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of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them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consists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of a single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point</a:t>
            </a: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267F0133-E59B-C5E9-F8E7-3586B96D6B8D}"/>
              </a:ext>
            </a:extLst>
          </p:cNvPr>
          <p:cNvSpPr/>
          <p:nvPr/>
        </p:nvSpPr>
        <p:spPr>
          <a:xfrm>
            <a:off x="1638000" y="3684334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B3865D1C-7375-BA9E-43E6-08D56D4D8072}"/>
              </a:ext>
            </a:extLst>
          </p:cNvPr>
          <p:cNvSpPr/>
          <p:nvPr/>
        </p:nvSpPr>
        <p:spPr>
          <a:xfrm>
            <a:off x="1515600" y="3527672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only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</a:t>
            </a: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CD75B422-F726-6651-AE65-6C5971B41BD0}"/>
              </a:ext>
            </a:extLst>
          </p:cNvPr>
          <p:cNvSpPr/>
          <p:nvPr/>
        </p:nvSpPr>
        <p:spPr>
          <a:xfrm>
            <a:off x="6323850" y="5324179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hlinkClick r:id="rId4" action="ppaction://hlinksldjump"/>
            <a:extLst>
              <a:ext uri="{FF2B5EF4-FFF2-40B4-BE49-F238E27FC236}">
                <a16:creationId xmlns:a16="http://schemas.microsoft.com/office/drawing/2014/main" id="{CC7E8BAB-FB3F-0742-A762-6FE7EDF44EF9}"/>
              </a:ext>
            </a:extLst>
          </p:cNvPr>
          <p:cNvSpPr/>
          <p:nvPr/>
        </p:nvSpPr>
        <p:spPr>
          <a:xfrm>
            <a:off x="6202762" y="5167517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               </a:t>
            </a:r>
          </a:p>
          <a:p>
            <a:pPr algn="ctr"/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are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different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one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of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them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consists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of a single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point</a:t>
            </a: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AC9F972-9CB4-06DB-2036-CCD464C761FD}"/>
              </a:ext>
            </a:extLst>
          </p:cNvPr>
          <p:cNvSpPr/>
          <p:nvPr/>
        </p:nvSpPr>
        <p:spPr>
          <a:xfrm>
            <a:off x="1638000" y="5296804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14C6501C-89C7-1DF8-38B1-5EEB19716740}"/>
              </a:ext>
            </a:extLst>
          </p:cNvPr>
          <p:cNvSpPr/>
          <p:nvPr/>
        </p:nvSpPr>
        <p:spPr>
          <a:xfrm>
            <a:off x="1515600" y="5140142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are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different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components</a:t>
            </a: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4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7333243" y="2290272"/>
            <a:ext cx="32842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GREAT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back to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3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171188" y="2131370"/>
            <a:ext cx="510268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Mmm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, I am</a:t>
            </a:r>
            <a:endParaRPr lang="es-ES" sz="6000" b="1" i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  <a:p>
            <a:pPr algn="ctr"/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  <a:r>
              <a:rPr lang="es-ES" sz="6000" b="1" i="1" cap="none" spc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not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  <a:r>
              <a:rPr lang="es-ES" sz="6000" b="1" i="1" cap="none" spc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that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  <a:r>
              <a:rPr lang="es-ES" sz="6000" b="1" i="1" cap="none" spc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sure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…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try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91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5A63-31E0-1E8C-9C25-8C2E554A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DD0941F3-254C-7A17-E04F-545EED8A8D0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D943525-47B5-D202-CCD6-E8EA331CBA0E}"/>
              </a:ext>
            </a:extLst>
          </p:cNvPr>
          <p:cNvSpPr txBox="1">
            <a:spLocks/>
          </p:cNvSpPr>
          <p:nvPr/>
        </p:nvSpPr>
        <p:spPr>
          <a:xfrm>
            <a:off x="601397" y="425906"/>
            <a:ext cx="1057267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Indeed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from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columns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of A =                              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obtain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_tradnl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following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D14D46-3D09-F775-98C0-6D0231958FC9}"/>
              </a:ext>
            </a:extLst>
          </p:cNvPr>
          <p:cNvSpPr txBox="1"/>
          <p:nvPr/>
        </p:nvSpPr>
        <p:spPr>
          <a:xfrm>
            <a:off x="5661026" y="412827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8F2E8F31-83DE-9714-5FCF-849C767F208D}"/>
              </a:ext>
            </a:extLst>
          </p:cNvPr>
          <p:cNvSpPr/>
          <p:nvPr/>
        </p:nvSpPr>
        <p:spPr>
          <a:xfrm>
            <a:off x="8284438" y="437949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46739FBE-7946-3E9B-FC24-90F2C31C95B7}"/>
              </a:ext>
            </a:extLst>
          </p:cNvPr>
          <p:cNvSpPr/>
          <p:nvPr/>
        </p:nvSpPr>
        <p:spPr>
          <a:xfrm>
            <a:off x="5638166" y="521417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ED247-17AD-54AF-30BD-B25C37ACCC24}"/>
              </a:ext>
            </a:extLst>
          </p:cNvPr>
          <p:cNvSpPr txBox="1">
            <a:spLocks/>
          </p:cNvSpPr>
          <p:nvPr/>
        </p:nvSpPr>
        <p:spPr>
          <a:xfrm>
            <a:off x="-110647" y="1842053"/>
            <a:ext cx="12393988" cy="26999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6+i,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|0|+|0| = 0 + 0 = 0            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(6+i)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i,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|i|+|1| = 1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(i)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(1+7i)/2,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|0|+|1-i| = 0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((1+7i)/2)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E1A6CC3-AA9D-6E6C-9316-7663A037D765}"/>
              </a:ext>
            </a:extLst>
          </p:cNvPr>
          <p:cNvCxnSpPr>
            <a:cxnSpLocks/>
          </p:cNvCxnSpPr>
          <p:nvPr/>
        </p:nvCxnSpPr>
        <p:spPr>
          <a:xfrm>
            <a:off x="5711889" y="2528946"/>
            <a:ext cx="1852531" cy="13997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ACE161E-AE60-4307-0180-B51794DFE92A}"/>
              </a:ext>
            </a:extLst>
          </p:cNvPr>
          <p:cNvCxnSpPr>
            <a:cxnSpLocks/>
          </p:cNvCxnSpPr>
          <p:nvPr/>
        </p:nvCxnSpPr>
        <p:spPr>
          <a:xfrm>
            <a:off x="5085161" y="2984747"/>
            <a:ext cx="234002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24434BE-993F-D8EB-3724-113EE396ACDD}"/>
              </a:ext>
            </a:extLst>
          </p:cNvPr>
          <p:cNvCxnSpPr>
            <a:cxnSpLocks/>
          </p:cNvCxnSpPr>
          <p:nvPr/>
        </p:nvCxnSpPr>
        <p:spPr>
          <a:xfrm>
            <a:off x="6973556" y="3454261"/>
            <a:ext cx="52115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5910501" y="3318109"/>
            <a:ext cx="22223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6657349" y="3318109"/>
            <a:ext cx="22223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869027" y="3472595"/>
            <a:ext cx="133200" cy="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F00CB3F6-7873-B28B-7011-C416D9F978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30" y="3722443"/>
            <a:ext cx="5524425" cy="3121299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1CA9434A-8373-6057-9F98-5571AB516721}"/>
              </a:ext>
            </a:extLst>
          </p:cNvPr>
          <p:cNvSpPr txBox="1">
            <a:spLocks/>
          </p:cNvSpPr>
          <p:nvPr/>
        </p:nvSpPr>
        <p:spPr>
          <a:xfrm>
            <a:off x="8002227" y="1926973"/>
            <a:ext cx="3880214" cy="1265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component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CFE928C-D6A5-D9E3-72F7-45C7BD4CE987}"/>
              </a:ext>
            </a:extLst>
          </p:cNvPr>
          <p:cNvSpPr txBox="1">
            <a:spLocks/>
          </p:cNvSpPr>
          <p:nvPr/>
        </p:nvSpPr>
        <p:spPr>
          <a:xfrm>
            <a:off x="8740781" y="2617441"/>
            <a:ext cx="3880214" cy="1265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component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Cerrar corchete 14">
            <a:extLst>
              <a:ext uri="{FF2B5EF4-FFF2-40B4-BE49-F238E27FC236}">
                <a16:creationId xmlns:a16="http://schemas.microsoft.com/office/drawing/2014/main" id="{0736AE35-5857-045F-E043-BD7A902DB065}"/>
              </a:ext>
            </a:extLst>
          </p:cNvPr>
          <p:cNvSpPr/>
          <p:nvPr/>
        </p:nvSpPr>
        <p:spPr>
          <a:xfrm>
            <a:off x="9428400" y="2783879"/>
            <a:ext cx="45719" cy="93216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571F44F-D7E6-8728-A892-1F99637B58A6}"/>
              </a:ext>
            </a:extLst>
          </p:cNvPr>
          <p:cNvSpPr txBox="1">
            <a:spLocks/>
          </p:cNvSpPr>
          <p:nvPr/>
        </p:nvSpPr>
        <p:spPr>
          <a:xfrm>
            <a:off x="7055288" y="4983779"/>
            <a:ext cx="737118" cy="9093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FF07996-D024-F9FF-B1A4-59AFA687A2FB}"/>
              </a:ext>
            </a:extLst>
          </p:cNvPr>
          <p:cNvSpPr txBox="1">
            <a:spLocks/>
          </p:cNvSpPr>
          <p:nvPr/>
        </p:nvSpPr>
        <p:spPr>
          <a:xfrm>
            <a:off x="5284502" y="4491637"/>
            <a:ext cx="737118" cy="9093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FC14-5830-8193-DBB0-4097B83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8F6ABF-FE1B-F9FA-D340-CA9254D4CEDE}"/>
              </a:ext>
            </a:extLst>
          </p:cNvPr>
          <p:cNvSpPr/>
          <p:nvPr/>
        </p:nvSpPr>
        <p:spPr>
          <a:xfrm>
            <a:off x="6527050" y="3711709"/>
            <a:ext cx="504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C1CDF2-C46D-128F-5F6F-5BD869B318B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16783A-A222-666F-C7DB-05B19BE9AB57}"/>
              </a:ext>
            </a:extLst>
          </p:cNvPr>
          <p:cNvSpPr txBox="1">
            <a:spLocks/>
          </p:cNvSpPr>
          <p:nvPr/>
        </p:nvSpPr>
        <p:spPr>
          <a:xfrm>
            <a:off x="877557" y="366938"/>
            <a:ext cx="10160885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=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x 3) 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</a:t>
            </a:r>
          </a:p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3 </a:t>
            </a:r>
            <a:r>
              <a:rPr lang="es-ES" sz="25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distinct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eigenvalues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considering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5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048FD-2F55-832E-4634-B9B63FAEDB02}"/>
              </a:ext>
            </a:extLst>
          </p:cNvPr>
          <p:cNvSpPr txBox="1"/>
          <p:nvPr/>
        </p:nvSpPr>
        <p:spPr>
          <a:xfrm>
            <a:off x="869531" y="2174483"/>
            <a:ext cx="10160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set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circles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obtained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columns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of A,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(6+i)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(i)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((1+7i)/2)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please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500" u="sng" dirty="0" err="1">
                <a:solidFill>
                  <a:schemeClr val="accent1">
                    <a:lumMod val="75000"/>
                  </a:schemeClr>
                </a:solidFill>
              </a:rPr>
              <a:t>choose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3031C-90F7-F9FB-34D1-DFF09C4405DA}"/>
              </a:ext>
            </a:extLst>
          </p:cNvPr>
          <p:cNvSpPr txBox="1"/>
          <p:nvPr/>
        </p:nvSpPr>
        <p:spPr>
          <a:xfrm>
            <a:off x="3596993" y="311955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14379C9A-E4AF-8859-226F-92FCCCDF0C02}"/>
              </a:ext>
            </a:extLst>
          </p:cNvPr>
          <p:cNvSpPr/>
          <p:nvPr/>
        </p:nvSpPr>
        <p:spPr>
          <a:xfrm>
            <a:off x="6278131" y="338474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6A51D8E-C942-675B-D044-29FF690FAD71}"/>
              </a:ext>
            </a:extLst>
          </p:cNvPr>
          <p:cNvSpPr/>
          <p:nvPr/>
        </p:nvSpPr>
        <p:spPr>
          <a:xfrm>
            <a:off x="3681971" y="380209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97539CE1-74A8-D480-6796-CA9B0AC43ECD}"/>
              </a:ext>
            </a:extLst>
          </p:cNvPr>
          <p:cNvSpPr/>
          <p:nvPr/>
        </p:nvSpPr>
        <p:spPr>
          <a:xfrm>
            <a:off x="6405962" y="3555047"/>
            <a:ext cx="504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and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distinct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267F0133-E59B-C5E9-F8E7-3586B96D6B8D}"/>
              </a:ext>
            </a:extLst>
          </p:cNvPr>
          <p:cNvSpPr/>
          <p:nvPr/>
        </p:nvSpPr>
        <p:spPr>
          <a:xfrm>
            <a:off x="852909" y="3711709"/>
            <a:ext cx="504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B3865D1C-7375-BA9E-43E6-08D56D4D8072}"/>
              </a:ext>
            </a:extLst>
          </p:cNvPr>
          <p:cNvSpPr/>
          <p:nvPr/>
        </p:nvSpPr>
        <p:spPr>
          <a:xfrm>
            <a:off x="730509" y="3555047"/>
            <a:ext cx="504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and </a:t>
            </a:r>
            <a:endParaRPr lang="es-E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CD75B422-F726-6651-AE65-6C5971B41BD0}"/>
              </a:ext>
            </a:extLst>
          </p:cNvPr>
          <p:cNvSpPr/>
          <p:nvPr/>
        </p:nvSpPr>
        <p:spPr>
          <a:xfrm>
            <a:off x="6527050" y="5297985"/>
            <a:ext cx="504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CC7E8BAB-FB3F-0742-A762-6FE7EDF44EF9}"/>
              </a:ext>
            </a:extLst>
          </p:cNvPr>
          <p:cNvSpPr/>
          <p:nvPr/>
        </p:nvSpPr>
        <p:spPr>
          <a:xfrm>
            <a:off x="6405962" y="5141323"/>
            <a:ext cx="504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and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distinct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AC9F972-9CB4-06DB-2036-CCD464C761FD}"/>
              </a:ext>
            </a:extLst>
          </p:cNvPr>
          <p:cNvSpPr/>
          <p:nvPr/>
        </p:nvSpPr>
        <p:spPr>
          <a:xfrm>
            <a:off x="852909" y="5297985"/>
            <a:ext cx="504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4" action="ppaction://hlinksldjump"/>
            <a:extLst>
              <a:ext uri="{FF2B5EF4-FFF2-40B4-BE49-F238E27FC236}">
                <a16:creationId xmlns:a16="http://schemas.microsoft.com/office/drawing/2014/main" id="{14C6501C-89C7-1DF8-38B1-5EEB19716740}"/>
              </a:ext>
            </a:extLst>
          </p:cNvPr>
          <p:cNvSpPr/>
          <p:nvPr/>
        </p:nvSpPr>
        <p:spPr>
          <a:xfrm>
            <a:off x="730509" y="5141323"/>
            <a:ext cx="504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There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and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distinct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3380666" y="2819744"/>
            <a:ext cx="133200" cy="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970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5786995" y="2590188"/>
            <a:ext cx="6096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WONDERFUL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back to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80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454538" y="2131370"/>
            <a:ext cx="45359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That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is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not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a </a:t>
            </a:r>
          </a:p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good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choice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…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try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4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5C30-89EB-8765-4CF8-AEC55F5E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0A8D74E-6BA4-18A0-3550-FD4DAF5AAFBB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not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difficult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to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that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eigenvalues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of A are: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E4EE6D0-1203-BF31-C30F-660D973DC5CC}"/>
              </a:ext>
            </a:extLst>
          </p:cNvPr>
          <p:cNvSpPr txBox="1">
            <a:spLocks/>
          </p:cNvSpPr>
          <p:nvPr/>
        </p:nvSpPr>
        <p:spPr>
          <a:xfrm>
            <a:off x="642149" y="60020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6+i,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(1+3i)/2,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3i, </a:t>
            </a: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one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them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coincides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with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other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two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being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es-ES" sz="2500" baseline="30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36" y="2086032"/>
            <a:ext cx="7969525" cy="46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06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7F30-899E-10BC-65DD-6138F6E4E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FD38298-0231-FCA6-19B1-DEB259EA7C13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Even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further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observe at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same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time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location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eigenvalues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F8D780B-6BEE-402A-6E11-28527219A895}"/>
              </a:ext>
            </a:extLst>
          </p:cNvPr>
          <p:cNvSpPr txBox="1">
            <a:spLocks/>
          </p:cNvSpPr>
          <p:nvPr/>
        </p:nvSpPr>
        <p:spPr>
          <a:xfrm>
            <a:off x="655356" y="573466"/>
            <a:ext cx="11378486" cy="2224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6+i,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(1+3i)/2,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3i,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with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respect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to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both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set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row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(in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red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colour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and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set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column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circles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(in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purple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colour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):</a:t>
            </a:r>
            <a:endParaRPr lang="es-ES" sz="2500" baseline="30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8" name="Imagen 7" descr="Imagen que contiene interior, texto, tabla&#10;&#10;Descripción generada automáticamente">
            <a:extLst>
              <a:ext uri="{FF2B5EF4-FFF2-40B4-BE49-F238E27FC236}">
                <a16:creationId xmlns:a16="http://schemas.microsoft.com/office/drawing/2014/main" id="{35220874-296C-8058-F2B3-57AFE6FC8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0" y="2714954"/>
            <a:ext cx="7647058" cy="41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639438" y="690916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(A - </a:t>
            </a:r>
            <a:r>
              <a:rPr lang="es-ES_tradnl" sz="25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latin typeface="Comic Sans MS" panose="030F0702030302020204" pitchFamily="66" charset="0"/>
              </a:rPr>
              <a:t>polynomial</a:t>
            </a:r>
            <a:r>
              <a:rPr lang="es-ES" sz="2500" dirty="0">
                <a:latin typeface="Comic Sans MS" panose="030F0702030302020204" pitchFamily="66" charset="0"/>
              </a:rPr>
              <a:t> of </a:t>
            </a:r>
            <a:r>
              <a:rPr lang="es-ES" sz="2500" dirty="0" err="1">
                <a:latin typeface="Comic Sans MS" panose="030F0702030302020204" pitchFamily="66" charset="0"/>
              </a:rPr>
              <a:t>degree</a:t>
            </a:r>
            <a:r>
              <a:rPr lang="es-ES" sz="2500" dirty="0">
                <a:latin typeface="Comic Sans MS" panose="030F0702030302020204" pitchFamily="66" charset="0"/>
              </a:rPr>
              <a:t> n in x (</a:t>
            </a:r>
            <a:r>
              <a:rPr lang="es-ES" sz="2500" dirty="0" err="1">
                <a:latin typeface="Comic Sans MS" panose="030F0702030302020204" pitchFamily="66" charset="0"/>
              </a:rPr>
              <a:t>called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characteristic</a:t>
            </a:r>
            <a:r>
              <a:rPr lang="es-ES" sz="2500" i="1" dirty="0">
                <a:latin typeface="Comic Sans MS" panose="030F0702030302020204" pitchFamily="66" charset="0"/>
              </a:rPr>
              <a:t>   </a:t>
            </a:r>
          </a:p>
          <a:p>
            <a:pPr marL="0" indent="0">
              <a:buNone/>
            </a:pPr>
            <a:r>
              <a:rPr lang="es-ES" sz="2500" i="1" dirty="0">
                <a:latin typeface="Comic Sans MS" panose="030F0702030302020204" pitchFamily="66" charset="0"/>
              </a:rPr>
              <a:t>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polynomial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of A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latin typeface="Comic Sans MS" panose="030F0702030302020204" pitchFamily="66" charset="0"/>
              </a:rPr>
              <a:t>denoted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(x)</a:t>
            </a:r>
            <a:r>
              <a:rPr lang="es-ES" sz="2500" dirty="0">
                <a:latin typeface="Comic Sans MS" panose="030F0702030302020204" pitchFamily="66" charset="0"/>
              </a:rPr>
              <a:t>), </a:t>
            </a:r>
            <a:r>
              <a:rPr lang="es-ES" sz="2500" dirty="0" err="1">
                <a:latin typeface="Comic Sans MS" panose="030F0702030302020204" pitchFamily="66" charset="0"/>
              </a:rPr>
              <a:t>that</a:t>
            </a:r>
            <a:r>
              <a:rPr lang="es-ES" sz="2500" dirty="0">
                <a:latin typeface="Comic Sans MS" panose="030F0702030302020204" pitchFamily="66" charset="0"/>
              </a:rPr>
              <a:t> can be </a:t>
            </a:r>
            <a:r>
              <a:rPr lang="es-ES" sz="2500" dirty="0" err="1">
                <a:latin typeface="Comic Sans MS" panose="030F0702030302020204" pitchFamily="66" charset="0"/>
              </a:rPr>
              <a:t>written</a:t>
            </a:r>
            <a:r>
              <a:rPr lang="es-ES" sz="2500" dirty="0">
                <a:latin typeface="Comic Sans MS" panose="030F0702030302020204" pitchFamily="66" charset="0"/>
              </a:rPr>
              <a:t> as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</a:t>
            </a:r>
            <a:r>
              <a:rPr lang="es-ES" dirty="0" err="1">
                <a:latin typeface="Comic Sans MS" panose="030F0702030302020204" pitchFamily="66" charset="0"/>
              </a:rPr>
              <a:t>p</a:t>
            </a:r>
            <a:r>
              <a:rPr lang="es-ES" baseline="-25000" dirty="0" err="1">
                <a:latin typeface="Comic Sans MS" panose="030F0702030302020204" pitchFamily="66" charset="0"/>
              </a:rPr>
              <a:t>A</a:t>
            </a:r>
            <a:r>
              <a:rPr lang="es-ES" dirty="0">
                <a:latin typeface="Comic Sans MS" panose="030F0702030302020204" pitchFamily="66" charset="0"/>
              </a:rPr>
              <a:t>(x) = </a:t>
            </a:r>
            <a:r>
              <a:rPr lang="es-ES" sz="2700" dirty="0" err="1">
                <a:latin typeface="Comic Sans MS" panose="030F0702030302020204" pitchFamily="66" charset="0"/>
              </a:rPr>
              <a:t>det</a:t>
            </a:r>
            <a:r>
              <a:rPr lang="es-ES" sz="2700" baseline="-25000" dirty="0" err="1"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(A - </a:t>
            </a:r>
            <a:r>
              <a:rPr lang="es-ES_tradnl" sz="27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I</a:t>
            </a:r>
            <a:r>
              <a:rPr lang="es-ES" sz="2700" baseline="-25000" dirty="0"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) =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(-1)</a:t>
            </a:r>
            <a:r>
              <a:rPr lang="es-ES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" sz="2700" dirty="0">
                <a:latin typeface="Comic Sans MS" panose="030F0702030302020204" pitchFamily="66" charset="0"/>
              </a:rPr>
              <a:t> ∙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" sz="2700" dirty="0">
                <a:latin typeface="Comic Sans MS" panose="030F0702030302020204" pitchFamily="66" charset="0"/>
              </a:rPr>
              <a:t> ∙ … ∙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" sz="2700" dirty="0">
                <a:latin typeface="Comic Sans MS" panose="030F0702030302020204" pitchFamily="66" charset="0"/>
              </a:rPr>
              <a:t> ,</a:t>
            </a: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where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≠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j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when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i ≠ j, and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each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 positive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integer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called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multiplicity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of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and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… + 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holds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497608" y="3754919"/>
            <a:ext cx="11250428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Hence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{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…,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}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set of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all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pairwise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distinct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of A,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each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corresponding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multiplicity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m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indicating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many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times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eigenvalue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</a:p>
          <a:p>
            <a:pPr marL="0" indent="0">
              <a:buNone/>
            </a:pP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appears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repeated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as a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solution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of </a:t>
            </a:r>
            <a:r>
              <a:rPr lang="es-ES" sz="2400" dirty="0" err="1">
                <a:latin typeface="Comic Sans MS" panose="030F0702030302020204" pitchFamily="66" charset="0"/>
              </a:rPr>
              <a:t>p</a:t>
            </a:r>
            <a:r>
              <a:rPr lang="es-ES" sz="2400" baseline="-25000" dirty="0" err="1">
                <a:latin typeface="Comic Sans MS" panose="030F0702030302020204" pitchFamily="66" charset="0"/>
              </a:rPr>
              <a:t>A</a:t>
            </a:r>
            <a:r>
              <a:rPr lang="es-ES" sz="2400" dirty="0">
                <a:latin typeface="Comic Sans MS" panose="030F0702030302020204" pitchFamily="66" charset="0"/>
              </a:rPr>
              <a:t>(x) = 0.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B2763-BA9A-FD3B-DE68-77F2B13AA3DC}"/>
              </a:ext>
            </a:extLst>
          </p:cNvPr>
          <p:cNvSpPr txBox="1">
            <a:spLocks/>
          </p:cNvSpPr>
          <p:nvPr/>
        </p:nvSpPr>
        <p:spPr>
          <a:xfrm>
            <a:off x="497608" y="698341"/>
            <a:ext cx="11196782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>
                <a:latin typeface="Comic Sans MS" panose="030F0702030302020204" pitchFamily="66" charset="0"/>
              </a:rPr>
              <a:t> </a:t>
            </a:r>
            <a:endParaRPr lang="es-ES" sz="29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matrix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A =                    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4623059" y="226890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-4-x   6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1     -x   -1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-6      7   3-x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51D74A-4ABE-52ED-20A3-8660DB6EB17B}"/>
              </a:ext>
            </a:extLst>
          </p:cNvPr>
          <p:cNvSpPr txBox="1"/>
          <p:nvPr/>
        </p:nvSpPr>
        <p:spPr>
          <a:xfrm>
            <a:off x="4918884" y="379985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-4   6   1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1   0  -1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-6   7   3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B644B153-DCE9-C4EA-32B0-702A5C596F11}"/>
              </a:ext>
            </a:extLst>
          </p:cNvPr>
          <p:cNvSpPr/>
          <p:nvPr/>
        </p:nvSpPr>
        <p:spPr>
          <a:xfrm>
            <a:off x="6494581" y="375044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0140D6A8-EBE8-2972-D0D0-F8AC05598CD4}"/>
              </a:ext>
            </a:extLst>
          </p:cNvPr>
          <p:cNvSpPr/>
          <p:nvPr/>
        </p:nvSpPr>
        <p:spPr>
          <a:xfrm>
            <a:off x="5052291" y="458512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5755857-15E7-368B-0CDD-711AF91E1F25}"/>
              </a:ext>
            </a:extLst>
          </p:cNvPr>
          <p:cNvCxnSpPr/>
          <p:nvPr/>
        </p:nvCxnSpPr>
        <p:spPr>
          <a:xfrm>
            <a:off x="4706187" y="2268904"/>
            <a:ext cx="0" cy="121985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59CA96C-6999-FF2D-5F42-B0ABEB7819EC}"/>
              </a:ext>
            </a:extLst>
          </p:cNvPr>
          <p:cNvCxnSpPr/>
          <p:nvPr/>
        </p:nvCxnSpPr>
        <p:spPr>
          <a:xfrm>
            <a:off x="7019896" y="2268904"/>
            <a:ext cx="0" cy="121985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3B13C4A-8B23-FB92-E8AE-347E1AA57AE5}"/>
              </a:ext>
            </a:extLst>
          </p:cNvPr>
          <p:cNvSpPr txBox="1">
            <a:spLocks/>
          </p:cNvSpPr>
          <p:nvPr/>
        </p:nvSpPr>
        <p:spPr>
          <a:xfrm>
            <a:off x="947073" y="158746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sz="2700" baseline="-25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(x)  =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det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(A -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 =                           = 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+5x-3 = -(x-1)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(x+3),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5C30E96-4CC2-A559-CEF5-02078517A03F}"/>
              </a:ext>
            </a:extLst>
          </p:cNvPr>
          <p:cNvSpPr txBox="1">
            <a:spLocks/>
          </p:cNvSpPr>
          <p:nvPr/>
        </p:nvSpPr>
        <p:spPr>
          <a:xfrm>
            <a:off x="486946" y="2878829"/>
            <a:ext cx="11218107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last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expression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coming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from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fact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that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+5x-3 = 0 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yields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following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solutions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 x=1, x=1, x=-3.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669B58D-DB55-4AB1-3B5A-9EDDF3A94C74}"/>
              </a:ext>
            </a:extLst>
          </p:cNvPr>
          <p:cNvSpPr txBox="1">
            <a:spLocks/>
          </p:cNvSpPr>
          <p:nvPr/>
        </p:nvSpPr>
        <p:spPr>
          <a:xfrm>
            <a:off x="486944" y="3376800"/>
            <a:ext cx="11218109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                       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Hence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all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distinct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(and</a:t>
            </a:r>
          </a:p>
          <a:p>
            <a:pPr marL="0" indent="0">
              <a:buNone/>
            </a:pP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corresponding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multiplicities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m</a:t>
            </a: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are: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          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1 ,  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2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32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 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-3,  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1   (note:   m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m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3  as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stated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F6E7F-8D0C-6CBA-78AF-2CE1B0596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E01E8A8-D8CA-CBA8-4073-09BAC6FF62C5}"/>
              </a:ext>
            </a:extLst>
          </p:cNvPr>
          <p:cNvSpPr/>
          <p:nvPr/>
        </p:nvSpPr>
        <p:spPr>
          <a:xfrm>
            <a:off x="372917" y="4488024"/>
            <a:ext cx="11626249" cy="1940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899B21-5E15-821C-271B-1B32180FD59B}"/>
              </a:ext>
            </a:extLst>
          </p:cNvPr>
          <p:cNvSpPr txBox="1">
            <a:spLocks/>
          </p:cNvSpPr>
          <p:nvPr/>
        </p:nvSpPr>
        <p:spPr>
          <a:xfrm>
            <a:off x="464128" y="139343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          To </a:t>
            </a:r>
            <a:r>
              <a:rPr lang="es-ES" b="1" dirty="0" err="1">
                <a:solidFill>
                  <a:srgbClr val="7030A0"/>
                </a:solidFill>
              </a:rPr>
              <a:t>start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with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 err="1">
                <a:solidFill>
                  <a:srgbClr val="FF0000"/>
                </a:solidFill>
              </a:rPr>
              <a:t>useful</a:t>
            </a:r>
            <a:r>
              <a:rPr lang="es-ES" b="1" i="1" dirty="0">
                <a:solidFill>
                  <a:srgbClr val="FF0000"/>
                </a:solidFill>
              </a:rPr>
              <a:t> to note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9A3B8-AAF9-2AAA-B1BA-1F199FCD937B}"/>
              </a:ext>
            </a:extLst>
          </p:cNvPr>
          <p:cNvSpPr txBox="1">
            <a:spLocks/>
          </p:cNvSpPr>
          <p:nvPr/>
        </p:nvSpPr>
        <p:spPr>
          <a:xfrm>
            <a:off x="372918" y="1040364"/>
            <a:ext cx="11446164" cy="42360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• </a:t>
            </a:r>
            <a:r>
              <a:rPr lang="es-ES" sz="2500" dirty="0" err="1">
                <a:latin typeface="Comic Sans MS" panose="030F0702030302020204" pitchFamily="66" charset="0"/>
              </a:rPr>
              <a:t>Knowing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set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latin typeface="Comic Sans MS" panose="030F0702030302020204" pitchFamily="66" charset="0"/>
              </a:rPr>
              <a:t>matrix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one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most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useful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tools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in a </a:t>
            </a:r>
            <a:r>
              <a:rPr lang="es-ES" sz="2500" dirty="0" err="1">
                <a:latin typeface="Comic Sans MS" panose="030F0702030302020204" pitchFamily="66" charset="0"/>
              </a:rPr>
              <a:t>variety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problems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approached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by</a:t>
            </a:r>
            <a:r>
              <a:rPr lang="es-ES" sz="2500" dirty="0">
                <a:latin typeface="Comic Sans MS" panose="030F0702030302020204" pitchFamily="66" charset="0"/>
              </a:rPr>
              <a:t> (</a:t>
            </a:r>
            <a:r>
              <a:rPr lang="es-ES" sz="2500" dirty="0" err="1">
                <a:latin typeface="Comic Sans MS" panose="030F0702030302020204" pitchFamily="66" charset="0"/>
              </a:rPr>
              <a:t>applied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 err="1">
                <a:latin typeface="Comic Sans MS" panose="030F0702030302020204" pitchFamily="66" charset="0"/>
              </a:rPr>
              <a:t>Mathematics</a:t>
            </a:r>
            <a:r>
              <a:rPr lang="es-ES" sz="2500" dirty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differential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equations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vibration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analysis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control </a:t>
            </a:r>
            <a:r>
              <a:rPr lang="es-ES" sz="2500" dirty="0" err="1">
                <a:latin typeface="Comic Sans MS" panose="030F0702030302020204" pitchFamily="66" charset="0"/>
              </a:rPr>
              <a:t>theory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quantum </a:t>
            </a:r>
            <a:r>
              <a:rPr lang="es-ES" sz="2500" dirty="0" err="1">
                <a:latin typeface="Comic Sans MS" panose="030F0702030302020204" pitchFamily="66" charset="0"/>
              </a:rPr>
              <a:t>mechanics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</a:t>
            </a:r>
            <a:r>
              <a:rPr lang="es-ES" sz="2500" dirty="0" err="1">
                <a:latin typeface="Comic Sans MS" panose="030F0702030302020204" pitchFamily="66" charset="0"/>
              </a:rPr>
              <a:t>electric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circuits</a:t>
            </a:r>
            <a:r>
              <a:rPr lang="es-ES" sz="2500" dirty="0">
                <a:latin typeface="Comic Sans MS" panose="030F0702030302020204" pitchFamily="66" charset="0"/>
              </a:rPr>
              <a:t>; … and a </a:t>
            </a:r>
            <a:r>
              <a:rPr lang="es-ES" sz="2500" dirty="0" err="1">
                <a:latin typeface="Comic Sans MS" panose="030F0702030302020204" pitchFamily="66" charset="0"/>
              </a:rPr>
              <a:t>large</a:t>
            </a:r>
            <a:r>
              <a:rPr lang="es-ES" sz="2500" dirty="0">
                <a:latin typeface="Comic Sans MS" panose="030F0702030302020204" pitchFamily="66" charset="0"/>
              </a:rPr>
              <a:t> etc.</a:t>
            </a:r>
          </a:p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3F102B3-A84A-62BC-7C95-F799E26270DF}"/>
              </a:ext>
            </a:extLst>
          </p:cNvPr>
          <p:cNvSpPr txBox="1">
            <a:spLocks/>
          </p:cNvSpPr>
          <p:nvPr/>
        </p:nvSpPr>
        <p:spPr>
          <a:xfrm>
            <a:off x="372918" y="4040153"/>
            <a:ext cx="11694391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• </a:t>
            </a:r>
            <a:r>
              <a:rPr lang="es-ES" sz="2500" dirty="0" err="1">
                <a:latin typeface="Comic Sans MS" panose="030F0702030302020204" pitchFamily="66" charset="0"/>
              </a:rPr>
              <a:t>Calculation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latin typeface="Comic Sans MS" panose="030F0702030302020204" pitchFamily="66" charset="0"/>
              </a:rPr>
              <a:t>matrix</a:t>
            </a:r>
            <a:r>
              <a:rPr lang="es-ES" sz="2500" dirty="0">
                <a:latin typeface="Comic Sans MS" panose="030F0702030302020204" pitchFamily="66" charset="0"/>
              </a:rPr>
              <a:t> can be non-trivial and quite </a:t>
            </a:r>
            <a:r>
              <a:rPr lang="es-ES" sz="2500" dirty="0" err="1">
                <a:latin typeface="Comic Sans MS" panose="030F0702030302020204" pitchFamily="66" charset="0"/>
              </a:rPr>
              <a:t>costly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in general. </a:t>
            </a:r>
            <a:r>
              <a:rPr lang="es-ES" sz="2500" dirty="0" err="1">
                <a:latin typeface="Comic Sans MS" panose="030F0702030302020204" pitchFamily="66" charset="0"/>
              </a:rPr>
              <a:t>With</a:t>
            </a:r>
            <a:r>
              <a:rPr lang="es-ES" sz="2500" dirty="0">
                <a:latin typeface="Comic Sans MS" panose="030F0702030302020204" pitchFamily="66" charset="0"/>
              </a:rPr>
              <a:t> a </a:t>
            </a:r>
            <a:r>
              <a:rPr lang="es-ES" sz="2500" dirty="0" err="1">
                <a:latin typeface="Comic Sans MS" panose="030F0702030302020204" pitchFamily="66" charset="0"/>
              </a:rPr>
              <a:t>very</a:t>
            </a:r>
            <a:r>
              <a:rPr lang="es-ES" sz="2500" dirty="0">
                <a:latin typeface="Comic Sans MS" panose="030F0702030302020204" pitchFamily="66" charset="0"/>
              </a:rPr>
              <a:t> simple </a:t>
            </a:r>
            <a:r>
              <a:rPr lang="es-ES" sz="2500" dirty="0" err="1">
                <a:latin typeface="Comic Sans MS" panose="030F0702030302020204" pitchFamily="66" charset="0"/>
              </a:rPr>
              <a:t>function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matrix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elements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circle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theorem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allows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some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amount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localization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those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eigenvalues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which</a:t>
            </a:r>
            <a:r>
              <a:rPr lang="es-ES" sz="2500" dirty="0">
                <a:latin typeface="Comic Sans MS" panose="030F0702030302020204" pitchFamily="66" charset="0"/>
              </a:rPr>
              <a:t> in </a:t>
            </a:r>
            <a:r>
              <a:rPr lang="es-ES" sz="2500" dirty="0" err="1">
                <a:latin typeface="Comic Sans MS" panose="030F0702030302020204" pitchFamily="66" charset="0"/>
              </a:rPr>
              <a:t>turn</a:t>
            </a:r>
            <a:r>
              <a:rPr lang="es-ES" sz="2500" dirty="0">
                <a:latin typeface="Comic Sans MS" panose="030F0702030302020204" pitchFamily="66" charset="0"/>
              </a:rPr>
              <a:t> has </a:t>
            </a:r>
            <a:r>
              <a:rPr lang="es-ES" sz="2500" dirty="0" err="1">
                <a:latin typeface="Comic Sans MS" panose="030F0702030302020204" pitchFamily="66" charset="0"/>
              </a:rPr>
              <a:t>some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important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practical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consequences</a:t>
            </a:r>
            <a:r>
              <a:rPr lang="es-ES" sz="2500" dirty="0">
                <a:latin typeface="Comic Sans MS" panose="030F0702030302020204" pitchFamily="66" charset="0"/>
              </a:rPr>
              <a:t>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674A-35E2-DEDD-6B52-37A7CE00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B601EE4-0CFD-46AF-FB0D-96CA3F444067}"/>
              </a:ext>
            </a:extLst>
          </p:cNvPr>
          <p:cNvSpPr txBox="1">
            <a:spLocks/>
          </p:cNvSpPr>
          <p:nvPr/>
        </p:nvSpPr>
        <p:spPr>
          <a:xfrm>
            <a:off x="497609" y="1167940"/>
            <a:ext cx="11196782" cy="431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 err="1">
                <a:latin typeface="Comic Sans MS" panose="030F0702030302020204" pitchFamily="66" charset="0"/>
              </a:rPr>
              <a:t>Given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</a:t>
            </a:r>
            <a:r>
              <a:rPr lang="es-ES" sz="2500" dirty="0">
                <a:latin typeface="Comic Sans MS" panose="030F0702030302020204" pitchFamily="66" charset="0"/>
              </a:rPr>
              <a:t>and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R, r &gt; 0</a:t>
            </a:r>
            <a:r>
              <a:rPr lang="es-ES" sz="2500" dirty="0">
                <a:latin typeface="Comic Sans MS" panose="030F0702030302020204" pitchFamily="66" charset="0"/>
              </a:rPr>
              <a:t>,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disk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with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center c and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radius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r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set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complex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numbers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at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distance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at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most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r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from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c;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that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 </a:t>
            </a:r>
            <a:r>
              <a:rPr lang="es-ES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(c) =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: |z-c|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≤ r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64D4282-2958-C63C-61F3-FD7FBCCBF5D9}"/>
              </a:ext>
            </a:extLst>
          </p:cNvPr>
          <p:cNvSpPr txBox="1">
            <a:spLocks/>
          </p:cNvSpPr>
          <p:nvPr/>
        </p:nvSpPr>
        <p:spPr>
          <a:xfrm>
            <a:off x="392789" y="1894649"/>
            <a:ext cx="11196782" cy="431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Geometrically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a </a:t>
            </a:r>
            <a:r>
              <a:rPr lang="es-ES" sz="2500" i="1" dirty="0" err="1">
                <a:latin typeface="Comic Sans MS" panose="030F0702030302020204" pitchFamily="66" charset="0"/>
              </a:rPr>
              <a:t>circle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with</a:t>
            </a:r>
            <a:r>
              <a:rPr lang="es-ES" sz="2500" dirty="0">
                <a:latin typeface="Comic Sans MS" panose="030F0702030302020204" pitchFamily="66" charset="0"/>
              </a:rPr>
              <a:t> center c and </a:t>
            </a:r>
            <a:r>
              <a:rPr lang="es-ES" sz="2500" dirty="0" err="1">
                <a:latin typeface="Comic Sans MS" panose="030F0702030302020204" pitchFamily="66" charset="0"/>
              </a:rPr>
              <a:t>radius</a:t>
            </a:r>
            <a:r>
              <a:rPr lang="es-ES" sz="2500" dirty="0">
                <a:latin typeface="Comic Sans MS" panose="030F0702030302020204" pitchFamily="66" charset="0"/>
              </a:rPr>
              <a:t> r; in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following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</a:t>
            </a:r>
            <a:r>
              <a:rPr lang="es-ES" sz="2500" dirty="0" err="1">
                <a:latin typeface="Comic Sans MS" panose="030F0702030302020204" pitchFamily="66" charset="0"/>
              </a:rPr>
              <a:t>example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for</a:t>
            </a:r>
            <a:r>
              <a:rPr lang="es-ES" sz="2500" dirty="0">
                <a:latin typeface="Comic Sans MS" panose="030F0702030302020204" pitchFamily="66" charset="0"/>
              </a:rPr>
              <a:t>  c=(-1,3)=-1+3i, r=2.5, 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dirty="0">
                <a:latin typeface="Comic Sans MS" panose="030F0702030302020204" pitchFamily="66" charset="0"/>
              </a:rPr>
              <a:t>(c)  </a:t>
            </a:r>
            <a:r>
              <a:rPr lang="es-ES" sz="2500" dirty="0" err="1">
                <a:latin typeface="Comic Sans MS" panose="030F0702030302020204" pitchFamily="66" charset="0"/>
              </a:rPr>
              <a:t>is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area</a:t>
            </a:r>
            <a:r>
              <a:rPr lang="es-ES" sz="2500" dirty="0">
                <a:latin typeface="Comic Sans MS" panose="030F0702030302020204" pitchFamily="66" charset="0"/>
              </a:rPr>
              <a:t> in blue color: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7A4CB4-5336-22E1-D326-E875E260A817}"/>
              </a:ext>
            </a:extLst>
          </p:cNvPr>
          <p:cNvSpPr txBox="1">
            <a:spLocks/>
          </p:cNvSpPr>
          <p:nvPr/>
        </p:nvSpPr>
        <p:spPr>
          <a:xfrm>
            <a:off x="392789" y="126188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</a:t>
            </a:r>
            <a:r>
              <a:rPr lang="es-ES" b="1" dirty="0" err="1">
                <a:solidFill>
                  <a:srgbClr val="7030A0"/>
                </a:solidFill>
              </a:rPr>
              <a:t>Preparing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for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theorem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 err="1">
                <a:solidFill>
                  <a:srgbClr val="FF0000"/>
                </a:solidFill>
              </a:rPr>
              <a:t>two</a:t>
            </a:r>
            <a:r>
              <a:rPr lang="es-ES" b="1" i="1" dirty="0">
                <a:solidFill>
                  <a:srgbClr val="FF0000"/>
                </a:solidFill>
              </a:rPr>
              <a:t> </a:t>
            </a:r>
            <a:r>
              <a:rPr lang="es-ES" b="1" i="1" dirty="0" err="1">
                <a:solidFill>
                  <a:srgbClr val="FF0000"/>
                </a:solidFill>
              </a:rPr>
              <a:t>definitions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034EE9F-A4B7-29E2-A6DF-8F3D9269D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3" y="3835247"/>
            <a:ext cx="4518971" cy="242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43171F19-D94C-2ED5-98EE-3644B8762B6B}"/>
              </a:ext>
            </a:extLst>
          </p:cNvPr>
          <p:cNvSpPr txBox="1">
            <a:spLocks/>
          </p:cNvSpPr>
          <p:nvPr/>
        </p:nvSpPr>
        <p:spPr>
          <a:xfrm>
            <a:off x="515896" y="224608"/>
            <a:ext cx="11556448" cy="64087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 err="1">
                <a:latin typeface="Comic Sans MS" panose="030F0702030302020204" pitchFamily="66" charset="0"/>
              </a:rPr>
              <a:t>Given</a:t>
            </a:r>
            <a:r>
              <a:rPr lang="es-ES" sz="2500" dirty="0">
                <a:latin typeface="Comic Sans MS" panose="030F0702030302020204" pitchFamily="66" charset="0"/>
              </a:rPr>
              <a:t> a set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n disks  {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), … ,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}, </a:t>
            </a:r>
            <a:r>
              <a:rPr lang="es-ES" sz="2500" dirty="0" err="1">
                <a:latin typeface="Comic Sans MS" panose="030F0702030302020204" pitchFamily="66" charset="0"/>
              </a:rPr>
              <a:t>we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will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write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</a:rPr>
              <a:t>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∙∙∙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∙∙∙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nonempty</a:t>
            </a:r>
            <a:r>
              <a:rPr lang="es-ES" sz="2500" dirty="0">
                <a:latin typeface="Comic Sans MS" panose="030F0702030302020204" pitchFamily="66" charset="0"/>
              </a:rPr>
              <a:t> sets  Z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, Z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s</a:t>
            </a: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satisfying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following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three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conditions</a:t>
            </a:r>
            <a:r>
              <a:rPr lang="es-ES" sz="2500" dirty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B10FB-F816-5DF0-8067-7EF74CF19D28}"/>
              </a:ext>
            </a:extLst>
          </p:cNvPr>
          <p:cNvSpPr txBox="1">
            <a:spLocks/>
          </p:cNvSpPr>
          <p:nvPr/>
        </p:nvSpPr>
        <p:spPr>
          <a:xfrm>
            <a:off x="695532" y="3695980"/>
            <a:ext cx="11371304" cy="24128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</a:rPr>
              <a:t>We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will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call</a:t>
            </a:r>
            <a:r>
              <a:rPr lang="es-ES" sz="2500" dirty="0">
                <a:latin typeface="Comic Sans MS" panose="030F0702030302020204" pitchFamily="66" charset="0"/>
              </a:rPr>
              <a:t> sets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i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the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given</a:t>
            </a:r>
            <a:r>
              <a:rPr lang="es-ES" sz="2500" dirty="0">
                <a:latin typeface="Comic Sans MS" panose="030F0702030302020204" pitchFamily="66" charset="0"/>
              </a:rPr>
              <a:t> set </a:t>
            </a:r>
            <a:r>
              <a:rPr lang="es-ES" sz="2500" dirty="0" err="1">
                <a:latin typeface="Comic Sans MS" panose="030F0702030302020204" pitchFamily="66" charset="0"/>
              </a:rPr>
              <a:t>of</a:t>
            </a:r>
            <a:r>
              <a:rPr lang="es-ES" sz="2500" dirty="0">
                <a:latin typeface="Comic Sans MS" panose="030F0702030302020204" pitchFamily="66" charset="0"/>
              </a:rPr>
              <a:t> disks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{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), … ,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}; </a:t>
            </a:r>
            <a:r>
              <a:rPr lang="es-ES" sz="2500" dirty="0" err="1">
                <a:latin typeface="Comic Sans MS" panose="030F0702030302020204" pitchFamily="66" charset="0"/>
              </a:rPr>
              <a:t>components</a:t>
            </a:r>
            <a:r>
              <a:rPr lang="es-ES" sz="2500" dirty="0">
                <a:latin typeface="Comic Sans MS" panose="030F0702030302020204" pitchFamily="66" charset="0"/>
              </a:rPr>
              <a:t> are </a:t>
            </a:r>
            <a:r>
              <a:rPr lang="es-ES" sz="2500" dirty="0" err="1">
                <a:latin typeface="Comic Sans MS" panose="030F0702030302020204" pitchFamily="66" charset="0"/>
              </a:rPr>
              <a:t>unique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except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for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relabeling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ACBC752-865F-6F55-3511-D71054B2B8B7}"/>
              </a:ext>
            </a:extLst>
          </p:cNvPr>
          <p:cNvSpPr txBox="1">
            <a:spLocks/>
          </p:cNvSpPr>
          <p:nvPr/>
        </p:nvSpPr>
        <p:spPr>
          <a:xfrm>
            <a:off x="570368" y="4649724"/>
            <a:ext cx="11621632" cy="39673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 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name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i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7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has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been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borrowed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from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graph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theory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as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they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correspond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to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components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graph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that has centers c</a:t>
            </a:r>
            <a:r>
              <a:rPr lang="es-ES" sz="2700" baseline="-25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…,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700" baseline="-25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as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vertices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two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vertices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being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adjacent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if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baseline="-5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7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∩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baseline="-5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≠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" panose="02020400000000000000" pitchFamily="18" charset="-128"/>
              </a:rPr>
              <a:t>∅).</a:t>
            </a:r>
            <a:endParaRPr lang="es-ES" sz="27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6" name="Gráfico 5" descr="Señal de pulgar hacia arriba  contorno">
            <a:extLst>
              <a:ext uri="{FF2B5EF4-FFF2-40B4-BE49-F238E27FC236}">
                <a16:creationId xmlns:a16="http://schemas.microsoft.com/office/drawing/2014/main" id="{D0079DCB-738A-B5D0-3487-7A442F76B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56" y="5378992"/>
            <a:ext cx="640079" cy="64007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89C2568-AA63-916B-E622-FB56B8A86C3D}"/>
              </a:ext>
            </a:extLst>
          </p:cNvPr>
          <p:cNvSpPr txBox="1">
            <a:spLocks/>
          </p:cNvSpPr>
          <p:nvPr/>
        </p:nvSpPr>
        <p:spPr>
          <a:xfrm>
            <a:off x="439695" y="1406180"/>
            <a:ext cx="11556448" cy="40456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a)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is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union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some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the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 Light" panose="02020300000000000000" pitchFamily="18" charset="-128"/>
              </a:rPr>
              <a:t>given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disks,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for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all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i = 1, 2,…, 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;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  <a:r>
              <a:rPr lang="es-ES" sz="2500" dirty="0">
                <a:latin typeface="Comic Sans MS" panose="030F0702030302020204" pitchFamily="66" charset="0"/>
              </a:rPr>
              <a:t>b)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∩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j</a:t>
            </a:r>
            <a:r>
              <a:rPr lang="es-ES" sz="2500" dirty="0">
                <a:latin typeface="Comic Sans MS" panose="030F0702030302020204" pitchFamily="66" charset="0"/>
              </a:rPr>
              <a:t> = 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∅ 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for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all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i , j = 1, 2,…, s, i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≠ j;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c) 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any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two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given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points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can be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connected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by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means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of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a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        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continuous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curve that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is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completely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included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in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for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all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i = 1, 2,…, 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.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3A50-BF7D-B29F-43D2-B557E6A2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660A4514-D39E-DEE3-11B8-1DA06B380DC7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following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7 disks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6EE49D32-3C41-49A4-02F8-02D4C0B474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06" y="1368229"/>
            <a:ext cx="73743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2788</TotalTime>
  <Words>2994</Words>
  <Application>Microsoft Office PowerPoint</Application>
  <PresentationFormat>Panorámica</PresentationFormat>
  <Paragraphs>963</Paragraphs>
  <Slides>38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Yu Mincho Light</vt:lpstr>
      <vt:lpstr>Aptos</vt:lpstr>
      <vt:lpstr>Arial</vt:lpstr>
      <vt:lpstr>Calibri</vt:lpstr>
      <vt:lpstr>Calibri Light</vt:lpstr>
      <vt:lpstr>Cambria Math</vt:lpstr>
      <vt:lpstr>Comic Sans MS</vt:lpstr>
      <vt:lpstr>Franklin Gothic Demi Cond</vt:lpstr>
      <vt:lpstr>Office 2013 - Tema de 2022</vt:lpstr>
      <vt:lpstr>Presentación de PowerPoint</vt:lpstr>
      <vt:lpstr>                        To start with [notation]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Basis for the intersection and sum of two subespaces:  a matrix approach</dc:title>
  <dc:creator>Xavier Marcote Ordax</dc:creator>
  <cp:lastModifiedBy>Xavier Marcote Ordax</cp:lastModifiedBy>
  <cp:revision>307</cp:revision>
  <dcterms:created xsi:type="dcterms:W3CDTF">2024-04-26T15:42:24Z</dcterms:created>
  <dcterms:modified xsi:type="dcterms:W3CDTF">2024-11-30T22:47:25Z</dcterms:modified>
</cp:coreProperties>
</file>