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5" r:id="rId1"/>
  </p:sldMasterIdLst>
  <p:notesMasterIdLst>
    <p:notesMasterId r:id="rId40"/>
  </p:notesMasterIdLst>
  <p:sldIdLst>
    <p:sldId id="391" r:id="rId2"/>
    <p:sldId id="257" r:id="rId3"/>
    <p:sldId id="392" r:id="rId4"/>
    <p:sldId id="381" r:id="rId5"/>
    <p:sldId id="382" r:id="rId6"/>
    <p:sldId id="383" r:id="rId7"/>
    <p:sldId id="384" r:id="rId8"/>
    <p:sldId id="418" r:id="rId9"/>
    <p:sldId id="386" r:id="rId10"/>
    <p:sldId id="387" r:id="rId11"/>
    <p:sldId id="388" r:id="rId12"/>
    <p:sldId id="389" r:id="rId13"/>
    <p:sldId id="359" r:id="rId14"/>
    <p:sldId id="365" r:id="rId15"/>
    <p:sldId id="395" r:id="rId16"/>
    <p:sldId id="394" r:id="rId17"/>
    <p:sldId id="393" r:id="rId18"/>
    <p:sldId id="396" r:id="rId19"/>
    <p:sldId id="397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  <p:sldId id="407" r:id="rId30"/>
    <p:sldId id="408" r:id="rId31"/>
    <p:sldId id="410" r:id="rId32"/>
    <p:sldId id="411" r:id="rId33"/>
    <p:sldId id="409" r:id="rId34"/>
    <p:sldId id="412" r:id="rId35"/>
    <p:sldId id="413" r:id="rId36"/>
    <p:sldId id="414" r:id="rId37"/>
    <p:sldId id="416" r:id="rId38"/>
    <p:sldId id="41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CCECFF"/>
    <a:srgbClr val="FFFF9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365" autoAdjust="0"/>
  </p:normalViewPr>
  <p:slideViewPr>
    <p:cSldViewPr snapToGrid="0">
      <p:cViewPr varScale="1">
        <p:scale>
          <a:sx n="97" d="100"/>
          <a:sy n="97" d="100"/>
        </p:scale>
        <p:origin x="1074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EC2706-A96D-493F-9BD0-020BDEF07417}" type="datetimeFigureOut">
              <a:rPr lang="es-ES" smtClean="0"/>
              <a:t>21/02/2025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42923-81BE-4A16-A46A-09D0CF26486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422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42923-81BE-4A16-A46A-09D0CF26486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3183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42923-81BE-4A16-A46A-09D0CF26486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5753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32515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5045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69540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63274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68071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96182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7860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7203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17797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70582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33955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2/21/2025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03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  <p:sldLayoutId id="2147483870" r:id="rId5"/>
    <p:sldLayoutId id="2147483871" r:id="rId6"/>
    <p:sldLayoutId id="2147483872" r:id="rId7"/>
    <p:sldLayoutId id="2147483873" r:id="rId8"/>
    <p:sldLayoutId id="2147483874" r:id="rId9"/>
    <p:sldLayoutId id="2147483875" r:id="rId10"/>
    <p:sldLayoutId id="2147483876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" Target="slide29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" Target="slide3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6.xml"/><Relationship Id="rId2" Type="http://schemas.openxmlformats.org/officeDocument/2006/relationships/slide" Target="slide28.xml"/><Relationship Id="rId1" Type="http://schemas.openxmlformats.org/officeDocument/2006/relationships/slideLayout" Target="../slideLayouts/slideLayout7.xml"/><Relationship Id="rId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" Target="slide37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" Target="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5737C-F441-8614-4798-6BCE63584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Gráfico, Diagrama&#10;&#10;Descripción generada automáticamente">
            <a:extLst>
              <a:ext uri="{FF2B5EF4-FFF2-40B4-BE49-F238E27FC236}">
                <a16:creationId xmlns:a16="http://schemas.microsoft.com/office/drawing/2014/main" id="{66E03247-8BBD-C0C8-3DE4-6D6B204CF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8" y="112014"/>
            <a:ext cx="11936579" cy="6451092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F9C095F9-B442-9316-7867-65FD1BEF53B7}"/>
              </a:ext>
            </a:extLst>
          </p:cNvPr>
          <p:cNvSpPr txBox="1">
            <a:spLocks/>
          </p:cNvSpPr>
          <p:nvPr/>
        </p:nvSpPr>
        <p:spPr>
          <a:xfrm>
            <a:off x="6238188" y="-741785"/>
            <a:ext cx="6339840" cy="59264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i="1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Teorema </a:t>
            </a:r>
          </a:p>
          <a:p>
            <a:r>
              <a:rPr lang="es-ES" sz="8000" i="1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de </a:t>
            </a:r>
            <a:br>
              <a:rPr lang="es-ES" sz="8000" i="1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s-ES" sz="8000" i="1" dirty="0" err="1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Gershgorin</a:t>
            </a:r>
            <a:b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b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endParaRPr lang="es-ES" sz="53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EB50423-3C41-89C9-8985-5BB8D729BDCA}"/>
              </a:ext>
            </a:extLst>
          </p:cNvPr>
          <p:cNvSpPr txBox="1">
            <a:spLocks/>
          </p:cNvSpPr>
          <p:nvPr/>
        </p:nvSpPr>
        <p:spPr>
          <a:xfrm>
            <a:off x="6172809" y="-741786"/>
            <a:ext cx="6339840" cy="592643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8000" i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Teorema </a:t>
            </a:r>
          </a:p>
          <a:p>
            <a:r>
              <a:rPr lang="es-ES" sz="8000" i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de </a:t>
            </a:r>
            <a:br>
              <a:rPr lang="es-ES" sz="8000" i="1" dirty="0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s-ES" sz="8000" i="1" dirty="0" err="1">
                <a:solidFill>
                  <a:schemeClr val="accent6">
                    <a:lumMod val="75000"/>
                  </a:schemeClr>
                </a:solidFill>
                <a:latin typeface="Franklin Gothic Demi Cond" panose="020B0706030402020204" pitchFamily="34" charset="0"/>
              </a:rPr>
              <a:t>Gershgorin</a:t>
            </a:r>
            <a:b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  <a:t> </a:t>
            </a:r>
            <a:br>
              <a:rPr lang="es-ES" sz="7200" dirty="0">
                <a:solidFill>
                  <a:schemeClr val="accent6">
                    <a:lumMod val="50000"/>
                  </a:schemeClr>
                </a:solidFill>
                <a:latin typeface="Franklin Gothic Demi Cond" panose="020B0706030402020204" pitchFamily="34" charset="0"/>
              </a:rPr>
            </a:br>
            <a:endParaRPr lang="es-ES" sz="5300" dirty="0">
              <a:solidFill>
                <a:schemeClr val="accent6">
                  <a:lumMod val="50000"/>
                </a:schemeClr>
              </a:solidFill>
              <a:latin typeface="Franklin Gothic Demi Cond" panose="020B07060304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242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969FA-44BA-4AEA-CD67-1B95F71A6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8DD1B496-7C34-9981-27FE-39757B95ECE4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los siguientes 7 discos tenemos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3C4F16D4-5813-B9E2-A8C0-9A2E977D4C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00" y="1368000"/>
            <a:ext cx="73743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169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91C0B-B4E7-2404-3548-CB5D8004B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9F2A2DC-BFE2-D3EB-0FD5-838236D515CB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los siguientes 7 discos tenemos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4" name="Imagen 3" descr="Diagrama&#10;&#10;Descripción generada automáticamente">
            <a:extLst>
              <a:ext uri="{FF2B5EF4-FFF2-40B4-BE49-F238E27FC236}">
                <a16:creationId xmlns:a16="http://schemas.microsoft.com/office/drawing/2014/main" id="{A0E3FEB8-7245-931C-D36F-C069AE6A2E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00" y="1368000"/>
            <a:ext cx="7374300" cy="3960000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C47035-410A-FC99-A511-C560C433E807}"/>
              </a:ext>
            </a:extLst>
          </p:cNvPr>
          <p:cNvSpPr txBox="1">
            <a:spLocks/>
          </p:cNvSpPr>
          <p:nvPr/>
        </p:nvSpPr>
        <p:spPr>
          <a:xfrm>
            <a:off x="706065" y="5162401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Entonces, la unión de los 7 discos dados se puede escribir como la unión de las </a:t>
            </a:r>
            <a:r>
              <a:rPr lang="es-ES_tradnl" sz="2500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componentes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2906F557-3191-2299-C42B-AA860C260417}"/>
              </a:ext>
            </a:extLst>
          </p:cNvPr>
          <p:cNvSpPr txBox="1">
            <a:spLocks/>
          </p:cNvSpPr>
          <p:nvPr/>
        </p:nvSpPr>
        <p:spPr>
          <a:xfrm>
            <a:off x="4254744" y="1045963"/>
            <a:ext cx="10913121" cy="26687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       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4883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A5C96D-6411-929D-2311-AA6CC3046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3C1E7088-275B-EE03-670F-24A81CD77905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los siguientes 7 discos tenemos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A713EBD5-65B0-295F-03BF-FDCB36612035}"/>
              </a:ext>
            </a:extLst>
          </p:cNvPr>
          <p:cNvSpPr txBox="1">
            <a:spLocks/>
          </p:cNvSpPr>
          <p:nvPr/>
        </p:nvSpPr>
        <p:spPr>
          <a:xfrm>
            <a:off x="4254744" y="1045963"/>
            <a:ext cx="10913121" cy="26687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       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EDD1E023-272D-D7B2-015A-B78B6859494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200" y="1368000"/>
            <a:ext cx="7374300" cy="3960000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F79E7037-281B-BF10-9E96-BAFDBD8B7035}"/>
              </a:ext>
            </a:extLst>
          </p:cNvPr>
          <p:cNvSpPr txBox="1">
            <a:spLocks/>
          </p:cNvSpPr>
          <p:nvPr/>
        </p:nvSpPr>
        <p:spPr>
          <a:xfrm>
            <a:off x="4255200" y="1047600"/>
            <a:ext cx="10913121" cy="266877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                                     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</a:t>
            </a:r>
          </a:p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       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0A589B1B-A924-DE14-0C84-F26E961D312F}"/>
              </a:ext>
            </a:extLst>
          </p:cNvPr>
          <p:cNvSpPr txBox="1">
            <a:spLocks/>
          </p:cNvSpPr>
          <p:nvPr/>
        </p:nvSpPr>
        <p:spPr>
          <a:xfrm>
            <a:off x="706065" y="5162401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Entonces, la unión de los 7 discos dados se puede escribir como la unión de las </a:t>
            </a:r>
            <a:r>
              <a:rPr lang="es-ES_tradnl" sz="2500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componentes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 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192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8535CB-BF2A-3CE9-A30A-B7E8C2328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A2FB34B-E7CB-6975-574F-E786D7039D20}"/>
              </a:ext>
            </a:extLst>
          </p:cNvPr>
          <p:cNvSpPr txBox="1">
            <a:spLocks/>
          </p:cNvSpPr>
          <p:nvPr/>
        </p:nvSpPr>
        <p:spPr>
          <a:xfrm>
            <a:off x="1179575" y="161941"/>
            <a:ext cx="9832850" cy="595442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dirty="0">
                <a:solidFill>
                  <a:srgbClr val="7030A0"/>
                </a:solidFill>
              </a:rPr>
              <a:t>                             El  Teorema</a:t>
            </a: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D06053B0-20A1-AD0B-DBE1-7EE6840ABA5D}"/>
              </a:ext>
            </a:extLst>
          </p:cNvPr>
          <p:cNvSpPr txBox="1">
            <a:spLocks/>
          </p:cNvSpPr>
          <p:nvPr/>
        </p:nvSpPr>
        <p:spPr>
          <a:xfrm>
            <a:off x="397165" y="832618"/>
            <a:ext cx="11672361" cy="5863442"/>
          </a:xfrm>
          <a:prstGeom prst="rect">
            <a:avLst/>
          </a:prstGeom>
          <a:pattFill prst="pct25">
            <a:fgClr>
              <a:srgbClr val="FFFF00"/>
            </a:fgClr>
            <a:bgClr>
              <a:schemeClr val="bg1"/>
            </a:bgClr>
          </a:pattFill>
          <a:ln>
            <a:solidFill>
              <a:schemeClr val="accent1">
                <a:shade val="15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700" b="1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Teorema</a:t>
            </a:r>
            <a:r>
              <a:rPr lang="en-US" sz="2700" b="1" i="1" dirty="0">
                <a:solidFill>
                  <a:srgbClr val="FF0000"/>
                </a:solidFill>
                <a:latin typeface="Comic Sans MS" panose="030F0702030302020204" pitchFamily="66" charset="0"/>
              </a:rPr>
              <a:t> de Gershgorin.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Todos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autovalores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una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matriz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cuadrada</a:t>
            </a:r>
            <a:endParaRPr lang="en-U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A =                           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∈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n)</a:t>
            </a: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se encuentran en la unión de los discos  </a:t>
            </a:r>
            <a:r>
              <a:rPr lang="es-ES" sz="2500" dirty="0"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latin typeface="Comic Sans MS" panose="030F0702030302020204" pitchFamily="66" charset="0"/>
              </a:rPr>
              <a:t>11</a:t>
            </a:r>
            <a:r>
              <a:rPr lang="es-ES" sz="2500" dirty="0">
                <a:latin typeface="Comic Sans MS" panose="030F0702030302020204" pitchFamily="66" charset="0"/>
              </a:rPr>
              <a:t>),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latin typeface="Comic Sans MS" panose="030F0702030302020204" pitchFamily="66" charset="0"/>
              </a:rPr>
              <a:t>22</a:t>
            </a:r>
            <a:r>
              <a:rPr lang="es-ES" sz="2500" dirty="0">
                <a:latin typeface="Comic Sans MS" panose="030F0702030302020204" pitchFamily="66" charset="0"/>
              </a:rPr>
              <a:t>), … ,</a:t>
            </a:r>
            <a:r>
              <a:rPr lang="es-ES" sz="2500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latin typeface="Comic Sans MS" panose="030F0702030302020204" pitchFamily="66" charset="0"/>
              </a:rPr>
              <a:t>nn</a:t>
            </a:r>
            <a:r>
              <a:rPr lang="es-ES" sz="2500" dirty="0">
                <a:latin typeface="Comic Sans MS" panose="030F0702030302020204" pitchFamily="66" charset="0"/>
              </a:rPr>
              <a:t>)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(a partir de ahora, </a:t>
            </a:r>
            <a:r>
              <a:rPr lang="es-ES" sz="2500" i="1" dirty="0">
                <a:latin typeface="Comic Sans MS" panose="030F0702030302020204" pitchFamily="66" charset="0"/>
              </a:rPr>
              <a:t>discos o círculos de </a:t>
            </a:r>
            <a:r>
              <a:rPr lang="es-ES" sz="2500" i="1" dirty="0" err="1"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), donde cada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R</a:t>
            </a:r>
            <a:r>
              <a:rPr lang="en-U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es la 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suma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módulos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elementos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no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diagonales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la fila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para  </a:t>
            </a:r>
          </a:p>
          <a:p>
            <a:pPr marL="0" indent="0">
              <a:buNone/>
            </a:pP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1, 2, …, n :  </a:t>
            </a:r>
            <a:r>
              <a:rPr lang="en-US" sz="2500" dirty="0">
                <a:latin typeface="Comic Sans MS" panose="030F0702030302020204" pitchFamily="66" charset="0"/>
              </a:rPr>
              <a:t>R</a:t>
            </a:r>
            <a:r>
              <a:rPr lang="en-US" sz="2500" baseline="-25000" dirty="0">
                <a:latin typeface="Comic Sans MS" panose="030F0702030302020204" pitchFamily="66" charset="0"/>
              </a:rPr>
              <a:t>i </a:t>
            </a:r>
            <a:r>
              <a:rPr lang="en-US" sz="2500" dirty="0">
                <a:latin typeface="Comic Sans MS" panose="030F0702030302020204" pitchFamily="66" charset="0"/>
              </a:rPr>
              <a:t>= </a:t>
            </a:r>
            <a:r>
              <a:rPr lang="pt-BR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∑ |</a:t>
            </a:r>
            <a:r>
              <a:rPr lang="es-ES" sz="2500" dirty="0" err="1"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latin typeface="Comic Sans MS" panose="030F0702030302020204" pitchFamily="66" charset="0"/>
              </a:rPr>
              <a:t>ij</a:t>
            </a:r>
            <a:r>
              <a:rPr lang="pt-BR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|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 marL="0" indent="0">
              <a:buNone/>
            </a:pPr>
            <a:endParaRPr lang="en-U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endParaRPr lang="es-ES" sz="3000" baseline="30000" dirty="0"/>
          </a:p>
          <a:p>
            <a:pPr marL="0" indent="0">
              <a:buNone/>
            </a:pPr>
            <a:endParaRPr lang="es-ES" sz="3000" baseline="30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361BE50-394D-FBD1-F104-6DD1D03757AD}"/>
              </a:ext>
            </a:extLst>
          </p:cNvPr>
          <p:cNvSpPr txBox="1"/>
          <p:nvPr/>
        </p:nvSpPr>
        <p:spPr>
          <a:xfrm>
            <a:off x="4351406" y="1253626"/>
            <a:ext cx="314283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4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12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∙∙∙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1n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4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21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∙∙∙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2n</a:t>
            </a: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∙∙∙    ∙∙∙  ∙∙∙   ∙∙∙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4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n1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n2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∙∙∙  A</a:t>
            </a:r>
            <a:r>
              <a:rPr lang="es-ES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nn</a:t>
            </a:r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Cerrar corchete 12">
            <a:extLst>
              <a:ext uri="{FF2B5EF4-FFF2-40B4-BE49-F238E27FC236}">
                <a16:creationId xmlns:a16="http://schemas.microsoft.com/office/drawing/2014/main" id="{A4D548ED-4F66-AD05-4602-548FDEAD53CF}"/>
              </a:ext>
            </a:extLst>
          </p:cNvPr>
          <p:cNvSpPr/>
          <p:nvPr/>
        </p:nvSpPr>
        <p:spPr>
          <a:xfrm>
            <a:off x="6952535" y="1361621"/>
            <a:ext cx="45719" cy="1646331"/>
          </a:xfrm>
          <a:prstGeom prst="rightBracke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Abrir corchete 13">
            <a:extLst>
              <a:ext uri="{FF2B5EF4-FFF2-40B4-BE49-F238E27FC236}">
                <a16:creationId xmlns:a16="http://schemas.microsoft.com/office/drawing/2014/main" id="{5FD08A92-C795-BBE4-941D-B9AC3221F32D}"/>
              </a:ext>
            </a:extLst>
          </p:cNvPr>
          <p:cNvSpPr/>
          <p:nvPr/>
        </p:nvSpPr>
        <p:spPr>
          <a:xfrm>
            <a:off x="4428365" y="1353208"/>
            <a:ext cx="48016" cy="1654744"/>
          </a:xfrm>
          <a:prstGeom prst="leftBracket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BA5AB61-2672-EBEA-04AF-4A975CC41084}"/>
              </a:ext>
            </a:extLst>
          </p:cNvPr>
          <p:cNvSpPr txBox="1">
            <a:spLocks/>
          </p:cNvSpPr>
          <p:nvPr/>
        </p:nvSpPr>
        <p:spPr>
          <a:xfrm>
            <a:off x="747769" y="5428351"/>
            <a:ext cx="11672361" cy="1762497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Más aún, si   Z</a:t>
            </a:r>
            <a:r>
              <a:rPr lang="es-E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Z</a:t>
            </a:r>
            <a:r>
              <a:rPr lang="es-E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... , </a:t>
            </a: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100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son las componentes del conjunto de discos de </a:t>
            </a:r>
          </a:p>
          <a:p>
            <a:pPr marL="0" indent="0">
              <a:buNone/>
            </a:pPr>
            <a:r>
              <a:rPr lang="es-E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Gershgorin</a:t>
            </a:r>
            <a:r>
              <a:rPr lang="es-E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entonces en cada 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n-U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podemos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encontrar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un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número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auto-</a:t>
            </a:r>
          </a:p>
          <a:p>
            <a:pPr marL="0" indent="0">
              <a:buNone/>
            </a:pP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valores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A (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distintos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comprendido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entre 1 y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el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número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de discos </a:t>
            </a:r>
            <a:r>
              <a:rPr lang="en-US" sz="10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en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Z</a:t>
            </a:r>
            <a:r>
              <a:rPr lang="en-US" sz="100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1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.  </a:t>
            </a:r>
          </a:p>
          <a:p>
            <a:pPr marL="0" indent="0">
              <a:buNone/>
            </a:pPr>
            <a:endParaRPr lang="en-U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endParaRPr lang="es-ES" sz="3000" baseline="30000" dirty="0"/>
          </a:p>
          <a:p>
            <a:pPr marL="0" indent="0">
              <a:buNone/>
            </a:pPr>
            <a:endParaRPr lang="es-ES" sz="3000" baseline="300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F6F426A-5481-4A97-2D3F-52A47F28EDE8}"/>
              </a:ext>
            </a:extLst>
          </p:cNvPr>
          <p:cNvSpPr txBox="1"/>
          <p:nvPr/>
        </p:nvSpPr>
        <p:spPr>
          <a:xfrm>
            <a:off x="3367389" y="5059019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latin typeface="Comic Sans MS" panose="030F0702030302020204" pitchFamily="66" charset="0"/>
              </a:rPr>
              <a:t>j </a:t>
            </a:r>
            <a:r>
              <a:rPr lang="es-ES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≠</a:t>
            </a:r>
            <a:r>
              <a:rPr lang="es-ES" dirty="0">
                <a:latin typeface="Comic Sans MS" panose="030F0702030302020204" pitchFamily="66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365533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C5D4C-1219-C8A1-B69D-DB4CEBB13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16276C3-383E-82C2-57AA-2A2B23E4C30C}"/>
              </a:ext>
            </a:extLst>
          </p:cNvPr>
          <p:cNvSpPr txBox="1"/>
          <p:nvPr/>
        </p:nvSpPr>
        <p:spPr>
          <a:xfrm>
            <a:off x="5694218" y="34544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2FE1ACA-DD31-C8D6-7E7C-3DFF4A49F96E}"/>
              </a:ext>
            </a:extLst>
          </p:cNvPr>
          <p:cNvSpPr txBox="1"/>
          <p:nvPr/>
        </p:nvSpPr>
        <p:spPr>
          <a:xfrm>
            <a:off x="5694218" y="34544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E347D3B8-7CF5-6798-1DE7-9EFB4C5AFDDA}"/>
              </a:ext>
            </a:extLst>
          </p:cNvPr>
          <p:cNvSpPr txBox="1"/>
          <p:nvPr/>
        </p:nvSpPr>
        <p:spPr>
          <a:xfrm>
            <a:off x="492932" y="861548"/>
            <a:ext cx="11206136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⊳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El disco de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</a:rPr>
              <a:t>está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centrado en el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elemento diagonal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</a:p>
          <a:p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  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de la matriz (fila i), calculándose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R</a:t>
            </a:r>
            <a:r>
              <a:rPr lang="es-ES" sz="2500" baseline="-250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latin typeface="Comic Sans MS" panose="030F0702030302020204" pitchFamily="66" charset="0"/>
              </a:rPr>
              <a:t>  </a:t>
            </a:r>
            <a:r>
              <a:rPr lang="es-ES" sz="2500" dirty="0">
                <a:latin typeface="Comic Sans MS" panose="030F0702030302020204" pitchFamily="66" charset="0"/>
              </a:rPr>
              <a:t>a partir de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los otros elementos en </a:t>
            </a:r>
          </a:p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la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fila i</a:t>
            </a:r>
            <a:r>
              <a:rPr lang="es-ES" sz="2500" dirty="0">
                <a:latin typeface="Comic Sans MS" panose="030F0702030302020204" pitchFamily="66" charset="0"/>
              </a:rPr>
              <a:t>.   </a:t>
            </a:r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69" y="150264"/>
            <a:ext cx="10975848" cy="1191313"/>
          </a:xfrm>
        </p:spPr>
        <p:txBody>
          <a:bodyPr>
            <a:normAutofit/>
          </a:bodyPr>
          <a:lstStyle/>
          <a:p>
            <a:r>
              <a:rPr lang="es-ES" sz="2500" dirty="0">
                <a:latin typeface="Comic Sans MS" panose="030F0702030302020204" pitchFamily="66" charset="0"/>
              </a:rPr>
              <a:t>Observemos que</a:t>
            </a:r>
            <a:r>
              <a:rPr lang="es-ES_tradnl" sz="2500" dirty="0">
                <a:latin typeface="Comic Sans MS" panose="030F0702030302020204" pitchFamily="66" charset="0"/>
              </a:rPr>
              <a:t>:</a:t>
            </a:r>
            <a:r>
              <a:rPr lang="pt-BR" sz="4500" dirty="0">
                <a:latin typeface="Comic Sans MS" panose="030F0702030302020204" pitchFamily="66" charset="0"/>
              </a:rPr>
              <a:t>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7752D7D-1ADB-590F-DDBC-404B6F8C265E}"/>
              </a:ext>
            </a:extLst>
          </p:cNvPr>
          <p:cNvSpPr txBox="1"/>
          <p:nvPr/>
        </p:nvSpPr>
        <p:spPr>
          <a:xfrm>
            <a:off x="492932" y="2149019"/>
            <a:ext cx="1159746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⊳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Como A</a:t>
            </a:r>
            <a:r>
              <a:rPr lang="es-ES" sz="2500" b="1" baseline="30000" dirty="0">
                <a:latin typeface="Comic Sans MS" panose="030F0702030302020204" pitchFamily="66" charset="0"/>
                <a:ea typeface="Cambria Math" panose="02040503050406030204" pitchFamily="18" charset="0"/>
              </a:rPr>
              <a:t>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y A tienen los mismos autovalores y las filas de A</a:t>
            </a:r>
            <a:r>
              <a:rPr lang="es-ES" sz="2500" b="1" baseline="30000" dirty="0">
                <a:latin typeface="Comic Sans MS" panose="030F0702030302020204" pitchFamily="66" charset="0"/>
                <a:ea typeface="Cambria Math" panose="02040503050406030204" pitchFamily="18" charset="0"/>
              </a:rPr>
              <a:t>T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son las  </a:t>
            </a:r>
          </a:p>
          <a:p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  columnas de A, el teorema de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se puede aplicar para localizar </a:t>
            </a:r>
          </a:p>
          <a:p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  los autovalores de A usando como </a:t>
            </a:r>
            <a:r>
              <a:rPr lang="es-ES" sz="2500" i="1" dirty="0">
                <a:latin typeface="Comic Sans MS" panose="030F0702030302020204" pitchFamily="66" charset="0"/>
                <a:ea typeface="Cambria Math" panose="02040503050406030204" pitchFamily="18" charset="0"/>
              </a:rPr>
              <a:t>nuevos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discos de </a:t>
            </a:r>
            <a:r>
              <a:rPr lang="es-ES" sz="2500" dirty="0" err="1">
                <a:latin typeface="Comic Sans MS" panose="030F0702030302020204" pitchFamily="66" charset="0"/>
                <a:ea typeface="Cambria Math" panose="02040503050406030204" pitchFamily="18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los </a:t>
            </a:r>
          </a:p>
          <a:p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  conjuntos</a:t>
            </a:r>
          </a:p>
          <a:p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r>
              <a:rPr lang="es-ES" sz="2500" dirty="0">
                <a:latin typeface="Comic Sans MS" panose="030F0702030302020204" pitchFamily="66" charset="0"/>
              </a:rPr>
              <a:t>   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), D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), … 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</a:rPr>
              <a:t>,</a:t>
            </a:r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r>
              <a:rPr lang="es-ES" sz="2500" dirty="0">
                <a:latin typeface="Comic Sans MS" panose="030F0702030302020204" pitchFamily="66" charset="0"/>
              </a:rPr>
              <a:t>   cada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5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centrado en el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elemento diagonal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ii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de la matriz (en la </a:t>
            </a:r>
          </a:p>
          <a:p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   columna i), </a:t>
            </a:r>
            <a:r>
              <a:rPr lang="es-ES" sz="25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s-ES" sz="2500" baseline="-250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baseline="-250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siendo obtenido a partir de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los otros elementos en </a:t>
            </a:r>
            <a:r>
              <a:rPr lang="es-ES" sz="2500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columna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i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r>
              <a:rPr lang="en-US" sz="2500" dirty="0">
                <a:latin typeface="Comic Sans MS" panose="030F0702030302020204" pitchFamily="66" charset="0"/>
              </a:rPr>
              <a:t>                                                </a:t>
            </a:r>
            <a:r>
              <a:rPr lang="en-U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R’</a:t>
            </a:r>
            <a:r>
              <a:rPr lang="en-U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</a:t>
            </a:r>
            <a:r>
              <a:rPr lang="pt-BR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∑ |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ki</a:t>
            </a:r>
            <a:r>
              <a:rPr lang="pt-BR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|</a:t>
            </a:r>
            <a:r>
              <a:rPr lang="en-US" sz="2500" dirty="0">
                <a:latin typeface="Comic Sans MS" panose="030F0702030302020204" pitchFamily="66" charset="0"/>
              </a:rPr>
              <a:t>.</a:t>
            </a:r>
          </a:p>
          <a:p>
            <a:endParaRPr lang="es-ES" sz="25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FCBC1F-2F02-109C-F13C-37640ED11E63}"/>
              </a:ext>
            </a:extLst>
          </p:cNvPr>
          <p:cNvSpPr txBox="1"/>
          <p:nvPr/>
        </p:nvSpPr>
        <p:spPr>
          <a:xfrm>
            <a:off x="5630400" y="6338404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k 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≠</a:t>
            </a:r>
            <a:r>
              <a:rPr lang="es-ES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423555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B2978-BD96-8B29-8784-686B1F6CEC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2BBD1DAC-2824-77A5-1624-8F7994CA3F78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6D2BD9C-23A5-00AF-783C-16AC6FE3890B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F56BD486-9741-DC92-1378-2FD24882A9B5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175EA1C3-1581-FEA9-C08A-72E513486260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4495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AFA05-FFE0-6268-846F-5E92F001A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3C74777-5D66-D7EC-D404-103991B8271C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D53A648E-D57A-BFF2-E4F8-4DC025DB0A80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Discos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filas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|+|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 = 2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944AA2-38E2-A4CE-9BD8-E85DCEEA4149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5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1    1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errar corchete 6">
            <a:extLst>
              <a:ext uri="{FF2B5EF4-FFF2-40B4-BE49-F238E27FC236}">
                <a16:creationId xmlns:a16="http://schemas.microsoft.com/office/drawing/2014/main" id="{04067A64-CFBF-CA7D-BEAE-8252CBAFCE24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0C1198D6-BA02-4AB8-2F01-DF6DAF581096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31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1102F-D02E-DCD4-6868-E25E0E548F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60FE69B-027D-6790-EDFA-43D6BFED1E4C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28C19950-E996-9937-010F-CBB60D1C4B3A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Discos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filas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7DC7E9F1-64BC-61C7-D7FA-028E027C30C4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90425099-3CE1-0369-E71E-8C1795F08C06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1C4028C8-685E-E049-47F9-AE8CEBEC87C2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Abrir corchete 4">
            <a:extLst>
              <a:ext uri="{FF2B5EF4-FFF2-40B4-BE49-F238E27FC236}">
                <a16:creationId xmlns:a16="http://schemas.microsoft.com/office/drawing/2014/main" id="{04D1BE01-B33C-9E21-3CC0-6A1E1B4FF332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553354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682D5-42E6-CE57-C5A0-45F1FDB70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CDC99A0-B9DD-BEB6-E81A-9228730178D2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4D4728E-1FA7-8FCA-828F-F9273E1D38C5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Discos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filas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EF474F3-8DA0-717D-60CB-7FADF61E7994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AB867256-6F4A-9156-50B8-033EF6EFD2FE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|+|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 = 1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25B9119-6A9D-EC6F-2658-99E29432A446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0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errar corchete 8">
            <a:extLst>
              <a:ext uri="{FF2B5EF4-FFF2-40B4-BE49-F238E27FC236}">
                <a16:creationId xmlns:a16="http://schemas.microsoft.com/office/drawing/2014/main" id="{810FA078-1A5A-3E17-FD35-5C4B545DA709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Abrir corchete 9">
            <a:extLst>
              <a:ext uri="{FF2B5EF4-FFF2-40B4-BE49-F238E27FC236}">
                <a16:creationId xmlns:a16="http://schemas.microsoft.com/office/drawing/2014/main" id="{3325844E-E595-DE17-F6EC-1158A6E95BBA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134660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003F9-D13B-41D4-4FF6-A0AAA7B2A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A5F1BB68-44F1-0C20-A5C3-5952A02EF4EE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43DA3892-69AC-7718-A0FF-B931BC77A8C6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Discos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filas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7F7DBAD-CA40-05AB-AE39-F21B75F37B69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D41696C-96A0-6A81-2B0C-601D5A28F1F9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B27868C7-12D7-F424-622E-15B78EA80B2C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brir corchete 5">
            <a:extLst>
              <a:ext uri="{FF2B5EF4-FFF2-40B4-BE49-F238E27FC236}">
                <a16:creationId xmlns:a16="http://schemas.microsoft.com/office/drawing/2014/main" id="{F827B9EC-AA79-1FA7-0F16-E1CA560832DF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errar corchete 8">
            <a:extLst>
              <a:ext uri="{FF2B5EF4-FFF2-40B4-BE49-F238E27FC236}">
                <a16:creationId xmlns:a16="http://schemas.microsoft.com/office/drawing/2014/main" id="{D76211DD-B8FA-653E-1849-1ED062984938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61E2B7B-483F-AA70-73D1-B09A273A1C05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8949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6C1A26-6C7E-24F6-B2D1-9ED8AC6B5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291" y="365125"/>
            <a:ext cx="11462327" cy="793719"/>
          </a:xfr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s-ES" b="1" dirty="0">
                <a:solidFill>
                  <a:srgbClr val="7030A0"/>
                </a:solidFill>
              </a:rPr>
              <a:t>                        Para empezar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>
                <a:solidFill>
                  <a:srgbClr val="FF0000"/>
                </a:solidFill>
              </a:rPr>
              <a:t>notación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156" y="1337995"/>
            <a:ext cx="11794837" cy="3168605"/>
          </a:xfrm>
        </p:spPr>
        <p:txBody>
          <a:bodyPr>
            <a:normAutofit/>
          </a:bodyPr>
          <a:lstStyle/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n) </a:t>
            </a:r>
            <a:r>
              <a:rPr lang="es-ES" sz="2500" dirty="0">
                <a:latin typeface="Comic Sans MS" panose="030F0702030302020204" pitchFamily="66" charset="0"/>
              </a:rPr>
              <a:t>:  conjunto de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matrices cuadradas con n filas y n columnas</a:t>
            </a:r>
            <a:r>
              <a:rPr lang="es-ES" sz="2500" dirty="0">
                <a:latin typeface="Comic Sans MS" panose="030F0702030302020204" pitchFamily="66" charset="0"/>
              </a:rPr>
              <a:t>, con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entradas pertenecientes al conjunto de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números complejos (C)</a:t>
            </a:r>
            <a:r>
              <a:rPr lang="es-ES" dirty="0">
                <a:solidFill>
                  <a:schemeClr val="accent4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D5FDB5-09A6-229B-B104-9F7C33E80883}"/>
              </a:ext>
            </a:extLst>
          </p:cNvPr>
          <p:cNvSpPr txBox="1"/>
          <p:nvPr/>
        </p:nvSpPr>
        <p:spPr>
          <a:xfrm>
            <a:off x="1950370" y="2451969"/>
            <a:ext cx="268317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1   0   0  0     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0  1    0  0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∙∙∙ ∙∙∙   ∙∙∙  ∙∙∙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0  0   0   1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errar corchete 5">
            <a:extLst>
              <a:ext uri="{FF2B5EF4-FFF2-40B4-BE49-F238E27FC236}">
                <a16:creationId xmlns:a16="http://schemas.microsoft.com/office/drawing/2014/main" id="{BFF41E56-8F8E-9210-BC23-8EEF6F0CF9CD}"/>
              </a:ext>
            </a:extLst>
          </p:cNvPr>
          <p:cNvSpPr/>
          <p:nvPr/>
        </p:nvSpPr>
        <p:spPr>
          <a:xfrm>
            <a:off x="3851601" y="2503638"/>
            <a:ext cx="45719" cy="1646331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Abrir corchete 6">
            <a:extLst>
              <a:ext uri="{FF2B5EF4-FFF2-40B4-BE49-F238E27FC236}">
                <a16:creationId xmlns:a16="http://schemas.microsoft.com/office/drawing/2014/main" id="{D4E91463-2B5C-256C-11C2-85D170349B2F}"/>
              </a:ext>
            </a:extLst>
          </p:cNvPr>
          <p:cNvSpPr/>
          <p:nvPr/>
        </p:nvSpPr>
        <p:spPr>
          <a:xfrm>
            <a:off x="2039815" y="2495226"/>
            <a:ext cx="48016" cy="1654744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1192490" y="3108895"/>
            <a:ext cx="11196782" cy="316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                     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 :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matriz identidad </a:t>
            </a:r>
            <a:r>
              <a:rPr lang="es-ES" sz="2500" dirty="0">
                <a:latin typeface="Comic Sans MS" panose="030F0702030302020204" pitchFamily="66" charset="0"/>
              </a:rPr>
              <a:t>(unos en diagonal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                       principal, ceros fuera).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120156" y="4269680"/>
            <a:ext cx="12149599" cy="316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1) </a:t>
            </a:r>
            <a:r>
              <a:rPr lang="es-ES" sz="2500" dirty="0">
                <a:latin typeface="Comic Sans MS" panose="030F0702030302020204" pitchFamily="66" charset="0"/>
              </a:rPr>
              <a:t>:  conjunto de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matrices columna con n filas y 1 columna</a:t>
            </a:r>
            <a:r>
              <a:rPr lang="es-ES" sz="2500" dirty="0">
                <a:latin typeface="Comic Sans MS" panose="030F0702030302020204" pitchFamily="66" charset="0"/>
              </a:rPr>
              <a:t>, entradas en C</a:t>
            </a:r>
            <a:r>
              <a:rPr lang="es-ES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DD5FDB5-09A6-229B-B104-9F7C33E80883}"/>
              </a:ext>
            </a:extLst>
          </p:cNvPr>
          <p:cNvSpPr txBox="1"/>
          <p:nvPr/>
        </p:nvSpPr>
        <p:spPr>
          <a:xfrm>
            <a:off x="2426043" y="5033328"/>
            <a:ext cx="2683176" cy="206210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0     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∙∙∙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0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Abrir corchete 11">
            <a:extLst>
              <a:ext uri="{FF2B5EF4-FFF2-40B4-BE49-F238E27FC236}">
                <a16:creationId xmlns:a16="http://schemas.microsoft.com/office/drawing/2014/main" id="{D4E91463-2B5C-256C-11C2-85D170349B2F}"/>
              </a:ext>
            </a:extLst>
          </p:cNvPr>
          <p:cNvSpPr/>
          <p:nvPr/>
        </p:nvSpPr>
        <p:spPr>
          <a:xfrm>
            <a:off x="2426043" y="5031722"/>
            <a:ext cx="48016" cy="1654744"/>
          </a:xfrm>
          <a:prstGeom prst="lef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errar corchete 13">
            <a:extLst>
              <a:ext uri="{FF2B5EF4-FFF2-40B4-BE49-F238E27FC236}">
                <a16:creationId xmlns:a16="http://schemas.microsoft.com/office/drawing/2014/main" id="{BFF41E56-8F8E-9210-BC23-8EEF6F0CF9CD}"/>
              </a:ext>
            </a:extLst>
          </p:cNvPr>
          <p:cNvSpPr/>
          <p:nvPr/>
        </p:nvSpPr>
        <p:spPr>
          <a:xfrm>
            <a:off x="2927843" y="5030818"/>
            <a:ext cx="45719" cy="1646331"/>
          </a:xfrm>
          <a:prstGeom prst="rightBracket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1076480" y="5484646"/>
            <a:ext cx="9074283" cy="3168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[0]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 x 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      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1) :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matriz cero </a:t>
            </a:r>
            <a:r>
              <a:rPr lang="es-ES" sz="2500" dirty="0">
                <a:latin typeface="Comic Sans MS" panose="030F0702030302020204" pitchFamily="66" charset="0"/>
              </a:rPr>
              <a:t>(llena de ceros).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612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/>
      <p:bldP spid="10" grpId="0"/>
      <p:bldP spid="11" grpId="0"/>
      <p:bldP spid="12" grpId="0" animBg="1"/>
      <p:bldP spid="14" grpId="0" animBg="1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A9184F-24E2-6434-85AC-B70142820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C2ECD54-B621-E57F-3BDC-C2AFC99AF616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31290BD5-345F-1551-5632-56370A402461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Discos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filas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4332FC80-6DA2-D172-5B50-EB46D6FA75E0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75E410B-3B11-6761-3CBF-A0E42BC709DC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6A330F96-C5A8-9DF0-8DF1-DADA87D3C9F0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C4398D8D-7B5A-2994-0E9A-B3721D86A352}"/>
              </a:ext>
            </a:extLst>
          </p:cNvPr>
          <p:cNvSpPr txBox="1">
            <a:spLocks/>
          </p:cNvSpPr>
          <p:nvPr/>
        </p:nvSpPr>
        <p:spPr>
          <a:xfrm>
            <a:off x="572722" y="2695801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-1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|+|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| = 2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919149B-DCE6-85DA-63B0-5F1E60C7F51F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2   0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Cerrar corchete 10">
            <a:extLst>
              <a:ext uri="{FF2B5EF4-FFF2-40B4-BE49-F238E27FC236}">
                <a16:creationId xmlns:a16="http://schemas.microsoft.com/office/drawing/2014/main" id="{E82B3552-E1DF-10D9-DDEF-0A08E8CB978D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Abrir corchete 11">
            <a:extLst>
              <a:ext uri="{FF2B5EF4-FFF2-40B4-BE49-F238E27FC236}">
                <a16:creationId xmlns:a16="http://schemas.microsoft.com/office/drawing/2014/main" id="{8615B36E-1450-C9C2-F866-6F026265E182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9668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C9E18-A59E-505E-1A11-104787D20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2C4DB076-9A5D-7881-89A3-3144889F5990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40F6DBC7-75FF-471A-68B4-CC0B8FBDC4D7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Discos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filas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22BA0C61-9DBC-473C-6833-4E37C4418142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C578372A-5435-554E-388D-BD6C3EC63042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0D2B2B34-63F6-ED95-6EB8-4785FA6AE5D3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D8ACB64-2910-A5E5-D1F5-E02CE9025EB5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F37D771-D7EA-7B15-2FF0-17A0B15B1190}"/>
              </a:ext>
            </a:extLst>
          </p:cNvPr>
          <p:cNvSpPr txBox="1">
            <a:spLocks/>
          </p:cNvSpPr>
          <p:nvPr/>
        </p:nvSpPr>
        <p:spPr>
          <a:xfrm>
            <a:off x="572722" y="2695801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|2|+|0| = 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(-1)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Cerrar corchete 5">
            <a:extLst>
              <a:ext uri="{FF2B5EF4-FFF2-40B4-BE49-F238E27FC236}">
                <a16:creationId xmlns:a16="http://schemas.microsoft.com/office/drawing/2014/main" id="{D67ACC8A-AA16-86BB-BFB7-E184B5223129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E6D3D6FE-709B-12F2-CAAA-94B400CACADB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C8AE701-C636-6141-6EDD-8380DE596E19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13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91FDEF-68E2-DF3E-6495-41455A3E0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700250E-0420-1DEE-89F3-74F9714A4636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EDD86307-3D76-4606-E9C4-A99D95045351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Discos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FF0000"/>
                </a:solidFill>
                <a:latin typeface="Comic Sans MS" panose="030F0702030302020204" pitchFamily="66" charset="0"/>
              </a:rPr>
              <a:t>filas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|1|+|1| = 2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(5)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01F18909-FF6C-EAC3-07DC-954A0D69BAE6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C9F5797-3F18-F987-AF99-D2FBA7750AFA}"/>
              </a:ext>
            </a:extLst>
          </p:cNvPr>
          <p:cNvSpPr txBox="1">
            <a:spLocks/>
          </p:cNvSpPr>
          <p:nvPr/>
        </p:nvSpPr>
        <p:spPr>
          <a:xfrm>
            <a:off x="551621" y="217566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F7D2DA9-3DE6-A700-FDF9-FB2CCFABC851}"/>
              </a:ext>
            </a:extLst>
          </p:cNvPr>
          <p:cNvCxnSpPr/>
          <p:nvPr/>
        </p:nvCxnSpPr>
        <p:spPr>
          <a:xfrm>
            <a:off x="5453210" y="2834640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A27BDAB3-1D7D-9E6E-AC1B-606323DC7AFC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441B2315-CBDE-FD8C-D775-DF40FDF3EA35}"/>
              </a:ext>
            </a:extLst>
          </p:cNvPr>
          <p:cNvSpPr txBox="1">
            <a:spLocks/>
          </p:cNvSpPr>
          <p:nvPr/>
        </p:nvSpPr>
        <p:spPr>
          <a:xfrm>
            <a:off x="572722" y="2695801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|2|+|0| = 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(-1)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Gráfico, Gráfico de burbujas&#10;&#10;Descripción generada automáticamente">
            <a:extLst>
              <a:ext uri="{FF2B5EF4-FFF2-40B4-BE49-F238E27FC236}">
                <a16:creationId xmlns:a16="http://schemas.microsoft.com/office/drawing/2014/main" id="{31B9FF29-F6D2-A68E-EF29-16EEFEB2CB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361" y="3617585"/>
            <a:ext cx="6028560" cy="323733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793FA2F-300E-70BA-BEDB-72C38417BE07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Abrir corchete 13">
            <a:extLst>
              <a:ext uri="{FF2B5EF4-FFF2-40B4-BE49-F238E27FC236}">
                <a16:creationId xmlns:a16="http://schemas.microsoft.com/office/drawing/2014/main" id="{2891974B-A837-FE34-00C2-4CF5F15CF6F5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errar corchete 14">
            <a:extLst>
              <a:ext uri="{FF2B5EF4-FFF2-40B4-BE49-F238E27FC236}">
                <a16:creationId xmlns:a16="http://schemas.microsoft.com/office/drawing/2014/main" id="{2F28B6FB-E81B-C101-ACBE-C1BBEDE91FC0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463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C83DD-7244-03C3-D69B-14FA53E3C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5FC4DB2-55EE-FACF-87F5-C8E7C0FA95ED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B760A747-1995-8389-6689-9A28BF1A45F4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Discos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7030A0"/>
                </a:solidFill>
                <a:latin typeface="Comic Sans MS" panose="030F0702030302020204" pitchFamily="66" charset="0"/>
              </a:rPr>
              <a:t>columnas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|1|+|2| = 3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(5)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697DA826-F8C8-F910-3737-2BE19136528D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0803070-E53A-FFAB-2CA8-FE30043133C0}"/>
              </a:ext>
            </a:extLst>
          </p:cNvPr>
          <p:cNvSpPr txBox="1">
            <a:spLocks/>
          </p:cNvSpPr>
          <p:nvPr/>
        </p:nvSpPr>
        <p:spPr>
          <a:xfrm>
            <a:off x="551621" y="213090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(1)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F8D1E52-3C51-08CF-98A5-B49FA302BB0C}"/>
              </a:ext>
            </a:extLst>
          </p:cNvPr>
          <p:cNvCxnSpPr/>
          <p:nvPr/>
        </p:nvCxnSpPr>
        <p:spPr>
          <a:xfrm>
            <a:off x="5519928" y="2797695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6ECD08BC-F83A-C16C-0424-0028EEB2CBD4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65E4B377-2B39-852F-A34E-AB6EE55DE688}"/>
              </a:ext>
            </a:extLst>
          </p:cNvPr>
          <p:cNvSpPr txBox="1">
            <a:spLocks/>
          </p:cNvSpPr>
          <p:nvPr/>
        </p:nvSpPr>
        <p:spPr>
          <a:xfrm>
            <a:off x="551620" y="264678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(-1)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Abrir corchete 5">
            <a:extLst>
              <a:ext uri="{FF2B5EF4-FFF2-40B4-BE49-F238E27FC236}">
                <a16:creationId xmlns:a16="http://schemas.microsoft.com/office/drawing/2014/main" id="{C37952D6-3145-16BA-0692-239FD8248138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errar corchete 8">
            <a:extLst>
              <a:ext uri="{FF2B5EF4-FFF2-40B4-BE49-F238E27FC236}">
                <a16:creationId xmlns:a16="http://schemas.microsoft.com/office/drawing/2014/main" id="{1753EE0A-4D39-6D04-0FE7-8FABAF8BD690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141BF9F-10B9-AE77-EF51-B103310C498E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74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905430-ACB4-D791-FD93-20FEC55A2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E9D0CC50-509E-8FA5-16AC-8DB3EEBD4A05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690D015D-255D-E9CC-E3F1-88BF1A192639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Discos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(</a:t>
            </a:r>
            <a:r>
              <a:rPr lang="es-ES" sz="2500" i="1" dirty="0">
                <a:solidFill>
                  <a:srgbClr val="7030A0"/>
                </a:solidFill>
                <a:latin typeface="Comic Sans MS" panose="030F0702030302020204" pitchFamily="66" charset="0"/>
              </a:rPr>
              <a:t>columnas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de A):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5,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|1|+|2| = 3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(5)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E3A1D88B-1AE1-14AD-4867-526A8356A88C}"/>
              </a:ext>
            </a:extLst>
          </p:cNvPr>
          <p:cNvCxnSpPr/>
          <p:nvPr/>
        </p:nvCxnSpPr>
        <p:spPr>
          <a:xfrm>
            <a:off x="5453210" y="2326179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5D76F9CB-9CF2-7FFA-D646-443C8DCBD219}"/>
              </a:ext>
            </a:extLst>
          </p:cNvPr>
          <p:cNvSpPr txBox="1">
            <a:spLocks/>
          </p:cNvSpPr>
          <p:nvPr/>
        </p:nvSpPr>
        <p:spPr>
          <a:xfrm>
            <a:off x="551621" y="213090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(1)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2390CD17-4A9D-E4C7-4CBD-FD0A06C5E025}"/>
              </a:ext>
            </a:extLst>
          </p:cNvPr>
          <p:cNvCxnSpPr/>
          <p:nvPr/>
        </p:nvCxnSpPr>
        <p:spPr>
          <a:xfrm>
            <a:off x="5519928" y="2797695"/>
            <a:ext cx="576072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CCF2BCEC-FC91-58B1-1720-B9023B0E80AD}"/>
              </a:ext>
            </a:extLst>
          </p:cNvPr>
          <p:cNvCxnSpPr/>
          <p:nvPr/>
        </p:nvCxnSpPr>
        <p:spPr>
          <a:xfrm>
            <a:off x="5652655" y="3355109"/>
            <a:ext cx="376627" cy="0"/>
          </a:xfrm>
          <a:prstGeom prst="straightConnector1">
            <a:avLst/>
          </a:prstGeom>
          <a:ln w="3492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04CF3EB4-D7A7-BFDA-6227-0D8EABF46F08}"/>
              </a:ext>
            </a:extLst>
          </p:cNvPr>
          <p:cNvSpPr txBox="1">
            <a:spLocks/>
          </p:cNvSpPr>
          <p:nvPr/>
        </p:nvSpPr>
        <p:spPr>
          <a:xfrm>
            <a:off x="551620" y="2646787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A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-1,  R’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= |1|+|0| = 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(-1)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9" name="Imagen 8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ED22158C-325F-A973-EB91-5BB9EBAC82B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200" y="3618000"/>
            <a:ext cx="6030000" cy="3238110"/>
          </a:xfrm>
          <a:prstGeom prst="rect">
            <a:avLst/>
          </a:prstGeom>
        </p:spPr>
      </p:pic>
      <p:sp>
        <p:nvSpPr>
          <p:cNvPr id="6" name="Abrir corchete 5">
            <a:extLst>
              <a:ext uri="{FF2B5EF4-FFF2-40B4-BE49-F238E27FC236}">
                <a16:creationId xmlns:a16="http://schemas.microsoft.com/office/drawing/2014/main" id="{A4CC0DA4-5C84-C1DB-1ABB-D676707325ED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Cerrar corchete 13">
            <a:extLst>
              <a:ext uri="{FF2B5EF4-FFF2-40B4-BE49-F238E27FC236}">
                <a16:creationId xmlns:a16="http://schemas.microsoft.com/office/drawing/2014/main" id="{BBAC2803-34CE-9130-C4C7-3F9BF71C4D49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AB504EF-55DD-1ED8-6C93-DFB90D2CDAED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442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E5C30-89EB-8765-4CF8-AEC55F5EF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0A8D74E-6BA4-18A0-3550-FD4DAF5AAFBB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DE4EE6D0-1203-BF31-C30F-660D973DC5CC}"/>
              </a:ext>
            </a:extLst>
          </p:cNvPr>
          <p:cNvSpPr txBox="1">
            <a:spLocks/>
          </p:cNvSpPr>
          <p:nvPr/>
        </p:nvSpPr>
        <p:spPr>
          <a:xfrm>
            <a:off x="551622" y="1663708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( todo al tiempo para comprobar: ya que los autovalores de A resultan ser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≃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-1.33,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  <a:cs typeface="Arial" panose="020B0604020202020204" pitchFamily="34" charset="0"/>
              </a:rPr>
              <a:t>≃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0.81,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≃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5.52 </a:t>
            </a:r>
            <a:r>
              <a:rPr lang="es-ES" sz="2500" dirty="0">
                <a:latin typeface="Comic Sans MS" panose="030F0702030302020204" pitchFamily="66" charset="0"/>
              </a:rPr>
              <a:t>) 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14" name="Imagen 13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5F3A94B4-F466-86C9-E8C5-DFB6BF1908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018" y="2822558"/>
            <a:ext cx="7000372" cy="3759200"/>
          </a:xfrm>
          <a:prstGeom prst="rect">
            <a:avLst/>
          </a:prstGeom>
        </p:spPr>
      </p:pic>
      <p:sp>
        <p:nvSpPr>
          <p:cNvPr id="5" name="Abrir corchete 4">
            <a:extLst>
              <a:ext uri="{FF2B5EF4-FFF2-40B4-BE49-F238E27FC236}">
                <a16:creationId xmlns:a16="http://schemas.microsoft.com/office/drawing/2014/main" id="{A43037F5-3B7D-AB9C-6374-CD191FE036D6}"/>
              </a:ext>
            </a:extLst>
          </p:cNvPr>
          <p:cNvSpPr/>
          <p:nvPr/>
        </p:nvSpPr>
        <p:spPr>
          <a:xfrm>
            <a:off x="5435475" y="158325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errar corchete 5">
            <a:extLst>
              <a:ext uri="{FF2B5EF4-FFF2-40B4-BE49-F238E27FC236}">
                <a16:creationId xmlns:a16="http://schemas.microsoft.com/office/drawing/2014/main" id="{EC29898A-914F-CA9C-BFFA-BD16F9ADAD1A}"/>
              </a:ext>
            </a:extLst>
          </p:cNvPr>
          <p:cNvSpPr/>
          <p:nvPr/>
        </p:nvSpPr>
        <p:spPr>
          <a:xfrm>
            <a:off x="7038604" y="161560"/>
            <a:ext cx="45719" cy="1317400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6F1EC94-5782-4961-13BF-425AE7DB655A}"/>
              </a:ext>
            </a:extLst>
          </p:cNvPr>
          <p:cNvSpPr txBox="1"/>
          <p:nvPr/>
        </p:nvSpPr>
        <p:spPr>
          <a:xfrm>
            <a:off x="5435475" y="166502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5    1    1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1    1    0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2   0   -1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7813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A4C09-3590-7B85-ABA2-96070206EA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22CBE62B-9167-2AC1-3308-7A670E8A724B}"/>
              </a:ext>
            </a:extLst>
          </p:cNvPr>
          <p:cNvSpPr/>
          <p:nvPr/>
        </p:nvSpPr>
        <p:spPr>
          <a:xfrm>
            <a:off x="569794" y="390119"/>
            <a:ext cx="11509430" cy="2594628"/>
          </a:xfrm>
          <a:prstGeom prst="rect">
            <a:avLst/>
          </a:prstGeom>
          <a:solidFill>
            <a:schemeClr val="bg1">
              <a:lumMod val="85000"/>
              <a:alpha val="49804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DCD1635-83F7-BA51-9685-7A561F7F0AC4}"/>
              </a:ext>
            </a:extLst>
          </p:cNvPr>
          <p:cNvSpPr txBox="1">
            <a:spLocks/>
          </p:cNvSpPr>
          <p:nvPr/>
        </p:nvSpPr>
        <p:spPr>
          <a:xfrm>
            <a:off x="3069340" y="517584"/>
            <a:ext cx="9122660" cy="108192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Para la matriz  A =                             </a:t>
            </a:r>
            <a:r>
              <a:rPr lang="es-E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(3 x 3) 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queremos aplicar el teorema de </a:t>
            </a:r>
            <a:r>
              <a:rPr lang="es-ES" sz="2500" dirty="0" err="1"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latin typeface="Comic Sans MS" panose="030F0702030302020204" pitchFamily="66" charset="0"/>
              </a:rPr>
              <a:t> para localizar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sus autovalores.</a:t>
            </a: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889BE35D-0DF9-344D-37E6-CF9E24218F58}"/>
              </a:ext>
            </a:extLst>
          </p:cNvPr>
          <p:cNvSpPr txBox="1">
            <a:spLocks/>
          </p:cNvSpPr>
          <p:nvPr/>
        </p:nvSpPr>
        <p:spPr>
          <a:xfrm>
            <a:off x="659042" y="768512"/>
            <a:ext cx="2410298" cy="830997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accent2">
                <a:lumMod val="50000"/>
              </a:schemeClr>
            </a:solidFill>
          </a:ln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3200" b="1" dirty="0">
                <a:solidFill>
                  <a:schemeClr val="bg1"/>
                </a:solidFill>
              </a:rPr>
              <a:t>Ejemplo-Test  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FF1ACA2-C007-B9CE-786D-998B6CDFE84E}"/>
              </a:ext>
            </a:extLst>
          </p:cNvPr>
          <p:cNvSpPr txBox="1"/>
          <p:nvPr/>
        </p:nvSpPr>
        <p:spPr>
          <a:xfrm>
            <a:off x="659041" y="3157433"/>
            <a:ext cx="87723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En relación a las </a:t>
            </a:r>
            <a:r>
              <a:rPr lang="es-ES" sz="2500" b="1" i="1" dirty="0">
                <a:solidFill>
                  <a:schemeClr val="accent1">
                    <a:lumMod val="75000"/>
                  </a:schemeClr>
                </a:solidFill>
              </a:rPr>
              <a:t>filas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de A, por favor escoge: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B441A7E-A5C5-AE1E-E825-3295B5DB1474}"/>
              </a:ext>
            </a:extLst>
          </p:cNvPr>
          <p:cNvSpPr txBox="1"/>
          <p:nvPr/>
        </p:nvSpPr>
        <p:spPr>
          <a:xfrm>
            <a:off x="5942920" y="517584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 0    i      1-i      </a:t>
            </a:r>
            <a:r>
              <a:rPr lang="es-ES" sz="2500" dirty="0"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DD928421-60CF-6B63-11E2-0302DAB0082A}"/>
              </a:ext>
            </a:extLst>
          </p:cNvPr>
          <p:cNvSpPr/>
          <p:nvPr/>
        </p:nvSpPr>
        <p:spPr>
          <a:xfrm>
            <a:off x="8532055" y="454666"/>
            <a:ext cx="45719" cy="1404104"/>
          </a:xfrm>
          <a:prstGeom prst="rightBracke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B11C702C-A37C-A304-D09D-6BBBF0028DAC}"/>
              </a:ext>
            </a:extLst>
          </p:cNvPr>
          <p:cNvSpPr/>
          <p:nvPr/>
        </p:nvSpPr>
        <p:spPr>
          <a:xfrm>
            <a:off x="6009650" y="538674"/>
            <a:ext cx="45719" cy="1320635"/>
          </a:xfrm>
          <a:prstGeom prst="leftBracke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0A7B0B61-3C72-06CA-43DB-87FCD153D9A0}"/>
              </a:ext>
            </a:extLst>
          </p:cNvPr>
          <p:cNvSpPr/>
          <p:nvPr/>
        </p:nvSpPr>
        <p:spPr>
          <a:xfrm>
            <a:off x="6383739" y="3688860"/>
            <a:ext cx="2941200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(1)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es un disco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de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D6415661-B1AC-36B1-ECC5-D6735CB45409}"/>
              </a:ext>
            </a:extLst>
          </p:cNvPr>
          <p:cNvSpPr/>
          <p:nvPr/>
        </p:nvSpPr>
        <p:spPr>
          <a:xfrm>
            <a:off x="2744887" y="3688860"/>
            <a:ext cx="2942288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(6+i)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es un disco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de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: esquinas redondeadas 50">
            <a:extLst>
              <a:ext uri="{FF2B5EF4-FFF2-40B4-BE49-F238E27FC236}">
                <a16:creationId xmlns:a16="http://schemas.microsoft.com/office/drawing/2014/main" id="{4CED4756-E871-8932-F5D2-6D3E026051E8}"/>
              </a:ext>
            </a:extLst>
          </p:cNvPr>
          <p:cNvSpPr/>
          <p:nvPr/>
        </p:nvSpPr>
        <p:spPr>
          <a:xfrm>
            <a:off x="6383739" y="5289245"/>
            <a:ext cx="2941200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                        </a:t>
            </a: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es un disco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de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56938A3F-10AE-BEC8-167A-F5E71E779725}"/>
              </a:ext>
            </a:extLst>
          </p:cNvPr>
          <p:cNvSpPr/>
          <p:nvPr/>
        </p:nvSpPr>
        <p:spPr>
          <a:xfrm>
            <a:off x="2867063" y="5289245"/>
            <a:ext cx="2941200" cy="1274618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es un disco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 algn="ctr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de A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D377B6E8-AF31-C724-B03A-CE1D02C54304}"/>
              </a:ext>
            </a:extLst>
          </p:cNvPr>
          <p:cNvCxnSpPr/>
          <p:nvPr/>
        </p:nvCxnSpPr>
        <p:spPr>
          <a:xfrm>
            <a:off x="6915600" y="5594887"/>
            <a:ext cx="120072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1452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AA032-B615-8132-C674-5704ADD9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89BE8EEC-0805-924D-0CF3-4D0A06CB3DCD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8BD0F1-E059-3D91-8D5C-581AE1443766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Forma en L 3">
            <a:extLst>
              <a:ext uri="{FF2B5EF4-FFF2-40B4-BE49-F238E27FC236}">
                <a16:creationId xmlns:a16="http://schemas.microsoft.com/office/drawing/2014/main" id="{5498A4B5-2478-DCAA-6C1B-409A730E0847}"/>
              </a:ext>
            </a:extLst>
          </p:cNvPr>
          <p:cNvSpPr/>
          <p:nvPr/>
        </p:nvSpPr>
        <p:spPr>
          <a:xfrm rot="2599813" flipH="1">
            <a:off x="2991412" y="1972771"/>
            <a:ext cx="1373157" cy="2699700"/>
          </a:xfrm>
          <a:prstGeom prst="corne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A0C712-1945-3214-BE4B-ED3BAF9533CC}"/>
              </a:ext>
            </a:extLst>
          </p:cNvPr>
          <p:cNvSpPr/>
          <p:nvPr/>
        </p:nvSpPr>
        <p:spPr>
          <a:xfrm>
            <a:off x="6090566" y="2290272"/>
            <a:ext cx="576965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BIEN HECHO</a:t>
            </a:r>
            <a:r>
              <a:rPr lang="es-ES" sz="8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!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AB4FB02F-98C1-035F-A05E-2C6F04EAFE4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en L 2">
            <a:extLst>
              <a:ext uri="{FF2B5EF4-FFF2-40B4-BE49-F238E27FC236}">
                <a16:creationId xmlns:a16="http://schemas.microsoft.com/office/drawing/2014/main" id="{6FE66BCF-0A0C-6BB1-819A-F867FA7BD46F}"/>
              </a:ext>
            </a:extLst>
          </p:cNvPr>
          <p:cNvSpPr/>
          <p:nvPr/>
        </p:nvSpPr>
        <p:spPr>
          <a:xfrm rot="2599813" flipH="1">
            <a:off x="2970317" y="1667463"/>
            <a:ext cx="1373157" cy="2699700"/>
          </a:xfrm>
          <a:prstGeom prst="corner">
            <a:avLst/>
          </a:prstGeom>
          <a:solidFill>
            <a:srgbClr val="33CC33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85B1A919-E151-7F2A-D175-81334DCCF970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vuelve al ejemplo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468F1B4E-AE3A-3A8C-4559-18C7BC160018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5539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7DC7-B468-26A7-EFF4-24CBC9A1A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A03D2F-EB04-332F-B435-71230108029E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2D7343F-7710-0780-EF40-5AD120E8B517}"/>
              </a:ext>
            </a:extLst>
          </p:cNvPr>
          <p:cNvSpPr/>
          <p:nvPr/>
        </p:nvSpPr>
        <p:spPr>
          <a:xfrm>
            <a:off x="6910788" y="1629000"/>
            <a:ext cx="4129207" cy="286232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Lo siento, </a:t>
            </a:r>
          </a:p>
          <a:p>
            <a:pPr algn="ctr"/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comprueba </a:t>
            </a:r>
          </a:p>
          <a:p>
            <a:pPr algn="ctr"/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tu respuesta</a:t>
            </a:r>
            <a:endParaRPr lang="es-ES" sz="6000" b="1" i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0FDE6259-8ED0-9A2D-2734-2AA574F1F2B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223CDE5F-156A-2B36-107F-41A0D21308A4}"/>
              </a:ext>
            </a:extLst>
          </p:cNvPr>
          <p:cNvSpPr/>
          <p:nvPr/>
        </p:nvSpPr>
        <p:spPr>
          <a:xfrm rot="2761830">
            <a:off x="2172447" y="2110999"/>
            <a:ext cx="3011054" cy="2906056"/>
          </a:xfrm>
          <a:prstGeom prst="plus">
            <a:avLst>
              <a:gd name="adj" fmla="val 37695"/>
            </a:avLst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B7527F33-75F3-AF5A-A2F9-73F7A9F374E8}"/>
              </a:ext>
            </a:extLst>
          </p:cNvPr>
          <p:cNvSpPr/>
          <p:nvPr/>
        </p:nvSpPr>
        <p:spPr>
          <a:xfrm rot="2761830">
            <a:off x="2193543" y="1869594"/>
            <a:ext cx="3011054" cy="2906056"/>
          </a:xfrm>
          <a:prstGeom prst="plus">
            <a:avLst>
              <a:gd name="adj" fmla="val 3769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18A65D19-2461-7953-1D52-DF26BF3A46E5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00EFA36D-9E91-45F9-7A99-399FC127D53E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prueba de nuevo, por favor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C1CAF5ED-C38D-F3D9-7944-31D6382583F7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446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F5A63-31E0-1E8C-9C25-8C2E554A8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DD0941F3-254C-7A17-E04F-545EED8A8D0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D943525-47B5-D202-CCD6-E8EA331CBA0E}"/>
              </a:ext>
            </a:extLst>
          </p:cNvPr>
          <p:cNvSpPr txBox="1">
            <a:spLocks/>
          </p:cNvSpPr>
          <p:nvPr/>
        </p:nvSpPr>
        <p:spPr>
          <a:xfrm>
            <a:off x="757479" y="390119"/>
            <a:ext cx="10572676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 efecto, de las </a:t>
            </a:r>
            <a:r>
              <a:rPr lang="es-ES_tradnl" sz="25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filas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de  A =                               obtenemos los </a:t>
            </a:r>
          </a:p>
          <a:p>
            <a:pPr marL="0" indent="0">
              <a:buNone/>
            </a:pPr>
            <a:endParaRPr lang="es-ES_tradnl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siguientes  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D14D46-3D09-F775-98C0-6D0231958FC9}"/>
              </a:ext>
            </a:extLst>
          </p:cNvPr>
          <p:cNvSpPr txBox="1"/>
          <p:nvPr/>
        </p:nvSpPr>
        <p:spPr>
          <a:xfrm>
            <a:off x="5373992" y="390119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8F2E8F31-83DE-9714-5FCF-849C767F208D}"/>
              </a:ext>
            </a:extLst>
          </p:cNvPr>
          <p:cNvSpPr/>
          <p:nvPr/>
        </p:nvSpPr>
        <p:spPr>
          <a:xfrm>
            <a:off x="7907850" y="399291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46739FBE-7946-3E9B-FC24-90F2C31C95B7}"/>
              </a:ext>
            </a:extLst>
          </p:cNvPr>
          <p:cNvSpPr/>
          <p:nvPr/>
        </p:nvSpPr>
        <p:spPr>
          <a:xfrm>
            <a:off x="5387572" y="399291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DED247-17AD-54AF-30BD-B25C37ACCC24}"/>
              </a:ext>
            </a:extLst>
          </p:cNvPr>
          <p:cNvSpPr txBox="1">
            <a:spLocks/>
          </p:cNvSpPr>
          <p:nvPr/>
        </p:nvSpPr>
        <p:spPr>
          <a:xfrm>
            <a:off x="2399805" y="1813972"/>
            <a:ext cx="11218107" cy="18985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discos de </a:t>
            </a:r>
            <a:r>
              <a:rPr lang="es-ES" sz="2500" dirty="0" err="1">
                <a:solidFill>
                  <a:srgbClr val="FF000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6+i,  R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|i|+|0| = 1 + 0 = 1      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(6+i) </a:t>
            </a: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i,  R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|0|+|1-i| = 0 +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(i)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(1+7i)/2,  R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|0|+|1| = 0 + 1 = 1      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((1+7i)/2)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FE1A6CC3-AA9D-6E6C-9316-7663A037D765}"/>
              </a:ext>
            </a:extLst>
          </p:cNvPr>
          <p:cNvCxnSpPr>
            <a:cxnSpLocks/>
          </p:cNvCxnSpPr>
          <p:nvPr/>
        </p:nvCxnSpPr>
        <p:spPr>
          <a:xfrm>
            <a:off x="7953569" y="2498738"/>
            <a:ext cx="1240971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id="{98BD53F8-E3CA-7EBF-126C-CFD72B6977E9}"/>
              </a:ext>
            </a:extLst>
          </p:cNvPr>
          <p:cNvCxnSpPr/>
          <p:nvPr/>
        </p:nvCxnSpPr>
        <p:spPr>
          <a:xfrm>
            <a:off x="7337682" y="2772000"/>
            <a:ext cx="22223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DC3366CC-76DD-7A6E-3C80-F54ED3C56363}"/>
              </a:ext>
            </a:extLst>
          </p:cNvPr>
          <p:cNvCxnSpPr/>
          <p:nvPr/>
        </p:nvCxnSpPr>
        <p:spPr>
          <a:xfrm>
            <a:off x="8047030" y="2772000"/>
            <a:ext cx="222239" cy="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ACE161E-AE60-4307-0180-B51794DFE92A}"/>
              </a:ext>
            </a:extLst>
          </p:cNvPr>
          <p:cNvCxnSpPr>
            <a:cxnSpLocks/>
          </p:cNvCxnSpPr>
          <p:nvPr/>
        </p:nvCxnSpPr>
        <p:spPr>
          <a:xfrm>
            <a:off x="8385348" y="2934000"/>
            <a:ext cx="809192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B972E272-2840-FC2B-6BA6-CE1E37C6F5EA}"/>
              </a:ext>
            </a:extLst>
          </p:cNvPr>
          <p:cNvCxnSpPr>
            <a:cxnSpLocks/>
          </p:cNvCxnSpPr>
          <p:nvPr/>
        </p:nvCxnSpPr>
        <p:spPr>
          <a:xfrm>
            <a:off x="9644400" y="2944800"/>
            <a:ext cx="1080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624434BE-993F-D8EB-3724-113EE396ACDD}"/>
              </a:ext>
            </a:extLst>
          </p:cNvPr>
          <p:cNvCxnSpPr>
            <a:cxnSpLocks/>
          </p:cNvCxnSpPr>
          <p:nvPr/>
        </p:nvCxnSpPr>
        <p:spPr>
          <a:xfrm>
            <a:off x="8637954" y="3421727"/>
            <a:ext cx="521156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E97916C-F3BD-0745-DFAA-B7E632C42DB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964" y="3618001"/>
            <a:ext cx="5749568" cy="324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207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BAFEF-B738-1FC6-79B9-0155730CC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68B05B-FBD9-4C04-E813-30C0822085C9}"/>
              </a:ext>
            </a:extLst>
          </p:cNvPr>
          <p:cNvSpPr txBox="1">
            <a:spLocks/>
          </p:cNvSpPr>
          <p:nvPr/>
        </p:nvSpPr>
        <p:spPr>
          <a:xfrm>
            <a:off x="480291" y="288661"/>
            <a:ext cx="11462327" cy="793719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7030A0"/>
                </a:solidFill>
              </a:rPr>
              <a:t>                   Para empezar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>
                <a:solidFill>
                  <a:srgbClr val="FF0000"/>
                </a:solidFill>
              </a:rPr>
              <a:t>útil recordar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EAA5CA2-F095-6790-3EAE-B2F2BB3B3543}"/>
              </a:ext>
            </a:extLst>
          </p:cNvPr>
          <p:cNvSpPr txBox="1">
            <a:spLocks/>
          </p:cNvSpPr>
          <p:nvPr/>
        </p:nvSpPr>
        <p:spPr>
          <a:xfrm>
            <a:off x="745836" y="1301636"/>
            <a:ext cx="11196782" cy="316860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700" dirty="0">
                <a:latin typeface="Comic Sans MS" panose="030F0702030302020204" pitchFamily="66" charset="0"/>
              </a:rPr>
              <a:t>Dados A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M</a:t>
            </a:r>
            <a:r>
              <a:rPr lang="es-ES" sz="2700" baseline="-25000" dirty="0">
                <a:latin typeface="Comic Sans MS" panose="030F0702030302020204" pitchFamily="66" charset="0"/>
              </a:rPr>
              <a:t>C</a:t>
            </a:r>
            <a:r>
              <a:rPr lang="es-ES" sz="2700" dirty="0">
                <a:latin typeface="Comic Sans MS" panose="030F0702030302020204" pitchFamily="66" charset="0"/>
              </a:rPr>
              <a:t>(n x n) y </a:t>
            </a:r>
            <a:r>
              <a:rPr lang="el-GR" sz="27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C,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se dice que 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es </a:t>
            </a:r>
            <a:r>
              <a:rPr lang="es-ES_tradnl" sz="27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un autovalor de A </a:t>
            </a: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si </a:t>
            </a:r>
          </a:p>
          <a:p>
            <a:pPr marL="0" indent="0">
              <a:buNone/>
            </a:pP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 existe alguna matriz columna  X </a:t>
            </a:r>
            <a:r>
              <a:rPr lang="es-ES" sz="27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latin typeface="Comic Sans MS" panose="030F0702030302020204" pitchFamily="66" charset="0"/>
              </a:rPr>
              <a:t>M</a:t>
            </a:r>
            <a:r>
              <a:rPr lang="es-ES" sz="2700" baseline="-25000" dirty="0">
                <a:latin typeface="Comic Sans MS" panose="030F0702030302020204" pitchFamily="66" charset="0"/>
              </a:rPr>
              <a:t>C</a:t>
            </a:r>
            <a:r>
              <a:rPr lang="es-ES" sz="2700" dirty="0">
                <a:latin typeface="Comic Sans MS" panose="030F0702030302020204" pitchFamily="66" charset="0"/>
              </a:rPr>
              <a:t>(n x 1), X ≠ [0]</a:t>
            </a:r>
            <a:r>
              <a:rPr lang="es-ES" sz="2700" baseline="-25000" dirty="0">
                <a:latin typeface="Comic Sans MS" panose="030F0702030302020204" pitchFamily="66" charset="0"/>
              </a:rPr>
              <a:t>n x 1</a:t>
            </a:r>
            <a:r>
              <a:rPr lang="es-ES" sz="2700" dirty="0">
                <a:latin typeface="Comic Sans MS" panose="030F0702030302020204" pitchFamily="66" charset="0"/>
              </a:rPr>
              <a:t>, tal que</a:t>
            </a:r>
          </a:p>
          <a:p>
            <a:pPr marL="0" indent="0">
              <a:buNone/>
            </a:pPr>
            <a:endParaRPr lang="es-ES" sz="27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                         </a:t>
            </a:r>
            <a:r>
              <a:rPr lang="es-ES" sz="29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 X = </a:t>
            </a:r>
            <a:r>
              <a:rPr lang="el-GR" sz="29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</a:t>
            </a:r>
            <a:r>
              <a:rPr lang="es-ES" sz="29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1B96DCE-5469-397C-BE9F-61E8B34EB3EA}"/>
              </a:ext>
            </a:extLst>
          </p:cNvPr>
          <p:cNvSpPr txBox="1">
            <a:spLocks/>
          </p:cNvSpPr>
          <p:nvPr/>
        </p:nvSpPr>
        <p:spPr>
          <a:xfrm>
            <a:off x="745836" y="2993794"/>
            <a:ext cx="11196782" cy="31686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( recordar que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(n x n) </a:t>
            </a:r>
            <a:r>
              <a:rPr lang="es-ES" sz="2500" dirty="0">
                <a:latin typeface="Comic Sans MS" panose="030F0702030302020204" pitchFamily="66" charset="0"/>
              </a:rPr>
              <a:t>está </a:t>
            </a:r>
            <a:r>
              <a:rPr lang="es-ES" sz="2500" dirty="0" err="1">
                <a:latin typeface="Comic Sans MS" panose="030F0702030302020204" pitchFamily="66" charset="0"/>
              </a:rPr>
              <a:t>incluído</a:t>
            </a:r>
            <a:r>
              <a:rPr lang="es-ES" sz="2500" dirty="0">
                <a:latin typeface="Comic Sans MS" panose="030F0702030302020204" pitchFamily="66" charset="0"/>
              </a:rPr>
              <a:t> en 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n), donde M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dirty="0">
                <a:latin typeface="Comic Sans MS" panose="030F0702030302020204" pitchFamily="66" charset="0"/>
              </a:rPr>
              <a:t>(n x n) es el     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conjunto de matrices cuadradas con n filas y n columnas con entradas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pertenecientes al conjunto de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números reales (R) </a:t>
            </a:r>
            <a:r>
              <a:rPr lang="es-ES" sz="2500" dirty="0">
                <a:latin typeface="Comic Sans MS" panose="030F0702030302020204" pitchFamily="66" charset="0"/>
              </a:rPr>
              <a:t>)</a:t>
            </a:r>
            <a:r>
              <a:rPr lang="es-ES" dirty="0">
                <a:latin typeface="Cambria Math" panose="02040503050406030204" pitchFamily="18" charset="0"/>
                <a:ea typeface="Cambria Math" panose="02040503050406030204" pitchFamily="18" charset="0"/>
              </a:rPr>
              <a:t>.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304EB946-9035-99F6-53DA-1B898484927B}"/>
              </a:ext>
            </a:extLst>
          </p:cNvPr>
          <p:cNvSpPr txBox="1">
            <a:spLocks/>
          </p:cNvSpPr>
          <p:nvPr/>
        </p:nvSpPr>
        <p:spPr>
          <a:xfrm>
            <a:off x="745836" y="4470241"/>
            <a:ext cx="11196782" cy="15674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>
                <a:latin typeface="Comic Sans MS" panose="030F0702030302020204" pitchFamily="66" charset="0"/>
              </a:rPr>
              <a:t>A</a:t>
            </a:r>
            <a:r>
              <a:rPr lang="es-ES" sz="2500" b="1" baseline="30000" dirty="0">
                <a:latin typeface="Comic Sans MS" panose="030F0702030302020204" pitchFamily="66" charset="0"/>
              </a:rPr>
              <a:t>T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 (la </a:t>
            </a:r>
            <a:r>
              <a:rPr lang="es-ES" sz="2500" i="1" dirty="0">
                <a:latin typeface="Comic Sans MS" panose="030F0702030302020204" pitchFamily="66" charset="0"/>
              </a:rPr>
              <a:t>transpuesta</a:t>
            </a:r>
            <a:r>
              <a:rPr lang="es-ES" sz="2500" dirty="0">
                <a:latin typeface="Comic Sans MS" panose="030F0702030302020204" pitchFamily="66" charset="0"/>
              </a:rPr>
              <a:t> de A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 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n)) y A tienen el mismo conjunto de autovalores.</a:t>
            </a:r>
          </a:p>
          <a:p>
            <a:pPr marL="0" indent="0">
              <a:buNone/>
            </a:pPr>
            <a:r>
              <a:rPr lang="es-ES" sz="2700" dirty="0">
                <a:latin typeface="Comic Sans MS" panose="030F0702030302020204" pitchFamily="66" charset="0"/>
              </a:rPr>
              <a:t>  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0F9818DA-662B-CA15-69A9-9269F57B8D56}"/>
              </a:ext>
            </a:extLst>
          </p:cNvPr>
          <p:cNvSpPr txBox="1">
            <a:spLocks/>
          </p:cNvSpPr>
          <p:nvPr/>
        </p:nvSpPr>
        <p:spPr>
          <a:xfrm>
            <a:off x="745836" y="5486290"/>
            <a:ext cx="11196782" cy="156748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C  es un autovalor de A </a:t>
            </a:r>
            <a:r>
              <a:rPr lang="es-ES" sz="2500" dirty="0"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latin typeface="Comic Sans MS" panose="030F0702030302020204" pitchFamily="66" charset="0"/>
              </a:rPr>
              <a:t>M</a:t>
            </a:r>
            <a:r>
              <a:rPr lang="es-ES" sz="2500" baseline="-25000" dirty="0">
                <a:latin typeface="Comic Sans MS" panose="030F0702030302020204" pitchFamily="66" charset="0"/>
              </a:rPr>
              <a:t>C</a:t>
            </a:r>
            <a:r>
              <a:rPr lang="es-ES" sz="2500" dirty="0">
                <a:latin typeface="Comic Sans MS" panose="030F0702030302020204" pitchFamily="66" charset="0"/>
              </a:rPr>
              <a:t>(n x n)  si y solo si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     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det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(A -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= 0      </a:t>
            </a:r>
            <a:r>
              <a:rPr lang="es-ES" sz="2500" dirty="0"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latin typeface="Comic Sans MS" panose="030F0702030302020204" pitchFamily="66" charset="0"/>
              </a:rPr>
              <a:t>det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= determinante)</a:t>
            </a: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5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FC14-5830-8193-DBB0-4097B832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3A8F6ABF-FE1B-F9FA-D340-CA9254D4CEDE}"/>
              </a:ext>
            </a:extLst>
          </p:cNvPr>
          <p:cNvSpPr/>
          <p:nvPr/>
        </p:nvSpPr>
        <p:spPr>
          <a:xfrm>
            <a:off x="6323850" y="3711709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5C1CDF2-C46D-128F-5F6F-5BD869B318B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A16783A-A222-666F-C7DB-05B19BE9AB57}"/>
              </a:ext>
            </a:extLst>
          </p:cNvPr>
          <p:cNvSpPr txBox="1">
            <a:spLocks/>
          </p:cNvSpPr>
          <p:nvPr/>
        </p:nvSpPr>
        <p:spPr>
          <a:xfrm>
            <a:off x="735715" y="582756"/>
            <a:ext cx="10160885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Continuando con 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 =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 x 3),  y ahora en relación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F048FD-2F55-832E-4634-B9B63FAEDB02}"/>
              </a:ext>
            </a:extLst>
          </p:cNvPr>
          <p:cNvSpPr txBox="1"/>
          <p:nvPr/>
        </p:nvSpPr>
        <p:spPr>
          <a:xfrm>
            <a:off x="735715" y="2136478"/>
            <a:ext cx="1027403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a las </a:t>
            </a:r>
            <a:r>
              <a:rPr lang="es-ES" sz="2500" b="1" i="1" dirty="0">
                <a:solidFill>
                  <a:schemeClr val="accent1">
                    <a:lumMod val="75000"/>
                  </a:schemeClr>
                </a:solidFill>
              </a:rPr>
              <a:t>componentes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del conjunto de discos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obtenidos a partir de las </a:t>
            </a:r>
            <a:r>
              <a:rPr lang="es-ES" sz="2500" b="1" i="1" dirty="0">
                <a:solidFill>
                  <a:schemeClr val="accent1">
                    <a:lumMod val="75000"/>
                  </a:schemeClr>
                </a:solidFill>
              </a:rPr>
              <a:t>columnas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de A, </a:t>
            </a:r>
            <a:r>
              <a:rPr lang="es-ES" sz="2500" u="sng" dirty="0">
                <a:solidFill>
                  <a:schemeClr val="accent1">
                    <a:lumMod val="75000"/>
                  </a:schemeClr>
                </a:solidFill>
              </a:rPr>
              <a:t>por favor escoge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D3031C-90F7-F9FB-34D1-DFF09C4405DA}"/>
              </a:ext>
            </a:extLst>
          </p:cNvPr>
          <p:cNvSpPr txBox="1"/>
          <p:nvPr/>
        </p:nvSpPr>
        <p:spPr>
          <a:xfrm>
            <a:off x="3605786" y="601183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14379C9A-E4AF-8859-226F-92FCCCDF0C02}"/>
              </a:ext>
            </a:extLst>
          </p:cNvPr>
          <p:cNvSpPr/>
          <p:nvPr/>
        </p:nvSpPr>
        <p:spPr>
          <a:xfrm>
            <a:off x="6259473" y="546810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06A51D8E-C942-675B-D044-29FF690FAD71}"/>
              </a:ext>
            </a:extLst>
          </p:cNvPr>
          <p:cNvSpPr/>
          <p:nvPr/>
        </p:nvSpPr>
        <p:spPr>
          <a:xfrm>
            <a:off x="3716725" y="629123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97539CE1-74A8-D480-6796-CA9B0AC43ECD}"/>
              </a:ext>
            </a:extLst>
          </p:cNvPr>
          <p:cNvSpPr/>
          <p:nvPr/>
        </p:nvSpPr>
        <p:spPr>
          <a:xfrm>
            <a:off x="6202762" y="3555047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Hay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componentes distintas, ninguna de ellas consiste de un único punto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267F0133-E59B-C5E9-F8E7-3586B96D6B8D}"/>
              </a:ext>
            </a:extLst>
          </p:cNvPr>
          <p:cNvSpPr/>
          <p:nvPr/>
        </p:nvSpPr>
        <p:spPr>
          <a:xfrm>
            <a:off x="1638000" y="3684334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B3865D1C-7375-BA9E-43E6-08D56D4D8072}"/>
              </a:ext>
            </a:extLst>
          </p:cNvPr>
          <p:cNvSpPr/>
          <p:nvPr/>
        </p:nvSpPr>
        <p:spPr>
          <a:xfrm>
            <a:off x="1515600" y="3527672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Solo hay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componente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CD75B422-F726-6651-AE65-6C5971B41BD0}"/>
              </a:ext>
            </a:extLst>
          </p:cNvPr>
          <p:cNvSpPr/>
          <p:nvPr/>
        </p:nvSpPr>
        <p:spPr>
          <a:xfrm>
            <a:off x="6323850" y="5324179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: esquinas redondeadas 50">
            <a:hlinkClick r:id="rId4" action="ppaction://hlinksldjump"/>
            <a:extLst>
              <a:ext uri="{FF2B5EF4-FFF2-40B4-BE49-F238E27FC236}">
                <a16:creationId xmlns:a16="http://schemas.microsoft.com/office/drawing/2014/main" id="{CC7E8BAB-FB3F-0742-A762-6FE7EDF44EF9}"/>
              </a:ext>
            </a:extLst>
          </p:cNvPr>
          <p:cNvSpPr/>
          <p:nvPr/>
        </p:nvSpPr>
        <p:spPr>
          <a:xfrm>
            <a:off x="6202762" y="5167517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                        </a:t>
            </a:r>
          </a:p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Hay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componentes distintas, una de ellas consiste de un único punto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DAC9F972-9CB4-06DB-2036-CCD464C761FD}"/>
              </a:ext>
            </a:extLst>
          </p:cNvPr>
          <p:cNvSpPr/>
          <p:nvPr/>
        </p:nvSpPr>
        <p:spPr>
          <a:xfrm>
            <a:off x="1638000" y="5296804"/>
            <a:ext cx="4320000" cy="127461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14C6501C-89C7-1DF8-38B1-5EEB19716740}"/>
              </a:ext>
            </a:extLst>
          </p:cNvPr>
          <p:cNvSpPr/>
          <p:nvPr/>
        </p:nvSpPr>
        <p:spPr>
          <a:xfrm>
            <a:off x="1515600" y="5140142"/>
            <a:ext cx="4320000" cy="12746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Hay 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componentes distintas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042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AA032-B615-8132-C674-5704ADD9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89BE8EEC-0805-924D-0CF3-4D0A06CB3DCD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8BD0F1-E059-3D91-8D5C-581AE1443766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Forma en L 3">
            <a:extLst>
              <a:ext uri="{FF2B5EF4-FFF2-40B4-BE49-F238E27FC236}">
                <a16:creationId xmlns:a16="http://schemas.microsoft.com/office/drawing/2014/main" id="{5498A4B5-2478-DCAA-6C1B-409A730E0847}"/>
              </a:ext>
            </a:extLst>
          </p:cNvPr>
          <p:cNvSpPr/>
          <p:nvPr/>
        </p:nvSpPr>
        <p:spPr>
          <a:xfrm rot="2599813" flipH="1">
            <a:off x="2991412" y="1972771"/>
            <a:ext cx="1373157" cy="2699700"/>
          </a:xfrm>
          <a:prstGeom prst="corne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A0C712-1945-3214-BE4B-ED3BAF9533CC}"/>
              </a:ext>
            </a:extLst>
          </p:cNvPr>
          <p:cNvSpPr/>
          <p:nvPr/>
        </p:nvSpPr>
        <p:spPr>
          <a:xfrm>
            <a:off x="7137389" y="2290272"/>
            <a:ext cx="367600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GENIAL</a:t>
            </a:r>
            <a:r>
              <a:rPr lang="es-ES" sz="8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!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AB4FB02F-98C1-035F-A05E-2C6F04EAFE4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en L 2">
            <a:extLst>
              <a:ext uri="{FF2B5EF4-FFF2-40B4-BE49-F238E27FC236}">
                <a16:creationId xmlns:a16="http://schemas.microsoft.com/office/drawing/2014/main" id="{6FE66BCF-0A0C-6BB1-819A-F867FA7BD46F}"/>
              </a:ext>
            </a:extLst>
          </p:cNvPr>
          <p:cNvSpPr/>
          <p:nvPr/>
        </p:nvSpPr>
        <p:spPr>
          <a:xfrm rot="2599813" flipH="1">
            <a:off x="2970317" y="1667463"/>
            <a:ext cx="1373157" cy="2699700"/>
          </a:xfrm>
          <a:prstGeom prst="corner">
            <a:avLst/>
          </a:prstGeom>
          <a:solidFill>
            <a:srgbClr val="33CC33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85B1A919-E151-7F2A-D175-81334DCCF970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vuelve al ejemplo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468F1B4E-AE3A-3A8C-4559-18C7BC160018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6938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7DC7-B468-26A7-EFF4-24CBC9A1A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A03D2F-EB04-332F-B435-71230108029E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2D7343F-7710-0780-EF40-5AD120E8B517}"/>
              </a:ext>
            </a:extLst>
          </p:cNvPr>
          <p:cNvSpPr/>
          <p:nvPr/>
        </p:nvSpPr>
        <p:spPr>
          <a:xfrm>
            <a:off x="6171188" y="2131370"/>
            <a:ext cx="5102680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i="1" dirty="0" err="1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Mmm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, no estoy</a:t>
            </a:r>
            <a:endParaRPr lang="es-ES" sz="6000" b="1" i="1" cap="none" spc="0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7030A0"/>
              </a:solidFill>
              <a:effectLst/>
            </a:endParaRPr>
          </a:p>
          <a:p>
            <a:pPr algn="ctr"/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 </a:t>
            </a:r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muy seguro</a:t>
            </a:r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…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0FDE6259-8ED0-9A2D-2734-2AA574F1F2B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223CDE5F-156A-2B36-107F-41A0D21308A4}"/>
              </a:ext>
            </a:extLst>
          </p:cNvPr>
          <p:cNvSpPr/>
          <p:nvPr/>
        </p:nvSpPr>
        <p:spPr>
          <a:xfrm rot="2761830">
            <a:off x="2172447" y="2110999"/>
            <a:ext cx="3011054" cy="2906056"/>
          </a:xfrm>
          <a:prstGeom prst="plus">
            <a:avLst>
              <a:gd name="adj" fmla="val 37695"/>
            </a:avLst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B7527F33-75F3-AF5A-A2F9-73F7A9F374E8}"/>
              </a:ext>
            </a:extLst>
          </p:cNvPr>
          <p:cNvSpPr/>
          <p:nvPr/>
        </p:nvSpPr>
        <p:spPr>
          <a:xfrm rot="2761830">
            <a:off x="2193543" y="1869594"/>
            <a:ext cx="3011054" cy="2906056"/>
          </a:xfrm>
          <a:prstGeom prst="plus">
            <a:avLst>
              <a:gd name="adj" fmla="val 3769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18A65D19-2461-7953-1D52-DF26BF3A46E5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00EFA36D-9E91-45F9-7A99-399FC127D53E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prueba de nuevo, por favor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C1CAF5ED-C38D-F3D9-7944-31D6382583F7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09186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F5A63-31E0-1E8C-9C25-8C2E554A8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DD0941F3-254C-7A17-E04F-545EED8A8D0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CD943525-47B5-D202-CCD6-E8EA331CBA0E}"/>
              </a:ext>
            </a:extLst>
          </p:cNvPr>
          <p:cNvSpPr txBox="1">
            <a:spLocks/>
          </p:cNvSpPr>
          <p:nvPr/>
        </p:nvSpPr>
        <p:spPr>
          <a:xfrm>
            <a:off x="601397" y="425906"/>
            <a:ext cx="10572676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En efecto, de las </a:t>
            </a:r>
            <a:r>
              <a:rPr lang="es-ES_tradnl" sz="2500" dirty="0">
                <a:solidFill>
                  <a:srgbClr val="7030A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columnas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de A =                               obtenemos los </a:t>
            </a:r>
          </a:p>
          <a:p>
            <a:pPr marL="0" indent="0">
              <a:buNone/>
            </a:pPr>
            <a:endParaRPr lang="es-ES_tradnl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siguientes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D14D46-3D09-F775-98C0-6D0231958FC9}"/>
              </a:ext>
            </a:extLst>
          </p:cNvPr>
          <p:cNvSpPr txBox="1"/>
          <p:nvPr/>
        </p:nvSpPr>
        <p:spPr>
          <a:xfrm>
            <a:off x="5738338" y="412827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8F2E8F31-83DE-9714-5FCF-849C767F208D}"/>
              </a:ext>
            </a:extLst>
          </p:cNvPr>
          <p:cNvSpPr/>
          <p:nvPr/>
        </p:nvSpPr>
        <p:spPr>
          <a:xfrm>
            <a:off x="8361750" y="437949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46739FBE-7946-3E9B-FC24-90F2C31C95B7}"/>
              </a:ext>
            </a:extLst>
          </p:cNvPr>
          <p:cNvSpPr/>
          <p:nvPr/>
        </p:nvSpPr>
        <p:spPr>
          <a:xfrm>
            <a:off x="5715478" y="521417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DED247-17AD-54AF-30BD-B25C37ACCC24}"/>
              </a:ext>
            </a:extLst>
          </p:cNvPr>
          <p:cNvSpPr txBox="1">
            <a:spLocks/>
          </p:cNvSpPr>
          <p:nvPr/>
        </p:nvSpPr>
        <p:spPr>
          <a:xfrm>
            <a:off x="-110647" y="1842053"/>
            <a:ext cx="12393988" cy="269992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  discos de </a:t>
            </a:r>
            <a:r>
              <a:rPr lang="es-ES" sz="250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6+i,  R’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|0|+|0| = 0 + 0 = 0            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(6+i) </a:t>
            </a:r>
            <a:endParaRPr lang="es-ES" sz="2500" baseline="30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i,  R’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|i|+|1| = 1 +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(i) </a:t>
            </a:r>
            <a:endParaRPr lang="es-ES" sz="2500" baseline="30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(1+7i)/2,  R’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= |0|+|1-i| = 0 +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((1+7i)/2) </a:t>
            </a:r>
            <a:endParaRPr lang="es-ES" sz="2500" baseline="30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cxnSp>
        <p:nvCxnSpPr>
          <p:cNvPr id="4" name="Conector recto de flecha 3">
            <a:extLst>
              <a:ext uri="{FF2B5EF4-FFF2-40B4-BE49-F238E27FC236}">
                <a16:creationId xmlns:a16="http://schemas.microsoft.com/office/drawing/2014/main" id="{FE1A6CC3-AA9D-6E6C-9316-7663A037D765}"/>
              </a:ext>
            </a:extLst>
          </p:cNvPr>
          <p:cNvCxnSpPr>
            <a:cxnSpLocks/>
          </p:cNvCxnSpPr>
          <p:nvPr/>
        </p:nvCxnSpPr>
        <p:spPr>
          <a:xfrm>
            <a:off x="5597410" y="2528946"/>
            <a:ext cx="1852531" cy="13997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5ACE161E-AE60-4307-0180-B51794DFE92A}"/>
              </a:ext>
            </a:extLst>
          </p:cNvPr>
          <p:cNvCxnSpPr>
            <a:cxnSpLocks/>
          </p:cNvCxnSpPr>
          <p:nvPr/>
        </p:nvCxnSpPr>
        <p:spPr>
          <a:xfrm>
            <a:off x="5085161" y="2984747"/>
            <a:ext cx="2340026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>
            <a:extLst>
              <a:ext uri="{FF2B5EF4-FFF2-40B4-BE49-F238E27FC236}">
                <a16:creationId xmlns:a16="http://schemas.microsoft.com/office/drawing/2014/main" id="{624434BE-993F-D8EB-3724-113EE396ACDD}"/>
              </a:ext>
            </a:extLst>
          </p:cNvPr>
          <p:cNvCxnSpPr>
            <a:cxnSpLocks/>
          </p:cNvCxnSpPr>
          <p:nvPr/>
        </p:nvCxnSpPr>
        <p:spPr>
          <a:xfrm>
            <a:off x="6973556" y="3454261"/>
            <a:ext cx="521156" cy="0"/>
          </a:xfrm>
          <a:prstGeom prst="straightConnector1">
            <a:avLst/>
          </a:prstGeom>
          <a:ln w="34925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5">
            <a:extLst>
              <a:ext uri="{FF2B5EF4-FFF2-40B4-BE49-F238E27FC236}">
                <a16:creationId xmlns:a16="http://schemas.microsoft.com/office/drawing/2014/main" id="{DC3366CC-76DD-7A6E-3C80-F54ED3C56363}"/>
              </a:ext>
            </a:extLst>
          </p:cNvPr>
          <p:cNvCxnSpPr/>
          <p:nvPr/>
        </p:nvCxnSpPr>
        <p:spPr>
          <a:xfrm>
            <a:off x="5910501" y="3318109"/>
            <a:ext cx="22223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DC3366CC-76DD-7A6E-3C80-F54ED3C56363}"/>
              </a:ext>
            </a:extLst>
          </p:cNvPr>
          <p:cNvCxnSpPr/>
          <p:nvPr/>
        </p:nvCxnSpPr>
        <p:spPr>
          <a:xfrm>
            <a:off x="6657349" y="3318109"/>
            <a:ext cx="222239" cy="0"/>
          </a:xfrm>
          <a:prstGeom prst="line">
            <a:avLst/>
          </a:prstGeom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7869027" y="3472595"/>
            <a:ext cx="133200" cy="0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F00CB3F6-7873-B28B-7011-C416D9F978F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530" y="3722443"/>
            <a:ext cx="5524425" cy="3121299"/>
          </a:xfrm>
          <a:prstGeom prst="rect">
            <a:avLst/>
          </a:prstGeom>
        </p:spPr>
      </p:pic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1CA9434A-8373-6057-9F98-5571AB516721}"/>
              </a:ext>
            </a:extLst>
          </p:cNvPr>
          <p:cNvSpPr txBox="1">
            <a:spLocks/>
          </p:cNvSpPr>
          <p:nvPr/>
        </p:nvSpPr>
        <p:spPr>
          <a:xfrm>
            <a:off x="8002227" y="1926973"/>
            <a:ext cx="3880214" cy="12650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=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(componente)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0CFE928C-D6A5-D9E3-72F7-45C7BD4CE987}"/>
              </a:ext>
            </a:extLst>
          </p:cNvPr>
          <p:cNvSpPr txBox="1">
            <a:spLocks/>
          </p:cNvSpPr>
          <p:nvPr/>
        </p:nvSpPr>
        <p:spPr>
          <a:xfrm>
            <a:off x="8740781" y="2617441"/>
            <a:ext cx="3880214" cy="1265041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=Z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(componente)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5" name="Cerrar corchete 14">
            <a:extLst>
              <a:ext uri="{FF2B5EF4-FFF2-40B4-BE49-F238E27FC236}">
                <a16:creationId xmlns:a16="http://schemas.microsoft.com/office/drawing/2014/main" id="{0736AE35-5857-045F-E043-BD7A902DB065}"/>
              </a:ext>
            </a:extLst>
          </p:cNvPr>
          <p:cNvSpPr/>
          <p:nvPr/>
        </p:nvSpPr>
        <p:spPr>
          <a:xfrm>
            <a:off x="9355906" y="2761861"/>
            <a:ext cx="118214" cy="954182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Marcador de contenido 2">
            <a:extLst>
              <a:ext uri="{FF2B5EF4-FFF2-40B4-BE49-F238E27FC236}">
                <a16:creationId xmlns:a16="http://schemas.microsoft.com/office/drawing/2014/main" id="{F571F44F-D7E6-8728-A892-1F99637B58A6}"/>
              </a:ext>
            </a:extLst>
          </p:cNvPr>
          <p:cNvSpPr txBox="1">
            <a:spLocks/>
          </p:cNvSpPr>
          <p:nvPr/>
        </p:nvSpPr>
        <p:spPr>
          <a:xfrm>
            <a:off x="7055288" y="4983779"/>
            <a:ext cx="737118" cy="90934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8" name="Marcador de contenido 2">
            <a:extLst>
              <a:ext uri="{FF2B5EF4-FFF2-40B4-BE49-F238E27FC236}">
                <a16:creationId xmlns:a16="http://schemas.microsoft.com/office/drawing/2014/main" id="{EFF07996-D024-F9FF-B1A4-59AFA687A2FB}"/>
              </a:ext>
            </a:extLst>
          </p:cNvPr>
          <p:cNvSpPr txBox="1">
            <a:spLocks/>
          </p:cNvSpPr>
          <p:nvPr/>
        </p:nvSpPr>
        <p:spPr>
          <a:xfrm>
            <a:off x="5284502" y="4491637"/>
            <a:ext cx="737118" cy="909341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                    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endParaRPr lang="es-ES" sz="2500" baseline="300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34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 animBg="1"/>
      <p:bldP spid="17" grpId="0"/>
      <p:bldP spid="1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8FC14-5830-8193-DBB0-4097B832C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3A8F6ABF-FE1B-F9FA-D340-CA9254D4CEDE}"/>
              </a:ext>
            </a:extLst>
          </p:cNvPr>
          <p:cNvSpPr/>
          <p:nvPr/>
        </p:nvSpPr>
        <p:spPr>
          <a:xfrm>
            <a:off x="6527050" y="3711709"/>
            <a:ext cx="540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05C1CDF2-C46D-128F-5F6F-5BD869B318B2}"/>
              </a:ext>
            </a:extLst>
          </p:cNvPr>
          <p:cNvSpPr/>
          <p:nvPr/>
        </p:nvSpPr>
        <p:spPr>
          <a:xfrm>
            <a:off x="569794" y="390119"/>
            <a:ext cx="10760361" cy="2594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BA16783A-A222-666F-C7DB-05B19BE9AB57}"/>
              </a:ext>
            </a:extLst>
          </p:cNvPr>
          <p:cNvSpPr txBox="1">
            <a:spLocks/>
          </p:cNvSpPr>
          <p:nvPr/>
        </p:nvSpPr>
        <p:spPr>
          <a:xfrm>
            <a:off x="877556" y="366938"/>
            <a:ext cx="10689493" cy="11300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_tradnl" sz="2500" dirty="0"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Aún para la matriz 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A =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(3 x 3) (para la que se puede </a:t>
            </a:r>
          </a:p>
          <a:p>
            <a:pPr marL="0" indent="0"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 que </a:t>
            </a:r>
            <a:r>
              <a:rPr lang="es-ES" sz="2500" i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tiene 3 autovalores distintos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 de nuevo considerando las </a:t>
            </a:r>
            <a:r>
              <a:rPr lang="es-ES" sz="250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componentes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</a:t>
            </a:r>
            <a:endParaRPr lang="es-ES" sz="2500" dirty="0"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F048FD-2F55-832E-4634-B9B63FAEDB02}"/>
              </a:ext>
            </a:extLst>
          </p:cNvPr>
          <p:cNvSpPr txBox="1"/>
          <p:nvPr/>
        </p:nvSpPr>
        <p:spPr>
          <a:xfrm>
            <a:off x="869531" y="2174483"/>
            <a:ext cx="1025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del conjunto de discos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obtenidos a partir de las columnas de A, 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</a:rPr>
              <a:t>0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(6+i)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</a:rPr>
              <a:t>=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(i)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D</a:t>
            </a:r>
            <a:r>
              <a:rPr lang="es-ES" sz="2500" baseline="-25000" dirty="0">
                <a:solidFill>
                  <a:srgbClr val="7030A0"/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√2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((1+7i)/2)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s-ES" sz="2500" u="sng" dirty="0">
                <a:solidFill>
                  <a:schemeClr val="accent1">
                    <a:lumMod val="75000"/>
                  </a:schemeClr>
                </a:solidFill>
              </a:rPr>
              <a:t>por favor escoge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D3031C-90F7-F9FB-34D1-DFF09C4405DA}"/>
              </a:ext>
            </a:extLst>
          </p:cNvPr>
          <p:cNvSpPr txBox="1"/>
          <p:nvPr/>
        </p:nvSpPr>
        <p:spPr>
          <a:xfrm>
            <a:off x="3938739" y="328442"/>
            <a:ext cx="3146215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6+i   i      0         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i      1-i      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0    1  (1+7i)/2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Cerrar corchete 7">
            <a:extLst>
              <a:ext uri="{FF2B5EF4-FFF2-40B4-BE49-F238E27FC236}">
                <a16:creationId xmlns:a16="http://schemas.microsoft.com/office/drawing/2014/main" id="{14379C9A-E4AF-8859-226F-92FCCCDF0C02}"/>
              </a:ext>
            </a:extLst>
          </p:cNvPr>
          <p:cNvSpPr/>
          <p:nvPr/>
        </p:nvSpPr>
        <p:spPr>
          <a:xfrm>
            <a:off x="6619877" y="354961"/>
            <a:ext cx="45719" cy="1404104"/>
          </a:xfrm>
          <a:prstGeom prst="righ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Abrir corchete 8">
            <a:extLst>
              <a:ext uri="{FF2B5EF4-FFF2-40B4-BE49-F238E27FC236}">
                <a16:creationId xmlns:a16="http://schemas.microsoft.com/office/drawing/2014/main" id="{06A51D8E-C942-675B-D044-29FF690FAD71}"/>
              </a:ext>
            </a:extLst>
          </p:cNvPr>
          <p:cNvSpPr/>
          <p:nvPr/>
        </p:nvSpPr>
        <p:spPr>
          <a:xfrm>
            <a:off x="4023717" y="396696"/>
            <a:ext cx="45719" cy="1320635"/>
          </a:xfrm>
          <a:prstGeom prst="leftBracke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97539CE1-74A8-D480-6796-CA9B0AC43ECD}"/>
              </a:ext>
            </a:extLst>
          </p:cNvPr>
          <p:cNvSpPr/>
          <p:nvPr/>
        </p:nvSpPr>
        <p:spPr>
          <a:xfrm>
            <a:off x="6405962" y="3555047"/>
            <a:ext cx="540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No hay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ningún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 en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y hay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autovalores distintos en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8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267F0133-E59B-C5E9-F8E7-3586B96D6B8D}"/>
              </a:ext>
            </a:extLst>
          </p:cNvPr>
          <p:cNvSpPr/>
          <p:nvPr/>
        </p:nvSpPr>
        <p:spPr>
          <a:xfrm>
            <a:off x="673200" y="3711709"/>
            <a:ext cx="540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B3865D1C-7375-BA9E-43E6-08D56D4D8072}"/>
              </a:ext>
            </a:extLst>
          </p:cNvPr>
          <p:cNvSpPr/>
          <p:nvPr/>
        </p:nvSpPr>
        <p:spPr>
          <a:xfrm>
            <a:off x="550800" y="3555047"/>
            <a:ext cx="540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Hay </a:t>
            </a:r>
            <a:r>
              <a:rPr lang="es-ES" sz="27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 en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y </a:t>
            </a:r>
            <a:endParaRPr lang="es-ES" sz="25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 en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CD75B422-F726-6651-AE65-6C5971B41BD0}"/>
              </a:ext>
            </a:extLst>
          </p:cNvPr>
          <p:cNvSpPr/>
          <p:nvPr/>
        </p:nvSpPr>
        <p:spPr>
          <a:xfrm>
            <a:off x="6527050" y="5297985"/>
            <a:ext cx="540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: esquinas redondeadas 50">
            <a:hlinkClick r:id="rId3" action="ppaction://hlinksldjump"/>
            <a:extLst>
              <a:ext uri="{FF2B5EF4-FFF2-40B4-BE49-F238E27FC236}">
                <a16:creationId xmlns:a16="http://schemas.microsoft.com/office/drawing/2014/main" id="{CC7E8BAB-FB3F-0742-A762-6FE7EDF44EF9}"/>
              </a:ext>
            </a:extLst>
          </p:cNvPr>
          <p:cNvSpPr/>
          <p:nvPr/>
        </p:nvSpPr>
        <p:spPr>
          <a:xfrm>
            <a:off x="6405962" y="5141323"/>
            <a:ext cx="540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No hay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ningún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 en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y hay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autovalores distintos en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3" name="Rectángulo: esquinas redondeadas 50">
            <a:hlinkClick r:id="rId2" action="ppaction://hlinksldjump"/>
            <a:extLst>
              <a:ext uri="{FF2B5EF4-FFF2-40B4-BE49-F238E27FC236}">
                <a16:creationId xmlns:a16="http://schemas.microsoft.com/office/drawing/2014/main" id="{DAC9F972-9CB4-06DB-2036-CCD464C761FD}"/>
              </a:ext>
            </a:extLst>
          </p:cNvPr>
          <p:cNvSpPr/>
          <p:nvPr/>
        </p:nvSpPr>
        <p:spPr>
          <a:xfrm>
            <a:off x="673200" y="5297985"/>
            <a:ext cx="5400000" cy="1274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chemeClr val="tx1"/>
              </a:solidFill>
            </a:endParaRPr>
          </a:p>
          <a:p>
            <a:pPr algn="ctr"/>
            <a:endParaRPr lang="es-ES" sz="2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ángulo: esquinas redondeadas 50">
            <a:hlinkClick r:id="rId4" action="ppaction://hlinksldjump"/>
            <a:extLst>
              <a:ext uri="{FF2B5EF4-FFF2-40B4-BE49-F238E27FC236}">
                <a16:creationId xmlns:a16="http://schemas.microsoft.com/office/drawing/2014/main" id="{14C6501C-89C7-1DF8-38B1-5EEB19716740}"/>
              </a:ext>
            </a:extLst>
          </p:cNvPr>
          <p:cNvSpPr/>
          <p:nvPr/>
        </p:nvSpPr>
        <p:spPr>
          <a:xfrm>
            <a:off x="550800" y="5141323"/>
            <a:ext cx="5400000" cy="127461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Hay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 en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y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 autovalores distintos en </a:t>
            </a:r>
            <a:r>
              <a:rPr lang="es-E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tx1"/>
                </a:solidFill>
                <a:latin typeface="Comic Sans MS" panose="030F0702030302020204" pitchFamily="66" charset="0"/>
              </a:rPr>
              <a:t>2</a:t>
            </a:r>
          </a:p>
        </p:txBody>
      </p:sp>
      <p:cxnSp>
        <p:nvCxnSpPr>
          <p:cNvPr id="17" name="Conector recto 16"/>
          <p:cNvCxnSpPr/>
          <p:nvPr/>
        </p:nvCxnSpPr>
        <p:spPr>
          <a:xfrm>
            <a:off x="4562921" y="2818800"/>
            <a:ext cx="133200" cy="0"/>
          </a:xfrm>
          <a:prstGeom prst="line">
            <a:avLst/>
          </a:prstGeom>
          <a:ln w="158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4970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8AA032-B615-8132-C674-5704ADD9E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89BE8EEC-0805-924D-0CF3-4D0A06CB3DCD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FC8BD0F1-E059-3D91-8D5C-581AE1443766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4" name="Forma en L 3">
            <a:extLst>
              <a:ext uri="{FF2B5EF4-FFF2-40B4-BE49-F238E27FC236}">
                <a16:creationId xmlns:a16="http://schemas.microsoft.com/office/drawing/2014/main" id="{5498A4B5-2478-DCAA-6C1B-409A730E0847}"/>
              </a:ext>
            </a:extLst>
          </p:cNvPr>
          <p:cNvSpPr/>
          <p:nvPr/>
        </p:nvSpPr>
        <p:spPr>
          <a:xfrm rot="2599813" flipH="1">
            <a:off x="2991412" y="1972771"/>
            <a:ext cx="1373157" cy="2699700"/>
          </a:xfrm>
          <a:prstGeom prst="corner">
            <a:avLst/>
          </a:prstGeom>
          <a:solidFill>
            <a:schemeClr val="accent6">
              <a:lumMod val="75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BA0C712-1945-3214-BE4B-ED3BAF9533CC}"/>
              </a:ext>
            </a:extLst>
          </p:cNvPr>
          <p:cNvSpPr/>
          <p:nvPr/>
        </p:nvSpPr>
        <p:spPr>
          <a:xfrm>
            <a:off x="5958965" y="2590188"/>
            <a:ext cx="57522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8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FANTÁSTICO</a:t>
            </a:r>
            <a:r>
              <a:rPr lang="es-ES" sz="8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!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AB4FB02F-98C1-035F-A05E-2C6F04EAFE4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33CC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orma en L 2">
            <a:extLst>
              <a:ext uri="{FF2B5EF4-FFF2-40B4-BE49-F238E27FC236}">
                <a16:creationId xmlns:a16="http://schemas.microsoft.com/office/drawing/2014/main" id="{6FE66BCF-0A0C-6BB1-819A-F867FA7BD46F}"/>
              </a:ext>
            </a:extLst>
          </p:cNvPr>
          <p:cNvSpPr/>
          <p:nvPr/>
        </p:nvSpPr>
        <p:spPr>
          <a:xfrm rot="2599813" flipH="1">
            <a:off x="2970317" y="1667463"/>
            <a:ext cx="1373157" cy="2699700"/>
          </a:xfrm>
          <a:prstGeom prst="corner">
            <a:avLst/>
          </a:prstGeom>
          <a:solidFill>
            <a:srgbClr val="33CC33"/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85B1A919-E151-7F2A-D175-81334DCCF970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vuelve al ejemplo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468F1B4E-AE3A-3A8C-4559-18C7BC160018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809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37DC7-B468-26A7-EFF4-24CBC9A1A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14A03D2F-EB04-332F-B435-71230108029E}"/>
              </a:ext>
            </a:extLst>
          </p:cNvPr>
          <p:cNvSpPr txBox="1"/>
          <p:nvPr/>
        </p:nvSpPr>
        <p:spPr>
          <a:xfrm>
            <a:off x="5694630" y="33226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2D7343F-7710-0780-EF40-5AD120E8B517}"/>
              </a:ext>
            </a:extLst>
          </p:cNvPr>
          <p:cNvSpPr/>
          <p:nvPr/>
        </p:nvSpPr>
        <p:spPr>
          <a:xfrm>
            <a:off x="5876239" y="2131370"/>
            <a:ext cx="5692584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No es una buena </a:t>
            </a:r>
          </a:p>
          <a:p>
            <a:pPr algn="ctr"/>
            <a:r>
              <a:rPr lang="es-ES" sz="6000" b="1" i="1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</a:rPr>
              <a:t>elección</a:t>
            </a:r>
            <a:r>
              <a:rPr lang="es-ES" sz="6000" b="1" i="1" cap="none" spc="0" dirty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…</a:t>
            </a:r>
          </a:p>
        </p:txBody>
      </p:sp>
      <p:sp>
        <p:nvSpPr>
          <p:cNvPr id="5" name="Diagrama de flujo: conector 4">
            <a:extLst>
              <a:ext uri="{FF2B5EF4-FFF2-40B4-BE49-F238E27FC236}">
                <a16:creationId xmlns:a16="http://schemas.microsoft.com/office/drawing/2014/main" id="{0FDE6259-8ED0-9A2D-2734-2AA574F1F2B8}"/>
              </a:ext>
            </a:extLst>
          </p:cNvPr>
          <p:cNvSpPr/>
          <p:nvPr/>
        </p:nvSpPr>
        <p:spPr>
          <a:xfrm>
            <a:off x="1877990" y="1629000"/>
            <a:ext cx="3600000" cy="3600000"/>
          </a:xfrm>
          <a:prstGeom prst="flowChartConnector">
            <a:avLst/>
          </a:prstGeom>
          <a:noFill/>
          <a:ln w="1079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Cruz 10">
            <a:extLst>
              <a:ext uri="{FF2B5EF4-FFF2-40B4-BE49-F238E27FC236}">
                <a16:creationId xmlns:a16="http://schemas.microsoft.com/office/drawing/2014/main" id="{223CDE5F-156A-2B36-107F-41A0D21308A4}"/>
              </a:ext>
            </a:extLst>
          </p:cNvPr>
          <p:cNvSpPr/>
          <p:nvPr/>
        </p:nvSpPr>
        <p:spPr>
          <a:xfrm rot="2761830">
            <a:off x="2172447" y="2110999"/>
            <a:ext cx="3011054" cy="2906056"/>
          </a:xfrm>
          <a:prstGeom prst="plus">
            <a:avLst>
              <a:gd name="adj" fmla="val 37695"/>
            </a:avLst>
          </a:prstGeom>
          <a:solidFill>
            <a:srgbClr val="CC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ruz 11">
            <a:extLst>
              <a:ext uri="{FF2B5EF4-FFF2-40B4-BE49-F238E27FC236}">
                <a16:creationId xmlns:a16="http://schemas.microsoft.com/office/drawing/2014/main" id="{B7527F33-75F3-AF5A-A2F9-73F7A9F374E8}"/>
              </a:ext>
            </a:extLst>
          </p:cNvPr>
          <p:cNvSpPr/>
          <p:nvPr/>
        </p:nvSpPr>
        <p:spPr>
          <a:xfrm rot="2761830">
            <a:off x="2193543" y="1869594"/>
            <a:ext cx="3011054" cy="2906056"/>
          </a:xfrm>
          <a:prstGeom prst="plus">
            <a:avLst>
              <a:gd name="adj" fmla="val 37695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8">
            <a:hlinkClick r:id="" action="ppaction://noaction"/>
            <a:extLst>
              <a:ext uri="{FF2B5EF4-FFF2-40B4-BE49-F238E27FC236}">
                <a16:creationId xmlns:a16="http://schemas.microsoft.com/office/drawing/2014/main" id="{18A65D19-2461-7953-1D52-DF26BF3A46E5}"/>
              </a:ext>
            </a:extLst>
          </p:cNvPr>
          <p:cNvSpPr txBox="1">
            <a:spLocks/>
          </p:cNvSpPr>
          <p:nvPr/>
        </p:nvSpPr>
        <p:spPr>
          <a:xfrm>
            <a:off x="7278084" y="5402121"/>
            <a:ext cx="3600000" cy="1100177"/>
          </a:xfrm>
          <a:prstGeom prst="roundRect">
            <a:avLst/>
          </a:prstGeom>
          <a:solidFill>
            <a:srgbClr val="7030A0"/>
          </a:solidFill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s-ES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Marcador de contenido 8">
            <a:hlinkClick r:id="rId2" action="ppaction://hlinksldjump"/>
            <a:extLst>
              <a:ext uri="{FF2B5EF4-FFF2-40B4-BE49-F238E27FC236}">
                <a16:creationId xmlns:a16="http://schemas.microsoft.com/office/drawing/2014/main" id="{00EFA36D-9E91-45F9-7A99-399FC127D53E}"/>
              </a:ext>
            </a:extLst>
          </p:cNvPr>
          <p:cNvSpPr txBox="1">
            <a:spLocks/>
          </p:cNvSpPr>
          <p:nvPr/>
        </p:nvSpPr>
        <p:spPr>
          <a:xfrm>
            <a:off x="7175392" y="5229000"/>
            <a:ext cx="3600000" cy="1100177"/>
          </a:xfrm>
          <a:prstGeom prst="roundRect">
            <a:avLst/>
          </a:prstGeom>
          <a:pattFill prst="pct25">
            <a:fgClr>
              <a:srgbClr val="CCCCFF"/>
            </a:fgClr>
            <a:bgClr>
              <a:schemeClr val="bg1"/>
            </a:bgClr>
          </a:pattFill>
          <a:ln>
            <a:solidFill>
              <a:srgbClr val="7030A0"/>
            </a:solidFill>
          </a:ln>
          <a:scene3d>
            <a:camera prst="orthographicFront"/>
            <a:lightRig rig="threePt" dir="t">
              <a:rot lat="0" lon="0" rev="4200000"/>
            </a:lightRig>
          </a:scene3d>
          <a:sp3d extrusionH="88900" prstMaterial="softEdge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s-E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prueba de nuevo, por favor </a:t>
            </a:r>
          </a:p>
        </p:txBody>
      </p:sp>
      <p:sp>
        <p:nvSpPr>
          <p:cNvPr id="6" name="Flecha: hacia la izquierda 5">
            <a:extLst>
              <a:ext uri="{FF2B5EF4-FFF2-40B4-BE49-F238E27FC236}">
                <a16:creationId xmlns:a16="http://schemas.microsoft.com/office/drawing/2014/main" id="{C1CAF5ED-C38D-F3D9-7944-31D6382583F7}"/>
              </a:ext>
            </a:extLst>
          </p:cNvPr>
          <p:cNvSpPr/>
          <p:nvPr/>
        </p:nvSpPr>
        <p:spPr>
          <a:xfrm>
            <a:off x="7317123" y="5550099"/>
            <a:ext cx="540000" cy="484632"/>
          </a:xfrm>
          <a:prstGeom prst="leftArrow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9419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E5C30-89EB-8765-4CF8-AEC55F5EF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90A8D74E-6BA4-18A0-3550-FD4DAF5AAFBB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No es difícil ver que los autovalores de A son: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DE4EE6D0-1203-BF31-C30F-660D973DC5CC}"/>
              </a:ext>
            </a:extLst>
          </p:cNvPr>
          <p:cNvSpPr txBox="1">
            <a:spLocks/>
          </p:cNvSpPr>
          <p:nvPr/>
        </p:nvSpPr>
        <p:spPr>
          <a:xfrm>
            <a:off x="642149" y="600206"/>
            <a:ext cx="11218107" cy="14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6+i,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(1+3i)/2,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3i, </a:t>
            </a:r>
            <a:r>
              <a:rPr lang="es-ES" sz="2500" dirty="0"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uno de ellos coincide con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los otros dos se encuentran en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endParaRPr lang="es-ES" sz="2500" baseline="30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236" y="2086032"/>
            <a:ext cx="7969525" cy="46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9068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187F30-899E-10BC-65DD-6138F6E4E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DFD38298-0231-FCA6-19B1-DEB259EA7C13}"/>
              </a:ext>
            </a:extLst>
          </p:cNvPr>
          <p:cNvSpPr txBox="1">
            <a:spLocks/>
          </p:cNvSpPr>
          <p:nvPr/>
        </p:nvSpPr>
        <p:spPr>
          <a:xfrm>
            <a:off x="572722" y="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Mejor aún, observemos al mismo tiempo la localización de los autovalores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1F8D780B-6BEE-402A-6E11-28527219A895}"/>
              </a:ext>
            </a:extLst>
          </p:cNvPr>
          <p:cNvSpPr txBox="1">
            <a:spLocks/>
          </p:cNvSpPr>
          <p:nvPr/>
        </p:nvSpPr>
        <p:spPr>
          <a:xfrm>
            <a:off x="655356" y="573466"/>
            <a:ext cx="11378486" cy="222459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   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6+i,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(1+3i)/2,   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=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3i,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 respecto tanto a las componentes del conjunto de discos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filas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(en color </a:t>
            </a:r>
            <a:r>
              <a:rPr lang="es-ES" sz="2500" dirty="0">
                <a:solidFill>
                  <a:srgbClr val="FF0000"/>
                </a:solidFill>
                <a:latin typeface="Comic Sans MS" panose="030F0702030302020204" pitchFamily="66" charset="0"/>
              </a:rPr>
              <a:t>rojo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 como a las componentes del </a:t>
            </a:r>
            <a:r>
              <a:rPr lang="es-ES" sz="250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conjunto de discos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-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columnas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(en color </a:t>
            </a:r>
            <a:r>
              <a:rPr lang="es-E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morado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):</a:t>
            </a:r>
            <a:endParaRPr lang="es-ES" sz="2500" baseline="30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8" name="Imagen 7" descr="Imagen que contiene interior, texto, tabla&#10;&#10;Descripción generada automáticamente">
            <a:extLst>
              <a:ext uri="{FF2B5EF4-FFF2-40B4-BE49-F238E27FC236}">
                <a16:creationId xmlns:a16="http://schemas.microsoft.com/office/drawing/2014/main" id="{35220874-296C-8058-F2B3-57AFE6FC8D7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070" y="2714954"/>
            <a:ext cx="7647058" cy="410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26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639438" y="690916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det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(A - </a:t>
            </a:r>
            <a:r>
              <a:rPr lang="es-ES_tradnl" sz="25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) es un polinomio de grado n en x (llamado el 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polinomio  </a:t>
            </a:r>
          </a:p>
          <a:p>
            <a:pPr marL="0" indent="0">
              <a:buNone/>
            </a:pP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característico</a:t>
            </a:r>
            <a:r>
              <a:rPr lang="es-ES" sz="2500" i="1" dirty="0">
                <a:latin typeface="Comic Sans MS" panose="030F0702030302020204" pitchFamily="66" charset="0"/>
              </a:rPr>
              <a:t> de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A</a:t>
            </a:r>
            <a:r>
              <a:rPr lang="es-ES" sz="2500" dirty="0">
                <a:latin typeface="Comic Sans MS" panose="030F0702030302020204" pitchFamily="66" charset="0"/>
              </a:rPr>
              <a:t>, denotado como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(x)</a:t>
            </a:r>
            <a:r>
              <a:rPr lang="es-ES" sz="2500" dirty="0">
                <a:latin typeface="Comic Sans MS" panose="030F0702030302020204" pitchFamily="66" charset="0"/>
              </a:rPr>
              <a:t>), que se puede escribir como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</a:t>
            </a:r>
            <a:r>
              <a:rPr lang="es-ES" dirty="0" err="1">
                <a:latin typeface="Comic Sans MS" panose="030F0702030302020204" pitchFamily="66" charset="0"/>
              </a:rPr>
              <a:t>p</a:t>
            </a:r>
            <a:r>
              <a:rPr lang="es-ES" baseline="-25000" dirty="0" err="1">
                <a:latin typeface="Comic Sans MS" panose="030F0702030302020204" pitchFamily="66" charset="0"/>
              </a:rPr>
              <a:t>A</a:t>
            </a:r>
            <a:r>
              <a:rPr lang="es-ES" dirty="0">
                <a:latin typeface="Comic Sans MS" panose="030F0702030302020204" pitchFamily="66" charset="0"/>
              </a:rPr>
              <a:t>(x) = </a:t>
            </a:r>
            <a:r>
              <a:rPr lang="es-ES" sz="2700" dirty="0" err="1">
                <a:latin typeface="Comic Sans MS" panose="030F0702030302020204" pitchFamily="66" charset="0"/>
              </a:rPr>
              <a:t>det</a:t>
            </a:r>
            <a:r>
              <a:rPr lang="es-ES" sz="2700" baseline="-25000" dirty="0" err="1">
                <a:latin typeface="Comic Sans MS" panose="030F0702030302020204" pitchFamily="66" charset="0"/>
              </a:rPr>
              <a:t>n</a:t>
            </a:r>
            <a:r>
              <a:rPr lang="es-ES" sz="2700" dirty="0">
                <a:latin typeface="Comic Sans MS" panose="030F0702030302020204" pitchFamily="66" charset="0"/>
              </a:rPr>
              <a:t>(A - </a:t>
            </a:r>
            <a:r>
              <a:rPr lang="es-ES_tradnl" sz="2700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7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I</a:t>
            </a:r>
            <a:r>
              <a:rPr lang="es-ES" sz="2700" baseline="-25000" dirty="0">
                <a:latin typeface="Comic Sans MS" panose="030F0702030302020204" pitchFamily="66" charset="0"/>
              </a:rPr>
              <a:t>n</a:t>
            </a:r>
            <a:r>
              <a:rPr lang="es-ES" sz="2700" dirty="0">
                <a:latin typeface="Comic Sans MS" panose="030F0702030302020204" pitchFamily="66" charset="0"/>
              </a:rPr>
              <a:t>) =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(-1)</a:t>
            </a:r>
            <a:r>
              <a:rPr lang="es-ES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(x-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r>
              <a:rPr lang="es-ES_tradnl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700" baseline="-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" sz="2700" dirty="0">
                <a:latin typeface="Comic Sans MS" panose="030F0702030302020204" pitchFamily="66" charset="0"/>
              </a:rPr>
              <a:t> ∙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(x-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r>
              <a:rPr lang="es-ES_tradnl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700" baseline="-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" sz="2700" dirty="0">
                <a:latin typeface="Comic Sans MS" panose="030F0702030302020204" pitchFamily="66" charset="0"/>
              </a:rPr>
              <a:t> ∙ … ∙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(x-</a:t>
            </a:r>
            <a:r>
              <a:rPr lang="el-GR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7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_tradnl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)</a:t>
            </a:r>
            <a:r>
              <a:rPr lang="es-ES_tradnl" sz="2700" baseline="30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700" baseline="-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" sz="2700" dirty="0">
                <a:latin typeface="Comic Sans MS" panose="030F0702030302020204" pitchFamily="66" charset="0"/>
              </a:rPr>
              <a:t> ,</a:t>
            </a:r>
          </a:p>
          <a:p>
            <a:pPr marL="0" indent="0">
              <a:buNone/>
            </a:pP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donde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≠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j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cuando 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i ≠ j, y cada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es un entero positivo llamado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la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multiplicidad de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;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y se cumple  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… + 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= n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.</a:t>
            </a: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497608" y="3754919"/>
            <a:ext cx="11250428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 Así,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{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,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…,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} es el conjunto de autovalores de A (distintos entre sí),</a:t>
            </a: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cada multiplicidad correspondiente m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indicando cuantas veces el  </a:t>
            </a:r>
          </a:p>
          <a:p>
            <a:pPr marL="0" indent="0">
              <a:buNone/>
            </a:pP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 autovalor </a:t>
            </a:r>
            <a:r>
              <a:rPr lang="el-GR" sz="2500" dirty="0"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latin typeface="Comic Sans MS" panose="030F0702030302020204" pitchFamily="66" charset="0"/>
                <a:cs typeface="Arial" panose="020B0604020202020204" pitchFamily="34" charset="0"/>
              </a:rPr>
              <a:t>i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 aparece repetido como solución de  </a:t>
            </a:r>
            <a:r>
              <a:rPr lang="es-ES" sz="2400" dirty="0" err="1">
                <a:latin typeface="Comic Sans MS" panose="030F0702030302020204" pitchFamily="66" charset="0"/>
              </a:rPr>
              <a:t>p</a:t>
            </a:r>
            <a:r>
              <a:rPr lang="es-ES" sz="2400" baseline="-25000" dirty="0" err="1">
                <a:latin typeface="Comic Sans MS" panose="030F0702030302020204" pitchFamily="66" charset="0"/>
              </a:rPr>
              <a:t>A</a:t>
            </a:r>
            <a:r>
              <a:rPr lang="es-ES" sz="2400" dirty="0">
                <a:latin typeface="Comic Sans MS" panose="030F0702030302020204" pitchFamily="66" charset="0"/>
              </a:rPr>
              <a:t>(x) = 0.</a:t>
            </a: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B2763-BA9A-FD3B-DE68-77F2B13AA3DC}"/>
              </a:ext>
            </a:extLst>
          </p:cNvPr>
          <p:cNvSpPr txBox="1">
            <a:spLocks/>
          </p:cNvSpPr>
          <p:nvPr/>
        </p:nvSpPr>
        <p:spPr>
          <a:xfrm>
            <a:off x="497608" y="698341"/>
            <a:ext cx="11196782" cy="31686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700" dirty="0">
                <a:latin typeface="Comic Sans MS" panose="030F0702030302020204" pitchFamily="66" charset="0"/>
              </a:rPr>
              <a:t> </a:t>
            </a:r>
            <a:endParaRPr lang="es-ES" sz="29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 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61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7743255B-8945-B241-78D5-49684A2F131D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la matriz  A =                     tenemos: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D5FDB5-09A6-229B-B104-9F7C33E80883}"/>
              </a:ext>
            </a:extLst>
          </p:cNvPr>
          <p:cNvSpPr txBox="1"/>
          <p:nvPr/>
        </p:nvSpPr>
        <p:spPr>
          <a:xfrm>
            <a:off x="4623059" y="2268904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-4-x   6 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1     -x   -1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-6      7   3-x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451D74A-4ABE-52ED-20A3-8660DB6EB17B}"/>
              </a:ext>
            </a:extLst>
          </p:cNvPr>
          <p:cNvSpPr txBox="1"/>
          <p:nvPr/>
        </p:nvSpPr>
        <p:spPr>
          <a:xfrm>
            <a:off x="5338761" y="314866"/>
            <a:ext cx="2683176" cy="16466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-4   6   1     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1   0  -1        </a:t>
            </a:r>
          </a:p>
          <a:p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-6   7   3  </a:t>
            </a:r>
          </a:p>
          <a:p>
            <a:endParaRPr lang="es-ES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Cerrar corchete 3">
            <a:extLst>
              <a:ext uri="{FF2B5EF4-FFF2-40B4-BE49-F238E27FC236}">
                <a16:creationId xmlns:a16="http://schemas.microsoft.com/office/drawing/2014/main" id="{B644B153-DCE9-C4EA-32B0-702A5C596F11}"/>
              </a:ext>
            </a:extLst>
          </p:cNvPr>
          <p:cNvSpPr/>
          <p:nvPr/>
        </p:nvSpPr>
        <p:spPr>
          <a:xfrm>
            <a:off x="6914458" y="309925"/>
            <a:ext cx="45719" cy="1404104"/>
          </a:xfrm>
          <a:prstGeom prst="righ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Abrir corchete 7">
            <a:extLst>
              <a:ext uri="{FF2B5EF4-FFF2-40B4-BE49-F238E27FC236}">
                <a16:creationId xmlns:a16="http://schemas.microsoft.com/office/drawing/2014/main" id="{0140D6A8-EBE8-2972-D0D0-F8AC05598CD4}"/>
              </a:ext>
            </a:extLst>
          </p:cNvPr>
          <p:cNvSpPr/>
          <p:nvPr/>
        </p:nvSpPr>
        <p:spPr>
          <a:xfrm>
            <a:off x="5472168" y="393393"/>
            <a:ext cx="45719" cy="1320635"/>
          </a:xfrm>
          <a:prstGeom prst="leftBracket">
            <a:avLst/>
          </a:prstGeom>
          <a:noFill/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85755857-15E7-368B-0CDD-711AF91E1F25}"/>
              </a:ext>
            </a:extLst>
          </p:cNvPr>
          <p:cNvCxnSpPr/>
          <p:nvPr/>
        </p:nvCxnSpPr>
        <p:spPr>
          <a:xfrm>
            <a:off x="4706187" y="2268904"/>
            <a:ext cx="0" cy="121985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A59CA96C-6999-FF2D-5F42-B0ABEB7819EC}"/>
              </a:ext>
            </a:extLst>
          </p:cNvPr>
          <p:cNvCxnSpPr/>
          <p:nvPr/>
        </p:nvCxnSpPr>
        <p:spPr>
          <a:xfrm>
            <a:off x="7019896" y="2268904"/>
            <a:ext cx="0" cy="1219851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33B13C4A-8B23-FB92-E8AE-347E1AA57AE5}"/>
              </a:ext>
            </a:extLst>
          </p:cNvPr>
          <p:cNvSpPr txBox="1">
            <a:spLocks/>
          </p:cNvSpPr>
          <p:nvPr/>
        </p:nvSpPr>
        <p:spPr>
          <a:xfrm>
            <a:off x="947073" y="1587460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7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p</a:t>
            </a:r>
            <a:r>
              <a:rPr lang="es-ES" sz="2700" baseline="-25000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A</a:t>
            </a:r>
            <a:r>
              <a:rPr lang="es-ES" sz="2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(x)  =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det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(A -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l-GR" sz="25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 =                           = 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+5x-3 = -(x-1)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(x+3),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55C30E96-4CC2-A559-CEF5-02078517A03F}"/>
              </a:ext>
            </a:extLst>
          </p:cNvPr>
          <p:cNvSpPr txBox="1">
            <a:spLocks/>
          </p:cNvSpPr>
          <p:nvPr/>
        </p:nvSpPr>
        <p:spPr>
          <a:xfrm>
            <a:off x="486946" y="2878829"/>
            <a:ext cx="11218107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la última expresión debida a que  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-x</a:t>
            </a:r>
            <a:r>
              <a:rPr lang="es-ES" sz="25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+5x-3 = 0  da como resultado las 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siguientes soluciones:  x=1, x=1, x=-3.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9669B58D-DB55-4AB1-3B5A-9EDDF3A94C74}"/>
              </a:ext>
            </a:extLst>
          </p:cNvPr>
          <p:cNvSpPr txBox="1">
            <a:spLocks/>
          </p:cNvSpPr>
          <p:nvPr/>
        </p:nvSpPr>
        <p:spPr>
          <a:xfrm>
            <a:off x="486946" y="3348000"/>
            <a:ext cx="11218109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                            Así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 todos los autovalores distintos </a:t>
            </a:r>
          </a:p>
          <a:p>
            <a:pPr marL="0" indent="0">
              <a:buNone/>
            </a:pPr>
            <a:r>
              <a:rPr lang="el-GR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4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  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(y correspondientes multiplicidades m</a:t>
            </a:r>
            <a:r>
              <a:rPr lang="es-ES_tradnl" sz="24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</a:t>
            </a: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) de A son:</a:t>
            </a:r>
          </a:p>
          <a:p>
            <a:pPr marL="0" indent="0">
              <a:buNone/>
            </a:pPr>
            <a:r>
              <a:rPr lang="es-ES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1 ,  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 2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32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             </a:t>
            </a:r>
            <a:r>
              <a:rPr lang="el-GR" sz="25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-3,  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</a:t>
            </a:r>
            <a:r>
              <a:rPr lang="es-ES_tradnl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 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= 1   (notemos: m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1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+ m</a:t>
            </a:r>
            <a:r>
              <a:rPr lang="es-ES_tradnl" sz="2500" baseline="-25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2</a:t>
            </a: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 = 3, como fue establecido) </a:t>
            </a: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1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FF6E7F-8D0C-6CBA-78AF-2CE1B0596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CE01E8A8-D8CA-CBA8-4073-09BAC6FF62C5}"/>
              </a:ext>
            </a:extLst>
          </p:cNvPr>
          <p:cNvSpPr/>
          <p:nvPr/>
        </p:nvSpPr>
        <p:spPr>
          <a:xfrm>
            <a:off x="379291" y="4777889"/>
            <a:ext cx="11626249" cy="194076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B899B21-5E15-821C-271B-1B32180FD59B}"/>
              </a:ext>
            </a:extLst>
          </p:cNvPr>
          <p:cNvSpPr txBox="1">
            <a:spLocks/>
          </p:cNvSpPr>
          <p:nvPr/>
        </p:nvSpPr>
        <p:spPr>
          <a:xfrm>
            <a:off x="464128" y="139343"/>
            <a:ext cx="11462327" cy="793719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7030A0"/>
                </a:solidFill>
              </a:rPr>
              <a:t>                   Para empezar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>
                <a:solidFill>
                  <a:srgbClr val="FF0000"/>
                </a:solidFill>
              </a:rPr>
              <a:t>útil observar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D9A3B8-AAF9-2AAA-B1BA-1F199FCD937B}"/>
              </a:ext>
            </a:extLst>
          </p:cNvPr>
          <p:cNvSpPr txBox="1">
            <a:spLocks/>
          </p:cNvSpPr>
          <p:nvPr/>
        </p:nvSpPr>
        <p:spPr>
          <a:xfrm>
            <a:off x="372917" y="951725"/>
            <a:ext cx="11446164" cy="423609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• </a:t>
            </a:r>
            <a:r>
              <a:rPr lang="es-ES" sz="2500" dirty="0">
                <a:latin typeface="Comic Sans MS" panose="030F0702030302020204" pitchFamily="66" charset="0"/>
              </a:rPr>
              <a:t>Conocer el conjunto de autovalores de una matriz es una de las más útiles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herramientas en una gran variedad de problemas de los que se ocupa la 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Matemática (aplicada):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ecuaciones diferenciales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análisis de vibraciones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teoría de control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mecánica cuántica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- circuitos eléctricos; … y un largo etc.</a:t>
            </a:r>
          </a:p>
          <a:p>
            <a:pPr marL="0" indent="0"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3F102B3-A84A-62BC-7C95-F799E26270DF}"/>
              </a:ext>
            </a:extLst>
          </p:cNvPr>
          <p:cNvSpPr txBox="1">
            <a:spLocks/>
          </p:cNvSpPr>
          <p:nvPr/>
        </p:nvSpPr>
        <p:spPr>
          <a:xfrm>
            <a:off x="497609" y="4348064"/>
            <a:ext cx="11694391" cy="316860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• Calcular los autovalores de una matriz puede no ser trivial y muy costoso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en general. Con una función muy simple de los elementos de matriz, el </a:t>
            </a:r>
            <a:endParaRPr lang="es-ES" sz="25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teorema de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Gershgorin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permite cierto grado de localización de dichos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autovalores, lo que tiene importantes implicaciones prácticas.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26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E5674A-35E2-DEDD-6B52-37A7CE008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5B601EE4-0CFD-46AF-FB0D-96CA3F444067}"/>
              </a:ext>
            </a:extLst>
          </p:cNvPr>
          <p:cNvSpPr txBox="1">
            <a:spLocks/>
          </p:cNvSpPr>
          <p:nvPr/>
        </p:nvSpPr>
        <p:spPr>
          <a:xfrm>
            <a:off x="497609" y="1167940"/>
            <a:ext cx="11196782" cy="43184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>
                <a:latin typeface="Comic Sans MS" panose="030F0702030302020204" pitchFamily="66" charset="0"/>
              </a:rPr>
              <a:t>Dados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 y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R, r &gt; 0</a:t>
            </a:r>
            <a:r>
              <a:rPr lang="es-ES" sz="2500" dirty="0">
                <a:latin typeface="Comic Sans MS" panose="030F0702030302020204" pitchFamily="66" charset="0"/>
              </a:rPr>
              <a:t>, el </a:t>
            </a:r>
            <a:r>
              <a:rPr lang="es-ES" sz="25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disco con centro c y radio r </a:t>
            </a:r>
            <a:r>
              <a:rPr lang="es-ES" sz="2500" i="1" dirty="0">
                <a:latin typeface="Comic Sans MS" panose="030F0702030302020204" pitchFamily="66" charset="0"/>
              </a:rPr>
              <a:t>e</a:t>
            </a:r>
            <a:r>
              <a:rPr lang="es-ES" sz="2500" dirty="0">
                <a:latin typeface="Comic Sans MS" panose="030F0702030302020204" pitchFamily="66" charset="0"/>
              </a:rPr>
              <a:t>s el conjunto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de </a:t>
            </a:r>
            <a:r>
              <a:rPr lang="es-ES_tradnl" sz="2500" dirty="0">
                <a:latin typeface="Comic Sans MS" panose="030F0702030302020204" pitchFamily="66" charset="0"/>
                <a:cs typeface="Arial" panose="020B0604020202020204" pitchFamily="34" charset="0"/>
              </a:rPr>
              <a:t>números complejos a distancia a lo sumo r desde c; esto es,</a:t>
            </a:r>
          </a:p>
          <a:p>
            <a:pPr marL="0" indent="0">
              <a:buNone/>
            </a:pPr>
            <a:r>
              <a:rPr lang="es-ES_tradnl" sz="2700" dirty="0">
                <a:latin typeface="Comic Sans MS" panose="030F0702030302020204" pitchFamily="66" charset="0"/>
                <a:cs typeface="Arial" panose="020B0604020202020204" pitchFamily="34" charset="0"/>
              </a:rPr>
              <a:t>                              </a:t>
            </a:r>
            <a:r>
              <a:rPr lang="es-ES" sz="27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7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(c) =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{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z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∈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 : |z-c|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≤ r </a:t>
            </a: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15" name="Marcador de contenido 2">
            <a:extLst>
              <a:ext uri="{FF2B5EF4-FFF2-40B4-BE49-F238E27FC236}">
                <a16:creationId xmlns:a16="http://schemas.microsoft.com/office/drawing/2014/main" id="{B64D4282-2958-C63C-61F3-FD7FBCCBF5D9}"/>
              </a:ext>
            </a:extLst>
          </p:cNvPr>
          <p:cNvSpPr txBox="1">
            <a:spLocks/>
          </p:cNvSpPr>
          <p:nvPr/>
        </p:nvSpPr>
        <p:spPr>
          <a:xfrm>
            <a:off x="392789" y="1894649"/>
            <a:ext cx="11196782" cy="431845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Geométricamente es un </a:t>
            </a:r>
            <a:r>
              <a:rPr lang="es-ES" sz="2500" i="1" dirty="0">
                <a:latin typeface="Comic Sans MS" panose="030F0702030302020204" pitchFamily="66" charset="0"/>
              </a:rPr>
              <a:t>círculo</a:t>
            </a:r>
            <a:r>
              <a:rPr lang="es-ES" sz="2500" dirty="0">
                <a:latin typeface="Comic Sans MS" panose="030F0702030302020204" pitchFamily="66" charset="0"/>
              </a:rPr>
              <a:t> con centro c y radio r; en el siguiente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ejemplo para  c=(-1,3)=-1+3i, r=2.5, 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dirty="0">
                <a:latin typeface="Comic Sans MS" panose="030F0702030302020204" pitchFamily="66" charset="0"/>
              </a:rPr>
              <a:t>(c)  es el área en color azul: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557A4CB4-5336-22E1-D326-E875E260A817}"/>
              </a:ext>
            </a:extLst>
          </p:cNvPr>
          <p:cNvSpPr txBox="1">
            <a:spLocks/>
          </p:cNvSpPr>
          <p:nvPr/>
        </p:nvSpPr>
        <p:spPr>
          <a:xfrm>
            <a:off x="392789" y="126188"/>
            <a:ext cx="11462327" cy="793719"/>
          </a:xfrm>
          <a:prstGeom prst="rect">
            <a:avLst/>
          </a:prstGeom>
          <a:pattFill prst="weave">
            <a:fgClr>
              <a:schemeClr val="accent1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>
                <a:solidFill>
                  <a:srgbClr val="7030A0"/>
                </a:solidFill>
              </a:rPr>
              <a:t>    Preparación para el teorema </a:t>
            </a:r>
            <a:r>
              <a:rPr lang="es-ES" b="1" dirty="0">
                <a:solidFill>
                  <a:srgbClr val="FF0000"/>
                </a:solidFill>
              </a:rPr>
              <a:t>[</a:t>
            </a:r>
            <a:r>
              <a:rPr lang="es-ES" b="1" i="1" dirty="0">
                <a:solidFill>
                  <a:srgbClr val="FF0000"/>
                </a:solidFill>
              </a:rPr>
              <a:t>dos definiciones</a:t>
            </a:r>
            <a:r>
              <a:rPr lang="es-ES" b="1" dirty="0">
                <a:solidFill>
                  <a:srgbClr val="FF0000"/>
                </a:solidFill>
              </a:rPr>
              <a:t>]</a:t>
            </a:r>
            <a:endParaRPr lang="es-ES" b="1" dirty="0">
              <a:solidFill>
                <a:srgbClr val="7030A0"/>
              </a:solidFill>
            </a:endParaRPr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9034EE9F-A4B7-29E2-A6DF-8F3D9269D3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173" y="3835247"/>
            <a:ext cx="4518971" cy="242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1EA82-279E-87FB-7CA5-523D7F55E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E50A5048-EB50-AF70-E3D4-D3127D08F1E8}"/>
              </a:ext>
            </a:extLst>
          </p:cNvPr>
          <p:cNvSpPr txBox="1">
            <a:spLocks/>
          </p:cNvSpPr>
          <p:nvPr/>
        </p:nvSpPr>
        <p:spPr>
          <a:xfrm>
            <a:off x="314531" y="224608"/>
            <a:ext cx="12246924" cy="64087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500" dirty="0">
                <a:latin typeface="Comic Sans MS" panose="030F0702030302020204" pitchFamily="66" charset="0"/>
              </a:rPr>
              <a:t>Dado un conjunto de n discos  {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),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), … ,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) }, escribiremos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       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latin typeface="Comic Sans MS" panose="030F0702030302020204" pitchFamily="66" charset="0"/>
              </a:rPr>
              <a:t> D</a:t>
            </a:r>
            <a:r>
              <a:rPr lang="es-ES" sz="2500" baseline="-25000" dirty="0">
                <a:latin typeface="Comic Sans MS" panose="030F0702030302020204" pitchFamily="66" charset="0"/>
              </a:rPr>
              <a:t>r</a:t>
            </a:r>
            <a:r>
              <a:rPr lang="es-ES" sz="2500" baseline="-5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(c</a:t>
            </a:r>
            <a:r>
              <a:rPr lang="es-ES" sz="2500" baseline="-2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</a:rPr>
              <a:t>)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>∙∙∙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∪ </a:t>
            </a:r>
            <a:r>
              <a:rPr lang="es-ES" sz="2500" dirty="0" err="1">
                <a:latin typeface="Comic Sans MS" panose="030F0702030302020204" pitchFamily="66" charset="0"/>
              </a:rPr>
              <a:t>D</a:t>
            </a:r>
            <a:r>
              <a:rPr lang="es-ES" sz="2500" baseline="-25000" dirty="0" err="1">
                <a:latin typeface="Comic Sans MS" panose="030F0702030302020204" pitchFamily="66" charset="0"/>
              </a:rPr>
              <a:t>r</a:t>
            </a:r>
            <a:r>
              <a:rPr lang="es-ES" sz="2500" baseline="-5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(</a:t>
            </a:r>
            <a:r>
              <a:rPr lang="es-ES" sz="2500" dirty="0" err="1">
                <a:latin typeface="Comic Sans MS" panose="030F0702030302020204" pitchFamily="66" charset="0"/>
              </a:rPr>
              <a:t>c</a:t>
            </a:r>
            <a:r>
              <a:rPr lang="es-ES" sz="2500" baseline="-25000" dirty="0" err="1">
                <a:latin typeface="Comic Sans MS" panose="030F0702030302020204" pitchFamily="66" charset="0"/>
              </a:rPr>
              <a:t>n</a:t>
            </a:r>
            <a:r>
              <a:rPr lang="es-ES" sz="2500" dirty="0">
                <a:latin typeface="Comic Sans MS" panose="030F0702030302020204" pitchFamily="66" charset="0"/>
              </a:rPr>
              <a:t>) =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Z</a:t>
            </a:r>
            <a:r>
              <a:rPr lang="es-ES" sz="25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∙∙∙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∪ </a:t>
            </a:r>
            <a:r>
              <a:rPr lang="es-ES" sz="25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</a:rPr>
              <a:t>,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conjuntos no vacíos  Z</a:t>
            </a:r>
            <a:r>
              <a:rPr lang="es-ES" sz="2500" baseline="-25000" dirty="0">
                <a:latin typeface="Comic Sans MS" panose="030F0702030302020204" pitchFamily="66" charset="0"/>
              </a:rPr>
              <a:t>1</a:t>
            </a:r>
            <a:r>
              <a:rPr lang="es-ES" sz="2500" dirty="0">
                <a:latin typeface="Comic Sans MS" panose="030F0702030302020204" pitchFamily="66" charset="0"/>
              </a:rPr>
              <a:t>, Z</a:t>
            </a:r>
            <a:r>
              <a:rPr lang="es-ES" sz="2500" baseline="-25000" dirty="0">
                <a:latin typeface="Comic Sans MS" panose="030F0702030302020204" pitchFamily="66" charset="0"/>
              </a:rPr>
              <a:t>2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Yu Mincho Light" panose="02020300000000000000" pitchFamily="18" charset="-128"/>
                <a:ea typeface="Yu Mincho Light" panose="02020300000000000000" pitchFamily="18" charset="-128"/>
              </a:rPr>
              <a:t>... ,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s</a:t>
            </a:r>
            <a:r>
              <a:rPr lang="es-ES" sz="2500" dirty="0">
                <a:latin typeface="Comic Sans MS" panose="030F0702030302020204" pitchFamily="66" charset="0"/>
              </a:rPr>
              <a:t>  satisfaciendo las siguientes 3 condiciones: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</a:t>
            </a: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3AE10A4-3B8D-2A4B-FDC9-5EB5B24FF376}"/>
              </a:ext>
            </a:extLst>
          </p:cNvPr>
          <p:cNvSpPr txBox="1">
            <a:spLocks/>
          </p:cNvSpPr>
          <p:nvPr/>
        </p:nvSpPr>
        <p:spPr>
          <a:xfrm>
            <a:off x="439695" y="3429000"/>
            <a:ext cx="11556448" cy="255690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700" dirty="0">
                <a:latin typeface="Comic Sans MS" panose="030F0702030302020204" pitchFamily="66" charset="0"/>
              </a:rPr>
              <a:t> </a:t>
            </a:r>
            <a:r>
              <a:rPr lang="es-ES" sz="3200" dirty="0">
                <a:latin typeface="Comic Sans MS" panose="030F0702030302020204" pitchFamily="66" charset="0"/>
              </a:rPr>
              <a:t>Llamaremos a los conjuntos  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32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 Z</a:t>
            </a:r>
            <a:r>
              <a:rPr lang="es-ES" sz="3200" baseline="-25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... , </a:t>
            </a:r>
            <a:r>
              <a:rPr lang="es-ES" sz="32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s-ES" sz="3200" baseline="-2500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3200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componentes </a:t>
            </a:r>
            <a:r>
              <a:rPr lang="es-ES" sz="3200" dirty="0">
                <a:latin typeface="Comic Sans MS" panose="030F0702030302020204" pitchFamily="66" charset="0"/>
              </a:rPr>
              <a:t>del conjunto dado  </a:t>
            </a:r>
          </a:p>
          <a:p>
            <a:pPr marL="0" indent="0">
              <a:buNone/>
            </a:pPr>
            <a:r>
              <a:rPr lang="es-ES" sz="3200" dirty="0">
                <a:latin typeface="Comic Sans MS" panose="030F0702030302020204" pitchFamily="66" charset="0"/>
              </a:rPr>
              <a:t>  de discos { D</a:t>
            </a:r>
            <a:r>
              <a:rPr lang="es-ES" sz="3200" baseline="-25000" dirty="0">
                <a:latin typeface="Comic Sans MS" panose="030F0702030302020204" pitchFamily="66" charset="0"/>
              </a:rPr>
              <a:t>r</a:t>
            </a:r>
            <a:r>
              <a:rPr lang="es-ES" sz="3200" baseline="-55000" dirty="0">
                <a:latin typeface="Comic Sans MS" panose="030F0702030302020204" pitchFamily="66" charset="0"/>
              </a:rPr>
              <a:t>1</a:t>
            </a:r>
            <a:r>
              <a:rPr lang="es-ES" sz="3200" dirty="0">
                <a:latin typeface="Comic Sans MS" panose="030F0702030302020204" pitchFamily="66" charset="0"/>
              </a:rPr>
              <a:t>(c</a:t>
            </a:r>
            <a:r>
              <a:rPr lang="es-ES" sz="3200" baseline="-25000" dirty="0">
                <a:latin typeface="Comic Sans MS" panose="030F0702030302020204" pitchFamily="66" charset="0"/>
              </a:rPr>
              <a:t>1</a:t>
            </a:r>
            <a:r>
              <a:rPr lang="es-ES" sz="3200" dirty="0">
                <a:latin typeface="Comic Sans MS" panose="030F0702030302020204" pitchFamily="66" charset="0"/>
              </a:rPr>
              <a:t>), D</a:t>
            </a:r>
            <a:r>
              <a:rPr lang="es-ES" sz="3200" baseline="-25000" dirty="0">
                <a:latin typeface="Comic Sans MS" panose="030F0702030302020204" pitchFamily="66" charset="0"/>
              </a:rPr>
              <a:t>r</a:t>
            </a:r>
            <a:r>
              <a:rPr lang="es-ES" sz="3200" baseline="-55000" dirty="0">
                <a:latin typeface="Comic Sans MS" panose="030F0702030302020204" pitchFamily="66" charset="0"/>
              </a:rPr>
              <a:t>2</a:t>
            </a:r>
            <a:r>
              <a:rPr lang="es-ES" sz="3200" dirty="0">
                <a:latin typeface="Comic Sans MS" panose="030F0702030302020204" pitchFamily="66" charset="0"/>
              </a:rPr>
              <a:t>(c</a:t>
            </a:r>
            <a:r>
              <a:rPr lang="es-ES" sz="3200" baseline="-25000" dirty="0">
                <a:latin typeface="Comic Sans MS" panose="030F0702030302020204" pitchFamily="66" charset="0"/>
              </a:rPr>
              <a:t>2</a:t>
            </a:r>
            <a:r>
              <a:rPr lang="es-ES" sz="3200" dirty="0">
                <a:latin typeface="Comic Sans MS" panose="030F0702030302020204" pitchFamily="66" charset="0"/>
              </a:rPr>
              <a:t>), … , </a:t>
            </a:r>
            <a:r>
              <a:rPr lang="es-ES" sz="3200" dirty="0" err="1">
                <a:latin typeface="Comic Sans MS" panose="030F0702030302020204" pitchFamily="66" charset="0"/>
              </a:rPr>
              <a:t>D</a:t>
            </a:r>
            <a:r>
              <a:rPr lang="es-ES" sz="3200" baseline="-25000" dirty="0" err="1">
                <a:latin typeface="Comic Sans MS" panose="030F0702030302020204" pitchFamily="66" charset="0"/>
              </a:rPr>
              <a:t>r</a:t>
            </a:r>
            <a:r>
              <a:rPr lang="es-ES" sz="3200" baseline="-55000" dirty="0" err="1">
                <a:latin typeface="Comic Sans MS" panose="030F0702030302020204" pitchFamily="66" charset="0"/>
              </a:rPr>
              <a:t>n</a:t>
            </a:r>
            <a:r>
              <a:rPr lang="es-ES" sz="3200" dirty="0">
                <a:latin typeface="Comic Sans MS" panose="030F0702030302020204" pitchFamily="66" charset="0"/>
              </a:rPr>
              <a:t>(</a:t>
            </a:r>
            <a:r>
              <a:rPr lang="es-ES" sz="3200" dirty="0" err="1">
                <a:latin typeface="Comic Sans MS" panose="030F0702030302020204" pitchFamily="66" charset="0"/>
              </a:rPr>
              <a:t>c</a:t>
            </a:r>
            <a:r>
              <a:rPr lang="es-ES" sz="3200" baseline="-25000" dirty="0" err="1">
                <a:latin typeface="Comic Sans MS" panose="030F0702030302020204" pitchFamily="66" charset="0"/>
              </a:rPr>
              <a:t>n</a:t>
            </a:r>
            <a:r>
              <a:rPr lang="es-ES" sz="3200" dirty="0">
                <a:latin typeface="Comic Sans MS" panose="030F0702030302020204" pitchFamily="66" charset="0"/>
              </a:rPr>
              <a:t>) }; las componentes son únicas excepto  </a:t>
            </a:r>
          </a:p>
          <a:p>
            <a:pPr marL="0" indent="0">
              <a:buNone/>
            </a:pPr>
            <a:r>
              <a:rPr lang="es-ES" sz="3200" dirty="0">
                <a:latin typeface="Comic Sans MS" panose="030F0702030302020204" pitchFamily="66" charset="0"/>
              </a:rPr>
              <a:t>  </a:t>
            </a:r>
            <a:r>
              <a:rPr lang="es-ES" sz="3200" dirty="0" err="1">
                <a:latin typeface="Comic Sans MS" panose="030F0702030302020204" pitchFamily="66" charset="0"/>
              </a:rPr>
              <a:t>reetiquetado</a:t>
            </a:r>
            <a:endParaRPr lang="es-ES" sz="32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7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27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6" name="Gráfico 5" descr="Señal de pulgar hacia arriba  contorno">
            <a:extLst>
              <a:ext uri="{FF2B5EF4-FFF2-40B4-BE49-F238E27FC236}">
                <a16:creationId xmlns:a16="http://schemas.microsoft.com/office/drawing/2014/main" id="{0A2CB614-EF9E-2327-0EC6-69A4700CF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1" y="5004366"/>
            <a:ext cx="640079" cy="640079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16DB3775-0F46-2141-508A-EF29C6728C6D}"/>
              </a:ext>
            </a:extLst>
          </p:cNvPr>
          <p:cNvSpPr txBox="1">
            <a:spLocks/>
          </p:cNvSpPr>
          <p:nvPr/>
        </p:nvSpPr>
        <p:spPr>
          <a:xfrm>
            <a:off x="321021" y="1121589"/>
            <a:ext cx="11556448" cy="394392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a) 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i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es la unión de algunos de los discos dados,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para todo  i = 1, 2,…, s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;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  <a:r>
              <a:rPr lang="es-ES" sz="2500" dirty="0">
                <a:latin typeface="Comic Sans MS" panose="030F0702030302020204" pitchFamily="66" charset="0"/>
              </a:rPr>
              <a:t>b) 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i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∩</a:t>
            </a:r>
            <a:r>
              <a:rPr lang="es-ES" sz="2500" dirty="0">
                <a:latin typeface="Comic Sans MS" panose="030F0702030302020204" pitchFamily="66" charset="0"/>
              </a:rPr>
              <a:t>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j</a:t>
            </a:r>
            <a:r>
              <a:rPr lang="es-ES" sz="2500" dirty="0">
                <a:latin typeface="Comic Sans MS" panose="030F0702030302020204" pitchFamily="66" charset="0"/>
              </a:rPr>
              <a:t> = 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∅  para todo  i , j = 1, 2,…, s, i 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≠ j;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    c)  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dos puntos cualesquiera de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i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se pueden conectar por medio de una</a:t>
            </a: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         curva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contínua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totalmente </a:t>
            </a:r>
            <a:r>
              <a:rPr lang="es-ES" sz="2500" dirty="0" err="1">
                <a:latin typeface="Comic Sans MS" panose="030F0702030302020204" pitchFamily="66" charset="0"/>
                <a:ea typeface="Yu Mincho" panose="02020400000000000000" pitchFamily="18" charset="-128"/>
              </a:rPr>
              <a:t>incluída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en  </a:t>
            </a:r>
            <a:r>
              <a:rPr lang="es-ES" sz="2500" dirty="0" err="1">
                <a:latin typeface="Comic Sans MS" panose="030F0702030302020204" pitchFamily="66" charset="0"/>
              </a:rPr>
              <a:t>Z</a:t>
            </a:r>
            <a:r>
              <a:rPr lang="es-ES" sz="2500" baseline="-25000" dirty="0" err="1">
                <a:latin typeface="Comic Sans MS" panose="030F0702030302020204" pitchFamily="66" charset="0"/>
              </a:rPr>
              <a:t>i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,</a:t>
            </a:r>
            <a:r>
              <a:rPr lang="es-ES" sz="2500" dirty="0">
                <a:latin typeface="Comic Sans MS" panose="030F0702030302020204" pitchFamily="66" charset="0"/>
                <a:ea typeface="Yu Mincho" panose="02020400000000000000" pitchFamily="18" charset="-128"/>
              </a:rPr>
              <a:t>  para todo i = 1, 2,…, s</a:t>
            </a:r>
            <a:r>
              <a:rPr lang="es-ES" sz="2500" dirty="0">
                <a:latin typeface="Comic Sans MS" panose="030F0702030302020204" pitchFamily="66" charset="0"/>
                <a:ea typeface="Yu Mincho Light" panose="02020300000000000000" pitchFamily="18" charset="-128"/>
              </a:rPr>
              <a:t>.</a:t>
            </a: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s-ES" sz="2500" dirty="0">
                <a:latin typeface="Comic Sans MS" panose="030F0702030302020204" pitchFamily="66" charset="0"/>
              </a:rPr>
              <a:t>  </a:t>
            </a: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026A8BB6-C155-FF67-D1E7-552069444B37}"/>
              </a:ext>
            </a:extLst>
          </p:cNvPr>
          <p:cNvSpPr txBox="1">
            <a:spLocks/>
          </p:cNvSpPr>
          <p:nvPr/>
        </p:nvSpPr>
        <p:spPr>
          <a:xfrm>
            <a:off x="597600" y="4474800"/>
            <a:ext cx="11621632" cy="39673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5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(el nombre de </a:t>
            </a:r>
            <a:r>
              <a:rPr lang="es-ES" sz="2700" i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componentes 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se ha tomado prestado de la </a:t>
            </a:r>
          </a:p>
          <a:p>
            <a:pPr marL="0" indent="0">
              <a:buNone/>
            </a:pP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teoría de grafos, ya que se corresponden con las componentes del grafo que </a:t>
            </a:r>
          </a:p>
          <a:p>
            <a:pPr marL="0" indent="0">
              <a:buNone/>
            </a:pP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tiene por vértices los centros c</a:t>
            </a:r>
            <a:r>
              <a:rPr lang="es-ES" sz="2700" baseline="-250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…,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n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siendo adyacentes dos vértices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</a:p>
          <a:p>
            <a:pPr marL="0" indent="0">
              <a:buNone/>
            </a:pP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cuando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700" baseline="-5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7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∩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D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r</a:t>
            </a:r>
            <a:r>
              <a:rPr lang="es-ES" sz="2700" baseline="-5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27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c</a:t>
            </a:r>
            <a:r>
              <a:rPr lang="es-ES" sz="2700" baseline="-25000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j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) 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Yu Mincho Light" panose="02020300000000000000" pitchFamily="18" charset="-128"/>
              </a:rPr>
              <a:t>≠ </a:t>
            </a:r>
            <a:r>
              <a:rPr lang="es-ES" sz="27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  <a:ea typeface="Yu Mincho" panose="02020400000000000000" pitchFamily="18" charset="-128"/>
              </a:rPr>
              <a:t>∅).</a:t>
            </a:r>
            <a:endParaRPr lang="es-ES" sz="2700" dirty="0">
              <a:solidFill>
                <a:schemeClr val="accent2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ES" sz="25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                       </a:t>
            </a: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24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623A50-BF7D-B29F-43D2-B557E6A2F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660A4514-D39E-DEE3-11B8-1DA06B380DC7}"/>
              </a:ext>
            </a:extLst>
          </p:cNvPr>
          <p:cNvSpPr txBox="1">
            <a:spLocks/>
          </p:cNvSpPr>
          <p:nvPr/>
        </p:nvSpPr>
        <p:spPr>
          <a:xfrm>
            <a:off x="553665" y="253274"/>
            <a:ext cx="10913121" cy="417345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2900" dirty="0">
                <a:latin typeface="Comic Sans MS" panose="030F0702030302020204" pitchFamily="66" charset="0"/>
                <a:cs typeface="Arial" panose="020B0604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s-ES_tradnl" sz="2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Por ejemplo, para los siguientes 7 discos </a:t>
            </a: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7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s-ES" sz="2500" baseline="30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30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sz="2500" dirty="0">
              <a:latin typeface="Comic Sans MS" panose="030F0702030302020204" pitchFamily="66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s-ES" dirty="0">
              <a:latin typeface="Comic Sans MS" panose="030F0702030302020204" pitchFamily="66" charset="0"/>
            </a:endParaRPr>
          </a:p>
        </p:txBody>
      </p:sp>
      <p:pic>
        <p:nvPicPr>
          <p:cNvPr id="7" name="Imagen 6" descr="Diagrama, Dibujo de ingeniería&#10;&#10;Descripción generada automáticamente">
            <a:extLst>
              <a:ext uri="{FF2B5EF4-FFF2-40B4-BE49-F238E27FC236}">
                <a16:creationId xmlns:a16="http://schemas.microsoft.com/office/drawing/2014/main" id="{6EE49D32-3C41-49A4-02F8-02D4C0B4746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06" y="1368229"/>
            <a:ext cx="73743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39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Tema de 2022">
  <a:themeElements>
    <a:clrScheme name="Office 2013 - Tema de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Tema de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Tema de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2955</TotalTime>
  <Words>3049</Words>
  <Application>Microsoft Office PowerPoint</Application>
  <PresentationFormat>Panorámica</PresentationFormat>
  <Paragraphs>978</Paragraphs>
  <Slides>38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7" baseType="lpstr">
      <vt:lpstr>Yu Mincho Light</vt:lpstr>
      <vt:lpstr>Aptos</vt:lpstr>
      <vt:lpstr>Arial</vt:lpstr>
      <vt:lpstr>Calibri</vt:lpstr>
      <vt:lpstr>Calibri Light</vt:lpstr>
      <vt:lpstr>Cambria Math</vt:lpstr>
      <vt:lpstr>Comic Sans MS</vt:lpstr>
      <vt:lpstr>Franklin Gothic Demi Cond</vt:lpstr>
      <vt:lpstr>Office 2013 - Tema de 2022</vt:lpstr>
      <vt:lpstr>Presentación de PowerPoint</vt:lpstr>
      <vt:lpstr>                        Para empezar [notación]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Basis for the intersection and sum of two subespaces:  a matrix approach</dc:title>
  <dc:creator>Xavier Marcote Ordax</dc:creator>
  <cp:lastModifiedBy>Xavier Marcote Ordax</cp:lastModifiedBy>
  <cp:revision>321</cp:revision>
  <dcterms:created xsi:type="dcterms:W3CDTF">2024-04-26T15:42:24Z</dcterms:created>
  <dcterms:modified xsi:type="dcterms:W3CDTF">2025-02-21T13:59:00Z</dcterms:modified>
</cp:coreProperties>
</file>