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5"/>
  </p:notesMasterIdLst>
  <p:sldIdLst>
    <p:sldId id="418" r:id="rId2"/>
    <p:sldId id="428" r:id="rId3"/>
    <p:sldId id="421" r:id="rId4"/>
    <p:sldId id="452" r:id="rId5"/>
    <p:sldId id="453" r:id="rId6"/>
    <p:sldId id="443" r:id="rId7"/>
    <p:sldId id="423" r:id="rId8"/>
    <p:sldId id="454" r:id="rId9"/>
    <p:sldId id="392" r:id="rId10"/>
    <p:sldId id="444" r:id="rId11"/>
    <p:sldId id="427" r:id="rId12"/>
    <p:sldId id="400" r:id="rId13"/>
    <p:sldId id="455" r:id="rId14"/>
    <p:sldId id="448" r:id="rId15"/>
    <p:sldId id="456" r:id="rId16"/>
    <p:sldId id="457" r:id="rId17"/>
    <p:sldId id="432" r:id="rId18"/>
    <p:sldId id="458" r:id="rId19"/>
    <p:sldId id="459" r:id="rId20"/>
    <p:sldId id="405" r:id="rId21"/>
    <p:sldId id="406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49" r:id="rId31"/>
    <p:sldId id="413" r:id="rId32"/>
    <p:sldId id="414" r:id="rId33"/>
    <p:sldId id="44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75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ECFCD-796B-1ECD-B14C-7931E57C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6E6A53-49BB-88B4-8F1D-44DB2712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B6BA67-D2C0-B31F-8019-20811C197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5DFB72-6521-A878-F398-362515369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97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9597-8D98-EC7A-44A4-4912DFC2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5B7D1E-2EF7-64BD-17AB-94A23E345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3F043C-68A6-402C-630B-3E678906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0AFBC7-6768-9C64-AAB8-65FA16F0E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0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5A24-FF2E-7140-BA39-A95245875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DFCAC0-3C7B-496D-BA11-80BD60ED9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D6B315-4A78-5260-DE1B-C24765306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F6F634-D5A2-1577-D1CC-27FA1F3D5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9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B924-0AB6-2D47-31D8-9935E0EA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5B640D-DA33-0823-A361-B30444A8E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BE5F64-D06C-D640-6EB5-10B76D9A8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7AD77D-5AC2-208E-27E9-21B8F242B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5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430D5-1C47-C19B-644E-0A1D84AE2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36B4ED2-5430-CD9F-7608-D490108DA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DB973F-87F6-6F24-3713-3687F084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C4395B-D6E0-B782-18DE-9C42C3AF9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52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A8B3-912B-45C9-739B-684AB71F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8CFEF3-5655-346E-7C90-25E52A7C4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0ADF22-A397-DB1E-13E4-F94EE970F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32004C-8EE1-7F68-3358-208B072C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19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03F3-8822-FDCD-7B00-BCB42A22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02FC7E-A4EE-9C76-DFE6-6E414EDB3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CBE9C3-A568-D11C-F57D-F61A72E7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8A01E0-916A-49C9-0745-A9ABE0955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7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0C618170-B716-C051-8A15-ED09F66DD397}"/>
              </a:ext>
            </a:extLst>
          </p:cNvPr>
          <p:cNvSpPr/>
          <p:nvPr/>
        </p:nvSpPr>
        <p:spPr>
          <a:xfrm>
            <a:off x="7721599" y="1644073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2B45ECD-D352-1B62-2B2F-CAD0944D9B1E}"/>
              </a:ext>
            </a:extLst>
          </p:cNvPr>
          <p:cNvSpPr/>
          <p:nvPr/>
        </p:nvSpPr>
        <p:spPr>
          <a:xfrm>
            <a:off x="8742612" y="1824073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F4C532C-175B-A420-CEAE-465F8F6D22CA}"/>
              </a:ext>
            </a:extLst>
          </p:cNvPr>
          <p:cNvSpPr/>
          <p:nvPr/>
        </p:nvSpPr>
        <p:spPr>
          <a:xfrm>
            <a:off x="9684692" y="1835508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CA61AA-5F45-5770-295D-0AA5834A5816}"/>
              </a:ext>
            </a:extLst>
          </p:cNvPr>
          <p:cNvSpPr/>
          <p:nvPr/>
        </p:nvSpPr>
        <p:spPr>
          <a:xfrm>
            <a:off x="10604018" y="1824073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DBD26F4-5EE1-B362-CC09-B2DB42F6D8FD}"/>
              </a:ext>
            </a:extLst>
          </p:cNvPr>
          <p:cNvSpPr/>
          <p:nvPr/>
        </p:nvSpPr>
        <p:spPr>
          <a:xfrm>
            <a:off x="8562612" y="2627745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0278AD-CF02-EBAC-F800-6CEC86340DE7}"/>
              </a:ext>
            </a:extLst>
          </p:cNvPr>
          <p:cNvSpPr/>
          <p:nvPr/>
        </p:nvSpPr>
        <p:spPr>
          <a:xfrm>
            <a:off x="7901599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0C22443-AC32-DCD5-31EA-867260AD3484}"/>
              </a:ext>
            </a:extLst>
          </p:cNvPr>
          <p:cNvSpPr/>
          <p:nvPr/>
        </p:nvSpPr>
        <p:spPr>
          <a:xfrm>
            <a:off x="9684692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B32B276-B32A-CB7E-D943-E1EF5F38BD86}"/>
              </a:ext>
            </a:extLst>
          </p:cNvPr>
          <p:cNvSpPr/>
          <p:nvPr/>
        </p:nvSpPr>
        <p:spPr>
          <a:xfrm>
            <a:off x="10604018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7BAF02A-8D82-6A0F-CB2A-354A947440FE}"/>
              </a:ext>
            </a:extLst>
          </p:cNvPr>
          <p:cNvSpPr/>
          <p:nvPr/>
        </p:nvSpPr>
        <p:spPr>
          <a:xfrm>
            <a:off x="9504692" y="3599982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464EB1B-A963-F8D8-B4BE-0E7A36A9564D}"/>
              </a:ext>
            </a:extLst>
          </p:cNvPr>
          <p:cNvSpPr/>
          <p:nvPr/>
        </p:nvSpPr>
        <p:spPr>
          <a:xfrm>
            <a:off x="8741764" y="3803400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E8DF120-A13D-1A9D-F36C-880B8E964F98}"/>
              </a:ext>
            </a:extLst>
          </p:cNvPr>
          <p:cNvSpPr/>
          <p:nvPr/>
        </p:nvSpPr>
        <p:spPr>
          <a:xfrm>
            <a:off x="7901599" y="3779982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59CDF1F-665A-0FF8-AA19-8AA7DFA6674C}"/>
              </a:ext>
            </a:extLst>
          </p:cNvPr>
          <p:cNvSpPr/>
          <p:nvPr/>
        </p:nvSpPr>
        <p:spPr>
          <a:xfrm>
            <a:off x="10604018" y="3779982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C6F4374-EDCB-E147-B0EE-7F02AD27ED2E}"/>
              </a:ext>
            </a:extLst>
          </p:cNvPr>
          <p:cNvSpPr/>
          <p:nvPr/>
        </p:nvSpPr>
        <p:spPr>
          <a:xfrm>
            <a:off x="10422942" y="4606746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069A862-C0EA-F46D-2C1C-56233619974C}"/>
              </a:ext>
            </a:extLst>
          </p:cNvPr>
          <p:cNvSpPr/>
          <p:nvPr/>
        </p:nvSpPr>
        <p:spPr>
          <a:xfrm>
            <a:off x="8741764" y="4810164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1299AB2-3F85-D435-775F-B67C6143C9FF}"/>
              </a:ext>
            </a:extLst>
          </p:cNvPr>
          <p:cNvSpPr/>
          <p:nvPr/>
        </p:nvSpPr>
        <p:spPr>
          <a:xfrm>
            <a:off x="7901599" y="4786746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60518BD-109C-E3B1-ADF9-381416C4B5CB}"/>
              </a:ext>
            </a:extLst>
          </p:cNvPr>
          <p:cNvSpPr/>
          <p:nvPr/>
        </p:nvSpPr>
        <p:spPr>
          <a:xfrm>
            <a:off x="9684692" y="4810164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errar corchete 20">
            <a:extLst>
              <a:ext uri="{FF2B5EF4-FFF2-40B4-BE49-F238E27FC236}">
                <a16:creationId xmlns:a16="http://schemas.microsoft.com/office/drawing/2014/main" id="{114164A9-A5CC-CF40-205A-286D0FFBD0F6}"/>
              </a:ext>
            </a:extLst>
          </p:cNvPr>
          <p:cNvSpPr/>
          <p:nvPr/>
        </p:nvSpPr>
        <p:spPr>
          <a:xfrm>
            <a:off x="11216670" y="1563624"/>
            <a:ext cx="250530" cy="3968496"/>
          </a:xfrm>
          <a:prstGeom prst="rightBracke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7E7693E9-7E08-4E6E-3388-0E2FC26587B5}"/>
              </a:ext>
            </a:extLst>
          </p:cNvPr>
          <p:cNvSpPr/>
          <p:nvPr/>
        </p:nvSpPr>
        <p:spPr>
          <a:xfrm>
            <a:off x="7381082" y="1563624"/>
            <a:ext cx="340517" cy="3968496"/>
          </a:xfrm>
          <a:prstGeom prst="leftBracke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FA0D06-8930-7265-99E9-FABB38C01B1E}"/>
              </a:ext>
            </a:extLst>
          </p:cNvPr>
          <p:cNvSpPr txBox="1"/>
          <p:nvPr/>
        </p:nvSpPr>
        <p:spPr>
          <a:xfrm>
            <a:off x="7857365" y="1728421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E5FC0C-4C88-3CB0-6197-1D342149E5B8}"/>
              </a:ext>
            </a:extLst>
          </p:cNvPr>
          <p:cNvSpPr txBox="1"/>
          <p:nvPr/>
        </p:nvSpPr>
        <p:spPr>
          <a:xfrm>
            <a:off x="8721874" y="27360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76E60D-2B0B-6EF8-09D9-8C2AE81D4E23}"/>
              </a:ext>
            </a:extLst>
          </p:cNvPr>
          <p:cNvSpPr txBox="1"/>
          <p:nvPr/>
        </p:nvSpPr>
        <p:spPr>
          <a:xfrm>
            <a:off x="9655657" y="36828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43B1FB8-1B54-8814-ACEC-B08CBE1A2C2A}"/>
              </a:ext>
            </a:extLst>
          </p:cNvPr>
          <p:cNvSpPr txBox="1"/>
          <p:nvPr/>
        </p:nvSpPr>
        <p:spPr>
          <a:xfrm>
            <a:off x="10582259" y="47052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D5F230B2-117B-D47C-FED3-8789D0A1D59D}"/>
              </a:ext>
            </a:extLst>
          </p:cNvPr>
          <p:cNvSpPr txBox="1">
            <a:spLocks/>
          </p:cNvSpPr>
          <p:nvPr/>
        </p:nvSpPr>
        <p:spPr>
          <a:xfrm>
            <a:off x="185732" y="931567"/>
            <a:ext cx="6724512" cy="5926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Matrices </a:t>
            </a:r>
          </a:p>
          <a:p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estrictamente diagonalmente </a:t>
            </a:r>
          </a:p>
          <a:p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dominantes</a:t>
            </a:r>
          </a:p>
          <a:p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(EDD)</a:t>
            </a:r>
            <a:br>
              <a:rPr lang="es-ES" sz="95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7C83ED-0E6E-7BEF-3C2D-E18FCC47B2A1}"/>
              </a:ext>
            </a:extLst>
          </p:cNvPr>
          <p:cNvSpPr txBox="1">
            <a:spLocks/>
          </p:cNvSpPr>
          <p:nvPr/>
        </p:nvSpPr>
        <p:spPr>
          <a:xfrm>
            <a:off x="102734" y="923371"/>
            <a:ext cx="6724512" cy="5926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Matrices </a:t>
            </a:r>
          </a:p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estrictamente diagonalmente </a:t>
            </a:r>
          </a:p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dominantes</a:t>
            </a:r>
          </a:p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(EDD)</a:t>
            </a:r>
            <a:br>
              <a:rPr lang="es-ES" sz="95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7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DAAB-BAC6-8EFF-67C3-EC76268ADA0A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>
                <a:solidFill>
                  <a:srgbClr val="FF0000"/>
                </a:solidFill>
              </a:rPr>
              <a:t>útil recordar</a:t>
            </a:r>
            <a:r>
              <a:rPr lang="es-ES" b="1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060DF-3B8E-0B19-06B1-BE9241065F1B}"/>
              </a:ext>
            </a:extLst>
          </p:cNvPr>
          <p:cNvSpPr txBox="1">
            <a:spLocks/>
          </p:cNvSpPr>
          <p:nvPr/>
        </p:nvSpPr>
        <p:spPr>
          <a:xfrm>
            <a:off x="621722" y="1276872"/>
            <a:ext cx="11320895" cy="1777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latin typeface="Comic Sans MS" panose="030F0702030302020204" pitchFamily="66" charset="0"/>
              </a:rPr>
              <a:t>Notemos que todos los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autovalores de una matriz hermítica 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i="1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</a:t>
            </a:r>
          </a:p>
          <a:p>
            <a:pPr marL="0" indent="0">
              <a:buNone/>
            </a:pP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son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reales.</a:t>
            </a:r>
          </a:p>
          <a:p>
            <a:pPr marL="0" indent="0">
              <a:buNone/>
            </a:pP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E85C89C-DBA4-C6C2-81DB-B67F02FA8177}"/>
              </a:ext>
            </a:extLst>
          </p:cNvPr>
          <p:cNvSpPr txBox="1">
            <a:spLocks/>
          </p:cNvSpPr>
          <p:nvPr/>
        </p:nvSpPr>
        <p:spPr>
          <a:xfrm>
            <a:off x="551006" y="1195200"/>
            <a:ext cx="11320895" cy="4551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Ciertamente, si 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C  es un autovalor, tenemos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A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   (entonces,  X* A = X* A* = (AX)*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X*)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para cierta matriz columna X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(n x 1), X ≠ [0]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 x 1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(observemos que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X* X &gt; 0, real).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6BA64DA-474D-D518-C7CD-C5E160C5E3D7}"/>
              </a:ext>
            </a:extLst>
          </p:cNvPr>
          <p:cNvSpPr txBox="1">
            <a:spLocks/>
          </p:cNvSpPr>
          <p:nvPr/>
        </p:nvSpPr>
        <p:spPr>
          <a:xfrm>
            <a:off x="480290" y="3186000"/>
            <a:ext cx="11320895" cy="4551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Ahora, calculamos  X* A X  de dos formas distintas: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X* A X = X* (A X) = X*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X* A X = (X*A)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X)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3FD29C1-A807-B2A6-AB89-D580815E9009}"/>
              </a:ext>
            </a:extLst>
          </p:cNvPr>
          <p:cNvCxnSpPr>
            <a:cxnSpLocks/>
          </p:cNvCxnSpPr>
          <p:nvPr/>
        </p:nvCxnSpPr>
        <p:spPr>
          <a:xfrm>
            <a:off x="10056233" y="2252068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D89465F-0E85-6996-BC30-E4651358A5E6}"/>
              </a:ext>
            </a:extLst>
          </p:cNvPr>
          <p:cNvCxnSpPr>
            <a:cxnSpLocks/>
          </p:cNvCxnSpPr>
          <p:nvPr/>
        </p:nvCxnSpPr>
        <p:spPr>
          <a:xfrm>
            <a:off x="3741009" y="4661560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D1531AA-D0FE-FCBF-9EF4-468EE86FE4F8}"/>
              </a:ext>
            </a:extLst>
          </p:cNvPr>
          <p:cNvCxnSpPr>
            <a:cxnSpLocks/>
          </p:cNvCxnSpPr>
          <p:nvPr/>
        </p:nvCxnSpPr>
        <p:spPr>
          <a:xfrm>
            <a:off x="5061904" y="4663970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071E4E0-E833-C9AA-5AA5-5A382A130DE5}"/>
              </a:ext>
            </a:extLst>
          </p:cNvPr>
          <p:cNvSpPr txBox="1">
            <a:spLocks/>
          </p:cNvSpPr>
          <p:nvPr/>
        </p:nvSpPr>
        <p:spPr>
          <a:xfrm>
            <a:off x="6816438" y="4046365"/>
            <a:ext cx="11320895" cy="123039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Yu Mincho" panose="02020400000000000000" pitchFamily="18" charset="-128"/>
            </a:endParaRPr>
          </a:p>
          <a:p>
            <a:pPr marL="0" indent="0">
              <a:buNone/>
            </a:pPr>
            <a:r>
              <a:rPr lang="es-ES" sz="4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 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0 = (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X* X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s-ES" sz="4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  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0 =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32E19498-10EB-B496-5C0D-2BA0C2877E23}"/>
              </a:ext>
            </a:extLst>
          </p:cNvPr>
          <p:cNvSpPr/>
          <p:nvPr/>
        </p:nvSpPr>
        <p:spPr>
          <a:xfrm>
            <a:off x="6588704" y="3803373"/>
            <a:ext cx="157018" cy="1360504"/>
          </a:xfrm>
          <a:prstGeom prst="rightBrac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DB32B92-A2E1-4805-F7A1-361C7941DC3B}"/>
              </a:ext>
            </a:extLst>
          </p:cNvPr>
          <p:cNvCxnSpPr>
            <a:cxnSpLocks/>
          </p:cNvCxnSpPr>
          <p:nvPr/>
        </p:nvCxnSpPr>
        <p:spPr>
          <a:xfrm>
            <a:off x="11563506" y="4284823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6A39D07-4B41-7AF6-8DF8-277B338D899E}"/>
              </a:ext>
            </a:extLst>
          </p:cNvPr>
          <p:cNvCxnSpPr>
            <a:cxnSpLocks/>
          </p:cNvCxnSpPr>
          <p:nvPr/>
        </p:nvCxnSpPr>
        <p:spPr>
          <a:xfrm>
            <a:off x="8481716" y="4284823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DA6A5C-6747-801E-53E6-243C2F058996}"/>
              </a:ext>
            </a:extLst>
          </p:cNvPr>
          <p:cNvSpPr txBox="1"/>
          <p:nvPr/>
        </p:nvSpPr>
        <p:spPr>
          <a:xfrm rot="5400000">
            <a:off x="11061628" y="470863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502FBB-59DB-9361-94EA-CED0CEF69D50}"/>
              </a:ext>
            </a:extLst>
          </p:cNvPr>
          <p:cNvSpPr txBox="1"/>
          <p:nvPr/>
        </p:nvSpPr>
        <p:spPr>
          <a:xfrm>
            <a:off x="10837207" y="5134899"/>
            <a:ext cx="8723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9F852FE-4167-F18A-BFA0-EA11F0CE1FC9}"/>
              </a:ext>
            </a:extLst>
          </p:cNvPr>
          <p:cNvCxnSpPr>
            <a:cxnSpLocks/>
          </p:cNvCxnSpPr>
          <p:nvPr/>
        </p:nvCxnSpPr>
        <p:spPr>
          <a:xfrm>
            <a:off x="11386800" y="5163877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C5A36B-A237-E8F1-86AA-AACC1A3AE883}"/>
              </a:ext>
            </a:extLst>
          </p:cNvPr>
          <p:cNvSpPr txBox="1"/>
          <p:nvPr/>
        </p:nvSpPr>
        <p:spPr>
          <a:xfrm rot="5400000">
            <a:off x="11072848" y="563761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1CA78F-3A20-D606-38B6-6F36D600065F}"/>
              </a:ext>
            </a:extLst>
          </p:cNvPr>
          <p:cNvSpPr txBox="1"/>
          <p:nvPr/>
        </p:nvSpPr>
        <p:spPr>
          <a:xfrm>
            <a:off x="10837207" y="5985469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B791-4994-9BA6-08A0-15C9055F7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EEAC-D801-E7B1-1911-F6644851A435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215E9C-3358-B4EC-8669-AB06BE254D20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907012-76BD-8AC4-CA25-BC03705F71FC}"/>
              </a:ext>
            </a:extLst>
          </p:cNvPr>
          <p:cNvSpPr txBox="1"/>
          <p:nvPr/>
        </p:nvSpPr>
        <p:spPr>
          <a:xfrm>
            <a:off x="677348" y="1508760"/>
            <a:ext cx="112652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Teorema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 Gershgorin. </a:t>
            </a:r>
            <a:r>
              <a:rPr lang="en-US" sz="2500" dirty="0" err="1">
                <a:latin typeface="Comic Sans MS" panose="030F0702030302020204" pitchFamily="66" charset="0"/>
              </a:rPr>
              <a:t>Todos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autovalores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una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matriz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cuadrada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A =                          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se encuentran en la unión de los discos  D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baseline="-5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11</a:t>
            </a:r>
            <a:r>
              <a:rPr lang="es-ES" sz="2500" dirty="0">
                <a:latin typeface="Comic Sans MS" panose="030F0702030302020204" pitchFamily="66" charset="0"/>
              </a:rPr>
              <a:t>), D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baseline="-5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22</a:t>
            </a:r>
            <a:r>
              <a:rPr lang="es-ES" sz="2500" dirty="0">
                <a:latin typeface="Comic Sans MS" panose="030F0702030302020204" pitchFamily="66" charset="0"/>
              </a:rPr>
              <a:t>), … ,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nn</a:t>
            </a:r>
            <a:r>
              <a:rPr lang="es-ES" sz="2500" dirty="0">
                <a:latin typeface="Comic Sans MS" panose="030F0702030302020204" pitchFamily="66" charset="0"/>
              </a:rPr>
              <a:t>)  (de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ahora en adelante, </a:t>
            </a:r>
            <a:r>
              <a:rPr lang="es-ES" sz="2500" i="1" dirty="0">
                <a:latin typeface="Comic Sans MS" panose="030F0702030302020204" pitchFamily="66" charset="0"/>
              </a:rPr>
              <a:t>círculos</a:t>
            </a:r>
            <a:r>
              <a:rPr lang="es-ES" sz="2500" dirty="0">
                <a:latin typeface="Comic Sans MS" panose="030F0702030302020204" pitchFamily="66" charset="0"/>
              </a:rPr>
              <a:t> o </a:t>
            </a:r>
            <a:r>
              <a:rPr lang="es-ES" sz="2500" i="1" dirty="0">
                <a:latin typeface="Comic Sans MS" panose="030F0702030302020204" pitchFamily="66" charset="0"/>
              </a:rPr>
              <a:t>discos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s-ES" sz="2500" i="1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), donde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valor R</a:t>
            </a:r>
            <a:r>
              <a:rPr lang="en-US" sz="2500" baseline="-25000" dirty="0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es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suma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módulos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no </a:t>
            </a:r>
            <a:r>
              <a:rPr lang="en-US" sz="2500">
                <a:latin typeface="Comic Sans MS" panose="030F0702030302020204" pitchFamily="66" charset="0"/>
              </a:rPr>
              <a:t>diagonales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fila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, para </a:t>
            </a:r>
            <a:r>
              <a:rPr lang="en-US" sz="2500" dirty="0" err="1">
                <a:latin typeface="Comic Sans MS" panose="030F0702030302020204" pitchFamily="66" charset="0"/>
              </a:rPr>
              <a:t>todo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= 1, 2, …, n :  R</a:t>
            </a:r>
            <a:r>
              <a:rPr lang="en-US" sz="2500" baseline="-25000" dirty="0">
                <a:latin typeface="Comic Sans MS" panose="030F0702030302020204" pitchFamily="66" charset="0"/>
              </a:rPr>
              <a:t>i </a:t>
            </a:r>
            <a:r>
              <a:rPr lang="en-US" sz="2500" dirty="0">
                <a:latin typeface="Comic Sans MS" panose="030F0702030302020204" pitchFamily="66" charset="0"/>
              </a:rPr>
              <a:t>=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22C42A-B655-A0C5-1039-76F1B35FD0EA}"/>
              </a:ext>
            </a:extLst>
          </p:cNvPr>
          <p:cNvSpPr txBox="1"/>
          <p:nvPr/>
        </p:nvSpPr>
        <p:spPr>
          <a:xfrm>
            <a:off x="4122806" y="1966858"/>
            <a:ext cx="31428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A</a:t>
            </a:r>
            <a:r>
              <a:rPr lang="es-ES" sz="2400" baseline="-25000" dirty="0">
                <a:latin typeface="Comic Sans MS" panose="030F0702030302020204" pitchFamily="66" charset="0"/>
              </a:rPr>
              <a:t>11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12</a:t>
            </a:r>
            <a:r>
              <a:rPr lang="es-ES" sz="2700" dirty="0">
                <a:latin typeface="Comic Sans MS" panose="030F0702030302020204" pitchFamily="66" charset="0"/>
              </a:rPr>
              <a:t> 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1n</a:t>
            </a:r>
            <a:r>
              <a:rPr lang="es-ES" sz="2700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22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2n</a:t>
            </a:r>
            <a:endParaRPr lang="es-ES" sz="2700" dirty="0">
              <a:latin typeface="Comic Sans MS" panose="030F0702030302020204" pitchFamily="66" charset="0"/>
            </a:endParaRPr>
          </a:p>
          <a:p>
            <a:r>
              <a:rPr lang="es-ES" sz="2700" dirty="0">
                <a:latin typeface="Comic Sans MS" panose="030F0702030302020204" pitchFamily="66" charset="0"/>
              </a:rPr>
              <a:t>  ∙∙∙     ∙∙∙  ∙∙∙   ∙∙∙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n1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n2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nn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C6291E4D-7EC5-B072-79D0-318E3748EFE1}"/>
              </a:ext>
            </a:extLst>
          </p:cNvPr>
          <p:cNvSpPr/>
          <p:nvPr/>
        </p:nvSpPr>
        <p:spPr>
          <a:xfrm>
            <a:off x="6723935" y="2074853"/>
            <a:ext cx="45719" cy="164633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209BC57F-BF86-85AD-200B-B45225E2FC69}"/>
              </a:ext>
            </a:extLst>
          </p:cNvPr>
          <p:cNvSpPr/>
          <p:nvPr/>
        </p:nvSpPr>
        <p:spPr>
          <a:xfrm>
            <a:off x="4199765" y="2066440"/>
            <a:ext cx="48016" cy="16547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FF4CA3-7780-501E-8D79-09EE085119E3}"/>
              </a:ext>
            </a:extLst>
          </p:cNvPr>
          <p:cNvSpPr txBox="1"/>
          <p:nvPr/>
        </p:nvSpPr>
        <p:spPr>
          <a:xfrm>
            <a:off x="3366838" y="570096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1263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FDEF-68E2-DF3E-6495-41455A3E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700250E-0420-1DEE-89F3-74F9714A4636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Por ejemplo, para la matriz  A =                     tenemos: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BD8212-5DA4-D538-953D-E71097B87455}"/>
              </a:ext>
            </a:extLst>
          </p:cNvPr>
          <p:cNvSpPr txBox="1"/>
          <p:nvPr/>
        </p:nvSpPr>
        <p:spPr>
          <a:xfrm>
            <a:off x="5453210" y="10816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5    1    1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1    1    0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 0   -1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4F897350-8051-42ED-42C0-4265E2162BF8}"/>
              </a:ext>
            </a:extLst>
          </p:cNvPr>
          <p:cNvSpPr/>
          <p:nvPr/>
        </p:nvSpPr>
        <p:spPr>
          <a:xfrm>
            <a:off x="7056339" y="103221"/>
            <a:ext cx="45719" cy="1404104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5AE13459-E11D-FBEB-5966-6001F8110727}"/>
              </a:ext>
            </a:extLst>
          </p:cNvPr>
          <p:cNvSpPr/>
          <p:nvPr/>
        </p:nvSpPr>
        <p:spPr>
          <a:xfrm>
            <a:off x="5453210" y="99986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DD86307-3D76-4606-E9C4-A99D95045351}"/>
              </a:ext>
            </a:extLst>
          </p:cNvPr>
          <p:cNvSpPr txBox="1">
            <a:spLocks/>
          </p:cNvSpPr>
          <p:nvPr/>
        </p:nvSpPr>
        <p:spPr>
          <a:xfrm>
            <a:off x="551622" y="1663708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Círculos de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(mirando las filas de A)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5,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|1|+|1| = 2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(5) 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1F18909-FF6C-EAC3-07DC-954A0D69BAE6}"/>
              </a:ext>
            </a:extLst>
          </p:cNvPr>
          <p:cNvCxnSpPr/>
          <p:nvPr/>
        </p:nvCxnSpPr>
        <p:spPr>
          <a:xfrm>
            <a:off x="5453210" y="2326179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C9F5797-3F18-F987-AF99-D2FBA7750AFA}"/>
              </a:ext>
            </a:extLst>
          </p:cNvPr>
          <p:cNvSpPr txBox="1">
            <a:spLocks/>
          </p:cNvSpPr>
          <p:nvPr/>
        </p:nvSpPr>
        <p:spPr>
          <a:xfrm>
            <a:off x="551621" y="2175666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|1|+|0| = 1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F7D2DA9-3DE6-A700-FDF9-FB2CCFABC851}"/>
              </a:ext>
            </a:extLst>
          </p:cNvPr>
          <p:cNvCxnSpPr/>
          <p:nvPr/>
        </p:nvCxnSpPr>
        <p:spPr>
          <a:xfrm>
            <a:off x="5453210" y="2834640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27BDAB3-1D7D-9E6E-AC1B-606323DC7AFC}"/>
              </a:ext>
            </a:extLst>
          </p:cNvPr>
          <p:cNvCxnSpPr/>
          <p:nvPr/>
        </p:nvCxnSpPr>
        <p:spPr>
          <a:xfrm>
            <a:off x="5652655" y="3355109"/>
            <a:ext cx="37662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41B2315-CBDE-FD8C-D775-DF40FDF3EA35}"/>
              </a:ext>
            </a:extLst>
          </p:cNvPr>
          <p:cNvSpPr txBox="1">
            <a:spLocks/>
          </p:cNvSpPr>
          <p:nvPr/>
        </p:nvSpPr>
        <p:spPr>
          <a:xfrm>
            <a:off x="572722" y="2695801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-1,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|2|+|0| = 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(-1)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4" name="Imagen 13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208DF84A-D884-A6A4-3074-8107CD77ED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600000"/>
            <a:ext cx="6030000" cy="32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5483F-A140-6720-2111-3B259AF8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77B4904-593D-0402-613F-DFEAE3AF6615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Por ejemplo, para la matriz  A =                     tenemos: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84D5ED3-FE70-14F4-1567-8CC28987F3F7}"/>
              </a:ext>
            </a:extLst>
          </p:cNvPr>
          <p:cNvCxnSpPr/>
          <p:nvPr/>
        </p:nvCxnSpPr>
        <p:spPr>
          <a:xfrm>
            <a:off x="5453210" y="2326179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EE17988-F2D4-E8D1-F304-798FC974E1B1}"/>
              </a:ext>
            </a:extLst>
          </p:cNvPr>
          <p:cNvSpPr txBox="1">
            <a:spLocks/>
          </p:cNvSpPr>
          <p:nvPr/>
        </p:nvSpPr>
        <p:spPr>
          <a:xfrm>
            <a:off x="551621" y="2175666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|1|+|0| = 1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CA30631-A587-7992-CB33-C1703D374F8B}"/>
              </a:ext>
            </a:extLst>
          </p:cNvPr>
          <p:cNvCxnSpPr/>
          <p:nvPr/>
        </p:nvCxnSpPr>
        <p:spPr>
          <a:xfrm>
            <a:off x="5453210" y="2834640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2855D1A-D59E-CE3F-D801-E887A5C24B8A}"/>
              </a:ext>
            </a:extLst>
          </p:cNvPr>
          <p:cNvCxnSpPr/>
          <p:nvPr/>
        </p:nvCxnSpPr>
        <p:spPr>
          <a:xfrm>
            <a:off x="5652655" y="3355109"/>
            <a:ext cx="37662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26A7B8E-21F3-57B8-6B4C-4347BFABD102}"/>
              </a:ext>
            </a:extLst>
          </p:cNvPr>
          <p:cNvSpPr txBox="1">
            <a:spLocks/>
          </p:cNvSpPr>
          <p:nvPr/>
        </p:nvSpPr>
        <p:spPr>
          <a:xfrm>
            <a:off x="572722" y="2695801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-1,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|2|+|0| = 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(-1)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2FEE6A9-57E3-2F0F-6734-5CC8526B961A}"/>
              </a:ext>
            </a:extLst>
          </p:cNvPr>
          <p:cNvSpPr txBox="1">
            <a:spLocks/>
          </p:cNvSpPr>
          <p:nvPr/>
        </p:nvSpPr>
        <p:spPr>
          <a:xfrm>
            <a:off x="9250013" y="3733146"/>
            <a:ext cx="5752196" cy="2760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 los autovalores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resultan ser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-1.33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≃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0.81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5.52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8DF4150-0070-C26D-4CED-217AFA0CA013}"/>
              </a:ext>
            </a:extLst>
          </p:cNvPr>
          <p:cNvSpPr txBox="1">
            <a:spLocks/>
          </p:cNvSpPr>
          <p:nvPr/>
        </p:nvSpPr>
        <p:spPr>
          <a:xfrm>
            <a:off x="551622" y="1663708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Círculos de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(mirando las filas de A)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5,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|1|+|1| = 2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(5) 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9" name="Imagen 8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83E16E3A-56A1-909D-5E47-E80DD1BC37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600000"/>
            <a:ext cx="6030000" cy="32381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51268FD-5EC3-99B9-A1D1-60B5630175CA}"/>
              </a:ext>
            </a:extLst>
          </p:cNvPr>
          <p:cNvSpPr txBox="1"/>
          <p:nvPr/>
        </p:nvSpPr>
        <p:spPr>
          <a:xfrm>
            <a:off x="5453210" y="10816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5    1    1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1    1    0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 0   -1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DD90151C-3BEF-8F5D-B319-ACCB1EB8A261}"/>
              </a:ext>
            </a:extLst>
          </p:cNvPr>
          <p:cNvSpPr/>
          <p:nvPr/>
        </p:nvSpPr>
        <p:spPr>
          <a:xfrm>
            <a:off x="7056339" y="103221"/>
            <a:ext cx="45719" cy="1404104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BE07BDC6-F6B3-CE60-737F-1537BC1AC6D8}"/>
              </a:ext>
            </a:extLst>
          </p:cNvPr>
          <p:cNvSpPr/>
          <p:nvPr/>
        </p:nvSpPr>
        <p:spPr>
          <a:xfrm>
            <a:off x="5453210" y="99986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9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32A8-9D01-7948-4AB2-8691DF258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291B9-1C0E-317A-2CB4-838481C3F92A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95A10-13D0-E9E0-1F90-23EA660A81E1}"/>
              </a:ext>
            </a:extLst>
          </p:cNvPr>
          <p:cNvSpPr txBox="1">
            <a:spLocks/>
          </p:cNvSpPr>
          <p:nvPr/>
        </p:nvSpPr>
        <p:spPr>
          <a:xfrm>
            <a:off x="745836" y="1301636"/>
            <a:ext cx="11196782" cy="31686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900" dirty="0">
                <a:latin typeface="Comic Sans MS" panose="030F0702030302020204" pitchFamily="66" charset="0"/>
              </a:rPr>
              <a:t>Se dice que A </a:t>
            </a:r>
            <a:r>
              <a:rPr lang="es-E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900" dirty="0">
                <a:latin typeface="Comic Sans MS" panose="030F0702030302020204" pitchFamily="66" charset="0"/>
              </a:rPr>
              <a:t>M</a:t>
            </a:r>
            <a:r>
              <a:rPr lang="es-ES" sz="2900" baseline="-25000" dirty="0">
                <a:latin typeface="Comic Sans MS" panose="030F0702030302020204" pitchFamily="66" charset="0"/>
              </a:rPr>
              <a:t>C</a:t>
            </a:r>
            <a:r>
              <a:rPr lang="es-ES" sz="2900" dirty="0">
                <a:latin typeface="Comic Sans MS" panose="030F0702030302020204" pitchFamily="66" charset="0"/>
              </a:rPr>
              <a:t>(n x n)  </a:t>
            </a:r>
            <a:r>
              <a:rPr lang="es-ES_tradnl" sz="2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 </a:t>
            </a:r>
            <a:r>
              <a:rPr lang="es-ES_tradnl" sz="29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regular 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(o </a:t>
            </a:r>
            <a:r>
              <a:rPr lang="es-ES_tradnl" sz="29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invertible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, o </a:t>
            </a:r>
            <a:r>
              <a:rPr lang="es-ES_tradnl" sz="29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 singular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 si existe una matriz </a:t>
            </a:r>
            <a:r>
              <a:rPr lang="es-ES" sz="2900" dirty="0">
                <a:latin typeface="Comic Sans MS" panose="030F0702030302020204" pitchFamily="66" charset="0"/>
              </a:rPr>
              <a:t>A</a:t>
            </a:r>
            <a:r>
              <a:rPr lang="es-ES" sz="2900" baseline="30000" dirty="0">
                <a:latin typeface="Comic Sans MS" panose="030F0702030302020204" pitchFamily="66" charset="0"/>
              </a:rPr>
              <a:t>-1</a:t>
            </a:r>
            <a:r>
              <a:rPr lang="es-ES" sz="2900" dirty="0">
                <a:latin typeface="Comic Sans MS" panose="030F0702030302020204" pitchFamily="66" charset="0"/>
              </a:rPr>
              <a:t> </a:t>
            </a:r>
            <a:r>
              <a:rPr lang="es-E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900" dirty="0">
                <a:latin typeface="Comic Sans MS" panose="030F0702030302020204" pitchFamily="66" charset="0"/>
              </a:rPr>
              <a:t>M</a:t>
            </a:r>
            <a:r>
              <a:rPr lang="es-ES" sz="2900" baseline="-25000" dirty="0">
                <a:latin typeface="Comic Sans MS" panose="030F0702030302020204" pitchFamily="66" charset="0"/>
              </a:rPr>
              <a:t>C</a:t>
            </a:r>
            <a:r>
              <a:rPr lang="es-ES" sz="2900" dirty="0">
                <a:latin typeface="Comic Sans MS" panose="030F0702030302020204" pitchFamily="66" charset="0"/>
              </a:rPr>
              <a:t>(n x n) tal que</a:t>
            </a:r>
          </a:p>
          <a:p>
            <a:pPr marL="0" indent="0">
              <a:buNone/>
            </a:pP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A</a:t>
            </a:r>
            <a:r>
              <a:rPr lang="es-ES" sz="32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-1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=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sz="32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endParaRPr lang="es-ES" sz="3200" baseline="-25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61FCF81-C0CF-9A9B-1A3A-34B740F523F6}"/>
              </a:ext>
            </a:extLst>
          </p:cNvPr>
          <p:cNvSpPr txBox="1">
            <a:spLocks/>
          </p:cNvSpPr>
          <p:nvPr/>
        </p:nvSpPr>
        <p:spPr>
          <a:xfrm>
            <a:off x="745836" y="2931429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donde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es la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matriz identidad</a:t>
            </a:r>
            <a:r>
              <a:rPr lang="es-ES" sz="2500" dirty="0">
                <a:latin typeface="Comic Sans MS" panose="030F0702030302020204" pitchFamily="66" charset="0"/>
              </a:rPr>
              <a:t>, con unos en la diagonal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principal y ceros fuera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2DAB845-B533-646E-523C-011EB51E0A88}"/>
              </a:ext>
            </a:extLst>
          </p:cNvPr>
          <p:cNvSpPr txBox="1">
            <a:spLocks/>
          </p:cNvSpPr>
          <p:nvPr/>
        </p:nvSpPr>
        <p:spPr>
          <a:xfrm>
            <a:off x="745836" y="4256737"/>
            <a:ext cx="11196782" cy="1567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Y es fácil ver que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 es regular si y solo si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≠0.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868B4-A02D-A959-260F-BEE29255C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03AD1-DDF9-589D-F612-985D3756BA2E}"/>
              </a:ext>
            </a:extLst>
          </p:cNvPr>
          <p:cNvSpPr txBox="1">
            <a:spLocks/>
          </p:cNvSpPr>
          <p:nvPr/>
        </p:nvSpPr>
        <p:spPr>
          <a:xfrm>
            <a:off x="480291" y="146304"/>
            <a:ext cx="11462327" cy="1225295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Matriz estrictamente diagonalmente dominante   </a:t>
            </a:r>
          </a:p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 (EDD): </a:t>
            </a:r>
            <a:r>
              <a:rPr lang="es-ES" b="1" i="1" dirty="0">
                <a:solidFill>
                  <a:srgbClr val="FF0000"/>
                </a:solidFill>
              </a:rPr>
              <a:t>definición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1E9E80A-CE87-7368-BAE4-4404C2FA7146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BBADD8-C074-5F6A-898D-02061348265E}"/>
              </a:ext>
            </a:extLst>
          </p:cNvPr>
          <p:cNvSpPr txBox="1"/>
          <p:nvPr/>
        </p:nvSpPr>
        <p:spPr>
          <a:xfrm>
            <a:off x="677348" y="1508760"/>
            <a:ext cx="1126527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dirty="0">
                <a:latin typeface="Comic Sans MS" panose="030F0702030302020204" pitchFamily="66" charset="0"/>
              </a:rPr>
              <a:t>Una </a:t>
            </a:r>
            <a:r>
              <a:rPr lang="en-US" sz="2500" dirty="0" err="1">
                <a:latin typeface="Comic Sans MS" panose="030F0702030302020204" pitchFamily="66" charset="0"/>
              </a:rPr>
              <a:t>matriz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cuadrada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A =                          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se dice que es 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estrictamente diagonalmente dominante (EDD)  </a:t>
            </a:r>
            <a:r>
              <a:rPr lang="es-ES" sz="2500" dirty="0">
                <a:latin typeface="Comic Sans MS" panose="030F0702030302020204" pitchFamily="66" charset="0"/>
              </a:rPr>
              <a:t>si la condición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         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pt-BR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se cumple para cada índice de fila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= 1, 2, …, 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CEE96A-FC9A-75E8-9E52-6CEC64246688}"/>
              </a:ext>
            </a:extLst>
          </p:cNvPr>
          <p:cNvSpPr txBox="1"/>
          <p:nvPr/>
        </p:nvSpPr>
        <p:spPr>
          <a:xfrm>
            <a:off x="4122806" y="1966858"/>
            <a:ext cx="31428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A</a:t>
            </a:r>
            <a:r>
              <a:rPr lang="es-ES" sz="2400" baseline="-25000" dirty="0">
                <a:latin typeface="Comic Sans MS" panose="030F0702030302020204" pitchFamily="66" charset="0"/>
              </a:rPr>
              <a:t>11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12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1n</a:t>
            </a:r>
            <a:r>
              <a:rPr lang="es-ES" sz="2700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22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2n</a:t>
            </a:r>
            <a:endParaRPr lang="es-ES" sz="2700" dirty="0">
              <a:latin typeface="Comic Sans MS" panose="030F0702030302020204" pitchFamily="66" charset="0"/>
            </a:endParaRPr>
          </a:p>
          <a:p>
            <a:r>
              <a:rPr lang="es-ES" sz="2700" dirty="0">
                <a:latin typeface="Comic Sans MS" panose="030F0702030302020204" pitchFamily="66" charset="0"/>
              </a:rPr>
              <a:t>  ∙∙∙     ∙∙∙  ∙∙∙   ∙∙∙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n1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n2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nn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30917403-9BE2-B7E3-6F00-6D160A05A385}"/>
              </a:ext>
            </a:extLst>
          </p:cNvPr>
          <p:cNvSpPr/>
          <p:nvPr/>
        </p:nvSpPr>
        <p:spPr>
          <a:xfrm>
            <a:off x="6723935" y="2074853"/>
            <a:ext cx="45719" cy="164633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C7B13254-3024-2681-7FE8-17A18868FBFD}"/>
              </a:ext>
            </a:extLst>
          </p:cNvPr>
          <p:cNvSpPr/>
          <p:nvPr/>
        </p:nvSpPr>
        <p:spPr>
          <a:xfrm>
            <a:off x="4199765" y="2066440"/>
            <a:ext cx="48016" cy="16547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055FD2-AD0E-15D4-5A20-F78781A54191}"/>
              </a:ext>
            </a:extLst>
          </p:cNvPr>
          <p:cNvSpPr txBox="1"/>
          <p:nvPr/>
        </p:nvSpPr>
        <p:spPr>
          <a:xfrm>
            <a:off x="5430370" y="567842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5627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EFAF-A50F-3979-B04C-164133C07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633CC90-C954-9178-C094-6E85A4162C20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1543078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Por ejemplo, la matriz  A =                       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 EDD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porque mirando sus filas: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F7B33E-E9E5-3DEC-F645-DBAC88CB0B85}"/>
              </a:ext>
            </a:extLst>
          </p:cNvPr>
          <p:cNvSpPr txBox="1"/>
          <p:nvPr/>
        </p:nvSpPr>
        <p:spPr>
          <a:xfrm>
            <a:off x="4712878" y="138676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3+4i  1    -i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0   -4    2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1+i   -1   6i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1ECD4D46-3C90-2C1B-A9F2-EA9B686B13BD}"/>
              </a:ext>
            </a:extLst>
          </p:cNvPr>
          <p:cNvSpPr/>
          <p:nvPr/>
        </p:nvSpPr>
        <p:spPr>
          <a:xfrm>
            <a:off x="6658172" y="138676"/>
            <a:ext cx="45719" cy="1312458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05868BF1-4228-BEDB-86E7-26D2872EF585}"/>
              </a:ext>
            </a:extLst>
          </p:cNvPr>
          <p:cNvSpPr/>
          <p:nvPr/>
        </p:nvSpPr>
        <p:spPr>
          <a:xfrm>
            <a:off x="4712878" y="130499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4B5DE4B-EDFD-4C13-6A4B-5F5D96222FFF}"/>
              </a:ext>
            </a:extLst>
          </p:cNvPr>
          <p:cNvSpPr txBox="1">
            <a:spLocks/>
          </p:cNvSpPr>
          <p:nvPr/>
        </p:nvSpPr>
        <p:spPr>
          <a:xfrm>
            <a:off x="2081483" y="1318064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|1|+|-i|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5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|0|+|2|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4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|1+i|+|-1| = 2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1/2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+1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6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4965DE-2F46-52B6-B6D1-41C54FABD346}"/>
              </a:ext>
            </a:extLst>
          </p:cNvPr>
          <p:cNvSpPr txBox="1"/>
          <p:nvPr/>
        </p:nvSpPr>
        <p:spPr>
          <a:xfrm>
            <a:off x="3249878" y="2086725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2C37F9-7510-7B11-6061-17D4E1E03F04}"/>
              </a:ext>
            </a:extLst>
          </p:cNvPr>
          <p:cNvSpPr txBox="1"/>
          <p:nvPr/>
        </p:nvSpPr>
        <p:spPr>
          <a:xfrm>
            <a:off x="3249878" y="304005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235400-7642-6892-E1FF-402C4FBCD8B1}"/>
              </a:ext>
            </a:extLst>
          </p:cNvPr>
          <p:cNvSpPr txBox="1"/>
          <p:nvPr/>
        </p:nvSpPr>
        <p:spPr>
          <a:xfrm>
            <a:off x="3249878" y="400148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A0AACEC5-A0ED-5997-DB13-B9C9F3935BEE}"/>
              </a:ext>
            </a:extLst>
          </p:cNvPr>
          <p:cNvSpPr txBox="1">
            <a:spLocks/>
          </p:cNvSpPr>
          <p:nvPr/>
        </p:nvSpPr>
        <p:spPr>
          <a:xfrm>
            <a:off x="572721" y="437081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Pero la matriz  B =                          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es EDD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 de hecho, para la fila 2: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E326913-CBFB-1C12-A565-23326BCD157A}"/>
              </a:ext>
            </a:extLst>
          </p:cNvPr>
          <p:cNvSpPr txBox="1"/>
          <p:nvPr/>
        </p:nvSpPr>
        <p:spPr>
          <a:xfrm>
            <a:off x="3334408" y="4490642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-5i     1      i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3   3-4i   2i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-1     0     2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errar corchete 19">
            <a:extLst>
              <a:ext uri="{FF2B5EF4-FFF2-40B4-BE49-F238E27FC236}">
                <a16:creationId xmlns:a16="http://schemas.microsoft.com/office/drawing/2014/main" id="{D71D33F4-6C5B-1F89-662D-EB13BF0851ED}"/>
              </a:ext>
            </a:extLst>
          </p:cNvPr>
          <p:cNvSpPr/>
          <p:nvPr/>
        </p:nvSpPr>
        <p:spPr>
          <a:xfrm>
            <a:off x="5681134" y="4549881"/>
            <a:ext cx="45719" cy="1312458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C2784EA2-AEC8-8797-1382-5451DD9BA665}"/>
              </a:ext>
            </a:extLst>
          </p:cNvPr>
          <p:cNvSpPr/>
          <p:nvPr/>
        </p:nvSpPr>
        <p:spPr>
          <a:xfrm>
            <a:off x="3485223" y="4526645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8C580A36-C5A6-B14A-EE99-A265B5240F08}"/>
              </a:ext>
            </a:extLst>
          </p:cNvPr>
          <p:cNvSpPr txBox="1">
            <a:spLocks/>
          </p:cNvSpPr>
          <p:nvPr/>
        </p:nvSpPr>
        <p:spPr>
          <a:xfrm>
            <a:off x="1143424" y="4650384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|3|+|2i| = 5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|B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236CEC-386A-C134-6401-9FA8BC5061AF}"/>
              </a:ext>
            </a:extLst>
          </p:cNvPr>
          <p:cNvSpPr txBox="1"/>
          <p:nvPr/>
        </p:nvSpPr>
        <p:spPr>
          <a:xfrm>
            <a:off x="2357841" y="640470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6016C7E-1225-4F83-69D3-3C2E5277DC2D}"/>
              </a:ext>
            </a:extLst>
          </p:cNvPr>
          <p:cNvSpPr/>
          <p:nvPr/>
        </p:nvSpPr>
        <p:spPr>
          <a:xfrm>
            <a:off x="5480332" y="6100806"/>
            <a:ext cx="268165" cy="303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DE9615A-F512-8D55-D6BB-8C1173E7AF35}"/>
              </a:ext>
            </a:extLst>
          </p:cNvPr>
          <p:cNvCxnSpPr/>
          <p:nvPr/>
        </p:nvCxnSpPr>
        <p:spPr>
          <a:xfrm>
            <a:off x="6752478" y="6326380"/>
            <a:ext cx="1267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C625734F-6205-17E3-78A7-909CCE2F2B44}"/>
              </a:ext>
            </a:extLst>
          </p:cNvPr>
          <p:cNvSpPr txBox="1">
            <a:spLocks/>
          </p:cNvSpPr>
          <p:nvPr/>
        </p:nvSpPr>
        <p:spPr>
          <a:xfrm>
            <a:off x="8167776" y="5028218"/>
            <a:ext cx="2246320" cy="23138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 EDD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6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3A9C2FA-4000-8695-A896-615E874B0FC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Matrices EDD:  </a:t>
            </a:r>
            <a:r>
              <a:rPr lang="es-ES" b="1" i="1" dirty="0">
                <a:solidFill>
                  <a:srgbClr val="FF0000"/>
                </a:solidFill>
              </a:rPr>
              <a:t>primer resultado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8BB436-7E60-322D-0C3C-EB6F506236D3}"/>
              </a:ext>
            </a:extLst>
          </p:cNvPr>
          <p:cNvSpPr txBox="1"/>
          <p:nvPr/>
        </p:nvSpPr>
        <p:spPr>
          <a:xfrm>
            <a:off x="621792" y="1190312"/>
            <a:ext cx="101041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Teorema.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Una matriz estrictamente diagonalmente dominante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siempre es </a:t>
            </a:r>
            <a:r>
              <a:rPr lang="es-ES_tradnl" sz="2500" i="1" dirty="0">
                <a:latin typeface="Comic Sans MS" panose="030F0702030302020204" pitchFamily="66" charset="0"/>
                <a:cs typeface="Arial" panose="020B0604020202020204" pitchFamily="34" charset="0"/>
              </a:rPr>
              <a:t>regular.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BFD344-FDAD-9AAE-BE29-8916CB9EC693}"/>
              </a:ext>
            </a:extLst>
          </p:cNvPr>
          <p:cNvSpPr txBox="1"/>
          <p:nvPr/>
        </p:nvSpPr>
        <p:spPr>
          <a:xfrm>
            <a:off x="621792" y="2189926"/>
            <a:ext cx="1135315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Demostración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Sea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el elemento de matriz en fila i-columna j, como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habitualmente. Tomemos  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=</a:t>
            </a:r>
            <a:r>
              <a:rPr lang="en-US" sz="2700" dirty="0">
                <a:latin typeface="Comic Sans MS" panose="030F0702030302020204" pitchFamily="66" charset="0"/>
              </a:rPr>
              <a:t>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latin typeface="Comic Sans MS" panose="030F0702030302020204" pitchFamily="66" charset="0"/>
              </a:rPr>
              <a:t>ij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para cada índice de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fila  i = 1, 2, …, n.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4ED526-516E-54DB-E3C9-F530B27B7F7C}"/>
              </a:ext>
            </a:extLst>
          </p:cNvPr>
          <p:cNvSpPr txBox="1"/>
          <p:nvPr/>
        </p:nvSpPr>
        <p:spPr>
          <a:xfrm>
            <a:off x="1608769" y="3376897"/>
            <a:ext cx="10396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Puesto que A es EDD, tenemos que se cumple </a:t>
            </a:r>
          </a:p>
          <a:p>
            <a:pPr marL="0" indent="0">
              <a:buNone/>
            </a:pPr>
            <a:r>
              <a:rPr lang="en-US" sz="2700" dirty="0"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latin typeface="Comic Sans MS" panose="030F0702030302020204" pitchFamily="66" charset="0"/>
              </a:rPr>
              <a:t>ii</a:t>
            </a:r>
            <a:r>
              <a:rPr lang="en-US" sz="2700" dirty="0"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700" baseline="-25000" dirty="0">
                <a:latin typeface="Comic Sans MS" panose="030F0702030302020204" pitchFamily="66" charset="0"/>
              </a:rPr>
              <a:t>i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para cada índice de fila  i = 1, 2, …, n; esto es,  </a:t>
            </a:r>
            <a:r>
              <a:rPr lang="en-US" sz="2500" dirty="0">
                <a:latin typeface="Comic Sans MS" panose="030F0702030302020204" pitchFamily="66" charset="0"/>
              </a:rPr>
              <a:t>|</a:t>
            </a:r>
            <a:r>
              <a:rPr lang="en-US" sz="2500" dirty="0" err="1">
                <a:latin typeface="Comic Sans MS" panose="030F0702030302020204" pitchFamily="66" charset="0"/>
              </a:rPr>
              <a:t>A</a:t>
            </a:r>
            <a:r>
              <a:rPr lang="en-US" sz="2500" baseline="-25000" dirty="0" err="1">
                <a:latin typeface="Comic Sans MS" panose="030F0702030302020204" pitchFamily="66" charset="0"/>
              </a:rPr>
              <a:t>ii</a:t>
            </a:r>
            <a:r>
              <a:rPr lang="en-US" sz="2500" baseline="-250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- 0| &gt;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para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todo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DFDD40-09B7-5743-023F-74D16B3FF0D0}"/>
              </a:ext>
            </a:extLst>
          </p:cNvPr>
          <p:cNvSpPr txBox="1"/>
          <p:nvPr/>
        </p:nvSpPr>
        <p:spPr>
          <a:xfrm>
            <a:off x="6279424" y="296608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B01CAC-1936-237E-533F-7E480F6AFD3A}"/>
              </a:ext>
            </a:extLst>
          </p:cNvPr>
          <p:cNvSpPr txBox="1"/>
          <p:nvPr/>
        </p:nvSpPr>
        <p:spPr>
          <a:xfrm>
            <a:off x="1608769" y="4716262"/>
            <a:ext cx="10396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En otras palabras  0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) (= disco de </a:t>
            </a:r>
            <a:r>
              <a:rPr lang="es-ES" sz="2500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) para todo i, por lo que por el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 err="1">
                <a:latin typeface="Comic Sans MS" panose="030F0702030302020204" pitchFamily="66" charset="0"/>
              </a:rPr>
              <a:t>teorema</a:t>
            </a:r>
            <a:r>
              <a:rPr lang="en-US" sz="2500" i="1" dirty="0">
                <a:latin typeface="Comic Sans MS" panose="030F0702030302020204" pitchFamily="66" charset="0"/>
              </a:rPr>
              <a:t> de Gershgorin </a:t>
            </a:r>
            <a:r>
              <a:rPr lang="en-US" sz="2500" dirty="0">
                <a:latin typeface="Comic Sans MS" panose="030F0702030302020204" pitchFamily="66" charset="0"/>
              </a:rPr>
              <a:t>se </a:t>
            </a:r>
            <a:r>
              <a:rPr lang="en-US" sz="2500" dirty="0" err="1">
                <a:latin typeface="Comic Sans MS" panose="030F0702030302020204" pitchFamily="66" charset="0"/>
              </a:rPr>
              <a:t>sigue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latin typeface="Comic Sans MS" panose="030F0702030302020204" pitchFamily="66" charset="0"/>
              </a:rPr>
              <a:t> = 0  </a:t>
            </a:r>
            <a:r>
              <a:rPr lang="es-ES" sz="2500" i="1" dirty="0">
                <a:latin typeface="Comic Sans MS" panose="030F0702030302020204" pitchFamily="66" charset="0"/>
              </a:rPr>
              <a:t>no es</a:t>
            </a:r>
            <a:r>
              <a:rPr lang="es-ES" sz="2500" dirty="0">
                <a:latin typeface="Comic Sans MS" panose="030F0702030302020204" pitchFamily="66" charset="0"/>
              </a:rPr>
              <a:t> un </a:t>
            </a:r>
            <a:r>
              <a:rPr lang="es-ES" sz="2500">
                <a:latin typeface="Comic Sans MS" panose="030F0702030302020204" pitchFamily="66" charset="0"/>
              </a:rPr>
              <a:t>autovalor de </a:t>
            </a:r>
            <a:r>
              <a:rPr lang="es-ES" sz="2500" dirty="0">
                <a:latin typeface="Comic Sans MS" panose="030F0702030302020204" pitchFamily="66" charset="0"/>
              </a:rPr>
              <a:t>A, y así  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 – 0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</a:t>
            </a:r>
            <a:r>
              <a:rPr lang="el-GR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 dirty="0">
                <a:latin typeface="Comic Sans MS" panose="030F0702030302020204" pitchFamily="66" charset="0"/>
              </a:rPr>
              <a:t> 0.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3D9159-CCBE-1EF9-B75C-E47DCFECF06F}"/>
              </a:ext>
            </a:extLst>
          </p:cNvPr>
          <p:cNvCxnSpPr/>
          <p:nvPr/>
        </p:nvCxnSpPr>
        <p:spPr>
          <a:xfrm flipH="1">
            <a:off x="4766795" y="4759018"/>
            <a:ext cx="137160" cy="364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5AC018-4711-4954-6C37-3996777DA5EE}"/>
              </a:ext>
            </a:extLst>
          </p:cNvPr>
          <p:cNvSpPr txBox="1"/>
          <p:nvPr/>
        </p:nvSpPr>
        <p:spPr>
          <a:xfrm>
            <a:off x="2412000" y="5472000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                                                      Entonces: 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= 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 – </a:t>
            </a:r>
            <a:r>
              <a:rPr lang="es-ES" sz="2500" dirty="0">
                <a:latin typeface="Comic Sans MS" panose="030F0702030302020204" pitchFamily="66" charset="0"/>
                <a:cs typeface="Arial" panose="020B0604020202020204" pitchFamily="34" charset="0"/>
              </a:rPr>
              <a:t>0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  <a:cs typeface="Arial" panose="020B0604020202020204" pitchFamily="34" charset="0"/>
              </a:rPr>
              <a:t>∙</a:t>
            </a:r>
            <a:r>
              <a:rPr lang="el-GR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0                   A es regular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E25537A-5B12-C04A-141E-27285DECBBF4}"/>
              </a:ext>
            </a:extLst>
          </p:cNvPr>
          <p:cNvCxnSpPr/>
          <p:nvPr/>
        </p:nvCxnSpPr>
        <p:spPr>
          <a:xfrm>
            <a:off x="7309957" y="6446264"/>
            <a:ext cx="126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B0C97-11B4-90B1-F370-B53949CB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4B8877-0AF3-9459-AD7A-ECED63860908}"/>
              </a:ext>
            </a:extLst>
          </p:cNvPr>
          <p:cNvSpPr txBox="1"/>
          <p:nvPr/>
        </p:nvSpPr>
        <p:spPr>
          <a:xfrm>
            <a:off x="663310" y="484770"/>
            <a:ext cx="1103186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Observación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Una matriz  </a:t>
            </a:r>
            <a:r>
              <a:rPr lang="es-ES" sz="2400" dirty="0">
                <a:latin typeface="Comic Sans MS" panose="030F0702030302020204" pitchFamily="66" charset="0"/>
              </a:rPr>
              <a:t>A </a:t>
            </a: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latin typeface="Comic Sans MS" panose="030F0702030302020204" pitchFamily="66" charset="0"/>
              </a:rPr>
              <a:t>M</a:t>
            </a:r>
            <a:r>
              <a:rPr lang="es-ES" sz="2400" baseline="-25000" dirty="0">
                <a:latin typeface="Comic Sans MS" panose="030F0702030302020204" pitchFamily="66" charset="0"/>
              </a:rPr>
              <a:t>C</a:t>
            </a:r>
            <a:r>
              <a:rPr lang="es-ES" sz="2400" dirty="0">
                <a:latin typeface="Comic Sans MS" panose="030F0702030302020204" pitchFamily="66" charset="0"/>
              </a:rPr>
              <a:t>(n x n)  que no es EDD puede tener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una </a:t>
            </a:r>
            <a:r>
              <a:rPr lang="es-ES" sz="2400" i="1" dirty="0">
                <a:latin typeface="Comic Sans MS" panose="030F0702030302020204" pitchFamily="66" charset="0"/>
              </a:rPr>
              <a:t>transpuesta A</a:t>
            </a:r>
            <a:r>
              <a:rPr lang="es-ES" sz="2400" b="1" i="1" baseline="30000" dirty="0">
                <a:latin typeface="Comic Sans MS" panose="030F0702030302020204" pitchFamily="66" charset="0"/>
              </a:rPr>
              <a:t>T</a:t>
            </a:r>
            <a:r>
              <a:rPr lang="es-ES" sz="2400" i="1" dirty="0">
                <a:latin typeface="Comic Sans MS" panose="030F0702030302020204" pitchFamily="66" charset="0"/>
              </a:rPr>
              <a:t> que sea EDD, </a:t>
            </a:r>
            <a:r>
              <a:rPr lang="es-ES" sz="2400" dirty="0">
                <a:latin typeface="Comic Sans MS" panose="030F0702030302020204" pitchFamily="66" charset="0"/>
              </a:rPr>
              <a:t>en cuyo caso podremos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asegurar que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es regular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Notemos que decir que A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es EDD es equivalente a decir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que la condición para ser EDD la cumplen las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columnas de A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EA089DC-D53E-4872-6820-E48394FC49C2}"/>
              </a:ext>
            </a:extLst>
          </p:cNvPr>
          <p:cNvSpPr txBox="1">
            <a:spLocks/>
          </p:cNvSpPr>
          <p:nvPr/>
        </p:nvSpPr>
        <p:spPr>
          <a:xfrm>
            <a:off x="-153701" y="2749469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Por ejemplo, la matriz  A =                 no es EDD; para la fila 1: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|2i|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8393DB-7F51-416C-675E-E21DBCBCB9D5}"/>
              </a:ext>
            </a:extLst>
          </p:cNvPr>
          <p:cNvSpPr txBox="1"/>
          <p:nvPr/>
        </p:nvSpPr>
        <p:spPr>
          <a:xfrm>
            <a:off x="4874180" y="3016637"/>
            <a:ext cx="3758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2i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i     4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E99ABAA9-27D6-D130-C1FF-89302874D7A6}"/>
              </a:ext>
            </a:extLst>
          </p:cNvPr>
          <p:cNvSpPr/>
          <p:nvPr/>
        </p:nvSpPr>
        <p:spPr>
          <a:xfrm>
            <a:off x="6258951" y="3065147"/>
            <a:ext cx="45719" cy="908371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B618E75-15B0-5306-3BC6-741855D6F261}"/>
              </a:ext>
            </a:extLst>
          </p:cNvPr>
          <p:cNvSpPr/>
          <p:nvPr/>
        </p:nvSpPr>
        <p:spPr>
          <a:xfrm>
            <a:off x="5043316" y="3056258"/>
            <a:ext cx="45719" cy="90056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B355A96-8CE6-5E13-E27F-4ED23276A669}"/>
              </a:ext>
            </a:extLst>
          </p:cNvPr>
          <p:cNvCxnSpPr/>
          <p:nvPr/>
        </p:nvCxnSpPr>
        <p:spPr>
          <a:xfrm>
            <a:off x="4669258" y="4422144"/>
            <a:ext cx="1267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DB36F6-9AE9-7E4F-4BC9-C4F2A36F991E}"/>
              </a:ext>
            </a:extLst>
          </p:cNvPr>
          <p:cNvSpPr txBox="1"/>
          <p:nvPr/>
        </p:nvSpPr>
        <p:spPr>
          <a:xfrm>
            <a:off x="6030558" y="4174426"/>
            <a:ext cx="1359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no EDD.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3F1C5888-43C9-9FF7-C1FA-4E862318FB43}"/>
              </a:ext>
            </a:extLst>
          </p:cNvPr>
          <p:cNvSpPr txBox="1">
            <a:spLocks/>
          </p:cNvSpPr>
          <p:nvPr/>
        </p:nvSpPr>
        <p:spPr>
          <a:xfrm>
            <a:off x="-153702" y="443982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Pero A</a:t>
            </a:r>
            <a:r>
              <a:rPr lang="es-ES_tradnl" sz="2500" b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=                 </a:t>
            </a:r>
            <a:r>
              <a:rPr lang="es-ES_tradnl" sz="2500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 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EDD; en efecto: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= |i|;  |4| = 4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= |2i|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862D91-030B-AB59-1303-9B663AC4C647}"/>
              </a:ext>
            </a:extLst>
          </p:cNvPr>
          <p:cNvSpPr txBox="1"/>
          <p:nvPr/>
        </p:nvSpPr>
        <p:spPr>
          <a:xfrm>
            <a:off x="2385825" y="4792727"/>
            <a:ext cx="3758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i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2i     4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3D4C947A-F618-06F5-B534-82E8DC5973F0}"/>
              </a:ext>
            </a:extLst>
          </p:cNvPr>
          <p:cNvSpPr/>
          <p:nvPr/>
        </p:nvSpPr>
        <p:spPr>
          <a:xfrm>
            <a:off x="3751904" y="4777295"/>
            <a:ext cx="45719" cy="908371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6B97312F-7B81-77CC-F764-31CB96BABC10}"/>
              </a:ext>
            </a:extLst>
          </p:cNvPr>
          <p:cNvSpPr/>
          <p:nvPr/>
        </p:nvSpPr>
        <p:spPr>
          <a:xfrm>
            <a:off x="2522151" y="4785106"/>
            <a:ext cx="45719" cy="90056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4D9462D-C05C-44FA-7756-1F5CFA42D023}"/>
              </a:ext>
            </a:extLst>
          </p:cNvPr>
          <p:cNvCxnSpPr>
            <a:cxnSpLocks/>
          </p:cNvCxnSpPr>
          <p:nvPr/>
        </p:nvCxnSpPr>
        <p:spPr>
          <a:xfrm>
            <a:off x="5811711" y="6103310"/>
            <a:ext cx="99639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8744539-6B41-EB42-85C8-7FA9822B238E}"/>
              </a:ext>
            </a:extLst>
          </p:cNvPr>
          <p:cNvSpPr txBox="1"/>
          <p:nvPr/>
        </p:nvSpPr>
        <p:spPr>
          <a:xfrm>
            <a:off x="6847864" y="5864783"/>
            <a:ext cx="8467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EDD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9156095-6C64-2CC4-0ACC-946D8DC23B1F}"/>
              </a:ext>
            </a:extLst>
          </p:cNvPr>
          <p:cNvSpPr txBox="1"/>
          <p:nvPr/>
        </p:nvSpPr>
        <p:spPr>
          <a:xfrm>
            <a:off x="8870442" y="5850534"/>
            <a:ext cx="20152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es regular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66AB0C5-6408-DDC1-EF3D-367A2B5022CB}"/>
              </a:ext>
            </a:extLst>
          </p:cNvPr>
          <p:cNvCxnSpPr>
            <a:cxnSpLocks/>
          </p:cNvCxnSpPr>
          <p:nvPr/>
        </p:nvCxnSpPr>
        <p:spPr>
          <a:xfrm>
            <a:off x="7807744" y="6113730"/>
            <a:ext cx="99639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017438-454A-A2AA-473C-6E0DB7D92E5D}"/>
              </a:ext>
            </a:extLst>
          </p:cNvPr>
          <p:cNvSpPr txBox="1"/>
          <p:nvPr/>
        </p:nvSpPr>
        <p:spPr>
          <a:xfrm>
            <a:off x="7734327" y="6216305"/>
            <a:ext cx="46118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 notemos:  det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 = 10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0 )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2" grpId="0" animBg="1"/>
      <p:bldP spid="16" grpId="0"/>
      <p:bldP spid="17" grpId="0"/>
      <p:bldP spid="18" grpId="0"/>
      <p:bldP spid="19" grpId="0" animBg="1"/>
      <p:bldP spid="20" grpId="0" animBg="1"/>
      <p:bldP spid="22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5B937-CC15-5D57-232C-4C72D85C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2E0400A-B10C-7805-8754-77E19BB121A8}"/>
              </a:ext>
            </a:extLst>
          </p:cNvPr>
          <p:cNvSpPr/>
          <p:nvPr/>
        </p:nvSpPr>
        <p:spPr>
          <a:xfrm>
            <a:off x="230909" y="390119"/>
            <a:ext cx="11804073" cy="2594628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995C852-A3C7-E145-92A5-D85695AE8D53}"/>
              </a:ext>
            </a:extLst>
          </p:cNvPr>
          <p:cNvSpPr txBox="1">
            <a:spLocks/>
          </p:cNvSpPr>
          <p:nvPr/>
        </p:nvSpPr>
        <p:spPr>
          <a:xfrm>
            <a:off x="2958501" y="9983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Consideremos la matriz 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C8CFE40-C433-A27D-3C82-7FB9F5F9CAF2}"/>
              </a:ext>
            </a:extLst>
          </p:cNvPr>
          <p:cNvSpPr txBox="1">
            <a:spLocks/>
          </p:cNvSpPr>
          <p:nvPr/>
        </p:nvSpPr>
        <p:spPr>
          <a:xfrm>
            <a:off x="336858" y="565967"/>
            <a:ext cx="2419487" cy="56541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</a:rPr>
              <a:t> Ejemplo-Test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C7F21B-F3EF-18D2-07C8-D4F452305B6A}"/>
              </a:ext>
            </a:extLst>
          </p:cNvPr>
          <p:cNvSpPr txBox="1"/>
          <p:nvPr/>
        </p:nvSpPr>
        <p:spPr>
          <a:xfrm>
            <a:off x="230909" y="3008686"/>
            <a:ext cx="8772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Por favor, escoge la opción más apropiada: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3B814F-6A2E-F5B4-0428-C89A7331EB7B}"/>
              </a:ext>
            </a:extLst>
          </p:cNvPr>
          <p:cNvSpPr txBox="1"/>
          <p:nvPr/>
        </p:nvSpPr>
        <p:spPr>
          <a:xfrm>
            <a:off x="3589129" y="1234751"/>
            <a:ext cx="711581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Q =                   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latin typeface="Comic Sans MS" panose="030F0702030302020204" pitchFamily="66" charset="0"/>
              </a:rPr>
              <a:t>R</a:t>
            </a:r>
            <a:r>
              <a:rPr lang="es-ES" sz="2800" dirty="0">
                <a:latin typeface="Comic Sans MS" panose="030F0702030302020204" pitchFamily="66" charset="0"/>
              </a:rPr>
              <a:t>(4 x 4)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⊂</a:t>
            </a:r>
            <a:r>
              <a:rPr lang="es-ES" sz="2800" dirty="0">
                <a:latin typeface="Comic Sans MS" panose="030F0702030302020204" pitchFamily="66" charset="0"/>
              </a:rPr>
              <a:t> M</a:t>
            </a:r>
            <a:r>
              <a:rPr lang="es-ES" sz="2800" baseline="-25000" dirty="0">
                <a:latin typeface="Comic Sans MS" panose="030F0702030302020204" pitchFamily="66" charset="0"/>
              </a:rPr>
              <a:t>C</a:t>
            </a:r>
            <a:r>
              <a:rPr lang="es-ES" sz="2800" dirty="0">
                <a:latin typeface="Comic Sans MS" panose="030F0702030302020204" pitchFamily="66" charset="0"/>
              </a:rPr>
              <a:t>(4 x 4)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72A826E4-DBF4-E65C-E7CD-1FEB46D1F7EF}"/>
              </a:ext>
            </a:extLst>
          </p:cNvPr>
          <p:cNvSpPr/>
          <p:nvPr/>
        </p:nvSpPr>
        <p:spPr>
          <a:xfrm>
            <a:off x="6137196" y="1289135"/>
            <a:ext cx="56467" cy="1404104"/>
          </a:xfrm>
          <a:prstGeom prst="righ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CFDD27FD-6A41-8417-3D86-64608E9ED347}"/>
              </a:ext>
            </a:extLst>
          </p:cNvPr>
          <p:cNvSpPr/>
          <p:nvPr/>
        </p:nvSpPr>
        <p:spPr>
          <a:xfrm>
            <a:off x="4304396" y="1272822"/>
            <a:ext cx="45719" cy="1404104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96EF9D69-DC33-1D95-F46E-204FA665ECDA}"/>
              </a:ext>
            </a:extLst>
          </p:cNvPr>
          <p:cNvSpPr/>
          <p:nvPr/>
        </p:nvSpPr>
        <p:spPr>
          <a:xfrm>
            <a:off x="5400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A5C041-20A6-B074-B68B-703F61B88BD5}"/>
              </a:ext>
            </a:extLst>
          </p:cNvPr>
          <p:cNvSpPr txBox="1"/>
          <p:nvPr/>
        </p:nvSpPr>
        <p:spPr>
          <a:xfrm>
            <a:off x="4304396" y="1189500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-8  1   2  -2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1  4   0  -1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-1  2   7   1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5  0  -2 -6</a:t>
            </a:r>
          </a:p>
        </p:txBody>
      </p:sp>
      <p:sp>
        <p:nvSpPr>
          <p:cNvPr id="12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212BEAD4-5023-99F4-6500-AD1904BAA220}"/>
              </a:ext>
            </a:extLst>
          </p:cNvPr>
          <p:cNvSpPr/>
          <p:nvPr/>
        </p:nvSpPr>
        <p:spPr>
          <a:xfrm>
            <a:off x="425512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no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(Q)=1469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7669B5C4-6BF5-1646-6136-F711C37B6D23}"/>
              </a:ext>
            </a:extLst>
          </p:cNvPr>
          <p:cNvSpPr/>
          <p:nvPr/>
        </p:nvSpPr>
        <p:spPr>
          <a:xfrm>
            <a:off x="46800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AF0E16E8-3186-6A85-0BF5-4625A96CDCD9}"/>
              </a:ext>
            </a:extLst>
          </p:cNvPr>
          <p:cNvSpPr/>
          <p:nvPr/>
        </p:nvSpPr>
        <p:spPr>
          <a:xfrm>
            <a:off x="4565179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(Q)=1429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0D1E222A-52B0-5F9A-4B09-86769FBEDF09}"/>
              </a:ext>
            </a:extLst>
          </p:cNvPr>
          <p:cNvSpPr/>
          <p:nvPr/>
        </p:nvSpPr>
        <p:spPr>
          <a:xfrm>
            <a:off x="89496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11BD3F18-FE9E-D084-FACC-822106004F2B}"/>
              </a:ext>
            </a:extLst>
          </p:cNvPr>
          <p:cNvSpPr/>
          <p:nvPr/>
        </p:nvSpPr>
        <p:spPr>
          <a:xfrm>
            <a:off x="8834582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no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(Q)=1499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0CD61786-A22E-0377-1C5B-0073A6019C7E}"/>
              </a:ext>
            </a:extLst>
          </p:cNvPr>
          <p:cNvSpPr/>
          <p:nvPr/>
        </p:nvSpPr>
        <p:spPr>
          <a:xfrm>
            <a:off x="540000" y="5350914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21C8797D-4BA8-FBA4-4AF9-99848DE3A892}"/>
              </a:ext>
            </a:extLst>
          </p:cNvPr>
          <p:cNvSpPr/>
          <p:nvPr/>
        </p:nvSpPr>
        <p:spPr>
          <a:xfrm>
            <a:off x="424800" y="5203132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(Q)=1449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95C7452A-EBE9-FE30-E7FD-A40FC5F8F23E}"/>
              </a:ext>
            </a:extLst>
          </p:cNvPr>
          <p:cNvSpPr/>
          <p:nvPr/>
        </p:nvSpPr>
        <p:spPr>
          <a:xfrm>
            <a:off x="4680000" y="536938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5A3F61EE-EA87-44F4-C56F-DA57896773D5}"/>
              </a:ext>
            </a:extLst>
          </p:cNvPr>
          <p:cNvSpPr/>
          <p:nvPr/>
        </p:nvSpPr>
        <p:spPr>
          <a:xfrm>
            <a:off x="4565179" y="522160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no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es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(Q)=0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9E096763-32CE-5FEA-DBFB-47531CF362EE}"/>
              </a:ext>
            </a:extLst>
          </p:cNvPr>
          <p:cNvSpPr/>
          <p:nvPr/>
        </p:nvSpPr>
        <p:spPr>
          <a:xfrm>
            <a:off x="8949600" y="5350914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3D8DB302-A6A0-D1F3-AD60-09F5C97611AE}"/>
              </a:ext>
            </a:extLst>
          </p:cNvPr>
          <p:cNvSpPr/>
          <p:nvPr/>
        </p:nvSpPr>
        <p:spPr>
          <a:xfrm>
            <a:off x="8834400" y="5203132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Ninguna de las otras</a:t>
            </a:r>
          </a:p>
          <a:p>
            <a:pPr algn="ctr"/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A095-DEF3-3CB5-BE98-2F14EF10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CEABC-95E9-2C7D-A0E9-B0D309CA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880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        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Objetivos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696CDA5-A9C1-D52E-E148-0D7D19D4BE3B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4D1426-186A-CA1A-EF66-1AEB056849CC}"/>
              </a:ext>
            </a:extLst>
          </p:cNvPr>
          <p:cNvSpPr txBox="1">
            <a:spLocks/>
          </p:cNvSpPr>
          <p:nvPr/>
        </p:nvSpPr>
        <p:spPr>
          <a:xfrm>
            <a:off x="449024" y="1598294"/>
            <a:ext cx="11742976" cy="388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• Presentar el concepto de 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matriz estrictamente diagonalmente </a:t>
            </a:r>
          </a:p>
          <a:p>
            <a:pPr marL="0" indent="0">
              <a:buNone/>
            </a:pP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dominante (EDD)</a:t>
            </a:r>
            <a:r>
              <a:rPr lang="es-ES" sz="2500" dirty="0">
                <a:latin typeface="Comic Sans MS" panose="030F0702030302020204" pitchFamily="66" charset="0"/>
              </a:rPr>
              <a:t>.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• Presentar y demostrar dos importantes propiedades de las matrices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 e</a:t>
            </a:r>
            <a:r>
              <a:rPr lang="es-ES" sz="2500" dirty="0">
                <a:latin typeface="Comic Sans MS" panose="030F0702030302020204" pitchFamily="66" charset="0"/>
              </a:rPr>
              <a:t>strictamente diagonalmente dominantes (una de estas propiedades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involucra únicamente a matrices </a:t>
            </a:r>
            <a:r>
              <a:rPr lang="es-ES" sz="2500" i="1" dirty="0">
                <a:latin typeface="Comic Sans MS" panose="030F0702030302020204" pitchFamily="66" charset="0"/>
              </a:rPr>
              <a:t>hermíticas</a:t>
            </a:r>
            <a:r>
              <a:rPr lang="es-ES" sz="2500" dirty="0">
                <a:latin typeface="Comic Sans MS" panose="030F0702030302020204" pitchFamily="66" charset="0"/>
              </a:rPr>
              <a:t>).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196AC3F-9D68-432D-0755-15E4E4F39C4F}"/>
              </a:ext>
            </a:extLst>
          </p:cNvPr>
          <p:cNvSpPr txBox="1">
            <a:spLocks/>
          </p:cNvSpPr>
          <p:nvPr/>
        </p:nvSpPr>
        <p:spPr>
          <a:xfrm>
            <a:off x="292632" y="3835803"/>
            <a:ext cx="11606736" cy="30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Con este fin, comenzamos estableciendo notaciones útiles, y mostrando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algunos conceptos y resultados afines.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B56180-A876-F08A-9A44-173E4F56CDA5}"/>
              </a:ext>
            </a:extLst>
          </p:cNvPr>
          <p:cNvSpPr txBox="1">
            <a:spLocks/>
          </p:cNvSpPr>
          <p:nvPr/>
        </p:nvSpPr>
        <p:spPr>
          <a:xfrm>
            <a:off x="-379765" y="3835803"/>
            <a:ext cx="11196782" cy="30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                                          Por completitud, algunos 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estos resultados auxiliares también serán demostrados.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090563" y="2290272"/>
            <a:ext cx="57696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BIEN HECHO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5790079" y="1537010"/>
            <a:ext cx="619770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Lo siento, deberías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comprobar tu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respuesta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6269534" y="5414966"/>
            <a:ext cx="5454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6174012" y="5276026"/>
            <a:ext cx="5453584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inténtalo de nuevo, por favor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6269534" y="5583798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4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0FB54-1D8F-C412-5625-00228383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C99F-8686-D740-CF2C-DBED402BA3D0}"/>
              </a:ext>
            </a:extLst>
          </p:cNvPr>
          <p:cNvSpPr txBox="1">
            <a:spLocks/>
          </p:cNvSpPr>
          <p:nvPr/>
        </p:nvSpPr>
        <p:spPr>
          <a:xfrm>
            <a:off x="720504" y="251435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 matriz  Q =                                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no es</a:t>
            </a:r>
            <a:r>
              <a:rPr lang="es-ES_tradnl" sz="2500" dirty="0">
                <a:solidFill>
                  <a:srgbClr val="FF0000"/>
                </a:solidFill>
                <a:cs typeface="Arial" panose="020B0604020202020204" pitchFamily="34" charset="0"/>
              </a:rPr>
              <a:t> EDD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 en efecto, para la fila 4: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8B2303-06B5-42E4-A586-410FD3980599}"/>
              </a:ext>
            </a:extLst>
          </p:cNvPr>
          <p:cNvSpPr txBox="1"/>
          <p:nvPr/>
        </p:nvSpPr>
        <p:spPr>
          <a:xfrm>
            <a:off x="2748401" y="288144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-8  1   2  -2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1  4   0  -1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-1  2   7   1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5  0  -2 -6</a:t>
            </a:r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2DA182E0-4F49-462B-7B74-1DE09DD1B86A}"/>
              </a:ext>
            </a:extLst>
          </p:cNvPr>
          <p:cNvSpPr/>
          <p:nvPr/>
        </p:nvSpPr>
        <p:spPr>
          <a:xfrm>
            <a:off x="2702682" y="373954"/>
            <a:ext cx="45719" cy="1404104"/>
          </a:xfrm>
          <a:prstGeom prst="leftBracke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ABBBCA4F-F331-DF2F-37EA-0ED2BB8E4CD2}"/>
              </a:ext>
            </a:extLst>
          </p:cNvPr>
          <p:cNvSpPr/>
          <p:nvPr/>
        </p:nvSpPr>
        <p:spPr>
          <a:xfrm flipH="1">
            <a:off x="4669399" y="373954"/>
            <a:ext cx="98410" cy="1404104"/>
          </a:xfrm>
          <a:prstGeom prst="leftBracke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A9AD39D-841C-6B19-FF0D-22DC981E3CA3}"/>
              </a:ext>
            </a:extLst>
          </p:cNvPr>
          <p:cNvSpPr txBox="1">
            <a:spLocks/>
          </p:cNvSpPr>
          <p:nvPr/>
        </p:nvSpPr>
        <p:spPr>
          <a:xfrm>
            <a:off x="0" y="573615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rgbClr val="FF0000"/>
                </a:solidFill>
              </a:rPr>
              <a:t>4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|5|+|0|+|-2| = 7 </a:t>
            </a:r>
            <a:r>
              <a:rPr lang="es-ES" sz="2500" dirty="0">
                <a:solidFill>
                  <a:srgbClr val="FF0000"/>
                </a:solidFill>
              </a:rPr>
              <a:t>&gt;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6 = |-6|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A5A8594-02BB-CFB3-CBE0-C8ABBDF4C512}"/>
              </a:ext>
            </a:extLst>
          </p:cNvPr>
          <p:cNvCxnSpPr/>
          <p:nvPr/>
        </p:nvCxnSpPr>
        <p:spPr>
          <a:xfrm>
            <a:off x="7200023" y="2214653"/>
            <a:ext cx="12672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0785E2-5623-6CDE-F34D-C7F8226E6682}"/>
              </a:ext>
            </a:extLst>
          </p:cNvPr>
          <p:cNvSpPr txBox="1"/>
          <p:nvPr/>
        </p:nvSpPr>
        <p:spPr>
          <a:xfrm>
            <a:off x="8530079" y="1946170"/>
            <a:ext cx="1217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</a:rPr>
              <a:t>no EDD.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969C79-B737-ED51-7A25-172E78F89AEA}"/>
              </a:ext>
            </a:extLst>
          </p:cNvPr>
          <p:cNvSpPr txBox="1"/>
          <p:nvPr/>
        </p:nvSpPr>
        <p:spPr>
          <a:xfrm>
            <a:off x="1125599" y="2234449"/>
            <a:ext cx="5838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≠4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AA2AEE4-622A-904D-10CB-9C10406472A9}"/>
              </a:ext>
            </a:extLst>
          </p:cNvPr>
          <p:cNvSpPr txBox="1">
            <a:spLocks/>
          </p:cNvSpPr>
          <p:nvPr/>
        </p:nvSpPr>
        <p:spPr>
          <a:xfrm>
            <a:off x="720504" y="265234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Pero  Q</a:t>
            </a:r>
            <a:r>
              <a:rPr lang="es-ES_tradnl" sz="2500" b="1" baseline="30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es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dirty="0">
                <a:solidFill>
                  <a:srgbClr val="FF0000"/>
                </a:solidFill>
                <a:cs typeface="Arial" panose="020B0604020202020204" pitchFamily="34" charset="0"/>
              </a:rPr>
              <a:t>EDD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 ciertamente, mirando las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columnas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 Q: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22D3FD6-6EE4-DCEF-72FA-E168EEA33837}"/>
              </a:ext>
            </a:extLst>
          </p:cNvPr>
          <p:cNvSpPr txBox="1">
            <a:spLocks/>
          </p:cNvSpPr>
          <p:nvPr/>
        </p:nvSpPr>
        <p:spPr>
          <a:xfrm>
            <a:off x="-105122" y="3558012"/>
            <a:ext cx="12402244" cy="28553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1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|1|+|-1|+|5| = 7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8 = |-8|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2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|1|+|2|+|0| = 3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4 = |4|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3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|2|+|0|+|-2| = 4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7 = |7|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33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4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|-2|+|-1|+|1| = 4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6 = |-6|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|.       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F1D9CD-F128-0B3D-407C-05A1B79B4021}"/>
              </a:ext>
            </a:extLst>
          </p:cNvPr>
          <p:cNvSpPr txBox="1"/>
          <p:nvPr/>
        </p:nvSpPr>
        <p:spPr>
          <a:xfrm>
            <a:off x="544991" y="4198689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≠1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CF379E-CE77-08B8-629A-0216FC968013}"/>
              </a:ext>
            </a:extLst>
          </p:cNvPr>
          <p:cNvSpPr txBox="1"/>
          <p:nvPr/>
        </p:nvSpPr>
        <p:spPr>
          <a:xfrm>
            <a:off x="6314581" y="4184201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≠2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AF4F0EA-847B-D9DD-7252-7AAE7CAF576F}"/>
              </a:ext>
            </a:extLst>
          </p:cNvPr>
          <p:cNvSpPr txBox="1"/>
          <p:nvPr/>
        </p:nvSpPr>
        <p:spPr>
          <a:xfrm>
            <a:off x="531200" y="5030671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≠3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B3059B-A809-EB11-A1B5-9A28CD31304D}"/>
              </a:ext>
            </a:extLst>
          </p:cNvPr>
          <p:cNvSpPr txBox="1"/>
          <p:nvPr/>
        </p:nvSpPr>
        <p:spPr>
          <a:xfrm>
            <a:off x="6314581" y="5048917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≠4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BF8756FD-2F0F-BD1C-4BA3-36305B68BCBE}"/>
              </a:ext>
            </a:extLst>
          </p:cNvPr>
          <p:cNvSpPr txBox="1">
            <a:spLocks/>
          </p:cNvSpPr>
          <p:nvPr/>
        </p:nvSpPr>
        <p:spPr>
          <a:xfrm>
            <a:off x="-372638" y="4594701"/>
            <a:ext cx="11218107" cy="20943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Y no es difícil ver que  </a:t>
            </a:r>
            <a:r>
              <a:rPr lang="es-ES" sz="2700" dirty="0">
                <a:solidFill>
                  <a:srgbClr val="FF0000"/>
                </a:solidFill>
              </a:rPr>
              <a:t>det</a:t>
            </a:r>
            <a:r>
              <a:rPr lang="es-ES" sz="2700" baseline="-25000" dirty="0">
                <a:solidFill>
                  <a:srgbClr val="FF0000"/>
                </a:solidFill>
              </a:rPr>
              <a:t>4</a:t>
            </a:r>
            <a:r>
              <a:rPr lang="es-ES" sz="2700" dirty="0">
                <a:solidFill>
                  <a:srgbClr val="FF0000"/>
                </a:solidFill>
              </a:rPr>
              <a:t>(Q)=1499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≠0;  ya sabíamos que  Q  es regular 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                                                                            puesto que  Q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T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</a:t>
            </a:r>
            <a:r>
              <a:rPr lang="es-ES" sz="270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es EDD)</a:t>
            </a:r>
            <a:r>
              <a:rPr lang="es-ES" sz="270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BE714-BEAF-065F-ADCC-3EFDA843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E3FBE-93B9-16CC-35D3-679647F42C86}"/>
              </a:ext>
            </a:extLst>
          </p:cNvPr>
          <p:cNvSpPr txBox="1">
            <a:spLocks/>
          </p:cNvSpPr>
          <p:nvPr/>
        </p:nvSpPr>
        <p:spPr>
          <a:xfrm>
            <a:off x="175491" y="288661"/>
            <a:ext cx="11913931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Matrices EDD: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preparación para el segundo resultado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F6B88BF-4B0D-699F-11A5-A5F617B4234D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7C83A7-6AD9-719A-7922-960DB66A0387}"/>
              </a:ext>
            </a:extLst>
          </p:cNvPr>
          <p:cNvSpPr txBox="1"/>
          <p:nvPr/>
        </p:nvSpPr>
        <p:spPr>
          <a:xfrm>
            <a:off x="249382" y="1463585"/>
            <a:ext cx="1169323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dirty="0">
                <a:latin typeface="Comic Sans MS" panose="030F0702030302020204" pitchFamily="66" charset="0"/>
              </a:rPr>
              <a:t>Una </a:t>
            </a:r>
            <a:r>
              <a:rPr lang="en-US" sz="2500" dirty="0" err="1">
                <a:latin typeface="Comic Sans MS" panose="030F0702030302020204" pitchFamily="66" charset="0"/>
              </a:rPr>
              <a:t>matriz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cuadrada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hermítica</a:t>
            </a:r>
            <a:r>
              <a:rPr lang="en-US" sz="2500" dirty="0">
                <a:latin typeface="Comic Sans MS" panose="030F0702030302020204" pitchFamily="66" charset="0"/>
              </a:rPr>
              <a:t>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se dice que es:  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    </a:t>
            </a:r>
            <a:r>
              <a:rPr lang="en-U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⊳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Definida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positiva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 err="1">
                <a:latin typeface="Comic Sans MS" panose="030F0702030302020204" pitchFamily="66" charset="0"/>
              </a:rPr>
              <a:t>si</a:t>
            </a:r>
            <a:r>
              <a:rPr lang="en-US" sz="2500" dirty="0">
                <a:latin typeface="Comic Sans MS" panose="030F0702030302020204" pitchFamily="66" charset="0"/>
              </a:rPr>
              <a:t> para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matriz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columna</a:t>
            </a:r>
            <a:r>
              <a:rPr lang="en-US" sz="2500" dirty="0">
                <a:latin typeface="Comic Sans MS" panose="030F0702030302020204" pitchFamily="66" charset="0"/>
              </a:rPr>
              <a:t>  X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1), </a:t>
            </a:r>
            <a:r>
              <a:rPr lang="es-ES" sz="2800" dirty="0">
                <a:latin typeface="Comic Sans MS" panose="030F0702030302020204" pitchFamily="66" charset="0"/>
              </a:rPr>
              <a:t>X ≠ [0]</a:t>
            </a:r>
            <a:r>
              <a:rPr lang="es-ES" sz="2800" baseline="-25000" dirty="0">
                <a:latin typeface="Comic Sans MS" panose="030F0702030302020204" pitchFamily="66" charset="0"/>
              </a:rPr>
              <a:t>n x 1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se cumple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X* A X  &gt;  0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A64FFA-2A80-E89E-2BA4-FB6F4EED2ED4}"/>
              </a:ext>
            </a:extLst>
          </p:cNvPr>
          <p:cNvSpPr txBox="1"/>
          <p:nvPr/>
        </p:nvSpPr>
        <p:spPr>
          <a:xfrm>
            <a:off x="356740" y="3310245"/>
            <a:ext cx="117326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    </a:t>
            </a:r>
            <a:r>
              <a:rPr lang="en-U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⊳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Definida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negativa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si</a:t>
            </a:r>
            <a:r>
              <a:rPr lang="en-US" sz="2500" dirty="0">
                <a:latin typeface="Comic Sans MS" panose="030F0702030302020204" pitchFamily="66" charset="0"/>
              </a:rPr>
              <a:t> para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matriz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columna</a:t>
            </a:r>
            <a:r>
              <a:rPr lang="en-US" sz="2500" dirty="0">
                <a:latin typeface="Comic Sans MS" panose="030F0702030302020204" pitchFamily="66" charset="0"/>
              </a:rPr>
              <a:t>  X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1), </a:t>
            </a:r>
            <a:r>
              <a:rPr lang="es-ES" sz="2800" dirty="0">
                <a:latin typeface="Comic Sans MS" panose="030F0702030302020204" pitchFamily="66" charset="0"/>
              </a:rPr>
              <a:t>X ≠ [0]</a:t>
            </a:r>
            <a:r>
              <a:rPr lang="es-ES" sz="2800" baseline="-25000" dirty="0">
                <a:latin typeface="Comic Sans MS" panose="030F0702030302020204" pitchFamily="66" charset="0"/>
              </a:rPr>
              <a:t>n x 1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se cumple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X* A X  &lt;  0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54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273E-37E8-C200-4834-4E0A2A96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64B48B2-AEDA-6B02-3EE4-16C0B0113646}"/>
              </a:ext>
            </a:extLst>
          </p:cNvPr>
          <p:cNvSpPr txBox="1">
            <a:spLocks/>
          </p:cNvSpPr>
          <p:nvPr/>
        </p:nvSpPr>
        <p:spPr>
          <a:xfrm>
            <a:off x="581958" y="-38635"/>
            <a:ext cx="11610042" cy="2139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Por ejemplo, para las matrices  hermíticas A =           , B =           , C =            :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7FD382-810C-E1AB-4AB6-31A76C402CEB}"/>
              </a:ext>
            </a:extLst>
          </p:cNvPr>
          <p:cNvSpPr txBox="1"/>
          <p:nvPr/>
        </p:nvSpPr>
        <p:spPr>
          <a:xfrm>
            <a:off x="7361649" y="198335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-3 0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0 -1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9E74A9AB-A0A0-4DC8-7913-51B10F42252F}"/>
              </a:ext>
            </a:extLst>
          </p:cNvPr>
          <p:cNvSpPr/>
          <p:nvPr/>
        </p:nvSpPr>
        <p:spPr>
          <a:xfrm>
            <a:off x="7494541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34240BF7-6BF2-E49D-899C-666D2F6E148C}"/>
              </a:ext>
            </a:extLst>
          </p:cNvPr>
          <p:cNvSpPr/>
          <p:nvPr/>
        </p:nvSpPr>
        <p:spPr>
          <a:xfrm flipH="1">
            <a:off x="8302720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DB5CA8-2FCB-C461-658A-6F7722646A8A}"/>
              </a:ext>
            </a:extLst>
          </p:cNvPr>
          <p:cNvSpPr txBox="1"/>
          <p:nvPr/>
        </p:nvSpPr>
        <p:spPr>
          <a:xfrm>
            <a:off x="9151202" y="239574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1  2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2  5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5A1E6F15-8B85-5AE7-2FB1-B8B737914D60}"/>
              </a:ext>
            </a:extLst>
          </p:cNvPr>
          <p:cNvSpPr/>
          <p:nvPr/>
        </p:nvSpPr>
        <p:spPr>
          <a:xfrm>
            <a:off x="9193195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9E8C886A-AE44-B9EE-A755-ED9332D8DAE4}"/>
              </a:ext>
            </a:extLst>
          </p:cNvPr>
          <p:cNvSpPr/>
          <p:nvPr/>
        </p:nvSpPr>
        <p:spPr>
          <a:xfrm flipH="1">
            <a:off x="10001374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B0E580-5CFB-1364-9464-8CFC98952E12}"/>
              </a:ext>
            </a:extLst>
          </p:cNvPr>
          <p:cNvSpPr txBox="1"/>
          <p:nvPr/>
        </p:nvSpPr>
        <p:spPr>
          <a:xfrm>
            <a:off x="10745424" y="218225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3D9903B6-3F30-8F7B-34AC-BE4CE46504AB}"/>
              </a:ext>
            </a:extLst>
          </p:cNvPr>
          <p:cNvSpPr/>
          <p:nvPr/>
        </p:nvSpPr>
        <p:spPr>
          <a:xfrm>
            <a:off x="10883153" y="21401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D5DE01D7-3AAD-BA68-D348-03EF0B83D753}"/>
              </a:ext>
            </a:extLst>
          </p:cNvPr>
          <p:cNvSpPr/>
          <p:nvPr/>
        </p:nvSpPr>
        <p:spPr>
          <a:xfrm flipH="1">
            <a:off x="11855355" y="238114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DA0A44-0197-8ED7-3355-E8448C963A55}"/>
              </a:ext>
            </a:extLst>
          </p:cNvPr>
          <p:cNvSpPr txBox="1"/>
          <p:nvPr/>
        </p:nvSpPr>
        <p:spPr>
          <a:xfrm>
            <a:off x="1092958" y="1602512"/>
            <a:ext cx="97505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es definida negativa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pues, para toda  X =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          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X* A X =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 -3 a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– b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= -3|a|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- |b|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&lt;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857BBF8-6C82-FEB3-B337-B51D7858584A}"/>
              </a:ext>
            </a:extLst>
          </p:cNvPr>
          <p:cNvSpPr txBox="1"/>
          <p:nvPr/>
        </p:nvSpPr>
        <p:spPr>
          <a:xfrm>
            <a:off x="7841660" y="1419530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brir corchete 27">
            <a:extLst>
              <a:ext uri="{FF2B5EF4-FFF2-40B4-BE49-F238E27FC236}">
                <a16:creationId xmlns:a16="http://schemas.microsoft.com/office/drawing/2014/main" id="{E0EF3D5C-44FE-A90A-8392-D0BE4E67AAAC}"/>
              </a:ext>
            </a:extLst>
          </p:cNvPr>
          <p:cNvSpPr/>
          <p:nvPr/>
        </p:nvSpPr>
        <p:spPr>
          <a:xfrm>
            <a:off x="7974552" y="143942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D53F422B-7D32-6FF5-F039-BCEA9EEEF13E}"/>
              </a:ext>
            </a:extLst>
          </p:cNvPr>
          <p:cNvSpPr/>
          <p:nvPr/>
        </p:nvSpPr>
        <p:spPr>
          <a:xfrm flipH="1">
            <a:off x="8399138" y="143942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4F9676-85FA-5FDE-2FD2-B6F3D12960D5}"/>
              </a:ext>
            </a:extLst>
          </p:cNvPr>
          <p:cNvSpPr txBox="1"/>
          <p:nvPr/>
        </p:nvSpPr>
        <p:spPr>
          <a:xfrm>
            <a:off x="2970940" y="236180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b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brir corchete 30">
            <a:extLst>
              <a:ext uri="{FF2B5EF4-FFF2-40B4-BE49-F238E27FC236}">
                <a16:creationId xmlns:a16="http://schemas.microsoft.com/office/drawing/2014/main" id="{FBA091D0-2DAD-8EE6-73C0-972C25FB95DF}"/>
              </a:ext>
            </a:extLst>
          </p:cNvPr>
          <p:cNvSpPr/>
          <p:nvPr/>
        </p:nvSpPr>
        <p:spPr>
          <a:xfrm>
            <a:off x="3083852" y="2355273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Abrir corchete 32">
            <a:extLst>
              <a:ext uri="{FF2B5EF4-FFF2-40B4-BE49-F238E27FC236}">
                <a16:creationId xmlns:a16="http://schemas.microsoft.com/office/drawing/2014/main" id="{9B3B0AC0-AC2F-83EE-AA19-FA90DB468E21}"/>
              </a:ext>
            </a:extLst>
          </p:cNvPr>
          <p:cNvSpPr/>
          <p:nvPr/>
        </p:nvSpPr>
        <p:spPr>
          <a:xfrm flipH="1">
            <a:off x="3764437" y="2361807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D043ADD-3995-0BC9-5CF7-079FA87D0D91}"/>
              </a:ext>
            </a:extLst>
          </p:cNvPr>
          <p:cNvSpPr txBox="1"/>
          <p:nvPr/>
        </p:nvSpPr>
        <p:spPr>
          <a:xfrm>
            <a:off x="3890378" y="216581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-3 0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0 -1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brir corchete 34">
            <a:extLst>
              <a:ext uri="{FF2B5EF4-FFF2-40B4-BE49-F238E27FC236}">
                <a16:creationId xmlns:a16="http://schemas.microsoft.com/office/drawing/2014/main" id="{4789F311-2ED0-4BFF-EA8F-931E96B9E4B0}"/>
              </a:ext>
            </a:extLst>
          </p:cNvPr>
          <p:cNvSpPr/>
          <p:nvPr/>
        </p:nvSpPr>
        <p:spPr>
          <a:xfrm>
            <a:off x="4023270" y="218570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corchete 35">
            <a:extLst>
              <a:ext uri="{FF2B5EF4-FFF2-40B4-BE49-F238E27FC236}">
                <a16:creationId xmlns:a16="http://schemas.microsoft.com/office/drawing/2014/main" id="{687ED65C-E1EA-30CF-7D3F-21119E311C75}"/>
              </a:ext>
            </a:extLst>
          </p:cNvPr>
          <p:cNvSpPr/>
          <p:nvPr/>
        </p:nvSpPr>
        <p:spPr>
          <a:xfrm flipH="1">
            <a:off x="4831449" y="218570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520B01A-AB55-8193-832A-4A5C7850A55D}"/>
              </a:ext>
            </a:extLst>
          </p:cNvPr>
          <p:cNvSpPr txBox="1"/>
          <p:nvPr/>
        </p:nvSpPr>
        <p:spPr>
          <a:xfrm>
            <a:off x="4964810" y="218570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brir corchete 37">
            <a:extLst>
              <a:ext uri="{FF2B5EF4-FFF2-40B4-BE49-F238E27FC236}">
                <a16:creationId xmlns:a16="http://schemas.microsoft.com/office/drawing/2014/main" id="{06FAC301-B87D-990C-3F85-B0FC3B428240}"/>
              </a:ext>
            </a:extLst>
          </p:cNvPr>
          <p:cNvSpPr/>
          <p:nvPr/>
        </p:nvSpPr>
        <p:spPr>
          <a:xfrm>
            <a:off x="5097702" y="220559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Abrir corchete 38">
            <a:extLst>
              <a:ext uri="{FF2B5EF4-FFF2-40B4-BE49-F238E27FC236}">
                <a16:creationId xmlns:a16="http://schemas.microsoft.com/office/drawing/2014/main" id="{9FF34AE3-BE65-C7EF-928B-3318479F9EFC}"/>
              </a:ext>
            </a:extLst>
          </p:cNvPr>
          <p:cNvSpPr/>
          <p:nvPr/>
        </p:nvSpPr>
        <p:spPr>
          <a:xfrm flipH="1">
            <a:off x="5522288" y="220559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7A2C348-63F9-8404-7E13-87BFDAE7821B}"/>
              </a:ext>
            </a:extLst>
          </p:cNvPr>
          <p:cNvCxnSpPr>
            <a:cxnSpLocks/>
          </p:cNvCxnSpPr>
          <p:nvPr/>
        </p:nvCxnSpPr>
        <p:spPr>
          <a:xfrm>
            <a:off x="3129571" y="245742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57FF0BB-2503-14A6-4FA2-C7436D652A7E}"/>
              </a:ext>
            </a:extLst>
          </p:cNvPr>
          <p:cNvCxnSpPr>
            <a:cxnSpLocks/>
          </p:cNvCxnSpPr>
          <p:nvPr/>
        </p:nvCxnSpPr>
        <p:spPr>
          <a:xfrm>
            <a:off x="3492000" y="2412000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42B0B04-6106-5939-9C93-0B81B524DB9C}"/>
              </a:ext>
            </a:extLst>
          </p:cNvPr>
          <p:cNvCxnSpPr>
            <a:cxnSpLocks/>
          </p:cNvCxnSpPr>
          <p:nvPr/>
        </p:nvCxnSpPr>
        <p:spPr>
          <a:xfrm>
            <a:off x="6385390" y="245742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B9AE194-CFDE-5700-3781-EDA67F7D42E6}"/>
              </a:ext>
            </a:extLst>
          </p:cNvPr>
          <p:cNvCxnSpPr>
            <a:cxnSpLocks/>
          </p:cNvCxnSpPr>
          <p:nvPr/>
        </p:nvCxnSpPr>
        <p:spPr>
          <a:xfrm>
            <a:off x="7103368" y="2434888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C981987-AB13-9917-2EE7-83D678E9C090}"/>
              </a:ext>
            </a:extLst>
          </p:cNvPr>
          <p:cNvSpPr txBox="1"/>
          <p:nvPr/>
        </p:nvSpPr>
        <p:spPr>
          <a:xfrm>
            <a:off x="1092958" y="3343587"/>
            <a:ext cx="106806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es definida positiva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pues, para toda X =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          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X* B X =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 (a+2b) (a+2b) + b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= |a+2b|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+ |b|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&gt;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F9E016D-58A4-A753-B3E2-CCF4B0CDED35}"/>
              </a:ext>
            </a:extLst>
          </p:cNvPr>
          <p:cNvSpPr txBox="1"/>
          <p:nvPr/>
        </p:nvSpPr>
        <p:spPr>
          <a:xfrm>
            <a:off x="2938090" y="408157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b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BE2A5ACD-6BEB-43EB-3FAE-3F06877386FC}"/>
              </a:ext>
            </a:extLst>
          </p:cNvPr>
          <p:cNvSpPr/>
          <p:nvPr/>
        </p:nvSpPr>
        <p:spPr>
          <a:xfrm>
            <a:off x="3051002" y="4075043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corchete 48">
            <a:extLst>
              <a:ext uri="{FF2B5EF4-FFF2-40B4-BE49-F238E27FC236}">
                <a16:creationId xmlns:a16="http://schemas.microsoft.com/office/drawing/2014/main" id="{E18D9D53-C2D6-7934-3658-8FA806A408D7}"/>
              </a:ext>
            </a:extLst>
          </p:cNvPr>
          <p:cNvSpPr/>
          <p:nvPr/>
        </p:nvSpPr>
        <p:spPr>
          <a:xfrm flipH="1">
            <a:off x="3731587" y="4081577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65E108F6-223F-F538-8C5B-04A1756CB203}"/>
              </a:ext>
            </a:extLst>
          </p:cNvPr>
          <p:cNvCxnSpPr>
            <a:cxnSpLocks/>
          </p:cNvCxnSpPr>
          <p:nvPr/>
        </p:nvCxnSpPr>
        <p:spPr>
          <a:xfrm>
            <a:off x="3096721" y="417719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C8B3080-3148-2FD8-D2C8-76879DADF315}"/>
              </a:ext>
            </a:extLst>
          </p:cNvPr>
          <p:cNvCxnSpPr>
            <a:cxnSpLocks/>
          </p:cNvCxnSpPr>
          <p:nvPr/>
        </p:nvCxnSpPr>
        <p:spPr>
          <a:xfrm>
            <a:off x="3459150" y="4131770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CE6896C-F3A8-E0B4-5929-C4CCD71138C5}"/>
              </a:ext>
            </a:extLst>
          </p:cNvPr>
          <p:cNvSpPr txBox="1"/>
          <p:nvPr/>
        </p:nvSpPr>
        <p:spPr>
          <a:xfrm>
            <a:off x="3872782" y="389140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1  2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2  5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brir corchete 52">
            <a:extLst>
              <a:ext uri="{FF2B5EF4-FFF2-40B4-BE49-F238E27FC236}">
                <a16:creationId xmlns:a16="http://schemas.microsoft.com/office/drawing/2014/main" id="{F52AEC55-B84E-8825-20C6-871B99CE3D2E}"/>
              </a:ext>
            </a:extLst>
          </p:cNvPr>
          <p:cNvSpPr/>
          <p:nvPr/>
        </p:nvSpPr>
        <p:spPr>
          <a:xfrm>
            <a:off x="3955078" y="391129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Abrir corchete 53">
            <a:extLst>
              <a:ext uri="{FF2B5EF4-FFF2-40B4-BE49-F238E27FC236}">
                <a16:creationId xmlns:a16="http://schemas.microsoft.com/office/drawing/2014/main" id="{FE4BB618-56DB-6E00-9795-70ECE7D6CAB5}"/>
              </a:ext>
            </a:extLst>
          </p:cNvPr>
          <p:cNvSpPr/>
          <p:nvPr/>
        </p:nvSpPr>
        <p:spPr>
          <a:xfrm flipH="1">
            <a:off x="4763257" y="391129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AC7459C-0831-B8AD-603A-FDF47A79203C}"/>
              </a:ext>
            </a:extLst>
          </p:cNvPr>
          <p:cNvSpPr txBox="1"/>
          <p:nvPr/>
        </p:nvSpPr>
        <p:spPr>
          <a:xfrm>
            <a:off x="4892485" y="383231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brir corchete 55">
            <a:extLst>
              <a:ext uri="{FF2B5EF4-FFF2-40B4-BE49-F238E27FC236}">
                <a16:creationId xmlns:a16="http://schemas.microsoft.com/office/drawing/2014/main" id="{56099C42-A3D0-4522-E7BE-677A0BAAC747}"/>
              </a:ext>
            </a:extLst>
          </p:cNvPr>
          <p:cNvSpPr/>
          <p:nvPr/>
        </p:nvSpPr>
        <p:spPr>
          <a:xfrm>
            <a:off x="5015589" y="39112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Abrir corchete 56">
            <a:extLst>
              <a:ext uri="{FF2B5EF4-FFF2-40B4-BE49-F238E27FC236}">
                <a16:creationId xmlns:a16="http://schemas.microsoft.com/office/drawing/2014/main" id="{1A84F826-D872-8031-089E-A5E666770C37}"/>
              </a:ext>
            </a:extLst>
          </p:cNvPr>
          <p:cNvSpPr/>
          <p:nvPr/>
        </p:nvSpPr>
        <p:spPr>
          <a:xfrm flipH="1">
            <a:off x="5440175" y="39112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4A7FD7C-EFC1-246E-1B2A-03D49DA75012}"/>
              </a:ext>
            </a:extLst>
          </p:cNvPr>
          <p:cNvSpPr txBox="1"/>
          <p:nvPr/>
        </p:nvSpPr>
        <p:spPr>
          <a:xfrm>
            <a:off x="7602223" y="316005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99BB0087-CA60-F3E7-43C2-83D47962767C}"/>
              </a:ext>
            </a:extLst>
          </p:cNvPr>
          <p:cNvSpPr/>
          <p:nvPr/>
        </p:nvSpPr>
        <p:spPr>
          <a:xfrm>
            <a:off x="7735115" y="317994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0E3AFDE0-6C75-A815-D1AF-A99821F94A84}"/>
              </a:ext>
            </a:extLst>
          </p:cNvPr>
          <p:cNvSpPr/>
          <p:nvPr/>
        </p:nvSpPr>
        <p:spPr>
          <a:xfrm flipH="1">
            <a:off x="8159701" y="317994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AA836C3-BABF-F535-BD95-950DE5FC2E76}"/>
              </a:ext>
            </a:extLst>
          </p:cNvPr>
          <p:cNvCxnSpPr>
            <a:cxnSpLocks/>
          </p:cNvCxnSpPr>
          <p:nvPr/>
        </p:nvCxnSpPr>
        <p:spPr>
          <a:xfrm>
            <a:off x="6078275" y="4195499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31E644A-BC2C-3CE3-09CC-E848D61B7034}"/>
              </a:ext>
            </a:extLst>
          </p:cNvPr>
          <p:cNvCxnSpPr>
            <a:cxnSpLocks/>
          </p:cNvCxnSpPr>
          <p:nvPr/>
        </p:nvCxnSpPr>
        <p:spPr>
          <a:xfrm>
            <a:off x="6562933" y="4158553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D2F1AF2-5453-61F9-4B05-6137CECE50D3}"/>
              </a:ext>
            </a:extLst>
          </p:cNvPr>
          <p:cNvCxnSpPr>
            <a:cxnSpLocks/>
          </p:cNvCxnSpPr>
          <p:nvPr/>
        </p:nvCxnSpPr>
        <p:spPr>
          <a:xfrm>
            <a:off x="8254787" y="4141975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807EC55-F367-DF52-8180-AAAF8BAF1B32}"/>
              </a:ext>
            </a:extLst>
          </p:cNvPr>
          <p:cNvSpPr txBox="1"/>
          <p:nvPr/>
        </p:nvSpPr>
        <p:spPr>
          <a:xfrm>
            <a:off x="1092958" y="5011987"/>
            <a:ext cx="106806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es ni definida positiva ni definida negativa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 que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=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5ACDE05-937A-3539-E11F-962069F3674E}"/>
              </a:ext>
            </a:extLst>
          </p:cNvPr>
          <p:cNvSpPr txBox="1"/>
          <p:nvPr/>
        </p:nvSpPr>
        <p:spPr>
          <a:xfrm>
            <a:off x="1875693" y="572647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brir corchete 66">
            <a:extLst>
              <a:ext uri="{FF2B5EF4-FFF2-40B4-BE49-F238E27FC236}">
                <a16:creationId xmlns:a16="http://schemas.microsoft.com/office/drawing/2014/main" id="{4085A6AF-C26E-1C04-8491-7285B98542B9}"/>
              </a:ext>
            </a:extLst>
          </p:cNvPr>
          <p:cNvSpPr/>
          <p:nvPr/>
        </p:nvSpPr>
        <p:spPr>
          <a:xfrm>
            <a:off x="1934834" y="569470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Abrir corchete 67">
            <a:extLst>
              <a:ext uri="{FF2B5EF4-FFF2-40B4-BE49-F238E27FC236}">
                <a16:creationId xmlns:a16="http://schemas.microsoft.com/office/drawing/2014/main" id="{81A57C1A-61E7-18AA-FF31-A040CCD17855}"/>
              </a:ext>
            </a:extLst>
          </p:cNvPr>
          <p:cNvSpPr/>
          <p:nvPr/>
        </p:nvSpPr>
        <p:spPr>
          <a:xfrm flipH="1">
            <a:off x="2816252" y="569470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C6744199-288B-CA4C-379A-871371E01C22}"/>
              </a:ext>
            </a:extLst>
          </p:cNvPr>
          <p:cNvCxnSpPr>
            <a:cxnSpLocks/>
          </p:cNvCxnSpPr>
          <p:nvPr/>
        </p:nvCxnSpPr>
        <p:spPr>
          <a:xfrm>
            <a:off x="2017374" y="5757902"/>
            <a:ext cx="42612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3F19DA7D-D41D-FBF2-D4D4-9967EF999C50}"/>
              </a:ext>
            </a:extLst>
          </p:cNvPr>
          <p:cNvCxnSpPr>
            <a:cxnSpLocks/>
          </p:cNvCxnSpPr>
          <p:nvPr/>
        </p:nvCxnSpPr>
        <p:spPr>
          <a:xfrm>
            <a:off x="2580831" y="5757902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A9F7595-F1A6-3568-437B-9DD8AB3B3D8E}"/>
              </a:ext>
            </a:extLst>
          </p:cNvPr>
          <p:cNvSpPr txBox="1"/>
          <p:nvPr/>
        </p:nvSpPr>
        <p:spPr>
          <a:xfrm>
            <a:off x="2903119" y="557217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brir corchete 71">
            <a:extLst>
              <a:ext uri="{FF2B5EF4-FFF2-40B4-BE49-F238E27FC236}">
                <a16:creationId xmlns:a16="http://schemas.microsoft.com/office/drawing/2014/main" id="{B9B126E2-ACD7-5D8E-93C7-B373FEBE11FC}"/>
              </a:ext>
            </a:extLst>
          </p:cNvPr>
          <p:cNvSpPr/>
          <p:nvPr/>
        </p:nvSpPr>
        <p:spPr>
          <a:xfrm>
            <a:off x="2985415" y="559206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Abrir corchete 72">
            <a:extLst>
              <a:ext uri="{FF2B5EF4-FFF2-40B4-BE49-F238E27FC236}">
                <a16:creationId xmlns:a16="http://schemas.microsoft.com/office/drawing/2014/main" id="{97F2ADC3-E52A-2E14-2D43-2ECB85C42789}"/>
              </a:ext>
            </a:extLst>
          </p:cNvPr>
          <p:cNvSpPr/>
          <p:nvPr/>
        </p:nvSpPr>
        <p:spPr>
          <a:xfrm flipH="1">
            <a:off x="4013050" y="559206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49E872E-64F4-4351-F4AF-5CA82FD47A49}"/>
              </a:ext>
            </a:extLst>
          </p:cNvPr>
          <p:cNvSpPr txBox="1"/>
          <p:nvPr/>
        </p:nvSpPr>
        <p:spPr>
          <a:xfrm>
            <a:off x="4102638" y="557451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1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Abrir corchete 74">
            <a:extLst>
              <a:ext uri="{FF2B5EF4-FFF2-40B4-BE49-F238E27FC236}">
                <a16:creationId xmlns:a16="http://schemas.microsoft.com/office/drawing/2014/main" id="{086748ED-5A80-7AFC-790D-BDE99C212842}"/>
              </a:ext>
            </a:extLst>
          </p:cNvPr>
          <p:cNvSpPr/>
          <p:nvPr/>
        </p:nvSpPr>
        <p:spPr>
          <a:xfrm>
            <a:off x="4235530" y="559440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Abrir corchete 75">
            <a:extLst>
              <a:ext uri="{FF2B5EF4-FFF2-40B4-BE49-F238E27FC236}">
                <a16:creationId xmlns:a16="http://schemas.microsoft.com/office/drawing/2014/main" id="{74FB148A-FB5D-58C8-699E-4C9B9D47B484}"/>
              </a:ext>
            </a:extLst>
          </p:cNvPr>
          <p:cNvSpPr/>
          <p:nvPr/>
        </p:nvSpPr>
        <p:spPr>
          <a:xfrm flipH="1">
            <a:off x="4910384" y="560252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C5DD2979-D3A5-370D-B140-6AD36532592B}"/>
              </a:ext>
            </a:extLst>
          </p:cNvPr>
          <p:cNvSpPr txBox="1"/>
          <p:nvPr/>
        </p:nvSpPr>
        <p:spPr>
          <a:xfrm>
            <a:off x="5354246" y="578940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-1+i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brir corchete 78">
            <a:extLst>
              <a:ext uri="{FF2B5EF4-FFF2-40B4-BE49-F238E27FC236}">
                <a16:creationId xmlns:a16="http://schemas.microsoft.com/office/drawing/2014/main" id="{FDC57B81-5284-2F10-7CF6-FC693F1D2A80}"/>
              </a:ext>
            </a:extLst>
          </p:cNvPr>
          <p:cNvSpPr/>
          <p:nvPr/>
        </p:nvSpPr>
        <p:spPr>
          <a:xfrm>
            <a:off x="5422952" y="576831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Abrir corchete 79">
            <a:extLst>
              <a:ext uri="{FF2B5EF4-FFF2-40B4-BE49-F238E27FC236}">
                <a16:creationId xmlns:a16="http://schemas.microsoft.com/office/drawing/2014/main" id="{641BB8A6-6527-CD92-7D5A-8825772FE491}"/>
              </a:ext>
            </a:extLst>
          </p:cNvPr>
          <p:cNvSpPr/>
          <p:nvPr/>
        </p:nvSpPr>
        <p:spPr>
          <a:xfrm flipH="1">
            <a:off x="6304370" y="576831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9C16246-8267-FBF5-1409-A3BEE2FE9ADF}"/>
              </a:ext>
            </a:extLst>
          </p:cNvPr>
          <p:cNvSpPr txBox="1"/>
          <p:nvPr/>
        </p:nvSpPr>
        <p:spPr>
          <a:xfrm>
            <a:off x="6391237" y="564578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Abrir corchete 81">
            <a:extLst>
              <a:ext uri="{FF2B5EF4-FFF2-40B4-BE49-F238E27FC236}">
                <a16:creationId xmlns:a16="http://schemas.microsoft.com/office/drawing/2014/main" id="{F8CDB45A-6D98-42B0-1E95-B1644AEC2998}"/>
              </a:ext>
            </a:extLst>
          </p:cNvPr>
          <p:cNvSpPr/>
          <p:nvPr/>
        </p:nvSpPr>
        <p:spPr>
          <a:xfrm flipH="1">
            <a:off x="7459772" y="5635234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Abrir corchete 82">
            <a:extLst>
              <a:ext uri="{FF2B5EF4-FFF2-40B4-BE49-F238E27FC236}">
                <a16:creationId xmlns:a16="http://schemas.microsoft.com/office/drawing/2014/main" id="{FCF746D8-2937-5AAA-6C13-CE085E804501}"/>
              </a:ext>
            </a:extLst>
          </p:cNvPr>
          <p:cNvSpPr/>
          <p:nvPr/>
        </p:nvSpPr>
        <p:spPr>
          <a:xfrm>
            <a:off x="6491672" y="562080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16CAF99-C88F-AEEF-E5A3-D13C6CF78252}"/>
              </a:ext>
            </a:extLst>
          </p:cNvPr>
          <p:cNvSpPr txBox="1"/>
          <p:nvPr/>
        </p:nvSpPr>
        <p:spPr>
          <a:xfrm>
            <a:off x="7578241" y="5635234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1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brir corchete 84">
            <a:extLst>
              <a:ext uri="{FF2B5EF4-FFF2-40B4-BE49-F238E27FC236}">
                <a16:creationId xmlns:a16="http://schemas.microsoft.com/office/drawing/2014/main" id="{EBB96908-D852-E2BD-14C4-42BFB5D87660}"/>
              </a:ext>
            </a:extLst>
          </p:cNvPr>
          <p:cNvSpPr/>
          <p:nvPr/>
        </p:nvSpPr>
        <p:spPr>
          <a:xfrm>
            <a:off x="7708205" y="566567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Abrir corchete 85">
            <a:extLst>
              <a:ext uri="{FF2B5EF4-FFF2-40B4-BE49-F238E27FC236}">
                <a16:creationId xmlns:a16="http://schemas.microsoft.com/office/drawing/2014/main" id="{842E6133-D6E1-FA3B-CD64-EA59EACAF4BE}"/>
              </a:ext>
            </a:extLst>
          </p:cNvPr>
          <p:cNvSpPr/>
          <p:nvPr/>
        </p:nvSpPr>
        <p:spPr>
          <a:xfrm flipH="1">
            <a:off x="8383059" y="567380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655B6E7F-BF2A-8518-82CA-8EC6C50954FE}"/>
              </a:ext>
            </a:extLst>
          </p:cNvPr>
          <p:cNvSpPr txBox="1"/>
          <p:nvPr/>
        </p:nvSpPr>
        <p:spPr>
          <a:xfrm>
            <a:off x="7697346" y="1572843"/>
            <a:ext cx="21595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[0]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x 1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endParaRPr lang="es-ES_tradnl" dirty="0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27800CAB-A395-C5D1-2DF2-AE28AA7DBA0C}"/>
              </a:ext>
            </a:extLst>
          </p:cNvPr>
          <p:cNvSpPr txBox="1"/>
          <p:nvPr/>
        </p:nvSpPr>
        <p:spPr>
          <a:xfrm>
            <a:off x="7552712" y="3333038"/>
            <a:ext cx="206338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[0]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x 1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10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5" grpId="0"/>
      <p:bldP spid="66" grpId="0"/>
      <p:bldP spid="67" grpId="0" animBg="1"/>
      <p:bldP spid="68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 animBg="1"/>
      <p:bldP spid="86" grpId="0" animBg="1"/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17D0-5188-C627-B494-E0A9348A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914E531-A3C9-E420-1301-C6F9E8377D27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9189C79-488A-5AF3-F58E-0E161E4A1083}"/>
              </a:ext>
            </a:extLst>
          </p:cNvPr>
          <p:cNvSpPr txBox="1">
            <a:spLocks/>
          </p:cNvSpPr>
          <p:nvPr/>
        </p:nvSpPr>
        <p:spPr>
          <a:xfrm>
            <a:off x="265686" y="137470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Notemos para una matriz hermítica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02BA83C-03D1-6624-D371-76EB23A9B314}"/>
              </a:ext>
            </a:extLst>
          </p:cNvPr>
          <p:cNvSpPr txBox="1">
            <a:spLocks/>
          </p:cNvSpPr>
          <p:nvPr/>
        </p:nvSpPr>
        <p:spPr>
          <a:xfrm>
            <a:off x="636865" y="2429031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[1]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A es definida positiva, entonces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&gt; 0  para cada elemento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86288ADC-97AA-A4F0-B8CF-8FC863B76063}"/>
              </a:ext>
            </a:extLst>
          </p:cNvPr>
          <p:cNvSpPr txBox="1">
            <a:spLocks/>
          </p:cNvSpPr>
          <p:nvPr/>
        </p:nvSpPr>
        <p:spPr>
          <a:xfrm>
            <a:off x="1372673" y="289388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</a:t>
            </a:r>
            <a:r>
              <a:rPr lang="es-ES" sz="2500" dirty="0">
                <a:latin typeface="Comic Sans MS" panose="030F0702030302020204" pitchFamily="66" charset="0"/>
              </a:rPr>
              <a:t>Este hecho es directo a partir de 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X* A X &gt; 0  </a:t>
            </a:r>
            <a:r>
              <a:rPr lang="es-ES" sz="2500" dirty="0">
                <a:latin typeface="Comic Sans MS" panose="030F0702030302020204" pitchFamily="66" charset="0"/>
              </a:rPr>
              <a:t>cuando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X es una matriz columna llena de ceros, excepto una entrada igual a 1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en fila i.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302D9A8-B278-669D-4B63-27647097A6ED}"/>
              </a:ext>
            </a:extLst>
          </p:cNvPr>
          <p:cNvSpPr txBox="1">
            <a:spLocks/>
          </p:cNvSpPr>
          <p:nvPr/>
        </p:nvSpPr>
        <p:spPr>
          <a:xfrm>
            <a:off x="636865" y="4413066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[2]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Aunque no se demuestra tan fácilmente, también se puede ver que: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A es definida positiva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y solo si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todos los autovalores de A son &gt; 0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(recordemos: ya ha sido probado que los autovalores de A son reales).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956334D-AFB5-574B-CF7A-300BE03DAACF}"/>
              </a:ext>
            </a:extLst>
          </p:cNvPr>
          <p:cNvSpPr txBox="1">
            <a:spLocks/>
          </p:cNvSpPr>
          <p:nvPr/>
        </p:nvSpPr>
        <p:spPr>
          <a:xfrm>
            <a:off x="796006" y="5419522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70EF-30D3-C59B-0C09-BAD1748F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41A03E2-AEE9-F698-AA6E-42735F3148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1080355-8536-54CB-C0AA-4AD08612AEC6}"/>
              </a:ext>
            </a:extLst>
          </p:cNvPr>
          <p:cNvSpPr txBox="1">
            <a:spLocks/>
          </p:cNvSpPr>
          <p:nvPr/>
        </p:nvSpPr>
        <p:spPr>
          <a:xfrm>
            <a:off x="265686" y="137470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… todavía para una matriz hermítica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4C73CE0-83DD-59E5-1EA8-DA3648DB0F65}"/>
              </a:ext>
            </a:extLst>
          </p:cNvPr>
          <p:cNvSpPr txBox="1">
            <a:spLocks/>
          </p:cNvSpPr>
          <p:nvPr/>
        </p:nvSpPr>
        <p:spPr>
          <a:xfrm>
            <a:off x="636865" y="2429031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[3]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 es definida negativa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y solo si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(-A) es definida positiva.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E30EB1E-B72C-DD91-2F1C-1B424E987AA0}"/>
              </a:ext>
            </a:extLst>
          </p:cNvPr>
          <p:cNvSpPr txBox="1">
            <a:spLocks/>
          </p:cNvSpPr>
          <p:nvPr/>
        </p:nvSpPr>
        <p:spPr>
          <a:xfrm>
            <a:off x="1235621" y="289388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Este hecho se sigue de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X* A X = - [X* (-A) X]  </a:t>
            </a:r>
            <a:r>
              <a:rPr lang="es-ES" sz="2500" dirty="0">
                <a:latin typeface="Comic Sans MS" panose="030F0702030302020204" pitchFamily="66" charset="0"/>
              </a:rPr>
              <a:t>para cada matriz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columna  X.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C44502F-04D6-1BAB-EF78-886C4B1230AE}"/>
              </a:ext>
            </a:extLst>
          </p:cNvPr>
          <p:cNvSpPr txBox="1">
            <a:spLocks/>
          </p:cNvSpPr>
          <p:nvPr/>
        </p:nvSpPr>
        <p:spPr>
          <a:xfrm>
            <a:off x="636864" y="4413066"/>
            <a:ext cx="11355923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[4]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De los anteriores puntos [1], [2</a:t>
            </a:r>
            <a:r>
              <a:rPr lang="es-ES" sz="2500">
                <a:latin typeface="Comic Sans MS" panose="030F0702030302020204" pitchFamily="66" charset="0"/>
                <a:ea typeface="Yu Mincho Light" panose="02020300000000000000" pitchFamily="18" charset="-128"/>
              </a:rPr>
              <a:t>]  y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[3], se puede deducir que: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⊳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A es definida negativa, entonces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&lt; 0  para cada elemento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 es definida negativa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y solo si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todos los autovalores de A son &lt; 0.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E54CF-5445-7051-4668-674C3931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9D8DF32-630B-B0D0-B24B-64FA792F1E63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8122866-19D1-5867-C9B4-052018E526A5}"/>
              </a:ext>
            </a:extLst>
          </p:cNvPr>
          <p:cNvSpPr txBox="1">
            <a:spLocks/>
          </p:cNvSpPr>
          <p:nvPr/>
        </p:nvSpPr>
        <p:spPr>
          <a:xfrm>
            <a:off x="248948" y="213376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… Y vale la pena saber que: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CEF01A2-37DA-1299-5A19-A0C24BFB5E2E}"/>
              </a:ext>
            </a:extLst>
          </p:cNvPr>
          <p:cNvSpPr txBox="1">
            <a:spLocks/>
          </p:cNvSpPr>
          <p:nvPr/>
        </p:nvSpPr>
        <p:spPr>
          <a:xfrm>
            <a:off x="514493" y="79509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[5]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Los conceptos de definida  positiva / negativa son útiles en diversas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B2256116-F8F2-EA68-ADC2-9A8A8B01AD2F}"/>
              </a:ext>
            </a:extLst>
          </p:cNvPr>
          <p:cNvSpPr txBox="1">
            <a:spLocks/>
          </p:cNvSpPr>
          <p:nvPr/>
        </p:nvSpPr>
        <p:spPr>
          <a:xfrm>
            <a:off x="1094065" y="1244461"/>
            <a:ext cx="11196782" cy="31686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aplicaciones. Una de ellas es el estudio de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extremos locales </a:t>
            </a:r>
            <a:r>
              <a:rPr lang="es-ES" sz="2500" dirty="0">
                <a:latin typeface="Comic Sans MS" panose="030F0702030302020204" pitchFamily="66" charset="0"/>
              </a:rPr>
              <a:t>en funciones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del tipo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 : R</a:t>
            </a:r>
            <a:r>
              <a:rPr lang="es-ES" sz="25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R</a:t>
            </a:r>
            <a:r>
              <a:rPr lang="es-ES" sz="2500" dirty="0">
                <a:latin typeface="Comic Sans MS" panose="030F0702030302020204" pitchFamily="66" charset="0"/>
              </a:rPr>
              <a:t>, donde los candidatos a ser puntos extremo se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analizan por medio de una matriz simétrica (hermítica), llamada la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i="1" dirty="0">
                <a:latin typeface="Comic Sans MS" panose="030F0702030302020204" pitchFamily="66" charset="0"/>
              </a:rPr>
              <a:t>matriz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latin typeface="Comic Sans MS" panose="030F0702030302020204" pitchFamily="66" charset="0"/>
              </a:rPr>
              <a:t>hessiana, </a:t>
            </a:r>
            <a:r>
              <a:rPr lang="es-ES" sz="2500" dirty="0">
                <a:latin typeface="Comic Sans MS" panose="030F0702030302020204" pitchFamily="66" charset="0"/>
              </a:rPr>
              <a:t>para la que se tiene que determinar si es o no definida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positiva o definida negativa.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B254222-AB87-8474-8758-AA6ADA51E079}"/>
              </a:ext>
            </a:extLst>
          </p:cNvPr>
          <p:cNvSpPr txBox="1">
            <a:spLocks/>
          </p:cNvSpPr>
          <p:nvPr/>
        </p:nvSpPr>
        <p:spPr>
          <a:xfrm>
            <a:off x="636864" y="4413066"/>
            <a:ext cx="11355923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883B509-1CBA-CEEF-69D4-B65396734BAF}"/>
              </a:ext>
            </a:extLst>
          </p:cNvPr>
          <p:cNvCxnSpPr/>
          <p:nvPr/>
        </p:nvCxnSpPr>
        <p:spPr>
          <a:xfrm>
            <a:off x="3583703" y="1862372"/>
            <a:ext cx="71323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361D46F-9C38-1E39-E8E2-5C00FC721801}"/>
              </a:ext>
            </a:extLst>
          </p:cNvPr>
          <p:cNvSpPr txBox="1">
            <a:spLocks/>
          </p:cNvSpPr>
          <p:nvPr/>
        </p:nvSpPr>
        <p:spPr>
          <a:xfrm>
            <a:off x="514493" y="3498665"/>
            <a:ext cx="1135592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Como ejemplo, este gráfico muestra una función   </a:t>
            </a:r>
            <a:r>
              <a:rPr lang="es-ES" sz="2500" dirty="0">
                <a:latin typeface="Comic Sans MS" panose="030F0702030302020204" pitchFamily="66" charset="0"/>
              </a:rPr>
              <a:t>f : R</a:t>
            </a:r>
            <a:r>
              <a:rPr lang="es-ES" sz="2500" baseline="30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       R  con un </a:t>
            </a:r>
          </a:p>
          <a:p>
            <a:pPr marL="0" indent="0"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       mínimo local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(donde la superficie alcanza su valor más pequeño –más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bajo-), un punto donde la matriz hessiana es </a:t>
            </a:r>
            <a:r>
              <a:rPr lang="es-ES" sz="2500" i="1" dirty="0">
                <a:latin typeface="Comic Sans MS" panose="030F0702030302020204" pitchFamily="66" charset="0"/>
              </a:rPr>
              <a:t>definida positiva</a:t>
            </a:r>
            <a:r>
              <a:rPr lang="es-ES" sz="2500" dirty="0">
                <a:latin typeface="Comic Sans MS" panose="030F0702030302020204" pitchFamily="66" charset="0"/>
              </a:rPr>
              <a:t>.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531E1E5-4E36-48DC-98F7-E95125A57970}"/>
              </a:ext>
            </a:extLst>
          </p:cNvPr>
          <p:cNvCxnSpPr/>
          <p:nvPr/>
        </p:nvCxnSpPr>
        <p:spPr>
          <a:xfrm>
            <a:off x="9588872" y="3718198"/>
            <a:ext cx="713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Narración contorno">
            <a:extLst>
              <a:ext uri="{FF2B5EF4-FFF2-40B4-BE49-F238E27FC236}">
                <a16:creationId xmlns:a16="http://schemas.microsoft.com/office/drawing/2014/main" id="{8F61C87B-AF76-8EF4-A9FF-D43E69A6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836" y="1464997"/>
            <a:ext cx="914400" cy="914400"/>
          </a:xfrm>
          <a:prstGeom prst="rect">
            <a:avLst/>
          </a:prstGeom>
        </p:spPr>
      </p:pic>
      <p:pic>
        <p:nvPicPr>
          <p:cNvPr id="9" name="Imagen 8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DA102819-B900-A481-8662-782BA541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5" y="4823928"/>
            <a:ext cx="2796518" cy="20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4419-91D3-4B7C-F74C-9CC93F0A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9D8104-D0FA-02FA-5CD9-4CD287227FD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Matrices EDD:  </a:t>
            </a:r>
            <a:r>
              <a:rPr lang="es-ES" b="1" i="1" dirty="0">
                <a:solidFill>
                  <a:srgbClr val="FF0000"/>
                </a:solidFill>
              </a:rPr>
              <a:t>segundo resultado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A9643D-48AE-E343-1B6F-67CB8EE89FCC}"/>
              </a:ext>
            </a:extLst>
          </p:cNvPr>
          <p:cNvSpPr txBox="1"/>
          <p:nvPr/>
        </p:nvSpPr>
        <p:spPr>
          <a:xfrm>
            <a:off x="621792" y="1276652"/>
            <a:ext cx="10104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Teorema.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Sea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una matriz hermítica. Si todos sus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elementos diagonales son  &gt; 0  y  A es EDD, entonces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A es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definida positiva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7AC53E-97C2-9B2A-EE18-DD49D138E8FC}"/>
              </a:ext>
            </a:extLst>
          </p:cNvPr>
          <p:cNvSpPr txBox="1"/>
          <p:nvPr/>
        </p:nvSpPr>
        <p:spPr>
          <a:xfrm>
            <a:off x="621792" y="2717419"/>
            <a:ext cx="114623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Demostración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Sea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el elemento de matriz en fila i-columna j, lo habitual.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Tomemos  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=</a:t>
            </a:r>
            <a:r>
              <a:rPr lang="en-US" sz="2700" dirty="0">
                <a:latin typeface="Comic Sans MS" panose="030F0702030302020204" pitchFamily="66" charset="0"/>
              </a:rPr>
              <a:t>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latin typeface="Comic Sans MS" panose="030F0702030302020204" pitchFamily="66" charset="0"/>
              </a:rPr>
              <a:t>ij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para cada índice de fila  i = 1, 2, …, n.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30218C-1F4A-E635-E259-668298C24085}"/>
              </a:ext>
            </a:extLst>
          </p:cNvPr>
          <p:cNvSpPr txBox="1"/>
          <p:nvPr/>
        </p:nvSpPr>
        <p:spPr>
          <a:xfrm>
            <a:off x="3889879" y="351611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E0204F-6897-5209-E31B-07ABB4A10828}"/>
              </a:ext>
            </a:extLst>
          </p:cNvPr>
          <p:cNvSpPr txBox="1"/>
          <p:nvPr/>
        </p:nvSpPr>
        <p:spPr>
          <a:xfrm>
            <a:off x="1724933" y="3885448"/>
            <a:ext cx="104670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Puesto que A es EDD, tenemos para cada índice de fila  i = 1, 2, … , n  que se cumple </a:t>
            </a:r>
            <a:r>
              <a:rPr lang="en-US" sz="2700" dirty="0"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latin typeface="Comic Sans MS" panose="030F0702030302020204" pitchFamily="66" charset="0"/>
              </a:rPr>
              <a:t>ii</a:t>
            </a:r>
            <a:r>
              <a:rPr lang="en-US" sz="2700" dirty="0"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7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, esto es,  </a:t>
            </a:r>
            <a:r>
              <a:rPr lang="en-US" sz="2500" dirty="0" err="1">
                <a:latin typeface="Comic Sans MS" panose="030F0702030302020204" pitchFamily="66" charset="0"/>
              </a:rPr>
              <a:t>A</a:t>
            </a:r>
            <a:r>
              <a:rPr lang="en-US" sz="2500" baseline="-25000" dirty="0" err="1">
                <a:latin typeface="Comic Sans MS" panose="030F0702030302020204" pitchFamily="66" charset="0"/>
              </a:rPr>
              <a:t>ii</a:t>
            </a:r>
            <a:r>
              <a:rPr lang="en-US" sz="2500" dirty="0">
                <a:latin typeface="Comic Sans MS" panose="030F0702030302020204" pitchFamily="66" charset="0"/>
              </a:rPr>
              <a:t> &gt;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 ya que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 &gt; 0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;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entonces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cada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número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real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contenido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en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) (= disco de </a:t>
            </a:r>
            <a:r>
              <a:rPr lang="es-ES" sz="2500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) es positivo.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992AE0-E3D9-BAA4-B31C-1285D2F20637}"/>
              </a:ext>
            </a:extLst>
          </p:cNvPr>
          <p:cNvSpPr txBox="1"/>
          <p:nvPr/>
        </p:nvSpPr>
        <p:spPr>
          <a:xfrm>
            <a:off x="1760102" y="5326215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Y del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 err="1">
                <a:latin typeface="Comic Sans MS" panose="030F0702030302020204" pitchFamily="66" charset="0"/>
              </a:rPr>
              <a:t>teorema</a:t>
            </a:r>
            <a:r>
              <a:rPr lang="en-US" sz="2500" i="1" dirty="0">
                <a:latin typeface="Comic Sans MS" panose="030F0702030302020204" pitchFamily="66" charset="0"/>
              </a:rPr>
              <a:t> de Gershgorin </a:t>
            </a:r>
            <a:r>
              <a:rPr lang="en-US" sz="2500" dirty="0">
                <a:latin typeface="Comic Sans MS" panose="030F0702030302020204" pitchFamily="66" charset="0"/>
              </a:rPr>
              <a:t>se </a:t>
            </a:r>
            <a:r>
              <a:rPr lang="en-US" sz="2500" dirty="0" err="1">
                <a:latin typeface="Comic Sans MS" panose="030F0702030302020204" pitchFamily="66" charset="0"/>
              </a:rPr>
              <a:t>sigue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n-US" sz="2500" dirty="0" err="1">
                <a:latin typeface="Comic Sans MS" panose="030F0702030302020204" pitchFamily="66" charset="0"/>
              </a:rPr>
              <a:t>todos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los auto</a:t>
            </a:r>
            <a:r>
              <a:rPr lang="es-ES" sz="2500" dirty="0">
                <a:latin typeface="Comic Sans MS" panose="030F0702030302020204" pitchFamily="66" charset="0"/>
              </a:rPr>
              <a:t>valores de A son positivos, lo que implica que A es </a:t>
            </a:r>
            <a:r>
              <a:rPr lang="es-ES" sz="2500" i="1" dirty="0">
                <a:latin typeface="Comic Sans MS" panose="030F0702030302020204" pitchFamily="66" charset="0"/>
              </a:rPr>
              <a:t>definida positiva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4250-121E-420F-B96E-C2599DFE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941A81-A848-8D6C-DA5B-74A7F39076F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solidFill>
                  <a:srgbClr val="7030A0"/>
                </a:solidFill>
              </a:rPr>
              <a:t>             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</a:rPr>
              <a:t>Matrices EDD:  </a:t>
            </a:r>
            <a:r>
              <a:rPr lang="es-ES" b="1" dirty="0">
                <a:solidFill>
                  <a:srgbClr val="FF0000"/>
                </a:solidFill>
              </a:rPr>
              <a:t>… </a:t>
            </a:r>
            <a:r>
              <a:rPr lang="es-ES" b="1" i="1" dirty="0">
                <a:solidFill>
                  <a:srgbClr val="FF0000"/>
                </a:solidFill>
              </a:rPr>
              <a:t>segundo resultado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44D25-AF63-48D1-7156-DF6303EFEAF3}"/>
              </a:ext>
            </a:extLst>
          </p:cNvPr>
          <p:cNvSpPr txBox="1"/>
          <p:nvPr/>
        </p:nvSpPr>
        <p:spPr>
          <a:xfrm>
            <a:off x="621792" y="2654751"/>
            <a:ext cx="10104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Teorema.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Sea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una matriz hermítica. Si todos sus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elementos diagonales son  &lt; 0  y A es EDD, entonces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A es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definida negativa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FF1955-0C9E-5A48-0FDB-1922C3781FBD}"/>
              </a:ext>
            </a:extLst>
          </p:cNvPr>
          <p:cNvSpPr txBox="1"/>
          <p:nvPr/>
        </p:nvSpPr>
        <p:spPr>
          <a:xfrm>
            <a:off x="621792" y="4370605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Demostración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 </a:t>
            </a:r>
            <a:r>
              <a:rPr lang="es-ES" sz="2500" dirty="0">
                <a:latin typeface="Comic Sans MS" panose="030F0702030302020204" pitchFamily="66" charset="0"/>
              </a:rPr>
              <a:t>Se sigue del teorema para matrices definidas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positivas, recordando que A  es definida negativa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cuando (-A) es definida positiva.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FCF5E3-1CDE-70EE-9A75-3BB66D488434}"/>
              </a:ext>
            </a:extLst>
          </p:cNvPr>
          <p:cNvSpPr txBox="1"/>
          <p:nvPr/>
        </p:nvSpPr>
        <p:spPr>
          <a:xfrm>
            <a:off x="470902" y="1433831"/>
            <a:ext cx="106474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• Y el siguiente resultado es casi directo, escrito en esta ocasión para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matrices definidas negativas:</a:t>
            </a:r>
          </a:p>
        </p:txBody>
      </p:sp>
    </p:spTree>
    <p:extLst>
      <p:ext uri="{BB962C8B-B14F-4D97-AF65-F5344CB8AC3E}">
        <p14:creationId xmlns:p14="http://schemas.microsoft.com/office/powerpoint/2010/main" val="15984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33C0-3F40-2D8C-0101-8A1D75D5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56B3D-B49E-31C8-EE40-09994DB2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880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notaciones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BA1A44A-E871-7E55-B53B-00D28AE185B7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8EAC97-C0F9-4603-8EAE-CDD5E2EBDD3B}"/>
              </a:ext>
            </a:extLst>
          </p:cNvPr>
          <p:cNvSpPr txBox="1">
            <a:spLocks/>
          </p:cNvSpPr>
          <p:nvPr/>
        </p:nvSpPr>
        <p:spPr>
          <a:xfrm>
            <a:off x="745836" y="1826894"/>
            <a:ext cx="11196782" cy="2524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</a:rPr>
              <a:t>:  conjunto de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matrices cuadradas con n filas y n columnas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con entradas que pertenecen al conjunto de los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números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complejos (C).</a:t>
            </a:r>
            <a:r>
              <a:rPr lang="es-ES" sz="25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70E8A-D4CB-8734-6E45-8E0DAA3C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3429000"/>
            <a:ext cx="11324244" cy="3027784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</a:rPr>
              <a:t>:   </a:t>
            </a:r>
            <a:r>
              <a:rPr lang="es-ES" sz="2700" dirty="0">
                <a:latin typeface="Comic Sans MS" panose="030F0702030302020204" pitchFamily="66" charset="0"/>
              </a:rPr>
              <a:t>conjunto de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matrices cuadradas con n filas y n columnas</a:t>
            </a:r>
            <a:r>
              <a:rPr lang="es-ES" sz="2700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con entradas que pertenecen al conjunto de los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números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reales (R).</a:t>
            </a:r>
            <a:r>
              <a:rPr lang="es-ES" sz="27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Claramente   M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⊂</a:t>
            </a:r>
            <a:r>
              <a:rPr lang="es-ES" sz="2500" dirty="0">
                <a:latin typeface="Comic Sans MS" panose="030F0702030302020204" pitchFamily="66" charset="0"/>
              </a:rPr>
              <a:t> 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(toda matriz real es compleja).          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1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5BF1-7B73-3C56-700E-0E1FDA32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B6E9A48-620B-A9C7-F5D8-5488EF1EB056}"/>
              </a:ext>
            </a:extLst>
          </p:cNvPr>
          <p:cNvSpPr/>
          <p:nvPr/>
        </p:nvSpPr>
        <p:spPr>
          <a:xfrm>
            <a:off x="193963" y="102668"/>
            <a:ext cx="11804073" cy="2717062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5BA19A1-7541-EF8D-1B65-4DDD3002FB35}"/>
              </a:ext>
            </a:extLst>
          </p:cNvPr>
          <p:cNvSpPr txBox="1">
            <a:spLocks/>
          </p:cNvSpPr>
          <p:nvPr/>
        </p:nvSpPr>
        <p:spPr>
          <a:xfrm>
            <a:off x="2958501" y="-80101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Consideremos la matriz hermítica 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0FBB0B-D2CB-24C1-4BCE-B9550187A7CC}"/>
              </a:ext>
            </a:extLst>
          </p:cNvPr>
          <p:cNvSpPr txBox="1">
            <a:spLocks/>
          </p:cNvSpPr>
          <p:nvPr/>
        </p:nvSpPr>
        <p:spPr>
          <a:xfrm>
            <a:off x="366489" y="335058"/>
            <a:ext cx="2419487" cy="56541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</a:rPr>
              <a:t> Ejemplo-Test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2EAE3F-AF32-308B-4993-03460428D737}"/>
              </a:ext>
            </a:extLst>
          </p:cNvPr>
          <p:cNvSpPr txBox="1"/>
          <p:nvPr/>
        </p:nvSpPr>
        <p:spPr>
          <a:xfrm>
            <a:off x="193963" y="2860221"/>
            <a:ext cx="8772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Por favor, escoge la opción más apropiada: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65AA82-F9EE-70D9-FB48-E9F6C1AF2D3F}"/>
              </a:ext>
            </a:extLst>
          </p:cNvPr>
          <p:cNvSpPr txBox="1"/>
          <p:nvPr/>
        </p:nvSpPr>
        <p:spPr>
          <a:xfrm>
            <a:off x="3456946" y="770806"/>
            <a:ext cx="8001471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sz="2700" dirty="0" err="1">
                <a:latin typeface="Comic Sans MS" panose="030F0702030302020204" pitchFamily="66" charset="0"/>
              </a:rPr>
              <a:t>H</a:t>
            </a:r>
            <a:r>
              <a:rPr lang="es-ES" sz="2700" baseline="-25000" dirty="0" err="1">
                <a:latin typeface="Comic Sans MS" panose="030F0702030302020204" pitchFamily="66" charset="0"/>
              </a:rPr>
              <a:t>x</a:t>
            </a:r>
            <a:r>
              <a:rPr lang="es-ES" sz="2700" dirty="0">
                <a:latin typeface="Comic Sans MS" panose="030F0702030302020204" pitchFamily="66" charset="0"/>
              </a:rPr>
              <a:t> =                       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latin typeface="Comic Sans MS" panose="030F0702030302020204" pitchFamily="66" charset="0"/>
              </a:rPr>
              <a:t>R</a:t>
            </a:r>
            <a:r>
              <a:rPr lang="es-ES" sz="2800" dirty="0">
                <a:latin typeface="Comic Sans MS" panose="030F0702030302020204" pitchFamily="66" charset="0"/>
              </a:rPr>
              <a:t>(3 x 3)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⊂</a:t>
            </a:r>
            <a:r>
              <a:rPr lang="es-ES" sz="2800" dirty="0">
                <a:latin typeface="Comic Sans MS" panose="030F0702030302020204" pitchFamily="66" charset="0"/>
              </a:rPr>
              <a:t> M</a:t>
            </a:r>
            <a:r>
              <a:rPr lang="es-ES" sz="2800" baseline="-25000" dirty="0">
                <a:latin typeface="Comic Sans MS" panose="030F0702030302020204" pitchFamily="66" charset="0"/>
              </a:rPr>
              <a:t>C</a:t>
            </a:r>
            <a:r>
              <a:rPr lang="es-ES" sz="2800" dirty="0">
                <a:latin typeface="Comic Sans MS" panose="030F0702030302020204" pitchFamily="66" charset="0"/>
              </a:rPr>
              <a:t>(3 x 3)</a:t>
            </a:r>
          </a:p>
          <a:p>
            <a:endParaRPr lang="es-ES" sz="2800" dirty="0">
              <a:latin typeface="Comic Sans MS" panose="030F0702030302020204" pitchFamily="66" charset="0"/>
            </a:endParaRPr>
          </a:p>
          <a:p>
            <a:r>
              <a:rPr lang="es-ES" sz="2800" dirty="0">
                <a:latin typeface="Comic Sans MS" panose="030F0702030302020204" pitchFamily="66" charset="0"/>
              </a:rPr>
              <a:t>para los valores  x = -2, x = -1, x = 1  y  x = 2. 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68634FC-E681-1EBD-E8EE-71F4DF3B398F}"/>
              </a:ext>
            </a:extLst>
          </p:cNvPr>
          <p:cNvSpPr/>
          <p:nvPr/>
        </p:nvSpPr>
        <p:spPr>
          <a:xfrm>
            <a:off x="6579818" y="937713"/>
            <a:ext cx="117301" cy="1124881"/>
          </a:xfrm>
          <a:prstGeom prst="righ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ACEBEC21-9D12-0FAF-5B21-4D1EC9C502ED}"/>
              </a:ext>
            </a:extLst>
          </p:cNvPr>
          <p:cNvSpPr/>
          <p:nvPr/>
        </p:nvSpPr>
        <p:spPr>
          <a:xfrm>
            <a:off x="4367245" y="937714"/>
            <a:ext cx="117301" cy="1124881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BCEF8340-753C-716B-CEA2-5E2114C05E68}"/>
              </a:ext>
            </a:extLst>
          </p:cNvPr>
          <p:cNvSpPr/>
          <p:nvPr/>
        </p:nvSpPr>
        <p:spPr>
          <a:xfrm>
            <a:off x="1481115" y="3456000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E124EA-69A0-D397-8929-FAAFEF85C6E2}"/>
              </a:ext>
            </a:extLst>
          </p:cNvPr>
          <p:cNvSpPr txBox="1"/>
          <p:nvPr/>
        </p:nvSpPr>
        <p:spPr>
          <a:xfrm>
            <a:off x="4520950" y="859186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6-x  -1    2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-1   3x    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2    1   -2-6x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013F4696-2F80-85B7-A4B3-8BC33D9D0CB5}"/>
              </a:ext>
            </a:extLst>
          </p:cNvPr>
          <p:cNvSpPr/>
          <p:nvPr/>
        </p:nvSpPr>
        <p:spPr>
          <a:xfrm>
            <a:off x="1338501" y="3312000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Cuando x = -2,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-2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es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pero es definida negativa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566BDBA-3F34-5487-0E35-4CE8E48D47F9}"/>
              </a:ext>
            </a:extLst>
          </p:cNvPr>
          <p:cNvSpPr/>
          <p:nvPr/>
        </p:nvSpPr>
        <p:spPr>
          <a:xfrm>
            <a:off x="6597007" y="3456000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7FFE9255-851E-393D-5516-7EC227483C1F}"/>
              </a:ext>
            </a:extLst>
          </p:cNvPr>
          <p:cNvSpPr/>
          <p:nvPr/>
        </p:nvSpPr>
        <p:spPr>
          <a:xfrm>
            <a:off x="6454393" y="3312000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Cuando x = -1,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es definida 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positiva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E3B9F9A7-A790-D4BA-48B5-B5CD06D3936F}"/>
              </a:ext>
            </a:extLst>
          </p:cNvPr>
          <p:cNvSpPr/>
          <p:nvPr/>
        </p:nvSpPr>
        <p:spPr>
          <a:xfrm>
            <a:off x="1481115" y="5263389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: esquinas redondeadas 50">
            <a:extLst>
              <a:ext uri="{FF2B5EF4-FFF2-40B4-BE49-F238E27FC236}">
                <a16:creationId xmlns:a16="http://schemas.microsoft.com/office/drawing/2014/main" id="{20A9420F-71A8-7F2C-BCDC-1F5EDD74F661}"/>
              </a:ext>
            </a:extLst>
          </p:cNvPr>
          <p:cNvSpPr/>
          <p:nvPr/>
        </p:nvSpPr>
        <p:spPr>
          <a:xfrm>
            <a:off x="1338501" y="5119007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Cuando x = 1,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pero no es definida negativa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41A81898-2B4C-1CD4-AAA8-DAF36C6DCB31}"/>
              </a:ext>
            </a:extLst>
          </p:cNvPr>
          <p:cNvSpPr/>
          <p:nvPr/>
        </p:nvSpPr>
        <p:spPr>
          <a:xfrm>
            <a:off x="6613329" y="5265078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AD5BC5F9-1A77-1388-6569-8A7B3580E0A1}"/>
              </a:ext>
            </a:extLst>
          </p:cNvPr>
          <p:cNvSpPr/>
          <p:nvPr/>
        </p:nvSpPr>
        <p:spPr>
          <a:xfrm>
            <a:off x="6470715" y="5120696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Cuando x = 2,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es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no es definida positiva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12" grpId="0" animBg="1"/>
      <p:bldP spid="4" grpId="0" animBg="1"/>
      <p:bldP spid="5" grpId="0" animBg="1"/>
      <p:bldP spid="10" grpId="0" animBg="1"/>
      <p:bldP spid="1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5958965" y="2590188"/>
            <a:ext cx="5752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FANTÁSTICO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809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6006719" y="2149843"/>
            <a:ext cx="6197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No es una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buena elección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…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2476FC26-38D6-FF77-3D4C-A47A9FF260E0}"/>
              </a:ext>
            </a:extLst>
          </p:cNvPr>
          <p:cNvSpPr txBox="1">
            <a:spLocks/>
          </p:cNvSpPr>
          <p:nvPr/>
        </p:nvSpPr>
        <p:spPr>
          <a:xfrm>
            <a:off x="6269534" y="5414966"/>
            <a:ext cx="5454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96DBB5A-01B9-AAC9-85F1-8F23A544E24B}"/>
              </a:ext>
            </a:extLst>
          </p:cNvPr>
          <p:cNvSpPr txBox="1">
            <a:spLocks/>
          </p:cNvSpPr>
          <p:nvPr/>
        </p:nvSpPr>
        <p:spPr>
          <a:xfrm>
            <a:off x="6174012" y="5276026"/>
            <a:ext cx="5453584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inténtalo de nuevo, por favor </a:t>
            </a:r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FD2A1DF6-D9E5-DD44-052B-EDB158990FDF}"/>
              </a:ext>
            </a:extLst>
          </p:cNvPr>
          <p:cNvSpPr/>
          <p:nvPr/>
        </p:nvSpPr>
        <p:spPr>
          <a:xfrm>
            <a:off x="6269534" y="5583798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5A42-5FDA-4E58-3B9A-8BC851A3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4D1EBA0-B080-58F8-950F-F6C132A54BFF}"/>
              </a:ext>
            </a:extLst>
          </p:cNvPr>
          <p:cNvSpPr txBox="1">
            <a:spLocks/>
          </p:cNvSpPr>
          <p:nvPr/>
        </p:nvSpPr>
        <p:spPr>
          <a:xfrm>
            <a:off x="535776" y="0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Las cuatro matrices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s-ES_tradnl" sz="2500" baseline="-25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son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EDD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 lo que se comprueba con la siguiente tabla: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C0B0B45-A83C-D265-2D6C-9A35C2D82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76150"/>
              </p:ext>
            </p:extLst>
          </p:nvPr>
        </p:nvGraphicFramePr>
        <p:xfrm>
          <a:off x="3682800" y="2168764"/>
          <a:ext cx="7536873" cy="115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1">
                  <a:extLst>
                    <a:ext uri="{9D8B030D-6E8A-4147-A177-3AD203B41FA5}">
                      <a16:colId xmlns:a16="http://schemas.microsoft.com/office/drawing/2014/main" val="656285602"/>
                    </a:ext>
                  </a:extLst>
                </a:gridCol>
                <a:gridCol w="3694545">
                  <a:extLst>
                    <a:ext uri="{9D8B030D-6E8A-4147-A177-3AD203B41FA5}">
                      <a16:colId xmlns:a16="http://schemas.microsoft.com/office/drawing/2014/main" val="874056831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542739317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2841789622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71997215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46412985"/>
                    </a:ext>
                  </a:extLst>
                </a:gridCol>
              </a:tblGrid>
              <a:tr h="385772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Fila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|-1| + |2|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399915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Fila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|-1| + |1|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85653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Fila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|2| + |1|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39687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EF5E7A3-370D-0B79-3EFB-FFD73D902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15095"/>
              </p:ext>
            </p:extLst>
          </p:nvPr>
        </p:nvGraphicFramePr>
        <p:xfrm>
          <a:off x="4575600" y="1810800"/>
          <a:ext cx="66460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388">
                  <a:extLst>
                    <a:ext uri="{9D8B030D-6E8A-4147-A177-3AD203B41FA5}">
                      <a16:colId xmlns:a16="http://schemas.microsoft.com/office/drawing/2014/main" val="2762767673"/>
                    </a:ext>
                  </a:extLst>
                </a:gridCol>
                <a:gridCol w="724595">
                  <a:extLst>
                    <a:ext uri="{9D8B030D-6E8A-4147-A177-3AD203B41FA5}">
                      <a16:colId xmlns:a16="http://schemas.microsoft.com/office/drawing/2014/main" val="3362499932"/>
                    </a:ext>
                  </a:extLst>
                </a:gridCol>
                <a:gridCol w="753224">
                  <a:extLst>
                    <a:ext uri="{9D8B030D-6E8A-4147-A177-3AD203B41FA5}">
                      <a16:colId xmlns:a16="http://schemas.microsoft.com/office/drawing/2014/main" val="507747962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298422173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781526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Suma de módulos (el. no diagonales)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x = 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x =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 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3834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5339824-C6C2-DF5F-8872-C94CF491D4F7}"/>
              </a:ext>
            </a:extLst>
          </p:cNvPr>
          <p:cNvSpPr txBox="1"/>
          <p:nvPr/>
        </p:nvSpPr>
        <p:spPr>
          <a:xfrm>
            <a:off x="8265600" y="1440748"/>
            <a:ext cx="2954219" cy="369332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       Entradas diagonales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5B6523E-6557-A6D1-C069-1C567755DF2D}"/>
              </a:ext>
            </a:extLst>
          </p:cNvPr>
          <p:cNvSpPr txBox="1">
            <a:spLocks/>
          </p:cNvSpPr>
          <p:nvPr/>
        </p:nvSpPr>
        <p:spPr>
          <a:xfrm>
            <a:off x="637342" y="3426591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 pesar de ello, la tabla también muestra que para todos los </a:t>
            </a:r>
            <a:r>
              <a:rPr lang="es-ES_tradnl" sz="25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valores de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 considerados, la matriz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s-ES_tradnl" sz="2500" baseline="-25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tiene tanto elementos diagonales positivos como negativos, por lo que    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s-ES_tradnl" sz="2500" i="1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  no puede ser ni definida positiva ni definida negativa.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Rectángulo: esquinas redondeadas 50">
            <a:extLst>
              <a:ext uri="{FF2B5EF4-FFF2-40B4-BE49-F238E27FC236}">
                <a16:creationId xmlns:a16="http://schemas.microsoft.com/office/drawing/2014/main" id="{8EF125CD-8BF5-F1CD-7E24-370D098DF3F9}"/>
              </a:ext>
            </a:extLst>
          </p:cNvPr>
          <p:cNvSpPr/>
          <p:nvPr/>
        </p:nvSpPr>
        <p:spPr>
          <a:xfrm>
            <a:off x="4851995" y="5281624"/>
            <a:ext cx="5198481" cy="101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Cuando x = 1,  </a:t>
            </a:r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pero no es definida negativa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3D56A66-FCDB-CC47-8AF1-0952614FD456}"/>
              </a:ext>
            </a:extLst>
          </p:cNvPr>
          <p:cNvSpPr txBox="1">
            <a:spLocks/>
          </p:cNvSpPr>
          <p:nvPr/>
        </p:nvSpPr>
        <p:spPr>
          <a:xfrm>
            <a:off x="606240" y="4951827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Así, la respuesta correcta es:  </a:t>
            </a:r>
            <a:endParaRPr lang="es-ES_tradnl" sz="25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235FA7-484F-B8E6-F3F1-A3D224BC50E7}"/>
              </a:ext>
            </a:extLst>
          </p:cNvPr>
          <p:cNvSpPr txBox="1"/>
          <p:nvPr/>
        </p:nvSpPr>
        <p:spPr>
          <a:xfrm>
            <a:off x="970373" y="2294374"/>
            <a:ext cx="303389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6-x  -1       2  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   3x      1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     1   -2-6x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55843422-27AA-5C28-8121-E9301578ECB6}"/>
              </a:ext>
            </a:extLst>
          </p:cNvPr>
          <p:cNvSpPr/>
          <p:nvPr/>
        </p:nvSpPr>
        <p:spPr>
          <a:xfrm>
            <a:off x="911723" y="2297921"/>
            <a:ext cx="117301" cy="917471"/>
          </a:xfrm>
          <a:prstGeom prst="leftBracke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DE1C93ED-4CFB-8618-C1F7-7DFCB98A1393}"/>
              </a:ext>
            </a:extLst>
          </p:cNvPr>
          <p:cNvSpPr/>
          <p:nvPr/>
        </p:nvSpPr>
        <p:spPr>
          <a:xfrm flipH="1">
            <a:off x="2222238" y="2297922"/>
            <a:ext cx="117300" cy="917471"/>
          </a:xfrm>
          <a:prstGeom prst="leftBracke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DB6D9F-8A99-338D-9DDD-9CBE0EE2822E}"/>
              </a:ext>
            </a:extLst>
          </p:cNvPr>
          <p:cNvSpPr txBox="1"/>
          <p:nvPr/>
        </p:nvSpPr>
        <p:spPr>
          <a:xfrm>
            <a:off x="343955" y="2015197"/>
            <a:ext cx="800147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S" baseline="-25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s-ES" sz="2700" dirty="0">
                <a:latin typeface="Comic Sans MS" panose="030F0702030302020204" pitchFamily="66" charset="0"/>
              </a:rPr>
              <a:t>    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0629CF6-C073-55E0-C0A5-4DE0D4806FA5}"/>
              </a:ext>
            </a:extLst>
          </p:cNvPr>
          <p:cNvCxnSpPr/>
          <p:nvPr/>
        </p:nvCxnSpPr>
        <p:spPr>
          <a:xfrm>
            <a:off x="2571298" y="2735235"/>
            <a:ext cx="862368" cy="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09FA-7F63-C54D-56B7-6E9C9189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515C0-F5CD-B6BD-F290-C558330C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2026078"/>
            <a:ext cx="11196782" cy="44286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• Dada A </a:t>
            </a:r>
            <a:r>
              <a:rPr lang="es-ES" sz="63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6300" dirty="0">
                <a:latin typeface="Comic Sans MS" panose="030F0702030302020204" pitchFamily="66" charset="0"/>
              </a:rPr>
              <a:t>M</a:t>
            </a:r>
            <a:r>
              <a:rPr lang="es-ES" sz="6300" baseline="-25000" dirty="0">
                <a:latin typeface="Comic Sans MS" panose="030F0702030302020204" pitchFamily="66" charset="0"/>
              </a:rPr>
              <a:t>C</a:t>
            </a:r>
            <a:r>
              <a:rPr lang="es-ES" sz="6300" dirty="0">
                <a:latin typeface="Comic Sans MS" panose="030F0702030302020204" pitchFamily="66" charset="0"/>
              </a:rPr>
              <a:t>(n x n), </a:t>
            </a:r>
            <a:r>
              <a:rPr lang="es-ES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matriz transpuesta de </a:t>
            </a:r>
            <a:r>
              <a:rPr lang="es-ES_tradnl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</a:t>
            </a:r>
            <a:r>
              <a:rPr lang="es-ES_tradnl" sz="6300" i="1" dirty="0"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es-ES_tradnl" sz="6300" dirty="0">
                <a:latin typeface="Comic Sans MS" panose="030F0702030302020204" pitchFamily="66" charset="0"/>
                <a:cs typeface="Arial" panose="020B0604020202020204" pitchFamily="34" charset="0"/>
              </a:rPr>
              <a:t>s  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63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6300" dirty="0">
                <a:latin typeface="Comic Sans MS" panose="030F0702030302020204" pitchFamily="66" charset="0"/>
              </a:rPr>
              <a:t>M</a:t>
            </a:r>
            <a:r>
              <a:rPr lang="es-ES" sz="6300" baseline="-25000" dirty="0">
                <a:latin typeface="Comic Sans MS" panose="030F0702030302020204" pitchFamily="66" charset="0"/>
              </a:rPr>
              <a:t>C</a:t>
            </a:r>
            <a:r>
              <a:rPr lang="es-ES" sz="6300" dirty="0">
                <a:latin typeface="Comic Sans MS" panose="030F0702030302020204" pitchFamily="66" charset="0"/>
              </a:rPr>
              <a:t>(n x n) con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entradas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                                     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63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63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63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63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 para todo   i, j = 1, 2,…, n, </a:t>
            </a:r>
          </a:p>
          <a:p>
            <a:pPr marL="0" indent="0">
              <a:buNone/>
            </a:pPr>
            <a:endParaRPr lang="es-ES" sz="6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6300" dirty="0">
                <a:latin typeface="Comic Sans MS" panose="030F0702030302020204" pitchFamily="66" charset="0"/>
              </a:rPr>
              <a:t>el primer índice indicando filas, el segundo columnas; así, cada fila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(horizontal) de A</a:t>
            </a:r>
            <a:r>
              <a:rPr lang="es-ES" sz="6300" b="1" baseline="30000" dirty="0">
                <a:latin typeface="Comic Sans MS" panose="030F0702030302020204" pitchFamily="66" charset="0"/>
              </a:rPr>
              <a:t>T</a:t>
            </a:r>
            <a:r>
              <a:rPr lang="es-ES" sz="6300" baseline="30000" dirty="0">
                <a:latin typeface="Comic Sans MS" panose="030F0702030302020204" pitchFamily="66" charset="0"/>
              </a:rPr>
              <a:t> </a:t>
            </a:r>
            <a:r>
              <a:rPr lang="es-ES" sz="6300" dirty="0">
                <a:latin typeface="Comic Sans MS" panose="030F0702030302020204" pitchFamily="66" charset="0"/>
              </a:rPr>
              <a:t>es la correspondiente columna (vertical) de A.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F6F1DEB-E3F1-F4A8-BA25-EC7B3DF4066E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C60A627-74B5-D9A1-F85A-84CAA0B87E62}"/>
              </a:ext>
            </a:extLst>
          </p:cNvPr>
          <p:cNvSpPr txBox="1">
            <a:spLocks/>
          </p:cNvSpPr>
          <p:nvPr/>
        </p:nvSpPr>
        <p:spPr>
          <a:xfrm>
            <a:off x="745836" y="328608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57A4E5-0C45-4A26-C2BA-F2B6A7FC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notaciones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7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E87D-204A-2167-7C88-75B96F39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D04E9-618B-E21A-7A49-1CB8EE5B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notaciones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D2887D0-1397-88AE-B29E-17BB33D5CC38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E898F15-8845-0882-118A-0715D944A15C}"/>
              </a:ext>
            </a:extLst>
          </p:cNvPr>
          <p:cNvSpPr txBox="1">
            <a:spLocks/>
          </p:cNvSpPr>
          <p:nvPr/>
        </p:nvSpPr>
        <p:spPr>
          <a:xfrm>
            <a:off x="745835" y="1233696"/>
            <a:ext cx="11196782" cy="38951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• Dada A </a:t>
            </a:r>
            <a:r>
              <a:rPr lang="es-ES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latin typeface="Comic Sans MS" panose="030F0702030302020204" pitchFamily="66" charset="0"/>
              </a:rPr>
              <a:t>M</a:t>
            </a:r>
            <a:r>
              <a:rPr lang="es-ES" sz="2700" baseline="-25000" dirty="0">
                <a:latin typeface="Comic Sans MS" panose="030F0702030302020204" pitchFamily="66" charset="0"/>
              </a:rPr>
              <a:t>C</a:t>
            </a:r>
            <a:r>
              <a:rPr lang="es-ES" sz="2700" dirty="0">
                <a:latin typeface="Comic Sans MS" panose="030F0702030302020204" pitchFamily="66" charset="0"/>
              </a:rPr>
              <a:t>(n x n), 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matriz transpuesta conjugada 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(o </a:t>
            </a:r>
            <a:r>
              <a:rPr lang="es-ES_tradnl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adjunta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</a:t>
            </a:r>
            <a:r>
              <a:rPr lang="es-ES_tradnl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es  </a:t>
            </a:r>
          </a:p>
          <a:p>
            <a:pPr marL="0" indent="0">
              <a:buNone/>
            </a:pP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 la matriz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latin typeface="Comic Sans MS" panose="030F0702030302020204" pitchFamily="66" charset="0"/>
              </a:rPr>
              <a:t>M</a:t>
            </a:r>
            <a:r>
              <a:rPr lang="es-ES" sz="2700" baseline="-25000" dirty="0">
                <a:latin typeface="Comic Sans MS" panose="030F0702030302020204" pitchFamily="66" charset="0"/>
              </a:rPr>
              <a:t>C</a:t>
            </a:r>
            <a:r>
              <a:rPr lang="es-ES" sz="2700" dirty="0">
                <a:latin typeface="Comic Sans MS" panose="030F0702030302020204" pitchFamily="66" charset="0"/>
              </a:rPr>
              <a:t>(n x n) con elementos de matriz</a:t>
            </a:r>
          </a:p>
          <a:p>
            <a:pPr marL="0" indent="0">
              <a:buNone/>
            </a:pP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               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27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 para todo  i, j = 1, 2,…, n </a:t>
            </a: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s-ES" sz="2700" dirty="0">
                <a:latin typeface="Comic Sans MS" panose="030F0702030302020204" pitchFamily="66" charset="0"/>
              </a:rPr>
              <a:t>(A*  se obtiene conjugando cada entrada de A</a:t>
            </a:r>
            <a:r>
              <a:rPr lang="es-ES" sz="2700" b="1" baseline="30000" dirty="0">
                <a:latin typeface="Comic Sans MS" panose="030F0702030302020204" pitchFamily="66" charset="0"/>
              </a:rPr>
              <a:t>T</a:t>
            </a:r>
            <a:r>
              <a:rPr lang="es-ES" sz="2700" dirty="0">
                <a:latin typeface="Comic Sans MS" panose="030F0702030302020204" pitchFamily="66" charset="0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D1C230-92E5-D0EF-CC64-A0C377AE9552}"/>
              </a:ext>
            </a:extLst>
          </p:cNvPr>
          <p:cNvCxnSpPr>
            <a:cxnSpLocks/>
          </p:cNvCxnSpPr>
          <p:nvPr/>
        </p:nvCxnSpPr>
        <p:spPr>
          <a:xfrm>
            <a:off x="5359100" y="2485227"/>
            <a:ext cx="4236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54CCF7-A4DB-5FF4-22A8-088ED22D044A}"/>
              </a:ext>
            </a:extLst>
          </p:cNvPr>
          <p:cNvSpPr txBox="1">
            <a:spLocks/>
          </p:cNvSpPr>
          <p:nvPr/>
        </p:nvSpPr>
        <p:spPr>
          <a:xfrm>
            <a:off x="676800" y="398019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Por ejemplo, para la matriz  A =                    tenemos: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A</a:t>
            </a:r>
            <a:r>
              <a:rPr lang="es-ES" sz="2500" b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=                    ,    A* =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F48DAC-0A3C-D23A-19BF-6B20A2BCC61C}"/>
              </a:ext>
            </a:extLst>
          </p:cNvPr>
          <p:cNvSpPr txBox="1"/>
          <p:nvPr/>
        </p:nvSpPr>
        <p:spPr>
          <a:xfrm>
            <a:off x="5773720" y="4076355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-4+i  1-2i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3i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7" name="Cerrar corchete 6">
            <a:extLst>
              <a:ext uri="{FF2B5EF4-FFF2-40B4-BE49-F238E27FC236}">
                <a16:creationId xmlns:a16="http://schemas.microsoft.com/office/drawing/2014/main" id="{D545AD3C-424A-69B6-2E23-4257FE4F24D8}"/>
              </a:ext>
            </a:extLst>
          </p:cNvPr>
          <p:cNvSpPr/>
          <p:nvPr/>
        </p:nvSpPr>
        <p:spPr>
          <a:xfrm>
            <a:off x="7439105" y="4071414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3058BC1E-756E-5D15-ACA6-E2EE357C5AEA}"/>
              </a:ext>
            </a:extLst>
          </p:cNvPr>
          <p:cNvSpPr/>
          <p:nvPr/>
        </p:nvSpPr>
        <p:spPr>
          <a:xfrm>
            <a:off x="5907127" y="4154883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9ED911-ACA5-4697-12B8-41A13F73195D}"/>
              </a:ext>
            </a:extLst>
          </p:cNvPr>
          <p:cNvSpPr txBox="1"/>
          <p:nvPr/>
        </p:nvSpPr>
        <p:spPr>
          <a:xfrm>
            <a:off x="4017512" y="5103972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-4+i    3i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1-2i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7D507966-398A-E4D0-FD39-BC6DB369506A}"/>
              </a:ext>
            </a:extLst>
          </p:cNvPr>
          <p:cNvSpPr/>
          <p:nvPr/>
        </p:nvSpPr>
        <p:spPr>
          <a:xfrm>
            <a:off x="5682897" y="5099031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brir corchete 18">
            <a:extLst>
              <a:ext uri="{FF2B5EF4-FFF2-40B4-BE49-F238E27FC236}">
                <a16:creationId xmlns:a16="http://schemas.microsoft.com/office/drawing/2014/main" id="{223438EF-27F9-ABAA-3B72-270157E10A25}"/>
              </a:ext>
            </a:extLst>
          </p:cNvPr>
          <p:cNvSpPr/>
          <p:nvPr/>
        </p:nvSpPr>
        <p:spPr>
          <a:xfrm>
            <a:off x="4150919" y="5182500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7A24AF-CECA-9799-AE2B-C0546A32C3BA}"/>
              </a:ext>
            </a:extLst>
          </p:cNvPr>
          <p:cNvSpPr txBox="1"/>
          <p:nvPr/>
        </p:nvSpPr>
        <p:spPr>
          <a:xfrm>
            <a:off x="7041695" y="508002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-4-i    -3i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1+2i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Cerrar corchete 20">
            <a:extLst>
              <a:ext uri="{FF2B5EF4-FFF2-40B4-BE49-F238E27FC236}">
                <a16:creationId xmlns:a16="http://schemas.microsoft.com/office/drawing/2014/main" id="{E214DF16-7964-5900-9F86-54F9FE6F6C2D}"/>
              </a:ext>
            </a:extLst>
          </p:cNvPr>
          <p:cNvSpPr/>
          <p:nvPr/>
        </p:nvSpPr>
        <p:spPr>
          <a:xfrm>
            <a:off x="8707080" y="5075082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03961CB0-066C-7935-0ECC-B6C66E892E3F}"/>
              </a:ext>
            </a:extLst>
          </p:cNvPr>
          <p:cNvSpPr/>
          <p:nvPr/>
        </p:nvSpPr>
        <p:spPr>
          <a:xfrm>
            <a:off x="7175102" y="5158551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9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  <p:bldP spid="14" grpId="0"/>
      <p:bldP spid="16" grpId="0" animBg="1"/>
      <p:bldP spid="19" grpId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7BA9-7B7A-55A9-BAC3-B0EC1FE1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10250-D064-4979-815E-233CFFF6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notaciones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C845C31-A5EA-6923-CB24-B76AA70F6FC8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21FC6D-C3DC-EDB1-8210-C67C34295B56}"/>
              </a:ext>
            </a:extLst>
          </p:cNvPr>
          <p:cNvSpPr txBox="1">
            <a:spLocks/>
          </p:cNvSpPr>
          <p:nvPr/>
        </p:nvSpPr>
        <p:spPr>
          <a:xfrm>
            <a:off x="497609" y="1543389"/>
            <a:ext cx="11196782" cy="801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300" dirty="0">
                <a:latin typeface="Comic Sans MS" panose="030F0702030302020204" pitchFamily="66" charset="0"/>
              </a:rPr>
              <a:t> </a:t>
            </a:r>
            <a:r>
              <a:rPr lang="es-ES" sz="10000" dirty="0">
                <a:latin typeface="Comic Sans MS" panose="030F0702030302020204" pitchFamily="66" charset="0"/>
              </a:rPr>
              <a:t>• Claramente, los conceptos de </a:t>
            </a:r>
            <a:r>
              <a:rPr lang="es-ES" sz="10000" i="1" dirty="0">
                <a:latin typeface="Comic Sans MS" panose="030F0702030302020204" pitchFamily="66" charset="0"/>
              </a:rPr>
              <a:t>transpuesta</a:t>
            </a:r>
            <a:r>
              <a:rPr lang="es-ES" sz="10000" dirty="0">
                <a:latin typeface="Comic Sans MS" panose="030F0702030302020204" pitchFamily="66" charset="0"/>
              </a:rPr>
              <a:t> y de </a:t>
            </a:r>
            <a:r>
              <a:rPr lang="es-ES" sz="10000" i="1" dirty="0">
                <a:latin typeface="Comic Sans MS" panose="030F0702030302020204" pitchFamily="66" charset="0"/>
              </a:rPr>
              <a:t>adjunta </a:t>
            </a:r>
            <a:r>
              <a:rPr lang="es-ES" sz="10000" dirty="0">
                <a:latin typeface="Comic Sans MS" panose="030F0702030302020204" pitchFamily="66" charset="0"/>
              </a:rPr>
              <a:t>se mantienen </a:t>
            </a:r>
          </a:p>
          <a:p>
            <a:pPr marL="0" indent="0">
              <a:buNone/>
            </a:pPr>
            <a:r>
              <a:rPr lang="es-ES" sz="10000" dirty="0">
                <a:latin typeface="Comic Sans MS" panose="030F0702030302020204" pitchFamily="66" charset="0"/>
              </a:rPr>
              <a:t>   para matrices no cuadradas. </a:t>
            </a:r>
            <a:r>
              <a:rPr lang="es-ES" sz="10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10000" dirty="0">
                <a:latin typeface="Comic Sans MS" panose="030F0702030302020204" pitchFamily="66" charset="0"/>
              </a:rPr>
              <a:t>                                      </a:t>
            </a:r>
            <a:r>
              <a:rPr lang="es-ES" sz="1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</a:t>
            </a:r>
            <a:endParaRPr lang="es-ES" sz="1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E2FB64-B28A-4CA6-C355-99587B8A268E}"/>
              </a:ext>
            </a:extLst>
          </p:cNvPr>
          <p:cNvSpPr txBox="1"/>
          <p:nvPr/>
        </p:nvSpPr>
        <p:spPr>
          <a:xfrm>
            <a:off x="754633" y="2622012"/>
            <a:ext cx="10447091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Y es fácil ver que, para cualesquiera dos matrices  A, B  para las que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el producto  AB  existe, y para cualquier número a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∈ C, se cumple:</a:t>
            </a:r>
          </a:p>
          <a:p>
            <a:endParaRPr lang="es-ES" sz="25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 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(AB)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= B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T </a:t>
            </a:r>
            <a:r>
              <a:rPr lang="es-ES" sz="2500" dirty="0">
                <a:latin typeface="Comic Sans MS" panose="030F0702030302020204" pitchFamily="66" charset="0"/>
              </a:rPr>
              <a:t>A</a:t>
            </a:r>
            <a:r>
              <a:rPr lang="es-ES" sz="2500" b="1" baseline="30000" dirty="0">
                <a:latin typeface="Comic Sans MS" panose="030F0702030302020204" pitchFamily="66" charset="0"/>
              </a:rPr>
              <a:t>T </a:t>
            </a:r>
            <a:r>
              <a:rPr lang="es-ES" sz="2500" b="1" dirty="0">
                <a:latin typeface="Comic Sans MS" panose="030F0702030302020204" pitchFamily="66" charset="0"/>
              </a:rPr>
              <a:t>,   </a:t>
            </a:r>
            <a:r>
              <a:rPr lang="es-ES" sz="2500" dirty="0">
                <a:latin typeface="Comic Sans MS" panose="030F0702030302020204" pitchFamily="66" charset="0"/>
              </a:rPr>
              <a:t> (a A)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= a A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</a:p>
          <a:p>
            <a:endParaRPr lang="es-ES" sz="2500" b="1" baseline="300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 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(AB)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*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= B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* </a:t>
            </a:r>
            <a:r>
              <a:rPr lang="es-ES" sz="2500" dirty="0">
                <a:latin typeface="Comic Sans MS" panose="030F0702030302020204" pitchFamily="66" charset="0"/>
              </a:rPr>
              <a:t>A</a:t>
            </a:r>
            <a:r>
              <a:rPr lang="es-ES" sz="2500" b="1" baseline="30000" dirty="0">
                <a:latin typeface="Comic Sans MS" panose="030F0702030302020204" pitchFamily="66" charset="0"/>
              </a:rPr>
              <a:t>* </a:t>
            </a:r>
            <a:r>
              <a:rPr lang="es-ES" sz="2500" b="1" dirty="0">
                <a:latin typeface="Comic Sans MS" panose="030F0702030302020204" pitchFamily="66" charset="0"/>
              </a:rPr>
              <a:t>,    </a:t>
            </a:r>
            <a:r>
              <a:rPr lang="es-ES" sz="2500" dirty="0">
                <a:latin typeface="Comic Sans MS" panose="030F0702030302020204" pitchFamily="66" charset="0"/>
              </a:rPr>
              <a:t> (a A)</a:t>
            </a:r>
            <a:r>
              <a:rPr lang="es-ES" sz="2500" b="1" baseline="30000" dirty="0">
                <a:latin typeface="Comic Sans MS" panose="030F0702030302020204" pitchFamily="66" charset="0"/>
              </a:rPr>
              <a:t>*</a:t>
            </a:r>
            <a:r>
              <a:rPr lang="es-ES" sz="2500" dirty="0">
                <a:latin typeface="Comic Sans MS" panose="030F0702030302020204" pitchFamily="66" charset="0"/>
              </a:rPr>
              <a:t> = a A</a:t>
            </a:r>
            <a:r>
              <a:rPr lang="es-ES" sz="2500" b="1" baseline="30000" dirty="0">
                <a:latin typeface="Comic Sans MS" panose="030F0702030302020204" pitchFamily="66" charset="0"/>
              </a:rPr>
              <a:t>*</a:t>
            </a:r>
            <a:r>
              <a:rPr lang="es-ES" sz="2500" b="1" dirty="0">
                <a:latin typeface="Comic Sans MS" panose="030F0702030302020204" pitchFamily="66" charset="0"/>
              </a:rPr>
              <a:t>.</a:t>
            </a:r>
            <a:r>
              <a:rPr lang="es-ES" sz="2500" b="1" baseline="30000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DC4B1A5-5DAB-54A4-88CF-85F3C67AE54E}"/>
              </a:ext>
            </a:extLst>
          </p:cNvPr>
          <p:cNvCxnSpPr/>
          <p:nvPr/>
        </p:nvCxnSpPr>
        <p:spPr>
          <a:xfrm>
            <a:off x="5446872" y="4513300"/>
            <a:ext cx="221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DB95-232A-1C51-3FD9-B16AA252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F2A56-A6EC-A177-A55C-480AF543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notaciones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EA3F770-CD45-1F58-73C9-FDBF013EC3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B47AE89-66A7-9C2D-F8AE-115D1F095A90}"/>
              </a:ext>
            </a:extLst>
          </p:cNvPr>
          <p:cNvSpPr txBox="1">
            <a:spLocks/>
          </p:cNvSpPr>
          <p:nvPr/>
        </p:nvSpPr>
        <p:spPr>
          <a:xfrm>
            <a:off x="280029" y="2431026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</a:t>
            </a:r>
            <a:r>
              <a:rPr lang="es-ES" sz="2500" dirty="0">
                <a:latin typeface="Comic Sans MS" panose="030F0702030302020204" pitchFamily="66" charset="0"/>
              </a:rPr>
              <a:t>Se dice que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es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hermítica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(o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autoadjunta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si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1040288" y="2819710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①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Todo elemento diagonal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es real.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8" name="Flecha: doblada hacia arriba 17">
            <a:extLst>
              <a:ext uri="{FF2B5EF4-FFF2-40B4-BE49-F238E27FC236}">
                <a16:creationId xmlns:a16="http://schemas.microsoft.com/office/drawing/2014/main" id="{15E15C5C-BEAB-A342-13E7-2033C93858A1}"/>
              </a:ext>
            </a:extLst>
          </p:cNvPr>
          <p:cNvSpPr/>
          <p:nvPr/>
        </p:nvSpPr>
        <p:spPr>
          <a:xfrm rot="5400000">
            <a:off x="741548" y="2992205"/>
            <a:ext cx="507340" cy="440950"/>
          </a:xfrm>
          <a:prstGeom prst="bent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B6C3414-027F-C7A0-3E72-1C00AD3797E3}"/>
              </a:ext>
            </a:extLst>
          </p:cNvPr>
          <p:cNvSpPr txBox="1">
            <a:spLocks/>
          </p:cNvSpPr>
          <p:nvPr/>
        </p:nvSpPr>
        <p:spPr>
          <a:xfrm>
            <a:off x="1710406" y="3769200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 efecto, para todo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i = 1, 2, …, n  tenemos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(A</a:t>
            </a:r>
            <a:r>
              <a:rPr lang="es-ES" sz="25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25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 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2500" dirty="0">
                <a:latin typeface="Comic Sans MS" panose="030F0702030302020204" pitchFamily="66" charset="0"/>
                <a:ea typeface="Yu Mincho" panose="020204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F8E1B24-629A-5532-FC9E-D344FAF13E33}"/>
              </a:ext>
            </a:extLst>
          </p:cNvPr>
          <p:cNvCxnSpPr>
            <a:cxnSpLocks/>
          </p:cNvCxnSpPr>
          <p:nvPr/>
        </p:nvCxnSpPr>
        <p:spPr>
          <a:xfrm>
            <a:off x="4980755" y="4748278"/>
            <a:ext cx="727788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12001E8-6094-1672-DAA4-2B93F15DD16A}"/>
              </a:ext>
            </a:extLst>
          </p:cNvPr>
          <p:cNvCxnSpPr>
            <a:cxnSpLocks/>
          </p:cNvCxnSpPr>
          <p:nvPr/>
        </p:nvCxnSpPr>
        <p:spPr>
          <a:xfrm>
            <a:off x="7003997" y="4763810"/>
            <a:ext cx="30480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C8EC362C-D68F-B211-D66D-5359F41AE0B8}"/>
              </a:ext>
            </a:extLst>
          </p:cNvPr>
          <p:cNvSpPr txBox="1">
            <a:spLocks/>
          </p:cNvSpPr>
          <p:nvPr/>
        </p:nvSpPr>
        <p:spPr>
          <a:xfrm>
            <a:off x="1076480" y="5154332"/>
            <a:ext cx="11196782" cy="13947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②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 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entonces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B140B92-9202-B471-86CB-899020E9CE7D}"/>
              </a:ext>
            </a:extLst>
          </p:cNvPr>
          <p:cNvSpPr txBox="1">
            <a:spLocks/>
          </p:cNvSpPr>
          <p:nvPr/>
        </p:nvSpPr>
        <p:spPr>
          <a:xfrm>
            <a:off x="480290" y="1288208"/>
            <a:ext cx="11196782" cy="1927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•</a:t>
            </a:r>
            <a:r>
              <a:rPr lang="es-ES" sz="2500" dirty="0">
                <a:latin typeface="Comic Sans MS" panose="030F0702030302020204" pitchFamily="66" charset="0"/>
              </a:rPr>
              <a:t>Se dice que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es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simétrica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si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(normalmente estamos interesados en matrices </a:t>
            </a:r>
            <a:r>
              <a:rPr lang="es-ES" sz="2500" i="1" dirty="0">
                <a:latin typeface="Comic Sans MS" panose="030F0702030302020204" pitchFamily="66" charset="0"/>
              </a:rPr>
              <a:t>reales</a:t>
            </a:r>
            <a:r>
              <a:rPr lang="es-ES" sz="2500" dirty="0">
                <a:latin typeface="Comic Sans MS" panose="030F0702030302020204" pitchFamily="66" charset="0"/>
              </a:rPr>
              <a:t> simétricas).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1076480" y="3149932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Notemos que para una matriz hermítica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 animBg="1"/>
      <p:bldP spid="26" grpId="0"/>
      <p:bldP spid="3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330F-1368-8AB0-C163-14B22FDF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4051D69-4DD6-61A9-A6AA-2060E11F07F7}"/>
              </a:ext>
            </a:extLst>
          </p:cNvPr>
          <p:cNvSpPr txBox="1">
            <a:spLocks/>
          </p:cNvSpPr>
          <p:nvPr/>
        </p:nvSpPr>
        <p:spPr>
          <a:xfrm>
            <a:off x="497609" y="1167940"/>
            <a:ext cx="11196782" cy="4318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latin typeface="Comic Sans MS" panose="030F0702030302020204" pitchFamily="66" charset="0"/>
              </a:rPr>
              <a:t>Dados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</a:t>
            </a:r>
            <a:r>
              <a:rPr lang="es-ES" sz="2500" dirty="0">
                <a:latin typeface="Comic Sans MS" panose="030F0702030302020204" pitchFamily="66" charset="0"/>
              </a:rPr>
              <a:t>y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R, r &gt; 0</a:t>
            </a:r>
            <a:r>
              <a:rPr lang="es-ES" sz="2500" dirty="0">
                <a:latin typeface="Comic Sans MS" panose="030F0702030302020204" pitchFamily="66" charset="0"/>
              </a:rPr>
              <a:t>, el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disco con centro c y radio r </a:t>
            </a:r>
            <a:r>
              <a:rPr lang="es-ES" sz="2500" dirty="0">
                <a:latin typeface="Comic Sans MS" panose="030F0702030302020204" pitchFamily="66" charset="0"/>
              </a:rPr>
              <a:t>es el conjunto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de números complejos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distancia a lo sumo r desde c; es decir,</a:t>
            </a:r>
          </a:p>
          <a:p>
            <a:pPr marL="0" indent="0">
              <a:buNone/>
            </a:pP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(c) =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: |z-c|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≤ r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77D53C9-9701-AB5D-558C-D4A1A609A00D}"/>
              </a:ext>
            </a:extLst>
          </p:cNvPr>
          <p:cNvSpPr txBox="1">
            <a:spLocks/>
          </p:cNvSpPr>
          <p:nvPr/>
        </p:nvSpPr>
        <p:spPr>
          <a:xfrm>
            <a:off x="392789" y="1894649"/>
            <a:ext cx="11196782" cy="4318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Geométricamente es un </a:t>
            </a:r>
            <a:r>
              <a:rPr lang="es-ES" sz="2500" i="1" dirty="0">
                <a:latin typeface="Comic Sans MS" panose="030F0702030302020204" pitchFamily="66" charset="0"/>
              </a:rPr>
              <a:t>círculo</a:t>
            </a:r>
            <a:r>
              <a:rPr lang="es-ES" sz="2500" dirty="0">
                <a:latin typeface="Comic Sans MS" panose="030F0702030302020204" pitchFamily="66" charset="0"/>
              </a:rPr>
              <a:t> con centro c y radio r; en el siguiente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ejemplo para  c=(-1,3)=-1+3i, r=2.5, 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dirty="0">
                <a:latin typeface="Comic Sans MS" panose="030F0702030302020204" pitchFamily="66" charset="0"/>
              </a:rPr>
              <a:t>(c)  es el área en color azul: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460DC5-8150-E45C-EBC9-904F58AAE2D6}"/>
              </a:ext>
            </a:extLst>
          </p:cNvPr>
          <p:cNvSpPr txBox="1">
            <a:spLocks/>
          </p:cNvSpPr>
          <p:nvPr/>
        </p:nvSpPr>
        <p:spPr>
          <a:xfrm>
            <a:off x="480290" y="306915"/>
            <a:ext cx="11462327" cy="793719"/>
          </a:xfrm>
          <a:prstGeom prst="rect">
            <a:avLst/>
          </a:prstGeo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notaciones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E077938-1B1E-17AB-7040-561F92CD03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30" y="3857984"/>
            <a:ext cx="4500682" cy="2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AFEF-B738-1FC6-79B9-0155730C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05B-FBD9-4C04-E813-30C0822085C9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Para empezar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A5CA2-F095-6790-3EAE-B2F2BB3B3543}"/>
              </a:ext>
            </a:extLst>
          </p:cNvPr>
          <p:cNvSpPr txBox="1">
            <a:spLocks/>
          </p:cNvSpPr>
          <p:nvPr/>
        </p:nvSpPr>
        <p:spPr>
          <a:xfrm>
            <a:off x="621723" y="1276872"/>
            <a:ext cx="11196782" cy="352531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500" dirty="0">
                <a:latin typeface="Comic Sans MS" panose="030F0702030302020204" pitchFamily="66" charset="0"/>
              </a:rPr>
              <a:t>Dados A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M</a:t>
            </a:r>
            <a:r>
              <a:rPr lang="es-ES" sz="4500" baseline="-25000" dirty="0">
                <a:latin typeface="Comic Sans MS" panose="030F0702030302020204" pitchFamily="66" charset="0"/>
              </a:rPr>
              <a:t>C</a:t>
            </a:r>
            <a:r>
              <a:rPr lang="es-ES" sz="4500" dirty="0">
                <a:latin typeface="Comic Sans MS" panose="030F0702030302020204" pitchFamily="66" charset="0"/>
              </a:rPr>
              <a:t>(n x n) y </a:t>
            </a:r>
            <a:r>
              <a:rPr lang="el-GR" sz="4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latin typeface="Comic Sans MS" panose="030F0702030302020204" pitchFamily="66" charset="0"/>
              </a:rPr>
              <a:t>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C, </a:t>
            </a:r>
            <a:r>
              <a:rPr lang="es-ES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 dice que </a:t>
            </a:r>
            <a:r>
              <a:rPr lang="el-GR" sz="4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_tradnl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 </a:t>
            </a:r>
            <a:r>
              <a:rPr lang="es-ES_tradnl" sz="4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 valor propio (o autovalor) </a:t>
            </a:r>
          </a:p>
          <a:p>
            <a:pPr marL="0" indent="0">
              <a:buNone/>
            </a:pPr>
            <a:r>
              <a:rPr lang="es-ES_tradnl" sz="4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de A 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si existe alguna matriz columna  X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M</a:t>
            </a:r>
            <a:r>
              <a:rPr lang="es-ES" sz="4500" baseline="-25000" dirty="0">
                <a:latin typeface="Comic Sans MS" panose="030F0702030302020204" pitchFamily="66" charset="0"/>
              </a:rPr>
              <a:t>C</a:t>
            </a:r>
            <a:r>
              <a:rPr lang="es-ES" sz="4500" dirty="0">
                <a:latin typeface="Comic Sans MS" panose="030F0702030302020204" pitchFamily="66" charset="0"/>
              </a:rPr>
              <a:t>(n x 1), X ≠ [0]</a:t>
            </a:r>
            <a:r>
              <a:rPr lang="es-ES" sz="4500" baseline="-25000" dirty="0">
                <a:latin typeface="Comic Sans MS" panose="030F0702030302020204" pitchFamily="66" charset="0"/>
              </a:rPr>
              <a:t>n x 1</a:t>
            </a:r>
            <a:r>
              <a:rPr lang="es-ES" sz="4500" dirty="0">
                <a:latin typeface="Comic Sans MS" panose="030F0702030302020204" pitchFamily="66" charset="0"/>
              </a:rPr>
              <a:t> (X tiene </a:t>
            </a:r>
          </a:p>
          <a:p>
            <a:pPr marL="0" indent="0">
              <a:buNone/>
            </a:pPr>
            <a:r>
              <a:rPr lang="es-ES" sz="4500" dirty="0">
                <a:latin typeface="Comic Sans MS" panose="030F0702030302020204" pitchFamily="66" charset="0"/>
              </a:rPr>
              <a:t>  alguna entrada no nula) tal que</a:t>
            </a:r>
          </a:p>
          <a:p>
            <a:pPr marL="0" indent="0"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4000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sz="4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X = </a:t>
            </a:r>
            <a:r>
              <a:rPr lang="el-GR" sz="4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4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94F6BBA-1476-ECEE-CB97-40787EAB9AFC}"/>
              </a:ext>
            </a:extLst>
          </p:cNvPr>
          <p:cNvSpPr txBox="1">
            <a:spLocks/>
          </p:cNvSpPr>
          <p:nvPr/>
        </p:nvSpPr>
        <p:spPr>
          <a:xfrm>
            <a:off x="559667" y="3605041"/>
            <a:ext cx="11196782" cy="1567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C  es un autovalor de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si y solo si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 -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= 0      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= determinante)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1B96DCE-5469-397C-BE9F-61E8B34EB3EA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B247F70-A751-BF3C-570E-9C53251868DF}"/>
              </a:ext>
            </a:extLst>
          </p:cNvPr>
          <p:cNvSpPr txBox="1">
            <a:spLocks/>
          </p:cNvSpPr>
          <p:nvPr/>
        </p:nvSpPr>
        <p:spPr>
          <a:xfrm>
            <a:off x="497610" y="4925275"/>
            <a:ext cx="11445008" cy="18256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Y no es difícil ver que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tiene como </a:t>
            </a:r>
            <a:r>
              <a:rPr lang="es-ES" sz="250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poco  1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autovalor,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y como mucho  n  autovalores distintos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3918</TotalTime>
  <Words>3922</Words>
  <Application>Microsoft Office PowerPoint</Application>
  <PresentationFormat>Panorámica</PresentationFormat>
  <Paragraphs>1095</Paragraphs>
  <Slides>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Yu Mincho</vt:lpstr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Presentación de PowerPoint</vt:lpstr>
      <vt:lpstr>                                 Objetivos</vt:lpstr>
      <vt:lpstr>                     Para empezar [notaciones]</vt:lpstr>
      <vt:lpstr>                    Para empezar [notaciones]</vt:lpstr>
      <vt:lpstr>                        Para empezar [notaciones]</vt:lpstr>
      <vt:lpstr>                        Para empezar [notaciones]</vt:lpstr>
      <vt:lpstr>                        Para empezar [notaciones]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404</cp:revision>
  <dcterms:created xsi:type="dcterms:W3CDTF">2024-04-26T15:42:24Z</dcterms:created>
  <dcterms:modified xsi:type="dcterms:W3CDTF">2025-02-21T14:01:29Z</dcterms:modified>
</cp:coreProperties>
</file>