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5" r:id="rId1"/>
  </p:sldMasterIdLst>
  <p:notesMasterIdLst>
    <p:notesMasterId r:id="rId24"/>
  </p:notesMasterIdLst>
  <p:sldIdLst>
    <p:sldId id="256" r:id="rId2"/>
    <p:sldId id="257" r:id="rId3"/>
    <p:sldId id="311" r:id="rId4"/>
    <p:sldId id="305" r:id="rId5"/>
    <p:sldId id="306" r:id="rId6"/>
    <p:sldId id="307" r:id="rId7"/>
    <p:sldId id="308" r:id="rId8"/>
    <p:sldId id="258" r:id="rId9"/>
    <p:sldId id="260" r:id="rId10"/>
    <p:sldId id="309" r:id="rId11"/>
    <p:sldId id="310" r:id="rId12"/>
    <p:sldId id="263" r:id="rId13"/>
    <p:sldId id="264" r:id="rId14"/>
    <p:sldId id="312" r:id="rId15"/>
    <p:sldId id="313" r:id="rId16"/>
    <p:sldId id="314" r:id="rId17"/>
    <p:sldId id="315" r:id="rId18"/>
    <p:sldId id="316" r:id="rId19"/>
    <p:sldId id="318" r:id="rId20"/>
    <p:sldId id="319" r:id="rId21"/>
    <p:sldId id="320" r:id="rId22"/>
    <p:sldId id="278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365" autoAdjust="0"/>
  </p:normalViewPr>
  <p:slideViewPr>
    <p:cSldViewPr snapToGrid="0">
      <p:cViewPr varScale="1">
        <p:scale>
          <a:sx n="97" d="100"/>
          <a:sy n="97" d="100"/>
        </p:scale>
        <p:origin x="111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C36F40-2F38-42D3-AD51-C905872A325E}" type="datetimeFigureOut">
              <a:rPr lang="es-ES_tradnl" smtClean="0"/>
              <a:t>21/02/2025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4B63AB-728B-4695-9052-533DC24A5DB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7870306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4B63AB-728B-4695-9052-533DC24A5DBF}" type="slidenum">
              <a:rPr lang="es-ES_tradnl" smtClean="0"/>
              <a:t>5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6764060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4B63AB-728B-4695-9052-533DC24A5DBF}" type="slidenum">
              <a:rPr lang="es-ES_tradnl" smtClean="0"/>
              <a:t>6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252603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6325151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50454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695403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632741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68071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961828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778608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972039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017797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70582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5339551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1037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6" r:id="rId1"/>
    <p:sldLayoutId id="2147483867" r:id="rId2"/>
    <p:sldLayoutId id="2147483868" r:id="rId3"/>
    <p:sldLayoutId id="2147483869" r:id="rId4"/>
    <p:sldLayoutId id="2147483870" r:id="rId5"/>
    <p:sldLayoutId id="2147483871" r:id="rId6"/>
    <p:sldLayoutId id="2147483872" r:id="rId7"/>
    <p:sldLayoutId id="2147483873" r:id="rId8"/>
    <p:sldLayoutId id="2147483874" r:id="rId9"/>
    <p:sldLayoutId id="2147483875" r:id="rId10"/>
    <p:sldLayoutId id="214748387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B78C7E-3F59-FCC0-B943-45C7AB12C5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17514" y="309093"/>
            <a:ext cx="7414846" cy="6076663"/>
          </a:xfrm>
        </p:spPr>
        <p:txBody>
          <a:bodyPr>
            <a:normAutofit/>
          </a:bodyPr>
          <a:lstStyle/>
          <a:p>
            <a:r>
              <a:rPr lang="es-ES" sz="7200" dirty="0">
                <a:solidFill>
                  <a:srgbClr val="0070C0"/>
                </a:solidFill>
                <a:latin typeface="Franklin Gothic Demi Cond" panose="020B0706030402020204" pitchFamily="34" charset="0"/>
              </a:rPr>
              <a:t>Subespacio</a:t>
            </a:r>
            <a:r>
              <a:rPr lang="es-ES" sz="7200" dirty="0">
                <a:latin typeface="Franklin Gothic Demi Cond" panose="020B0706030402020204" pitchFamily="34" charset="0"/>
              </a:rPr>
              <a:t> </a:t>
            </a:r>
            <a:r>
              <a:rPr lang="es-ES" sz="7200" dirty="0">
                <a:solidFill>
                  <a:srgbClr val="0070C0"/>
                </a:solidFill>
                <a:latin typeface="Franklin Gothic Demi Cond" panose="020B0706030402020204" pitchFamily="34" charset="0"/>
              </a:rPr>
              <a:t>suplementario</a:t>
            </a:r>
            <a:r>
              <a:rPr lang="es-ES" sz="7200" dirty="0">
                <a:latin typeface="Franklin Gothic Demi Cond" panose="020B0706030402020204" pitchFamily="34" charset="0"/>
              </a:rPr>
              <a:t> </a:t>
            </a:r>
            <a:br>
              <a:rPr lang="es-ES" sz="7200" dirty="0">
                <a:latin typeface="Franklin Gothic Demi Cond" panose="020B0706030402020204" pitchFamily="34" charset="0"/>
              </a:rPr>
            </a:br>
            <a:r>
              <a:rPr lang="es-ES" sz="7200" dirty="0">
                <a:latin typeface="Franklin Gothic Demi Cond" panose="020B0706030402020204" pitchFamily="34" charset="0"/>
              </a:rPr>
              <a:t>de un subespacio</a:t>
            </a:r>
            <a:br>
              <a:rPr lang="es-ES" sz="7200" dirty="0">
                <a:latin typeface="Franklin Gothic Demi Cond" panose="020B0706030402020204" pitchFamily="34" charset="0"/>
              </a:rPr>
            </a:br>
            <a:r>
              <a:rPr lang="es-ES" sz="7200" dirty="0">
                <a:latin typeface="Franklin Gothic Demi Cond" panose="020B0706030402020204" pitchFamily="34" charset="0"/>
              </a:rPr>
              <a:t>vectorial en </a:t>
            </a:r>
            <a:br>
              <a:rPr lang="es-ES" sz="7200" dirty="0">
                <a:latin typeface="Franklin Gothic Demi Cond" panose="020B0706030402020204" pitchFamily="34" charset="0"/>
              </a:rPr>
            </a:br>
            <a:r>
              <a:rPr lang="es-ES" sz="7200" dirty="0">
                <a:latin typeface="Franklin Gothic Demi Cond" panose="020B0706030402020204" pitchFamily="34" charset="0"/>
              </a:rPr>
              <a:t>dimensión finita: </a:t>
            </a:r>
            <a:r>
              <a:rPr lang="es-ES" sz="7200" dirty="0">
                <a:solidFill>
                  <a:srgbClr val="0070C0"/>
                </a:solidFill>
                <a:latin typeface="Franklin Gothic Demi Cond" panose="020B0706030402020204" pitchFamily="34" charset="0"/>
              </a:rPr>
              <a:t>método matricial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277" y="1059314"/>
            <a:ext cx="4695092" cy="4699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372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17163B-EA6A-C6EA-C051-732A75F78F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69717633-B156-5876-D3D7-092735433748}"/>
              </a:ext>
            </a:extLst>
          </p:cNvPr>
          <p:cNvSpPr/>
          <p:nvPr/>
        </p:nvSpPr>
        <p:spPr>
          <a:xfrm>
            <a:off x="135258" y="323273"/>
            <a:ext cx="5549719" cy="6160653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8416AAAA-FA7E-3677-B4D0-C0A75771DFA5}"/>
              </a:ext>
            </a:extLst>
          </p:cNvPr>
          <p:cNvSpPr txBox="1">
            <a:spLocks/>
          </p:cNvSpPr>
          <p:nvPr/>
        </p:nvSpPr>
        <p:spPr>
          <a:xfrm>
            <a:off x="6027242" y="324729"/>
            <a:ext cx="5957087" cy="2735702"/>
          </a:xfrm>
          <a:prstGeom prst="rect">
            <a:avLst/>
          </a:prstGeom>
          <a:pattFill prst="lgConfetti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es-ES" sz="4100" dirty="0">
              <a:latin typeface="Comic Sans MS" panose="030F0702030302020204" pitchFamily="66" charset="0"/>
            </a:endParaRPr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868DC26C-FB41-A451-86D8-6CE677BF60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9703" y="2272599"/>
            <a:ext cx="5438712" cy="421132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s-ES" dirty="0">
                <a:solidFill>
                  <a:srgbClr val="7030A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➌</a:t>
            </a:r>
            <a:r>
              <a:rPr lang="es-ES" dirty="0"/>
              <a:t>  </a:t>
            </a:r>
            <a:r>
              <a:rPr lang="es-ES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Borrar</a:t>
            </a:r>
            <a:r>
              <a:rPr lang="es-ES" dirty="0">
                <a:latin typeface="Comic Sans MS" panose="030F0702030302020204" pitchFamily="66" charset="0"/>
              </a:rPr>
              <a:t> de  </a:t>
            </a:r>
            <a:r>
              <a:rPr lang="es-ES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dirty="0">
                <a:latin typeface="Comic Sans MS" panose="030F0702030302020204" pitchFamily="66" charset="0"/>
              </a:rPr>
              <a:t>las filas de    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ceros (si hay alguna) e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</a:t>
            </a:r>
            <a:r>
              <a:rPr lang="es-ES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insertar</a:t>
            </a:r>
            <a:r>
              <a:rPr lang="es-ES" dirty="0">
                <a:latin typeface="Comic Sans MS" panose="030F0702030302020204" pitchFamily="66" charset="0"/>
              </a:rPr>
              <a:t> las filas que sean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precisas para obtener una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matriz </a:t>
            </a:r>
            <a:r>
              <a:rPr lang="es-ES" i="1" dirty="0">
                <a:solidFill>
                  <a:srgbClr val="FF0000"/>
                </a:solidFill>
                <a:latin typeface="Comic Sans MS" panose="030F0702030302020204" pitchFamily="66" charset="0"/>
              </a:rPr>
              <a:t>cuadrada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escalonada  </a:t>
            </a:r>
          </a:p>
          <a:p>
            <a:pPr marL="0" indent="0"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    por filas con todas sus filas </a:t>
            </a:r>
          </a:p>
          <a:p>
            <a:pPr marL="0" indent="0"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    no nulas</a:t>
            </a:r>
            <a:r>
              <a:rPr lang="es-ES" dirty="0">
                <a:latin typeface="Comic Sans MS" panose="030F0702030302020204" pitchFamily="66" charset="0"/>
              </a:rPr>
              <a:t>. Llamemos  </a:t>
            </a:r>
            <a:r>
              <a:rPr lang="es-ES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H</a:t>
            </a:r>
            <a:r>
              <a:rPr lang="es-ES" b="1" dirty="0">
                <a:latin typeface="Comic Sans MS" panose="030F0702030302020204" pitchFamily="66" charset="0"/>
              </a:rPr>
              <a:t> </a:t>
            </a:r>
            <a:r>
              <a:rPr lang="es-ES" dirty="0">
                <a:latin typeface="Comic Sans MS" panose="030F0702030302020204" pitchFamily="66" charset="0"/>
              </a:rPr>
              <a:t>a esta </a:t>
            </a:r>
          </a:p>
          <a:p>
            <a:pPr marL="0" indent="0">
              <a:buNone/>
            </a:pPr>
            <a:r>
              <a:rPr lang="es-ES" dirty="0"/>
              <a:t>       </a:t>
            </a:r>
            <a:r>
              <a:rPr lang="es-ES" dirty="0">
                <a:latin typeface="Comic Sans MS" panose="030F0702030302020204" pitchFamily="66" charset="0"/>
              </a:rPr>
              <a:t>nueva </a:t>
            </a:r>
            <a:r>
              <a:rPr lang="es-ES" dirty="0" err="1">
                <a:latin typeface="Comic Sans MS" panose="030F0702030302020204" pitchFamily="66" charset="0"/>
              </a:rPr>
              <a:t>m.e.f</a:t>
            </a:r>
            <a:r>
              <a:rPr lang="es-ES" dirty="0">
                <a:latin typeface="Comic Sans MS" panose="030F0702030302020204" pitchFamily="66" charset="0"/>
              </a:rPr>
              <a:t>. (hay infinitas 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posibilidades para </a:t>
            </a:r>
            <a:r>
              <a:rPr lang="es-ES" b="1" dirty="0">
                <a:latin typeface="Comic Sans MS" panose="030F0702030302020204" pitchFamily="66" charset="0"/>
              </a:rPr>
              <a:t>H</a:t>
            </a:r>
            <a:r>
              <a:rPr lang="es-ES" dirty="0">
                <a:latin typeface="Comic Sans MS" panose="030F0702030302020204" pitchFamily="66" charset="0"/>
              </a:rPr>
              <a:t> si se ha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tenido que insertar alguna fila).</a:t>
            </a:r>
            <a:endParaRPr lang="es-ES" dirty="0"/>
          </a:p>
          <a:p>
            <a:pPr marL="0" indent="0">
              <a:buNone/>
            </a:pPr>
            <a:r>
              <a:rPr lang="es-ES" b="1" dirty="0"/>
              <a:t>     </a:t>
            </a: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251BB275-CBA0-2FCF-CCDF-8A81C5346096}"/>
              </a:ext>
            </a:extLst>
          </p:cNvPr>
          <p:cNvSpPr txBox="1"/>
          <p:nvPr/>
        </p:nvSpPr>
        <p:spPr>
          <a:xfrm>
            <a:off x="7093427" y="1659833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>
                <a:latin typeface="Comic Sans MS" panose="030F0702030302020204" pitchFamily="66" charset="0"/>
              </a:rPr>
              <a:t>A</a:t>
            </a:r>
            <a:r>
              <a:rPr lang="es-ES" sz="2800" dirty="0">
                <a:latin typeface="Comic Sans MS" panose="030F0702030302020204" pitchFamily="66" charset="0"/>
              </a:rPr>
              <a:t> = </a:t>
            </a:r>
            <a:endParaRPr lang="es-ES" sz="2800" dirty="0"/>
          </a:p>
        </p:txBody>
      </p:sp>
      <p:sp>
        <p:nvSpPr>
          <p:cNvPr id="33" name="Flecha: hacia abajo 32">
            <a:extLst>
              <a:ext uri="{FF2B5EF4-FFF2-40B4-BE49-F238E27FC236}">
                <a16:creationId xmlns:a16="http://schemas.microsoft.com/office/drawing/2014/main" id="{23856D9A-208D-D85B-2085-2BFD4E24D883}"/>
              </a:ext>
            </a:extLst>
          </p:cNvPr>
          <p:cNvSpPr/>
          <p:nvPr/>
        </p:nvSpPr>
        <p:spPr>
          <a:xfrm>
            <a:off x="7224225" y="3235432"/>
            <a:ext cx="484632" cy="838452"/>
          </a:xfrm>
          <a:prstGeom prst="downArrow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F9484AC5-0D45-FB55-A0C2-A2BB0D0ABDA9}"/>
              </a:ext>
            </a:extLst>
          </p:cNvPr>
          <p:cNvSpPr txBox="1"/>
          <p:nvPr/>
        </p:nvSpPr>
        <p:spPr>
          <a:xfrm>
            <a:off x="6131281" y="231433"/>
            <a:ext cx="287450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400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… ejemplo…</a:t>
            </a:r>
          </a:p>
        </p:txBody>
      </p:sp>
      <p:sp>
        <p:nvSpPr>
          <p:cNvPr id="72" name="CuadroTexto 71">
            <a:extLst>
              <a:ext uri="{FF2B5EF4-FFF2-40B4-BE49-F238E27FC236}">
                <a16:creationId xmlns:a16="http://schemas.microsoft.com/office/drawing/2014/main" id="{13A97A82-923E-BD45-168F-AFAA9E03E752}"/>
              </a:ext>
            </a:extLst>
          </p:cNvPr>
          <p:cNvSpPr txBox="1"/>
          <p:nvPr/>
        </p:nvSpPr>
        <p:spPr>
          <a:xfrm>
            <a:off x="5905432" y="4601448"/>
            <a:ext cx="20956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=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es-ES" sz="28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Título 1">
            <a:extLst>
              <a:ext uri="{FF2B5EF4-FFF2-40B4-BE49-F238E27FC236}">
                <a16:creationId xmlns:a16="http://schemas.microsoft.com/office/drawing/2014/main" id="{513F0985-D08F-3358-3762-A6D602F2076A}"/>
              </a:ext>
            </a:extLst>
          </p:cNvPr>
          <p:cNvSpPr txBox="1">
            <a:spLocks/>
          </p:cNvSpPr>
          <p:nvPr/>
        </p:nvSpPr>
        <p:spPr>
          <a:xfrm>
            <a:off x="1418469" y="597426"/>
            <a:ext cx="3028952" cy="122555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5400">
            <a:solidFill>
              <a:schemeClr val="accent2">
                <a:lumMod val="50000"/>
              </a:schemeClr>
            </a:solidFill>
          </a:ln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 El método  </a:t>
            </a:r>
            <a:br>
              <a:rPr lang="es-ES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en 4 pasos:</a:t>
            </a:r>
          </a:p>
        </p:txBody>
      </p:sp>
      <p:sp>
        <p:nvSpPr>
          <p:cNvPr id="51" name="Abrir corchete 50">
            <a:extLst>
              <a:ext uri="{FF2B5EF4-FFF2-40B4-BE49-F238E27FC236}">
                <a16:creationId xmlns:a16="http://schemas.microsoft.com/office/drawing/2014/main" id="{FC08E7BF-18E8-9F63-6844-F216C0BFDDDB}"/>
              </a:ext>
            </a:extLst>
          </p:cNvPr>
          <p:cNvSpPr/>
          <p:nvPr/>
        </p:nvSpPr>
        <p:spPr>
          <a:xfrm>
            <a:off x="7925697" y="1276400"/>
            <a:ext cx="108000" cy="13032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1EEEFFAA-8FC5-E3CE-0679-86E31EED4440}"/>
              </a:ext>
            </a:extLst>
          </p:cNvPr>
          <p:cNvSpPr txBox="1"/>
          <p:nvPr/>
        </p:nvSpPr>
        <p:spPr>
          <a:xfrm>
            <a:off x="7991636" y="1378254"/>
            <a:ext cx="2028300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3   2  0   1    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1  -1   2   1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1   4  -4 -1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 </a:t>
            </a:r>
          </a:p>
        </p:txBody>
      </p:sp>
      <p:sp>
        <p:nvSpPr>
          <p:cNvPr id="64" name="Cerrar corchete 63">
            <a:extLst>
              <a:ext uri="{FF2B5EF4-FFF2-40B4-BE49-F238E27FC236}">
                <a16:creationId xmlns:a16="http://schemas.microsoft.com/office/drawing/2014/main" id="{8B80E34E-4D03-E215-B92C-C492A8178D13}"/>
              </a:ext>
            </a:extLst>
          </p:cNvPr>
          <p:cNvSpPr/>
          <p:nvPr/>
        </p:nvSpPr>
        <p:spPr>
          <a:xfrm>
            <a:off x="9666823" y="1275383"/>
            <a:ext cx="108944" cy="13032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9" name="Abrir corchete 68">
            <a:extLst>
              <a:ext uri="{FF2B5EF4-FFF2-40B4-BE49-F238E27FC236}">
                <a16:creationId xmlns:a16="http://schemas.microsoft.com/office/drawing/2014/main" id="{E3E0638A-3556-1530-1573-4A80A4E94EF0}"/>
              </a:ext>
            </a:extLst>
          </p:cNvPr>
          <p:cNvSpPr/>
          <p:nvPr/>
        </p:nvSpPr>
        <p:spPr>
          <a:xfrm>
            <a:off x="6566231" y="4253885"/>
            <a:ext cx="108000" cy="1303200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3" name="CuadroTexto 72">
            <a:extLst>
              <a:ext uri="{FF2B5EF4-FFF2-40B4-BE49-F238E27FC236}">
                <a16:creationId xmlns:a16="http://schemas.microsoft.com/office/drawing/2014/main" id="{BB58FF4C-B24E-26C3-04AC-B85A3487D746}"/>
              </a:ext>
            </a:extLst>
          </p:cNvPr>
          <p:cNvSpPr txBox="1"/>
          <p:nvPr/>
        </p:nvSpPr>
        <p:spPr>
          <a:xfrm>
            <a:off x="6491533" y="4305320"/>
            <a:ext cx="3881102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-1   2   1   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 5  -6 -2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0   0   0  0   </a:t>
            </a:r>
          </a:p>
        </p:txBody>
      </p:sp>
      <p:sp>
        <p:nvSpPr>
          <p:cNvPr id="75" name="Cerrar corchete 74">
            <a:extLst>
              <a:ext uri="{FF2B5EF4-FFF2-40B4-BE49-F238E27FC236}">
                <a16:creationId xmlns:a16="http://schemas.microsoft.com/office/drawing/2014/main" id="{BEFFE10F-151B-B379-45F3-FDC15889AF3A}"/>
              </a:ext>
            </a:extLst>
          </p:cNvPr>
          <p:cNvSpPr/>
          <p:nvPr/>
        </p:nvSpPr>
        <p:spPr>
          <a:xfrm>
            <a:off x="8165400" y="4253885"/>
            <a:ext cx="108944" cy="1303200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A19995DC-BDB6-2391-56E4-8249D8B96495}"/>
              </a:ext>
            </a:extLst>
          </p:cNvPr>
          <p:cNvSpPr txBox="1"/>
          <p:nvPr/>
        </p:nvSpPr>
        <p:spPr>
          <a:xfrm>
            <a:off x="8206846" y="5374179"/>
            <a:ext cx="417044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</a:p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(</a:t>
            </a:r>
            <a:r>
              <a:rPr lang="es-ES" sz="28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m.e.f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. cuadrada con todas las filas no nulas)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FB8EF2D9-FCDC-107C-B5AD-95F68A9247DF}"/>
              </a:ext>
            </a:extLst>
          </p:cNvPr>
          <p:cNvSpPr txBox="1"/>
          <p:nvPr/>
        </p:nvSpPr>
        <p:spPr>
          <a:xfrm>
            <a:off x="9263598" y="4113779"/>
            <a:ext cx="3881102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-1   2   1   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 5  -6 -2</a:t>
            </a:r>
          </a:p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  </a:t>
            </a:r>
          </a:p>
        </p:txBody>
      </p:sp>
      <p:sp>
        <p:nvSpPr>
          <p:cNvPr id="12" name="Cerrar corchete 11">
            <a:extLst>
              <a:ext uri="{FF2B5EF4-FFF2-40B4-BE49-F238E27FC236}">
                <a16:creationId xmlns:a16="http://schemas.microsoft.com/office/drawing/2014/main" id="{923BDA81-783E-F408-480A-4C039533B7D6}"/>
              </a:ext>
            </a:extLst>
          </p:cNvPr>
          <p:cNvSpPr/>
          <p:nvPr/>
        </p:nvSpPr>
        <p:spPr>
          <a:xfrm>
            <a:off x="10954803" y="4106832"/>
            <a:ext cx="108944" cy="16632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Abrir corchete 12">
            <a:extLst>
              <a:ext uri="{FF2B5EF4-FFF2-40B4-BE49-F238E27FC236}">
                <a16:creationId xmlns:a16="http://schemas.microsoft.com/office/drawing/2014/main" id="{9F3FEC41-896B-3AB8-E893-D34014895513}"/>
              </a:ext>
            </a:extLst>
          </p:cNvPr>
          <p:cNvSpPr/>
          <p:nvPr/>
        </p:nvSpPr>
        <p:spPr>
          <a:xfrm>
            <a:off x="9311870" y="4073884"/>
            <a:ext cx="108000" cy="16632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Flecha: a la derecha con muesca 14">
            <a:extLst>
              <a:ext uri="{FF2B5EF4-FFF2-40B4-BE49-F238E27FC236}">
                <a16:creationId xmlns:a16="http://schemas.microsoft.com/office/drawing/2014/main" id="{E55AC5C9-03BF-4B91-6BF8-E91F07B85CAB}"/>
              </a:ext>
            </a:extLst>
          </p:cNvPr>
          <p:cNvSpPr/>
          <p:nvPr/>
        </p:nvSpPr>
        <p:spPr>
          <a:xfrm>
            <a:off x="8520082" y="4663168"/>
            <a:ext cx="672859" cy="484632"/>
          </a:xfrm>
          <a:prstGeom prst="notched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C8068A59-F5EA-0F50-E508-83136932F05D}"/>
              </a:ext>
            </a:extLst>
          </p:cNvPr>
          <p:cNvSpPr txBox="1"/>
          <p:nvPr/>
        </p:nvSpPr>
        <p:spPr>
          <a:xfrm>
            <a:off x="9263598" y="4529278"/>
            <a:ext cx="3881102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 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0   0   1   0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0   0   0   1</a:t>
            </a:r>
          </a:p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  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A52AAB80-B58C-AE67-8048-5E1505047987}"/>
              </a:ext>
            </a:extLst>
          </p:cNvPr>
          <p:cNvSpPr txBox="1"/>
          <p:nvPr/>
        </p:nvSpPr>
        <p:spPr>
          <a:xfrm>
            <a:off x="11118408" y="4586102"/>
            <a:ext cx="8777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= </a:t>
            </a:r>
            <a:r>
              <a:rPr lang="es-ES" sz="28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H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</a:p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89987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4" grpId="0"/>
      <p:bldP spid="33" grpId="0" animBg="1"/>
      <p:bldP spid="7" grpId="0"/>
      <p:bldP spid="72" grpId="0"/>
      <p:bldP spid="51" grpId="0" animBg="1"/>
      <p:bldP spid="60" grpId="0"/>
      <p:bldP spid="64" grpId="0" animBg="1"/>
      <p:bldP spid="69" grpId="0" animBg="1"/>
      <p:bldP spid="73" grpId="0"/>
      <p:bldP spid="75" grpId="0" animBg="1"/>
      <p:bldP spid="2" grpId="0"/>
      <p:bldP spid="11" grpId="0"/>
      <p:bldP spid="12" grpId="0" animBg="1"/>
      <p:bldP spid="13" grpId="0" animBg="1"/>
      <p:bldP spid="15" grpId="0" animBg="1"/>
      <p:bldP spid="16" grpId="0"/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948636-C7C4-F320-2F2C-A3C88FAB1A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ángulo 18">
            <a:extLst>
              <a:ext uri="{FF2B5EF4-FFF2-40B4-BE49-F238E27FC236}">
                <a16:creationId xmlns:a16="http://schemas.microsoft.com/office/drawing/2014/main" id="{EBC8648C-4CB5-72B3-324B-96286E144D98}"/>
              </a:ext>
            </a:extLst>
          </p:cNvPr>
          <p:cNvSpPr/>
          <p:nvPr/>
        </p:nvSpPr>
        <p:spPr>
          <a:xfrm>
            <a:off x="8699130" y="4517577"/>
            <a:ext cx="3454037" cy="9144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3B5CCB27-16C9-6A13-5F02-1701D661DF63}"/>
              </a:ext>
            </a:extLst>
          </p:cNvPr>
          <p:cNvSpPr/>
          <p:nvPr/>
        </p:nvSpPr>
        <p:spPr>
          <a:xfrm>
            <a:off x="6470499" y="4912336"/>
            <a:ext cx="1727951" cy="77737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B487F53A-C9EE-3C8E-DA3B-328113607182}"/>
              </a:ext>
            </a:extLst>
          </p:cNvPr>
          <p:cNvSpPr/>
          <p:nvPr/>
        </p:nvSpPr>
        <p:spPr>
          <a:xfrm>
            <a:off x="135258" y="323273"/>
            <a:ext cx="5549719" cy="6160653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93EC721A-D179-AA3D-DE40-ADF8F9D55773}"/>
              </a:ext>
            </a:extLst>
          </p:cNvPr>
          <p:cNvSpPr txBox="1">
            <a:spLocks/>
          </p:cNvSpPr>
          <p:nvPr/>
        </p:nvSpPr>
        <p:spPr>
          <a:xfrm>
            <a:off x="6027242" y="324729"/>
            <a:ext cx="5957087" cy="2735702"/>
          </a:xfrm>
          <a:prstGeom prst="rect">
            <a:avLst/>
          </a:prstGeom>
          <a:pattFill prst="lgConfetti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es-ES" sz="4100" dirty="0">
              <a:latin typeface="Comic Sans MS" panose="030F0702030302020204" pitchFamily="66" charset="0"/>
            </a:endParaRPr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AC7FE269-5226-7BD1-0F6B-EF5242E7AD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9703" y="2272599"/>
            <a:ext cx="5420766" cy="421132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s-ES" dirty="0">
                <a:solidFill>
                  <a:srgbClr val="7030A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➍</a:t>
            </a:r>
            <a:r>
              <a:rPr lang="es-ES" dirty="0"/>
              <a:t>  </a:t>
            </a:r>
            <a:r>
              <a:rPr lang="es-ES" sz="27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Las filas insertadas</a:t>
            </a:r>
            <a:r>
              <a:rPr lang="es-ES" sz="2700" dirty="0">
                <a:latin typeface="Comic Sans MS" panose="030F0702030302020204" pitchFamily="66" charset="0"/>
              </a:rPr>
              <a:t> para definir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   </a:t>
            </a:r>
            <a:r>
              <a:rPr lang="es-ES" sz="27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H</a:t>
            </a:r>
            <a:r>
              <a:rPr lang="es-ES" sz="2700" dirty="0">
                <a:latin typeface="Comic Sans MS" panose="030F0702030302020204" pitchFamily="66" charset="0"/>
              </a:rPr>
              <a:t>  (entendidas como vectores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   en base V, la base de referencia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   del espacio E</a:t>
            </a:r>
            <a:r>
              <a:rPr lang="es-ES" sz="2700" baseline="-25000" dirty="0">
                <a:latin typeface="Comic Sans MS" panose="030F0702030302020204" pitchFamily="66" charset="0"/>
              </a:rPr>
              <a:t>n</a:t>
            </a:r>
            <a:r>
              <a:rPr lang="es-ES" sz="2700" dirty="0">
                <a:latin typeface="Comic Sans MS" panose="030F0702030302020204" pitchFamily="66" charset="0"/>
              </a:rPr>
              <a:t>) generan un sub-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   espacio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G</a:t>
            </a:r>
            <a:r>
              <a:rPr lang="es-ES" sz="2700" dirty="0">
                <a:latin typeface="Comic Sans MS" panose="030F0702030302020204" pitchFamily="66" charset="0"/>
              </a:rPr>
              <a:t>, que es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suplementario   </a:t>
            </a:r>
          </a:p>
          <a:p>
            <a:pPr marL="0" indent="0">
              <a:buNone/>
            </a:pP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   de F; </a:t>
            </a:r>
            <a:r>
              <a:rPr lang="es-ES" sz="2700" dirty="0">
                <a:latin typeface="Comic Sans MS" panose="030F0702030302020204" pitchFamily="66" charset="0"/>
              </a:rPr>
              <a:t>este sistema de generado-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   res de G es también una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base </a:t>
            </a:r>
          </a:p>
          <a:p>
            <a:pPr marL="0" indent="0">
              <a:buNone/>
            </a:pP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   de G.</a:t>
            </a:r>
            <a:endParaRPr lang="es-ES" sz="2700" b="1" dirty="0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B6320E8F-6A7C-1602-6332-C78E3EA5CC9B}"/>
              </a:ext>
            </a:extLst>
          </p:cNvPr>
          <p:cNvSpPr txBox="1"/>
          <p:nvPr/>
        </p:nvSpPr>
        <p:spPr>
          <a:xfrm>
            <a:off x="7093427" y="1659833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>
                <a:latin typeface="Comic Sans MS" panose="030F0702030302020204" pitchFamily="66" charset="0"/>
              </a:rPr>
              <a:t>A</a:t>
            </a:r>
            <a:r>
              <a:rPr lang="es-ES" sz="2800" dirty="0">
                <a:latin typeface="Comic Sans MS" panose="030F0702030302020204" pitchFamily="66" charset="0"/>
              </a:rPr>
              <a:t> = </a:t>
            </a:r>
            <a:endParaRPr lang="es-ES" sz="2800" dirty="0"/>
          </a:p>
        </p:txBody>
      </p:sp>
      <p:sp>
        <p:nvSpPr>
          <p:cNvPr id="33" name="Flecha: hacia abajo 32">
            <a:extLst>
              <a:ext uri="{FF2B5EF4-FFF2-40B4-BE49-F238E27FC236}">
                <a16:creationId xmlns:a16="http://schemas.microsoft.com/office/drawing/2014/main" id="{9AFBA36A-CF47-74ED-B4A0-05207D3C3B39}"/>
              </a:ext>
            </a:extLst>
          </p:cNvPr>
          <p:cNvSpPr/>
          <p:nvPr/>
        </p:nvSpPr>
        <p:spPr>
          <a:xfrm>
            <a:off x="7224225" y="3235432"/>
            <a:ext cx="484632" cy="838452"/>
          </a:xfrm>
          <a:prstGeom prst="downArrow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799C2AA-58B1-38EC-2228-D1A9F40DFD8C}"/>
              </a:ext>
            </a:extLst>
          </p:cNvPr>
          <p:cNvSpPr txBox="1"/>
          <p:nvPr/>
        </p:nvSpPr>
        <p:spPr>
          <a:xfrm>
            <a:off x="6131281" y="231433"/>
            <a:ext cx="287450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400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… ejemplo…</a:t>
            </a:r>
          </a:p>
        </p:txBody>
      </p:sp>
      <p:sp>
        <p:nvSpPr>
          <p:cNvPr id="17" name="Título 1">
            <a:extLst>
              <a:ext uri="{FF2B5EF4-FFF2-40B4-BE49-F238E27FC236}">
                <a16:creationId xmlns:a16="http://schemas.microsoft.com/office/drawing/2014/main" id="{01272C17-09B9-14F7-FA90-2353743BD193}"/>
              </a:ext>
            </a:extLst>
          </p:cNvPr>
          <p:cNvSpPr txBox="1">
            <a:spLocks/>
          </p:cNvSpPr>
          <p:nvPr/>
        </p:nvSpPr>
        <p:spPr>
          <a:xfrm>
            <a:off x="1418469" y="597426"/>
            <a:ext cx="3028952" cy="122555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5400">
            <a:solidFill>
              <a:schemeClr val="accent2">
                <a:lumMod val="50000"/>
              </a:schemeClr>
            </a:solidFill>
          </a:ln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 El método  </a:t>
            </a:r>
            <a:br>
              <a:rPr lang="es-ES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en 4 pasos:</a:t>
            </a:r>
          </a:p>
        </p:txBody>
      </p:sp>
      <p:sp>
        <p:nvSpPr>
          <p:cNvPr id="51" name="Abrir corchete 50">
            <a:extLst>
              <a:ext uri="{FF2B5EF4-FFF2-40B4-BE49-F238E27FC236}">
                <a16:creationId xmlns:a16="http://schemas.microsoft.com/office/drawing/2014/main" id="{1B56C726-D932-7C73-9490-1EE9CBC946CB}"/>
              </a:ext>
            </a:extLst>
          </p:cNvPr>
          <p:cNvSpPr/>
          <p:nvPr/>
        </p:nvSpPr>
        <p:spPr>
          <a:xfrm>
            <a:off x="7925697" y="1276400"/>
            <a:ext cx="108000" cy="13032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9A202A3B-62E4-FF55-7690-99E416965A69}"/>
              </a:ext>
            </a:extLst>
          </p:cNvPr>
          <p:cNvSpPr txBox="1"/>
          <p:nvPr/>
        </p:nvSpPr>
        <p:spPr>
          <a:xfrm>
            <a:off x="7991636" y="1378254"/>
            <a:ext cx="2028300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3   2  0   1    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1  -1   2   1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1   4  -4 -1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 </a:t>
            </a:r>
          </a:p>
        </p:txBody>
      </p:sp>
      <p:sp>
        <p:nvSpPr>
          <p:cNvPr id="64" name="Cerrar corchete 63">
            <a:extLst>
              <a:ext uri="{FF2B5EF4-FFF2-40B4-BE49-F238E27FC236}">
                <a16:creationId xmlns:a16="http://schemas.microsoft.com/office/drawing/2014/main" id="{2D36A378-7719-295B-7870-40B5F7EF1AF5}"/>
              </a:ext>
            </a:extLst>
          </p:cNvPr>
          <p:cNvSpPr/>
          <p:nvPr/>
        </p:nvSpPr>
        <p:spPr>
          <a:xfrm>
            <a:off x="9666823" y="1275383"/>
            <a:ext cx="108944" cy="13032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16965FB7-AD71-CF7F-35F9-0DF8F18933D5}"/>
              </a:ext>
            </a:extLst>
          </p:cNvPr>
          <p:cNvSpPr txBox="1"/>
          <p:nvPr/>
        </p:nvSpPr>
        <p:spPr>
          <a:xfrm>
            <a:off x="6368983" y="4073884"/>
            <a:ext cx="3881102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-1   2   1   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 5  -6 -2</a:t>
            </a:r>
          </a:p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  </a:t>
            </a:r>
          </a:p>
        </p:txBody>
      </p:sp>
      <p:sp>
        <p:nvSpPr>
          <p:cNvPr id="12" name="Cerrar corchete 11">
            <a:extLst>
              <a:ext uri="{FF2B5EF4-FFF2-40B4-BE49-F238E27FC236}">
                <a16:creationId xmlns:a16="http://schemas.microsoft.com/office/drawing/2014/main" id="{356A5A14-E83D-A808-05A8-2C894D0607BC}"/>
              </a:ext>
            </a:extLst>
          </p:cNvPr>
          <p:cNvSpPr/>
          <p:nvPr/>
        </p:nvSpPr>
        <p:spPr>
          <a:xfrm>
            <a:off x="8147768" y="4080736"/>
            <a:ext cx="108944" cy="16632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Abrir corchete 12">
            <a:extLst>
              <a:ext uri="{FF2B5EF4-FFF2-40B4-BE49-F238E27FC236}">
                <a16:creationId xmlns:a16="http://schemas.microsoft.com/office/drawing/2014/main" id="{8E76503B-022A-6311-4331-71C320B27BAD}"/>
              </a:ext>
            </a:extLst>
          </p:cNvPr>
          <p:cNvSpPr/>
          <p:nvPr/>
        </p:nvSpPr>
        <p:spPr>
          <a:xfrm>
            <a:off x="6403187" y="4073884"/>
            <a:ext cx="108000" cy="16632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59160A81-1E49-ABEB-BFB9-98A609ED720D}"/>
              </a:ext>
            </a:extLst>
          </p:cNvPr>
          <p:cNvSpPr txBox="1"/>
          <p:nvPr/>
        </p:nvSpPr>
        <p:spPr>
          <a:xfrm>
            <a:off x="5703994" y="4659607"/>
            <a:ext cx="8777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H=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</a:p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A6E116FE-0A9E-89E3-2094-D5C9C5BFB51A}"/>
              </a:ext>
            </a:extLst>
          </p:cNvPr>
          <p:cNvSpPr txBox="1"/>
          <p:nvPr/>
        </p:nvSpPr>
        <p:spPr>
          <a:xfrm>
            <a:off x="6194503" y="6133405"/>
            <a:ext cx="22371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insertadas</a:t>
            </a:r>
          </a:p>
        </p:txBody>
      </p: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F0587C29-153D-07CD-96C1-38D99EBA3D47}"/>
              </a:ext>
            </a:extLst>
          </p:cNvPr>
          <p:cNvCxnSpPr>
            <a:stCxn id="3" idx="0"/>
          </p:cNvCxnSpPr>
          <p:nvPr/>
        </p:nvCxnSpPr>
        <p:spPr>
          <a:xfrm flipV="1">
            <a:off x="7313069" y="5743936"/>
            <a:ext cx="8093" cy="389469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lecha: a la derecha 9">
            <a:extLst>
              <a:ext uri="{FF2B5EF4-FFF2-40B4-BE49-F238E27FC236}">
                <a16:creationId xmlns:a16="http://schemas.microsoft.com/office/drawing/2014/main" id="{4FAA29D1-0405-B477-5D76-4224E2752C19}"/>
              </a:ext>
            </a:extLst>
          </p:cNvPr>
          <p:cNvSpPr/>
          <p:nvPr/>
        </p:nvSpPr>
        <p:spPr>
          <a:xfrm>
            <a:off x="8333255" y="4659607"/>
            <a:ext cx="228643" cy="484632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8C8E196C-7009-B5D9-9AE0-977180536525}"/>
              </a:ext>
            </a:extLst>
          </p:cNvPr>
          <p:cNvSpPr txBox="1"/>
          <p:nvPr/>
        </p:nvSpPr>
        <p:spPr>
          <a:xfrm>
            <a:off x="8737962" y="4697433"/>
            <a:ext cx="37372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>
                <a:solidFill>
                  <a:srgbClr val="FF0000"/>
                </a:solidFill>
                <a:latin typeface="Comic Sans MS" panose="030F0702030302020204" pitchFamily="66" charset="0"/>
              </a:rPr>
              <a:t>G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=&lt; (0,0,1,0), (0,0,0,1) &gt;</a:t>
            </a:r>
            <a:endParaRPr lang="es-ES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56F161A1-F185-4EC3-E835-67BC02336936}"/>
              </a:ext>
            </a:extLst>
          </p:cNvPr>
          <p:cNvSpPr txBox="1"/>
          <p:nvPr/>
        </p:nvSpPr>
        <p:spPr>
          <a:xfrm>
            <a:off x="6470499" y="4517577"/>
            <a:ext cx="3881102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 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0   0   1   0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0   0   0   1</a:t>
            </a:r>
          </a:p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220372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4" grpId="0" animBg="1"/>
      <p:bldP spid="6" grpId="0" animBg="1"/>
      <p:bldP spid="24" grpId="0"/>
      <p:bldP spid="33" grpId="0" animBg="1"/>
      <p:bldP spid="7" grpId="0"/>
      <p:bldP spid="51" grpId="0" animBg="1"/>
      <p:bldP spid="60" grpId="0"/>
      <p:bldP spid="64" grpId="0" animBg="1"/>
      <p:bldP spid="11" grpId="0"/>
      <p:bldP spid="12" grpId="0" animBg="1"/>
      <p:bldP spid="13" grpId="0" animBg="1"/>
      <p:bldP spid="18" grpId="0"/>
      <p:bldP spid="3" grpId="0"/>
      <p:bldP spid="10" grpId="0" animBg="1"/>
      <p:bldP spid="14" grpId="0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6C1A26-6C7E-24F6-B2D1-9ED8AC6B5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3497" y="119210"/>
            <a:ext cx="7155654" cy="830997"/>
          </a:xfrm>
          <a:solidFill>
            <a:schemeClr val="accent4">
              <a:lumMod val="40000"/>
              <a:lumOff val="60000"/>
            </a:schemeClr>
          </a:solid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¿Necesitas un nuevo ejemplo?  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B764EBD9-59A3-CF27-44DA-F86A2FCA12A5}"/>
              </a:ext>
            </a:extLst>
          </p:cNvPr>
          <p:cNvSpPr txBox="1">
            <a:spLocks/>
          </p:cNvSpPr>
          <p:nvPr/>
        </p:nvSpPr>
        <p:spPr>
          <a:xfrm>
            <a:off x="123891" y="1090699"/>
            <a:ext cx="11944215" cy="1882965"/>
          </a:xfrm>
          <a:prstGeom prst="rect">
            <a:avLst/>
          </a:prstGeom>
          <a:pattFill prst="lgConfetti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sz="5300" b="1" dirty="0">
                <a:solidFill>
                  <a:schemeClr val="accent1">
                    <a:lumMod val="50000"/>
                  </a:schemeClr>
                </a:solidFill>
              </a:rPr>
              <a:t>En </a:t>
            </a:r>
            <a:r>
              <a:rPr lang="es-ES" sz="5300" b="1" i="1" dirty="0">
                <a:solidFill>
                  <a:schemeClr val="accent6">
                    <a:lumMod val="75000"/>
                  </a:schemeClr>
                </a:solidFill>
              </a:rPr>
              <a:t>R</a:t>
            </a:r>
            <a:r>
              <a:rPr lang="es-ES" sz="5300" b="1" baseline="-25000" dirty="0">
                <a:solidFill>
                  <a:schemeClr val="accent6">
                    <a:lumMod val="75000"/>
                  </a:schemeClr>
                </a:solidFill>
              </a:rPr>
              <a:t>4</a:t>
            </a:r>
            <a:r>
              <a:rPr lang="es-ES" sz="5300" b="1" dirty="0">
                <a:solidFill>
                  <a:schemeClr val="accent6">
                    <a:lumMod val="75000"/>
                  </a:schemeClr>
                </a:solidFill>
              </a:rPr>
              <a:t>[x]</a:t>
            </a:r>
            <a:r>
              <a:rPr lang="es-ES" sz="5300" b="1" baseline="30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z="53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sz="4800" b="1" dirty="0">
                <a:solidFill>
                  <a:schemeClr val="accent1">
                    <a:lumMod val="50000"/>
                  </a:schemeClr>
                </a:solidFill>
              </a:rPr>
              <a:t>(polinomios de grado </a:t>
            </a:r>
            <a:r>
              <a:rPr lang="es-ES" sz="4800" b="1" dirty="0">
                <a:solidFill>
                  <a:schemeClr val="accent1">
                    <a:lumMod val="50000"/>
                  </a:schemeClr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≤ 4</a:t>
            </a:r>
            <a:r>
              <a:rPr lang="es-ES" sz="4800" b="1" dirty="0">
                <a:solidFill>
                  <a:schemeClr val="accent1">
                    <a:lumMod val="50000"/>
                  </a:schemeClr>
                </a:solidFill>
              </a:rPr>
              <a:t>  con coeficientes reales)</a:t>
            </a:r>
            <a:r>
              <a:rPr lang="es-ES" sz="5900" b="1" dirty="0">
                <a:solidFill>
                  <a:schemeClr val="accent1">
                    <a:lumMod val="50000"/>
                  </a:schemeClr>
                </a:solidFill>
              </a:rPr>
              <a:t>: </a:t>
            </a:r>
          </a:p>
          <a:p>
            <a:endParaRPr lang="es-ES" sz="3400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s-ES" sz="34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   </a:t>
            </a:r>
            <a:r>
              <a:rPr lang="es-ES" sz="4700" b="1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41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4100" dirty="0">
                <a:latin typeface="Comic Sans MS" panose="030F0702030302020204" pitchFamily="66" charset="0"/>
              </a:rPr>
              <a:t>= </a:t>
            </a:r>
            <a:r>
              <a:rPr lang="es-ES" sz="4700" dirty="0">
                <a:latin typeface="Comic Sans MS" panose="030F0702030302020204" pitchFamily="66" charset="0"/>
              </a:rPr>
              <a:t>&lt; 2-2x-2x</a:t>
            </a:r>
            <a:r>
              <a:rPr lang="es-ES" sz="4700" baseline="30000" dirty="0">
                <a:latin typeface="Comic Sans MS" panose="030F0702030302020204" pitchFamily="66" charset="0"/>
              </a:rPr>
              <a:t>2</a:t>
            </a:r>
            <a:r>
              <a:rPr lang="es-ES" sz="4700" dirty="0">
                <a:latin typeface="Comic Sans MS" panose="030F0702030302020204" pitchFamily="66" charset="0"/>
              </a:rPr>
              <a:t>+2x</a:t>
            </a:r>
            <a:r>
              <a:rPr lang="es-ES" sz="4700" baseline="30000" dirty="0">
                <a:latin typeface="Comic Sans MS" panose="030F0702030302020204" pitchFamily="66" charset="0"/>
              </a:rPr>
              <a:t>3</a:t>
            </a:r>
            <a:r>
              <a:rPr lang="es-ES" sz="4700" dirty="0">
                <a:latin typeface="Comic Sans MS" panose="030F0702030302020204" pitchFamily="66" charset="0"/>
              </a:rPr>
              <a:t>+7x</a:t>
            </a:r>
            <a:r>
              <a:rPr lang="es-ES" sz="4700" baseline="30000" dirty="0">
                <a:latin typeface="Comic Sans MS" panose="030F0702030302020204" pitchFamily="66" charset="0"/>
              </a:rPr>
              <a:t>4</a:t>
            </a:r>
            <a:r>
              <a:rPr lang="es-ES" sz="4700" dirty="0">
                <a:latin typeface="Comic Sans MS" panose="030F0702030302020204" pitchFamily="66" charset="0"/>
              </a:rPr>
              <a:t>, 1+2x+3x</a:t>
            </a:r>
            <a:r>
              <a:rPr lang="es-ES" sz="4700" baseline="30000" dirty="0">
                <a:latin typeface="Comic Sans MS" panose="030F0702030302020204" pitchFamily="66" charset="0"/>
              </a:rPr>
              <a:t>3</a:t>
            </a:r>
            <a:r>
              <a:rPr lang="es-ES" sz="4700" dirty="0">
                <a:latin typeface="Comic Sans MS" panose="030F0702030302020204" pitchFamily="66" charset="0"/>
              </a:rPr>
              <a:t>+3x</a:t>
            </a:r>
            <a:r>
              <a:rPr lang="es-ES" sz="4700" baseline="30000" dirty="0">
                <a:latin typeface="Comic Sans MS" panose="030F0702030302020204" pitchFamily="66" charset="0"/>
              </a:rPr>
              <a:t>4</a:t>
            </a:r>
            <a:r>
              <a:rPr lang="es-ES" sz="4700" dirty="0">
                <a:latin typeface="Comic Sans MS" panose="030F0702030302020204" pitchFamily="66" charset="0"/>
              </a:rPr>
              <a:t>, 2+x-x</a:t>
            </a:r>
            <a:r>
              <a:rPr lang="es-ES" sz="4700" baseline="30000" dirty="0">
                <a:latin typeface="Comic Sans MS" panose="030F0702030302020204" pitchFamily="66" charset="0"/>
              </a:rPr>
              <a:t>2</a:t>
            </a:r>
            <a:r>
              <a:rPr lang="es-ES" sz="4700" dirty="0">
                <a:latin typeface="Comic Sans MS" panose="030F0702030302020204" pitchFamily="66" charset="0"/>
              </a:rPr>
              <a:t>+5x</a:t>
            </a:r>
            <a:r>
              <a:rPr lang="es-ES" sz="4700" baseline="30000" dirty="0">
                <a:latin typeface="Comic Sans MS" panose="030F0702030302020204" pitchFamily="66" charset="0"/>
              </a:rPr>
              <a:t>3</a:t>
            </a:r>
            <a:r>
              <a:rPr lang="es-ES" sz="4700" dirty="0">
                <a:latin typeface="Comic Sans MS" panose="030F0702030302020204" pitchFamily="66" charset="0"/>
              </a:rPr>
              <a:t>+8x</a:t>
            </a:r>
            <a:r>
              <a:rPr lang="es-ES" sz="4700" baseline="30000" dirty="0">
                <a:latin typeface="Comic Sans MS" panose="030F0702030302020204" pitchFamily="66" charset="0"/>
              </a:rPr>
              <a:t>4 </a:t>
            </a:r>
            <a:r>
              <a:rPr lang="es-ES" sz="4700" dirty="0">
                <a:latin typeface="Comic Sans MS" panose="030F0702030302020204" pitchFamily="66" charset="0"/>
              </a:rPr>
              <a:t>&gt; </a:t>
            </a:r>
          </a:p>
          <a:p>
            <a:endParaRPr lang="es-ES" sz="3700" b="1" dirty="0">
              <a:latin typeface="Comic Sans MS" panose="030F0702030302020204" pitchFamily="66" charset="0"/>
            </a:endParaRPr>
          </a:p>
          <a:p>
            <a:r>
              <a:rPr lang="es-ES" sz="53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Queremos encontrar un subespacio  </a:t>
            </a:r>
            <a:r>
              <a:rPr lang="es-ES" sz="53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G,</a:t>
            </a:r>
            <a:r>
              <a:rPr lang="es-ES" sz="5300" b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suplementario</a:t>
            </a:r>
            <a:r>
              <a:rPr lang="es-ES" sz="53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sz="5300" b="1">
                <a:latin typeface="Calibri Light" panose="020F0302020204030204" pitchFamily="34" charset="0"/>
                <a:cs typeface="Calibri Light" panose="020F0302020204030204" pitchFamily="34" charset="0"/>
              </a:rPr>
              <a:t>de  </a:t>
            </a:r>
            <a:r>
              <a:rPr lang="es-ES" sz="5300" b="1">
                <a:latin typeface="Comic Sans MS" panose="030F0702030302020204" pitchFamily="66" charset="0"/>
                <a:cs typeface="Calibri Light" panose="020F0302020204030204" pitchFamily="34" charset="0"/>
              </a:rPr>
              <a:t>F</a:t>
            </a:r>
            <a:r>
              <a:rPr lang="es-ES" sz="53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.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3E5A5487-C344-D39C-C698-F3515BEC759B}"/>
              </a:ext>
            </a:extLst>
          </p:cNvPr>
          <p:cNvSpPr txBox="1"/>
          <p:nvPr/>
        </p:nvSpPr>
        <p:spPr>
          <a:xfrm>
            <a:off x="3145913" y="3601155"/>
            <a:ext cx="9028434" cy="1405834"/>
          </a:xfrm>
          <a:prstGeom prst="rect">
            <a:avLst/>
          </a:prstGeom>
          <a:pattFill prst="pct5">
            <a:fgClr>
              <a:schemeClr val="accent6">
                <a:lumMod val="20000"/>
                <a:lumOff val="80000"/>
              </a:schemeClr>
            </a:fgClr>
            <a:bgClr>
              <a:schemeClr val="bg1"/>
            </a:bgClr>
          </a:pattFill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Tomando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 =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{1,x, x</a:t>
            </a:r>
            <a:r>
              <a:rPr lang="es-ES" sz="2800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x</a:t>
            </a:r>
            <a:r>
              <a:rPr lang="es-ES" sz="2800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x</a:t>
            </a:r>
            <a:r>
              <a:rPr lang="es-ES" sz="2800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4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}</a:t>
            </a:r>
            <a:r>
              <a:rPr lang="es-ES" sz="28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base canónica de </a:t>
            </a:r>
            <a:r>
              <a:rPr lang="es-ES" sz="3200" b="1" i="1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  <a:ea typeface="Yu Mincho Light" panose="02020300000000000000" pitchFamily="18" charset="-128"/>
                <a:cs typeface="Calibri Light" panose="020F0302020204030204" pitchFamily="34" charset="0"/>
              </a:rPr>
              <a:t>R</a:t>
            </a:r>
            <a:r>
              <a:rPr lang="es-ES" sz="3200" b="1" baseline="-25000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  <a:ea typeface="Yu Mincho Light" panose="02020300000000000000" pitchFamily="18" charset="-128"/>
                <a:cs typeface="Calibri Light" panose="020F0302020204030204" pitchFamily="34" charset="0"/>
              </a:rPr>
              <a:t>4</a:t>
            </a:r>
            <a:r>
              <a:rPr lang="es-ES" sz="3200" b="1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  <a:ea typeface="Yu Mincho Light" panose="02020300000000000000" pitchFamily="18" charset="-128"/>
                <a:cs typeface="Calibri Light" panose="020F0302020204030204" pitchFamily="34" charset="0"/>
              </a:rPr>
              <a:t>[x]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: </a:t>
            </a:r>
          </a:p>
          <a:p>
            <a:pPr>
              <a:lnSpc>
                <a:spcPct val="150000"/>
              </a:lnSpc>
            </a:pPr>
            <a:r>
              <a:rPr lang="es-E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8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= &lt; (2,-2,-2,2,7)</a:t>
            </a:r>
            <a:r>
              <a:rPr lang="es-ES" sz="28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(1,2,0,3,3)</a:t>
            </a:r>
            <a:r>
              <a:rPr lang="es-ES" sz="28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(2,1,-1,5,8)</a:t>
            </a:r>
            <a:r>
              <a:rPr lang="es-ES" sz="28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&gt; . 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5BBA6D15-C577-155A-5ACC-81DEB47B0A79}"/>
              </a:ext>
            </a:extLst>
          </p:cNvPr>
          <p:cNvSpPr txBox="1"/>
          <p:nvPr/>
        </p:nvSpPr>
        <p:spPr>
          <a:xfrm>
            <a:off x="361737" y="3083733"/>
            <a:ext cx="57342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Seguimos los 4 pasos del método:</a:t>
            </a: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66456461-827D-537D-83B2-EA7CD69B1BE3}"/>
              </a:ext>
            </a:extLst>
          </p:cNvPr>
          <p:cNvSpPr/>
          <p:nvPr/>
        </p:nvSpPr>
        <p:spPr>
          <a:xfrm>
            <a:off x="396076" y="3631501"/>
            <a:ext cx="2610011" cy="914400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8ED5DC41-FDA7-CBD2-298B-A543140E7669}"/>
              </a:ext>
            </a:extLst>
          </p:cNvPr>
          <p:cNvSpPr txBox="1"/>
          <p:nvPr/>
        </p:nvSpPr>
        <p:spPr>
          <a:xfrm>
            <a:off x="417098" y="3827091"/>
            <a:ext cx="26003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➊ 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(matriz </a:t>
            </a:r>
            <a:r>
              <a:rPr lang="es-ES" sz="28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74C55107-6E80-5C7B-C7D7-7DF5B7A8E685}"/>
              </a:ext>
            </a:extLst>
          </p:cNvPr>
          <p:cNvSpPr txBox="1"/>
          <p:nvPr/>
        </p:nvSpPr>
        <p:spPr>
          <a:xfrm>
            <a:off x="4814291" y="5673048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= </a:t>
            </a:r>
            <a:endParaRPr lang="es-ES" sz="2800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84206749-41C9-F2AA-1A6F-8F67EFE16345}"/>
              </a:ext>
            </a:extLst>
          </p:cNvPr>
          <p:cNvSpPr txBox="1"/>
          <p:nvPr/>
        </p:nvSpPr>
        <p:spPr>
          <a:xfrm>
            <a:off x="5613675" y="5242161"/>
            <a:ext cx="2479393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  -2 -2  2  7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1   2   0  3  3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2   1  -1  5  8</a:t>
            </a:r>
          </a:p>
        </p:txBody>
      </p:sp>
      <p:sp>
        <p:nvSpPr>
          <p:cNvPr id="8" name="Abrir corchete 7">
            <a:extLst>
              <a:ext uri="{FF2B5EF4-FFF2-40B4-BE49-F238E27FC236}">
                <a16:creationId xmlns:a16="http://schemas.microsoft.com/office/drawing/2014/main" id="{0095FEE2-3482-6653-9BD8-9E074B59DC50}"/>
              </a:ext>
            </a:extLst>
          </p:cNvPr>
          <p:cNvSpPr/>
          <p:nvPr/>
        </p:nvSpPr>
        <p:spPr>
          <a:xfrm>
            <a:off x="5659394" y="5242161"/>
            <a:ext cx="45719" cy="1314000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errar corchete 8">
            <a:extLst>
              <a:ext uri="{FF2B5EF4-FFF2-40B4-BE49-F238E27FC236}">
                <a16:creationId xmlns:a16="http://schemas.microsoft.com/office/drawing/2014/main" id="{7908E2EF-5797-9B2C-B259-5912EA72C19C}"/>
              </a:ext>
            </a:extLst>
          </p:cNvPr>
          <p:cNvSpPr/>
          <p:nvPr/>
        </p:nvSpPr>
        <p:spPr>
          <a:xfrm>
            <a:off x="7981618" y="5242161"/>
            <a:ext cx="86831" cy="1314000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94FE0521-67EE-252D-277F-1A4BAF0CC645}"/>
              </a:ext>
            </a:extLst>
          </p:cNvPr>
          <p:cNvSpPr txBox="1"/>
          <p:nvPr/>
        </p:nvSpPr>
        <p:spPr>
          <a:xfrm>
            <a:off x="10965247" y="4341600"/>
            <a:ext cx="830677" cy="667170"/>
          </a:xfrm>
          <a:prstGeom prst="rect">
            <a:avLst/>
          </a:prstGeom>
          <a:pattFill prst="pct5">
            <a:fgClr>
              <a:schemeClr val="accent6">
                <a:lumMod val="20000"/>
                <a:lumOff val="80000"/>
              </a:schemeClr>
            </a:fgClr>
            <a:bgClr>
              <a:schemeClr val="bg1"/>
            </a:bgClr>
          </a:pattFill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Así:</a:t>
            </a:r>
          </a:p>
        </p:txBody>
      </p:sp>
    </p:spTree>
    <p:extLst>
      <p:ext uri="{BB962C8B-B14F-4D97-AF65-F5344CB8AC3E}">
        <p14:creationId xmlns:p14="http://schemas.microsoft.com/office/powerpoint/2010/main" val="3879937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1" grpId="0"/>
      <p:bldP spid="3" grpId="0" animBg="1"/>
      <p:bldP spid="4" grpId="0"/>
      <p:bldP spid="5" grpId="0"/>
      <p:bldP spid="7" grpId="0"/>
      <p:bldP spid="8" grpId="0" animBg="1"/>
      <p:bldP spid="9" grpId="0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45C26D-768E-279B-7F70-2386914A67E2}"/>
              </a:ext>
            </a:extLst>
          </p:cNvPr>
          <p:cNvSpPr txBox="1">
            <a:spLocks/>
          </p:cNvSpPr>
          <p:nvPr/>
        </p:nvSpPr>
        <p:spPr>
          <a:xfrm>
            <a:off x="522462" y="215709"/>
            <a:ext cx="10571765" cy="1318123"/>
          </a:xfrm>
          <a:prstGeom prst="rect">
            <a:avLst/>
          </a:prstGeom>
          <a:pattFill prst="lgConfetti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         </a:t>
            </a:r>
            <a:r>
              <a:rPr lang="es-ES" sz="2900" b="1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9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900" dirty="0">
                <a:latin typeface="Comic Sans MS" panose="030F0702030302020204" pitchFamily="66" charset="0"/>
              </a:rPr>
              <a:t>= </a:t>
            </a:r>
            <a:r>
              <a:rPr lang="es-ES" sz="29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&lt; (2,-2,-2,2,7)</a:t>
            </a:r>
            <a:r>
              <a:rPr lang="es-ES" sz="29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9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(1,2,0,3,3)</a:t>
            </a:r>
            <a:r>
              <a:rPr lang="es-ES" sz="29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9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(2,1,-1,5,8)</a:t>
            </a:r>
            <a:r>
              <a:rPr lang="es-ES" sz="29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9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&gt;</a:t>
            </a:r>
            <a:r>
              <a:rPr lang="es-ES" sz="29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  <a:endParaRPr lang="es-ES" sz="2900" dirty="0">
              <a:latin typeface="Comic Sans MS" panose="030F0702030302020204" pitchFamily="66" charset="0"/>
            </a:endParaRP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8B524F32-8C20-7407-CFE9-44D5321D930B}"/>
              </a:ext>
            </a:extLst>
          </p:cNvPr>
          <p:cNvSpPr/>
          <p:nvPr/>
        </p:nvSpPr>
        <p:spPr>
          <a:xfrm>
            <a:off x="522462" y="1979682"/>
            <a:ext cx="10085111" cy="914400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0A86F8F9-0D41-E8A9-2390-1D51F1076BAE}"/>
              </a:ext>
            </a:extLst>
          </p:cNvPr>
          <p:cNvSpPr txBox="1"/>
          <p:nvPr/>
        </p:nvSpPr>
        <p:spPr>
          <a:xfrm>
            <a:off x="522462" y="2175272"/>
            <a:ext cx="102948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➋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(operaciones elementales de fila hasta matriz  </a:t>
            </a:r>
            <a:r>
              <a:rPr lang="es-ES" sz="28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R,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m.e.f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.)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EE6DBF9-3B5F-1BA8-A16B-A66D20000A8C}"/>
              </a:ext>
            </a:extLst>
          </p:cNvPr>
          <p:cNvSpPr txBox="1"/>
          <p:nvPr/>
        </p:nvSpPr>
        <p:spPr>
          <a:xfrm>
            <a:off x="5249637" y="3927973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-2f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23C6E84-D93E-D08F-F382-EEB4A6B4BEC3}"/>
              </a:ext>
            </a:extLst>
          </p:cNvPr>
          <p:cNvSpPr txBox="1"/>
          <p:nvPr/>
        </p:nvSpPr>
        <p:spPr>
          <a:xfrm>
            <a:off x="4131405" y="3927973"/>
            <a:ext cx="9244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  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6E17B858-5EDE-B5DA-F7DA-23CBE4D1BDBC}"/>
              </a:ext>
            </a:extLst>
          </p:cNvPr>
          <p:cNvCxnSpPr/>
          <p:nvPr/>
        </p:nvCxnSpPr>
        <p:spPr>
          <a:xfrm>
            <a:off x="4177057" y="4328083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AE5A456D-9D8E-9524-FCA0-3901C751F8F2}"/>
              </a:ext>
            </a:extLst>
          </p:cNvPr>
          <p:cNvCxnSpPr>
            <a:cxnSpLocks/>
          </p:cNvCxnSpPr>
          <p:nvPr/>
        </p:nvCxnSpPr>
        <p:spPr>
          <a:xfrm>
            <a:off x="5253308" y="4328083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uadroTexto 9">
            <a:extLst>
              <a:ext uri="{FF2B5EF4-FFF2-40B4-BE49-F238E27FC236}">
                <a16:creationId xmlns:a16="http://schemas.microsoft.com/office/drawing/2014/main" id="{D1FFCA16-D361-5770-9C58-B9D5BEFE0FE2}"/>
              </a:ext>
            </a:extLst>
          </p:cNvPr>
          <p:cNvSpPr txBox="1"/>
          <p:nvPr/>
        </p:nvSpPr>
        <p:spPr>
          <a:xfrm>
            <a:off x="714239" y="3966409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= </a:t>
            </a:r>
            <a:endParaRPr lang="es-ES" sz="2800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D797428F-FA5A-EC55-94E8-025A2F32A88A}"/>
              </a:ext>
            </a:extLst>
          </p:cNvPr>
          <p:cNvSpPr txBox="1"/>
          <p:nvPr/>
        </p:nvSpPr>
        <p:spPr>
          <a:xfrm>
            <a:off x="1513623" y="3535522"/>
            <a:ext cx="2479393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  -2 -2  2  7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1   2   0  3  3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2   1  -1  5  8</a:t>
            </a:r>
          </a:p>
        </p:txBody>
      </p:sp>
      <p:sp>
        <p:nvSpPr>
          <p:cNvPr id="12" name="Abrir corchete 11">
            <a:extLst>
              <a:ext uri="{FF2B5EF4-FFF2-40B4-BE49-F238E27FC236}">
                <a16:creationId xmlns:a16="http://schemas.microsoft.com/office/drawing/2014/main" id="{181EEAFB-A1E6-FC4F-B309-51C44E00FF0B}"/>
              </a:ext>
            </a:extLst>
          </p:cNvPr>
          <p:cNvSpPr/>
          <p:nvPr/>
        </p:nvSpPr>
        <p:spPr>
          <a:xfrm>
            <a:off x="1559342" y="3535522"/>
            <a:ext cx="45719" cy="1314000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errar corchete 12">
            <a:extLst>
              <a:ext uri="{FF2B5EF4-FFF2-40B4-BE49-F238E27FC236}">
                <a16:creationId xmlns:a16="http://schemas.microsoft.com/office/drawing/2014/main" id="{8B0EFD26-F79C-76C9-DA38-69E4857D1DED}"/>
              </a:ext>
            </a:extLst>
          </p:cNvPr>
          <p:cNvSpPr/>
          <p:nvPr/>
        </p:nvSpPr>
        <p:spPr>
          <a:xfrm>
            <a:off x="3881566" y="3535522"/>
            <a:ext cx="86831" cy="1314000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A72EEC6C-1407-6917-F447-7582BE195DCC}"/>
              </a:ext>
            </a:extLst>
          </p:cNvPr>
          <p:cNvCxnSpPr>
            <a:cxnSpLocks/>
          </p:cNvCxnSpPr>
          <p:nvPr/>
        </p:nvCxnSpPr>
        <p:spPr>
          <a:xfrm>
            <a:off x="4462439" y="4128028"/>
            <a:ext cx="262347" cy="0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uadroTexto 15">
            <a:extLst>
              <a:ext uri="{FF2B5EF4-FFF2-40B4-BE49-F238E27FC236}">
                <a16:creationId xmlns:a16="http://schemas.microsoft.com/office/drawing/2014/main" id="{6B393FC5-4C53-50CC-077F-B8AEE3D3A800}"/>
              </a:ext>
            </a:extLst>
          </p:cNvPr>
          <p:cNvSpPr txBox="1"/>
          <p:nvPr/>
        </p:nvSpPr>
        <p:spPr>
          <a:xfrm>
            <a:off x="6237529" y="3927973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-2f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B7C8D4C1-C571-88EF-0AD8-87760768D483}"/>
              </a:ext>
            </a:extLst>
          </p:cNvPr>
          <p:cNvCxnSpPr>
            <a:cxnSpLocks/>
          </p:cNvCxnSpPr>
          <p:nvPr/>
        </p:nvCxnSpPr>
        <p:spPr>
          <a:xfrm>
            <a:off x="6293123" y="4305392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uadroTexto 17">
            <a:extLst>
              <a:ext uri="{FF2B5EF4-FFF2-40B4-BE49-F238E27FC236}">
                <a16:creationId xmlns:a16="http://schemas.microsoft.com/office/drawing/2014/main" id="{BFFC49F7-B0D7-E866-1F77-D3A04060AB7B}"/>
              </a:ext>
            </a:extLst>
          </p:cNvPr>
          <p:cNvSpPr txBox="1"/>
          <p:nvPr/>
        </p:nvSpPr>
        <p:spPr>
          <a:xfrm>
            <a:off x="7274569" y="3927973"/>
            <a:ext cx="10533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     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19" name="Conector recto de flecha 18">
            <a:extLst>
              <a:ext uri="{FF2B5EF4-FFF2-40B4-BE49-F238E27FC236}">
                <a16:creationId xmlns:a16="http://schemas.microsoft.com/office/drawing/2014/main" id="{694C52AF-3B5C-79F5-D6FB-EA4F7564E9B2}"/>
              </a:ext>
            </a:extLst>
          </p:cNvPr>
          <p:cNvCxnSpPr>
            <a:cxnSpLocks/>
          </p:cNvCxnSpPr>
          <p:nvPr/>
        </p:nvCxnSpPr>
        <p:spPr>
          <a:xfrm>
            <a:off x="7605602" y="4128028"/>
            <a:ext cx="262347" cy="0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de flecha 19">
            <a:extLst>
              <a:ext uri="{FF2B5EF4-FFF2-40B4-BE49-F238E27FC236}">
                <a16:creationId xmlns:a16="http://schemas.microsoft.com/office/drawing/2014/main" id="{5264F670-A0BB-6A71-9FA9-E2299FDE073D}"/>
              </a:ext>
            </a:extLst>
          </p:cNvPr>
          <p:cNvCxnSpPr/>
          <p:nvPr/>
        </p:nvCxnSpPr>
        <p:spPr>
          <a:xfrm>
            <a:off x="7320220" y="4305392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uadroTexto 20">
            <a:extLst>
              <a:ext uri="{FF2B5EF4-FFF2-40B4-BE49-F238E27FC236}">
                <a16:creationId xmlns:a16="http://schemas.microsoft.com/office/drawing/2014/main" id="{B46C78EE-BF61-F369-42C8-903D0DAB8867}"/>
              </a:ext>
            </a:extLst>
          </p:cNvPr>
          <p:cNvSpPr txBox="1"/>
          <p:nvPr/>
        </p:nvSpPr>
        <p:spPr>
          <a:xfrm>
            <a:off x="4305334" y="5161919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1094D2B8-302B-78EC-A83D-7F5330EF3C43}"/>
              </a:ext>
            </a:extLst>
          </p:cNvPr>
          <p:cNvCxnSpPr/>
          <p:nvPr/>
        </p:nvCxnSpPr>
        <p:spPr>
          <a:xfrm>
            <a:off x="4177055" y="5562029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uadroTexto 22">
            <a:extLst>
              <a:ext uri="{FF2B5EF4-FFF2-40B4-BE49-F238E27FC236}">
                <a16:creationId xmlns:a16="http://schemas.microsoft.com/office/drawing/2014/main" id="{B2D700D9-145D-E278-14A7-307C62345192}"/>
              </a:ext>
            </a:extLst>
          </p:cNvPr>
          <p:cNvSpPr txBox="1"/>
          <p:nvPr/>
        </p:nvSpPr>
        <p:spPr>
          <a:xfrm>
            <a:off x="5197712" y="5161919"/>
            <a:ext cx="1095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+2f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55D25C1A-0907-E1E3-FE5F-EA54FA55247A}"/>
              </a:ext>
            </a:extLst>
          </p:cNvPr>
          <p:cNvCxnSpPr/>
          <p:nvPr/>
        </p:nvCxnSpPr>
        <p:spPr>
          <a:xfrm>
            <a:off x="5262887" y="5562029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uadroTexto 24">
            <a:extLst>
              <a:ext uri="{FF2B5EF4-FFF2-40B4-BE49-F238E27FC236}">
                <a16:creationId xmlns:a16="http://schemas.microsoft.com/office/drawing/2014/main" id="{06CF75AA-5440-67DF-F7FD-F94DD91DF2BE}"/>
              </a:ext>
            </a:extLst>
          </p:cNvPr>
          <p:cNvSpPr txBox="1"/>
          <p:nvPr/>
        </p:nvSpPr>
        <p:spPr>
          <a:xfrm>
            <a:off x="8816835" y="5244912"/>
            <a:ext cx="26409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= </a:t>
            </a:r>
            <a:r>
              <a:rPr lang="es-ES" sz="28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 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m.e.f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.)  </a:t>
            </a:r>
            <a:endParaRPr lang="es-ES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0A359BE3-4EB5-DBE3-C6F3-39604F8BEBD7}"/>
              </a:ext>
            </a:extLst>
          </p:cNvPr>
          <p:cNvSpPr txBox="1"/>
          <p:nvPr/>
        </p:nvSpPr>
        <p:spPr>
          <a:xfrm>
            <a:off x="6306373" y="4849522"/>
            <a:ext cx="2640982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1   2   0  3   3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3   1   1  -2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0   0  -2 -3</a:t>
            </a:r>
          </a:p>
        </p:txBody>
      </p:sp>
      <p:sp>
        <p:nvSpPr>
          <p:cNvPr id="27" name="Abrir corchete 26">
            <a:extLst>
              <a:ext uri="{FF2B5EF4-FFF2-40B4-BE49-F238E27FC236}">
                <a16:creationId xmlns:a16="http://schemas.microsoft.com/office/drawing/2014/main" id="{6F96E176-2772-3D2D-A5C6-F71A74482C57}"/>
              </a:ext>
            </a:extLst>
          </p:cNvPr>
          <p:cNvSpPr/>
          <p:nvPr/>
        </p:nvSpPr>
        <p:spPr>
          <a:xfrm>
            <a:off x="6352092" y="4849522"/>
            <a:ext cx="45719" cy="1314000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Cerrar corchete 27">
            <a:extLst>
              <a:ext uri="{FF2B5EF4-FFF2-40B4-BE49-F238E27FC236}">
                <a16:creationId xmlns:a16="http://schemas.microsoft.com/office/drawing/2014/main" id="{BD372C22-8AC8-4AD6-C9C8-AA6A6D77AF4A}"/>
              </a:ext>
            </a:extLst>
          </p:cNvPr>
          <p:cNvSpPr/>
          <p:nvPr/>
        </p:nvSpPr>
        <p:spPr>
          <a:xfrm>
            <a:off x="8721605" y="4849522"/>
            <a:ext cx="86831" cy="1314000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7640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6" grpId="0"/>
      <p:bldP spid="7" grpId="0"/>
      <p:bldP spid="10" grpId="0"/>
      <p:bldP spid="11" grpId="0"/>
      <p:bldP spid="12" grpId="0" animBg="1"/>
      <p:bldP spid="13" grpId="0" animBg="1"/>
      <p:bldP spid="16" grpId="0"/>
      <p:bldP spid="18" grpId="0"/>
      <p:bldP spid="21" grpId="0"/>
      <p:bldP spid="23" grpId="0"/>
      <p:bldP spid="25" grpId="0"/>
      <p:bldP spid="26" grpId="0"/>
      <p:bldP spid="27" grpId="0" animBg="1"/>
      <p:bldP spid="2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8C2713-64EB-430A-8775-857DCF848F3A}"/>
              </a:ext>
            </a:extLst>
          </p:cNvPr>
          <p:cNvSpPr txBox="1">
            <a:spLocks/>
          </p:cNvSpPr>
          <p:nvPr/>
        </p:nvSpPr>
        <p:spPr>
          <a:xfrm>
            <a:off x="522462" y="215709"/>
            <a:ext cx="10571765" cy="1318123"/>
          </a:xfrm>
          <a:prstGeom prst="rect">
            <a:avLst/>
          </a:prstGeom>
          <a:pattFill prst="lgConfetti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         </a:t>
            </a:r>
            <a:r>
              <a:rPr lang="es-ES" sz="2900" b="1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9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900" dirty="0">
                <a:latin typeface="Comic Sans MS" panose="030F0702030302020204" pitchFamily="66" charset="0"/>
              </a:rPr>
              <a:t>= </a:t>
            </a:r>
            <a:r>
              <a:rPr lang="es-ES" sz="29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&lt; (2,-2,-2,2,7)</a:t>
            </a:r>
            <a:r>
              <a:rPr lang="es-ES" sz="29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9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(1,2,0,3,3)</a:t>
            </a:r>
            <a:r>
              <a:rPr lang="es-ES" sz="29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9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(2,1,-1,5,8)</a:t>
            </a:r>
            <a:r>
              <a:rPr lang="es-ES" sz="29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9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&gt;</a:t>
            </a:r>
            <a:r>
              <a:rPr lang="es-ES" sz="29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  <a:endParaRPr lang="es-ES" sz="2900" dirty="0">
              <a:latin typeface="Comic Sans MS" panose="030F0702030302020204" pitchFamily="66" charset="0"/>
            </a:endParaRP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6F68D7A6-A784-24B0-A898-0C3E7786BD1E}"/>
              </a:ext>
            </a:extLst>
          </p:cNvPr>
          <p:cNvSpPr/>
          <p:nvPr/>
        </p:nvSpPr>
        <p:spPr>
          <a:xfrm>
            <a:off x="522462" y="1979682"/>
            <a:ext cx="10204532" cy="1318122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3530710-88FF-F715-4AFA-561C4FF41AF6}"/>
              </a:ext>
            </a:extLst>
          </p:cNvPr>
          <p:cNvSpPr txBox="1"/>
          <p:nvPr/>
        </p:nvSpPr>
        <p:spPr>
          <a:xfrm>
            <a:off x="522462" y="2175272"/>
            <a:ext cx="1028999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➌ 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(borrar de </a:t>
            </a:r>
            <a:r>
              <a:rPr lang="es-ES" sz="2800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R</a:t>
            </a:r>
            <a:r>
              <a:rPr lang="es-ES" sz="28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las filas de ceros, e insertar filas hasta una</a:t>
            </a:r>
          </a:p>
          <a:p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m.e.f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. cuadrada  </a:t>
            </a:r>
            <a:r>
              <a:rPr lang="es-ES" sz="28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H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sin filas de ceros)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7F7378A-768C-92EF-8BBD-6426AD51FDD5}"/>
              </a:ext>
            </a:extLst>
          </p:cNvPr>
          <p:cNvSpPr txBox="1"/>
          <p:nvPr/>
        </p:nvSpPr>
        <p:spPr>
          <a:xfrm>
            <a:off x="861167" y="3790112"/>
            <a:ext cx="2640982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1   2   0  3   3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3   1   1  -2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0   0  -2 -3</a:t>
            </a:r>
          </a:p>
        </p:txBody>
      </p:sp>
      <p:sp>
        <p:nvSpPr>
          <p:cNvPr id="6" name="Abrir corchete 5">
            <a:extLst>
              <a:ext uri="{FF2B5EF4-FFF2-40B4-BE49-F238E27FC236}">
                <a16:creationId xmlns:a16="http://schemas.microsoft.com/office/drawing/2014/main" id="{3DB9ED53-8107-0767-441C-277F289B2B58}"/>
              </a:ext>
            </a:extLst>
          </p:cNvPr>
          <p:cNvSpPr/>
          <p:nvPr/>
        </p:nvSpPr>
        <p:spPr>
          <a:xfrm>
            <a:off x="934517" y="3790112"/>
            <a:ext cx="45719" cy="1314000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errar corchete 6">
            <a:extLst>
              <a:ext uri="{FF2B5EF4-FFF2-40B4-BE49-F238E27FC236}">
                <a16:creationId xmlns:a16="http://schemas.microsoft.com/office/drawing/2014/main" id="{78BEF3BC-1F17-DB07-3263-E0EB3BCC31C3}"/>
              </a:ext>
            </a:extLst>
          </p:cNvPr>
          <p:cNvSpPr/>
          <p:nvPr/>
        </p:nvSpPr>
        <p:spPr>
          <a:xfrm>
            <a:off x="3304030" y="3790112"/>
            <a:ext cx="86831" cy="1314000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459C0A23-AEA5-3351-D5DF-8940AA93312C}"/>
              </a:ext>
            </a:extLst>
          </p:cNvPr>
          <p:cNvSpPr txBox="1"/>
          <p:nvPr/>
        </p:nvSpPr>
        <p:spPr>
          <a:xfrm>
            <a:off x="376777" y="4220999"/>
            <a:ext cx="7040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= </a:t>
            </a:r>
            <a:endParaRPr lang="es-ES" sz="2800" dirty="0"/>
          </a:p>
        </p:txBody>
      </p:sp>
      <p:sp>
        <p:nvSpPr>
          <p:cNvPr id="9" name="Flecha: a la derecha con muesca 8">
            <a:extLst>
              <a:ext uri="{FF2B5EF4-FFF2-40B4-BE49-F238E27FC236}">
                <a16:creationId xmlns:a16="http://schemas.microsoft.com/office/drawing/2014/main" id="{2EA8ACCB-590D-A22C-5514-C706A308AE1D}"/>
              </a:ext>
            </a:extLst>
          </p:cNvPr>
          <p:cNvSpPr/>
          <p:nvPr/>
        </p:nvSpPr>
        <p:spPr>
          <a:xfrm>
            <a:off x="4018817" y="4190232"/>
            <a:ext cx="672859" cy="484632"/>
          </a:xfrm>
          <a:prstGeom prst="notched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D7DAE9EC-BCF0-DF23-5E1A-736A41091987}"/>
              </a:ext>
            </a:extLst>
          </p:cNvPr>
          <p:cNvSpPr txBox="1"/>
          <p:nvPr/>
        </p:nvSpPr>
        <p:spPr>
          <a:xfrm>
            <a:off x="3459382" y="3832374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</a:rPr>
              <a:t>nada que borrar</a:t>
            </a:r>
          </a:p>
        </p:txBody>
      </p:sp>
      <p:sp>
        <p:nvSpPr>
          <p:cNvPr id="10" name="Abrir corchete 9">
            <a:extLst>
              <a:ext uri="{FF2B5EF4-FFF2-40B4-BE49-F238E27FC236}">
                <a16:creationId xmlns:a16="http://schemas.microsoft.com/office/drawing/2014/main" id="{8E978EE7-93FD-C8CD-046E-B75F38F70393}"/>
              </a:ext>
            </a:extLst>
          </p:cNvPr>
          <p:cNvSpPr/>
          <p:nvPr/>
        </p:nvSpPr>
        <p:spPr>
          <a:xfrm>
            <a:off x="5363949" y="3790112"/>
            <a:ext cx="45719" cy="1314000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2D07EC35-CDBA-7627-C67D-C27A89A57802}"/>
              </a:ext>
            </a:extLst>
          </p:cNvPr>
          <p:cNvSpPr txBox="1"/>
          <p:nvPr/>
        </p:nvSpPr>
        <p:spPr>
          <a:xfrm>
            <a:off x="5363949" y="3832374"/>
            <a:ext cx="2640982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1   2   0  3   3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3   1   1  -2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0   0  -2 -3</a:t>
            </a:r>
          </a:p>
        </p:txBody>
      </p:sp>
      <p:sp>
        <p:nvSpPr>
          <p:cNvPr id="13" name="Cerrar corchete 12">
            <a:extLst>
              <a:ext uri="{FF2B5EF4-FFF2-40B4-BE49-F238E27FC236}">
                <a16:creationId xmlns:a16="http://schemas.microsoft.com/office/drawing/2014/main" id="{BCD0C02B-D0A0-6702-DEC2-4BC3AAA75149}"/>
              </a:ext>
            </a:extLst>
          </p:cNvPr>
          <p:cNvSpPr/>
          <p:nvPr/>
        </p:nvSpPr>
        <p:spPr>
          <a:xfrm>
            <a:off x="7821952" y="3790112"/>
            <a:ext cx="86831" cy="1314000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Flecha: a la derecha con muesca 13">
            <a:extLst>
              <a:ext uri="{FF2B5EF4-FFF2-40B4-BE49-F238E27FC236}">
                <a16:creationId xmlns:a16="http://schemas.microsoft.com/office/drawing/2014/main" id="{34977AAC-67FB-389C-8EC9-589B309AF961}"/>
              </a:ext>
            </a:extLst>
          </p:cNvPr>
          <p:cNvSpPr/>
          <p:nvPr/>
        </p:nvSpPr>
        <p:spPr>
          <a:xfrm>
            <a:off x="8126652" y="4161054"/>
            <a:ext cx="672859" cy="484632"/>
          </a:xfrm>
          <a:prstGeom prst="notched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BAE294F7-564C-5789-7243-648B958EE729}"/>
              </a:ext>
            </a:extLst>
          </p:cNvPr>
          <p:cNvSpPr txBox="1"/>
          <p:nvPr/>
        </p:nvSpPr>
        <p:spPr>
          <a:xfrm>
            <a:off x="7924943" y="3760944"/>
            <a:ext cx="178235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</a:rPr>
              <a:t>insertar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F9BA511B-041B-A6C7-EF27-A916CB0875A0}"/>
              </a:ext>
            </a:extLst>
          </p:cNvPr>
          <p:cNvSpPr txBox="1"/>
          <p:nvPr/>
        </p:nvSpPr>
        <p:spPr>
          <a:xfrm>
            <a:off x="8863031" y="3465609"/>
            <a:ext cx="2640982" cy="181588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1   2   0  3   3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3   1   1  -2</a:t>
            </a:r>
          </a:p>
          <a:p>
            <a:endParaRPr lang="es-ES" sz="28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0   0  -2 -3</a:t>
            </a:r>
          </a:p>
        </p:txBody>
      </p:sp>
      <p:sp>
        <p:nvSpPr>
          <p:cNvPr id="17" name="Abrir corchete 16">
            <a:extLst>
              <a:ext uri="{FF2B5EF4-FFF2-40B4-BE49-F238E27FC236}">
                <a16:creationId xmlns:a16="http://schemas.microsoft.com/office/drawing/2014/main" id="{FDE4876B-0149-EE7F-FE86-8094320E7B4F}"/>
              </a:ext>
            </a:extLst>
          </p:cNvPr>
          <p:cNvSpPr/>
          <p:nvPr/>
        </p:nvSpPr>
        <p:spPr>
          <a:xfrm>
            <a:off x="8915421" y="3465609"/>
            <a:ext cx="45719" cy="2142000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Cerrar corchete 17">
            <a:extLst>
              <a:ext uri="{FF2B5EF4-FFF2-40B4-BE49-F238E27FC236}">
                <a16:creationId xmlns:a16="http://schemas.microsoft.com/office/drawing/2014/main" id="{282A672C-3CFC-EC38-D730-EB2A174016B0}"/>
              </a:ext>
            </a:extLst>
          </p:cNvPr>
          <p:cNvSpPr/>
          <p:nvPr/>
        </p:nvSpPr>
        <p:spPr>
          <a:xfrm>
            <a:off x="11287417" y="3465609"/>
            <a:ext cx="86831" cy="2142000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4F43D12C-734E-10C6-B106-B943050803BA}"/>
              </a:ext>
            </a:extLst>
          </p:cNvPr>
          <p:cNvSpPr txBox="1"/>
          <p:nvPr/>
        </p:nvSpPr>
        <p:spPr>
          <a:xfrm>
            <a:off x="11362974" y="4141760"/>
            <a:ext cx="6799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=H</a:t>
            </a:r>
            <a:endParaRPr lang="es-ES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A5133C59-5566-D911-E0A0-DE2EF973DF77}"/>
              </a:ext>
            </a:extLst>
          </p:cNvPr>
          <p:cNvSpPr txBox="1"/>
          <p:nvPr/>
        </p:nvSpPr>
        <p:spPr>
          <a:xfrm>
            <a:off x="8863031" y="3442742"/>
            <a:ext cx="2640982" cy="22467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0  0   1   0   0</a:t>
            </a:r>
          </a:p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0  0   0   0   1</a:t>
            </a:r>
          </a:p>
        </p:txBody>
      </p:sp>
    </p:spTree>
    <p:extLst>
      <p:ext uri="{BB962C8B-B14F-4D97-AF65-F5344CB8AC3E}">
        <p14:creationId xmlns:p14="http://schemas.microsoft.com/office/powerpoint/2010/main" val="474552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/>
      <p:bldP spid="10" grpId="0" animBg="1"/>
      <p:bldP spid="11" grpId="0"/>
      <p:bldP spid="13" grpId="0" animBg="1"/>
      <p:bldP spid="14" grpId="0" animBg="1"/>
      <p:bldP spid="15" grpId="0"/>
      <p:bldP spid="16" grpId="0"/>
      <p:bldP spid="17" grpId="0" animBg="1"/>
      <p:bldP spid="18" grpId="0" animBg="1"/>
      <p:bldP spid="19" grpId="0"/>
      <p:bldP spid="2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080FCC-3E99-7063-EA5E-5D787F9FE4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ángulo 24">
            <a:extLst>
              <a:ext uri="{FF2B5EF4-FFF2-40B4-BE49-F238E27FC236}">
                <a16:creationId xmlns:a16="http://schemas.microsoft.com/office/drawing/2014/main" id="{02AC0802-2B4E-01AC-96F7-2E0A25F3F002}"/>
              </a:ext>
            </a:extLst>
          </p:cNvPr>
          <p:cNvSpPr/>
          <p:nvPr/>
        </p:nvSpPr>
        <p:spPr>
          <a:xfrm>
            <a:off x="1531061" y="4628398"/>
            <a:ext cx="2324632" cy="44397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52492F47-1747-4EE6-1DB3-2560EC99273C}"/>
              </a:ext>
            </a:extLst>
          </p:cNvPr>
          <p:cNvSpPr/>
          <p:nvPr/>
        </p:nvSpPr>
        <p:spPr>
          <a:xfrm>
            <a:off x="1564507" y="5477410"/>
            <a:ext cx="2284461" cy="44397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81F5527-C085-2656-D349-4A51650197A5}"/>
              </a:ext>
            </a:extLst>
          </p:cNvPr>
          <p:cNvSpPr txBox="1">
            <a:spLocks/>
          </p:cNvSpPr>
          <p:nvPr/>
        </p:nvSpPr>
        <p:spPr>
          <a:xfrm>
            <a:off x="522462" y="215709"/>
            <a:ext cx="10571765" cy="1318123"/>
          </a:xfrm>
          <a:prstGeom prst="rect">
            <a:avLst/>
          </a:prstGeom>
          <a:pattFill prst="lgConfetti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         </a:t>
            </a:r>
            <a:r>
              <a:rPr lang="es-ES" sz="2900" b="1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9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900" dirty="0">
                <a:latin typeface="Comic Sans MS" panose="030F0702030302020204" pitchFamily="66" charset="0"/>
              </a:rPr>
              <a:t>= </a:t>
            </a:r>
            <a:r>
              <a:rPr lang="es-ES" sz="29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&lt; (2,-2,-2,2,7)</a:t>
            </a:r>
            <a:r>
              <a:rPr lang="es-ES" sz="29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9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(1,2,0,3,3)</a:t>
            </a:r>
            <a:r>
              <a:rPr lang="es-ES" sz="29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9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(2,1,-1,5,8)</a:t>
            </a:r>
            <a:r>
              <a:rPr lang="es-ES" sz="29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9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&gt;</a:t>
            </a:r>
            <a:r>
              <a:rPr lang="es-ES" sz="29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  <a:endParaRPr lang="es-ES" sz="2900" dirty="0">
              <a:latin typeface="Comic Sans MS" panose="030F0702030302020204" pitchFamily="66" charset="0"/>
            </a:endParaRP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EF2456A0-E911-BE6B-DBE8-99E8D85F34F4}"/>
              </a:ext>
            </a:extLst>
          </p:cNvPr>
          <p:cNvSpPr/>
          <p:nvPr/>
        </p:nvSpPr>
        <p:spPr>
          <a:xfrm>
            <a:off x="522462" y="1979682"/>
            <a:ext cx="10204532" cy="1318122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07D7DBC-18FB-73EE-3D11-BEC237D9736C}"/>
              </a:ext>
            </a:extLst>
          </p:cNvPr>
          <p:cNvSpPr txBox="1"/>
          <p:nvPr/>
        </p:nvSpPr>
        <p:spPr>
          <a:xfrm>
            <a:off x="522462" y="2175272"/>
            <a:ext cx="1009603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➍ 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(definir un suplementario a partir de las filas insertadas</a:t>
            </a:r>
          </a:p>
          <a:p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 en  </a:t>
            </a:r>
            <a:r>
              <a:rPr lang="es-ES" sz="28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H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E4251F7B-4C24-9C3C-FC1E-E0FAC67A6ADF}"/>
              </a:ext>
            </a:extLst>
          </p:cNvPr>
          <p:cNvSpPr txBox="1"/>
          <p:nvPr/>
        </p:nvSpPr>
        <p:spPr>
          <a:xfrm>
            <a:off x="578383" y="4588776"/>
            <a:ext cx="9060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H 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= </a:t>
            </a:r>
            <a:endParaRPr lang="es-ES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4" name="Flecha: a la derecha con muesca 13">
            <a:extLst>
              <a:ext uri="{FF2B5EF4-FFF2-40B4-BE49-F238E27FC236}">
                <a16:creationId xmlns:a16="http://schemas.microsoft.com/office/drawing/2014/main" id="{7421887E-620E-EF64-B825-E3577D114165}"/>
              </a:ext>
            </a:extLst>
          </p:cNvPr>
          <p:cNvSpPr/>
          <p:nvPr/>
        </p:nvSpPr>
        <p:spPr>
          <a:xfrm>
            <a:off x="4264554" y="4588776"/>
            <a:ext cx="1782350" cy="484632"/>
          </a:xfrm>
          <a:prstGeom prst="notched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C12E694F-E6BC-823F-BA0F-3C23A92393C6}"/>
              </a:ext>
            </a:extLst>
          </p:cNvPr>
          <p:cNvSpPr txBox="1"/>
          <p:nvPr/>
        </p:nvSpPr>
        <p:spPr>
          <a:xfrm>
            <a:off x="4218405" y="4228288"/>
            <a:ext cx="178235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000" dirty="0">
                <a:solidFill>
                  <a:schemeClr val="accent2">
                    <a:lumMod val="50000"/>
                  </a:schemeClr>
                </a:solidFill>
              </a:rPr>
              <a:t>filas insertadas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219E3AAF-4AE4-3171-6C7A-BF98F0E15E86}"/>
              </a:ext>
            </a:extLst>
          </p:cNvPr>
          <p:cNvSpPr txBox="1"/>
          <p:nvPr/>
        </p:nvSpPr>
        <p:spPr>
          <a:xfrm>
            <a:off x="1424367" y="3743654"/>
            <a:ext cx="2640982" cy="181588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1   2   0  3   3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3   1   1  -2</a:t>
            </a:r>
          </a:p>
          <a:p>
            <a:endParaRPr lang="es-ES" sz="28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0   0  -2 -3</a:t>
            </a:r>
          </a:p>
        </p:txBody>
      </p:sp>
      <p:sp>
        <p:nvSpPr>
          <p:cNvPr id="17" name="Abrir corchete 16">
            <a:extLst>
              <a:ext uri="{FF2B5EF4-FFF2-40B4-BE49-F238E27FC236}">
                <a16:creationId xmlns:a16="http://schemas.microsoft.com/office/drawing/2014/main" id="{7C6C1EB4-0B2B-2880-8FDA-529A062454CF}"/>
              </a:ext>
            </a:extLst>
          </p:cNvPr>
          <p:cNvSpPr/>
          <p:nvPr/>
        </p:nvSpPr>
        <p:spPr>
          <a:xfrm>
            <a:off x="1413667" y="3779386"/>
            <a:ext cx="45719" cy="2142000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Cerrar corchete 17">
            <a:extLst>
              <a:ext uri="{FF2B5EF4-FFF2-40B4-BE49-F238E27FC236}">
                <a16:creationId xmlns:a16="http://schemas.microsoft.com/office/drawing/2014/main" id="{F078C967-D9A2-2C22-FA5C-BCABCD2043C7}"/>
              </a:ext>
            </a:extLst>
          </p:cNvPr>
          <p:cNvSpPr/>
          <p:nvPr/>
        </p:nvSpPr>
        <p:spPr>
          <a:xfrm>
            <a:off x="3855693" y="3770819"/>
            <a:ext cx="86831" cy="2142000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DD876566-2093-9A7B-2BAB-592AD221178D}"/>
              </a:ext>
            </a:extLst>
          </p:cNvPr>
          <p:cNvSpPr txBox="1"/>
          <p:nvPr/>
        </p:nvSpPr>
        <p:spPr>
          <a:xfrm>
            <a:off x="1424367" y="3770819"/>
            <a:ext cx="2640982" cy="22467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0  0   1   0   0</a:t>
            </a:r>
          </a:p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0  0   0   0   1</a:t>
            </a:r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92D38F50-5472-3B99-5BA2-D9AE1A54C4D7}"/>
              </a:ext>
            </a:extLst>
          </p:cNvPr>
          <p:cNvSpPr/>
          <p:nvPr/>
        </p:nvSpPr>
        <p:spPr>
          <a:xfrm>
            <a:off x="6123581" y="3560197"/>
            <a:ext cx="5812779" cy="2905171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976DD0FB-5298-CD1A-DD1D-4DBF026E71C0}"/>
              </a:ext>
            </a:extLst>
          </p:cNvPr>
          <p:cNvSpPr txBox="1"/>
          <p:nvPr/>
        </p:nvSpPr>
        <p:spPr>
          <a:xfrm>
            <a:off x="6153598" y="3847693"/>
            <a:ext cx="5782763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G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 &lt; (0,0,1,0,0)</a:t>
            </a:r>
            <a:r>
              <a:rPr lang="es-ES" sz="28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 (0,0,0,0,1)</a:t>
            </a:r>
            <a:r>
              <a:rPr lang="es-ES" sz="28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&gt; =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 &lt; x</a:t>
            </a:r>
            <a:r>
              <a:rPr lang="es-ES" sz="2800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 x</a:t>
            </a:r>
            <a:r>
              <a:rPr lang="es-ES" sz="2800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4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&gt; :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suplementario de F</a:t>
            </a:r>
          </a:p>
          <a:p>
            <a:endParaRPr lang="es-ES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{ x</a:t>
            </a:r>
            <a:r>
              <a:rPr lang="es-ES" sz="28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, x</a:t>
            </a:r>
            <a:r>
              <a:rPr lang="es-ES" sz="28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4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}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: base de G  (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dim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(G)=2)</a:t>
            </a:r>
            <a:endParaRPr lang="es-ES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1487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4" grpId="0" animBg="1"/>
      <p:bldP spid="14" grpId="0" animBg="1"/>
      <p:bldP spid="15" grpId="0"/>
      <p:bldP spid="22" grpId="0" animBg="1"/>
      <p:bldP spid="2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193E39-87E7-6810-BDB6-644AA75D61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ángulo 24">
            <a:extLst>
              <a:ext uri="{FF2B5EF4-FFF2-40B4-BE49-F238E27FC236}">
                <a16:creationId xmlns:a16="http://schemas.microsoft.com/office/drawing/2014/main" id="{795A0BE0-60A8-B7B2-B725-3AAC3D2A4CC7}"/>
              </a:ext>
            </a:extLst>
          </p:cNvPr>
          <p:cNvSpPr/>
          <p:nvPr/>
        </p:nvSpPr>
        <p:spPr>
          <a:xfrm>
            <a:off x="738993" y="4706304"/>
            <a:ext cx="2324632" cy="44397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E3C84149-0C2B-9997-5CA2-F8D7C5F8FB9B}"/>
              </a:ext>
            </a:extLst>
          </p:cNvPr>
          <p:cNvSpPr/>
          <p:nvPr/>
        </p:nvSpPr>
        <p:spPr>
          <a:xfrm>
            <a:off x="772439" y="5555316"/>
            <a:ext cx="2284461" cy="44397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D9C4E14-D3C6-015F-8860-57E3B9B1F688}"/>
              </a:ext>
            </a:extLst>
          </p:cNvPr>
          <p:cNvSpPr txBox="1">
            <a:spLocks/>
          </p:cNvSpPr>
          <p:nvPr/>
        </p:nvSpPr>
        <p:spPr>
          <a:xfrm>
            <a:off x="522462" y="215709"/>
            <a:ext cx="11128764" cy="1318123"/>
          </a:xfrm>
          <a:prstGeom prst="rect">
            <a:avLst/>
          </a:prstGeom>
          <a:pattFill prst="lgConfetti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900" b="1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900" i="1" dirty="0">
                <a:solidFill>
                  <a:srgbClr val="FF0000"/>
                </a:solidFill>
                <a:latin typeface="Comic Sans MS" panose="030F0702030302020204" pitchFamily="66" charset="0"/>
              </a:rPr>
              <a:t>…  otra posible solución (otro subespacio suplementario de F)</a:t>
            </a:r>
            <a:r>
              <a:rPr lang="es-ES" sz="2900" b="1" i="1" dirty="0">
                <a:solidFill>
                  <a:srgbClr val="FF0000"/>
                </a:solidFill>
                <a:latin typeface="Comic Sans MS" panose="030F0702030302020204" pitchFamily="66" charset="0"/>
              </a:rPr>
              <a:t> …</a:t>
            </a:r>
            <a:endParaRPr lang="es-ES" sz="2900" i="1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B2EB7766-5CFE-F343-84F0-9E02F49378E1}"/>
              </a:ext>
            </a:extLst>
          </p:cNvPr>
          <p:cNvSpPr/>
          <p:nvPr/>
        </p:nvSpPr>
        <p:spPr>
          <a:xfrm>
            <a:off x="522461" y="1979682"/>
            <a:ext cx="11000057" cy="981747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AD801AD1-2B49-440A-1891-D0B59ED21C36}"/>
              </a:ext>
            </a:extLst>
          </p:cNvPr>
          <p:cNvSpPr txBox="1"/>
          <p:nvPr/>
        </p:nvSpPr>
        <p:spPr>
          <a:xfrm>
            <a:off x="522462" y="2175272"/>
            <a:ext cx="110914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➍ 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(definir otro suplementario a partir de otras filas insertadas)</a:t>
            </a:r>
          </a:p>
        </p:txBody>
      </p:sp>
      <p:sp>
        <p:nvSpPr>
          <p:cNvPr id="14" name="Flecha: a la derecha con muesca 13">
            <a:extLst>
              <a:ext uri="{FF2B5EF4-FFF2-40B4-BE49-F238E27FC236}">
                <a16:creationId xmlns:a16="http://schemas.microsoft.com/office/drawing/2014/main" id="{D86621B5-6E2C-3653-317A-3F7430F6291A}"/>
              </a:ext>
            </a:extLst>
          </p:cNvPr>
          <p:cNvSpPr/>
          <p:nvPr/>
        </p:nvSpPr>
        <p:spPr>
          <a:xfrm>
            <a:off x="3402624" y="4653146"/>
            <a:ext cx="1030200" cy="484632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9F737A57-BDF8-F548-C4D3-7607301E52FA}"/>
              </a:ext>
            </a:extLst>
          </p:cNvPr>
          <p:cNvSpPr txBox="1"/>
          <p:nvPr/>
        </p:nvSpPr>
        <p:spPr>
          <a:xfrm>
            <a:off x="3026549" y="3998418"/>
            <a:ext cx="178235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000" dirty="0">
                <a:solidFill>
                  <a:srgbClr val="FF0000"/>
                </a:solidFill>
              </a:rPr>
              <a:t>   nuevas filas </a:t>
            </a:r>
          </a:p>
          <a:p>
            <a:r>
              <a:rPr lang="es-ES" sz="2000" dirty="0">
                <a:solidFill>
                  <a:srgbClr val="FF0000"/>
                </a:solidFill>
              </a:rPr>
              <a:t>    insertadas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BC09EBF3-9301-EF13-33C5-DE06DAA4661C}"/>
              </a:ext>
            </a:extLst>
          </p:cNvPr>
          <p:cNvSpPr txBox="1"/>
          <p:nvPr/>
        </p:nvSpPr>
        <p:spPr>
          <a:xfrm>
            <a:off x="632299" y="3821560"/>
            <a:ext cx="2640982" cy="181588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1   2   0  3   3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3   1   1  -2</a:t>
            </a:r>
          </a:p>
          <a:p>
            <a:endParaRPr lang="es-ES" sz="28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0   0  -2 -3</a:t>
            </a:r>
          </a:p>
        </p:txBody>
      </p:sp>
      <p:sp>
        <p:nvSpPr>
          <p:cNvPr id="17" name="Abrir corchete 16">
            <a:extLst>
              <a:ext uri="{FF2B5EF4-FFF2-40B4-BE49-F238E27FC236}">
                <a16:creationId xmlns:a16="http://schemas.microsoft.com/office/drawing/2014/main" id="{0D0842D7-E977-014F-C18C-664F65D85F8D}"/>
              </a:ext>
            </a:extLst>
          </p:cNvPr>
          <p:cNvSpPr/>
          <p:nvPr/>
        </p:nvSpPr>
        <p:spPr>
          <a:xfrm>
            <a:off x="621599" y="3857292"/>
            <a:ext cx="45719" cy="2142000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Cerrar corchete 17">
            <a:extLst>
              <a:ext uri="{FF2B5EF4-FFF2-40B4-BE49-F238E27FC236}">
                <a16:creationId xmlns:a16="http://schemas.microsoft.com/office/drawing/2014/main" id="{CB41EA78-2412-F158-31D7-219532FA57D2}"/>
              </a:ext>
            </a:extLst>
          </p:cNvPr>
          <p:cNvSpPr/>
          <p:nvPr/>
        </p:nvSpPr>
        <p:spPr>
          <a:xfrm>
            <a:off x="3063625" y="3848725"/>
            <a:ext cx="86831" cy="2142000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889023AE-00EE-ACEA-5450-EBBFFD583644}"/>
              </a:ext>
            </a:extLst>
          </p:cNvPr>
          <p:cNvSpPr txBox="1"/>
          <p:nvPr/>
        </p:nvSpPr>
        <p:spPr>
          <a:xfrm>
            <a:off x="632299" y="3848400"/>
            <a:ext cx="2640982" cy="22467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0  0   1   3  -5</a:t>
            </a:r>
          </a:p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0  0   0   0   1</a:t>
            </a:r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E3202AC8-B274-E7EA-37EB-6F2D59C5214F}"/>
              </a:ext>
            </a:extLst>
          </p:cNvPr>
          <p:cNvSpPr/>
          <p:nvPr/>
        </p:nvSpPr>
        <p:spPr>
          <a:xfrm>
            <a:off x="4562168" y="3558623"/>
            <a:ext cx="7452851" cy="2905171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5B6DD8A7-6A65-7ABC-6B2D-C2DCFA72F89B}"/>
              </a:ext>
            </a:extLst>
          </p:cNvPr>
          <p:cNvSpPr txBox="1"/>
          <p:nvPr/>
        </p:nvSpPr>
        <p:spPr>
          <a:xfrm>
            <a:off x="4639793" y="3827118"/>
            <a:ext cx="725023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L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 &lt; (0,0,1,3,-5)</a:t>
            </a:r>
            <a:r>
              <a:rPr lang="es-ES" sz="28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 (0,0,0,0,1)</a:t>
            </a:r>
            <a:r>
              <a:rPr lang="es-ES" sz="28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&gt; =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 &lt; x</a:t>
            </a:r>
            <a:r>
              <a:rPr lang="es-ES" sz="2800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+3x</a:t>
            </a:r>
            <a:r>
              <a:rPr lang="es-ES" sz="2800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-5x</a:t>
            </a:r>
            <a:r>
              <a:rPr lang="es-ES" sz="2800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4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 x</a:t>
            </a:r>
            <a:r>
              <a:rPr lang="es-ES" sz="2800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4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&gt; :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suplementario de F</a:t>
            </a:r>
          </a:p>
          <a:p>
            <a:endParaRPr lang="es-ES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{ x</a:t>
            </a:r>
            <a:r>
              <a:rPr lang="es-ES" sz="28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+3x</a:t>
            </a:r>
            <a:r>
              <a:rPr lang="es-ES" sz="28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3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-5x</a:t>
            </a:r>
            <a:r>
              <a:rPr lang="es-ES" sz="28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4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, x</a:t>
            </a:r>
            <a:r>
              <a:rPr lang="es-ES" sz="28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4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}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: base de L  (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dim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(L)=2)</a:t>
            </a:r>
            <a:endParaRPr lang="es-ES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772C29F-F281-4A98-2478-0B7A098FC6CA}"/>
              </a:ext>
            </a:extLst>
          </p:cNvPr>
          <p:cNvSpPr txBox="1"/>
          <p:nvPr/>
        </p:nvSpPr>
        <p:spPr>
          <a:xfrm>
            <a:off x="0" y="3029193"/>
            <a:ext cx="52982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(tras borrar de </a:t>
            </a:r>
            <a:r>
              <a:rPr lang="es-ES" sz="2400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las filas de ceros)</a:t>
            </a:r>
          </a:p>
        </p:txBody>
      </p:sp>
      <p:sp>
        <p:nvSpPr>
          <p:cNvPr id="6" name="Flecha: hacia abajo 5">
            <a:extLst>
              <a:ext uri="{FF2B5EF4-FFF2-40B4-BE49-F238E27FC236}">
                <a16:creationId xmlns:a16="http://schemas.microsoft.com/office/drawing/2014/main" id="{F68BD0BC-E24F-E349-4871-FF4D6FAB8C39}"/>
              </a:ext>
            </a:extLst>
          </p:cNvPr>
          <p:cNvSpPr/>
          <p:nvPr/>
        </p:nvSpPr>
        <p:spPr>
          <a:xfrm>
            <a:off x="1831095" y="3509980"/>
            <a:ext cx="167148" cy="298669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98618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4" grpId="0" animBg="1"/>
      <p:bldP spid="14" grpId="0" animBg="1"/>
      <p:bldP spid="15" grpId="0"/>
      <p:bldP spid="21" grpId="0"/>
      <p:bldP spid="22" grpId="0" animBg="1"/>
      <p:bldP spid="2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1C990C-2A1D-7601-57FF-810D3C21C5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7A5E2E-1F81-6505-788C-54C226FF4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3497" y="119210"/>
            <a:ext cx="7155654" cy="687035"/>
          </a:xfr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           </a:t>
            </a:r>
            <a:r>
              <a:rPr lang="es-ES" b="1" dirty="0">
                <a:solidFill>
                  <a:srgbClr val="C00000"/>
                </a:solidFill>
              </a:rPr>
              <a:t>Un último ejemplo  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EA10EB91-CA0B-4EC2-C4D4-399B5B28DBFC}"/>
              </a:ext>
            </a:extLst>
          </p:cNvPr>
          <p:cNvSpPr txBox="1">
            <a:spLocks/>
          </p:cNvSpPr>
          <p:nvPr/>
        </p:nvSpPr>
        <p:spPr>
          <a:xfrm>
            <a:off x="123891" y="1090699"/>
            <a:ext cx="11944215" cy="1882965"/>
          </a:xfrm>
          <a:prstGeom prst="rect">
            <a:avLst/>
          </a:prstGeom>
          <a:pattFill prst="lgConfetti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7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sz="4700" b="1" dirty="0">
                <a:solidFill>
                  <a:schemeClr val="accent1">
                    <a:lumMod val="50000"/>
                  </a:schemeClr>
                </a:solidFill>
              </a:rPr>
              <a:t>En </a:t>
            </a:r>
            <a:r>
              <a:rPr lang="es-ES" sz="4700" b="1" i="1" dirty="0">
                <a:solidFill>
                  <a:schemeClr val="accent6">
                    <a:lumMod val="75000"/>
                  </a:schemeClr>
                </a:solidFill>
              </a:rPr>
              <a:t>M</a:t>
            </a:r>
            <a:r>
              <a:rPr lang="es-ES" sz="4700" b="1" baseline="-25000" dirty="0">
                <a:solidFill>
                  <a:schemeClr val="accent6">
                    <a:lumMod val="75000"/>
                  </a:schemeClr>
                </a:solidFill>
              </a:rPr>
              <a:t>C</a:t>
            </a:r>
            <a:r>
              <a:rPr lang="es-ES" sz="4700" b="1" dirty="0">
                <a:solidFill>
                  <a:schemeClr val="accent6">
                    <a:lumMod val="75000"/>
                  </a:schemeClr>
                </a:solidFill>
              </a:rPr>
              <a:t>(2x2)</a:t>
            </a:r>
            <a:r>
              <a:rPr lang="es-ES" sz="4700" b="1" baseline="30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z="4700" b="1" dirty="0">
                <a:solidFill>
                  <a:schemeClr val="accent1">
                    <a:lumMod val="50000"/>
                  </a:schemeClr>
                </a:solidFill>
              </a:rPr>
              <a:t> (matrices complejas con 2 filas y 2 columnas): </a:t>
            </a:r>
          </a:p>
          <a:p>
            <a:endParaRPr lang="es-ES" sz="3400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s-ES" sz="3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        </a:t>
            </a:r>
            <a:r>
              <a:rPr lang="es-ES" sz="4700" b="1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41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4100" dirty="0">
                <a:latin typeface="Comic Sans MS" panose="030F0702030302020204" pitchFamily="66" charset="0"/>
              </a:rPr>
              <a:t>= </a:t>
            </a:r>
            <a:r>
              <a:rPr lang="es-ES" sz="4700" dirty="0">
                <a:latin typeface="Comic Sans MS" panose="030F0702030302020204" pitchFamily="66" charset="0"/>
              </a:rPr>
              <a:t>&lt;         ,          ,              ,           &gt; </a:t>
            </a:r>
          </a:p>
          <a:p>
            <a:endParaRPr lang="es-ES" sz="3700" b="1" dirty="0">
              <a:latin typeface="Comic Sans MS" panose="030F0702030302020204" pitchFamily="66" charset="0"/>
            </a:endParaRPr>
          </a:p>
          <a:p>
            <a:r>
              <a:rPr lang="es-ES" sz="53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sz="43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Queremos encontrar un subespacio  </a:t>
            </a:r>
            <a:r>
              <a:rPr lang="es-ES" sz="4300" b="1" dirty="0">
                <a:solidFill>
                  <a:srgbClr val="FF0000"/>
                </a:solidFill>
                <a:latin typeface="Comic Sans MS" panose="030F0702030302020204" pitchFamily="66" charset="0"/>
              </a:rPr>
              <a:t>G</a:t>
            </a:r>
            <a:r>
              <a:rPr lang="es-ES" sz="4300" dirty="0">
                <a:latin typeface="Comic Sans MS" panose="030F0702030302020204" pitchFamily="66" charset="0"/>
              </a:rPr>
              <a:t>, </a:t>
            </a:r>
            <a:r>
              <a:rPr lang="es-ES" sz="43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suplementario de  </a:t>
            </a:r>
            <a:r>
              <a:rPr lang="es-ES" sz="4300" b="1" dirty="0">
                <a:latin typeface="Comic Sans MS" panose="030F0702030302020204" pitchFamily="66" charset="0"/>
                <a:cs typeface="Calibri Light" panose="020F0302020204030204" pitchFamily="34" charset="0"/>
              </a:rPr>
              <a:t>F</a:t>
            </a:r>
            <a:r>
              <a:rPr lang="es-ES" sz="43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.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FFA3DD3B-02AE-11B6-DE10-43C14799DFCA}"/>
              </a:ext>
            </a:extLst>
          </p:cNvPr>
          <p:cNvSpPr txBox="1"/>
          <p:nvPr/>
        </p:nvSpPr>
        <p:spPr>
          <a:xfrm>
            <a:off x="2685522" y="3612899"/>
            <a:ext cx="9531889" cy="1405834"/>
          </a:xfrm>
          <a:prstGeom prst="rect">
            <a:avLst/>
          </a:prstGeom>
          <a:pattFill prst="pct5">
            <a:fgClr>
              <a:schemeClr val="accent6">
                <a:lumMod val="20000"/>
                <a:lumOff val="80000"/>
              </a:schemeClr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Tomando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 =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base canónica de </a:t>
            </a:r>
            <a:r>
              <a:rPr lang="es-ES" sz="3200" i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  <a:cs typeface="Calibri Light" panose="020F0302020204030204" pitchFamily="34" charset="0"/>
              </a:rPr>
              <a:t>M</a:t>
            </a:r>
            <a:r>
              <a:rPr lang="es-ES" sz="32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  <a:cs typeface="Calibri Light" panose="020F0302020204030204" pitchFamily="34" charset="0"/>
              </a:rPr>
              <a:t>C</a:t>
            </a:r>
            <a:r>
              <a:rPr lang="es-ES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  <a:cs typeface="Calibri Light" panose="020F0302020204030204" pitchFamily="34" charset="0"/>
              </a:rPr>
              <a:t>(2 x 2)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: </a:t>
            </a:r>
          </a:p>
          <a:p>
            <a:pPr>
              <a:lnSpc>
                <a:spcPct val="150000"/>
              </a:lnSpc>
            </a:pPr>
            <a:r>
              <a:rPr lang="es-E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F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= &lt; (1,i,-i,2)</a:t>
            </a:r>
            <a:r>
              <a:rPr lang="es-ES" sz="28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(1+i,0,-1,1)</a:t>
            </a:r>
            <a:r>
              <a:rPr lang="es-ES" sz="28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(1+2i,-1,0,1+2i)</a:t>
            </a:r>
            <a:r>
              <a:rPr lang="es-ES" sz="28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(-i,i,1-i,1)</a:t>
            </a:r>
            <a:r>
              <a:rPr lang="es-ES" sz="28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&gt; 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15921A98-4630-FF3B-50D6-99F2FA9776AB}"/>
              </a:ext>
            </a:extLst>
          </p:cNvPr>
          <p:cNvSpPr txBox="1"/>
          <p:nvPr/>
        </p:nvSpPr>
        <p:spPr>
          <a:xfrm>
            <a:off x="361737" y="3083733"/>
            <a:ext cx="57342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Seguimos los 4 pasos del método:</a:t>
            </a: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5A427652-345D-FC95-E4B3-0FC3EBB952EF}"/>
              </a:ext>
            </a:extLst>
          </p:cNvPr>
          <p:cNvSpPr/>
          <p:nvPr/>
        </p:nvSpPr>
        <p:spPr>
          <a:xfrm>
            <a:off x="123891" y="3604553"/>
            <a:ext cx="2610011" cy="914400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1EC0577-A7E2-4D0A-B208-2E841AA2E75A}"/>
              </a:ext>
            </a:extLst>
          </p:cNvPr>
          <p:cNvSpPr txBox="1"/>
          <p:nvPr/>
        </p:nvSpPr>
        <p:spPr>
          <a:xfrm>
            <a:off x="133510" y="3801343"/>
            <a:ext cx="26003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➊ 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(matriz </a:t>
            </a:r>
            <a:r>
              <a:rPr lang="es-ES" sz="28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B131062-77B7-D23C-D1D0-EC27855C2000}"/>
              </a:ext>
            </a:extLst>
          </p:cNvPr>
          <p:cNvSpPr txBox="1"/>
          <p:nvPr/>
        </p:nvSpPr>
        <p:spPr>
          <a:xfrm>
            <a:off x="4814291" y="5673048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= </a:t>
            </a:r>
            <a:endParaRPr lang="es-ES" sz="2800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BBC39A8C-FFAA-9A2D-DADE-6FFDF3960864}"/>
              </a:ext>
            </a:extLst>
          </p:cNvPr>
          <p:cNvSpPr txBox="1"/>
          <p:nvPr/>
        </p:nvSpPr>
        <p:spPr>
          <a:xfrm>
            <a:off x="5625858" y="5010387"/>
            <a:ext cx="3056026" cy="181588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  i   -i    2  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1+i    0  -1    1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1+2i -1   0  1+2i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-i     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i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 1-i   1</a:t>
            </a:r>
          </a:p>
        </p:txBody>
      </p:sp>
      <p:sp>
        <p:nvSpPr>
          <p:cNvPr id="8" name="Abrir corchete 7">
            <a:extLst>
              <a:ext uri="{FF2B5EF4-FFF2-40B4-BE49-F238E27FC236}">
                <a16:creationId xmlns:a16="http://schemas.microsoft.com/office/drawing/2014/main" id="{485842CF-7867-EAD9-127A-88C11EBA550B}"/>
              </a:ext>
            </a:extLst>
          </p:cNvPr>
          <p:cNvSpPr/>
          <p:nvPr/>
        </p:nvSpPr>
        <p:spPr>
          <a:xfrm>
            <a:off x="5659394" y="5116161"/>
            <a:ext cx="45719" cy="1566000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errar corchete 8">
            <a:extLst>
              <a:ext uri="{FF2B5EF4-FFF2-40B4-BE49-F238E27FC236}">
                <a16:creationId xmlns:a16="http://schemas.microsoft.com/office/drawing/2014/main" id="{4F4F9D9F-66FC-A5E9-07C7-76924A6C8719}"/>
              </a:ext>
            </a:extLst>
          </p:cNvPr>
          <p:cNvSpPr/>
          <p:nvPr/>
        </p:nvSpPr>
        <p:spPr>
          <a:xfrm>
            <a:off x="8323201" y="5151658"/>
            <a:ext cx="86831" cy="1566000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15540B0A-63A1-1CBE-8714-AA9A8CAB7DB3}"/>
              </a:ext>
            </a:extLst>
          </p:cNvPr>
          <p:cNvSpPr txBox="1"/>
          <p:nvPr/>
        </p:nvSpPr>
        <p:spPr>
          <a:xfrm>
            <a:off x="2491970" y="1570893"/>
            <a:ext cx="1750685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1   i    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-i   2</a:t>
            </a:r>
          </a:p>
        </p:txBody>
      </p:sp>
      <p:sp>
        <p:nvSpPr>
          <p:cNvPr id="17" name="Abrir corchete 16">
            <a:extLst>
              <a:ext uri="{FF2B5EF4-FFF2-40B4-BE49-F238E27FC236}">
                <a16:creationId xmlns:a16="http://schemas.microsoft.com/office/drawing/2014/main" id="{6A3248A9-4A87-5B77-F984-B1080F439F5A}"/>
              </a:ext>
            </a:extLst>
          </p:cNvPr>
          <p:cNvSpPr/>
          <p:nvPr/>
        </p:nvSpPr>
        <p:spPr>
          <a:xfrm>
            <a:off x="2620429" y="1570893"/>
            <a:ext cx="45719" cy="8100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Cerrar corchete 17">
            <a:extLst>
              <a:ext uri="{FF2B5EF4-FFF2-40B4-BE49-F238E27FC236}">
                <a16:creationId xmlns:a16="http://schemas.microsoft.com/office/drawing/2014/main" id="{9EB5BFB0-BBC5-A3EB-9D40-0E117CA89A9C}"/>
              </a:ext>
            </a:extLst>
          </p:cNvPr>
          <p:cNvSpPr/>
          <p:nvPr/>
        </p:nvSpPr>
        <p:spPr>
          <a:xfrm>
            <a:off x="3354159" y="1560395"/>
            <a:ext cx="86831" cy="8100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D9C7F56C-6B01-0D65-93C6-E097B426F146}"/>
              </a:ext>
            </a:extLst>
          </p:cNvPr>
          <p:cNvSpPr txBox="1"/>
          <p:nvPr/>
        </p:nvSpPr>
        <p:spPr>
          <a:xfrm>
            <a:off x="3900234" y="1560395"/>
            <a:ext cx="1750685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1+i   0    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 -1   1</a:t>
            </a:r>
          </a:p>
        </p:txBody>
      </p:sp>
      <p:sp>
        <p:nvSpPr>
          <p:cNvPr id="20" name="Abrir corchete 19">
            <a:extLst>
              <a:ext uri="{FF2B5EF4-FFF2-40B4-BE49-F238E27FC236}">
                <a16:creationId xmlns:a16="http://schemas.microsoft.com/office/drawing/2014/main" id="{7EE8FC03-3452-DB6E-37C9-88B8CFE8E960}"/>
              </a:ext>
            </a:extLst>
          </p:cNvPr>
          <p:cNvSpPr/>
          <p:nvPr/>
        </p:nvSpPr>
        <p:spPr>
          <a:xfrm>
            <a:off x="3945953" y="1560395"/>
            <a:ext cx="45719" cy="8100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errar corchete 20">
            <a:extLst>
              <a:ext uri="{FF2B5EF4-FFF2-40B4-BE49-F238E27FC236}">
                <a16:creationId xmlns:a16="http://schemas.microsoft.com/office/drawing/2014/main" id="{9938A74A-7F96-8FBC-910B-E3E5651CC8F7}"/>
              </a:ext>
            </a:extLst>
          </p:cNvPr>
          <p:cNvSpPr/>
          <p:nvPr/>
        </p:nvSpPr>
        <p:spPr>
          <a:xfrm>
            <a:off x="4888931" y="1581392"/>
            <a:ext cx="86831" cy="8100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51C69B89-E313-8B91-E00B-610503BDA046}"/>
              </a:ext>
            </a:extLst>
          </p:cNvPr>
          <p:cNvSpPr txBox="1"/>
          <p:nvPr/>
        </p:nvSpPr>
        <p:spPr>
          <a:xfrm>
            <a:off x="5368925" y="1563081"/>
            <a:ext cx="1750685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1+2i  -1    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  0   1+2i</a:t>
            </a:r>
          </a:p>
        </p:txBody>
      </p:sp>
      <p:sp>
        <p:nvSpPr>
          <p:cNvPr id="23" name="Abrir corchete 22">
            <a:extLst>
              <a:ext uri="{FF2B5EF4-FFF2-40B4-BE49-F238E27FC236}">
                <a16:creationId xmlns:a16="http://schemas.microsoft.com/office/drawing/2014/main" id="{871A3E0B-E2B8-1627-4D7B-A4750EAA9C29}"/>
              </a:ext>
            </a:extLst>
          </p:cNvPr>
          <p:cNvSpPr/>
          <p:nvPr/>
        </p:nvSpPr>
        <p:spPr>
          <a:xfrm>
            <a:off x="5442583" y="1595512"/>
            <a:ext cx="45719" cy="8100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Cerrar corchete 23">
            <a:extLst>
              <a:ext uri="{FF2B5EF4-FFF2-40B4-BE49-F238E27FC236}">
                <a16:creationId xmlns:a16="http://schemas.microsoft.com/office/drawing/2014/main" id="{411EFAB8-73C9-20C6-3EF2-A1E175C8E797}"/>
              </a:ext>
            </a:extLst>
          </p:cNvPr>
          <p:cNvSpPr/>
          <p:nvPr/>
        </p:nvSpPr>
        <p:spPr>
          <a:xfrm>
            <a:off x="6778724" y="1551647"/>
            <a:ext cx="86831" cy="8100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EC609877-8277-132A-6E55-D75028AE5781}"/>
              </a:ext>
            </a:extLst>
          </p:cNvPr>
          <p:cNvSpPr txBox="1"/>
          <p:nvPr/>
        </p:nvSpPr>
        <p:spPr>
          <a:xfrm>
            <a:off x="7268966" y="1551991"/>
            <a:ext cx="1750685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-i     </a:t>
            </a:r>
            <a:r>
              <a:rPr lang="es-ES" sz="2400" dirty="0" err="1">
                <a:latin typeface="Comic Sans MS" panose="030F0702030302020204" pitchFamily="66" charset="0"/>
              </a:rPr>
              <a:t>i</a:t>
            </a:r>
            <a:r>
              <a:rPr lang="es-ES" sz="2400" dirty="0">
                <a:latin typeface="Comic Sans MS" panose="030F0702030302020204" pitchFamily="66" charset="0"/>
              </a:rPr>
              <a:t>        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 1-i   1</a:t>
            </a:r>
          </a:p>
        </p:txBody>
      </p:sp>
      <p:sp>
        <p:nvSpPr>
          <p:cNvPr id="26" name="Abrir corchete 25">
            <a:extLst>
              <a:ext uri="{FF2B5EF4-FFF2-40B4-BE49-F238E27FC236}">
                <a16:creationId xmlns:a16="http://schemas.microsoft.com/office/drawing/2014/main" id="{0976DB45-435D-3B49-A2E8-752869447CE4}"/>
              </a:ext>
            </a:extLst>
          </p:cNvPr>
          <p:cNvSpPr/>
          <p:nvPr/>
        </p:nvSpPr>
        <p:spPr>
          <a:xfrm>
            <a:off x="7291913" y="1571168"/>
            <a:ext cx="45719" cy="8100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Cerrar corchete 26">
            <a:extLst>
              <a:ext uri="{FF2B5EF4-FFF2-40B4-BE49-F238E27FC236}">
                <a16:creationId xmlns:a16="http://schemas.microsoft.com/office/drawing/2014/main" id="{97C3439A-E76B-D9DE-94AA-0EF7DCD98BF6}"/>
              </a:ext>
            </a:extLst>
          </p:cNvPr>
          <p:cNvSpPr/>
          <p:nvPr/>
        </p:nvSpPr>
        <p:spPr>
          <a:xfrm>
            <a:off x="8410032" y="1560395"/>
            <a:ext cx="86831" cy="8100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736FDDD6-A159-306B-B1FD-8F5B8C0F6A54}"/>
              </a:ext>
            </a:extLst>
          </p:cNvPr>
          <p:cNvSpPr txBox="1"/>
          <p:nvPr/>
        </p:nvSpPr>
        <p:spPr>
          <a:xfrm>
            <a:off x="2733902" y="5529098"/>
            <a:ext cx="830677" cy="667170"/>
          </a:xfrm>
          <a:prstGeom prst="rect">
            <a:avLst/>
          </a:prstGeom>
          <a:pattFill prst="pct5">
            <a:fgClr>
              <a:schemeClr val="accent6">
                <a:lumMod val="20000"/>
                <a:lumOff val="80000"/>
              </a:schemeClr>
            </a:fgClr>
            <a:bgClr>
              <a:schemeClr val="bg1"/>
            </a:bgClr>
          </a:pattFill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Así:</a:t>
            </a:r>
          </a:p>
        </p:txBody>
      </p:sp>
    </p:spTree>
    <p:extLst>
      <p:ext uri="{BB962C8B-B14F-4D97-AF65-F5344CB8AC3E}">
        <p14:creationId xmlns:p14="http://schemas.microsoft.com/office/powerpoint/2010/main" val="2969880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  <p:bldP spid="3" grpId="0" animBg="1"/>
      <p:bldP spid="4" grpId="0"/>
      <p:bldP spid="5" grpId="0"/>
      <p:bldP spid="7" grpId="0"/>
      <p:bldP spid="8" grpId="0" animBg="1"/>
      <p:bldP spid="9" grpId="0" animBg="1"/>
      <p:bldP spid="2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uadroTexto 19">
            <a:extLst>
              <a:ext uri="{FF2B5EF4-FFF2-40B4-BE49-F238E27FC236}">
                <a16:creationId xmlns:a16="http://schemas.microsoft.com/office/drawing/2014/main" id="{8B872EAC-C361-060C-D36B-D6D901C2F43C}"/>
              </a:ext>
            </a:extLst>
          </p:cNvPr>
          <p:cNvSpPr txBox="1"/>
          <p:nvPr/>
        </p:nvSpPr>
        <p:spPr>
          <a:xfrm>
            <a:off x="2462318" y="1496341"/>
            <a:ext cx="9531889" cy="831446"/>
          </a:xfrm>
          <a:prstGeom prst="rect">
            <a:avLst/>
          </a:prstGeom>
          <a:pattFill prst="pct5">
            <a:fgClr>
              <a:schemeClr val="accent6">
                <a:lumMod val="20000"/>
                <a:lumOff val="80000"/>
              </a:schemeClr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= </a:t>
            </a:r>
            <a:r>
              <a:rPr lang="es-ES" sz="36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{         ,         ,         ,         } </a:t>
            </a:r>
            <a:r>
              <a:rPr lang="es-ES" sz="2800" dirty="0">
                <a:latin typeface="Comic Sans MS" panose="030F0702030302020204" pitchFamily="66" charset="0"/>
              </a:rPr>
              <a:t>,</a:t>
            </a:r>
            <a:endParaRPr lang="es-ES" sz="2800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6FD5C247-7E3D-7C64-A8EF-3BE305561333}"/>
              </a:ext>
            </a:extLst>
          </p:cNvPr>
          <p:cNvSpPr txBox="1"/>
          <p:nvPr/>
        </p:nvSpPr>
        <p:spPr>
          <a:xfrm>
            <a:off x="3477547" y="1629376"/>
            <a:ext cx="1750685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1   0   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0   0</a:t>
            </a:r>
          </a:p>
        </p:txBody>
      </p:sp>
      <p:sp>
        <p:nvSpPr>
          <p:cNvPr id="8" name="Abrir corchete 7">
            <a:extLst>
              <a:ext uri="{FF2B5EF4-FFF2-40B4-BE49-F238E27FC236}">
                <a16:creationId xmlns:a16="http://schemas.microsoft.com/office/drawing/2014/main" id="{04203B97-D1C2-7B79-9F8D-F4CF9C0EA669}"/>
              </a:ext>
            </a:extLst>
          </p:cNvPr>
          <p:cNvSpPr/>
          <p:nvPr/>
        </p:nvSpPr>
        <p:spPr>
          <a:xfrm>
            <a:off x="3652829" y="1618878"/>
            <a:ext cx="45719" cy="738000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errar corchete 8">
            <a:extLst>
              <a:ext uri="{FF2B5EF4-FFF2-40B4-BE49-F238E27FC236}">
                <a16:creationId xmlns:a16="http://schemas.microsoft.com/office/drawing/2014/main" id="{404008BE-1C55-4652-A872-B1C9C53F917E}"/>
              </a:ext>
            </a:extLst>
          </p:cNvPr>
          <p:cNvSpPr/>
          <p:nvPr/>
        </p:nvSpPr>
        <p:spPr>
          <a:xfrm>
            <a:off x="4370189" y="1618878"/>
            <a:ext cx="86831" cy="738000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DCC3BCA-F401-CFF6-B618-C952DAF7B03D}"/>
              </a:ext>
            </a:extLst>
          </p:cNvPr>
          <p:cNvSpPr txBox="1"/>
          <p:nvPr/>
        </p:nvSpPr>
        <p:spPr>
          <a:xfrm>
            <a:off x="4764358" y="1639874"/>
            <a:ext cx="1750685" cy="7380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0   1   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0   0</a:t>
            </a:r>
          </a:p>
        </p:txBody>
      </p:sp>
      <p:sp>
        <p:nvSpPr>
          <p:cNvPr id="11" name="Abrir corchete 10">
            <a:extLst>
              <a:ext uri="{FF2B5EF4-FFF2-40B4-BE49-F238E27FC236}">
                <a16:creationId xmlns:a16="http://schemas.microsoft.com/office/drawing/2014/main" id="{B86BF5C6-8358-59C8-450D-E078C483901E}"/>
              </a:ext>
            </a:extLst>
          </p:cNvPr>
          <p:cNvSpPr/>
          <p:nvPr/>
        </p:nvSpPr>
        <p:spPr>
          <a:xfrm>
            <a:off x="4931530" y="1618878"/>
            <a:ext cx="45719" cy="738000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errar corchete 11">
            <a:extLst>
              <a:ext uri="{FF2B5EF4-FFF2-40B4-BE49-F238E27FC236}">
                <a16:creationId xmlns:a16="http://schemas.microsoft.com/office/drawing/2014/main" id="{C1F24DA8-F25D-A716-DBF2-506FB4DDB953}"/>
              </a:ext>
            </a:extLst>
          </p:cNvPr>
          <p:cNvSpPr/>
          <p:nvPr/>
        </p:nvSpPr>
        <p:spPr>
          <a:xfrm>
            <a:off x="5678360" y="1639874"/>
            <a:ext cx="86831" cy="738000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12302A7D-6D74-40C2-5C9C-16FF98CA4DA5}"/>
              </a:ext>
            </a:extLst>
          </p:cNvPr>
          <p:cNvSpPr txBox="1"/>
          <p:nvPr/>
        </p:nvSpPr>
        <p:spPr>
          <a:xfrm>
            <a:off x="6090421" y="1623484"/>
            <a:ext cx="1750685" cy="7380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0   0   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 1   0</a:t>
            </a:r>
          </a:p>
        </p:txBody>
      </p:sp>
      <p:sp>
        <p:nvSpPr>
          <p:cNvPr id="14" name="Abrir corchete 13">
            <a:extLst>
              <a:ext uri="{FF2B5EF4-FFF2-40B4-BE49-F238E27FC236}">
                <a16:creationId xmlns:a16="http://schemas.microsoft.com/office/drawing/2014/main" id="{1E6C8487-52AD-D20A-F4C4-ECB127A78DFE}"/>
              </a:ext>
            </a:extLst>
          </p:cNvPr>
          <p:cNvSpPr/>
          <p:nvPr/>
        </p:nvSpPr>
        <p:spPr>
          <a:xfrm>
            <a:off x="6257276" y="1629376"/>
            <a:ext cx="45719" cy="738000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Cerrar corchete 14">
            <a:extLst>
              <a:ext uri="{FF2B5EF4-FFF2-40B4-BE49-F238E27FC236}">
                <a16:creationId xmlns:a16="http://schemas.microsoft.com/office/drawing/2014/main" id="{5E84B637-0EB9-AE0A-675D-27D8C8522CA3}"/>
              </a:ext>
            </a:extLst>
          </p:cNvPr>
          <p:cNvSpPr/>
          <p:nvPr/>
        </p:nvSpPr>
        <p:spPr>
          <a:xfrm>
            <a:off x="7079317" y="1639874"/>
            <a:ext cx="86831" cy="738000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459BB2D4-8CAA-CAF8-291D-2D4589DE1406}"/>
              </a:ext>
            </a:extLst>
          </p:cNvPr>
          <p:cNvSpPr txBox="1"/>
          <p:nvPr/>
        </p:nvSpPr>
        <p:spPr>
          <a:xfrm>
            <a:off x="7397494" y="1618878"/>
            <a:ext cx="1750685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0   0       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0   1</a:t>
            </a:r>
          </a:p>
        </p:txBody>
      </p:sp>
      <p:sp>
        <p:nvSpPr>
          <p:cNvPr id="17" name="Abrir corchete 16">
            <a:extLst>
              <a:ext uri="{FF2B5EF4-FFF2-40B4-BE49-F238E27FC236}">
                <a16:creationId xmlns:a16="http://schemas.microsoft.com/office/drawing/2014/main" id="{64391281-1E2A-8679-3A2A-D4DC7865FA80}"/>
              </a:ext>
            </a:extLst>
          </p:cNvPr>
          <p:cNvSpPr/>
          <p:nvPr/>
        </p:nvSpPr>
        <p:spPr>
          <a:xfrm>
            <a:off x="7563823" y="1629376"/>
            <a:ext cx="45719" cy="738000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Cerrar corchete 17">
            <a:extLst>
              <a:ext uri="{FF2B5EF4-FFF2-40B4-BE49-F238E27FC236}">
                <a16:creationId xmlns:a16="http://schemas.microsoft.com/office/drawing/2014/main" id="{5DC29994-9982-AF16-2943-8A3F841B824A}"/>
              </a:ext>
            </a:extLst>
          </p:cNvPr>
          <p:cNvSpPr/>
          <p:nvPr/>
        </p:nvSpPr>
        <p:spPr>
          <a:xfrm>
            <a:off x="8361964" y="1629376"/>
            <a:ext cx="86831" cy="738000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0CCD5A0B-6C91-AA5E-340C-961892F1AAA4}"/>
              </a:ext>
            </a:extLst>
          </p:cNvPr>
          <p:cNvSpPr txBox="1"/>
          <p:nvPr/>
        </p:nvSpPr>
        <p:spPr>
          <a:xfrm>
            <a:off x="884974" y="261645"/>
            <a:ext cx="9531889" cy="754694"/>
          </a:xfrm>
          <a:prstGeom prst="rect">
            <a:avLst/>
          </a:prstGeom>
          <a:pattFill prst="pct5">
            <a:fgClr>
              <a:schemeClr val="accent6">
                <a:lumMod val="20000"/>
                <a:lumOff val="80000"/>
              </a:schemeClr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latin typeface="Comic Sans MS" panose="030F0702030302020204" pitchFamily="66" charset="0"/>
              </a:rPr>
              <a:t>(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La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base canónica de </a:t>
            </a:r>
            <a:r>
              <a:rPr lang="es-ES" sz="3200" i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  <a:cs typeface="Calibri Light" panose="020F0302020204030204" pitchFamily="34" charset="0"/>
              </a:rPr>
              <a:t>M</a:t>
            </a:r>
            <a:r>
              <a:rPr lang="es-ES" sz="32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  <a:cs typeface="Calibri Light" panose="020F0302020204030204" pitchFamily="34" charset="0"/>
              </a:rPr>
              <a:t>C</a:t>
            </a:r>
            <a:r>
              <a:rPr lang="es-ES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  <a:cs typeface="Calibri Light" panose="020F0302020204030204" pitchFamily="34" charset="0"/>
              </a:rPr>
              <a:t>(2 x 2)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  <a:cs typeface="Calibri Light" panose="020F0302020204030204" pitchFamily="34" charset="0"/>
              </a:rPr>
              <a:t>es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: 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5912E3B3-6ED6-EF7B-D3B3-11DDF1284AB4}"/>
              </a:ext>
            </a:extLst>
          </p:cNvPr>
          <p:cNvSpPr txBox="1"/>
          <p:nvPr/>
        </p:nvSpPr>
        <p:spPr>
          <a:xfrm>
            <a:off x="1037374" y="414045"/>
            <a:ext cx="9531889" cy="754694"/>
          </a:xfrm>
          <a:prstGeom prst="rect">
            <a:avLst/>
          </a:prstGeom>
          <a:pattFill prst="pct5">
            <a:fgClr>
              <a:schemeClr val="accent6">
                <a:lumMod val="20000"/>
                <a:lumOff val="80000"/>
              </a:schemeClr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latin typeface="Comic Sans MS" panose="030F0702030302020204" pitchFamily="66" charset="0"/>
              </a:rPr>
              <a:t>( 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La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base canónica de </a:t>
            </a:r>
            <a:r>
              <a:rPr lang="es-ES" sz="3200" i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  <a:cs typeface="Calibri Light" panose="020F0302020204030204" pitchFamily="34" charset="0"/>
              </a:rPr>
              <a:t>M</a:t>
            </a:r>
            <a:r>
              <a:rPr lang="es-ES" sz="32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  <a:cs typeface="Calibri Light" panose="020F0302020204030204" pitchFamily="34" charset="0"/>
              </a:rPr>
              <a:t>C</a:t>
            </a:r>
            <a:r>
              <a:rPr lang="es-ES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  <a:cs typeface="Calibri Light" panose="020F0302020204030204" pitchFamily="34" charset="0"/>
              </a:rPr>
              <a:t>(2 x 2)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  <a:cs typeface="Calibri Light" panose="020F0302020204030204" pitchFamily="34" charset="0"/>
              </a:rPr>
              <a:t>es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: 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235B4680-01F7-4ABF-C4DF-B0DF8EC95A1A}"/>
              </a:ext>
            </a:extLst>
          </p:cNvPr>
          <p:cNvSpPr txBox="1"/>
          <p:nvPr/>
        </p:nvSpPr>
        <p:spPr>
          <a:xfrm>
            <a:off x="999246" y="3152329"/>
            <a:ext cx="10907619" cy="2052165"/>
          </a:xfrm>
          <a:prstGeom prst="rect">
            <a:avLst/>
          </a:prstGeom>
          <a:pattFill prst="pct5">
            <a:fgClr>
              <a:schemeClr val="accent6">
                <a:lumMod val="20000"/>
                <a:lumOff val="80000"/>
              </a:schemeClr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   por lo que una matriz  Q =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        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∈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3200" i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  <a:cs typeface="Calibri Light" panose="020F0302020204030204" pitchFamily="34" charset="0"/>
              </a:rPr>
              <a:t>M</a:t>
            </a:r>
            <a:r>
              <a:rPr lang="es-ES" sz="32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  <a:cs typeface="Calibri Light" panose="020F0302020204030204" pitchFamily="34" charset="0"/>
              </a:rPr>
              <a:t>C</a:t>
            </a:r>
            <a:r>
              <a:rPr lang="es-ES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  <a:cs typeface="Calibri Light" panose="020F0302020204030204" pitchFamily="34" charset="0"/>
              </a:rPr>
              <a:t>(2 x 2)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  <a:cs typeface="Calibri Light" panose="020F0302020204030204" pitchFamily="34" charset="0"/>
              </a:rPr>
              <a:t>se escribe   </a:t>
            </a:r>
          </a:p>
          <a:p>
            <a:pPr>
              <a:lnSpc>
                <a:spcPct val="150000"/>
              </a:lnSpc>
            </a:pP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  <a:cs typeface="Calibri Light" panose="020F0302020204030204" pitchFamily="34" charset="0"/>
              </a:rPr>
              <a:t>     como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              Q = (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x,y,z,t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8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    </a:t>
            </a:r>
            <a:r>
              <a:rPr lang="es-ES" sz="28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564721BB-7F35-9010-4643-32410654D9A7}"/>
              </a:ext>
            </a:extLst>
          </p:cNvPr>
          <p:cNvSpPr txBox="1"/>
          <p:nvPr/>
        </p:nvSpPr>
        <p:spPr>
          <a:xfrm>
            <a:off x="5861951" y="3152329"/>
            <a:ext cx="1750685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x   y   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z   t</a:t>
            </a:r>
          </a:p>
        </p:txBody>
      </p:sp>
      <p:sp>
        <p:nvSpPr>
          <p:cNvPr id="5" name="Abrir corchete 4">
            <a:extLst>
              <a:ext uri="{FF2B5EF4-FFF2-40B4-BE49-F238E27FC236}">
                <a16:creationId xmlns:a16="http://schemas.microsoft.com/office/drawing/2014/main" id="{8F438F07-052D-67E0-A2CB-2AC2D1B864E4}"/>
              </a:ext>
            </a:extLst>
          </p:cNvPr>
          <p:cNvSpPr/>
          <p:nvPr/>
        </p:nvSpPr>
        <p:spPr>
          <a:xfrm>
            <a:off x="5996203" y="3194721"/>
            <a:ext cx="45719" cy="738000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Cerrar corchete 5">
            <a:extLst>
              <a:ext uri="{FF2B5EF4-FFF2-40B4-BE49-F238E27FC236}">
                <a16:creationId xmlns:a16="http://schemas.microsoft.com/office/drawing/2014/main" id="{601CFBBD-1221-1A06-1EF6-9224A4785391}"/>
              </a:ext>
            </a:extLst>
          </p:cNvPr>
          <p:cNvSpPr/>
          <p:nvPr/>
        </p:nvSpPr>
        <p:spPr>
          <a:xfrm>
            <a:off x="6783863" y="3194721"/>
            <a:ext cx="86831" cy="738000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750996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ADD021-4F9A-AB03-2223-F774C49043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69C83D-F01A-0381-2F5F-096AEADC559C}"/>
              </a:ext>
            </a:extLst>
          </p:cNvPr>
          <p:cNvSpPr txBox="1">
            <a:spLocks/>
          </p:cNvSpPr>
          <p:nvPr/>
        </p:nvSpPr>
        <p:spPr>
          <a:xfrm>
            <a:off x="522462" y="215709"/>
            <a:ext cx="10571765" cy="1318123"/>
          </a:xfrm>
          <a:prstGeom prst="rect">
            <a:avLst/>
          </a:prstGeom>
          <a:pattFill prst="lgConfetti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sz="2900" b="1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9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900" dirty="0">
                <a:latin typeface="Comic Sans MS" panose="030F0702030302020204" pitchFamily="66" charset="0"/>
              </a:rPr>
              <a:t>= </a:t>
            </a:r>
            <a:r>
              <a:rPr lang="es-ES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&lt; (1,i,-i,2)</a:t>
            </a:r>
            <a:r>
              <a:rPr lang="es-ES" sz="32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(1+i,0,-1,1)</a:t>
            </a:r>
            <a:r>
              <a:rPr lang="es-ES" sz="32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(1+2i,-1,0,1+2i)</a:t>
            </a:r>
            <a:r>
              <a:rPr lang="es-ES" sz="32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(-i,i,1-i,1)</a:t>
            </a:r>
            <a:r>
              <a:rPr lang="es-ES" sz="32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&gt; </a:t>
            </a:r>
            <a:endParaRPr lang="es-ES" sz="2900" dirty="0">
              <a:latin typeface="Comic Sans MS" panose="030F0702030302020204" pitchFamily="66" charset="0"/>
            </a:endParaRP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9739B394-C512-C5FB-DBF2-97A76F5F79E2}"/>
              </a:ext>
            </a:extLst>
          </p:cNvPr>
          <p:cNvSpPr/>
          <p:nvPr/>
        </p:nvSpPr>
        <p:spPr>
          <a:xfrm>
            <a:off x="522462" y="1979682"/>
            <a:ext cx="10085111" cy="914400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39ACD95F-7FDC-C9BD-B82E-555EE79DD9E6}"/>
              </a:ext>
            </a:extLst>
          </p:cNvPr>
          <p:cNvSpPr txBox="1"/>
          <p:nvPr/>
        </p:nvSpPr>
        <p:spPr>
          <a:xfrm>
            <a:off x="522462" y="2175272"/>
            <a:ext cx="102948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➋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(operaciones elementales de fila hasta matriz  </a:t>
            </a:r>
            <a:r>
              <a:rPr lang="es-ES" sz="28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R,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m.e.f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.)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E9C85DF-7746-0F43-7AC2-9C75BDDC4C85}"/>
              </a:ext>
            </a:extLst>
          </p:cNvPr>
          <p:cNvSpPr txBox="1"/>
          <p:nvPr/>
        </p:nvSpPr>
        <p:spPr>
          <a:xfrm>
            <a:off x="4170602" y="3927973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EC5D8864-07B4-58ED-720D-1AD3E436453C}"/>
              </a:ext>
            </a:extLst>
          </p:cNvPr>
          <p:cNvCxnSpPr/>
          <p:nvPr/>
        </p:nvCxnSpPr>
        <p:spPr>
          <a:xfrm>
            <a:off x="4177057" y="4328083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0EB29FE5-C21C-F285-FC23-34758A77CBAA}"/>
              </a:ext>
            </a:extLst>
          </p:cNvPr>
          <p:cNvCxnSpPr>
            <a:cxnSpLocks/>
          </p:cNvCxnSpPr>
          <p:nvPr/>
        </p:nvCxnSpPr>
        <p:spPr>
          <a:xfrm>
            <a:off x="5253308" y="4328083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uadroTexto 9">
            <a:extLst>
              <a:ext uri="{FF2B5EF4-FFF2-40B4-BE49-F238E27FC236}">
                <a16:creationId xmlns:a16="http://schemas.microsoft.com/office/drawing/2014/main" id="{59E0D461-4AAD-7806-C79F-66D1CB07C8DB}"/>
              </a:ext>
            </a:extLst>
          </p:cNvPr>
          <p:cNvSpPr txBox="1"/>
          <p:nvPr/>
        </p:nvSpPr>
        <p:spPr>
          <a:xfrm>
            <a:off x="381892" y="4043782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= </a:t>
            </a:r>
            <a:endParaRPr lang="es-ES" sz="2800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B351126A-B99A-B3FA-6F12-A0216E712AAF}"/>
              </a:ext>
            </a:extLst>
          </p:cNvPr>
          <p:cNvSpPr txBox="1"/>
          <p:nvPr/>
        </p:nvSpPr>
        <p:spPr>
          <a:xfrm>
            <a:off x="6317060" y="3927973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9E16A562-7863-0425-BF9C-8D6781A9E3E5}"/>
              </a:ext>
            </a:extLst>
          </p:cNvPr>
          <p:cNvCxnSpPr>
            <a:cxnSpLocks/>
          </p:cNvCxnSpPr>
          <p:nvPr/>
        </p:nvCxnSpPr>
        <p:spPr>
          <a:xfrm>
            <a:off x="6293123" y="4305392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de flecha 19">
            <a:extLst>
              <a:ext uri="{FF2B5EF4-FFF2-40B4-BE49-F238E27FC236}">
                <a16:creationId xmlns:a16="http://schemas.microsoft.com/office/drawing/2014/main" id="{D2FEA013-6AAF-0B58-DBC4-C5E8048924B5}"/>
              </a:ext>
            </a:extLst>
          </p:cNvPr>
          <p:cNvCxnSpPr/>
          <p:nvPr/>
        </p:nvCxnSpPr>
        <p:spPr>
          <a:xfrm>
            <a:off x="7320220" y="4305392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uadroTexto 22">
            <a:extLst>
              <a:ext uri="{FF2B5EF4-FFF2-40B4-BE49-F238E27FC236}">
                <a16:creationId xmlns:a16="http://schemas.microsoft.com/office/drawing/2014/main" id="{CB18199D-5A0D-24E5-5288-880D8F66088E}"/>
              </a:ext>
            </a:extLst>
          </p:cNvPr>
          <p:cNvSpPr txBox="1"/>
          <p:nvPr/>
        </p:nvSpPr>
        <p:spPr>
          <a:xfrm>
            <a:off x="4177057" y="5069225"/>
            <a:ext cx="1095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4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+2f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6BA97341-2DF2-1202-5218-5C9796DB71BB}"/>
              </a:ext>
            </a:extLst>
          </p:cNvPr>
          <p:cNvCxnSpPr/>
          <p:nvPr/>
        </p:nvCxnSpPr>
        <p:spPr>
          <a:xfrm>
            <a:off x="4226196" y="5469335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uadroTexto 24">
            <a:extLst>
              <a:ext uri="{FF2B5EF4-FFF2-40B4-BE49-F238E27FC236}">
                <a16:creationId xmlns:a16="http://schemas.microsoft.com/office/drawing/2014/main" id="{03AC2058-901B-BD16-87CC-6373D5105D30}"/>
              </a:ext>
            </a:extLst>
          </p:cNvPr>
          <p:cNvSpPr txBox="1"/>
          <p:nvPr/>
        </p:nvSpPr>
        <p:spPr>
          <a:xfrm>
            <a:off x="8677611" y="5207725"/>
            <a:ext cx="26409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= </a:t>
            </a:r>
            <a:r>
              <a:rPr lang="es-ES" sz="28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 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m.e.f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.)  </a:t>
            </a:r>
            <a:endParaRPr lang="es-ES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3B31A17-8E07-5211-0402-3D78C8C3E4EA}"/>
              </a:ext>
            </a:extLst>
          </p:cNvPr>
          <p:cNvSpPr txBox="1"/>
          <p:nvPr/>
        </p:nvSpPr>
        <p:spPr>
          <a:xfrm>
            <a:off x="5321606" y="4604606"/>
            <a:ext cx="3495229" cy="181588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  i      -i      2  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0    1-i  -2+i  -1-2i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0     0      0      0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0     0      0      0</a:t>
            </a:r>
          </a:p>
        </p:txBody>
      </p:sp>
      <p:sp>
        <p:nvSpPr>
          <p:cNvPr id="15" name="Abrir corchete 14">
            <a:extLst>
              <a:ext uri="{FF2B5EF4-FFF2-40B4-BE49-F238E27FC236}">
                <a16:creationId xmlns:a16="http://schemas.microsoft.com/office/drawing/2014/main" id="{C35AE068-3E0C-37CF-C106-8191AEAFF1E9}"/>
              </a:ext>
            </a:extLst>
          </p:cNvPr>
          <p:cNvSpPr/>
          <p:nvPr/>
        </p:nvSpPr>
        <p:spPr>
          <a:xfrm>
            <a:off x="5355143" y="4710380"/>
            <a:ext cx="45719" cy="1566000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Cerrar corchete 28">
            <a:extLst>
              <a:ext uri="{FF2B5EF4-FFF2-40B4-BE49-F238E27FC236}">
                <a16:creationId xmlns:a16="http://schemas.microsoft.com/office/drawing/2014/main" id="{11581B96-076B-F039-D66D-725326721223}"/>
              </a:ext>
            </a:extLst>
          </p:cNvPr>
          <p:cNvSpPr/>
          <p:nvPr/>
        </p:nvSpPr>
        <p:spPr>
          <a:xfrm>
            <a:off x="8569273" y="4708293"/>
            <a:ext cx="86831" cy="1566000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2F59A6DD-3094-DECB-3A9F-2BFC985B2C38}"/>
              </a:ext>
            </a:extLst>
          </p:cNvPr>
          <p:cNvSpPr txBox="1"/>
          <p:nvPr/>
        </p:nvSpPr>
        <p:spPr>
          <a:xfrm>
            <a:off x="5236175" y="3905282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94AF15AA-AAE5-A217-9CF6-B89D33B41F65}"/>
              </a:ext>
            </a:extLst>
          </p:cNvPr>
          <p:cNvSpPr txBox="1"/>
          <p:nvPr/>
        </p:nvSpPr>
        <p:spPr>
          <a:xfrm>
            <a:off x="7285300" y="3869442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-i 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59EE9CBF-956B-6975-D4C1-CE835798E31D}"/>
              </a:ext>
            </a:extLst>
          </p:cNvPr>
          <p:cNvSpPr txBox="1"/>
          <p:nvPr/>
        </p:nvSpPr>
        <p:spPr>
          <a:xfrm>
            <a:off x="8366185" y="3876048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4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+i 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33" name="Conector recto de flecha 32">
            <a:extLst>
              <a:ext uri="{FF2B5EF4-FFF2-40B4-BE49-F238E27FC236}">
                <a16:creationId xmlns:a16="http://schemas.microsoft.com/office/drawing/2014/main" id="{86A08097-D450-1D23-E9AD-6AA4741106DC}"/>
              </a:ext>
            </a:extLst>
          </p:cNvPr>
          <p:cNvCxnSpPr/>
          <p:nvPr/>
        </p:nvCxnSpPr>
        <p:spPr>
          <a:xfrm>
            <a:off x="8366185" y="4309171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errar corchete 36">
            <a:extLst>
              <a:ext uri="{FF2B5EF4-FFF2-40B4-BE49-F238E27FC236}">
                <a16:creationId xmlns:a16="http://schemas.microsoft.com/office/drawing/2014/main" id="{BD6C0014-B9BF-AD42-6259-44F30F5407F6}"/>
              </a:ext>
            </a:extLst>
          </p:cNvPr>
          <p:cNvSpPr/>
          <p:nvPr/>
        </p:nvSpPr>
        <p:spPr>
          <a:xfrm>
            <a:off x="3742274" y="3384292"/>
            <a:ext cx="86831" cy="1566000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CDAC1527-B9E0-4231-12C4-CEA491DA3CC7}"/>
              </a:ext>
            </a:extLst>
          </p:cNvPr>
          <p:cNvSpPr txBox="1"/>
          <p:nvPr/>
        </p:nvSpPr>
        <p:spPr>
          <a:xfrm>
            <a:off x="1114576" y="3240757"/>
            <a:ext cx="3056026" cy="181588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  i   -i    2  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1+i    0  -1    1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1+2i -1   0  1+2i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-i     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i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 1-i   1</a:t>
            </a:r>
          </a:p>
        </p:txBody>
      </p:sp>
      <p:sp>
        <p:nvSpPr>
          <p:cNvPr id="39" name="Abrir corchete 38">
            <a:extLst>
              <a:ext uri="{FF2B5EF4-FFF2-40B4-BE49-F238E27FC236}">
                <a16:creationId xmlns:a16="http://schemas.microsoft.com/office/drawing/2014/main" id="{7EF1F1CA-A7DD-197D-D0F5-1FCA4DF2F15B}"/>
              </a:ext>
            </a:extLst>
          </p:cNvPr>
          <p:cNvSpPr/>
          <p:nvPr/>
        </p:nvSpPr>
        <p:spPr>
          <a:xfrm>
            <a:off x="1205213" y="3384315"/>
            <a:ext cx="45719" cy="1566000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40903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6C1A26-6C7E-24F6-B2D1-9ED8AC6B5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82560" y="295926"/>
            <a:ext cx="3584512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Datos iniciales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743255B-8945-B241-78D5-49684A2F13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283" y="1170601"/>
            <a:ext cx="11602915" cy="2755475"/>
          </a:xfrm>
        </p:spPr>
        <p:txBody>
          <a:bodyPr>
            <a:normAutofit fontScale="77500" lnSpcReduction="20000"/>
          </a:bodyPr>
          <a:lstStyle/>
          <a:p>
            <a:r>
              <a:rPr lang="es-ES" sz="3600" dirty="0">
                <a:latin typeface="Comic Sans MS" panose="030F0702030302020204" pitchFamily="66" charset="0"/>
              </a:rPr>
              <a:t>Un subespacio vectorial </a:t>
            </a:r>
            <a:r>
              <a:rPr lang="es-E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3600" dirty="0">
                <a:latin typeface="Comic Sans MS" panose="030F0702030302020204" pitchFamily="66" charset="0"/>
              </a:rPr>
              <a:t> de un espacio vectorial de dimensión</a:t>
            </a:r>
          </a:p>
          <a:p>
            <a:pPr marL="0" indent="0">
              <a:buNone/>
            </a:pPr>
            <a:r>
              <a:rPr lang="es-ES" sz="3600" dirty="0">
                <a:latin typeface="Comic Sans MS" panose="030F0702030302020204" pitchFamily="66" charset="0"/>
              </a:rPr>
              <a:t>  finita </a:t>
            </a:r>
            <a:r>
              <a:rPr lang="es-E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36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n  </a:t>
            </a:r>
            <a:r>
              <a:rPr lang="es-ES" sz="3600" dirty="0">
                <a:latin typeface="Comic Sans MS" panose="030F0702030302020204" pitchFamily="66" charset="0"/>
              </a:rPr>
              <a:t>(n = dimensión de E</a:t>
            </a:r>
            <a:r>
              <a:rPr lang="es-ES" sz="3600" baseline="-25000" dirty="0">
                <a:latin typeface="Comic Sans MS" panose="030F0702030302020204" pitchFamily="66" charset="0"/>
              </a:rPr>
              <a:t>n</a:t>
            </a:r>
            <a:r>
              <a:rPr lang="es-ES" sz="3600" dirty="0">
                <a:latin typeface="Comic Sans MS" panose="030F0702030302020204" pitchFamily="66" charset="0"/>
              </a:rPr>
              <a:t>, n &gt; 0) sobre el cuerpo de escalares </a:t>
            </a:r>
            <a:r>
              <a:rPr lang="es-E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K</a:t>
            </a:r>
            <a:r>
              <a:rPr lang="es-ES" sz="36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3600" dirty="0">
                <a:latin typeface="Comic Sans MS" panose="030F0702030302020204" pitchFamily="66" charset="0"/>
              </a:rPr>
              <a:t>  (K=R, reales; o K=C, complejos). El </a:t>
            </a:r>
            <a:r>
              <a:rPr lang="es-ES" sz="3600" dirty="0" err="1">
                <a:latin typeface="Comic Sans MS" panose="030F0702030302020204" pitchFamily="66" charset="0"/>
              </a:rPr>
              <a:t>subespacio</a:t>
            </a:r>
            <a:r>
              <a:rPr lang="es-ES" sz="3600" dirty="0">
                <a:latin typeface="Comic Sans MS" panose="030F0702030302020204" pitchFamily="66" charset="0"/>
              </a:rPr>
              <a:t> </a:t>
            </a:r>
            <a:r>
              <a:rPr lang="es-E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3600" dirty="0">
                <a:latin typeface="Comic Sans MS" panose="030F0702030302020204" pitchFamily="66" charset="0"/>
              </a:rPr>
              <a:t> viene dado por un</a:t>
            </a:r>
          </a:p>
          <a:p>
            <a:pPr marL="0" indent="0">
              <a:buNone/>
            </a:pPr>
            <a:r>
              <a:rPr lang="es-ES" sz="3600" dirty="0">
                <a:latin typeface="Comic Sans MS" panose="030F0702030302020204" pitchFamily="66" charset="0"/>
              </a:rPr>
              <a:t>  conjunto finito de </a:t>
            </a:r>
            <a:r>
              <a:rPr lang="es-E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vectores generadores</a:t>
            </a:r>
            <a:r>
              <a:rPr lang="es-ES" sz="3600" dirty="0">
                <a:latin typeface="Comic Sans MS" panose="030F0702030302020204" pitchFamily="66" charset="0"/>
              </a:rPr>
              <a:t>:</a:t>
            </a:r>
          </a:p>
          <a:p>
            <a:pPr marL="0" indent="0">
              <a:buNone/>
            </a:pPr>
            <a:r>
              <a:rPr lang="es-ES" sz="3600" dirty="0"/>
              <a:t>                                                  </a:t>
            </a:r>
            <a:r>
              <a:rPr lang="es-E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3600" dirty="0">
                <a:latin typeface="Comic Sans MS" panose="030F0702030302020204" pitchFamily="66" charset="0"/>
              </a:rPr>
              <a:t> = &lt; w</a:t>
            </a:r>
            <a:r>
              <a:rPr lang="es-ES" sz="3600" baseline="-25000" dirty="0">
                <a:latin typeface="Comic Sans MS" panose="030F0702030302020204" pitchFamily="66" charset="0"/>
              </a:rPr>
              <a:t>1</a:t>
            </a:r>
            <a:r>
              <a:rPr lang="es-ES" sz="3600" dirty="0">
                <a:latin typeface="Comic Sans MS" panose="030F0702030302020204" pitchFamily="66" charset="0"/>
              </a:rPr>
              <a:t>, w</a:t>
            </a:r>
            <a:r>
              <a:rPr lang="es-ES" sz="3600" baseline="-25000" dirty="0">
                <a:latin typeface="Comic Sans MS" panose="030F0702030302020204" pitchFamily="66" charset="0"/>
              </a:rPr>
              <a:t>2</a:t>
            </a:r>
            <a:r>
              <a:rPr lang="es-ES" sz="3600" dirty="0">
                <a:latin typeface="Comic Sans MS" panose="030F0702030302020204" pitchFamily="66" charset="0"/>
              </a:rPr>
              <a:t>, …, </a:t>
            </a:r>
            <a:r>
              <a:rPr lang="es-ES" sz="3600" dirty="0" err="1">
                <a:latin typeface="Comic Sans MS" panose="030F0702030302020204" pitchFamily="66" charset="0"/>
              </a:rPr>
              <a:t>w</a:t>
            </a:r>
            <a:r>
              <a:rPr lang="es-ES" sz="3600" baseline="-25000" dirty="0" err="1">
                <a:latin typeface="Comic Sans MS" panose="030F0702030302020204" pitchFamily="66" charset="0"/>
              </a:rPr>
              <a:t>r</a:t>
            </a:r>
            <a:r>
              <a:rPr lang="es-ES" sz="3600" dirty="0">
                <a:latin typeface="Comic Sans MS" panose="030F0702030302020204" pitchFamily="66" charset="0"/>
              </a:rPr>
              <a:t> &gt;         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    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B55834D4-70A0-2864-FDD2-142FD7E5EB42}"/>
              </a:ext>
            </a:extLst>
          </p:cNvPr>
          <p:cNvSpPr txBox="1">
            <a:spLocks/>
          </p:cNvSpPr>
          <p:nvPr/>
        </p:nvSpPr>
        <p:spPr>
          <a:xfrm>
            <a:off x="4488442" y="3794126"/>
            <a:ext cx="2772748" cy="793719"/>
          </a:xfrm>
          <a:prstGeom prst="rect">
            <a:avLst/>
          </a:prstGeo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rgbClr val="7030A0"/>
                </a:solidFill>
              </a:rPr>
              <a:t> El objetivo</a:t>
            </a: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F471192C-D083-B214-75B3-247D4636AB4A}"/>
              </a:ext>
            </a:extLst>
          </p:cNvPr>
          <p:cNvSpPr txBox="1">
            <a:spLocks/>
          </p:cNvSpPr>
          <p:nvPr/>
        </p:nvSpPr>
        <p:spPr>
          <a:xfrm>
            <a:off x="284283" y="4587845"/>
            <a:ext cx="11409486" cy="22701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>
                <a:latin typeface="Comic Sans MS" panose="030F0702030302020204" pitchFamily="66" charset="0"/>
              </a:rPr>
              <a:t>Utilizar </a:t>
            </a:r>
            <a:r>
              <a:rPr lang="es-ES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matrices </a:t>
            </a:r>
            <a:r>
              <a:rPr lang="es-ES" dirty="0">
                <a:latin typeface="Comic Sans MS" panose="030F0702030302020204" pitchFamily="66" charset="0"/>
              </a:rPr>
              <a:t>para encontrar de forma fácil un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subespacio</a:t>
            </a:r>
          </a:p>
          <a:p>
            <a:pPr marL="0" indent="0"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 suplementario </a:t>
            </a:r>
            <a:r>
              <a:rPr lang="es-ES" dirty="0">
                <a:latin typeface="Comic Sans MS" panose="030F0702030302020204" pitchFamily="66" charset="0"/>
              </a:rPr>
              <a:t>de F; es decir, para encontrar un </a:t>
            </a:r>
            <a:r>
              <a:rPr lang="es-ES" dirty="0" err="1">
                <a:latin typeface="Comic Sans MS" panose="030F0702030302020204" pitchFamily="66" charset="0"/>
              </a:rPr>
              <a:t>subespacio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vec</a:t>
            </a:r>
            <a:r>
              <a:rPr lang="es-ES" dirty="0">
                <a:latin typeface="Comic Sans MS" panose="030F0702030302020204" pitchFamily="66" charset="0"/>
              </a:rPr>
              <a:t>-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</a:t>
            </a:r>
            <a:r>
              <a:rPr lang="es-ES" dirty="0" err="1">
                <a:latin typeface="Comic Sans MS" panose="030F0702030302020204" pitchFamily="66" charset="0"/>
              </a:rPr>
              <a:t>torial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G</a:t>
            </a:r>
            <a:r>
              <a:rPr lang="es-ES" dirty="0">
                <a:latin typeface="Comic Sans MS" panose="030F0702030302020204" pitchFamily="66" charset="0"/>
              </a:rPr>
              <a:t> que cumpla las siguientes 2 condiciones al </a:t>
            </a:r>
            <a:r>
              <a:rPr lang="es-ES">
                <a:latin typeface="Comic Sans MS" panose="030F0702030302020204" pitchFamily="66" charset="0"/>
              </a:rPr>
              <a:t>mismo tiempo:</a:t>
            </a:r>
            <a:endParaRPr lang="es-E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         1)  F 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∩ G =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{vector cero};      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2) 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F + G = E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n</a:t>
            </a:r>
            <a:endParaRPr lang="es-ES" baseline="-25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6126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D187E5-1B34-099C-2DBE-290BF0193C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5E34CDD2-1482-9BA7-5225-C3C135D20B51}"/>
              </a:ext>
            </a:extLst>
          </p:cNvPr>
          <p:cNvSpPr/>
          <p:nvPr/>
        </p:nvSpPr>
        <p:spPr>
          <a:xfrm>
            <a:off x="522462" y="1979682"/>
            <a:ext cx="10204532" cy="1318122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E308025-26E0-2857-072A-C7B48F527FF3}"/>
              </a:ext>
            </a:extLst>
          </p:cNvPr>
          <p:cNvSpPr txBox="1"/>
          <p:nvPr/>
        </p:nvSpPr>
        <p:spPr>
          <a:xfrm>
            <a:off x="522462" y="2175272"/>
            <a:ext cx="1028999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➌ 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(borrar de </a:t>
            </a:r>
            <a:r>
              <a:rPr lang="es-ES" sz="2800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R</a:t>
            </a:r>
            <a:r>
              <a:rPr lang="es-ES" sz="28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las filas de ceros, e insertar filas hasta una</a:t>
            </a:r>
          </a:p>
          <a:p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m.e.f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. cuadrada  </a:t>
            </a:r>
            <a:r>
              <a:rPr lang="es-ES" sz="28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H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sin filas de ceros)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029D265-ED92-6B06-D2D4-E6E9E93A3837}"/>
              </a:ext>
            </a:extLst>
          </p:cNvPr>
          <p:cNvSpPr txBox="1"/>
          <p:nvPr/>
        </p:nvSpPr>
        <p:spPr>
          <a:xfrm>
            <a:off x="35641" y="4232484"/>
            <a:ext cx="7040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= </a:t>
            </a:r>
            <a:endParaRPr lang="es-ES" sz="2800" dirty="0"/>
          </a:p>
        </p:txBody>
      </p:sp>
      <p:sp>
        <p:nvSpPr>
          <p:cNvPr id="9" name="Flecha: a la derecha con muesca 8">
            <a:extLst>
              <a:ext uri="{FF2B5EF4-FFF2-40B4-BE49-F238E27FC236}">
                <a16:creationId xmlns:a16="http://schemas.microsoft.com/office/drawing/2014/main" id="{F4ABA410-2310-6C47-EB79-BEB4D61F2481}"/>
              </a:ext>
            </a:extLst>
          </p:cNvPr>
          <p:cNvSpPr/>
          <p:nvPr/>
        </p:nvSpPr>
        <p:spPr>
          <a:xfrm>
            <a:off x="3738974" y="4271072"/>
            <a:ext cx="672859" cy="484632"/>
          </a:xfrm>
          <a:prstGeom prst="notched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errar corchete 12">
            <a:extLst>
              <a:ext uri="{FF2B5EF4-FFF2-40B4-BE49-F238E27FC236}">
                <a16:creationId xmlns:a16="http://schemas.microsoft.com/office/drawing/2014/main" id="{DC796CBC-54D8-DC22-CCEC-DA2DFA9A5E6C}"/>
              </a:ext>
            </a:extLst>
          </p:cNvPr>
          <p:cNvSpPr/>
          <p:nvPr/>
        </p:nvSpPr>
        <p:spPr>
          <a:xfrm>
            <a:off x="7458799" y="3993624"/>
            <a:ext cx="102991" cy="962352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Flecha: a la derecha con muesca 13">
            <a:extLst>
              <a:ext uri="{FF2B5EF4-FFF2-40B4-BE49-F238E27FC236}">
                <a16:creationId xmlns:a16="http://schemas.microsoft.com/office/drawing/2014/main" id="{CBB39FC2-639B-0418-B558-6C26886C6B0C}"/>
              </a:ext>
            </a:extLst>
          </p:cNvPr>
          <p:cNvSpPr/>
          <p:nvPr/>
        </p:nvSpPr>
        <p:spPr>
          <a:xfrm>
            <a:off x="7667094" y="4232484"/>
            <a:ext cx="672859" cy="484632"/>
          </a:xfrm>
          <a:prstGeom prst="notched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9D3FCB98-5AAB-5EED-042D-F4630DFB9A4C}"/>
              </a:ext>
            </a:extLst>
          </p:cNvPr>
          <p:cNvSpPr txBox="1"/>
          <p:nvPr/>
        </p:nvSpPr>
        <p:spPr>
          <a:xfrm>
            <a:off x="7510294" y="3928779"/>
            <a:ext cx="178235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</a:rPr>
              <a:t>insertar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4502B1B7-1DC3-789F-4D11-5327982FBD7C}"/>
              </a:ext>
            </a:extLst>
          </p:cNvPr>
          <p:cNvSpPr txBox="1"/>
          <p:nvPr/>
        </p:nvSpPr>
        <p:spPr>
          <a:xfrm>
            <a:off x="11459116" y="4315597"/>
            <a:ext cx="6799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=H</a:t>
            </a:r>
            <a:endParaRPr lang="es-ES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1" name="Título 1">
            <a:extLst>
              <a:ext uri="{FF2B5EF4-FFF2-40B4-BE49-F238E27FC236}">
                <a16:creationId xmlns:a16="http://schemas.microsoft.com/office/drawing/2014/main" id="{CA2D222A-02D8-0668-8615-7AA820156437}"/>
              </a:ext>
            </a:extLst>
          </p:cNvPr>
          <p:cNvSpPr txBox="1">
            <a:spLocks/>
          </p:cNvSpPr>
          <p:nvPr/>
        </p:nvSpPr>
        <p:spPr>
          <a:xfrm>
            <a:off x="522462" y="215709"/>
            <a:ext cx="10571765" cy="1318123"/>
          </a:xfrm>
          <a:prstGeom prst="rect">
            <a:avLst/>
          </a:prstGeom>
          <a:pattFill prst="lgConfetti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sz="2900" b="1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9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900" dirty="0">
                <a:latin typeface="Comic Sans MS" panose="030F0702030302020204" pitchFamily="66" charset="0"/>
              </a:rPr>
              <a:t>= </a:t>
            </a:r>
            <a:r>
              <a:rPr lang="es-ES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&lt; (1,i,-i,2)</a:t>
            </a:r>
            <a:r>
              <a:rPr lang="es-ES" sz="32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(1+i,0,-1,1)</a:t>
            </a:r>
            <a:r>
              <a:rPr lang="es-ES" sz="32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(1+2i,-1,0,1+2i)</a:t>
            </a:r>
            <a:r>
              <a:rPr lang="es-ES" sz="32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(-i,i,1-i,1)</a:t>
            </a:r>
            <a:r>
              <a:rPr lang="es-ES" sz="32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&gt; </a:t>
            </a:r>
            <a:endParaRPr lang="es-ES" sz="2900" dirty="0">
              <a:latin typeface="Comic Sans MS" panose="030F0702030302020204" pitchFamily="66" charset="0"/>
            </a:endParaRP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41565281-9686-26FC-D7B9-BFB42ED47F3D}"/>
              </a:ext>
            </a:extLst>
          </p:cNvPr>
          <p:cNvSpPr txBox="1"/>
          <p:nvPr/>
        </p:nvSpPr>
        <p:spPr>
          <a:xfrm>
            <a:off x="436302" y="3658185"/>
            <a:ext cx="3495229" cy="181588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  i      -i      2  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0    1-i  -2+i  -1-2i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0     0      0      0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0     0      0      0</a:t>
            </a:r>
          </a:p>
        </p:txBody>
      </p:sp>
      <p:sp>
        <p:nvSpPr>
          <p:cNvPr id="24" name="Abrir corchete 23">
            <a:extLst>
              <a:ext uri="{FF2B5EF4-FFF2-40B4-BE49-F238E27FC236}">
                <a16:creationId xmlns:a16="http://schemas.microsoft.com/office/drawing/2014/main" id="{78E39ABF-DD37-A6C2-5707-2799A691DA95}"/>
              </a:ext>
            </a:extLst>
          </p:cNvPr>
          <p:cNvSpPr/>
          <p:nvPr/>
        </p:nvSpPr>
        <p:spPr>
          <a:xfrm>
            <a:off x="627972" y="3770819"/>
            <a:ext cx="45719" cy="1566000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Cerrar corchete 24">
            <a:extLst>
              <a:ext uri="{FF2B5EF4-FFF2-40B4-BE49-F238E27FC236}">
                <a16:creationId xmlns:a16="http://schemas.microsoft.com/office/drawing/2014/main" id="{6EBFD7AA-8906-4691-C7E0-5219ADF7FF29}"/>
              </a:ext>
            </a:extLst>
          </p:cNvPr>
          <p:cNvSpPr/>
          <p:nvPr/>
        </p:nvSpPr>
        <p:spPr>
          <a:xfrm>
            <a:off x="3595849" y="3772353"/>
            <a:ext cx="86831" cy="1566000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5F8DD3F8-8E8D-9918-6F11-80039407D8DF}"/>
              </a:ext>
            </a:extLst>
          </p:cNvPr>
          <p:cNvSpPr txBox="1"/>
          <p:nvPr/>
        </p:nvSpPr>
        <p:spPr>
          <a:xfrm>
            <a:off x="4277377" y="4025184"/>
            <a:ext cx="3495229" cy="181588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  i      -i      2  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0    1-i  -2+i  -1-2i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9" name="Cerrar corchete 28">
            <a:extLst>
              <a:ext uri="{FF2B5EF4-FFF2-40B4-BE49-F238E27FC236}">
                <a16:creationId xmlns:a16="http://schemas.microsoft.com/office/drawing/2014/main" id="{5082A178-7B43-1C3A-29CC-708E62ABFE46}"/>
              </a:ext>
            </a:extLst>
          </p:cNvPr>
          <p:cNvSpPr/>
          <p:nvPr/>
        </p:nvSpPr>
        <p:spPr>
          <a:xfrm flipH="1">
            <a:off x="4497779" y="3994331"/>
            <a:ext cx="96268" cy="991385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17EBDC4A-E00F-EA02-BF08-EDDFF95F4821}"/>
              </a:ext>
            </a:extLst>
          </p:cNvPr>
          <p:cNvSpPr txBox="1"/>
          <p:nvPr/>
        </p:nvSpPr>
        <p:spPr>
          <a:xfrm>
            <a:off x="3667337" y="3941705"/>
            <a:ext cx="178235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</a:rPr>
              <a:t>borrar</a:t>
            </a:r>
          </a:p>
        </p:txBody>
      </p:sp>
      <p:sp>
        <p:nvSpPr>
          <p:cNvPr id="31" name="Abrir corchete 30">
            <a:extLst>
              <a:ext uri="{FF2B5EF4-FFF2-40B4-BE49-F238E27FC236}">
                <a16:creationId xmlns:a16="http://schemas.microsoft.com/office/drawing/2014/main" id="{FF1BD69C-5A41-1E9E-482B-70137764D1CD}"/>
              </a:ext>
            </a:extLst>
          </p:cNvPr>
          <p:cNvSpPr/>
          <p:nvPr/>
        </p:nvSpPr>
        <p:spPr>
          <a:xfrm>
            <a:off x="8417142" y="3770819"/>
            <a:ext cx="45719" cy="1566000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Cerrar corchete 31">
            <a:extLst>
              <a:ext uri="{FF2B5EF4-FFF2-40B4-BE49-F238E27FC236}">
                <a16:creationId xmlns:a16="http://schemas.microsoft.com/office/drawing/2014/main" id="{F6C8D5EF-9CC1-6003-8B31-A4EFFF836FBC}"/>
              </a:ext>
            </a:extLst>
          </p:cNvPr>
          <p:cNvSpPr/>
          <p:nvPr/>
        </p:nvSpPr>
        <p:spPr>
          <a:xfrm>
            <a:off x="11415701" y="3770819"/>
            <a:ext cx="86831" cy="1566000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8676F368-44B6-BE85-55E7-E6EDEE575AA0}"/>
              </a:ext>
            </a:extLst>
          </p:cNvPr>
          <p:cNvSpPr txBox="1"/>
          <p:nvPr/>
        </p:nvSpPr>
        <p:spPr>
          <a:xfrm>
            <a:off x="8248229" y="3658185"/>
            <a:ext cx="3495229" cy="181588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  i      -i      2  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0    1-i  -2+i  -1-2i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0     0      1      0  </a:t>
            </a:r>
          </a:p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0     0      0      1</a:t>
            </a:r>
          </a:p>
        </p:txBody>
      </p:sp>
    </p:spTree>
    <p:extLst>
      <p:ext uri="{BB962C8B-B14F-4D97-AF65-F5344CB8AC3E}">
        <p14:creationId xmlns:p14="http://schemas.microsoft.com/office/powerpoint/2010/main" val="1402624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9E6F37-02F3-8F85-CFA4-DB05F03761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ángulo 24">
            <a:extLst>
              <a:ext uri="{FF2B5EF4-FFF2-40B4-BE49-F238E27FC236}">
                <a16:creationId xmlns:a16="http://schemas.microsoft.com/office/drawing/2014/main" id="{04B01F44-90A9-7B89-0B09-638CCD988523}"/>
              </a:ext>
            </a:extLst>
          </p:cNvPr>
          <p:cNvSpPr/>
          <p:nvPr/>
        </p:nvSpPr>
        <p:spPr>
          <a:xfrm>
            <a:off x="1043418" y="4702604"/>
            <a:ext cx="3064115" cy="44397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DF2B8D34-F620-1516-40B5-53DBDD79C9EE}"/>
              </a:ext>
            </a:extLst>
          </p:cNvPr>
          <p:cNvSpPr/>
          <p:nvPr/>
        </p:nvSpPr>
        <p:spPr>
          <a:xfrm>
            <a:off x="1043419" y="5200457"/>
            <a:ext cx="3064114" cy="44397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9A8904BC-4173-94F0-DE03-3222DB2BD633}"/>
              </a:ext>
            </a:extLst>
          </p:cNvPr>
          <p:cNvSpPr/>
          <p:nvPr/>
        </p:nvSpPr>
        <p:spPr>
          <a:xfrm>
            <a:off x="522462" y="1979682"/>
            <a:ext cx="10204532" cy="1318122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5B0C431-7932-D675-D341-D6E9CFAEED76}"/>
              </a:ext>
            </a:extLst>
          </p:cNvPr>
          <p:cNvSpPr txBox="1"/>
          <p:nvPr/>
        </p:nvSpPr>
        <p:spPr>
          <a:xfrm>
            <a:off x="522462" y="2175272"/>
            <a:ext cx="1009603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➍ 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(definir un suplementario a partir de las filas insertadas</a:t>
            </a:r>
          </a:p>
          <a:p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 en  </a:t>
            </a:r>
            <a:r>
              <a:rPr lang="es-ES" sz="28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H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E31F0EA6-231C-BA42-155B-8A7C64D97198}"/>
              </a:ext>
            </a:extLst>
          </p:cNvPr>
          <p:cNvSpPr txBox="1"/>
          <p:nvPr/>
        </p:nvSpPr>
        <p:spPr>
          <a:xfrm>
            <a:off x="196812" y="4569482"/>
            <a:ext cx="9060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H 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= </a:t>
            </a:r>
            <a:endParaRPr lang="es-ES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4" name="Flecha: a la derecha con muesca 13">
            <a:extLst>
              <a:ext uri="{FF2B5EF4-FFF2-40B4-BE49-F238E27FC236}">
                <a16:creationId xmlns:a16="http://schemas.microsoft.com/office/drawing/2014/main" id="{783CD351-FFA9-2887-805F-30A3F6707707}"/>
              </a:ext>
            </a:extLst>
          </p:cNvPr>
          <p:cNvSpPr/>
          <p:nvPr/>
        </p:nvSpPr>
        <p:spPr>
          <a:xfrm>
            <a:off x="4264554" y="4588776"/>
            <a:ext cx="1261175" cy="484632"/>
          </a:xfrm>
          <a:prstGeom prst="notched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85027063-191C-8464-2BA2-234DFF40E70F}"/>
              </a:ext>
            </a:extLst>
          </p:cNvPr>
          <p:cNvSpPr txBox="1"/>
          <p:nvPr/>
        </p:nvSpPr>
        <p:spPr>
          <a:xfrm>
            <a:off x="4264554" y="3830784"/>
            <a:ext cx="178235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000" dirty="0">
                <a:solidFill>
                  <a:schemeClr val="accent2">
                    <a:lumMod val="50000"/>
                  </a:schemeClr>
                </a:solidFill>
              </a:rPr>
              <a:t>      filas </a:t>
            </a:r>
          </a:p>
          <a:p>
            <a:r>
              <a:rPr lang="es-ES" sz="2000" dirty="0">
                <a:solidFill>
                  <a:schemeClr val="accent2">
                    <a:lumMod val="50000"/>
                  </a:schemeClr>
                </a:solidFill>
              </a:rPr>
              <a:t>insertadas</a:t>
            </a:r>
          </a:p>
        </p:txBody>
      </p:sp>
      <p:sp>
        <p:nvSpPr>
          <p:cNvPr id="17" name="Abrir corchete 16">
            <a:extLst>
              <a:ext uri="{FF2B5EF4-FFF2-40B4-BE49-F238E27FC236}">
                <a16:creationId xmlns:a16="http://schemas.microsoft.com/office/drawing/2014/main" id="{DEAD3795-1FC1-424F-2636-E7B85B78D11C}"/>
              </a:ext>
            </a:extLst>
          </p:cNvPr>
          <p:cNvSpPr/>
          <p:nvPr/>
        </p:nvSpPr>
        <p:spPr>
          <a:xfrm>
            <a:off x="908597" y="3762074"/>
            <a:ext cx="146820" cy="2008217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Cerrar corchete 17">
            <a:extLst>
              <a:ext uri="{FF2B5EF4-FFF2-40B4-BE49-F238E27FC236}">
                <a16:creationId xmlns:a16="http://schemas.microsoft.com/office/drawing/2014/main" id="{8FEC4F00-E0F0-01C6-BC1E-593065F6D190}"/>
              </a:ext>
            </a:extLst>
          </p:cNvPr>
          <p:cNvSpPr/>
          <p:nvPr/>
        </p:nvSpPr>
        <p:spPr>
          <a:xfrm>
            <a:off x="4060122" y="3762074"/>
            <a:ext cx="163212" cy="2008217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84352E47-A5AE-4ED4-B5CB-3A955084C050}"/>
              </a:ext>
            </a:extLst>
          </p:cNvPr>
          <p:cNvSpPr/>
          <p:nvPr/>
        </p:nvSpPr>
        <p:spPr>
          <a:xfrm>
            <a:off x="5566949" y="3418381"/>
            <a:ext cx="6369411" cy="3091054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A9898F1E-3A4D-1C5B-B7A6-4D51F31AEA27}"/>
              </a:ext>
            </a:extLst>
          </p:cNvPr>
          <p:cNvSpPr txBox="1"/>
          <p:nvPr/>
        </p:nvSpPr>
        <p:spPr>
          <a:xfrm>
            <a:off x="5614360" y="3380125"/>
            <a:ext cx="6322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G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 &lt; (0,0,1,0)</a:t>
            </a:r>
            <a:r>
              <a:rPr lang="es-ES" sz="28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 (0,0,0,1)</a:t>
            </a:r>
            <a:r>
              <a:rPr lang="es-ES" sz="28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&gt; =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 &lt;          ,           &gt; :  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suplementario   </a:t>
            </a:r>
          </a:p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                           de F</a:t>
            </a:r>
          </a:p>
          <a:p>
            <a:endParaRPr lang="es-ES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{ (0,0,1,0)</a:t>
            </a:r>
            <a:r>
              <a:rPr lang="es-ES" sz="28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, (0,0,0,1)</a:t>
            </a:r>
            <a:r>
              <a:rPr lang="es-ES" sz="28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}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: base de G  </a:t>
            </a:r>
          </a:p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                                   (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dim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(G)=2)</a:t>
            </a:r>
            <a:endParaRPr lang="es-ES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4481D59C-22C1-1D18-B1F3-F0CA2FE8B741}"/>
              </a:ext>
            </a:extLst>
          </p:cNvPr>
          <p:cNvSpPr txBox="1">
            <a:spLocks/>
          </p:cNvSpPr>
          <p:nvPr/>
        </p:nvSpPr>
        <p:spPr>
          <a:xfrm>
            <a:off x="522462" y="215709"/>
            <a:ext cx="10571765" cy="1318123"/>
          </a:xfrm>
          <a:prstGeom prst="rect">
            <a:avLst/>
          </a:prstGeom>
          <a:pattFill prst="lgConfetti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sz="2900" b="1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9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900" dirty="0">
                <a:latin typeface="Comic Sans MS" panose="030F0702030302020204" pitchFamily="66" charset="0"/>
              </a:rPr>
              <a:t>= </a:t>
            </a:r>
            <a:r>
              <a:rPr lang="es-ES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&lt; (1,i,-i,2)</a:t>
            </a:r>
            <a:r>
              <a:rPr lang="es-ES" sz="32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(1+i,0,-1,1)</a:t>
            </a:r>
            <a:r>
              <a:rPr lang="es-ES" sz="32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(1+2i,-1,0,1+2i)</a:t>
            </a:r>
            <a:r>
              <a:rPr lang="es-ES" sz="32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(-i,i,1-i,1)</a:t>
            </a:r>
            <a:r>
              <a:rPr lang="es-ES" sz="32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&gt; </a:t>
            </a:r>
            <a:endParaRPr lang="es-ES" sz="2900" dirty="0">
              <a:latin typeface="Comic Sans MS" panose="030F0702030302020204" pitchFamily="66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A45AD09-BAF5-752B-8A19-E555A9AA8915}"/>
              </a:ext>
            </a:extLst>
          </p:cNvPr>
          <p:cNvSpPr txBox="1"/>
          <p:nvPr/>
        </p:nvSpPr>
        <p:spPr>
          <a:xfrm>
            <a:off x="908597" y="3858241"/>
            <a:ext cx="3495229" cy="181588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  i      -i      2  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0    1-i  -2+i  -1-2i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0     0      1      0  </a:t>
            </a:r>
          </a:p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0     0      0      1</a:t>
            </a:r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328223A1-AB9F-4E2B-8D26-A4B239A16F42}"/>
              </a:ext>
            </a:extLst>
          </p:cNvPr>
          <p:cNvSpPr/>
          <p:nvPr/>
        </p:nvSpPr>
        <p:spPr>
          <a:xfrm>
            <a:off x="6584337" y="4091723"/>
            <a:ext cx="45719" cy="7380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errar corchete 8">
            <a:extLst>
              <a:ext uri="{FF2B5EF4-FFF2-40B4-BE49-F238E27FC236}">
                <a16:creationId xmlns:a16="http://schemas.microsoft.com/office/drawing/2014/main" id="{56B60027-6988-F10C-F0AC-E5F1508872D0}"/>
              </a:ext>
            </a:extLst>
          </p:cNvPr>
          <p:cNvSpPr/>
          <p:nvPr/>
        </p:nvSpPr>
        <p:spPr>
          <a:xfrm>
            <a:off x="7334804" y="4091723"/>
            <a:ext cx="86831" cy="7380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Abrir corchete 9">
            <a:extLst>
              <a:ext uri="{FF2B5EF4-FFF2-40B4-BE49-F238E27FC236}">
                <a16:creationId xmlns:a16="http://schemas.microsoft.com/office/drawing/2014/main" id="{FA209F66-52A1-8C6C-589A-DDD6E2C641C3}"/>
              </a:ext>
            </a:extLst>
          </p:cNvPr>
          <p:cNvSpPr/>
          <p:nvPr/>
        </p:nvSpPr>
        <p:spPr>
          <a:xfrm>
            <a:off x="7830936" y="4091723"/>
            <a:ext cx="45719" cy="7380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errar corchete 10">
            <a:extLst>
              <a:ext uri="{FF2B5EF4-FFF2-40B4-BE49-F238E27FC236}">
                <a16:creationId xmlns:a16="http://schemas.microsoft.com/office/drawing/2014/main" id="{602B88E7-7B5A-F863-3C38-27F56B36BB5C}"/>
              </a:ext>
            </a:extLst>
          </p:cNvPr>
          <p:cNvSpPr/>
          <p:nvPr/>
        </p:nvSpPr>
        <p:spPr>
          <a:xfrm>
            <a:off x="8542327" y="4091723"/>
            <a:ext cx="86831" cy="7380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D937196-5AA7-3DD2-FAFF-A6055A8C2277}"/>
              </a:ext>
            </a:extLst>
          </p:cNvPr>
          <p:cNvSpPr txBox="1"/>
          <p:nvPr/>
        </p:nvSpPr>
        <p:spPr>
          <a:xfrm>
            <a:off x="6410719" y="4049214"/>
            <a:ext cx="1750685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0   0     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1   0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EF7DE3DD-9C23-483F-E393-0A6EF87CFB44}"/>
              </a:ext>
            </a:extLst>
          </p:cNvPr>
          <p:cNvSpPr txBox="1"/>
          <p:nvPr/>
        </p:nvSpPr>
        <p:spPr>
          <a:xfrm>
            <a:off x="7628758" y="4046815"/>
            <a:ext cx="1750685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0   0         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0   1</a:t>
            </a:r>
          </a:p>
        </p:txBody>
      </p:sp>
    </p:spTree>
    <p:extLst>
      <p:ext uri="{BB962C8B-B14F-4D97-AF65-F5344CB8AC3E}">
        <p14:creationId xmlns:p14="http://schemas.microsoft.com/office/powerpoint/2010/main" val="14180174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lipse 11">
            <a:extLst>
              <a:ext uri="{FF2B5EF4-FFF2-40B4-BE49-F238E27FC236}">
                <a16:creationId xmlns:a16="http://schemas.microsoft.com/office/drawing/2014/main" id="{0086F9EF-016C-A446-2454-6318D6226491}"/>
              </a:ext>
            </a:extLst>
          </p:cNvPr>
          <p:cNvSpPr/>
          <p:nvPr/>
        </p:nvSpPr>
        <p:spPr>
          <a:xfrm>
            <a:off x="10686472" y="239635"/>
            <a:ext cx="1200728" cy="122656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15A0D00-F8C1-56C8-8B8B-3B456EB15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4069" y="192982"/>
            <a:ext cx="9143716" cy="1407714"/>
          </a:xfrm>
          <a:noFill/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  <a:t>ALGUNOS TÓPICOS ÚTILES</a:t>
            </a:r>
            <a:b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</a:br>
            <a: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  <a:t>RELACIONADOS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596358D-5931-A138-69D5-57366B624C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5713" y="1822892"/>
            <a:ext cx="11466286" cy="4351338"/>
          </a:xfrm>
        </p:spPr>
        <p:txBody>
          <a:bodyPr/>
          <a:lstStyle/>
          <a:p>
            <a:pPr marL="0" indent="0">
              <a:buNone/>
            </a:pPr>
            <a:r>
              <a:rPr lang="es-ES" dirty="0"/>
              <a:t>• </a:t>
            </a:r>
            <a:r>
              <a:rPr lang="es-ES" sz="3200" dirty="0">
                <a:latin typeface="Comic Sans MS" panose="030F0702030302020204" pitchFamily="66" charset="0"/>
              </a:rPr>
              <a:t>Se sugiere la revisión de algunos de los siguientes tópicos:</a:t>
            </a:r>
          </a:p>
          <a:p>
            <a:pPr marL="0" indent="0">
              <a:buNone/>
            </a:pPr>
            <a:r>
              <a:rPr lang="es-ES" sz="3200" dirty="0">
                <a:latin typeface="Comic Sans MS" panose="030F0702030302020204" pitchFamily="66" charset="0"/>
              </a:rPr>
              <a:t>  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8F0D9FF-1CE0-CA11-2DDB-2E734F722C56}"/>
              </a:ext>
            </a:extLst>
          </p:cNvPr>
          <p:cNvSpPr txBox="1"/>
          <p:nvPr/>
        </p:nvSpPr>
        <p:spPr>
          <a:xfrm>
            <a:off x="1015999" y="4233605"/>
            <a:ext cx="8702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Operaciones elementales de fila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FFABE35-A20F-7DA3-9BF1-48D025D04E2F}"/>
              </a:ext>
            </a:extLst>
          </p:cNvPr>
          <p:cNvSpPr txBox="1"/>
          <p:nvPr/>
        </p:nvSpPr>
        <p:spPr>
          <a:xfrm>
            <a:off x="1015999" y="5651010"/>
            <a:ext cx="8702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Eliminación Gaussiana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A65BCB2-6E76-5803-E8BB-19BCB411F56E}"/>
              </a:ext>
            </a:extLst>
          </p:cNvPr>
          <p:cNvSpPr txBox="1"/>
          <p:nvPr/>
        </p:nvSpPr>
        <p:spPr>
          <a:xfrm>
            <a:off x="1015999" y="4923103"/>
            <a:ext cx="8702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Matrices escalonadas por filas (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m.e.f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.)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27A609CC-F0E2-DF2D-AB38-F3551A094F93}"/>
              </a:ext>
            </a:extLst>
          </p:cNvPr>
          <p:cNvSpPr txBox="1"/>
          <p:nvPr/>
        </p:nvSpPr>
        <p:spPr>
          <a:xfrm>
            <a:off x="1015999" y="2541849"/>
            <a:ext cx="99198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Subespacio de un espacio vectorial de dimensión finita; </a:t>
            </a:r>
          </a:p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  bases y dimensión del subespacio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7A6EA909-44CC-DD51-D426-3BC0DF65339E}"/>
              </a:ext>
            </a:extLst>
          </p:cNvPr>
          <p:cNvSpPr txBox="1"/>
          <p:nvPr/>
        </p:nvSpPr>
        <p:spPr>
          <a:xfrm>
            <a:off x="1015998" y="3612570"/>
            <a:ext cx="111760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Suma e intersección de subespacios; subespacios suplementarios</a:t>
            </a:r>
          </a:p>
        </p:txBody>
      </p:sp>
      <p:pic>
        <p:nvPicPr>
          <p:cNvPr id="20" name="Gráfico 19" descr="Puerta abierta con relleno sólido">
            <a:extLst>
              <a:ext uri="{FF2B5EF4-FFF2-40B4-BE49-F238E27FC236}">
                <a16:creationId xmlns:a16="http://schemas.microsoft.com/office/drawing/2014/main" id="{95BD1764-0B70-DEAB-A0B8-8607C775FB2D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29636" y="39571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0387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67378C64-5BB7-9608-12AD-B3B9923F0C82}"/>
              </a:ext>
            </a:extLst>
          </p:cNvPr>
          <p:cNvSpPr txBox="1">
            <a:spLocks/>
          </p:cNvSpPr>
          <p:nvPr/>
        </p:nvSpPr>
        <p:spPr>
          <a:xfrm>
            <a:off x="4439280" y="323339"/>
            <a:ext cx="3279043" cy="793719"/>
          </a:xfrm>
          <a:prstGeom prst="rect">
            <a:avLst/>
          </a:prstGeo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rgbClr val="7030A0"/>
                </a:solidFill>
              </a:rPr>
              <a:t> … el objetivo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F31414A-3732-1B50-032B-41F09C3EBD3E}"/>
              </a:ext>
            </a:extLst>
          </p:cNvPr>
          <p:cNvSpPr txBox="1"/>
          <p:nvPr/>
        </p:nvSpPr>
        <p:spPr>
          <a:xfrm>
            <a:off x="580103" y="1504336"/>
            <a:ext cx="1136609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u="sng" dirty="0">
                <a:latin typeface="Comic Sans MS" panose="030F0702030302020204" pitchFamily="66" charset="0"/>
              </a:rPr>
              <a:t>Observación</a:t>
            </a:r>
            <a:r>
              <a:rPr lang="es-ES" sz="2800" dirty="0">
                <a:latin typeface="Comic Sans MS" panose="030F0702030302020204" pitchFamily="66" charset="0"/>
              </a:rPr>
              <a:t>. Si F = {vector cero}, se puede demostrar que existe un único suplementario de F: 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G</a:t>
            </a:r>
            <a:r>
              <a:rPr lang="es-ES" sz="2800" dirty="0">
                <a:latin typeface="Comic Sans MS" panose="030F0702030302020204" pitchFamily="66" charset="0"/>
              </a:rPr>
              <a:t> = E</a:t>
            </a:r>
            <a:r>
              <a:rPr lang="es-ES" sz="2800" baseline="-25000" dirty="0">
                <a:latin typeface="Comic Sans MS" panose="030F0702030302020204" pitchFamily="66" charset="0"/>
              </a:rPr>
              <a:t>n</a:t>
            </a:r>
            <a:r>
              <a:rPr lang="es-ES" sz="2800" dirty="0">
                <a:latin typeface="Comic Sans MS" panose="030F0702030302020204" pitchFamily="66" charset="0"/>
              </a:rPr>
              <a:t>. </a:t>
            </a:r>
          </a:p>
          <a:p>
            <a:endParaRPr lang="es-ES" sz="2800" dirty="0">
              <a:latin typeface="Comic Sans MS" panose="030F0702030302020204" pitchFamily="66" charset="0"/>
            </a:endParaRPr>
          </a:p>
          <a:p>
            <a:r>
              <a:rPr lang="es-ES" sz="2800" dirty="0">
                <a:latin typeface="Comic Sans MS" panose="030F0702030302020204" pitchFamily="66" charset="0"/>
              </a:rPr>
              <a:t>Análogamente, si F = E</a:t>
            </a:r>
            <a:r>
              <a:rPr lang="es-ES" sz="2800" baseline="-25000" dirty="0">
                <a:latin typeface="Comic Sans MS" panose="030F0702030302020204" pitchFamily="66" charset="0"/>
              </a:rPr>
              <a:t>n</a:t>
            </a:r>
            <a:r>
              <a:rPr lang="es-ES" sz="2800" dirty="0">
                <a:latin typeface="Comic Sans MS" panose="030F0702030302020204" pitchFamily="66" charset="0"/>
              </a:rPr>
              <a:t>, entonces existe un único suplementario del subespacio F: 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G</a:t>
            </a:r>
            <a:r>
              <a:rPr lang="es-ES" sz="2800" dirty="0">
                <a:latin typeface="Comic Sans MS" panose="030F0702030302020204" pitchFamily="66" charset="0"/>
              </a:rPr>
              <a:t> = {vector cero}. </a:t>
            </a:r>
          </a:p>
          <a:p>
            <a:endParaRPr lang="es-ES" sz="2800" dirty="0">
              <a:latin typeface="Comic Sans MS" panose="030F0702030302020204" pitchFamily="66" charset="0"/>
            </a:endParaRPr>
          </a:p>
          <a:p>
            <a:r>
              <a:rPr lang="es-ES" sz="2800" dirty="0">
                <a:latin typeface="Comic Sans MS" panose="030F0702030302020204" pitchFamily="66" charset="0"/>
              </a:rPr>
              <a:t>Por lo tanto, el caso que tiene mayor interés es  F </a:t>
            </a:r>
            <a:r>
              <a:rPr lang="es-ES" sz="28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≠</a:t>
            </a:r>
            <a:r>
              <a:rPr lang="es-ES" sz="2800" dirty="0">
                <a:latin typeface="Comic Sans MS" panose="030F0702030302020204" pitchFamily="66" charset="0"/>
              </a:rPr>
              <a:t> {vector cero} y  </a:t>
            </a:r>
          </a:p>
          <a:p>
            <a:r>
              <a:rPr lang="es-ES" sz="2800" dirty="0">
                <a:latin typeface="Comic Sans MS" panose="030F0702030302020204" pitchFamily="66" charset="0"/>
              </a:rPr>
              <a:t>F </a:t>
            </a:r>
            <a:r>
              <a:rPr lang="es-ES" sz="28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≠</a:t>
            </a:r>
            <a:r>
              <a:rPr lang="es-ES" sz="2800" dirty="0">
                <a:latin typeface="Comic Sans MS" panose="030F0702030302020204" pitchFamily="66" charset="0"/>
              </a:rPr>
              <a:t> E</a:t>
            </a:r>
            <a:r>
              <a:rPr lang="es-ES" sz="2800" baseline="-25000" dirty="0">
                <a:latin typeface="Comic Sans MS" panose="030F0702030302020204" pitchFamily="66" charset="0"/>
              </a:rPr>
              <a:t>n</a:t>
            </a:r>
            <a:r>
              <a:rPr lang="es-ES" sz="2800" dirty="0">
                <a:latin typeface="Comic Sans MS" panose="030F0702030302020204" pitchFamily="66" charset="0"/>
              </a:rPr>
              <a:t>, es decir, </a:t>
            </a:r>
            <a:r>
              <a:rPr lang="es-ES" sz="2800" dirty="0" err="1">
                <a:latin typeface="Comic Sans MS" panose="030F0702030302020204" pitchFamily="66" charset="0"/>
              </a:rPr>
              <a:t>dim</a:t>
            </a:r>
            <a:r>
              <a:rPr lang="es-ES" sz="2800" dirty="0">
                <a:latin typeface="Comic Sans MS" panose="030F0702030302020204" pitchFamily="66" charset="0"/>
              </a:rPr>
              <a:t>(F) = p  con  0 &lt; p &lt; n. Esta es la situación que</a:t>
            </a:r>
          </a:p>
          <a:p>
            <a:r>
              <a:rPr lang="es-ES" sz="2800" dirty="0">
                <a:latin typeface="Comic Sans MS" panose="030F0702030302020204" pitchFamily="66" charset="0"/>
              </a:rPr>
              <a:t>supondremos a partir de ahora. </a:t>
            </a:r>
          </a:p>
        </p:txBody>
      </p:sp>
    </p:spTree>
    <p:extLst>
      <p:ext uri="{BB962C8B-B14F-4D97-AF65-F5344CB8AC3E}">
        <p14:creationId xmlns:p14="http://schemas.microsoft.com/office/powerpoint/2010/main" val="12693560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2B2436-D1FE-4B64-18FC-7397501E6C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43B894-5DB5-7D15-D186-7D6434CEB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6275" y="145318"/>
            <a:ext cx="5501056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Procedimiento general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647AE55-3280-7554-E36E-C289780A03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188" y="999902"/>
            <a:ext cx="12079812" cy="2577872"/>
          </a:xfrm>
        </p:spPr>
        <p:txBody>
          <a:bodyPr>
            <a:normAutofit/>
          </a:bodyPr>
          <a:lstStyle/>
          <a:p>
            <a:pPr marL="514350" indent="-514350">
              <a:buAutoNum type="alphaLcParenR"/>
            </a:pPr>
            <a:r>
              <a:rPr lang="es-ES" sz="2900" dirty="0">
                <a:latin typeface="Comic Sans MS" panose="030F0702030302020204" pitchFamily="66" charset="0"/>
              </a:rPr>
              <a:t>Primero encontrar una </a:t>
            </a:r>
            <a:r>
              <a:rPr lang="es-ES" sz="2900" i="1" u="sng" dirty="0">
                <a:latin typeface="Comic Sans MS" panose="030F0702030302020204" pitchFamily="66" charset="0"/>
              </a:rPr>
              <a:t>base de F</a:t>
            </a:r>
            <a:r>
              <a:rPr lang="es-ES" sz="2900" dirty="0">
                <a:latin typeface="Comic Sans MS" panose="030F0702030302020204" pitchFamily="66" charset="0"/>
              </a:rPr>
              <a:t>, es decir, el máximo número posible de vectores linealmente independientes entre los vectores de F. Supongamos que seleccionamos los siguientes  </a:t>
            </a:r>
            <a:r>
              <a:rPr lang="es-ES" sz="2900" dirty="0">
                <a:solidFill>
                  <a:srgbClr val="0070C0"/>
                </a:solidFill>
                <a:latin typeface="Comic Sans MS" panose="030F0702030302020204" pitchFamily="66" charset="0"/>
              </a:rPr>
              <a:t>p</a:t>
            </a:r>
            <a:r>
              <a:rPr lang="es-ES" sz="2900" dirty="0">
                <a:latin typeface="Comic Sans MS" panose="030F0702030302020204" pitchFamily="66" charset="0"/>
              </a:rPr>
              <a:t>  vectores de F (podrían estar o no entre los generadores iniciales):</a:t>
            </a:r>
          </a:p>
          <a:p>
            <a:pPr marL="0" indent="0">
              <a:buNone/>
            </a:pPr>
            <a:r>
              <a:rPr lang="es-ES" sz="2900" dirty="0">
                <a:latin typeface="Comic Sans MS" panose="030F0702030302020204" pitchFamily="66" charset="0"/>
              </a:rPr>
              <a:t>                                 </a:t>
            </a:r>
            <a:r>
              <a:rPr lang="es-ES" sz="2900" dirty="0">
                <a:solidFill>
                  <a:srgbClr val="0070C0"/>
                </a:solidFill>
                <a:latin typeface="Comic Sans MS" panose="030F0702030302020204" pitchFamily="66" charset="0"/>
              </a:rPr>
              <a:t>{f</a:t>
            </a:r>
            <a:r>
              <a:rPr lang="es-ES" sz="29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900" dirty="0">
                <a:solidFill>
                  <a:srgbClr val="0070C0"/>
                </a:solidFill>
                <a:latin typeface="Comic Sans MS" panose="030F0702030302020204" pitchFamily="66" charset="0"/>
              </a:rPr>
              <a:t>, f</a:t>
            </a:r>
            <a:r>
              <a:rPr lang="es-ES" sz="29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900" dirty="0">
                <a:solidFill>
                  <a:srgbClr val="0070C0"/>
                </a:solidFill>
                <a:latin typeface="Comic Sans MS" panose="030F0702030302020204" pitchFamily="66" charset="0"/>
              </a:rPr>
              <a:t>, …, </a:t>
            </a:r>
            <a:r>
              <a:rPr lang="es-ES" sz="29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900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</a:t>
            </a:r>
            <a:r>
              <a:rPr lang="es-ES" sz="2900" dirty="0">
                <a:solidFill>
                  <a:srgbClr val="0070C0"/>
                </a:solidFill>
                <a:latin typeface="Comic Sans MS" panose="030F0702030302020204" pitchFamily="66" charset="0"/>
              </a:rPr>
              <a:t>} = base de F  (0 &lt; p &lt; n)</a:t>
            </a:r>
          </a:p>
          <a:p>
            <a:pPr marL="0" indent="0">
              <a:buNone/>
            </a:pPr>
            <a:endParaRPr lang="es-ES" sz="39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4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3647AE55-3280-7554-E36E-C289780A03A1}"/>
              </a:ext>
            </a:extLst>
          </p:cNvPr>
          <p:cNvSpPr txBox="1">
            <a:spLocks/>
          </p:cNvSpPr>
          <p:nvPr/>
        </p:nvSpPr>
        <p:spPr>
          <a:xfrm>
            <a:off x="112188" y="2786516"/>
            <a:ext cx="11743241" cy="26570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s-ES" sz="39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514350" indent="-514350">
              <a:buFont typeface="Arial" panose="020B0604020202020204" pitchFamily="34" charset="0"/>
              <a:buAutoNum type="alphaLcParenR" startAt="2"/>
            </a:pPr>
            <a:r>
              <a:rPr lang="es-ES" sz="2700" u="sng" dirty="0">
                <a:latin typeface="Comic Sans MS" panose="030F0702030302020204" pitchFamily="66" charset="0"/>
              </a:rPr>
              <a:t>Añadir  </a:t>
            </a:r>
            <a:r>
              <a:rPr lang="es-ES" sz="2700" u="sng" dirty="0">
                <a:solidFill>
                  <a:srgbClr val="0070C0"/>
                </a:solidFill>
                <a:latin typeface="Comic Sans MS" panose="030F0702030302020204" pitchFamily="66" charset="0"/>
              </a:rPr>
              <a:t>n-p</a:t>
            </a:r>
            <a:r>
              <a:rPr lang="es-ES" sz="2700" u="sng" dirty="0">
                <a:latin typeface="Comic Sans MS" panose="030F0702030302020204" pitchFamily="66" charset="0"/>
              </a:rPr>
              <a:t>  nuevos vectores</a:t>
            </a:r>
            <a:r>
              <a:rPr lang="es-ES" sz="2700" dirty="0">
                <a:latin typeface="Comic Sans MS" panose="030F0702030302020204" pitchFamily="66" charset="0"/>
              </a:rPr>
              <a:t>  (recordemos: n = dimensión del espacio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</a:rPr>
              <a:t>     vectorial E</a:t>
            </a:r>
            <a:r>
              <a:rPr lang="es-ES" sz="2700" baseline="-25000" dirty="0">
                <a:latin typeface="Comic Sans MS" panose="030F0702030302020204" pitchFamily="66" charset="0"/>
              </a:rPr>
              <a:t>n</a:t>
            </a:r>
            <a:r>
              <a:rPr lang="es-ES" sz="2700" dirty="0">
                <a:latin typeface="Comic Sans MS" panose="030F0702030302020204" pitchFamily="66" charset="0"/>
              </a:rPr>
              <a:t>)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g</a:t>
            </a:r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p+1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 g</a:t>
            </a:r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p+2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 …,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g</a:t>
            </a:r>
            <a:r>
              <a:rPr lang="es-ES" sz="27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n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∈ E</a:t>
            </a:r>
            <a:r>
              <a:rPr lang="es-ES" sz="2700" baseline="-25000" dirty="0">
                <a:latin typeface="Comic Sans MS" panose="030F0702030302020204" pitchFamily="66" charset="0"/>
                <a:ea typeface="Cambria Math" panose="02040503050406030204" pitchFamily="18" charset="0"/>
              </a:rPr>
              <a:t>n 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de forma que </a:t>
            </a:r>
            <a:endParaRPr lang="es-ES" sz="27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</a:rPr>
              <a:t>        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{f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, f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, …,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700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,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g</a:t>
            </a:r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p+1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 g</a:t>
            </a:r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p+2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 …,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g</a:t>
            </a:r>
            <a:r>
              <a:rPr lang="es-ES" sz="27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n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}  son linealmente independientes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sz="39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3647AE55-3280-7554-E36E-C289780A03A1}"/>
              </a:ext>
            </a:extLst>
          </p:cNvPr>
          <p:cNvSpPr txBox="1">
            <a:spLocks/>
          </p:cNvSpPr>
          <p:nvPr/>
        </p:nvSpPr>
        <p:spPr>
          <a:xfrm>
            <a:off x="112188" y="4387320"/>
            <a:ext cx="11743241" cy="3298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s-ES" sz="39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dirty="0">
                <a:latin typeface="Comic Sans MS" panose="030F0702030302020204" pitchFamily="66" charset="0"/>
              </a:rPr>
              <a:t>c)  Definir un </a:t>
            </a:r>
            <a:r>
              <a:rPr lang="es-ES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subespacio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suplementario </a:t>
            </a:r>
            <a:r>
              <a:rPr lang="es-ES" dirty="0">
                <a:latin typeface="Comic Sans MS" panose="030F0702030302020204" pitchFamily="66" charset="0"/>
              </a:rPr>
              <a:t>de F (llamémosle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G</a:t>
            </a:r>
            <a:r>
              <a:rPr lang="es-ES" dirty="0">
                <a:latin typeface="Comic Sans MS" panose="030F0702030302020204" pitchFamily="66" charset="0"/>
              </a:rPr>
              <a:t>) como: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                                 G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= &lt; g</a:t>
            </a:r>
            <a:r>
              <a:rPr lang="es-ES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p+1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, g</a:t>
            </a:r>
            <a:r>
              <a:rPr lang="es-ES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p+2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, …,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g</a:t>
            </a:r>
            <a:r>
              <a:rPr lang="es-ES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n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&gt;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    </a:t>
            </a:r>
            <a:r>
              <a:rPr lang="es-ES" dirty="0">
                <a:latin typeface="Comic Sans MS" panose="030F0702030302020204" pitchFamily="66" charset="0"/>
              </a:rPr>
              <a:t>(y  {g</a:t>
            </a:r>
            <a:r>
              <a:rPr lang="es-ES" baseline="-25000" dirty="0">
                <a:latin typeface="Comic Sans MS" panose="030F0702030302020204" pitchFamily="66" charset="0"/>
              </a:rPr>
              <a:t>p+1</a:t>
            </a:r>
            <a:r>
              <a:rPr lang="es-ES" dirty="0">
                <a:latin typeface="Comic Sans MS" panose="030F0702030302020204" pitchFamily="66" charset="0"/>
              </a:rPr>
              <a:t>, g</a:t>
            </a:r>
            <a:r>
              <a:rPr lang="es-ES" baseline="-25000" dirty="0">
                <a:latin typeface="Comic Sans MS" panose="030F0702030302020204" pitchFamily="66" charset="0"/>
              </a:rPr>
              <a:t>p+2</a:t>
            </a:r>
            <a:r>
              <a:rPr lang="es-ES" dirty="0">
                <a:latin typeface="Comic Sans MS" panose="030F0702030302020204" pitchFamily="66" charset="0"/>
              </a:rPr>
              <a:t>, …, </a:t>
            </a:r>
            <a:r>
              <a:rPr lang="es-ES" dirty="0" err="1">
                <a:latin typeface="Comic Sans MS" panose="030F0702030302020204" pitchFamily="66" charset="0"/>
              </a:rPr>
              <a:t>g</a:t>
            </a:r>
            <a:r>
              <a:rPr lang="es-ES" baseline="-25000" dirty="0" err="1">
                <a:latin typeface="Comic Sans MS" panose="030F0702030302020204" pitchFamily="66" charset="0"/>
              </a:rPr>
              <a:t>n</a:t>
            </a:r>
            <a:r>
              <a:rPr lang="es-ES" dirty="0">
                <a:latin typeface="Comic Sans MS" panose="030F0702030302020204" pitchFamily="66" charset="0"/>
              </a:rPr>
              <a:t>}  es una base de G).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9224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2B2436-D1FE-4B64-18FC-7397501E6C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43B894-5DB5-7D15-D186-7D6434CEB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8151" y="110149"/>
            <a:ext cx="9237788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… procedimiento general (justificación):</a:t>
            </a: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3647AE55-3280-7554-E36E-C289780A03A1}"/>
              </a:ext>
            </a:extLst>
          </p:cNvPr>
          <p:cNvSpPr txBox="1">
            <a:spLocks/>
          </p:cNvSpPr>
          <p:nvPr/>
        </p:nvSpPr>
        <p:spPr>
          <a:xfrm>
            <a:off x="214294" y="540000"/>
            <a:ext cx="11857543" cy="3298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s-ES" sz="39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» Todo vector x de F 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∩ G lo podemos escribir como combinación lineal de los vectores generadores de F (pues x pertenece a F) y de los de G (pues x pertenece también a G):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         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x = a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+ a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+ … + </a:t>
            </a:r>
            <a:r>
              <a:rPr lang="es-ES" dirty="0" err="1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</a:t>
            </a:r>
            <a:r>
              <a:rPr lang="es-ES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= b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p+1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g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p+1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+ b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p+2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g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p+2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+ … + </a:t>
            </a:r>
            <a:r>
              <a:rPr lang="es-ES" dirty="0" err="1">
                <a:solidFill>
                  <a:srgbClr val="0070C0"/>
                </a:solidFill>
                <a:latin typeface="Comic Sans MS" panose="030F0702030302020204" pitchFamily="66" charset="0"/>
              </a:rPr>
              <a:t>b</a:t>
            </a:r>
            <a:r>
              <a:rPr lang="es-ES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n</a:t>
            </a:r>
            <a:r>
              <a:rPr lang="es-ES" dirty="0" err="1">
                <a:solidFill>
                  <a:srgbClr val="0070C0"/>
                </a:solidFill>
                <a:latin typeface="Comic Sans MS" panose="030F0702030302020204" pitchFamily="66" charset="0"/>
              </a:rPr>
              <a:t>g</a:t>
            </a:r>
            <a:r>
              <a:rPr lang="es-ES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n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r>
              <a:rPr lang="es-ES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[§]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para ciertos escalares (números) </a:t>
            </a:r>
            <a:r>
              <a:rPr lang="es-ES" dirty="0" err="1">
                <a:latin typeface="Comic Sans MS" panose="030F0702030302020204" pitchFamily="66" charset="0"/>
              </a:rPr>
              <a:t>a</a:t>
            </a:r>
            <a:r>
              <a:rPr lang="es-ES" baseline="-25000" dirty="0" err="1">
                <a:latin typeface="Comic Sans MS" panose="030F0702030302020204" pitchFamily="66" charset="0"/>
              </a:rPr>
              <a:t>i</a:t>
            </a:r>
            <a:r>
              <a:rPr lang="es-ES" dirty="0">
                <a:latin typeface="Comic Sans MS" panose="030F0702030302020204" pitchFamily="66" charset="0"/>
              </a:rPr>
              <a:t>, </a:t>
            </a:r>
            <a:r>
              <a:rPr lang="es-ES" dirty="0" err="1">
                <a:latin typeface="Comic Sans MS" panose="030F0702030302020204" pitchFamily="66" charset="0"/>
              </a:rPr>
              <a:t>b</a:t>
            </a:r>
            <a:r>
              <a:rPr lang="es-ES" baseline="-25000" dirty="0" err="1">
                <a:latin typeface="Comic Sans MS" panose="030F0702030302020204" pitchFamily="66" charset="0"/>
              </a:rPr>
              <a:t>j</a:t>
            </a:r>
            <a:r>
              <a:rPr lang="es-ES" baseline="-25000" dirty="0">
                <a:latin typeface="Comic Sans MS" panose="030F0702030302020204" pitchFamily="66" charset="0"/>
              </a:rPr>
              <a:t> </a:t>
            </a:r>
            <a:r>
              <a:rPr lang="es-ES" dirty="0">
                <a:latin typeface="Comic Sans MS" panose="030F0702030302020204" pitchFamily="66" charset="0"/>
                <a:ea typeface="Yu Gothic UI" panose="020B0500000000000000" pitchFamily="34" charset="-128"/>
              </a:rPr>
              <a:t>∈K</a:t>
            </a:r>
            <a:r>
              <a:rPr lang="es-ES" dirty="0">
                <a:latin typeface="Comic Sans MS" panose="030F0702030302020204" pitchFamily="66" charset="0"/>
              </a:rPr>
              <a:t>. </a:t>
            </a:r>
            <a:endParaRPr lang="es-ES" b="1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3647AE55-3280-7554-E36E-C289780A03A1}"/>
              </a:ext>
            </a:extLst>
          </p:cNvPr>
          <p:cNvSpPr txBox="1">
            <a:spLocks/>
          </p:cNvSpPr>
          <p:nvPr/>
        </p:nvSpPr>
        <p:spPr>
          <a:xfrm>
            <a:off x="214294" y="2343600"/>
            <a:ext cx="11971843" cy="3298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s-ES" sz="39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                                                             Restando ambas expresiones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para x:</a:t>
            </a:r>
          </a:p>
          <a:p>
            <a:pPr marL="0" indent="0"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   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+ a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+ … + </a:t>
            </a:r>
            <a:r>
              <a:rPr lang="es-ES" dirty="0" err="1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</a:t>
            </a:r>
            <a:r>
              <a:rPr lang="es-ES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- b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p+1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g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p+1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- b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p+2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g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p+2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- … - </a:t>
            </a:r>
            <a:r>
              <a:rPr lang="es-ES" dirty="0" err="1">
                <a:solidFill>
                  <a:srgbClr val="0070C0"/>
                </a:solidFill>
                <a:latin typeface="Comic Sans MS" panose="030F0702030302020204" pitchFamily="66" charset="0"/>
              </a:rPr>
              <a:t>b</a:t>
            </a:r>
            <a:r>
              <a:rPr lang="es-ES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n</a:t>
            </a:r>
            <a:r>
              <a:rPr lang="es-ES" dirty="0" err="1">
                <a:solidFill>
                  <a:srgbClr val="0070C0"/>
                </a:solidFill>
                <a:latin typeface="Comic Sans MS" panose="030F0702030302020204" pitchFamily="66" charset="0"/>
              </a:rPr>
              <a:t>g</a:t>
            </a:r>
            <a:r>
              <a:rPr lang="es-ES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n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 0  </a:t>
            </a:r>
            <a:r>
              <a:rPr lang="es-ES" dirty="0">
                <a:latin typeface="Comic Sans MS" panose="030F0702030302020204" pitchFamily="66" charset="0"/>
              </a:rPr>
              <a:t>(vector cero),</a:t>
            </a:r>
            <a:endParaRPr lang="es-ES" sz="4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3647AE55-3280-7554-E36E-C289780A03A1}"/>
              </a:ext>
            </a:extLst>
          </p:cNvPr>
          <p:cNvSpPr txBox="1">
            <a:spLocks/>
          </p:cNvSpPr>
          <p:nvPr/>
        </p:nvSpPr>
        <p:spPr>
          <a:xfrm>
            <a:off x="227512" y="4644000"/>
            <a:ext cx="11844325" cy="1262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de donde se deduce que 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=a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 … =</a:t>
            </a:r>
            <a:r>
              <a:rPr lang="es-ES" dirty="0" err="1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=b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p+1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=b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p+2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=…=</a:t>
            </a:r>
            <a:r>
              <a:rPr lang="es-ES" dirty="0" err="1">
                <a:solidFill>
                  <a:srgbClr val="0070C0"/>
                </a:solidFill>
                <a:latin typeface="Comic Sans MS" panose="030F0702030302020204" pitchFamily="66" charset="0"/>
              </a:rPr>
              <a:t>b</a:t>
            </a:r>
            <a:r>
              <a:rPr lang="es-ES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n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=0  </a:t>
            </a:r>
            <a:r>
              <a:rPr lang="es-ES" dirty="0">
                <a:latin typeface="Comic Sans MS" panose="030F0702030302020204" pitchFamily="66" charset="0"/>
              </a:rPr>
              <a:t>puesto que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{f</a:t>
            </a:r>
            <a:r>
              <a:rPr lang="es-ES" baseline="-25000" dirty="0">
                <a:latin typeface="Comic Sans MS" panose="030F0702030302020204" pitchFamily="66" charset="0"/>
              </a:rPr>
              <a:t>1</a:t>
            </a:r>
            <a:r>
              <a:rPr lang="es-ES" dirty="0">
                <a:latin typeface="Comic Sans MS" panose="030F0702030302020204" pitchFamily="66" charset="0"/>
              </a:rPr>
              <a:t>, f</a:t>
            </a:r>
            <a:r>
              <a:rPr lang="es-ES" baseline="-25000" dirty="0">
                <a:latin typeface="Comic Sans MS" panose="030F0702030302020204" pitchFamily="66" charset="0"/>
              </a:rPr>
              <a:t>2</a:t>
            </a:r>
            <a:r>
              <a:rPr lang="es-ES" dirty="0">
                <a:latin typeface="Comic Sans MS" panose="030F0702030302020204" pitchFamily="66" charset="0"/>
              </a:rPr>
              <a:t>, …, </a:t>
            </a:r>
            <a:r>
              <a:rPr lang="es-ES" dirty="0" err="1">
                <a:latin typeface="Comic Sans MS" panose="030F0702030302020204" pitchFamily="66" charset="0"/>
              </a:rPr>
              <a:t>f</a:t>
            </a:r>
            <a:r>
              <a:rPr lang="es-ES" baseline="-25000" dirty="0" err="1">
                <a:latin typeface="Comic Sans MS" panose="030F0702030302020204" pitchFamily="66" charset="0"/>
              </a:rPr>
              <a:t>p</a:t>
            </a:r>
            <a:r>
              <a:rPr lang="es-ES" baseline="-25000" dirty="0">
                <a:latin typeface="Comic Sans MS" panose="030F0702030302020204" pitchFamily="66" charset="0"/>
              </a:rPr>
              <a:t> , </a:t>
            </a:r>
            <a:r>
              <a:rPr lang="es-ES" dirty="0">
                <a:latin typeface="Comic Sans MS" panose="030F0702030302020204" pitchFamily="66" charset="0"/>
              </a:rPr>
              <a:t>g</a:t>
            </a:r>
            <a:r>
              <a:rPr lang="es-ES" baseline="-25000" dirty="0">
                <a:latin typeface="Comic Sans MS" panose="030F0702030302020204" pitchFamily="66" charset="0"/>
              </a:rPr>
              <a:t>p+1</a:t>
            </a:r>
            <a:r>
              <a:rPr lang="es-ES" dirty="0">
                <a:latin typeface="Comic Sans MS" panose="030F0702030302020204" pitchFamily="66" charset="0"/>
              </a:rPr>
              <a:t>, g</a:t>
            </a:r>
            <a:r>
              <a:rPr lang="es-ES" baseline="-25000" dirty="0">
                <a:latin typeface="Comic Sans MS" panose="030F0702030302020204" pitchFamily="66" charset="0"/>
              </a:rPr>
              <a:t>p+2</a:t>
            </a:r>
            <a:r>
              <a:rPr lang="es-ES" dirty="0">
                <a:latin typeface="Comic Sans MS" panose="030F0702030302020204" pitchFamily="66" charset="0"/>
              </a:rPr>
              <a:t>, …, </a:t>
            </a:r>
            <a:r>
              <a:rPr lang="es-ES" dirty="0" err="1">
                <a:latin typeface="Comic Sans MS" panose="030F0702030302020204" pitchFamily="66" charset="0"/>
              </a:rPr>
              <a:t>g</a:t>
            </a:r>
            <a:r>
              <a:rPr lang="es-ES" baseline="-25000" dirty="0" err="1">
                <a:latin typeface="Comic Sans MS" panose="030F0702030302020204" pitchFamily="66" charset="0"/>
              </a:rPr>
              <a:t>n</a:t>
            </a:r>
            <a:r>
              <a:rPr lang="es-ES" dirty="0">
                <a:latin typeface="Comic Sans MS" panose="030F0702030302020204" pitchFamily="66" charset="0"/>
              </a:rPr>
              <a:t>} son linealmente independientes.</a:t>
            </a:r>
            <a:endParaRPr lang="es-ES" sz="4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3647AE55-3280-7554-E36E-C289780A03A1}"/>
              </a:ext>
            </a:extLst>
          </p:cNvPr>
          <p:cNvSpPr txBox="1">
            <a:spLocks/>
          </p:cNvSpPr>
          <p:nvPr/>
        </p:nvSpPr>
        <p:spPr>
          <a:xfrm>
            <a:off x="214294" y="5166000"/>
            <a:ext cx="11844325" cy="18995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                                                                                         Ahora,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sustituyendo en </a:t>
            </a:r>
            <a:r>
              <a:rPr lang="es-ES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[§]</a:t>
            </a:r>
            <a:r>
              <a:rPr lang="es-ES" dirty="0">
                <a:latin typeface="Comic Sans MS" panose="030F0702030302020204" pitchFamily="66" charset="0"/>
              </a:rPr>
              <a:t>, obtenemos  x = 0 (vector cero), por lo que queda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probado que 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∩ G = {vector cero}. </a:t>
            </a:r>
            <a:endParaRPr lang="es-ES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5283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2B2436-D1FE-4B64-18FC-7397501E6C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43B894-5DB5-7D15-D186-7D6434CEB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8151" y="110149"/>
            <a:ext cx="9237788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… procedimiento general (justificación):</a:t>
            </a: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3647AE55-3280-7554-E36E-C289780A03A1}"/>
              </a:ext>
            </a:extLst>
          </p:cNvPr>
          <p:cNvSpPr txBox="1">
            <a:spLocks/>
          </p:cNvSpPr>
          <p:nvPr/>
        </p:nvSpPr>
        <p:spPr>
          <a:xfrm>
            <a:off x="334457" y="4163874"/>
            <a:ext cx="11857543" cy="4053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s-ES" sz="39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» Se suele escribir en este caso 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 </a:t>
            </a:r>
            <a:r>
              <a:rPr lang="es-ES" b="1" dirty="0">
                <a:solidFill>
                  <a:srgbClr val="0070C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⊕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G = E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n</a:t>
            </a:r>
            <a:r>
              <a:rPr lang="es-ES" dirty="0">
                <a:latin typeface="Comic Sans MS" panose="030F0702030302020204" pitchFamily="66" charset="0"/>
              </a:rPr>
              <a:t>, donde el símbolo</a:t>
            </a:r>
            <a:r>
              <a:rPr lang="es-ES" b="1" dirty="0">
                <a:solidFill>
                  <a:srgbClr val="0070C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⊕</a:t>
            </a:r>
            <a:r>
              <a:rPr lang="es-ES" dirty="0"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r>
              <a:rPr lang="es-ES" b="1" dirty="0">
                <a:latin typeface="Comic Sans MS" panose="030F0702030302020204" pitchFamily="66" charset="0"/>
              </a:rPr>
              <a:t>  </a:t>
            </a:r>
            <a:r>
              <a:rPr lang="es-ES" dirty="0">
                <a:latin typeface="Comic Sans MS" panose="030F0702030302020204" pitchFamily="66" charset="0"/>
              </a:rPr>
              <a:t>indica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suma directa</a:t>
            </a:r>
            <a:r>
              <a:rPr lang="es-ES" dirty="0">
                <a:latin typeface="Comic Sans MS" panose="030F0702030302020204" pitchFamily="66" charset="0"/>
              </a:rPr>
              <a:t>, que se reserva para la suma  F + G  cuando </a:t>
            </a:r>
          </a:p>
          <a:p>
            <a:pPr marL="0" indent="0">
              <a:buNone/>
            </a:pP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  <a:r>
              <a:rPr lang="es-ES" dirty="0">
                <a:latin typeface="Comic Sans MS" panose="030F0702030302020204" pitchFamily="66" charset="0"/>
              </a:rPr>
              <a:t>F 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∩ G = {vector cero}, como es el caso que nos ocupa. </a:t>
            </a:r>
            <a:endParaRPr lang="es-ES" sz="4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3647AE55-3280-7554-E36E-C289780A03A1}"/>
              </a:ext>
            </a:extLst>
          </p:cNvPr>
          <p:cNvSpPr txBox="1">
            <a:spLocks/>
          </p:cNvSpPr>
          <p:nvPr/>
        </p:nvSpPr>
        <p:spPr>
          <a:xfrm>
            <a:off x="334457" y="802432"/>
            <a:ext cx="11857543" cy="4053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s-ES" sz="39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» Y u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tilizando la </a:t>
            </a:r>
            <a:r>
              <a:rPr lang="es-ES" i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fórmula de </a:t>
            </a:r>
            <a:r>
              <a:rPr lang="es-ES" i="1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Grassmann</a:t>
            </a:r>
            <a:r>
              <a:rPr lang="es-ES" i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para las dimensiones:</a:t>
            </a: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</a:t>
            </a:r>
            <a:r>
              <a:rPr lang="es-ES" dirty="0" err="1">
                <a:solidFill>
                  <a:srgbClr val="0070C0"/>
                </a:solidFill>
                <a:latin typeface="Comic Sans MS" panose="030F0702030302020204" pitchFamily="66" charset="0"/>
              </a:rPr>
              <a:t>dim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(F + G) = </a:t>
            </a:r>
            <a:r>
              <a:rPr lang="es-ES" dirty="0" err="1">
                <a:latin typeface="Comic Sans MS" panose="030F0702030302020204" pitchFamily="66" charset="0"/>
              </a:rPr>
              <a:t>dim</a:t>
            </a:r>
            <a:r>
              <a:rPr lang="es-ES" dirty="0">
                <a:latin typeface="Comic Sans MS" panose="030F0702030302020204" pitchFamily="66" charset="0"/>
              </a:rPr>
              <a:t>(F) + </a:t>
            </a:r>
            <a:r>
              <a:rPr lang="es-ES" dirty="0" err="1">
                <a:latin typeface="Comic Sans MS" panose="030F0702030302020204" pitchFamily="66" charset="0"/>
              </a:rPr>
              <a:t>dim</a:t>
            </a:r>
            <a:r>
              <a:rPr lang="es-ES" dirty="0">
                <a:latin typeface="Comic Sans MS" panose="030F0702030302020204" pitchFamily="66" charset="0"/>
              </a:rPr>
              <a:t>(G) – </a:t>
            </a:r>
            <a:r>
              <a:rPr lang="es-ES" dirty="0" err="1">
                <a:latin typeface="Comic Sans MS" panose="030F0702030302020204" pitchFamily="66" charset="0"/>
              </a:rPr>
              <a:t>dim</a:t>
            </a:r>
            <a:r>
              <a:rPr lang="es-ES" dirty="0">
                <a:latin typeface="Comic Sans MS" panose="030F0702030302020204" pitchFamily="66" charset="0"/>
              </a:rPr>
              <a:t>(F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∩ G)</a:t>
            </a:r>
            <a:r>
              <a:rPr lang="es-ES" dirty="0">
                <a:latin typeface="Comic Sans MS" panose="030F0702030302020204" pitchFamily="66" charset="0"/>
              </a:rPr>
              <a:t> = p+(n-p)-0 = n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 </a:t>
            </a:r>
            <a:r>
              <a:rPr lang="es-ES" dirty="0" err="1">
                <a:solidFill>
                  <a:srgbClr val="0070C0"/>
                </a:solidFill>
                <a:latin typeface="Comic Sans MS" panose="030F0702030302020204" pitchFamily="66" charset="0"/>
              </a:rPr>
              <a:t>dim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(E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n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), </a:t>
            </a:r>
            <a:endParaRPr lang="es-ES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de donde se obtiene que  F + G  y E</a:t>
            </a:r>
            <a:r>
              <a:rPr lang="es-ES" baseline="-25000" dirty="0">
                <a:latin typeface="Comic Sans MS" panose="030F0702030302020204" pitchFamily="66" charset="0"/>
              </a:rPr>
              <a:t>n</a:t>
            </a:r>
            <a:r>
              <a:rPr lang="es-ES" dirty="0">
                <a:latin typeface="Comic Sans MS" panose="030F0702030302020204" pitchFamily="66" charset="0"/>
              </a:rPr>
              <a:t> tienen la misma dimensión. Por </a:t>
            </a:r>
          </a:p>
          <a:p>
            <a:pPr marL="0" indent="0">
              <a:buNone/>
            </a:pPr>
            <a:r>
              <a:rPr lang="es-ES" b="1" dirty="0">
                <a:latin typeface="Comic Sans MS" panose="030F0702030302020204" pitchFamily="66" charset="0"/>
              </a:rPr>
              <a:t>  </a:t>
            </a:r>
            <a:r>
              <a:rPr lang="es-ES" dirty="0">
                <a:latin typeface="Comic Sans MS" panose="030F0702030302020204" pitchFamily="66" charset="0"/>
              </a:rPr>
              <a:t>lo</a:t>
            </a:r>
            <a:r>
              <a:rPr lang="es-ES" b="1" dirty="0">
                <a:latin typeface="Comic Sans MS" panose="030F0702030302020204" pitchFamily="66" charset="0"/>
              </a:rPr>
              <a:t> </a:t>
            </a:r>
            <a:r>
              <a:rPr lang="es-ES" dirty="0">
                <a:latin typeface="Comic Sans MS" panose="030F0702030302020204" pitchFamily="66" charset="0"/>
              </a:rPr>
              <a:t>tanto, al ser 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F + G </a:t>
            </a:r>
            <a:r>
              <a:rPr lang="es-ES" dirty="0">
                <a:latin typeface="Comic Sans MS" panose="030F0702030302020204" pitchFamily="66" charset="0"/>
                <a:ea typeface="Yu Gothic UI" panose="020B0500000000000000" pitchFamily="34" charset="-128"/>
              </a:rPr>
              <a:t>⊆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E</a:t>
            </a:r>
            <a:r>
              <a:rPr lang="es-ES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n 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se deduce finalmente que 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+ G = E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n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.</a:t>
            </a:r>
            <a:endParaRPr lang="es-ES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5116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2B2436-D1FE-4B64-18FC-7397501E6C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43B894-5DB5-7D15-D186-7D6434CEB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6723" y="126657"/>
            <a:ext cx="8897579" cy="1263604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 fontScale="90000"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Observaciones sobre el procedimiento</a:t>
            </a:r>
            <a:br>
              <a:rPr lang="es-ES" b="1" dirty="0">
                <a:solidFill>
                  <a:srgbClr val="7030A0"/>
                </a:solidFill>
              </a:rPr>
            </a:br>
            <a:r>
              <a:rPr lang="es-ES" b="1" dirty="0">
                <a:solidFill>
                  <a:srgbClr val="7030A0"/>
                </a:solidFill>
              </a:rPr>
              <a:t> (agilidad/tiempo de cálculo)</a:t>
            </a: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3647AE55-3280-7554-E36E-C289780A03A1}"/>
              </a:ext>
            </a:extLst>
          </p:cNvPr>
          <p:cNvSpPr txBox="1">
            <a:spLocks/>
          </p:cNvSpPr>
          <p:nvPr/>
        </p:nvSpPr>
        <p:spPr>
          <a:xfrm>
            <a:off x="409489" y="1718808"/>
            <a:ext cx="11743241" cy="11643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  <a:ea typeface="Yu Gothic UI" panose="020B0500000000000000" pitchFamily="34" charset="-128"/>
              </a:rPr>
              <a:t>▪Sería interesante poder encontrar  </a:t>
            </a:r>
            <a:r>
              <a:rPr lang="es-ES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{f</a:t>
            </a:r>
            <a:r>
              <a:rPr lang="es-ES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  <a:r>
              <a:rPr lang="es-ES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 f</a:t>
            </a:r>
            <a:r>
              <a:rPr lang="es-ES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 …, </a:t>
            </a:r>
            <a:r>
              <a:rPr lang="es-ES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p</a:t>
            </a:r>
            <a:r>
              <a:rPr lang="es-ES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}  </a:t>
            </a:r>
            <a:r>
              <a:rPr lang="es-ES" dirty="0">
                <a:latin typeface="Comic Sans MS" panose="030F0702030302020204" pitchFamily="66" charset="0"/>
              </a:rPr>
              <a:t>(una base de F)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de forma rápida y eficaz. </a:t>
            </a:r>
            <a:endParaRPr lang="es-ES" sz="39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3647AE55-3280-7554-E36E-C289780A03A1}"/>
              </a:ext>
            </a:extLst>
          </p:cNvPr>
          <p:cNvSpPr txBox="1">
            <a:spLocks/>
          </p:cNvSpPr>
          <p:nvPr/>
        </p:nvSpPr>
        <p:spPr>
          <a:xfrm>
            <a:off x="409488" y="2789853"/>
            <a:ext cx="11743241" cy="26570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  <a:ea typeface="Yu Gothic UI" panose="020B0500000000000000" pitchFamily="34" charset="-128"/>
              </a:rPr>
              <a:t>▪Los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n-p</a:t>
            </a:r>
            <a:r>
              <a:rPr lang="es-ES" sz="2700" dirty="0">
                <a:latin typeface="Comic Sans MS" panose="030F0702030302020204" pitchFamily="66" charset="0"/>
              </a:rPr>
              <a:t>  vectores añadidos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g</a:t>
            </a:r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p+1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 g</a:t>
            </a:r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p+2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 …,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g</a:t>
            </a:r>
            <a:r>
              <a:rPr lang="es-ES" sz="27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n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∈ E</a:t>
            </a:r>
            <a:r>
              <a:rPr lang="es-ES" sz="2700" baseline="-25000" dirty="0">
                <a:latin typeface="Comic Sans MS" panose="030F0702030302020204" pitchFamily="66" charset="0"/>
                <a:ea typeface="Cambria Math" panose="02040503050406030204" pitchFamily="18" charset="0"/>
              </a:rPr>
              <a:t>n  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se suelen proponer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   “a ojo”, comprobando después que </a:t>
            </a:r>
            <a:endParaRPr lang="es-ES" sz="27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</a:rPr>
              <a:t>        {f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, f</a:t>
            </a:r>
            <a:r>
              <a:rPr lang="es-ES" sz="2700" baseline="-25000" dirty="0">
                <a:latin typeface="Comic Sans MS" panose="030F0702030302020204" pitchFamily="66" charset="0"/>
              </a:rPr>
              <a:t>2</a:t>
            </a:r>
            <a:r>
              <a:rPr lang="es-ES" sz="2700" dirty="0">
                <a:latin typeface="Comic Sans MS" panose="030F0702030302020204" pitchFamily="66" charset="0"/>
              </a:rPr>
              <a:t>, …, </a:t>
            </a:r>
            <a:r>
              <a:rPr lang="es-ES" sz="2700" dirty="0" err="1">
                <a:latin typeface="Comic Sans MS" panose="030F0702030302020204" pitchFamily="66" charset="0"/>
              </a:rPr>
              <a:t>f</a:t>
            </a:r>
            <a:r>
              <a:rPr lang="es-ES" sz="2700" baseline="-25000" dirty="0" err="1">
                <a:latin typeface="Comic Sans MS" panose="030F0702030302020204" pitchFamily="66" charset="0"/>
              </a:rPr>
              <a:t>p</a:t>
            </a:r>
            <a:r>
              <a:rPr lang="es-ES" sz="2700" baseline="-25000" dirty="0">
                <a:latin typeface="Comic Sans MS" panose="030F0702030302020204" pitchFamily="66" charset="0"/>
              </a:rPr>
              <a:t> , </a:t>
            </a:r>
            <a:r>
              <a:rPr lang="es-ES" sz="2700" dirty="0">
                <a:latin typeface="Comic Sans MS" panose="030F0702030302020204" pitchFamily="66" charset="0"/>
              </a:rPr>
              <a:t>g</a:t>
            </a:r>
            <a:r>
              <a:rPr lang="es-ES" sz="2700" baseline="-25000" dirty="0">
                <a:latin typeface="Comic Sans MS" panose="030F0702030302020204" pitchFamily="66" charset="0"/>
              </a:rPr>
              <a:t>p+1</a:t>
            </a:r>
            <a:r>
              <a:rPr lang="es-ES" sz="2700" dirty="0">
                <a:latin typeface="Comic Sans MS" panose="030F0702030302020204" pitchFamily="66" charset="0"/>
              </a:rPr>
              <a:t>, g</a:t>
            </a:r>
            <a:r>
              <a:rPr lang="es-ES" sz="2700" baseline="-25000" dirty="0">
                <a:latin typeface="Comic Sans MS" panose="030F0702030302020204" pitchFamily="66" charset="0"/>
              </a:rPr>
              <a:t>p+2</a:t>
            </a:r>
            <a:r>
              <a:rPr lang="es-ES" sz="2700" dirty="0">
                <a:latin typeface="Comic Sans MS" panose="030F0702030302020204" pitchFamily="66" charset="0"/>
              </a:rPr>
              <a:t>, …, </a:t>
            </a:r>
            <a:r>
              <a:rPr lang="es-ES" sz="2700" dirty="0" err="1">
                <a:latin typeface="Comic Sans MS" panose="030F0702030302020204" pitchFamily="66" charset="0"/>
              </a:rPr>
              <a:t>g</a:t>
            </a:r>
            <a:r>
              <a:rPr lang="es-ES" sz="2700" baseline="-25000" dirty="0" err="1">
                <a:latin typeface="Comic Sans MS" panose="030F0702030302020204" pitchFamily="66" charset="0"/>
              </a:rPr>
              <a:t>n</a:t>
            </a:r>
            <a:r>
              <a:rPr lang="es-ES" sz="2700" dirty="0">
                <a:latin typeface="Comic Sans MS" panose="030F0702030302020204" pitchFamily="66" charset="0"/>
              </a:rPr>
              <a:t>}  son linealmente independientes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</a:rPr>
              <a:t>   (si no lo son, la propuesta no es correcta y hay que hacer otra; esto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</a:rPr>
              <a:t>    puede suponer un tiempo de cálculo excesivamente largo).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sz="39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3647AE55-3280-7554-E36E-C289780A03A1}"/>
              </a:ext>
            </a:extLst>
          </p:cNvPr>
          <p:cNvSpPr txBox="1">
            <a:spLocks/>
          </p:cNvSpPr>
          <p:nvPr/>
        </p:nvSpPr>
        <p:spPr>
          <a:xfrm>
            <a:off x="448759" y="5540162"/>
            <a:ext cx="11743241" cy="11643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  <a:ea typeface="Yu Gothic UI" panose="020B0500000000000000" pitchFamily="34" charset="-128"/>
              </a:rPr>
              <a:t>▪</a:t>
            </a:r>
            <a:r>
              <a:rPr lang="es-ES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¿Hay alguna forma de agilizar este procedimiento?</a:t>
            </a:r>
            <a:r>
              <a:rPr lang="es-ES" i="1" dirty="0">
                <a:latin typeface="Comic Sans MS" panose="030F0702030302020204" pitchFamily="66" charset="0"/>
              </a:rPr>
              <a:t> </a:t>
            </a:r>
            <a:endParaRPr lang="es-ES" sz="3900" i="1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3647AE55-3280-7554-E36E-C289780A03A1}"/>
              </a:ext>
            </a:extLst>
          </p:cNvPr>
          <p:cNvSpPr txBox="1">
            <a:spLocks/>
          </p:cNvSpPr>
          <p:nvPr/>
        </p:nvSpPr>
        <p:spPr>
          <a:xfrm>
            <a:off x="1244970" y="6215643"/>
            <a:ext cx="11743241" cy="11643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        </a:t>
            </a:r>
            <a:r>
              <a:rPr lang="es-ES" i="1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utilizar matrices  (método de Gauss)</a:t>
            </a:r>
            <a:r>
              <a:rPr lang="es-ES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3900" i="1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0" name="Flecha doblada hacia arriba 9"/>
          <p:cNvSpPr/>
          <p:nvPr/>
        </p:nvSpPr>
        <p:spPr>
          <a:xfrm rot="5400000">
            <a:off x="2181440" y="6068277"/>
            <a:ext cx="433056" cy="541177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839529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6316A9FC-0115-3ED6-7557-B64A082FE6A5}"/>
              </a:ext>
            </a:extLst>
          </p:cNvPr>
          <p:cNvSpPr/>
          <p:nvPr/>
        </p:nvSpPr>
        <p:spPr>
          <a:xfrm>
            <a:off x="128045" y="273729"/>
            <a:ext cx="5415796" cy="6310542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26C1A26-6C7E-24F6-B2D1-9ED8AC6B5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5810" y="434658"/>
            <a:ext cx="3028952" cy="1225550"/>
          </a:xfrm>
          <a:solidFill>
            <a:schemeClr val="accent4">
              <a:lumMod val="40000"/>
              <a:lumOff val="60000"/>
            </a:schemeClr>
          </a:solid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 El método  </a:t>
            </a:r>
            <a:br>
              <a:rPr lang="es-ES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en 4 pasos: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B764EBD9-59A3-CF27-44DA-F86A2FCA12A5}"/>
              </a:ext>
            </a:extLst>
          </p:cNvPr>
          <p:cNvSpPr txBox="1">
            <a:spLocks/>
          </p:cNvSpPr>
          <p:nvPr/>
        </p:nvSpPr>
        <p:spPr>
          <a:xfrm>
            <a:off x="5844562" y="419877"/>
            <a:ext cx="6236830" cy="2239687"/>
          </a:xfrm>
          <a:prstGeom prst="rect">
            <a:avLst/>
          </a:prstGeom>
          <a:pattFill prst="lgConfetti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sz="5900" b="1" dirty="0">
                <a:solidFill>
                  <a:schemeClr val="accent1">
                    <a:lumMod val="50000"/>
                  </a:schemeClr>
                </a:solidFill>
              </a:rPr>
              <a:t>Por </a:t>
            </a:r>
            <a:r>
              <a:rPr lang="es-ES" sz="5900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ejemplo</a:t>
            </a:r>
            <a:r>
              <a:rPr lang="es-ES" sz="5900" b="1" dirty="0">
                <a:solidFill>
                  <a:schemeClr val="accent1">
                    <a:lumMod val="50000"/>
                  </a:schemeClr>
                </a:solidFill>
              </a:rPr>
              <a:t> (en </a:t>
            </a:r>
            <a:r>
              <a:rPr lang="es-ES" sz="5900" b="1" i="1" dirty="0">
                <a:solidFill>
                  <a:schemeClr val="accent6">
                    <a:lumMod val="75000"/>
                  </a:schemeClr>
                </a:solidFill>
              </a:rPr>
              <a:t>R</a:t>
            </a:r>
            <a:r>
              <a:rPr lang="es-ES" sz="5900" b="1" baseline="30000" dirty="0">
                <a:solidFill>
                  <a:schemeClr val="accent6">
                    <a:lumMod val="75000"/>
                  </a:schemeClr>
                </a:solidFill>
              </a:rPr>
              <a:t>4</a:t>
            </a:r>
            <a:r>
              <a:rPr lang="es-ES" sz="5900" b="1" dirty="0">
                <a:solidFill>
                  <a:schemeClr val="accent1">
                    <a:lumMod val="50000"/>
                  </a:schemeClr>
                </a:solidFill>
              </a:rPr>
              <a:t>): </a:t>
            </a:r>
          </a:p>
          <a:p>
            <a:endParaRPr lang="es-ES" sz="59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s-ES" sz="3400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s-ES" sz="34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4100" b="1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41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4100" dirty="0">
                <a:latin typeface="Comic Sans MS" panose="030F0702030302020204" pitchFamily="66" charset="0"/>
              </a:rPr>
              <a:t>= &lt; (3,2,0,1), (1,-1,2,1), (1,4,-4,-1) &gt; </a:t>
            </a:r>
          </a:p>
          <a:p>
            <a:endParaRPr lang="es-ES" sz="3700" b="1" dirty="0">
              <a:latin typeface="Comic Sans MS" panose="030F0702030302020204" pitchFamily="66" charset="0"/>
            </a:endParaRPr>
          </a:p>
          <a:p>
            <a:r>
              <a:rPr lang="es-ES" sz="37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endParaRPr lang="es-ES" sz="4100" dirty="0">
              <a:latin typeface="Comic Sans MS" panose="030F0702030302020204" pitchFamily="66" charset="0"/>
            </a:endParaRPr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91DDE213-6ABB-63AC-C346-E8543A665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750" y="1891878"/>
            <a:ext cx="5475452" cy="464140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s-ES" sz="40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➊</a:t>
            </a:r>
            <a:r>
              <a:rPr lang="es-ES" sz="4000" dirty="0"/>
              <a:t> </a:t>
            </a:r>
            <a:r>
              <a:rPr lang="es-ES" sz="4000" dirty="0">
                <a:latin typeface="Comic Sans MS" panose="030F0702030302020204" pitchFamily="66" charset="0"/>
              </a:rPr>
              <a:t>Tomar una base </a:t>
            </a:r>
            <a:r>
              <a:rPr lang="es-ES" sz="4000" dirty="0">
                <a:solidFill>
                  <a:srgbClr val="FF0000"/>
                </a:solidFill>
                <a:latin typeface="Comic Sans MS" panose="030F0702030302020204" pitchFamily="66" charset="0"/>
              </a:rPr>
              <a:t>V</a:t>
            </a:r>
            <a:r>
              <a:rPr lang="es-ES" sz="4000" dirty="0">
                <a:latin typeface="Comic Sans MS" panose="030F0702030302020204" pitchFamily="66" charset="0"/>
              </a:rPr>
              <a:t> de E</a:t>
            </a:r>
            <a:r>
              <a:rPr lang="es-ES" sz="4000" baseline="-25000" dirty="0">
                <a:latin typeface="Comic Sans MS" panose="030F0702030302020204" pitchFamily="66" charset="0"/>
              </a:rPr>
              <a:t>n</a:t>
            </a:r>
            <a:r>
              <a:rPr lang="es-ES" sz="4000" dirty="0">
                <a:latin typeface="Comic Sans MS" panose="030F0702030302020204" pitchFamily="66" charset="0"/>
              </a:rPr>
              <a:t>, escribir</a:t>
            </a:r>
          </a:p>
          <a:p>
            <a:pPr marL="0" indent="0">
              <a:buNone/>
            </a:pPr>
            <a:r>
              <a:rPr lang="es-ES" sz="4000" dirty="0">
                <a:latin typeface="Comic Sans MS" panose="030F0702030302020204" pitchFamily="66" charset="0"/>
              </a:rPr>
              <a:t>     las componentes en V de los r</a:t>
            </a:r>
          </a:p>
          <a:p>
            <a:pPr marL="0" indent="0">
              <a:buNone/>
            </a:pPr>
            <a:r>
              <a:rPr lang="es-ES" sz="4000" dirty="0">
                <a:latin typeface="Comic Sans MS" panose="030F0702030302020204" pitchFamily="66" charset="0"/>
              </a:rPr>
              <a:t>     vectores generadores de </a:t>
            </a:r>
            <a:r>
              <a:rPr lang="es-ES" sz="4000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4000" dirty="0">
                <a:latin typeface="Comic Sans MS" panose="030F0702030302020204" pitchFamily="66" charset="0"/>
              </a:rPr>
              <a:t>, y</a:t>
            </a:r>
          </a:p>
          <a:p>
            <a:pPr marL="0" indent="0">
              <a:buNone/>
            </a:pPr>
            <a:r>
              <a:rPr lang="es-ES" sz="4000" dirty="0">
                <a:latin typeface="Comic Sans MS" panose="030F0702030302020204" pitchFamily="66" charset="0"/>
              </a:rPr>
              <a:t>     definir una matriz  </a:t>
            </a:r>
            <a:r>
              <a:rPr lang="es-ES" sz="40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A</a:t>
            </a:r>
            <a:r>
              <a:rPr lang="es-ES" sz="4000" dirty="0">
                <a:latin typeface="Comic Sans MS" panose="030F0702030302020204" pitchFamily="66" charset="0"/>
              </a:rPr>
              <a:t>  (r filas,  </a:t>
            </a:r>
          </a:p>
          <a:p>
            <a:pPr marL="0" indent="0">
              <a:buNone/>
            </a:pPr>
            <a:r>
              <a:rPr lang="es-ES" sz="4000" dirty="0">
                <a:latin typeface="Comic Sans MS" panose="030F0702030302020204" pitchFamily="66" charset="0"/>
              </a:rPr>
              <a:t>     n columnas) como:</a:t>
            </a:r>
          </a:p>
          <a:p>
            <a:pPr marL="0" indent="0"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b="1" dirty="0"/>
              <a:t>     </a:t>
            </a:r>
          </a:p>
          <a:p>
            <a:pPr marL="0" indent="0">
              <a:buNone/>
            </a:pPr>
            <a:r>
              <a:rPr lang="es-ES" sz="4000" dirty="0">
                <a:latin typeface="Comic Sans MS" panose="030F0702030302020204" pitchFamily="66" charset="0"/>
              </a:rPr>
              <a:t>    </a:t>
            </a:r>
            <a:endParaRPr lang="es-ES" dirty="0"/>
          </a:p>
          <a:p>
            <a:pPr marL="0" indent="0">
              <a:buNone/>
            </a:pPr>
            <a:endParaRPr lang="es-ES" b="1" dirty="0"/>
          </a:p>
        </p:txBody>
      </p:sp>
      <p:sp>
        <p:nvSpPr>
          <p:cNvPr id="3" name="Abrir corchete 2">
            <a:extLst>
              <a:ext uri="{FF2B5EF4-FFF2-40B4-BE49-F238E27FC236}">
                <a16:creationId xmlns:a16="http://schemas.microsoft.com/office/drawing/2014/main" id="{038D765A-CF89-6C90-DE5B-99CFCA02F6D8}"/>
              </a:ext>
            </a:extLst>
          </p:cNvPr>
          <p:cNvSpPr/>
          <p:nvPr/>
        </p:nvSpPr>
        <p:spPr>
          <a:xfrm>
            <a:off x="1417635" y="4068489"/>
            <a:ext cx="45719" cy="965906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5BC02E06-973A-49EB-1138-DC1FDD5675B9}"/>
              </a:ext>
            </a:extLst>
          </p:cNvPr>
          <p:cNvSpPr txBox="1"/>
          <p:nvPr/>
        </p:nvSpPr>
        <p:spPr>
          <a:xfrm>
            <a:off x="1417817" y="4068489"/>
            <a:ext cx="3582964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Generadores de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</a:p>
          <a:p>
            <a:pPr algn="ctr"/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en base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(por filas)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ADED2F94-F8BE-1A34-85E1-E2038D67A7CB}"/>
              </a:ext>
            </a:extLst>
          </p:cNvPr>
          <p:cNvSpPr txBox="1"/>
          <p:nvPr/>
        </p:nvSpPr>
        <p:spPr>
          <a:xfrm>
            <a:off x="595392" y="4262644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latin typeface="Comic Sans MS" panose="030F0702030302020204" pitchFamily="66" charset="0"/>
              </a:rPr>
              <a:t> =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es-ES" sz="2800" dirty="0"/>
          </a:p>
        </p:txBody>
      </p:sp>
      <p:sp>
        <p:nvSpPr>
          <p:cNvPr id="18" name="Cerrar corchete 17">
            <a:extLst>
              <a:ext uri="{FF2B5EF4-FFF2-40B4-BE49-F238E27FC236}">
                <a16:creationId xmlns:a16="http://schemas.microsoft.com/office/drawing/2014/main" id="{9CA2ED18-4011-80C1-0E3B-108BC42009A8}"/>
              </a:ext>
            </a:extLst>
          </p:cNvPr>
          <p:cNvSpPr/>
          <p:nvPr/>
        </p:nvSpPr>
        <p:spPr>
          <a:xfrm>
            <a:off x="4978102" y="4068489"/>
            <a:ext cx="75315" cy="965906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2C4C137A-0DF4-F579-E34C-16CA21A22B9C}"/>
              </a:ext>
            </a:extLst>
          </p:cNvPr>
          <p:cNvSpPr txBox="1"/>
          <p:nvPr/>
        </p:nvSpPr>
        <p:spPr>
          <a:xfrm>
            <a:off x="7259765" y="4694541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= </a:t>
            </a:r>
            <a:endParaRPr lang="es-ES" sz="2800" dirty="0"/>
          </a:p>
        </p:txBody>
      </p:sp>
      <p:sp>
        <p:nvSpPr>
          <p:cNvPr id="25" name="Abrir corchete 24">
            <a:extLst>
              <a:ext uri="{FF2B5EF4-FFF2-40B4-BE49-F238E27FC236}">
                <a16:creationId xmlns:a16="http://schemas.microsoft.com/office/drawing/2014/main" id="{95C75161-A2EC-79F7-D649-4509ACA432FA}"/>
              </a:ext>
            </a:extLst>
          </p:cNvPr>
          <p:cNvSpPr/>
          <p:nvPr/>
        </p:nvSpPr>
        <p:spPr>
          <a:xfrm>
            <a:off x="8172952" y="4366078"/>
            <a:ext cx="108000" cy="1303200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46DAADAD-F74F-8C46-D641-3CE3A5B0177E}"/>
              </a:ext>
            </a:extLst>
          </p:cNvPr>
          <p:cNvSpPr txBox="1"/>
          <p:nvPr/>
        </p:nvSpPr>
        <p:spPr>
          <a:xfrm>
            <a:off x="8226952" y="4366078"/>
            <a:ext cx="2028300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3   2  0   1   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1  -1   2   1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1   4  -4 -1   </a:t>
            </a:r>
          </a:p>
        </p:txBody>
      </p:sp>
      <p:sp>
        <p:nvSpPr>
          <p:cNvPr id="32" name="Cerrar corchete 31">
            <a:extLst>
              <a:ext uri="{FF2B5EF4-FFF2-40B4-BE49-F238E27FC236}">
                <a16:creationId xmlns:a16="http://schemas.microsoft.com/office/drawing/2014/main" id="{64395CC4-DC8E-A0BE-A179-83D14F9BC3FE}"/>
              </a:ext>
            </a:extLst>
          </p:cNvPr>
          <p:cNvSpPr/>
          <p:nvPr/>
        </p:nvSpPr>
        <p:spPr>
          <a:xfrm>
            <a:off x="9902047" y="4366078"/>
            <a:ext cx="108944" cy="1303200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Flecha: hacia abajo 32">
            <a:extLst>
              <a:ext uri="{FF2B5EF4-FFF2-40B4-BE49-F238E27FC236}">
                <a16:creationId xmlns:a16="http://schemas.microsoft.com/office/drawing/2014/main" id="{DC482C5C-39F5-92E5-EDD0-2E88CF5CA8C7}"/>
              </a:ext>
            </a:extLst>
          </p:cNvPr>
          <p:cNvSpPr/>
          <p:nvPr/>
        </p:nvSpPr>
        <p:spPr>
          <a:xfrm>
            <a:off x="8862989" y="2826376"/>
            <a:ext cx="484632" cy="1419268"/>
          </a:xfrm>
          <a:prstGeom prst="downArrow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EB8D205-D0E6-71BC-CF74-45AD0D19A3F7}"/>
              </a:ext>
            </a:extLst>
          </p:cNvPr>
          <p:cNvSpPr txBox="1"/>
          <p:nvPr/>
        </p:nvSpPr>
        <p:spPr>
          <a:xfrm>
            <a:off x="9556410" y="3037715"/>
            <a:ext cx="204312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dirty="0"/>
              <a:t>(es como tomar</a:t>
            </a:r>
          </a:p>
          <a:p>
            <a:r>
              <a:rPr lang="es-ES" sz="2000" dirty="0"/>
              <a:t>  V=base canónica</a:t>
            </a:r>
          </a:p>
          <a:p>
            <a:r>
              <a:rPr lang="es-ES" sz="2000" dirty="0"/>
              <a:t>  de </a:t>
            </a:r>
            <a:r>
              <a:rPr lang="es-ES" sz="2000" i="1" dirty="0"/>
              <a:t>R</a:t>
            </a:r>
            <a:r>
              <a:rPr lang="es-ES" sz="2000" baseline="30000" dirty="0"/>
              <a:t>4</a:t>
            </a:r>
            <a:r>
              <a:rPr lang="es-ES" sz="2000" dirty="0"/>
              <a:t>)</a:t>
            </a:r>
          </a:p>
        </p:txBody>
      </p:sp>
      <p:sp>
        <p:nvSpPr>
          <p:cNvPr id="7" name="Marcador de contenido 7">
            <a:extLst>
              <a:ext uri="{FF2B5EF4-FFF2-40B4-BE49-F238E27FC236}">
                <a16:creationId xmlns:a16="http://schemas.microsoft.com/office/drawing/2014/main" id="{8F4E5E50-09DC-F286-097E-F53183A81855}"/>
              </a:ext>
            </a:extLst>
          </p:cNvPr>
          <p:cNvSpPr txBox="1">
            <a:spLocks/>
          </p:cNvSpPr>
          <p:nvPr/>
        </p:nvSpPr>
        <p:spPr>
          <a:xfrm>
            <a:off x="116987" y="4053378"/>
            <a:ext cx="6113231" cy="202996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s-ES" b="1" dirty="0"/>
              <a:t>    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4000" dirty="0">
                <a:latin typeface="Comic Sans MS" panose="030F0702030302020204" pitchFamily="66" charset="0"/>
              </a:rPr>
              <a:t>    </a:t>
            </a:r>
            <a:r>
              <a:rPr lang="es-ES" sz="2900" dirty="0">
                <a:latin typeface="Comic Sans MS" panose="030F0702030302020204" pitchFamily="66" charset="0"/>
              </a:rPr>
              <a:t>(se podrían poner por columnas,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900" dirty="0">
                <a:latin typeface="Comic Sans MS" panose="030F0702030302020204" pitchFamily="66" charset="0"/>
              </a:rPr>
              <a:t>      pero lo haremos sólo por filas)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sz="2900" dirty="0"/>
          </a:p>
          <a:p>
            <a:pPr marL="0" indent="0">
              <a:buFont typeface="Arial" panose="020B0604020202020204" pitchFamily="34" charset="0"/>
              <a:buNone/>
            </a:pP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500225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4" grpId="0"/>
      <p:bldP spid="25" grpId="0" animBg="1"/>
      <p:bldP spid="27" grpId="0"/>
      <p:bldP spid="32" grpId="0" animBg="1"/>
      <p:bldP spid="33" grpId="0" animBg="1"/>
      <p:bldP spid="5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6316A9FC-0115-3ED6-7557-B64A082FE6A5}"/>
              </a:ext>
            </a:extLst>
          </p:cNvPr>
          <p:cNvSpPr/>
          <p:nvPr/>
        </p:nvSpPr>
        <p:spPr>
          <a:xfrm>
            <a:off x="135258" y="323273"/>
            <a:ext cx="5549719" cy="6160653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B764EBD9-59A3-CF27-44DA-F86A2FCA12A5}"/>
              </a:ext>
            </a:extLst>
          </p:cNvPr>
          <p:cNvSpPr txBox="1">
            <a:spLocks/>
          </p:cNvSpPr>
          <p:nvPr/>
        </p:nvSpPr>
        <p:spPr>
          <a:xfrm>
            <a:off x="5991961" y="324149"/>
            <a:ext cx="5957087" cy="2735702"/>
          </a:xfrm>
          <a:prstGeom prst="rect">
            <a:avLst/>
          </a:prstGeom>
          <a:pattFill prst="lgConfetti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es-ES" sz="4100" dirty="0">
              <a:latin typeface="Comic Sans MS" panose="030F0702030302020204" pitchFamily="66" charset="0"/>
            </a:endParaRPr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91DDE213-6ABB-63AC-C346-E8543A665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270" y="2957377"/>
            <a:ext cx="5438712" cy="3660100"/>
          </a:xfrm>
        </p:spPr>
        <p:txBody>
          <a:bodyPr/>
          <a:lstStyle/>
          <a:p>
            <a:pPr marL="0" indent="0">
              <a:buNone/>
            </a:pPr>
            <a:r>
              <a:rPr lang="es-ES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➋</a:t>
            </a:r>
            <a:r>
              <a:rPr lang="es-ES" dirty="0"/>
              <a:t>  </a:t>
            </a:r>
            <a:r>
              <a:rPr lang="es-ES" dirty="0">
                <a:latin typeface="Comic Sans MS" panose="030F0702030302020204" pitchFamily="66" charset="0"/>
              </a:rPr>
              <a:t>Aplicar sucesivas </a:t>
            </a:r>
            <a:r>
              <a:rPr lang="es-ES" dirty="0" err="1">
                <a:latin typeface="Comic Sans MS" panose="030F0702030302020204" pitchFamily="66" charset="0"/>
              </a:rPr>
              <a:t>operacio</a:t>
            </a:r>
            <a:r>
              <a:rPr lang="es-ES" dirty="0">
                <a:latin typeface="Comic Sans MS" panose="030F0702030302020204" pitchFamily="66" charset="0"/>
              </a:rPr>
              <a:t>-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</a:t>
            </a:r>
            <a:r>
              <a:rPr lang="es-ES" dirty="0" err="1">
                <a:latin typeface="Comic Sans MS" panose="030F0702030302020204" pitchFamily="66" charset="0"/>
              </a:rPr>
              <a:t>nes</a:t>
            </a:r>
            <a:r>
              <a:rPr lang="es-ES" dirty="0">
                <a:latin typeface="Comic Sans MS" panose="030F0702030302020204" pitchFamily="66" charset="0"/>
              </a:rPr>
              <a:t> elementales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de fila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sobre </a:t>
            </a:r>
            <a:r>
              <a:rPr lang="es-ES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A</a:t>
            </a:r>
            <a:r>
              <a:rPr lang="es-ES" dirty="0">
                <a:latin typeface="Comic Sans MS" panose="030F0702030302020204" pitchFamily="66" charset="0"/>
              </a:rPr>
              <a:t> hasta obtener 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una</a:t>
            </a:r>
            <a:r>
              <a:rPr lang="es-ES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matriz escalonada por filas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(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m.e.f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.)</a:t>
            </a:r>
            <a:r>
              <a:rPr lang="es-ES" dirty="0">
                <a:latin typeface="Comic Sans MS" panose="030F0702030302020204" pitchFamily="66" charset="0"/>
              </a:rPr>
              <a:t>:  </a:t>
            </a:r>
            <a:r>
              <a:rPr lang="es-ES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b="1" dirty="0"/>
              <a:t>     </a:t>
            </a: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2C4C137A-0DF4-F579-E34C-16CA21A22B9C}"/>
              </a:ext>
            </a:extLst>
          </p:cNvPr>
          <p:cNvSpPr txBox="1"/>
          <p:nvPr/>
        </p:nvSpPr>
        <p:spPr>
          <a:xfrm>
            <a:off x="7093427" y="1659833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>
                <a:latin typeface="Comic Sans MS" panose="030F0702030302020204" pitchFamily="66" charset="0"/>
              </a:rPr>
              <a:t>A</a:t>
            </a:r>
            <a:r>
              <a:rPr lang="es-ES" sz="2800" dirty="0">
                <a:latin typeface="Comic Sans MS" panose="030F0702030302020204" pitchFamily="66" charset="0"/>
              </a:rPr>
              <a:t> = </a:t>
            </a:r>
            <a:endParaRPr lang="es-ES" sz="2800" dirty="0"/>
          </a:p>
        </p:txBody>
      </p:sp>
      <p:sp>
        <p:nvSpPr>
          <p:cNvPr id="33" name="Flecha: hacia abajo 32">
            <a:extLst>
              <a:ext uri="{FF2B5EF4-FFF2-40B4-BE49-F238E27FC236}">
                <a16:creationId xmlns:a16="http://schemas.microsoft.com/office/drawing/2014/main" id="{DC482C5C-39F5-92E5-EDD0-2E88CF5CA8C7}"/>
              </a:ext>
            </a:extLst>
          </p:cNvPr>
          <p:cNvSpPr/>
          <p:nvPr/>
        </p:nvSpPr>
        <p:spPr>
          <a:xfrm>
            <a:off x="8557048" y="3190937"/>
            <a:ext cx="484632" cy="561200"/>
          </a:xfrm>
          <a:prstGeom prst="downArrow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929C5ED9-7B20-41CA-F73C-1FF29645B388}"/>
              </a:ext>
            </a:extLst>
          </p:cNvPr>
          <p:cNvSpPr txBox="1"/>
          <p:nvPr/>
        </p:nvSpPr>
        <p:spPr>
          <a:xfrm>
            <a:off x="6131281" y="231433"/>
            <a:ext cx="287450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400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… ejemplo…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F4468CA-84FE-4A73-A1AD-0A33C70EB4D7}"/>
              </a:ext>
            </a:extLst>
          </p:cNvPr>
          <p:cNvSpPr txBox="1"/>
          <p:nvPr/>
        </p:nvSpPr>
        <p:spPr>
          <a:xfrm>
            <a:off x="5757989" y="3852164"/>
            <a:ext cx="6257134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   </a:t>
            </a:r>
            <a:r>
              <a:rPr lang="es-ES" sz="2800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       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    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      </a:t>
            </a:r>
            <a:endParaRPr lang="es-ES" sz="280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7467A3B-D0F2-0F4A-3DC3-26C055DE9F47}"/>
              </a:ext>
            </a:extLst>
          </p:cNvPr>
          <p:cNvSpPr txBox="1"/>
          <p:nvPr/>
        </p:nvSpPr>
        <p:spPr>
          <a:xfrm>
            <a:off x="7612745" y="3700103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-3f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2A95E47-22B4-0FD0-0CBE-4C04842066E3}"/>
              </a:ext>
            </a:extLst>
          </p:cNvPr>
          <p:cNvSpPr txBox="1"/>
          <p:nvPr/>
        </p:nvSpPr>
        <p:spPr>
          <a:xfrm>
            <a:off x="6579904" y="4397840"/>
            <a:ext cx="7492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0BB71AF2-4878-DC2E-7241-C516D7CB5365}"/>
              </a:ext>
            </a:extLst>
          </p:cNvPr>
          <p:cNvSpPr txBox="1"/>
          <p:nvPr/>
        </p:nvSpPr>
        <p:spPr>
          <a:xfrm>
            <a:off x="7568534" y="4403600"/>
            <a:ext cx="8881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49" name="Conector recto de flecha 48">
            <a:extLst>
              <a:ext uri="{FF2B5EF4-FFF2-40B4-BE49-F238E27FC236}">
                <a16:creationId xmlns:a16="http://schemas.microsoft.com/office/drawing/2014/main" id="{CA280EE0-5215-820D-303E-C8174A250357}"/>
              </a:ext>
            </a:extLst>
          </p:cNvPr>
          <p:cNvCxnSpPr/>
          <p:nvPr/>
        </p:nvCxnSpPr>
        <p:spPr>
          <a:xfrm>
            <a:off x="6615781" y="4089677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de flecha 49">
            <a:extLst>
              <a:ext uri="{FF2B5EF4-FFF2-40B4-BE49-F238E27FC236}">
                <a16:creationId xmlns:a16="http://schemas.microsoft.com/office/drawing/2014/main" id="{EC2EFB43-3CBF-9E50-CF92-A93124188AC1}"/>
              </a:ext>
            </a:extLst>
          </p:cNvPr>
          <p:cNvCxnSpPr>
            <a:cxnSpLocks/>
          </p:cNvCxnSpPr>
          <p:nvPr/>
        </p:nvCxnSpPr>
        <p:spPr>
          <a:xfrm>
            <a:off x="7588613" y="4090570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cto de flecha 51">
            <a:extLst>
              <a:ext uri="{FF2B5EF4-FFF2-40B4-BE49-F238E27FC236}">
                <a16:creationId xmlns:a16="http://schemas.microsoft.com/office/drawing/2014/main" id="{6F06775B-EDFD-5DE2-00B5-4F4F20A65B41}"/>
              </a:ext>
            </a:extLst>
          </p:cNvPr>
          <p:cNvCxnSpPr/>
          <p:nvPr/>
        </p:nvCxnSpPr>
        <p:spPr>
          <a:xfrm>
            <a:off x="6586391" y="4795923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de flecha 52">
            <a:extLst>
              <a:ext uri="{FF2B5EF4-FFF2-40B4-BE49-F238E27FC236}">
                <a16:creationId xmlns:a16="http://schemas.microsoft.com/office/drawing/2014/main" id="{8A8CF63F-E919-07D0-CED0-5F3304328B30}"/>
              </a:ext>
            </a:extLst>
          </p:cNvPr>
          <p:cNvCxnSpPr/>
          <p:nvPr/>
        </p:nvCxnSpPr>
        <p:spPr>
          <a:xfrm>
            <a:off x="7623550" y="4804350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CuadroTexto 71">
            <a:extLst>
              <a:ext uri="{FF2B5EF4-FFF2-40B4-BE49-F238E27FC236}">
                <a16:creationId xmlns:a16="http://schemas.microsoft.com/office/drawing/2014/main" id="{27C9C062-DE84-BEBA-27F5-9202605DA25A}"/>
              </a:ext>
            </a:extLst>
          </p:cNvPr>
          <p:cNvSpPr txBox="1"/>
          <p:nvPr/>
        </p:nvSpPr>
        <p:spPr>
          <a:xfrm>
            <a:off x="10562411" y="4525817"/>
            <a:ext cx="20956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=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</a:p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m.e.f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.)</a:t>
            </a:r>
          </a:p>
        </p:txBody>
      </p:sp>
      <p:sp>
        <p:nvSpPr>
          <p:cNvPr id="17" name="Título 1">
            <a:extLst>
              <a:ext uri="{FF2B5EF4-FFF2-40B4-BE49-F238E27FC236}">
                <a16:creationId xmlns:a16="http://schemas.microsoft.com/office/drawing/2014/main" id="{42DB4AF4-ECC4-68BE-F38D-CB39DD8EE8F0}"/>
              </a:ext>
            </a:extLst>
          </p:cNvPr>
          <p:cNvSpPr txBox="1">
            <a:spLocks/>
          </p:cNvSpPr>
          <p:nvPr/>
        </p:nvSpPr>
        <p:spPr>
          <a:xfrm>
            <a:off x="1418469" y="597426"/>
            <a:ext cx="3028952" cy="122555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5400">
            <a:solidFill>
              <a:schemeClr val="accent2">
                <a:lumMod val="50000"/>
              </a:schemeClr>
            </a:solidFill>
          </a:ln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 El método  </a:t>
            </a:r>
            <a:br>
              <a:rPr lang="es-ES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en 4 pasos:</a:t>
            </a:r>
          </a:p>
        </p:txBody>
      </p:sp>
      <p:sp>
        <p:nvSpPr>
          <p:cNvPr id="51" name="Abrir corchete 50">
            <a:extLst>
              <a:ext uri="{FF2B5EF4-FFF2-40B4-BE49-F238E27FC236}">
                <a16:creationId xmlns:a16="http://schemas.microsoft.com/office/drawing/2014/main" id="{95C75161-A2EC-79F7-D649-4509ACA432FA}"/>
              </a:ext>
            </a:extLst>
          </p:cNvPr>
          <p:cNvSpPr/>
          <p:nvPr/>
        </p:nvSpPr>
        <p:spPr>
          <a:xfrm>
            <a:off x="7925697" y="1276400"/>
            <a:ext cx="108000" cy="13032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46DAADAD-F74F-8C46-D641-3CE3A5B0177E}"/>
              </a:ext>
            </a:extLst>
          </p:cNvPr>
          <p:cNvSpPr txBox="1"/>
          <p:nvPr/>
        </p:nvSpPr>
        <p:spPr>
          <a:xfrm>
            <a:off x="7991636" y="1378254"/>
            <a:ext cx="2028300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3   2  0   1    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1  -1   2   1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1   4  -4 -1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 </a:t>
            </a:r>
          </a:p>
        </p:txBody>
      </p:sp>
      <p:sp>
        <p:nvSpPr>
          <p:cNvPr id="64" name="Cerrar corchete 63">
            <a:extLst>
              <a:ext uri="{FF2B5EF4-FFF2-40B4-BE49-F238E27FC236}">
                <a16:creationId xmlns:a16="http://schemas.microsoft.com/office/drawing/2014/main" id="{64395CC4-DC8E-A0BE-A179-83D14F9BC3FE}"/>
              </a:ext>
            </a:extLst>
          </p:cNvPr>
          <p:cNvSpPr/>
          <p:nvPr/>
        </p:nvSpPr>
        <p:spPr>
          <a:xfrm>
            <a:off x="9666823" y="1275383"/>
            <a:ext cx="108944" cy="13032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7244F8E8-7DC4-0989-EF56-3C5075390F19}"/>
              </a:ext>
            </a:extLst>
          </p:cNvPr>
          <p:cNvSpPr txBox="1"/>
          <p:nvPr/>
        </p:nvSpPr>
        <p:spPr>
          <a:xfrm>
            <a:off x="6579904" y="3652109"/>
            <a:ext cx="9244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 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67" name="Conector recto de flecha 66">
            <a:extLst>
              <a:ext uri="{FF2B5EF4-FFF2-40B4-BE49-F238E27FC236}">
                <a16:creationId xmlns:a16="http://schemas.microsoft.com/office/drawing/2014/main" id="{FD640B5B-50CF-6047-21E7-BEF2F28D4083}"/>
              </a:ext>
            </a:extLst>
          </p:cNvPr>
          <p:cNvCxnSpPr>
            <a:cxnSpLocks/>
          </p:cNvCxnSpPr>
          <p:nvPr/>
        </p:nvCxnSpPr>
        <p:spPr>
          <a:xfrm>
            <a:off x="6884529" y="3861139"/>
            <a:ext cx="262347" cy="0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Abrir corchete 68">
            <a:extLst>
              <a:ext uri="{FF2B5EF4-FFF2-40B4-BE49-F238E27FC236}">
                <a16:creationId xmlns:a16="http://schemas.microsoft.com/office/drawing/2014/main" id="{95C75161-A2EC-79F7-D649-4509ACA432FA}"/>
              </a:ext>
            </a:extLst>
          </p:cNvPr>
          <p:cNvSpPr/>
          <p:nvPr/>
        </p:nvSpPr>
        <p:spPr>
          <a:xfrm>
            <a:off x="8630115" y="4196537"/>
            <a:ext cx="108000" cy="1303200"/>
          </a:xfrm>
          <a:prstGeom prst="leftBracket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3" name="CuadroTexto 72">
            <a:extLst>
              <a:ext uri="{FF2B5EF4-FFF2-40B4-BE49-F238E27FC236}">
                <a16:creationId xmlns:a16="http://schemas.microsoft.com/office/drawing/2014/main" id="{46DAADAD-F74F-8C46-D641-3CE3A5B0177E}"/>
              </a:ext>
            </a:extLst>
          </p:cNvPr>
          <p:cNvSpPr txBox="1"/>
          <p:nvPr/>
        </p:nvSpPr>
        <p:spPr>
          <a:xfrm>
            <a:off x="8696054" y="4298391"/>
            <a:ext cx="2028300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  -1   2   1     </a:t>
            </a:r>
          </a:p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0   5  -6 -2</a:t>
            </a:r>
          </a:p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0   0   0  0   </a:t>
            </a:r>
          </a:p>
        </p:txBody>
      </p:sp>
      <p:sp>
        <p:nvSpPr>
          <p:cNvPr id="75" name="Cerrar corchete 74">
            <a:extLst>
              <a:ext uri="{FF2B5EF4-FFF2-40B4-BE49-F238E27FC236}">
                <a16:creationId xmlns:a16="http://schemas.microsoft.com/office/drawing/2014/main" id="{64395CC4-DC8E-A0BE-A179-83D14F9BC3FE}"/>
              </a:ext>
            </a:extLst>
          </p:cNvPr>
          <p:cNvSpPr/>
          <p:nvPr/>
        </p:nvSpPr>
        <p:spPr>
          <a:xfrm>
            <a:off x="10371241" y="4195520"/>
            <a:ext cx="108944" cy="1303200"/>
          </a:xfrm>
          <a:prstGeom prst="rightBracket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3327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6" grpId="0" animBg="1"/>
      <p:bldP spid="24" grpId="0"/>
      <p:bldP spid="33" grpId="0" animBg="1"/>
      <p:bldP spid="7" grpId="0"/>
      <p:bldP spid="3" grpId="0"/>
      <p:bldP spid="5" grpId="0"/>
      <p:bldP spid="9" grpId="0"/>
      <p:bldP spid="10" grpId="0"/>
      <p:bldP spid="72" grpId="0"/>
      <p:bldP spid="51" grpId="0" animBg="1"/>
      <p:bldP spid="60" grpId="0"/>
      <p:bldP spid="64" grpId="0" animBg="1"/>
      <p:bldP spid="65" grpId="0"/>
      <p:bldP spid="69" grpId="0" animBg="1"/>
      <p:bldP spid="73" grpId="0"/>
      <p:bldP spid="75" grpId="0" animBg="1"/>
    </p:bldLst>
  </p:timing>
</p:sld>
</file>

<file path=ppt/theme/theme1.xml><?xml version="1.0" encoding="utf-8"?>
<a:theme xmlns:a="http://schemas.openxmlformats.org/drawingml/2006/main" name="Office 2013 - Tema de 2022">
  <a:themeElements>
    <a:clrScheme name="Office 2013 - Tema de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Tema de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Tema de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1464</TotalTime>
  <Words>2819</Words>
  <Application>Microsoft Office PowerPoint</Application>
  <PresentationFormat>Panorámica</PresentationFormat>
  <Paragraphs>392</Paragraphs>
  <Slides>22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30" baseType="lpstr">
      <vt:lpstr>Yu Gothic UI</vt:lpstr>
      <vt:lpstr>Yu Mincho Light</vt:lpstr>
      <vt:lpstr>Arial</vt:lpstr>
      <vt:lpstr>Calibri</vt:lpstr>
      <vt:lpstr>Calibri Light</vt:lpstr>
      <vt:lpstr>Comic Sans MS</vt:lpstr>
      <vt:lpstr>Franklin Gothic Demi Cond</vt:lpstr>
      <vt:lpstr>Office 2013 - Tema de 2022</vt:lpstr>
      <vt:lpstr>Subespacio suplementario  de un subespacio vectorial en  dimensión finita: método matricial</vt:lpstr>
      <vt:lpstr> Datos iniciales</vt:lpstr>
      <vt:lpstr>Presentación de PowerPoint</vt:lpstr>
      <vt:lpstr> Procedimiento general</vt:lpstr>
      <vt:lpstr>… procedimiento general (justificación):</vt:lpstr>
      <vt:lpstr>… procedimiento general (justificación):</vt:lpstr>
      <vt:lpstr> Observaciones sobre el procedimiento  (agilidad/tiempo de cálculo)</vt:lpstr>
      <vt:lpstr>   El método     en 4 pasos:</vt:lpstr>
      <vt:lpstr>Presentación de PowerPoint</vt:lpstr>
      <vt:lpstr>Presentación de PowerPoint</vt:lpstr>
      <vt:lpstr>Presentación de PowerPoint</vt:lpstr>
      <vt:lpstr> ¿Necesitas un nuevo ejemplo?  </vt:lpstr>
      <vt:lpstr>Presentación de PowerPoint</vt:lpstr>
      <vt:lpstr>Presentación de PowerPoint</vt:lpstr>
      <vt:lpstr>Presentación de PowerPoint</vt:lpstr>
      <vt:lpstr>Presentación de PowerPoint</vt:lpstr>
      <vt:lpstr>             Un último ejemplo  </vt:lpstr>
      <vt:lpstr>Presentación de PowerPoint</vt:lpstr>
      <vt:lpstr>Presentación de PowerPoint</vt:lpstr>
      <vt:lpstr>Presentación de PowerPoint</vt:lpstr>
      <vt:lpstr>Presentación de PowerPoint</vt:lpstr>
      <vt:lpstr>ALGUNOS TÓPICOS ÚTILES RELACIONADOS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Basis for the intersection and sum of two subespaces:  a matrix approach</dc:title>
  <dc:creator>Xavier Marcote Ordax</dc:creator>
  <cp:lastModifiedBy>Xavier Marcote Ordax</cp:lastModifiedBy>
  <cp:revision>142</cp:revision>
  <dcterms:created xsi:type="dcterms:W3CDTF">2024-04-26T15:42:24Z</dcterms:created>
  <dcterms:modified xsi:type="dcterms:W3CDTF">2025-02-21T14:06:18Z</dcterms:modified>
</cp:coreProperties>
</file>