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5"/>
  </p:notesMasterIdLst>
  <p:sldIdLst>
    <p:sldId id="418" r:id="rId2"/>
    <p:sldId id="428" r:id="rId3"/>
    <p:sldId id="421" r:id="rId4"/>
    <p:sldId id="422" r:id="rId5"/>
    <p:sldId id="435" r:id="rId6"/>
    <p:sldId id="443" r:id="rId7"/>
    <p:sldId id="423" r:id="rId8"/>
    <p:sldId id="424" r:id="rId9"/>
    <p:sldId id="392" r:id="rId10"/>
    <p:sldId id="444" r:id="rId11"/>
    <p:sldId id="427" r:id="rId12"/>
    <p:sldId id="400" r:id="rId13"/>
    <p:sldId id="429" r:id="rId14"/>
    <p:sldId id="448" r:id="rId15"/>
    <p:sldId id="430" r:id="rId16"/>
    <p:sldId id="431" r:id="rId17"/>
    <p:sldId id="432" r:id="rId18"/>
    <p:sldId id="433" r:id="rId19"/>
    <p:sldId id="404" r:id="rId20"/>
    <p:sldId id="405" r:id="rId21"/>
    <p:sldId id="406" r:id="rId22"/>
    <p:sldId id="434" r:id="rId23"/>
    <p:sldId id="436" r:id="rId24"/>
    <p:sldId id="437" r:id="rId25"/>
    <p:sldId id="438" r:id="rId26"/>
    <p:sldId id="439" r:id="rId27"/>
    <p:sldId id="451" r:id="rId28"/>
    <p:sldId id="441" r:id="rId29"/>
    <p:sldId id="446" r:id="rId30"/>
    <p:sldId id="449" r:id="rId31"/>
    <p:sldId id="413" r:id="rId32"/>
    <p:sldId id="414" r:id="rId33"/>
    <p:sldId id="44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105" d="100"/>
          <a:sy n="105" d="100"/>
        </p:scale>
        <p:origin x="798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29/11/2024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75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ECFCD-796B-1ECD-B14C-7931E57C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6E6A53-49BB-88B4-8F1D-44DB2712F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B6BA67-D2C0-B31F-8019-20811C197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5DFB72-6521-A878-F398-362515369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97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9597-8D98-EC7A-44A4-4912DFC29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5B7D1E-2EF7-64BD-17AB-94A23E345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3F043C-68A6-402C-630B-3E6789067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0AFBC7-6768-9C64-AAB8-65FA16F0E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40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F19CA-7861-547A-5C26-2F99C3F8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2184BD2-FA10-D232-FE0B-DD1970945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F2A708-919B-FFFB-2CCD-2037CF3E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8EF3C4-7CB3-5F88-5CB1-6D9FB14B5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88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52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1CF3B-CC4F-7C9F-AE18-B48F2D04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C1F192F-8FBB-7C0A-F365-40D6B2320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9CB111B-3F68-9E04-B462-8444EF084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82BEFF-AA7A-6853-AF68-BEBBE17B9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64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9CA1C-D3C9-775D-1341-625C7544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69245FB-347E-10D8-AEA8-D2199F2DE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3F1603-A769-8A4A-EB02-C5B6F24A6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556731-E9D1-99C4-11E2-7E8ACFDF53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77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58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5F230B2-117B-D47C-FED3-8789D0A1D59D}"/>
              </a:ext>
            </a:extLst>
          </p:cNvPr>
          <p:cNvSpPr txBox="1">
            <a:spLocks/>
          </p:cNvSpPr>
          <p:nvPr/>
        </p:nvSpPr>
        <p:spPr>
          <a:xfrm>
            <a:off x="90565" y="816765"/>
            <a:ext cx="6724512" cy="5926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i="1" dirty="0" err="1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Strictly</a:t>
            </a:r>
            <a:r>
              <a:rPr lang="es-ES" sz="9500" i="1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es-ES" sz="9500" i="1" dirty="0" err="1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diagonally</a:t>
            </a:r>
            <a:r>
              <a:rPr lang="es-ES" sz="9500" i="1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9500" i="1" dirty="0" err="1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dominant</a:t>
            </a:r>
            <a:r>
              <a:rPr lang="es-ES" sz="9500" i="1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es-ES" sz="9500" i="1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(SDD)</a:t>
            </a:r>
          </a:p>
          <a:p>
            <a:r>
              <a:rPr lang="es-ES" sz="9500" i="1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matrices</a:t>
            </a:r>
            <a:br>
              <a:rPr lang="es-ES" sz="95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b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C618170-B716-C051-8A15-ED09F66DD397}"/>
              </a:ext>
            </a:extLst>
          </p:cNvPr>
          <p:cNvSpPr/>
          <p:nvPr/>
        </p:nvSpPr>
        <p:spPr>
          <a:xfrm>
            <a:off x="7721599" y="1644073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2B45ECD-D352-1B62-2B2F-CAD0944D9B1E}"/>
              </a:ext>
            </a:extLst>
          </p:cNvPr>
          <p:cNvSpPr/>
          <p:nvPr/>
        </p:nvSpPr>
        <p:spPr>
          <a:xfrm>
            <a:off x="8742612" y="1824073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F4C532C-175B-A420-CEAE-465F8F6D22CA}"/>
              </a:ext>
            </a:extLst>
          </p:cNvPr>
          <p:cNvSpPr/>
          <p:nvPr/>
        </p:nvSpPr>
        <p:spPr>
          <a:xfrm>
            <a:off x="9684692" y="1835508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3CA61AA-5F45-5770-295D-0AA5834A5816}"/>
              </a:ext>
            </a:extLst>
          </p:cNvPr>
          <p:cNvSpPr/>
          <p:nvPr/>
        </p:nvSpPr>
        <p:spPr>
          <a:xfrm>
            <a:off x="10604018" y="1824073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DBD26F4-5EE1-B362-CC09-B2DB42F6D8FD}"/>
              </a:ext>
            </a:extLst>
          </p:cNvPr>
          <p:cNvSpPr/>
          <p:nvPr/>
        </p:nvSpPr>
        <p:spPr>
          <a:xfrm>
            <a:off x="8562612" y="2627745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0278AD-CF02-EBAC-F800-6CEC86340DE7}"/>
              </a:ext>
            </a:extLst>
          </p:cNvPr>
          <p:cNvSpPr/>
          <p:nvPr/>
        </p:nvSpPr>
        <p:spPr>
          <a:xfrm>
            <a:off x="7901599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0C22443-AC32-DCD5-31EA-867260AD3484}"/>
              </a:ext>
            </a:extLst>
          </p:cNvPr>
          <p:cNvSpPr/>
          <p:nvPr/>
        </p:nvSpPr>
        <p:spPr>
          <a:xfrm>
            <a:off x="9684692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B32B276-B32A-CB7E-D943-E1EF5F38BD86}"/>
              </a:ext>
            </a:extLst>
          </p:cNvPr>
          <p:cNvSpPr/>
          <p:nvPr/>
        </p:nvSpPr>
        <p:spPr>
          <a:xfrm>
            <a:off x="10604018" y="2807745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7BAF02A-8D82-6A0F-CB2A-354A947440FE}"/>
              </a:ext>
            </a:extLst>
          </p:cNvPr>
          <p:cNvSpPr/>
          <p:nvPr/>
        </p:nvSpPr>
        <p:spPr>
          <a:xfrm>
            <a:off x="9504692" y="3599982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464EB1B-A963-F8D8-B4BE-0E7A36A9564D}"/>
              </a:ext>
            </a:extLst>
          </p:cNvPr>
          <p:cNvSpPr/>
          <p:nvPr/>
        </p:nvSpPr>
        <p:spPr>
          <a:xfrm>
            <a:off x="8741764" y="3803400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E8DF120-A13D-1A9D-F36C-880B8E964F98}"/>
              </a:ext>
            </a:extLst>
          </p:cNvPr>
          <p:cNvSpPr/>
          <p:nvPr/>
        </p:nvSpPr>
        <p:spPr>
          <a:xfrm>
            <a:off x="7901599" y="3779982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59CDF1F-665A-0FF8-AA19-8AA7DFA6674C}"/>
              </a:ext>
            </a:extLst>
          </p:cNvPr>
          <p:cNvSpPr/>
          <p:nvPr/>
        </p:nvSpPr>
        <p:spPr>
          <a:xfrm>
            <a:off x="10604018" y="3779982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C6F4374-EDCB-E147-B0EE-7F02AD27ED2E}"/>
              </a:ext>
            </a:extLst>
          </p:cNvPr>
          <p:cNvSpPr/>
          <p:nvPr/>
        </p:nvSpPr>
        <p:spPr>
          <a:xfrm>
            <a:off x="10422942" y="4606746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069A862-C0EA-F46D-2C1C-56233619974C}"/>
              </a:ext>
            </a:extLst>
          </p:cNvPr>
          <p:cNvSpPr/>
          <p:nvPr/>
        </p:nvSpPr>
        <p:spPr>
          <a:xfrm>
            <a:off x="8741764" y="4810164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1299AB2-3F85-D435-775F-B67C6143C9FF}"/>
              </a:ext>
            </a:extLst>
          </p:cNvPr>
          <p:cNvSpPr/>
          <p:nvPr/>
        </p:nvSpPr>
        <p:spPr>
          <a:xfrm>
            <a:off x="7901599" y="4786746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60518BD-109C-E3B1-ADF9-381416C4B5CB}"/>
              </a:ext>
            </a:extLst>
          </p:cNvPr>
          <p:cNvSpPr/>
          <p:nvPr/>
        </p:nvSpPr>
        <p:spPr>
          <a:xfrm>
            <a:off x="9684692" y="4810164"/>
            <a:ext cx="360000" cy="3600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errar corchete 20">
            <a:extLst>
              <a:ext uri="{FF2B5EF4-FFF2-40B4-BE49-F238E27FC236}">
                <a16:creationId xmlns:a16="http://schemas.microsoft.com/office/drawing/2014/main" id="{114164A9-A5CC-CF40-205A-286D0FFBD0F6}"/>
              </a:ext>
            </a:extLst>
          </p:cNvPr>
          <p:cNvSpPr/>
          <p:nvPr/>
        </p:nvSpPr>
        <p:spPr>
          <a:xfrm>
            <a:off x="11216670" y="1563624"/>
            <a:ext cx="250530" cy="3968496"/>
          </a:xfrm>
          <a:prstGeom prst="rightBracke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7E7693E9-7E08-4E6E-3388-0E2FC26587B5}"/>
              </a:ext>
            </a:extLst>
          </p:cNvPr>
          <p:cNvSpPr/>
          <p:nvPr/>
        </p:nvSpPr>
        <p:spPr>
          <a:xfrm>
            <a:off x="7381082" y="1563624"/>
            <a:ext cx="340517" cy="3968496"/>
          </a:xfrm>
          <a:prstGeom prst="leftBracke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DFA0D06-8930-7265-99E9-FABB38C01B1E}"/>
              </a:ext>
            </a:extLst>
          </p:cNvPr>
          <p:cNvSpPr txBox="1"/>
          <p:nvPr/>
        </p:nvSpPr>
        <p:spPr>
          <a:xfrm>
            <a:off x="7857365" y="1728421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8E5FC0C-4C88-3CB0-6197-1D342149E5B8}"/>
              </a:ext>
            </a:extLst>
          </p:cNvPr>
          <p:cNvSpPr txBox="1"/>
          <p:nvPr/>
        </p:nvSpPr>
        <p:spPr>
          <a:xfrm>
            <a:off x="8721874" y="27360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76E60D-2B0B-6EF8-09D9-8C2AE81D4E23}"/>
              </a:ext>
            </a:extLst>
          </p:cNvPr>
          <p:cNvSpPr txBox="1"/>
          <p:nvPr/>
        </p:nvSpPr>
        <p:spPr>
          <a:xfrm>
            <a:off x="9655657" y="36828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43B1FB8-1B54-8814-ACEC-B08CBE1A2C2A}"/>
              </a:ext>
            </a:extLst>
          </p:cNvPr>
          <p:cNvSpPr txBox="1"/>
          <p:nvPr/>
        </p:nvSpPr>
        <p:spPr>
          <a:xfrm>
            <a:off x="10582259" y="4705200"/>
            <a:ext cx="56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*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D5F230B2-117B-D47C-FED3-8789D0A1D59D}"/>
              </a:ext>
            </a:extLst>
          </p:cNvPr>
          <p:cNvSpPr txBox="1">
            <a:spLocks/>
          </p:cNvSpPr>
          <p:nvPr/>
        </p:nvSpPr>
        <p:spPr>
          <a:xfrm>
            <a:off x="-9611" y="833430"/>
            <a:ext cx="6724512" cy="5926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5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Strictly</a:t>
            </a:r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es-ES" sz="95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diagonally</a:t>
            </a:r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95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dominant</a:t>
            </a:r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(SDD)</a:t>
            </a:r>
          </a:p>
          <a:p>
            <a:r>
              <a:rPr lang="es-ES" sz="95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matrices</a:t>
            </a:r>
            <a:br>
              <a:rPr lang="es-ES" sz="95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b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7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DAAB-BAC6-8EFF-67C3-EC76268ADA0A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useful</a:t>
            </a:r>
            <a:r>
              <a:rPr lang="es-ES" b="1" i="1" dirty="0">
                <a:solidFill>
                  <a:srgbClr val="FF0000"/>
                </a:solidFill>
              </a:rPr>
              <a:t> to </a:t>
            </a:r>
            <a:r>
              <a:rPr lang="es-ES" b="1" i="1" dirty="0" err="1">
                <a:solidFill>
                  <a:srgbClr val="FF0000"/>
                </a:solidFill>
              </a:rPr>
              <a:t>recall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060DF-3B8E-0B19-06B1-BE9241065F1B}"/>
              </a:ext>
            </a:extLst>
          </p:cNvPr>
          <p:cNvSpPr txBox="1">
            <a:spLocks/>
          </p:cNvSpPr>
          <p:nvPr/>
        </p:nvSpPr>
        <p:spPr>
          <a:xfrm>
            <a:off x="621722" y="1276872"/>
            <a:ext cx="11320895" cy="1290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>
                <a:latin typeface="Comic Sans MS" panose="030F0702030302020204" pitchFamily="66" charset="0"/>
              </a:rPr>
              <a:t>Note that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eigenvalues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Hermitian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matrix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i="1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 are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real.</a:t>
            </a:r>
          </a:p>
          <a:p>
            <a:pPr marL="0" indent="0">
              <a:buNone/>
            </a:pPr>
            <a:r>
              <a:rPr lang="es-ES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E85C89C-DBA4-C6C2-81DB-B67F02FA8177}"/>
              </a:ext>
            </a:extLst>
          </p:cNvPr>
          <p:cNvSpPr txBox="1">
            <a:spLocks/>
          </p:cNvSpPr>
          <p:nvPr/>
        </p:nvSpPr>
        <p:spPr>
          <a:xfrm>
            <a:off x="551006" y="1342652"/>
            <a:ext cx="11320895" cy="45512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Certainly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if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C 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is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such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an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eigenvalue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we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have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A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   (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then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 X* A = X* A* = (AX)*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X*)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some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column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X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(n x 1), X ≠ [0]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 x 1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(observe that X* X &gt; 0,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real).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6BA64DA-474D-D518-C7CD-C5E160C5E3D7}"/>
              </a:ext>
            </a:extLst>
          </p:cNvPr>
          <p:cNvSpPr txBox="1">
            <a:spLocks/>
          </p:cNvSpPr>
          <p:nvPr/>
        </p:nvSpPr>
        <p:spPr>
          <a:xfrm>
            <a:off x="551006" y="3340800"/>
            <a:ext cx="11320895" cy="45512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Next,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we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calculate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X* A X  in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two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different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forms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X* A X = X* (A X) = X*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5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X* A X = (X*A)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X* X)</a:t>
            </a: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3FD29C1-A807-B2A6-AB89-D580815E9009}"/>
              </a:ext>
            </a:extLst>
          </p:cNvPr>
          <p:cNvCxnSpPr>
            <a:cxnSpLocks/>
          </p:cNvCxnSpPr>
          <p:nvPr/>
        </p:nvCxnSpPr>
        <p:spPr>
          <a:xfrm>
            <a:off x="9440412" y="2410688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D89465F-0E85-6996-BC30-E4651358A5E6}"/>
              </a:ext>
            </a:extLst>
          </p:cNvPr>
          <p:cNvCxnSpPr>
            <a:cxnSpLocks/>
          </p:cNvCxnSpPr>
          <p:nvPr/>
        </p:nvCxnSpPr>
        <p:spPr>
          <a:xfrm>
            <a:off x="3796993" y="4756724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D1531AA-D0FE-FCBF-9EF4-468EE86FE4F8}"/>
              </a:ext>
            </a:extLst>
          </p:cNvPr>
          <p:cNvCxnSpPr>
            <a:cxnSpLocks/>
          </p:cNvCxnSpPr>
          <p:nvPr/>
        </p:nvCxnSpPr>
        <p:spPr>
          <a:xfrm>
            <a:off x="5108557" y="4756724"/>
            <a:ext cx="267007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071E4E0-E833-C9AA-5AA5-5A382A130DE5}"/>
              </a:ext>
            </a:extLst>
          </p:cNvPr>
          <p:cNvSpPr txBox="1">
            <a:spLocks/>
          </p:cNvSpPr>
          <p:nvPr/>
        </p:nvSpPr>
        <p:spPr>
          <a:xfrm>
            <a:off x="6816438" y="4046365"/>
            <a:ext cx="11320895" cy="123039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Yu Mincho" panose="02020400000000000000" pitchFamily="18" charset="-128"/>
            </a:endParaRPr>
          </a:p>
          <a:p>
            <a:pPr marL="0" indent="0">
              <a:buNone/>
            </a:pPr>
            <a:r>
              <a:rPr lang="es-ES" sz="4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 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0 = (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(X* X)  </a:t>
            </a:r>
            <a:r>
              <a:rPr lang="es-ES" sz="4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  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0 =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5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</a:t>
            </a: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32E19498-10EB-B496-5C0D-2BA0C2877E23}"/>
              </a:ext>
            </a:extLst>
          </p:cNvPr>
          <p:cNvSpPr/>
          <p:nvPr/>
        </p:nvSpPr>
        <p:spPr>
          <a:xfrm>
            <a:off x="6588704" y="3803373"/>
            <a:ext cx="157018" cy="1360504"/>
          </a:xfrm>
          <a:prstGeom prst="rightBrac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DB32B92-A2E1-4805-F7A1-361C7941DC3B}"/>
              </a:ext>
            </a:extLst>
          </p:cNvPr>
          <p:cNvCxnSpPr>
            <a:cxnSpLocks/>
          </p:cNvCxnSpPr>
          <p:nvPr/>
        </p:nvCxnSpPr>
        <p:spPr>
          <a:xfrm>
            <a:off x="11436410" y="4274454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6A39D07-4B41-7AF6-8DF8-277B338D899E}"/>
              </a:ext>
            </a:extLst>
          </p:cNvPr>
          <p:cNvCxnSpPr>
            <a:cxnSpLocks/>
          </p:cNvCxnSpPr>
          <p:nvPr/>
        </p:nvCxnSpPr>
        <p:spPr>
          <a:xfrm>
            <a:off x="8481716" y="4284823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DA6A5C-6747-801E-53E6-243C2F058996}"/>
              </a:ext>
            </a:extLst>
          </p:cNvPr>
          <p:cNvSpPr txBox="1"/>
          <p:nvPr/>
        </p:nvSpPr>
        <p:spPr>
          <a:xfrm rot="5400000">
            <a:off x="11061628" y="470863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502FBB-59DB-9361-94EA-CED0CEF69D50}"/>
              </a:ext>
            </a:extLst>
          </p:cNvPr>
          <p:cNvSpPr txBox="1"/>
          <p:nvPr/>
        </p:nvSpPr>
        <p:spPr>
          <a:xfrm>
            <a:off x="10837207" y="5134899"/>
            <a:ext cx="8723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9F852FE-4167-F18A-BFA0-EA11F0CE1FC9}"/>
              </a:ext>
            </a:extLst>
          </p:cNvPr>
          <p:cNvCxnSpPr>
            <a:cxnSpLocks/>
          </p:cNvCxnSpPr>
          <p:nvPr/>
        </p:nvCxnSpPr>
        <p:spPr>
          <a:xfrm>
            <a:off x="11386800" y="5163877"/>
            <a:ext cx="20697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C5A36B-A237-E8F1-86AA-AACC1A3AE883}"/>
              </a:ext>
            </a:extLst>
          </p:cNvPr>
          <p:cNvSpPr txBox="1"/>
          <p:nvPr/>
        </p:nvSpPr>
        <p:spPr>
          <a:xfrm rot="5400000">
            <a:off x="11072848" y="563761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1CA78F-3A20-D606-38B6-6F36D600065F}"/>
              </a:ext>
            </a:extLst>
          </p:cNvPr>
          <p:cNvSpPr txBox="1"/>
          <p:nvPr/>
        </p:nvSpPr>
        <p:spPr>
          <a:xfrm>
            <a:off x="10837207" y="5985469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B791-4994-9BA6-08A0-15C9055F7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EEAC-D801-E7B1-1911-F6644851A435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useful</a:t>
            </a:r>
            <a:r>
              <a:rPr lang="es-ES" b="1" i="1" dirty="0">
                <a:solidFill>
                  <a:srgbClr val="FF0000"/>
                </a:solidFill>
              </a:rPr>
              <a:t> to </a:t>
            </a:r>
            <a:r>
              <a:rPr lang="es-ES" b="1" i="1" dirty="0" err="1">
                <a:solidFill>
                  <a:srgbClr val="FF0000"/>
                </a:solidFill>
              </a:rPr>
              <a:t>recall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9215E9C-3358-B4EC-8669-AB06BE254D20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907012-76BD-8AC4-CA25-BC03705F71FC}"/>
              </a:ext>
            </a:extLst>
          </p:cNvPr>
          <p:cNvSpPr txBox="1"/>
          <p:nvPr/>
        </p:nvSpPr>
        <p:spPr>
          <a:xfrm>
            <a:off x="677348" y="1508760"/>
            <a:ext cx="1126527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Gershgorin circle theorem. </a:t>
            </a:r>
            <a:r>
              <a:rPr lang="en-US" sz="2500" dirty="0">
                <a:latin typeface="Comic Sans MS" panose="030F0702030302020204" pitchFamily="66" charset="0"/>
              </a:rPr>
              <a:t>All the eigenvalues of a square matrix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A =                          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lie in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union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disks  D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baseline="-5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11</a:t>
            </a:r>
            <a:r>
              <a:rPr lang="es-ES" sz="2500" dirty="0">
                <a:latin typeface="Comic Sans MS" panose="030F0702030302020204" pitchFamily="66" charset="0"/>
              </a:rPr>
              <a:t>), D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baseline="-5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22</a:t>
            </a:r>
            <a:r>
              <a:rPr lang="es-ES" sz="2500" dirty="0">
                <a:latin typeface="Comic Sans MS" panose="030F0702030302020204" pitchFamily="66" charset="0"/>
              </a:rPr>
              <a:t>), … ,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</a:t>
            </a:r>
            <a:r>
              <a:rPr lang="es-ES" sz="2500" baseline="-25000" dirty="0">
                <a:latin typeface="Comic Sans MS" panose="030F0702030302020204" pitchFamily="66" charset="0"/>
              </a:rPr>
              <a:t>nn</a:t>
            </a:r>
            <a:r>
              <a:rPr lang="es-ES" sz="2500" dirty="0">
                <a:latin typeface="Comic Sans MS" panose="030F0702030302020204" pitchFamily="66" charset="0"/>
              </a:rPr>
              <a:t>)  (</a:t>
            </a:r>
            <a:r>
              <a:rPr lang="es-ES" sz="2500" dirty="0" err="1">
                <a:latin typeface="Comic Sans MS" panose="030F0702030302020204" pitchFamily="66" charset="0"/>
              </a:rPr>
              <a:t>from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now</a:t>
            </a:r>
            <a:r>
              <a:rPr lang="es-ES" sz="2500" dirty="0">
                <a:latin typeface="Comic Sans MS" panose="030F0702030302020204" pitchFamily="66" charset="0"/>
              </a:rPr>
              <a:t> on, </a:t>
            </a:r>
          </a:p>
          <a:p>
            <a:pPr marL="0" indent="0">
              <a:buNone/>
            </a:pPr>
            <a:r>
              <a:rPr lang="es-ES" sz="2500" i="1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Gershgorin</a:t>
            </a:r>
            <a:r>
              <a:rPr lang="es-ES" sz="2500" i="1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circles</a:t>
            </a:r>
            <a:r>
              <a:rPr lang="es-ES" sz="2500" i="1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or</a:t>
            </a:r>
            <a:r>
              <a:rPr lang="es-ES" sz="2500" i="1" dirty="0">
                <a:latin typeface="Comic Sans MS" panose="030F0702030302020204" pitchFamily="66" charset="0"/>
              </a:rPr>
              <a:t> disks</a:t>
            </a:r>
            <a:r>
              <a:rPr lang="es-ES" sz="2500" dirty="0">
                <a:latin typeface="Comic Sans MS" panose="030F0702030302020204" pitchFamily="66" charset="0"/>
              </a:rPr>
              <a:t>), </a:t>
            </a:r>
            <a:r>
              <a:rPr lang="es-ES" sz="2500" dirty="0" err="1">
                <a:latin typeface="Comic Sans MS" panose="030F0702030302020204" pitchFamily="66" charset="0"/>
              </a:rPr>
              <a:t>where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each R</a:t>
            </a:r>
            <a:r>
              <a:rPr lang="en-US" sz="2500" baseline="-25000" dirty="0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is the sum of the moduli of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the nondiagonal elements in row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, for </a:t>
            </a:r>
            <a:r>
              <a:rPr lang="en-US" sz="2500" dirty="0" err="1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</a:rPr>
              <a:t> = 1, 2, …, n :  R</a:t>
            </a:r>
            <a:r>
              <a:rPr lang="en-US" sz="2500" baseline="-25000" dirty="0">
                <a:latin typeface="Comic Sans MS" panose="030F0702030302020204" pitchFamily="66" charset="0"/>
              </a:rPr>
              <a:t>i </a:t>
            </a:r>
            <a:r>
              <a:rPr lang="en-US" sz="2500" dirty="0">
                <a:latin typeface="Comic Sans MS" panose="030F0702030302020204" pitchFamily="66" charset="0"/>
              </a:rPr>
              <a:t>=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22C42A-B655-A0C5-1039-76F1B35FD0EA}"/>
              </a:ext>
            </a:extLst>
          </p:cNvPr>
          <p:cNvSpPr txBox="1"/>
          <p:nvPr/>
        </p:nvSpPr>
        <p:spPr>
          <a:xfrm>
            <a:off x="4122806" y="1966858"/>
            <a:ext cx="31428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A</a:t>
            </a:r>
            <a:r>
              <a:rPr lang="es-ES" sz="2400" baseline="-25000" dirty="0">
                <a:latin typeface="Comic Sans MS" panose="030F0702030302020204" pitchFamily="66" charset="0"/>
              </a:rPr>
              <a:t>11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12</a:t>
            </a:r>
            <a:r>
              <a:rPr lang="es-ES" sz="2700" dirty="0">
                <a:latin typeface="Comic Sans MS" panose="030F0702030302020204" pitchFamily="66" charset="0"/>
              </a:rPr>
              <a:t> 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1n</a:t>
            </a:r>
            <a:r>
              <a:rPr lang="es-ES" sz="2700" dirty="0">
                <a:latin typeface="Comic Sans MS" panose="030F0702030302020204" pitchFamily="66" charset="0"/>
              </a:rPr>
              <a:t>     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22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2n</a:t>
            </a:r>
            <a:endParaRPr lang="es-ES" sz="2700" dirty="0">
              <a:latin typeface="Comic Sans MS" panose="030F0702030302020204" pitchFamily="66" charset="0"/>
            </a:endParaRPr>
          </a:p>
          <a:p>
            <a:r>
              <a:rPr lang="es-ES" sz="2700" dirty="0">
                <a:latin typeface="Comic Sans MS" panose="030F0702030302020204" pitchFamily="66" charset="0"/>
              </a:rPr>
              <a:t>  ∙∙∙     ∙∙∙  ∙∙∙   ∙∙∙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n1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n2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nn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C6291E4D-7EC5-B072-79D0-318E3748EFE1}"/>
              </a:ext>
            </a:extLst>
          </p:cNvPr>
          <p:cNvSpPr/>
          <p:nvPr/>
        </p:nvSpPr>
        <p:spPr>
          <a:xfrm>
            <a:off x="6723935" y="2074853"/>
            <a:ext cx="45719" cy="1646331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209BC57F-BF86-85AD-200B-B45225E2FC69}"/>
              </a:ext>
            </a:extLst>
          </p:cNvPr>
          <p:cNvSpPr/>
          <p:nvPr/>
        </p:nvSpPr>
        <p:spPr>
          <a:xfrm>
            <a:off x="4199765" y="2066440"/>
            <a:ext cx="48016" cy="165474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FF4CA3-7780-501E-8D79-09EE085119E3}"/>
              </a:ext>
            </a:extLst>
          </p:cNvPr>
          <p:cNvSpPr txBox="1"/>
          <p:nvPr/>
        </p:nvSpPr>
        <p:spPr>
          <a:xfrm>
            <a:off x="8927128" y="527608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11263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1FDEF-68E2-DF3E-6495-41455A3E0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700250E-0420-1DEE-89F3-74F9714A4636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BD8212-5DA4-D538-953D-E71097B87455}"/>
              </a:ext>
            </a:extLst>
          </p:cNvPr>
          <p:cNvSpPr txBox="1"/>
          <p:nvPr/>
        </p:nvSpPr>
        <p:spPr>
          <a:xfrm>
            <a:off x="4973657" y="111084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5    1    1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1    1    0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 0   -1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errar corchete 3">
            <a:extLst>
              <a:ext uri="{FF2B5EF4-FFF2-40B4-BE49-F238E27FC236}">
                <a16:creationId xmlns:a16="http://schemas.microsoft.com/office/drawing/2014/main" id="{4F897350-8051-42ED-42C0-4265E2162BF8}"/>
              </a:ext>
            </a:extLst>
          </p:cNvPr>
          <p:cNvSpPr/>
          <p:nvPr/>
        </p:nvSpPr>
        <p:spPr>
          <a:xfrm>
            <a:off x="6576786" y="106142"/>
            <a:ext cx="45719" cy="1404104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5AE13459-E11D-FBEB-5966-6001F8110727}"/>
              </a:ext>
            </a:extLst>
          </p:cNvPr>
          <p:cNvSpPr/>
          <p:nvPr/>
        </p:nvSpPr>
        <p:spPr>
          <a:xfrm>
            <a:off x="4973657" y="102907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DD86307-3D76-4606-E9C4-A99D95045351}"/>
              </a:ext>
            </a:extLst>
          </p:cNvPr>
          <p:cNvSpPr txBox="1">
            <a:spLocks/>
          </p:cNvSpPr>
          <p:nvPr/>
        </p:nvSpPr>
        <p:spPr>
          <a:xfrm>
            <a:off x="551622" y="1663708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circles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looking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rows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A)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5,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|1|+|1| = 2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(5) 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1F18909-FF6C-EAC3-07DC-954A0D69BAE6}"/>
              </a:ext>
            </a:extLst>
          </p:cNvPr>
          <p:cNvCxnSpPr/>
          <p:nvPr/>
        </p:nvCxnSpPr>
        <p:spPr>
          <a:xfrm>
            <a:off x="5453210" y="2326179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C9F5797-3F18-F987-AF99-D2FBA7750AFA}"/>
              </a:ext>
            </a:extLst>
          </p:cNvPr>
          <p:cNvSpPr txBox="1">
            <a:spLocks/>
          </p:cNvSpPr>
          <p:nvPr/>
        </p:nvSpPr>
        <p:spPr>
          <a:xfrm>
            <a:off x="551621" y="2175666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|1|+|0| = 1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F7D2DA9-3DE6-A700-FDF9-FB2CCFABC851}"/>
              </a:ext>
            </a:extLst>
          </p:cNvPr>
          <p:cNvCxnSpPr/>
          <p:nvPr/>
        </p:nvCxnSpPr>
        <p:spPr>
          <a:xfrm>
            <a:off x="5453210" y="2834640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27BDAB3-1D7D-9E6E-AC1B-606323DC7AFC}"/>
              </a:ext>
            </a:extLst>
          </p:cNvPr>
          <p:cNvCxnSpPr/>
          <p:nvPr/>
        </p:nvCxnSpPr>
        <p:spPr>
          <a:xfrm>
            <a:off x="5652655" y="3355109"/>
            <a:ext cx="37662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41B2315-CBDE-FD8C-D775-DF40FDF3EA35}"/>
              </a:ext>
            </a:extLst>
          </p:cNvPr>
          <p:cNvSpPr txBox="1">
            <a:spLocks/>
          </p:cNvSpPr>
          <p:nvPr/>
        </p:nvSpPr>
        <p:spPr>
          <a:xfrm>
            <a:off x="572722" y="2695801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-1,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|2|+|0| = 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(-1)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</a:t>
            </a: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4" name="Imagen 13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208DF84A-D884-A6A4-3074-8107CD77ED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00" y="3600000"/>
            <a:ext cx="6030000" cy="32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155DD-B6EB-D9BA-D4B7-1B7B3BA3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5165B33-92AC-3444-DDA5-DA9FE159E903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744C89-9A17-2C0E-10BC-D6066204E143}"/>
              </a:ext>
            </a:extLst>
          </p:cNvPr>
          <p:cNvSpPr txBox="1"/>
          <p:nvPr/>
        </p:nvSpPr>
        <p:spPr>
          <a:xfrm>
            <a:off x="4973657" y="111084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5    1    1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1    1    0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 0   -1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errar corchete 3">
            <a:extLst>
              <a:ext uri="{FF2B5EF4-FFF2-40B4-BE49-F238E27FC236}">
                <a16:creationId xmlns:a16="http://schemas.microsoft.com/office/drawing/2014/main" id="{D0B597DD-4B32-A5AF-AC58-A46C174CEDE3}"/>
              </a:ext>
            </a:extLst>
          </p:cNvPr>
          <p:cNvSpPr/>
          <p:nvPr/>
        </p:nvSpPr>
        <p:spPr>
          <a:xfrm>
            <a:off x="6576786" y="106142"/>
            <a:ext cx="45719" cy="1404104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E990EA7F-A400-91C7-2D3F-68DB27C64A33}"/>
              </a:ext>
            </a:extLst>
          </p:cNvPr>
          <p:cNvSpPr/>
          <p:nvPr/>
        </p:nvSpPr>
        <p:spPr>
          <a:xfrm>
            <a:off x="4973657" y="102907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6DF0461-6058-A512-11EE-E8DDA7173A5D}"/>
              </a:ext>
            </a:extLst>
          </p:cNvPr>
          <p:cNvCxnSpPr/>
          <p:nvPr/>
        </p:nvCxnSpPr>
        <p:spPr>
          <a:xfrm>
            <a:off x="5453210" y="2326179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382DF4C-51DC-11BA-9E83-EE70ABC6C007}"/>
              </a:ext>
            </a:extLst>
          </p:cNvPr>
          <p:cNvSpPr txBox="1">
            <a:spLocks/>
          </p:cNvSpPr>
          <p:nvPr/>
        </p:nvSpPr>
        <p:spPr>
          <a:xfrm>
            <a:off x="551621" y="2175666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|1|+|0| = 1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9E90735-C3C5-559F-D4DC-CC4D7287C1EF}"/>
              </a:ext>
            </a:extLst>
          </p:cNvPr>
          <p:cNvCxnSpPr/>
          <p:nvPr/>
        </p:nvCxnSpPr>
        <p:spPr>
          <a:xfrm>
            <a:off x="5453210" y="2834640"/>
            <a:ext cx="576072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71AE21F-050A-CAF7-1929-BCF737016CAB}"/>
              </a:ext>
            </a:extLst>
          </p:cNvPr>
          <p:cNvCxnSpPr/>
          <p:nvPr/>
        </p:nvCxnSpPr>
        <p:spPr>
          <a:xfrm>
            <a:off x="5652655" y="3355109"/>
            <a:ext cx="37662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B55DFE1-5A73-4E98-D481-051180941339}"/>
              </a:ext>
            </a:extLst>
          </p:cNvPr>
          <p:cNvSpPr txBox="1">
            <a:spLocks/>
          </p:cNvSpPr>
          <p:nvPr/>
        </p:nvSpPr>
        <p:spPr>
          <a:xfrm>
            <a:off x="572722" y="2695801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-1,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|2|+|0| = 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(-1)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</a:t>
            </a: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22E9D7B-9119-767E-0CCE-77FBDED6B4B8}"/>
              </a:ext>
            </a:extLst>
          </p:cNvPr>
          <p:cNvSpPr txBox="1">
            <a:spLocks/>
          </p:cNvSpPr>
          <p:nvPr/>
        </p:nvSpPr>
        <p:spPr>
          <a:xfrm>
            <a:off x="9250013" y="3733146"/>
            <a:ext cx="5752196" cy="2760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eigenvalues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turn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out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to be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≃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-1.33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≃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0.81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_tradnl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≃ 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5.52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F937869-12D8-A10E-456A-195D4AED170F}"/>
              </a:ext>
            </a:extLst>
          </p:cNvPr>
          <p:cNvSpPr txBox="1">
            <a:spLocks/>
          </p:cNvSpPr>
          <p:nvPr/>
        </p:nvSpPr>
        <p:spPr>
          <a:xfrm>
            <a:off x="551622" y="1663708"/>
            <a:ext cx="11218107" cy="148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circles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looking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rows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A)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5,  R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|1|+|1| = 2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(5) 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9" name="Imagen 8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0FA4554A-1767-90C2-D49B-5E77901745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00" y="3600000"/>
            <a:ext cx="6030000" cy="32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32A8-9D01-7948-4AB2-8691DF258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291B9-1C0E-317A-2CB4-838481C3F92A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useful</a:t>
            </a:r>
            <a:r>
              <a:rPr lang="es-ES" b="1" i="1" dirty="0">
                <a:solidFill>
                  <a:srgbClr val="FF0000"/>
                </a:solidFill>
              </a:rPr>
              <a:t> to </a:t>
            </a:r>
            <a:r>
              <a:rPr lang="es-ES" b="1" i="1" dirty="0" err="1">
                <a:solidFill>
                  <a:srgbClr val="FF0000"/>
                </a:solidFill>
              </a:rPr>
              <a:t>recall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95A10-13D0-E9E0-1F90-23EA660A81E1}"/>
              </a:ext>
            </a:extLst>
          </p:cNvPr>
          <p:cNvSpPr txBox="1">
            <a:spLocks/>
          </p:cNvSpPr>
          <p:nvPr/>
        </p:nvSpPr>
        <p:spPr>
          <a:xfrm>
            <a:off x="745836" y="1301636"/>
            <a:ext cx="11196782" cy="31686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latin typeface="Comic Sans MS" panose="030F0702030302020204" pitchFamily="66" charset="0"/>
              </a:rPr>
              <a:t>A </a:t>
            </a:r>
            <a:r>
              <a:rPr lang="es-E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3200" dirty="0">
                <a:latin typeface="Comic Sans MS" panose="030F0702030302020204" pitchFamily="66" charset="0"/>
              </a:rPr>
              <a:t>M</a:t>
            </a:r>
            <a:r>
              <a:rPr lang="es-ES" sz="3200" baseline="-25000" dirty="0">
                <a:latin typeface="Comic Sans MS" panose="030F0702030302020204" pitchFamily="66" charset="0"/>
              </a:rPr>
              <a:t>C</a:t>
            </a:r>
            <a:r>
              <a:rPr lang="es-ES" sz="3200" dirty="0">
                <a:latin typeface="Comic Sans MS" panose="030F0702030302020204" pitchFamily="66" charset="0"/>
              </a:rPr>
              <a:t>(n x n)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said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to be </a:t>
            </a:r>
            <a:r>
              <a:rPr lang="es-ES_tradnl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regular 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s-ES_tradnl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or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invertible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or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nonsingular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if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there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exists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Comic Sans MS" panose="030F0702030302020204" pitchFamily="66" charset="0"/>
              </a:rPr>
              <a:t>A</a:t>
            </a:r>
            <a:r>
              <a:rPr lang="es-ES" sz="3200" baseline="30000" dirty="0">
                <a:latin typeface="Comic Sans MS" panose="030F0702030302020204" pitchFamily="66" charset="0"/>
              </a:rPr>
              <a:t>-1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3200" dirty="0">
                <a:latin typeface="Comic Sans MS" panose="030F0702030302020204" pitchFamily="66" charset="0"/>
              </a:rPr>
              <a:t>M</a:t>
            </a:r>
            <a:r>
              <a:rPr lang="es-ES" sz="3200" baseline="-25000" dirty="0">
                <a:latin typeface="Comic Sans MS" panose="030F0702030302020204" pitchFamily="66" charset="0"/>
              </a:rPr>
              <a:t>C</a:t>
            </a:r>
            <a:r>
              <a:rPr lang="es-ES" sz="3200" dirty="0">
                <a:latin typeface="Comic Sans MS" panose="030F0702030302020204" pitchFamily="66" charset="0"/>
              </a:rPr>
              <a:t>(n x n) </a:t>
            </a:r>
            <a:r>
              <a:rPr lang="es-ES" sz="3200" dirty="0" err="1">
                <a:latin typeface="Comic Sans MS" panose="030F0702030302020204" pitchFamily="66" charset="0"/>
              </a:rPr>
              <a:t>such</a:t>
            </a:r>
            <a:r>
              <a:rPr lang="es-ES" sz="3200" dirty="0">
                <a:latin typeface="Comic Sans MS" panose="030F0702030302020204" pitchFamily="66" charset="0"/>
              </a:rPr>
              <a:t> that</a:t>
            </a:r>
          </a:p>
          <a:p>
            <a:pPr marL="0" indent="0">
              <a:buNone/>
            </a:pP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                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A</a:t>
            </a:r>
            <a:r>
              <a:rPr lang="es-ES" sz="32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-1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=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s-ES" sz="32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endParaRPr lang="es-ES" sz="3200" baseline="-25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61FCF81-C0CF-9A9B-1A3A-34B740F523F6}"/>
              </a:ext>
            </a:extLst>
          </p:cNvPr>
          <p:cNvSpPr txBox="1">
            <a:spLocks/>
          </p:cNvSpPr>
          <p:nvPr/>
        </p:nvSpPr>
        <p:spPr>
          <a:xfrm>
            <a:off x="745836" y="2931429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where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identity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with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ones</a:t>
            </a:r>
            <a:r>
              <a:rPr lang="es-ES" sz="2500" dirty="0">
                <a:latin typeface="Comic Sans MS" panose="030F0702030302020204" pitchFamily="66" charset="0"/>
              </a:rPr>
              <a:t> in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main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diagonal and </a:t>
            </a:r>
            <a:r>
              <a:rPr lang="es-ES" sz="2500" dirty="0" err="1">
                <a:latin typeface="Comic Sans MS" panose="030F0702030302020204" pitchFamily="66" charset="0"/>
              </a:rPr>
              <a:t>zeroes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outside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2DAB845-B533-646E-523C-011EB51E0A88}"/>
              </a:ext>
            </a:extLst>
          </p:cNvPr>
          <p:cNvSpPr txBox="1">
            <a:spLocks/>
          </p:cNvSpPr>
          <p:nvPr/>
        </p:nvSpPr>
        <p:spPr>
          <a:xfrm>
            <a:off x="745836" y="4256737"/>
            <a:ext cx="11196782" cy="1567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And </a:t>
            </a:r>
            <a:r>
              <a:rPr lang="es-ES" sz="2500" dirty="0" err="1">
                <a:latin typeface="Comic Sans MS" panose="030F0702030302020204" pitchFamily="66" charset="0"/>
              </a:rPr>
              <a:t>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easy</a:t>
            </a:r>
            <a:r>
              <a:rPr lang="es-ES" sz="2500" dirty="0">
                <a:latin typeface="Comic Sans MS" panose="030F0702030302020204" pitchFamily="66" charset="0"/>
              </a:rPr>
              <a:t> to </a:t>
            </a:r>
            <a:r>
              <a:rPr lang="es-ES" sz="2500" dirty="0" err="1">
                <a:latin typeface="Comic Sans MS" panose="030F0702030302020204" pitchFamily="66" charset="0"/>
              </a:rPr>
              <a:t>see</a:t>
            </a:r>
            <a:r>
              <a:rPr lang="es-ES" sz="2500" dirty="0">
                <a:latin typeface="Comic Sans MS" panose="030F0702030302020204" pitchFamily="66" charset="0"/>
              </a:rPr>
              <a:t> that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regular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only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50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0.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1481A-7BFD-6B62-387A-6327CBC9D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9A964-C648-677E-C90F-EC9B26BA2247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Strictly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diagonally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dominant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(SDD)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matrix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ES" b="1" i="1" dirty="0" err="1">
                <a:solidFill>
                  <a:srgbClr val="FF0000"/>
                </a:solidFill>
              </a:rPr>
              <a:t>definition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D83211-9671-FBEC-B89E-EF77312FA327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4A063-4769-051C-8AC3-4B27D1C21F11}"/>
              </a:ext>
            </a:extLst>
          </p:cNvPr>
          <p:cNvSpPr txBox="1"/>
          <p:nvPr/>
        </p:nvSpPr>
        <p:spPr>
          <a:xfrm>
            <a:off x="677348" y="1508760"/>
            <a:ext cx="1126527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dirty="0">
                <a:latin typeface="Comic Sans MS" panose="030F0702030302020204" pitchFamily="66" charset="0"/>
              </a:rPr>
              <a:t>A square matrix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A =                          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said</a:t>
            </a:r>
            <a:r>
              <a:rPr lang="es-ES" sz="2500" dirty="0">
                <a:latin typeface="Comic Sans MS" panose="030F0702030302020204" pitchFamily="66" charset="0"/>
              </a:rPr>
              <a:t> to be 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strictly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diagonally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dominant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(SDD)  </a:t>
            </a:r>
            <a:r>
              <a:rPr lang="es-ES" sz="2500" dirty="0" err="1">
                <a:latin typeface="Comic Sans MS" panose="030F0702030302020204" pitchFamily="66" charset="0"/>
              </a:rPr>
              <a:t>if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condition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                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| &gt; </a:t>
            </a:r>
            <a:r>
              <a:rPr lang="pt-BR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pt-BR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s-ES" sz="2500" dirty="0" err="1">
                <a:latin typeface="Comic Sans MS" panose="030F0702030302020204" pitchFamily="66" charset="0"/>
              </a:rPr>
              <a:t>holds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every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row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index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 = 1, 2, …, 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D1B7EF-DBE7-A06D-1672-E63935697C78}"/>
              </a:ext>
            </a:extLst>
          </p:cNvPr>
          <p:cNvSpPr txBox="1"/>
          <p:nvPr/>
        </p:nvSpPr>
        <p:spPr>
          <a:xfrm>
            <a:off x="4122806" y="1966858"/>
            <a:ext cx="31428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A</a:t>
            </a:r>
            <a:r>
              <a:rPr lang="es-ES" sz="2400" baseline="-25000" dirty="0">
                <a:latin typeface="Comic Sans MS" panose="030F0702030302020204" pitchFamily="66" charset="0"/>
              </a:rPr>
              <a:t>11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12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1n</a:t>
            </a:r>
            <a:r>
              <a:rPr lang="es-ES" sz="2700" dirty="0">
                <a:latin typeface="Comic Sans MS" panose="030F0702030302020204" pitchFamily="66" charset="0"/>
              </a:rPr>
              <a:t>     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22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2n</a:t>
            </a:r>
            <a:endParaRPr lang="es-ES" sz="2700" dirty="0">
              <a:latin typeface="Comic Sans MS" panose="030F0702030302020204" pitchFamily="66" charset="0"/>
            </a:endParaRPr>
          </a:p>
          <a:p>
            <a:r>
              <a:rPr lang="es-ES" sz="2700" dirty="0">
                <a:latin typeface="Comic Sans MS" panose="030F0702030302020204" pitchFamily="66" charset="0"/>
              </a:rPr>
              <a:t>  ∙∙∙     ∙∙∙  ∙∙∙   ∙∙∙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n1</a:t>
            </a:r>
            <a:r>
              <a:rPr lang="es-ES" sz="2700" dirty="0">
                <a:latin typeface="Comic Sans MS" panose="030F0702030302020204" pitchFamily="66" charset="0"/>
              </a:rPr>
              <a:t>   A</a:t>
            </a:r>
            <a:r>
              <a:rPr lang="es-ES" sz="2700" baseline="-25000" dirty="0">
                <a:latin typeface="Comic Sans MS" panose="030F0702030302020204" pitchFamily="66" charset="0"/>
              </a:rPr>
              <a:t>n2</a:t>
            </a:r>
            <a:r>
              <a:rPr lang="es-ES" sz="2700" dirty="0">
                <a:latin typeface="Comic Sans MS" panose="030F0702030302020204" pitchFamily="66" charset="0"/>
              </a:rPr>
              <a:t> ∙∙∙  A</a:t>
            </a:r>
            <a:r>
              <a:rPr lang="es-ES" sz="2700" baseline="-25000" dirty="0">
                <a:latin typeface="Comic Sans MS" panose="030F0702030302020204" pitchFamily="66" charset="0"/>
              </a:rPr>
              <a:t>nn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02B5658D-E871-890B-0FD5-6290E303C73B}"/>
              </a:ext>
            </a:extLst>
          </p:cNvPr>
          <p:cNvSpPr/>
          <p:nvPr/>
        </p:nvSpPr>
        <p:spPr>
          <a:xfrm>
            <a:off x="6723935" y="2074853"/>
            <a:ext cx="45719" cy="1646331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CA07E569-648D-2EF3-0C83-C6E14B8D9DDC}"/>
              </a:ext>
            </a:extLst>
          </p:cNvPr>
          <p:cNvSpPr/>
          <p:nvPr/>
        </p:nvSpPr>
        <p:spPr>
          <a:xfrm>
            <a:off x="4199765" y="2066440"/>
            <a:ext cx="48016" cy="165474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C4D720-132B-B3CD-CEF9-F93A3B4AA03B}"/>
              </a:ext>
            </a:extLst>
          </p:cNvPr>
          <p:cNvSpPr txBox="1"/>
          <p:nvPr/>
        </p:nvSpPr>
        <p:spPr>
          <a:xfrm>
            <a:off x="5430370" y="534924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74667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1FDEF-68E2-DF3E-6495-41455A3E0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700250E-0420-1DEE-89F3-74F9714A4636}"/>
              </a:ext>
            </a:extLst>
          </p:cNvPr>
          <p:cNvSpPr txBox="1">
            <a:spLocks/>
          </p:cNvSpPr>
          <p:nvPr/>
        </p:nvSpPr>
        <p:spPr>
          <a:xfrm>
            <a:off x="572722" y="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     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SDD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because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looking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at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rows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BD8212-5DA4-D538-953D-E71097B87455}"/>
              </a:ext>
            </a:extLst>
          </p:cNvPr>
          <p:cNvSpPr txBox="1"/>
          <p:nvPr/>
        </p:nvSpPr>
        <p:spPr>
          <a:xfrm>
            <a:off x="4426153" y="119018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3+4i  1    -i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0   -4    2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1+i   -1   6i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errar corchete 3">
            <a:extLst>
              <a:ext uri="{FF2B5EF4-FFF2-40B4-BE49-F238E27FC236}">
                <a16:creationId xmlns:a16="http://schemas.microsoft.com/office/drawing/2014/main" id="{4F897350-8051-42ED-42C0-4265E2162BF8}"/>
              </a:ext>
            </a:extLst>
          </p:cNvPr>
          <p:cNvSpPr/>
          <p:nvPr/>
        </p:nvSpPr>
        <p:spPr>
          <a:xfrm>
            <a:off x="6371447" y="119018"/>
            <a:ext cx="45719" cy="1312458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5AE13459-E11D-FBEB-5966-6001F8110727}"/>
              </a:ext>
            </a:extLst>
          </p:cNvPr>
          <p:cNvSpPr/>
          <p:nvPr/>
        </p:nvSpPr>
        <p:spPr>
          <a:xfrm>
            <a:off x="4426153" y="110841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DD86307-3D76-4606-E9C4-A99D95045351}"/>
              </a:ext>
            </a:extLst>
          </p:cNvPr>
          <p:cNvSpPr txBox="1">
            <a:spLocks/>
          </p:cNvSpPr>
          <p:nvPr/>
        </p:nvSpPr>
        <p:spPr>
          <a:xfrm>
            <a:off x="2081483" y="1318064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|1|+|-i|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5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|0|+|2|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4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|1+i|+|-1| = 2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1/2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+1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6 = |A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33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C4D720-132B-B3CD-CEF9-F93A3B4AA03B}"/>
              </a:ext>
            </a:extLst>
          </p:cNvPr>
          <p:cNvSpPr txBox="1"/>
          <p:nvPr/>
        </p:nvSpPr>
        <p:spPr>
          <a:xfrm>
            <a:off x="3249878" y="2086725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C4D720-132B-B3CD-CEF9-F93A3B4AA03B}"/>
              </a:ext>
            </a:extLst>
          </p:cNvPr>
          <p:cNvSpPr txBox="1"/>
          <p:nvPr/>
        </p:nvSpPr>
        <p:spPr>
          <a:xfrm>
            <a:off x="3249878" y="304005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6C4D720-132B-B3CD-CEF9-F93A3B4AA03B}"/>
              </a:ext>
            </a:extLst>
          </p:cNvPr>
          <p:cNvSpPr txBox="1"/>
          <p:nvPr/>
        </p:nvSpPr>
        <p:spPr>
          <a:xfrm>
            <a:off x="3249878" y="400148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C700250E-0420-1DEE-89F3-74F9714A4636}"/>
              </a:ext>
            </a:extLst>
          </p:cNvPr>
          <p:cNvSpPr txBox="1">
            <a:spLocks/>
          </p:cNvSpPr>
          <p:nvPr/>
        </p:nvSpPr>
        <p:spPr>
          <a:xfrm>
            <a:off x="572721" y="437081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But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B =                          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SDD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;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indeed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2nd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row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BD8212-5DA4-D538-953D-E71097B87455}"/>
              </a:ext>
            </a:extLst>
          </p:cNvPr>
          <p:cNvSpPr txBox="1"/>
          <p:nvPr/>
        </p:nvSpPr>
        <p:spPr>
          <a:xfrm>
            <a:off x="2923299" y="4542903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-5i     1      i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3   3-4i   2i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-1     0     2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Cerrar corchete 19">
            <a:extLst>
              <a:ext uri="{FF2B5EF4-FFF2-40B4-BE49-F238E27FC236}">
                <a16:creationId xmlns:a16="http://schemas.microsoft.com/office/drawing/2014/main" id="{4F897350-8051-42ED-42C0-4265E2162BF8}"/>
              </a:ext>
            </a:extLst>
          </p:cNvPr>
          <p:cNvSpPr/>
          <p:nvPr/>
        </p:nvSpPr>
        <p:spPr>
          <a:xfrm>
            <a:off x="5231377" y="4558950"/>
            <a:ext cx="45719" cy="1312458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5AE13459-E11D-FBEB-5966-6001F8110727}"/>
              </a:ext>
            </a:extLst>
          </p:cNvPr>
          <p:cNvSpPr/>
          <p:nvPr/>
        </p:nvSpPr>
        <p:spPr>
          <a:xfrm>
            <a:off x="2999455" y="4560076"/>
            <a:ext cx="45719" cy="1320635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EDD86307-3D76-4606-E9C4-A99D95045351}"/>
              </a:ext>
            </a:extLst>
          </p:cNvPr>
          <p:cNvSpPr txBox="1">
            <a:spLocks/>
          </p:cNvSpPr>
          <p:nvPr/>
        </p:nvSpPr>
        <p:spPr>
          <a:xfrm>
            <a:off x="1143425" y="4650384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|3|+|2i| = 5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|B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|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C4D720-132B-B3CD-CEF9-F93A3B4AA03B}"/>
              </a:ext>
            </a:extLst>
          </p:cNvPr>
          <p:cNvSpPr txBox="1"/>
          <p:nvPr/>
        </p:nvSpPr>
        <p:spPr>
          <a:xfrm>
            <a:off x="2357841" y="640470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" name="Elipse 5"/>
          <p:cNvSpPr/>
          <p:nvPr/>
        </p:nvSpPr>
        <p:spPr>
          <a:xfrm>
            <a:off x="5480332" y="6100806"/>
            <a:ext cx="268165" cy="303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6752478" y="6326380"/>
            <a:ext cx="1267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EDD86307-3D76-4606-E9C4-A99D95045351}"/>
              </a:ext>
            </a:extLst>
          </p:cNvPr>
          <p:cNvSpPr txBox="1">
            <a:spLocks/>
          </p:cNvSpPr>
          <p:nvPr/>
        </p:nvSpPr>
        <p:spPr>
          <a:xfrm>
            <a:off x="8167776" y="5028218"/>
            <a:ext cx="2246320" cy="23138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SDD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6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3A9C2FA-4000-8695-A896-615E874B0FC0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SDD matrices:  </a:t>
            </a:r>
            <a:r>
              <a:rPr lang="es-ES" b="1" i="1" dirty="0" err="1">
                <a:solidFill>
                  <a:srgbClr val="FF0000"/>
                </a:solidFill>
              </a:rPr>
              <a:t>first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result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8BB436-7E60-322D-0C3C-EB6F506236D3}"/>
              </a:ext>
            </a:extLst>
          </p:cNvPr>
          <p:cNvSpPr txBox="1"/>
          <p:nvPr/>
        </p:nvSpPr>
        <p:spPr>
          <a:xfrm>
            <a:off x="621792" y="1276652"/>
            <a:ext cx="101041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Theorem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strictly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diagonally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dominant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matrix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always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i="1" dirty="0">
                <a:latin typeface="Comic Sans MS" panose="030F0702030302020204" pitchFamily="66" charset="0"/>
                <a:cs typeface="Arial" panose="020B0604020202020204" pitchFamily="34" charset="0"/>
              </a:rPr>
              <a:t>regular.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BFD344-FDAD-9AAE-BE29-8916CB9EC693}"/>
              </a:ext>
            </a:extLst>
          </p:cNvPr>
          <p:cNvSpPr txBox="1"/>
          <p:nvPr/>
        </p:nvSpPr>
        <p:spPr>
          <a:xfrm>
            <a:off x="621792" y="2343620"/>
            <a:ext cx="1039672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Proof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 err="1">
                <a:latin typeface="Comic Sans MS" panose="030F0702030302020204" pitchFamily="66" charset="0"/>
              </a:rPr>
              <a:t>Call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to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element</a:t>
            </a:r>
            <a:r>
              <a:rPr lang="es-ES" sz="2500" dirty="0">
                <a:latin typeface="Comic Sans MS" panose="030F0702030302020204" pitchFamily="66" charset="0"/>
              </a:rPr>
              <a:t> in </a:t>
            </a:r>
            <a:r>
              <a:rPr lang="es-ES" sz="2500" dirty="0" err="1">
                <a:latin typeface="Comic Sans MS" panose="030F0702030302020204" pitchFamily="66" charset="0"/>
              </a:rPr>
              <a:t>row</a:t>
            </a:r>
            <a:r>
              <a:rPr lang="es-ES" sz="2500" dirty="0">
                <a:latin typeface="Comic Sans MS" panose="030F0702030302020204" pitchFamily="66" charset="0"/>
              </a:rPr>
              <a:t> i-</a:t>
            </a:r>
            <a:r>
              <a:rPr lang="es-ES" sz="2500" dirty="0" err="1">
                <a:latin typeface="Comic Sans MS" panose="030F0702030302020204" pitchFamily="66" charset="0"/>
              </a:rPr>
              <a:t>column</a:t>
            </a:r>
            <a:r>
              <a:rPr lang="es-ES" sz="2500" dirty="0">
                <a:latin typeface="Comic Sans MS" panose="030F0702030302020204" pitchFamily="66" charset="0"/>
              </a:rPr>
              <a:t> j, as usual. And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latin typeface="Comic Sans MS" panose="030F0702030302020204" pitchFamily="66" charset="0"/>
              </a:rPr>
              <a:t>take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=</a:t>
            </a:r>
            <a:r>
              <a:rPr lang="en-US" sz="2700" dirty="0">
                <a:latin typeface="Comic Sans MS" panose="030F0702030302020204" pitchFamily="66" charset="0"/>
              </a:rPr>
              <a:t>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latin typeface="Comic Sans MS" panose="030F0702030302020204" pitchFamily="66" charset="0"/>
              </a:rPr>
              <a:t>ij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every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row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index</a:t>
            </a:r>
            <a:r>
              <a:rPr lang="es-ES" sz="2500" dirty="0">
                <a:latin typeface="Comic Sans MS" panose="030F0702030302020204" pitchFamily="66" charset="0"/>
              </a:rPr>
              <a:t>  i = 1, 2, …, n.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4ED526-516E-54DB-E3C9-F530B27B7F7C}"/>
              </a:ext>
            </a:extLst>
          </p:cNvPr>
          <p:cNvSpPr txBox="1"/>
          <p:nvPr/>
        </p:nvSpPr>
        <p:spPr>
          <a:xfrm>
            <a:off x="1664208" y="3445833"/>
            <a:ext cx="1039672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As A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SDD, </a:t>
            </a:r>
            <a:r>
              <a:rPr lang="es-ES" sz="2500" dirty="0" err="1">
                <a:latin typeface="Comic Sans MS" panose="030F0702030302020204" pitchFamily="66" charset="0"/>
              </a:rPr>
              <a:t>we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have</a:t>
            </a:r>
            <a:r>
              <a:rPr lang="es-ES" sz="2500" dirty="0">
                <a:latin typeface="Comic Sans MS" panose="030F0702030302020204" pitchFamily="66" charset="0"/>
              </a:rPr>
              <a:t> that  </a:t>
            </a:r>
            <a:r>
              <a:rPr lang="en-US" sz="2700" dirty="0">
                <a:latin typeface="Comic Sans MS" panose="030F0702030302020204" pitchFamily="66" charset="0"/>
              </a:rPr>
              <a:t>|</a:t>
            </a:r>
            <a:r>
              <a:rPr lang="en-US" sz="2700" dirty="0" err="1">
                <a:latin typeface="Comic Sans MS" panose="030F0702030302020204" pitchFamily="66" charset="0"/>
              </a:rPr>
              <a:t>A</a:t>
            </a:r>
            <a:r>
              <a:rPr lang="en-US" sz="2700" baseline="-25000" dirty="0" err="1">
                <a:latin typeface="Comic Sans MS" panose="030F0702030302020204" pitchFamily="66" charset="0"/>
              </a:rPr>
              <a:t>ii</a:t>
            </a:r>
            <a:r>
              <a:rPr lang="en-US" sz="2700" dirty="0">
                <a:latin typeface="Comic Sans MS" panose="030F0702030302020204" pitchFamily="66" charset="0"/>
              </a:rPr>
              <a:t>| &gt;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700" baseline="-25000" dirty="0">
                <a:latin typeface="Comic Sans MS" panose="030F0702030302020204" pitchFamily="66" charset="0"/>
              </a:rPr>
              <a:t>i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holds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every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row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 err="1">
                <a:latin typeface="Comic Sans MS" panose="030F0702030302020204" pitchFamily="66" charset="0"/>
              </a:rPr>
              <a:t>index</a:t>
            </a:r>
            <a:r>
              <a:rPr lang="es-ES" sz="2500" dirty="0">
                <a:latin typeface="Comic Sans MS" panose="030F0702030302020204" pitchFamily="66" charset="0"/>
              </a:rPr>
              <a:t>  i = 1, 2, …, n; that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,  </a:t>
            </a:r>
            <a:r>
              <a:rPr lang="en-US" sz="2500" dirty="0">
                <a:latin typeface="Comic Sans MS" panose="030F0702030302020204" pitchFamily="66" charset="0"/>
              </a:rPr>
              <a:t>|</a:t>
            </a:r>
            <a:r>
              <a:rPr lang="en-US" sz="2500" dirty="0" err="1">
                <a:latin typeface="Comic Sans MS" panose="030F0702030302020204" pitchFamily="66" charset="0"/>
              </a:rPr>
              <a:t>A</a:t>
            </a:r>
            <a:r>
              <a:rPr lang="en-US" sz="2500" baseline="-25000" dirty="0" err="1">
                <a:latin typeface="Comic Sans MS" panose="030F0702030302020204" pitchFamily="66" charset="0"/>
              </a:rPr>
              <a:t>ii</a:t>
            </a:r>
            <a:r>
              <a:rPr lang="en-US" sz="2500" baseline="-250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- 0| &gt;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for all </a:t>
            </a:r>
            <a:r>
              <a:rPr lang="en-U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DFDD40-09B7-5743-023F-74D16B3FF0D0}"/>
              </a:ext>
            </a:extLst>
          </p:cNvPr>
          <p:cNvSpPr txBox="1"/>
          <p:nvPr/>
        </p:nvSpPr>
        <p:spPr>
          <a:xfrm>
            <a:off x="3092945" y="307650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B01CAC-1936-237E-533F-7E480F6AFD3A}"/>
              </a:ext>
            </a:extLst>
          </p:cNvPr>
          <p:cNvSpPr txBox="1"/>
          <p:nvPr/>
        </p:nvSpPr>
        <p:spPr>
          <a:xfrm>
            <a:off x="1664208" y="4469190"/>
            <a:ext cx="10396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In </a:t>
            </a:r>
            <a:r>
              <a:rPr lang="es-ES" sz="2500" dirty="0" err="1">
                <a:latin typeface="Comic Sans MS" panose="030F0702030302020204" pitchFamily="66" charset="0"/>
              </a:rPr>
              <a:t>other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words</a:t>
            </a:r>
            <a:r>
              <a:rPr lang="es-ES" sz="2500" dirty="0">
                <a:latin typeface="Comic Sans MS" panose="030F0702030302020204" pitchFamily="66" charset="0"/>
              </a:rPr>
              <a:t>  0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) (= </a:t>
            </a:r>
            <a:r>
              <a:rPr lang="es-ES" sz="2500" dirty="0" err="1"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latin typeface="Comic Sans MS" panose="030F0702030302020204" pitchFamily="66" charset="0"/>
              </a:rPr>
              <a:t> disk)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all</a:t>
            </a:r>
            <a:r>
              <a:rPr lang="es-ES" sz="2500" dirty="0">
                <a:latin typeface="Comic Sans MS" panose="030F0702030302020204" pitchFamily="66" charset="0"/>
              </a:rPr>
              <a:t> i, </a:t>
            </a:r>
            <a:r>
              <a:rPr lang="es-ES" sz="2500" dirty="0" err="1">
                <a:latin typeface="Comic Sans MS" panose="030F0702030302020204" pitchFamily="66" charset="0"/>
              </a:rPr>
              <a:t>hence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by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i="1" dirty="0">
                <a:latin typeface="Comic Sans MS" panose="030F0702030302020204" pitchFamily="66" charset="0"/>
              </a:rPr>
              <a:t>Gershgorin circle theorem </a:t>
            </a:r>
            <a:r>
              <a:rPr lang="en-US" sz="2500" dirty="0">
                <a:latin typeface="Comic Sans MS" panose="030F0702030302020204" pitchFamily="66" charset="0"/>
              </a:rPr>
              <a:t>it follows that 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latin typeface="Comic Sans MS" panose="030F0702030302020204" pitchFamily="66" charset="0"/>
              </a:rPr>
              <a:t> = 0 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not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eigenvalue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A, so  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 – 0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</a:t>
            </a:r>
            <a:r>
              <a:rPr lang="el-GR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)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500" dirty="0">
                <a:latin typeface="Comic Sans MS" panose="030F0702030302020204" pitchFamily="66" charset="0"/>
              </a:rPr>
              <a:t> 0.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63D9159-CCBE-1EF9-B75C-E47DCFECF06F}"/>
              </a:ext>
            </a:extLst>
          </p:cNvPr>
          <p:cNvCxnSpPr/>
          <p:nvPr/>
        </p:nvCxnSpPr>
        <p:spPr>
          <a:xfrm flipH="1">
            <a:off x="4489704" y="4548046"/>
            <a:ext cx="137160" cy="364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5AC018-4711-4954-6C37-3996777DA5EE}"/>
              </a:ext>
            </a:extLst>
          </p:cNvPr>
          <p:cNvSpPr txBox="1"/>
          <p:nvPr/>
        </p:nvSpPr>
        <p:spPr>
          <a:xfrm>
            <a:off x="897636" y="5226784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Then</a:t>
            </a:r>
            <a:r>
              <a:rPr lang="es-ES" sz="2500" dirty="0">
                <a:latin typeface="Comic Sans MS" panose="030F0702030302020204" pitchFamily="66" charset="0"/>
              </a:rPr>
              <a:t>: 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= 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(A – </a:t>
            </a:r>
            <a:r>
              <a:rPr lang="es-ES" sz="2500" dirty="0">
                <a:latin typeface="Comic Sans MS" panose="030F0702030302020204" pitchFamily="66" charset="0"/>
                <a:cs typeface="Arial" panose="020B0604020202020204" pitchFamily="34" charset="0"/>
              </a:rPr>
              <a:t>0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  <a:cs typeface="Arial" panose="020B0604020202020204" pitchFamily="34" charset="0"/>
              </a:rPr>
              <a:t>∙</a:t>
            </a:r>
            <a:r>
              <a:rPr lang="el-GR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0                   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regular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E25537A-5B12-C04A-141E-27285DECBBF4}"/>
              </a:ext>
            </a:extLst>
          </p:cNvPr>
          <p:cNvCxnSpPr/>
          <p:nvPr/>
        </p:nvCxnSpPr>
        <p:spPr>
          <a:xfrm>
            <a:off x="7383848" y="6215355"/>
            <a:ext cx="1267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9948-A296-1D56-83B5-3D721F3CA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C38BEA6-A8D2-0B64-CDBD-6C4002A56F7C}"/>
              </a:ext>
            </a:extLst>
          </p:cNvPr>
          <p:cNvSpPr txBox="1"/>
          <p:nvPr/>
        </p:nvSpPr>
        <p:spPr>
          <a:xfrm>
            <a:off x="663310" y="484770"/>
            <a:ext cx="1078021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Observation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>
                <a:latin typeface="Comic Sans MS" panose="030F0702030302020204" pitchFamily="66" charset="0"/>
              </a:rPr>
              <a:t>A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400" dirty="0">
                <a:latin typeface="Comic Sans MS" panose="030F0702030302020204" pitchFamily="66" charset="0"/>
              </a:rPr>
              <a:t>A </a:t>
            </a:r>
            <a:r>
              <a:rPr lang="es-E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latin typeface="Comic Sans MS" panose="030F0702030302020204" pitchFamily="66" charset="0"/>
              </a:rPr>
              <a:t>M</a:t>
            </a:r>
            <a:r>
              <a:rPr lang="es-ES" sz="2400" baseline="-25000" dirty="0">
                <a:latin typeface="Comic Sans MS" panose="030F0702030302020204" pitchFamily="66" charset="0"/>
              </a:rPr>
              <a:t>C</a:t>
            </a:r>
            <a:r>
              <a:rPr lang="es-ES" sz="2400" dirty="0">
                <a:latin typeface="Comic Sans MS" panose="030F0702030302020204" pitchFamily="66" charset="0"/>
              </a:rPr>
              <a:t>(n x n)  that </a:t>
            </a:r>
            <a:r>
              <a:rPr lang="es-ES" sz="2400" dirty="0" err="1">
                <a:latin typeface="Comic Sans MS" panose="030F0702030302020204" pitchFamily="66" charset="0"/>
              </a:rPr>
              <a:t>is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not</a:t>
            </a:r>
            <a:r>
              <a:rPr lang="es-ES" sz="2400" dirty="0">
                <a:latin typeface="Comic Sans MS" panose="030F0702030302020204" pitchFamily="66" charset="0"/>
              </a:rPr>
              <a:t> SDD </a:t>
            </a:r>
            <a:r>
              <a:rPr lang="es-ES" sz="2400" dirty="0" err="1">
                <a:latin typeface="Comic Sans MS" panose="030F0702030302020204" pitchFamily="66" charset="0"/>
              </a:rPr>
              <a:t>may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have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a </a:t>
            </a:r>
            <a:r>
              <a:rPr lang="es-ES" sz="2400" i="1" dirty="0" err="1">
                <a:latin typeface="Comic Sans MS" panose="030F0702030302020204" pitchFamily="66" charset="0"/>
              </a:rPr>
              <a:t>transpose</a:t>
            </a:r>
            <a:r>
              <a:rPr lang="es-ES" sz="2400" i="1" dirty="0">
                <a:latin typeface="Comic Sans MS" panose="030F0702030302020204" pitchFamily="66" charset="0"/>
              </a:rPr>
              <a:t> A</a:t>
            </a:r>
            <a:r>
              <a:rPr lang="es-ES" sz="2400" b="1" i="1" baseline="30000" dirty="0">
                <a:latin typeface="Comic Sans MS" panose="030F0702030302020204" pitchFamily="66" charset="0"/>
              </a:rPr>
              <a:t>T</a:t>
            </a:r>
            <a:r>
              <a:rPr lang="es-ES" sz="2400" i="1" dirty="0">
                <a:latin typeface="Comic Sans MS" panose="030F0702030302020204" pitchFamily="66" charset="0"/>
              </a:rPr>
              <a:t> that </a:t>
            </a:r>
            <a:r>
              <a:rPr lang="es-ES" sz="2400" i="1" dirty="0" err="1">
                <a:latin typeface="Comic Sans MS" panose="030F0702030302020204" pitchFamily="66" charset="0"/>
              </a:rPr>
              <a:t>is</a:t>
            </a:r>
            <a:r>
              <a:rPr lang="es-ES" sz="2400" i="1" dirty="0">
                <a:latin typeface="Comic Sans MS" panose="030F0702030302020204" pitchFamily="66" charset="0"/>
              </a:rPr>
              <a:t> SDD, </a:t>
            </a:r>
            <a:r>
              <a:rPr lang="es-ES" sz="2400" dirty="0">
                <a:latin typeface="Comic Sans MS" panose="030F0702030302020204" pitchFamily="66" charset="0"/>
              </a:rPr>
              <a:t>in </a:t>
            </a:r>
            <a:r>
              <a:rPr lang="es-ES" sz="2400" dirty="0" err="1">
                <a:latin typeface="Comic Sans MS" panose="030F0702030302020204" pitchFamily="66" charset="0"/>
              </a:rPr>
              <a:t>which</a:t>
            </a:r>
            <a:r>
              <a:rPr lang="es-ES" sz="2400" dirty="0">
                <a:latin typeface="Comic Sans MS" panose="030F0702030302020204" pitchFamily="66" charset="0"/>
              </a:rPr>
              <a:t> case </a:t>
            </a:r>
            <a:r>
              <a:rPr lang="es-ES" sz="2400" dirty="0" err="1">
                <a:latin typeface="Comic Sans MS" panose="030F0702030302020204" pitchFamily="66" charset="0"/>
              </a:rPr>
              <a:t>we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would</a:t>
            </a:r>
            <a:r>
              <a:rPr lang="es-ES" sz="2400" dirty="0">
                <a:latin typeface="Comic Sans MS" panose="030F0702030302020204" pitchFamily="66" charset="0"/>
              </a:rPr>
              <a:t> be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</a:t>
            </a:r>
            <a:r>
              <a:rPr lang="es-ES" sz="2400" dirty="0" err="1">
                <a:latin typeface="Comic Sans MS" panose="030F0702030302020204" pitchFamily="66" charset="0"/>
              </a:rPr>
              <a:t>able</a:t>
            </a:r>
            <a:r>
              <a:rPr lang="es-ES" sz="2400" dirty="0">
                <a:latin typeface="Comic Sans MS" panose="030F0702030302020204" pitchFamily="66" charset="0"/>
              </a:rPr>
              <a:t> to </a:t>
            </a:r>
            <a:r>
              <a:rPr lang="es-ES" sz="2400" dirty="0" err="1">
                <a:latin typeface="Comic Sans MS" panose="030F0702030302020204" pitchFamily="66" charset="0"/>
              </a:rPr>
              <a:t>ensure</a:t>
            </a:r>
            <a:r>
              <a:rPr lang="es-ES" sz="2400" dirty="0">
                <a:latin typeface="Comic Sans MS" panose="030F0702030302020204" pitchFamily="66" charset="0"/>
              </a:rPr>
              <a:t> that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regular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Note that A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being</a:t>
            </a:r>
            <a:r>
              <a:rPr lang="es-ES" sz="2500" dirty="0">
                <a:latin typeface="Comic Sans MS" panose="030F0702030302020204" pitchFamily="66" charset="0"/>
              </a:rPr>
              <a:t> SDD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equivalent</a:t>
            </a:r>
            <a:r>
              <a:rPr lang="es-ES" sz="2500" dirty="0">
                <a:latin typeface="Comic Sans MS" panose="030F0702030302020204" pitchFamily="66" charset="0"/>
              </a:rPr>
              <a:t> to </a:t>
            </a:r>
            <a:r>
              <a:rPr lang="es-ES" sz="2500" dirty="0" err="1">
                <a:latin typeface="Comic Sans MS" panose="030F0702030302020204" pitchFamily="66" charset="0"/>
              </a:rPr>
              <a:t>saying</a:t>
            </a:r>
            <a:r>
              <a:rPr lang="es-ES" sz="2500" dirty="0">
                <a:latin typeface="Comic Sans MS" panose="030F0702030302020204" pitchFamily="66" charset="0"/>
              </a:rPr>
              <a:t> that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condition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SDD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fulfilled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columns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63DE7CD-BF09-0526-C55E-CA49098C3898}"/>
              </a:ext>
            </a:extLst>
          </p:cNvPr>
          <p:cNvSpPr txBox="1">
            <a:spLocks/>
          </p:cNvSpPr>
          <p:nvPr/>
        </p:nvSpPr>
        <p:spPr>
          <a:xfrm>
            <a:off x="-153701" y="2749469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not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SDD;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row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|2i|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B29639-0275-ADC0-95F3-DF9BA66B6FFC}"/>
              </a:ext>
            </a:extLst>
          </p:cNvPr>
          <p:cNvSpPr txBox="1"/>
          <p:nvPr/>
        </p:nvSpPr>
        <p:spPr>
          <a:xfrm>
            <a:off x="4622928" y="3013099"/>
            <a:ext cx="37585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2i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i     4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96713214-8808-3C04-0E9C-08847A983FE8}"/>
              </a:ext>
            </a:extLst>
          </p:cNvPr>
          <p:cNvSpPr/>
          <p:nvPr/>
        </p:nvSpPr>
        <p:spPr>
          <a:xfrm>
            <a:off x="6007699" y="3061609"/>
            <a:ext cx="45719" cy="908371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A0E20F55-2B3F-04CD-7471-0ABA02DCB3A7}"/>
              </a:ext>
            </a:extLst>
          </p:cNvPr>
          <p:cNvSpPr/>
          <p:nvPr/>
        </p:nvSpPr>
        <p:spPr>
          <a:xfrm>
            <a:off x="4792064" y="3052720"/>
            <a:ext cx="45719" cy="90056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4ECFA63-1FE4-BD28-4024-734F300ED3E9}"/>
              </a:ext>
            </a:extLst>
          </p:cNvPr>
          <p:cNvCxnSpPr/>
          <p:nvPr/>
        </p:nvCxnSpPr>
        <p:spPr>
          <a:xfrm>
            <a:off x="4669258" y="4422144"/>
            <a:ext cx="12672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B95ADA-FB54-22A7-F05D-646A4F78B03C}"/>
              </a:ext>
            </a:extLst>
          </p:cNvPr>
          <p:cNvSpPr txBox="1"/>
          <p:nvPr/>
        </p:nvSpPr>
        <p:spPr>
          <a:xfrm>
            <a:off x="6030558" y="4174426"/>
            <a:ext cx="15327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SDD.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B64AE7B3-9361-62FF-6066-FF6958B0B81F}"/>
              </a:ext>
            </a:extLst>
          </p:cNvPr>
          <p:cNvSpPr txBox="1">
            <a:spLocks/>
          </p:cNvSpPr>
          <p:nvPr/>
        </p:nvSpPr>
        <p:spPr>
          <a:xfrm>
            <a:off x="-153702" y="443982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But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</a:t>
            </a:r>
            <a:r>
              <a:rPr lang="es-ES_tradnl" sz="2500" b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=                 </a:t>
            </a:r>
            <a:r>
              <a:rPr lang="es-ES_tradnl" sz="2500" i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SDD;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indeed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|2| = 2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 = |i|;  |4| = 4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= |2i|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0677DC-E4AF-6EDC-7141-6DED85BBE354}"/>
              </a:ext>
            </a:extLst>
          </p:cNvPr>
          <p:cNvSpPr txBox="1"/>
          <p:nvPr/>
        </p:nvSpPr>
        <p:spPr>
          <a:xfrm>
            <a:off x="2196832" y="4801293"/>
            <a:ext cx="37585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2i     4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43B22A61-113B-9633-2049-87F9DA3A14AE}"/>
              </a:ext>
            </a:extLst>
          </p:cNvPr>
          <p:cNvSpPr/>
          <p:nvPr/>
        </p:nvSpPr>
        <p:spPr>
          <a:xfrm>
            <a:off x="3562911" y="4785861"/>
            <a:ext cx="45719" cy="908371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brir corchete 19">
            <a:extLst>
              <a:ext uri="{FF2B5EF4-FFF2-40B4-BE49-F238E27FC236}">
                <a16:creationId xmlns:a16="http://schemas.microsoft.com/office/drawing/2014/main" id="{09824D31-A4AA-3938-E3B8-645FA9A3B801}"/>
              </a:ext>
            </a:extLst>
          </p:cNvPr>
          <p:cNvSpPr/>
          <p:nvPr/>
        </p:nvSpPr>
        <p:spPr>
          <a:xfrm>
            <a:off x="2333158" y="4793672"/>
            <a:ext cx="45719" cy="90056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22E67BD-FA53-A15C-3367-55C16B2C8E3F}"/>
              </a:ext>
            </a:extLst>
          </p:cNvPr>
          <p:cNvCxnSpPr>
            <a:cxnSpLocks/>
          </p:cNvCxnSpPr>
          <p:nvPr/>
        </p:nvCxnSpPr>
        <p:spPr>
          <a:xfrm>
            <a:off x="5811711" y="6103310"/>
            <a:ext cx="99639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2B1104E-E208-9255-88F9-D23AEA240AA1}"/>
              </a:ext>
            </a:extLst>
          </p:cNvPr>
          <p:cNvSpPr txBox="1"/>
          <p:nvPr/>
        </p:nvSpPr>
        <p:spPr>
          <a:xfrm>
            <a:off x="6847864" y="5864783"/>
            <a:ext cx="8691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SDD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D7F59C6-7507-1EAC-957F-651090221637}"/>
              </a:ext>
            </a:extLst>
          </p:cNvPr>
          <p:cNvSpPr txBox="1"/>
          <p:nvPr/>
        </p:nvSpPr>
        <p:spPr>
          <a:xfrm>
            <a:off x="8870442" y="5850534"/>
            <a:ext cx="19287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regular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4FE6CA02-DE2D-3FF2-4605-12B367C55C9C}"/>
              </a:ext>
            </a:extLst>
          </p:cNvPr>
          <p:cNvCxnSpPr>
            <a:cxnSpLocks/>
          </p:cNvCxnSpPr>
          <p:nvPr/>
        </p:nvCxnSpPr>
        <p:spPr>
          <a:xfrm>
            <a:off x="7807744" y="6113730"/>
            <a:ext cx="99639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E3103A3-A3B6-04BA-2118-5583A9F47E9C}"/>
              </a:ext>
            </a:extLst>
          </p:cNvPr>
          <p:cNvSpPr txBox="1"/>
          <p:nvPr/>
        </p:nvSpPr>
        <p:spPr>
          <a:xfrm>
            <a:off x="8305942" y="6234293"/>
            <a:ext cx="3922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 note:  det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(A) = 10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0 )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2" grpId="0" animBg="1"/>
      <p:bldP spid="16" grpId="0"/>
      <p:bldP spid="17" grpId="0"/>
      <p:bldP spid="18" grpId="0"/>
      <p:bldP spid="19" grpId="0" animBg="1"/>
      <p:bldP spid="20" grpId="0" animBg="1"/>
      <p:bldP spid="22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A4C09-3590-7B85-ABA2-96070206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22CBE62B-9167-2AC1-3308-7A670E8A724B}"/>
              </a:ext>
            </a:extLst>
          </p:cNvPr>
          <p:cNvSpPr/>
          <p:nvPr/>
        </p:nvSpPr>
        <p:spPr>
          <a:xfrm>
            <a:off x="230909" y="390119"/>
            <a:ext cx="11804073" cy="2594628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DCD1635-83F7-BA51-9685-7A561F7F0AC4}"/>
              </a:ext>
            </a:extLst>
          </p:cNvPr>
          <p:cNvSpPr txBox="1">
            <a:spLocks/>
          </p:cNvSpPr>
          <p:nvPr/>
        </p:nvSpPr>
        <p:spPr>
          <a:xfrm>
            <a:off x="2958501" y="9983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Consider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89BE35D-0DF9-344D-37E6-CF9E24218F58}"/>
              </a:ext>
            </a:extLst>
          </p:cNvPr>
          <p:cNvSpPr txBox="1">
            <a:spLocks/>
          </p:cNvSpPr>
          <p:nvPr/>
        </p:nvSpPr>
        <p:spPr>
          <a:xfrm>
            <a:off x="336858" y="565967"/>
            <a:ext cx="2419487" cy="565416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-Test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F1ACA2-C007-B9CE-786D-998B6CDFE84E}"/>
              </a:ext>
            </a:extLst>
          </p:cNvPr>
          <p:cNvSpPr txBox="1"/>
          <p:nvPr/>
        </p:nvSpPr>
        <p:spPr>
          <a:xfrm>
            <a:off x="230909" y="3008686"/>
            <a:ext cx="8772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Please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choose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option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suites: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441A7E-A5C5-AE1E-E825-3295B5DB1474}"/>
              </a:ext>
            </a:extLst>
          </p:cNvPr>
          <p:cNvSpPr txBox="1"/>
          <p:nvPr/>
        </p:nvSpPr>
        <p:spPr>
          <a:xfrm>
            <a:off x="3589129" y="1234751"/>
            <a:ext cx="7115816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sz="2700" dirty="0">
                <a:latin typeface="Comic Sans MS" panose="030F0702030302020204" pitchFamily="66" charset="0"/>
              </a:rPr>
              <a:t>Q =                    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latin typeface="Comic Sans MS" panose="030F0702030302020204" pitchFamily="66" charset="0"/>
              </a:rPr>
              <a:t>R</a:t>
            </a:r>
            <a:r>
              <a:rPr lang="es-ES" sz="2800" dirty="0">
                <a:latin typeface="Comic Sans MS" panose="030F0702030302020204" pitchFamily="66" charset="0"/>
              </a:rPr>
              <a:t>(4 x 4)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⊂</a:t>
            </a:r>
            <a:r>
              <a:rPr lang="es-ES" sz="2800" dirty="0">
                <a:latin typeface="Comic Sans MS" panose="030F0702030302020204" pitchFamily="66" charset="0"/>
              </a:rPr>
              <a:t> M</a:t>
            </a:r>
            <a:r>
              <a:rPr lang="es-ES" sz="2800" baseline="-25000" dirty="0">
                <a:latin typeface="Comic Sans MS" panose="030F0702030302020204" pitchFamily="66" charset="0"/>
              </a:rPr>
              <a:t>C</a:t>
            </a:r>
            <a:r>
              <a:rPr lang="es-ES" sz="2800" dirty="0">
                <a:latin typeface="Comic Sans MS" panose="030F0702030302020204" pitchFamily="66" charset="0"/>
              </a:rPr>
              <a:t>(4 x 4)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DD928421-60CF-6B63-11E2-0302DAB0082A}"/>
              </a:ext>
            </a:extLst>
          </p:cNvPr>
          <p:cNvSpPr/>
          <p:nvPr/>
        </p:nvSpPr>
        <p:spPr>
          <a:xfrm>
            <a:off x="6137196" y="1289135"/>
            <a:ext cx="56467" cy="1404104"/>
          </a:xfrm>
          <a:prstGeom prst="righ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B11C702C-A37C-A304-D09D-6BBBF0028DAC}"/>
              </a:ext>
            </a:extLst>
          </p:cNvPr>
          <p:cNvSpPr/>
          <p:nvPr/>
        </p:nvSpPr>
        <p:spPr>
          <a:xfrm>
            <a:off x="4304396" y="1272822"/>
            <a:ext cx="45719" cy="1404104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5400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04396" y="1189500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-8  1   2  -2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1  4   0  -1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-1  2   7   1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5  0  -2 -6</a:t>
            </a:r>
          </a:p>
        </p:txBody>
      </p:sp>
      <p:sp>
        <p:nvSpPr>
          <p:cNvPr id="12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425512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(Q)=1469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46800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4565179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(Q)=1429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8949600" y="376843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8834582" y="362065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(Q)=1499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540000" y="5350914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424800" y="5203132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(Q)=1449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4680000" y="5369386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4565179" y="5221604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</a:t>
            </a:r>
            <a:r>
              <a:rPr lang="es-ES" sz="23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SDD,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 det</a:t>
            </a:r>
            <a:r>
              <a:rPr lang="es-ES" sz="2300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(Q)=0</a:t>
            </a: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8949600" y="5350914"/>
            <a:ext cx="2880000" cy="11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6415661-B1AC-36B1-ECC5-D6735CB45409}"/>
              </a:ext>
            </a:extLst>
          </p:cNvPr>
          <p:cNvSpPr/>
          <p:nvPr/>
        </p:nvSpPr>
        <p:spPr>
          <a:xfrm>
            <a:off x="8834400" y="5203132"/>
            <a:ext cx="2880000" cy="11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None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of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others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4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A095-DEF3-3CB5-BE98-2F14EF10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CEABC-95E9-2C7D-A0E9-B0D309CA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478800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      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es-ES" b="1" i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696CDA5-A9C1-D52E-E148-0D7D19D4BE3B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4D1426-186A-CA1A-EF66-1AEB056849CC}"/>
              </a:ext>
            </a:extLst>
          </p:cNvPr>
          <p:cNvSpPr txBox="1">
            <a:spLocks/>
          </p:cNvSpPr>
          <p:nvPr/>
        </p:nvSpPr>
        <p:spPr>
          <a:xfrm>
            <a:off x="745836" y="1826894"/>
            <a:ext cx="11196782" cy="3022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• To introduce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concept of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strictly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diagonally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dominant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(SDD)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.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• To show and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prove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two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important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properties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sz="2500" i="1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strictly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diagonally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i="1" dirty="0">
                <a:latin typeface="Comic Sans MS" panose="030F0702030302020204" pitchFamily="66" charset="0"/>
              </a:rPr>
              <a:t>   </a:t>
            </a:r>
            <a:r>
              <a:rPr lang="es-ES" sz="2500" dirty="0" err="1">
                <a:latin typeface="Comic Sans MS" panose="030F0702030302020204" pitchFamily="66" charset="0"/>
              </a:rPr>
              <a:t>dominant</a:t>
            </a:r>
            <a:r>
              <a:rPr lang="es-ES" sz="2500" dirty="0">
                <a:latin typeface="Comic Sans MS" panose="030F0702030302020204" pitchFamily="66" charset="0"/>
              </a:rPr>
              <a:t> matrices (</a:t>
            </a:r>
            <a:r>
              <a:rPr lang="es-ES" sz="2500" dirty="0" err="1">
                <a:latin typeface="Comic Sans MS" panose="030F0702030302020204" pitchFamily="66" charset="0"/>
              </a:rPr>
              <a:t>one</a:t>
            </a:r>
            <a:r>
              <a:rPr lang="es-ES" sz="2500" dirty="0">
                <a:latin typeface="Comic Sans MS" panose="030F0702030302020204" pitchFamily="66" charset="0"/>
              </a:rPr>
              <a:t> of </a:t>
            </a:r>
            <a:r>
              <a:rPr lang="es-ES" sz="2500" dirty="0" err="1">
                <a:latin typeface="Comic Sans MS" panose="030F0702030302020204" pitchFamily="66" charset="0"/>
              </a:rPr>
              <a:t>these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properties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involves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only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Hermitian</a:t>
            </a:r>
            <a:endParaRPr lang="es-ES" sz="2500" i="1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matrices).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196AC3F-9D68-432D-0755-15E4E4F39C4F}"/>
              </a:ext>
            </a:extLst>
          </p:cNvPr>
          <p:cNvSpPr txBox="1">
            <a:spLocks/>
          </p:cNvSpPr>
          <p:nvPr/>
        </p:nvSpPr>
        <p:spPr>
          <a:xfrm>
            <a:off x="613063" y="3494936"/>
            <a:ext cx="11196782" cy="302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To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this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end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some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useful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notation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concepts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and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related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results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initially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presented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B56180-A876-F08A-9A44-173E4F56CDA5}"/>
              </a:ext>
            </a:extLst>
          </p:cNvPr>
          <p:cNvSpPr txBox="1">
            <a:spLocks/>
          </p:cNvSpPr>
          <p:nvPr/>
        </p:nvSpPr>
        <p:spPr>
          <a:xfrm>
            <a:off x="613063" y="3973547"/>
            <a:ext cx="11196782" cy="302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     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Some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these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related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results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are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also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proved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for</a:t>
            </a:r>
            <a:endParaRPr lang="es-ES" sz="25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 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sake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completeness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6198029" y="2290272"/>
            <a:ext cx="55547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WELL DONE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53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6566968" y="2131370"/>
            <a:ext cx="431111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Sorry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check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your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8A65D19-2461-7953-1D52-DF26BF3A46E5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0EFA36D-9E91-45F9-7A99-399FC127D53E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1CAF5ED-C38D-F3D9-7944-31D6382583F7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4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E1183-59AF-615A-CE2D-FBF6523CB1BA}"/>
              </a:ext>
            </a:extLst>
          </p:cNvPr>
          <p:cNvSpPr txBox="1">
            <a:spLocks/>
          </p:cNvSpPr>
          <p:nvPr/>
        </p:nvSpPr>
        <p:spPr>
          <a:xfrm>
            <a:off x="720504" y="251435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Matrix  Q =                               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not</a:t>
            </a:r>
            <a:r>
              <a:rPr lang="es-ES_tradnl" sz="2500" dirty="0">
                <a:solidFill>
                  <a:srgbClr val="FF0000"/>
                </a:solidFill>
                <a:cs typeface="Arial" panose="020B0604020202020204" pitchFamily="34" charset="0"/>
              </a:rPr>
              <a:t> SDD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indeed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4th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row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633DCD-438F-63AD-5551-476C2E25F877}"/>
              </a:ext>
            </a:extLst>
          </p:cNvPr>
          <p:cNvSpPr txBox="1"/>
          <p:nvPr/>
        </p:nvSpPr>
        <p:spPr>
          <a:xfrm>
            <a:off x="2403169" y="251435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-8  1   2  -2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1  4   0  -1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-1  2   7   1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5  0  -2 -6</a:t>
            </a:r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DD770C1D-899C-035F-56C9-3E2587A7B66B}"/>
              </a:ext>
            </a:extLst>
          </p:cNvPr>
          <p:cNvSpPr/>
          <p:nvPr/>
        </p:nvSpPr>
        <p:spPr>
          <a:xfrm>
            <a:off x="2357450" y="337245"/>
            <a:ext cx="45719" cy="1404104"/>
          </a:xfrm>
          <a:prstGeom prst="leftBracke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E828F135-8A85-6F6B-60CB-5CABA4E5B8BA}"/>
              </a:ext>
            </a:extLst>
          </p:cNvPr>
          <p:cNvSpPr/>
          <p:nvPr/>
        </p:nvSpPr>
        <p:spPr>
          <a:xfrm flipH="1">
            <a:off x="4324167" y="337245"/>
            <a:ext cx="98410" cy="1404104"/>
          </a:xfrm>
          <a:prstGeom prst="leftBracke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8AF3903-2477-6A54-63C0-96EC33E9D74D}"/>
              </a:ext>
            </a:extLst>
          </p:cNvPr>
          <p:cNvSpPr txBox="1">
            <a:spLocks/>
          </p:cNvSpPr>
          <p:nvPr/>
        </p:nvSpPr>
        <p:spPr>
          <a:xfrm>
            <a:off x="0" y="573615"/>
            <a:ext cx="11218107" cy="2855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rgbClr val="FF0000"/>
                </a:solidFill>
              </a:rPr>
              <a:t>4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|5|+|0|+|-2| = 7 </a:t>
            </a:r>
            <a:r>
              <a:rPr lang="es-ES" sz="2500" dirty="0">
                <a:solidFill>
                  <a:srgbClr val="FF0000"/>
                </a:solidFill>
              </a:rPr>
              <a:t>&gt;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6 = |-6|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44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77B6B56-FF30-BACA-9521-61567C775608}"/>
              </a:ext>
            </a:extLst>
          </p:cNvPr>
          <p:cNvCxnSpPr/>
          <p:nvPr/>
        </p:nvCxnSpPr>
        <p:spPr>
          <a:xfrm>
            <a:off x="7200023" y="2214653"/>
            <a:ext cx="126720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A4F450-6CF7-6D2D-2C11-34130A852FFD}"/>
              </a:ext>
            </a:extLst>
          </p:cNvPr>
          <p:cNvSpPr txBox="1"/>
          <p:nvPr/>
        </p:nvSpPr>
        <p:spPr>
          <a:xfrm>
            <a:off x="8530079" y="1946170"/>
            <a:ext cx="13152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FF0000"/>
                </a:solidFill>
              </a:rPr>
              <a:t>not</a:t>
            </a:r>
            <a:r>
              <a:rPr lang="es-ES" sz="2500" dirty="0">
                <a:solidFill>
                  <a:srgbClr val="FF0000"/>
                </a:solidFill>
              </a:rPr>
              <a:t> SDD.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2351C4-D758-0B10-3297-3EF2C3149C5A}"/>
              </a:ext>
            </a:extLst>
          </p:cNvPr>
          <p:cNvSpPr txBox="1"/>
          <p:nvPr/>
        </p:nvSpPr>
        <p:spPr>
          <a:xfrm>
            <a:off x="1125599" y="2234449"/>
            <a:ext cx="5838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≠4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1B1640A-5117-32B3-5661-620F64F4B883}"/>
              </a:ext>
            </a:extLst>
          </p:cNvPr>
          <p:cNvSpPr txBox="1">
            <a:spLocks/>
          </p:cNvSpPr>
          <p:nvPr/>
        </p:nvSpPr>
        <p:spPr>
          <a:xfrm>
            <a:off x="720504" y="2652340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But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Q</a:t>
            </a:r>
            <a:r>
              <a:rPr lang="es-ES_tradnl" sz="2500" b="1" baseline="30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dirty="0">
                <a:solidFill>
                  <a:srgbClr val="FF0000"/>
                </a:solidFill>
                <a:cs typeface="Arial" panose="020B0604020202020204" pitchFamily="34" charset="0"/>
              </a:rPr>
              <a:t>SDD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certainly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looking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at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columns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Q: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117DBA9-B1F1-141C-29E7-D82582D21DCB}"/>
              </a:ext>
            </a:extLst>
          </p:cNvPr>
          <p:cNvSpPr txBox="1">
            <a:spLocks/>
          </p:cNvSpPr>
          <p:nvPr/>
        </p:nvSpPr>
        <p:spPr>
          <a:xfrm>
            <a:off x="-105122" y="3558012"/>
            <a:ext cx="12402244" cy="28553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1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|1|+|-1|+|5| = 7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8 = |-8|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2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|1|+|2|+|0| = 3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4 = |4|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3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|2|+|0|+|-2| = 4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7 = |7|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33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|;      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∑ |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</a:rPr>
              <a:t>4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|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= |-2|+|-1|+|1| = 4 </a:t>
            </a:r>
            <a:r>
              <a:rPr lang="es-ES" sz="2500" dirty="0">
                <a:solidFill>
                  <a:srgbClr val="FF0000"/>
                </a:solidFill>
              </a:rPr>
              <a:t>&lt;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6 = |-6| = |Q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</a:rPr>
              <a:t>44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|.       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15771A-5517-2578-4C5B-26773559FDF2}"/>
              </a:ext>
            </a:extLst>
          </p:cNvPr>
          <p:cNvSpPr txBox="1"/>
          <p:nvPr/>
        </p:nvSpPr>
        <p:spPr>
          <a:xfrm>
            <a:off x="544991" y="4198689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≠1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E3640F-6ABE-ABA6-722A-240C9EFC788A}"/>
              </a:ext>
            </a:extLst>
          </p:cNvPr>
          <p:cNvSpPr txBox="1"/>
          <p:nvPr/>
        </p:nvSpPr>
        <p:spPr>
          <a:xfrm>
            <a:off x="6314581" y="4184201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≠2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7363A6-70A3-E55D-8494-DAABA37C23B1}"/>
              </a:ext>
            </a:extLst>
          </p:cNvPr>
          <p:cNvSpPr txBox="1"/>
          <p:nvPr/>
        </p:nvSpPr>
        <p:spPr>
          <a:xfrm>
            <a:off x="531200" y="5030671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≠3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8D943D4-2813-3452-4310-4175C8835CC2}"/>
              </a:ext>
            </a:extLst>
          </p:cNvPr>
          <p:cNvSpPr txBox="1"/>
          <p:nvPr/>
        </p:nvSpPr>
        <p:spPr>
          <a:xfrm>
            <a:off x="6314581" y="5048917"/>
            <a:ext cx="58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≠4</a:t>
            </a: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EC237CD0-DFF6-6A20-7890-4FD86D0E0C94}"/>
              </a:ext>
            </a:extLst>
          </p:cNvPr>
          <p:cNvSpPr txBox="1">
            <a:spLocks/>
          </p:cNvSpPr>
          <p:nvPr/>
        </p:nvSpPr>
        <p:spPr>
          <a:xfrm>
            <a:off x="-372638" y="4594701"/>
            <a:ext cx="12241550" cy="209434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</a:rPr>
              <a:t>difficult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</a:rPr>
              <a:t> that  </a:t>
            </a:r>
            <a:r>
              <a:rPr lang="es-ES" sz="2900" dirty="0">
                <a:solidFill>
                  <a:srgbClr val="FF0000"/>
                </a:solidFill>
              </a:rPr>
              <a:t>det</a:t>
            </a:r>
            <a:r>
              <a:rPr lang="es-ES" sz="2900" baseline="-25000" dirty="0">
                <a:solidFill>
                  <a:srgbClr val="FF0000"/>
                </a:solidFill>
              </a:rPr>
              <a:t>4</a:t>
            </a:r>
            <a:r>
              <a:rPr lang="es-ES" sz="2900" dirty="0">
                <a:solidFill>
                  <a:srgbClr val="FF0000"/>
                </a:solidFill>
              </a:rPr>
              <a:t>(Q)=1499    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≠0; 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we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already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knew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Q 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is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regular  </a:t>
            </a:r>
          </a:p>
          <a:p>
            <a:pPr marL="0" indent="0">
              <a:buNone/>
            </a:pPr>
            <a:r>
              <a:rPr lang="es-ES" sz="29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                                                                                                      as  Q</a:t>
            </a:r>
            <a:r>
              <a:rPr lang="es-ES" sz="2900" b="1" baseline="300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T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 </a:t>
            </a:r>
            <a:r>
              <a:rPr lang="es-ES" sz="29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is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SDD )</a:t>
            </a:r>
            <a:r>
              <a:rPr lang="es-ES" sz="29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F0AD4-4CB3-475A-0F18-15B8BFF71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33E05-607E-18FD-60E6-270D8D656825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SDD matrices: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preparing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second</a:t>
            </a:r>
            <a:r>
              <a:rPr lang="es-E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2">
                    <a:lumMod val="75000"/>
                  </a:schemeClr>
                </a:solidFill>
              </a:rPr>
              <a:t>result</a:t>
            </a:r>
            <a:endParaRPr lang="es-ES" b="1" i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8F933B6-2288-483B-D7B9-0245FF400F39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352DAB-220D-0113-5735-136B00C3EEE3}"/>
              </a:ext>
            </a:extLst>
          </p:cNvPr>
          <p:cNvSpPr txBox="1"/>
          <p:nvPr/>
        </p:nvSpPr>
        <p:spPr>
          <a:xfrm>
            <a:off x="677347" y="1508760"/>
            <a:ext cx="114120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latin typeface="Comic Sans MS" panose="030F0702030302020204" pitchFamily="66" charset="0"/>
              </a:rPr>
              <a:t>• </a:t>
            </a:r>
            <a:r>
              <a:rPr lang="en-US" sz="2500" dirty="0">
                <a:latin typeface="Comic Sans MS" panose="030F0702030302020204" pitchFamily="66" charset="0"/>
              </a:rPr>
              <a:t>A square Hermitian matrix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said</a:t>
            </a:r>
            <a:r>
              <a:rPr lang="es-ES" sz="2500" dirty="0">
                <a:latin typeface="Comic Sans MS" panose="030F0702030302020204" pitchFamily="66" charset="0"/>
              </a:rPr>
              <a:t> to be:  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n-US" sz="2500" dirty="0">
                <a:latin typeface="Comic Sans MS" panose="030F0702030302020204" pitchFamily="66" charset="0"/>
              </a:rPr>
              <a:t>    </a:t>
            </a:r>
            <a:r>
              <a:rPr lang="en-U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⊳ 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Positive definite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if for every column matrix  X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1), </a:t>
            </a:r>
            <a:r>
              <a:rPr lang="es-ES" sz="2800" dirty="0">
                <a:latin typeface="Comic Sans MS" panose="030F0702030302020204" pitchFamily="66" charset="0"/>
              </a:rPr>
              <a:t>X ≠ [0]</a:t>
            </a:r>
            <a:r>
              <a:rPr lang="es-ES" sz="2800" baseline="-25000" dirty="0">
                <a:latin typeface="Comic Sans MS" panose="030F0702030302020204" pitchFamily="66" charset="0"/>
              </a:rPr>
              <a:t>n x 1</a:t>
            </a:r>
            <a:r>
              <a:rPr lang="es-ES" sz="2800" dirty="0">
                <a:latin typeface="Comic Sans MS" panose="030F0702030302020204" pitchFamily="66" charset="0"/>
              </a:rPr>
              <a:t>, 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follows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that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X* A X  &gt;  0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BEB9E1-32FE-1E3E-86EE-6DF8D37ADB79}"/>
              </a:ext>
            </a:extLst>
          </p:cNvPr>
          <p:cNvSpPr txBox="1"/>
          <p:nvPr/>
        </p:nvSpPr>
        <p:spPr>
          <a:xfrm>
            <a:off x="586901" y="3310245"/>
            <a:ext cx="116783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sz="2500" dirty="0">
              <a:latin typeface="Comic Sans MS" panose="030F0702030302020204" pitchFamily="66" charset="0"/>
            </a:endParaRPr>
          </a:p>
          <a:p>
            <a:r>
              <a:rPr lang="en-US" sz="2500" dirty="0">
                <a:latin typeface="Comic Sans MS" panose="030F0702030302020204" pitchFamily="66" charset="0"/>
              </a:rPr>
              <a:t>    </a:t>
            </a:r>
            <a:r>
              <a:rPr lang="en-U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⊳ 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Negative definite</a:t>
            </a: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if for every column matrix  X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1), </a:t>
            </a:r>
            <a:r>
              <a:rPr lang="es-ES" sz="2800" dirty="0">
                <a:latin typeface="Comic Sans MS" panose="030F0702030302020204" pitchFamily="66" charset="0"/>
              </a:rPr>
              <a:t>X ≠ [0]</a:t>
            </a:r>
            <a:r>
              <a:rPr lang="es-ES" sz="2800" baseline="-25000" dirty="0">
                <a:latin typeface="Comic Sans MS" panose="030F0702030302020204" pitchFamily="66" charset="0"/>
              </a:rPr>
              <a:t>n x 1</a:t>
            </a:r>
            <a:r>
              <a:rPr lang="es-ES" sz="2800" dirty="0">
                <a:latin typeface="Comic Sans MS" panose="030F0702030302020204" pitchFamily="66" charset="0"/>
              </a:rPr>
              <a:t>, 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follows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that</a:t>
            </a:r>
            <a:endParaRPr lang="es-ES" sz="25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X* A X  &lt;  0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4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722C6-55E6-2D17-592C-10AAC60F0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AEB6433-99F1-6896-A007-DFE6B433DAE2}"/>
              </a:ext>
            </a:extLst>
          </p:cNvPr>
          <p:cNvSpPr txBox="1">
            <a:spLocks/>
          </p:cNvSpPr>
          <p:nvPr/>
        </p:nvSpPr>
        <p:spPr>
          <a:xfrm>
            <a:off x="581959" y="-38635"/>
            <a:ext cx="11195606" cy="2139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Hermitian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matrices  A =           , B =           , C =             :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D5669C-3948-2F28-395D-B96DBAFF83B6}"/>
              </a:ext>
            </a:extLst>
          </p:cNvPr>
          <p:cNvSpPr txBox="1"/>
          <p:nvPr/>
        </p:nvSpPr>
        <p:spPr>
          <a:xfrm>
            <a:off x="6725565" y="211570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-3 0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0 -1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968DA5F1-015D-E07C-12BF-1C9B4D9B359D}"/>
              </a:ext>
            </a:extLst>
          </p:cNvPr>
          <p:cNvSpPr/>
          <p:nvPr/>
        </p:nvSpPr>
        <p:spPr>
          <a:xfrm>
            <a:off x="6858457" y="23146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CAEB62D2-156E-D414-0ABF-D662AC10ADB2}"/>
              </a:ext>
            </a:extLst>
          </p:cNvPr>
          <p:cNvSpPr/>
          <p:nvPr/>
        </p:nvSpPr>
        <p:spPr>
          <a:xfrm flipH="1">
            <a:off x="7666636" y="23146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0184AC-5FA4-9664-09F1-556F0EA84D7A}"/>
              </a:ext>
            </a:extLst>
          </p:cNvPr>
          <p:cNvSpPr txBox="1"/>
          <p:nvPr/>
        </p:nvSpPr>
        <p:spPr>
          <a:xfrm>
            <a:off x="8474815" y="211571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1  2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2  5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FFF9B055-DB43-D24A-8A89-70D80ACFF5E6}"/>
              </a:ext>
            </a:extLst>
          </p:cNvPr>
          <p:cNvSpPr/>
          <p:nvPr/>
        </p:nvSpPr>
        <p:spPr>
          <a:xfrm>
            <a:off x="8557111" y="23146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4C8476E1-885C-63C5-CFF2-A77CBBBCFBAE}"/>
              </a:ext>
            </a:extLst>
          </p:cNvPr>
          <p:cNvSpPr/>
          <p:nvPr/>
        </p:nvSpPr>
        <p:spPr>
          <a:xfrm flipH="1">
            <a:off x="9365290" y="23146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D6A98E-6ABA-CF0A-B169-3735BE3B515C}"/>
              </a:ext>
            </a:extLst>
          </p:cNvPr>
          <p:cNvSpPr txBox="1"/>
          <p:nvPr/>
        </p:nvSpPr>
        <p:spPr>
          <a:xfrm>
            <a:off x="10109340" y="231460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2B5DF58A-9E7C-D057-676B-CC62774BC975}"/>
              </a:ext>
            </a:extLst>
          </p:cNvPr>
          <p:cNvSpPr/>
          <p:nvPr/>
        </p:nvSpPr>
        <p:spPr>
          <a:xfrm>
            <a:off x="10191636" y="251349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id="{8A4C91A6-5363-A4DC-5EB5-B1518BBD03BD}"/>
              </a:ext>
            </a:extLst>
          </p:cNvPr>
          <p:cNvSpPr/>
          <p:nvPr/>
        </p:nvSpPr>
        <p:spPr>
          <a:xfrm flipH="1">
            <a:off x="11219271" y="251349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431D18A-6C2C-BCC4-9DCF-875E9F0735CE}"/>
              </a:ext>
            </a:extLst>
          </p:cNvPr>
          <p:cNvSpPr txBox="1"/>
          <p:nvPr/>
        </p:nvSpPr>
        <p:spPr>
          <a:xfrm>
            <a:off x="1092958" y="1602512"/>
            <a:ext cx="975053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negative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as,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X =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          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X* A X =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 -3 a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– b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= -3|a|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- |b|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&lt;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42BCBBA-7730-B888-7BB1-979017E8446C}"/>
              </a:ext>
            </a:extLst>
          </p:cNvPr>
          <p:cNvSpPr txBox="1"/>
          <p:nvPr/>
        </p:nvSpPr>
        <p:spPr>
          <a:xfrm>
            <a:off x="6758452" y="1445602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Abrir corchete 27">
            <a:extLst>
              <a:ext uri="{FF2B5EF4-FFF2-40B4-BE49-F238E27FC236}">
                <a16:creationId xmlns:a16="http://schemas.microsoft.com/office/drawing/2014/main" id="{8EEF5043-2D66-8766-02B1-497C767F1FEC}"/>
              </a:ext>
            </a:extLst>
          </p:cNvPr>
          <p:cNvSpPr/>
          <p:nvPr/>
        </p:nvSpPr>
        <p:spPr>
          <a:xfrm>
            <a:off x="6891344" y="146549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brir corchete 28">
            <a:extLst>
              <a:ext uri="{FF2B5EF4-FFF2-40B4-BE49-F238E27FC236}">
                <a16:creationId xmlns:a16="http://schemas.microsoft.com/office/drawing/2014/main" id="{3CF588C5-0D97-1E6F-2A56-F60584945EFC}"/>
              </a:ext>
            </a:extLst>
          </p:cNvPr>
          <p:cNvSpPr/>
          <p:nvPr/>
        </p:nvSpPr>
        <p:spPr>
          <a:xfrm flipH="1">
            <a:off x="7315930" y="146549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3EDA3CA-B197-33F5-AE86-9662C6A426FB}"/>
              </a:ext>
            </a:extLst>
          </p:cNvPr>
          <p:cNvSpPr txBox="1"/>
          <p:nvPr/>
        </p:nvSpPr>
        <p:spPr>
          <a:xfrm>
            <a:off x="2970940" y="236180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b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brir corchete 30">
            <a:extLst>
              <a:ext uri="{FF2B5EF4-FFF2-40B4-BE49-F238E27FC236}">
                <a16:creationId xmlns:a16="http://schemas.microsoft.com/office/drawing/2014/main" id="{E20B9292-26BC-37C7-8C37-C266B58D5BC7}"/>
              </a:ext>
            </a:extLst>
          </p:cNvPr>
          <p:cNvSpPr/>
          <p:nvPr/>
        </p:nvSpPr>
        <p:spPr>
          <a:xfrm>
            <a:off x="3083852" y="2355273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Abrir corchete 32">
            <a:extLst>
              <a:ext uri="{FF2B5EF4-FFF2-40B4-BE49-F238E27FC236}">
                <a16:creationId xmlns:a16="http://schemas.microsoft.com/office/drawing/2014/main" id="{546EA59C-802A-F779-A0B0-46D922F8DC06}"/>
              </a:ext>
            </a:extLst>
          </p:cNvPr>
          <p:cNvSpPr/>
          <p:nvPr/>
        </p:nvSpPr>
        <p:spPr>
          <a:xfrm flipH="1">
            <a:off x="3764437" y="2361807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28C0C49-776C-08FD-469A-855190EBAD6D}"/>
              </a:ext>
            </a:extLst>
          </p:cNvPr>
          <p:cNvSpPr txBox="1"/>
          <p:nvPr/>
        </p:nvSpPr>
        <p:spPr>
          <a:xfrm>
            <a:off x="3890378" y="216581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-3 0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0 -1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brir corchete 34">
            <a:extLst>
              <a:ext uri="{FF2B5EF4-FFF2-40B4-BE49-F238E27FC236}">
                <a16:creationId xmlns:a16="http://schemas.microsoft.com/office/drawing/2014/main" id="{A6BEF9CF-49C5-E38F-9BAA-320D2001E629}"/>
              </a:ext>
            </a:extLst>
          </p:cNvPr>
          <p:cNvSpPr/>
          <p:nvPr/>
        </p:nvSpPr>
        <p:spPr>
          <a:xfrm>
            <a:off x="4023270" y="218570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corchete 35">
            <a:extLst>
              <a:ext uri="{FF2B5EF4-FFF2-40B4-BE49-F238E27FC236}">
                <a16:creationId xmlns:a16="http://schemas.microsoft.com/office/drawing/2014/main" id="{81FFC6C4-CEE2-C558-8F01-CF1A5F400119}"/>
              </a:ext>
            </a:extLst>
          </p:cNvPr>
          <p:cNvSpPr/>
          <p:nvPr/>
        </p:nvSpPr>
        <p:spPr>
          <a:xfrm flipH="1">
            <a:off x="4831449" y="218570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C2DEBA8-C8E3-F37E-3E73-AE1F09A9C122}"/>
              </a:ext>
            </a:extLst>
          </p:cNvPr>
          <p:cNvSpPr txBox="1"/>
          <p:nvPr/>
        </p:nvSpPr>
        <p:spPr>
          <a:xfrm>
            <a:off x="4964810" y="218570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brir corchete 37">
            <a:extLst>
              <a:ext uri="{FF2B5EF4-FFF2-40B4-BE49-F238E27FC236}">
                <a16:creationId xmlns:a16="http://schemas.microsoft.com/office/drawing/2014/main" id="{B982373C-ADF1-3B12-3A49-61F854906C11}"/>
              </a:ext>
            </a:extLst>
          </p:cNvPr>
          <p:cNvSpPr/>
          <p:nvPr/>
        </p:nvSpPr>
        <p:spPr>
          <a:xfrm>
            <a:off x="5097702" y="220559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Abrir corchete 38">
            <a:extLst>
              <a:ext uri="{FF2B5EF4-FFF2-40B4-BE49-F238E27FC236}">
                <a16:creationId xmlns:a16="http://schemas.microsoft.com/office/drawing/2014/main" id="{4FCA405B-9945-187B-530F-2C2ED71029F4}"/>
              </a:ext>
            </a:extLst>
          </p:cNvPr>
          <p:cNvSpPr/>
          <p:nvPr/>
        </p:nvSpPr>
        <p:spPr>
          <a:xfrm flipH="1">
            <a:off x="5522288" y="2205598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DA90CB23-33B0-5877-B28E-F6A7796B3762}"/>
              </a:ext>
            </a:extLst>
          </p:cNvPr>
          <p:cNvCxnSpPr>
            <a:cxnSpLocks/>
          </p:cNvCxnSpPr>
          <p:nvPr/>
        </p:nvCxnSpPr>
        <p:spPr>
          <a:xfrm>
            <a:off x="3129571" y="245742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CF170F3-B8C6-EE4D-6AE1-AE96891DD668}"/>
              </a:ext>
            </a:extLst>
          </p:cNvPr>
          <p:cNvCxnSpPr>
            <a:cxnSpLocks/>
          </p:cNvCxnSpPr>
          <p:nvPr/>
        </p:nvCxnSpPr>
        <p:spPr>
          <a:xfrm>
            <a:off x="3492000" y="2412000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99AB118-83FA-D2ED-DAEA-10BF9C3073DF}"/>
              </a:ext>
            </a:extLst>
          </p:cNvPr>
          <p:cNvCxnSpPr>
            <a:cxnSpLocks/>
          </p:cNvCxnSpPr>
          <p:nvPr/>
        </p:nvCxnSpPr>
        <p:spPr>
          <a:xfrm>
            <a:off x="6385390" y="245742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4D6F7B3-F036-5580-1630-743E13701034}"/>
              </a:ext>
            </a:extLst>
          </p:cNvPr>
          <p:cNvCxnSpPr>
            <a:cxnSpLocks/>
          </p:cNvCxnSpPr>
          <p:nvPr/>
        </p:nvCxnSpPr>
        <p:spPr>
          <a:xfrm>
            <a:off x="7103368" y="2434888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278B0EB-7E47-98C9-538C-CE710AF14846}"/>
              </a:ext>
            </a:extLst>
          </p:cNvPr>
          <p:cNvSpPr txBox="1"/>
          <p:nvPr/>
        </p:nvSpPr>
        <p:spPr>
          <a:xfrm>
            <a:off x="1092958" y="3343587"/>
            <a:ext cx="106806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positive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as,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X =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≠           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X* B X =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 (a+2b) (a+2b) + b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= |a+2b|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+ |b|</a:t>
            </a:r>
            <a:r>
              <a:rPr lang="es-ES" sz="25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&gt;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FE61D4D-8493-90BF-3838-3DED56C07ED6}"/>
              </a:ext>
            </a:extLst>
          </p:cNvPr>
          <p:cNvSpPr txBox="1"/>
          <p:nvPr/>
        </p:nvSpPr>
        <p:spPr>
          <a:xfrm>
            <a:off x="2938090" y="408157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b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brir corchete 47">
            <a:extLst>
              <a:ext uri="{FF2B5EF4-FFF2-40B4-BE49-F238E27FC236}">
                <a16:creationId xmlns:a16="http://schemas.microsoft.com/office/drawing/2014/main" id="{B7BE425D-B6C5-111B-5231-9959AD66185E}"/>
              </a:ext>
            </a:extLst>
          </p:cNvPr>
          <p:cNvSpPr/>
          <p:nvPr/>
        </p:nvSpPr>
        <p:spPr>
          <a:xfrm>
            <a:off x="3051002" y="4075043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Abrir corchete 48">
            <a:extLst>
              <a:ext uri="{FF2B5EF4-FFF2-40B4-BE49-F238E27FC236}">
                <a16:creationId xmlns:a16="http://schemas.microsoft.com/office/drawing/2014/main" id="{A280F158-0D76-39FF-35E0-11DEAE83A0DC}"/>
              </a:ext>
            </a:extLst>
          </p:cNvPr>
          <p:cNvSpPr/>
          <p:nvPr/>
        </p:nvSpPr>
        <p:spPr>
          <a:xfrm flipH="1">
            <a:off x="3731587" y="4081577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C6CD1EE8-D021-49A0-004A-E29ABB259E7F}"/>
              </a:ext>
            </a:extLst>
          </p:cNvPr>
          <p:cNvCxnSpPr>
            <a:cxnSpLocks/>
          </p:cNvCxnSpPr>
          <p:nvPr/>
        </p:nvCxnSpPr>
        <p:spPr>
          <a:xfrm>
            <a:off x="3096721" y="4177196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2D44FCBE-5D97-2777-9CBC-0CCFEDEBB92A}"/>
              </a:ext>
            </a:extLst>
          </p:cNvPr>
          <p:cNvCxnSpPr>
            <a:cxnSpLocks/>
          </p:cNvCxnSpPr>
          <p:nvPr/>
        </p:nvCxnSpPr>
        <p:spPr>
          <a:xfrm>
            <a:off x="3459150" y="4131770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F8AAEA5-0A46-1C7E-8518-59DDBCA01ACE}"/>
              </a:ext>
            </a:extLst>
          </p:cNvPr>
          <p:cNvSpPr txBox="1"/>
          <p:nvPr/>
        </p:nvSpPr>
        <p:spPr>
          <a:xfrm>
            <a:off x="3872782" y="3891402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1  2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2  5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brir corchete 52">
            <a:extLst>
              <a:ext uri="{FF2B5EF4-FFF2-40B4-BE49-F238E27FC236}">
                <a16:creationId xmlns:a16="http://schemas.microsoft.com/office/drawing/2014/main" id="{B832B7C5-37A3-258B-7C45-E0CE3521F932}"/>
              </a:ext>
            </a:extLst>
          </p:cNvPr>
          <p:cNvSpPr/>
          <p:nvPr/>
        </p:nvSpPr>
        <p:spPr>
          <a:xfrm>
            <a:off x="3955078" y="391129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Abrir corchete 53">
            <a:extLst>
              <a:ext uri="{FF2B5EF4-FFF2-40B4-BE49-F238E27FC236}">
                <a16:creationId xmlns:a16="http://schemas.microsoft.com/office/drawing/2014/main" id="{776C754F-B9F9-0DFB-8D23-53A83575196D}"/>
              </a:ext>
            </a:extLst>
          </p:cNvPr>
          <p:cNvSpPr/>
          <p:nvPr/>
        </p:nvSpPr>
        <p:spPr>
          <a:xfrm flipH="1">
            <a:off x="4763257" y="391129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B423E0D-6600-30AD-EA77-9B4A646AEF11}"/>
              </a:ext>
            </a:extLst>
          </p:cNvPr>
          <p:cNvSpPr txBox="1"/>
          <p:nvPr/>
        </p:nvSpPr>
        <p:spPr>
          <a:xfrm>
            <a:off x="4892485" y="383231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Abrir corchete 55">
            <a:extLst>
              <a:ext uri="{FF2B5EF4-FFF2-40B4-BE49-F238E27FC236}">
                <a16:creationId xmlns:a16="http://schemas.microsoft.com/office/drawing/2014/main" id="{3DDB8F03-0FDC-4771-A411-A360C8F4852A}"/>
              </a:ext>
            </a:extLst>
          </p:cNvPr>
          <p:cNvSpPr/>
          <p:nvPr/>
        </p:nvSpPr>
        <p:spPr>
          <a:xfrm>
            <a:off x="5015589" y="391129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Abrir corchete 56">
            <a:extLst>
              <a:ext uri="{FF2B5EF4-FFF2-40B4-BE49-F238E27FC236}">
                <a16:creationId xmlns:a16="http://schemas.microsoft.com/office/drawing/2014/main" id="{AF604FC6-9822-196C-C46C-AE5BA7FE5F67}"/>
              </a:ext>
            </a:extLst>
          </p:cNvPr>
          <p:cNvSpPr/>
          <p:nvPr/>
        </p:nvSpPr>
        <p:spPr>
          <a:xfrm flipH="1">
            <a:off x="5440175" y="391129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1DBDF72D-76AC-0515-7963-FFB80C6AABC4}"/>
              </a:ext>
            </a:extLst>
          </p:cNvPr>
          <p:cNvSpPr txBox="1"/>
          <p:nvPr/>
        </p:nvSpPr>
        <p:spPr>
          <a:xfrm>
            <a:off x="6632492" y="3121019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b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DA80E408-BCAD-40E2-3082-8DBA88E3A1E9}"/>
              </a:ext>
            </a:extLst>
          </p:cNvPr>
          <p:cNvSpPr/>
          <p:nvPr/>
        </p:nvSpPr>
        <p:spPr>
          <a:xfrm>
            <a:off x="6765384" y="3140909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858DD713-CA0B-67CA-8EE8-EBF926D1367E}"/>
              </a:ext>
            </a:extLst>
          </p:cNvPr>
          <p:cNvSpPr/>
          <p:nvPr/>
        </p:nvSpPr>
        <p:spPr>
          <a:xfrm flipH="1">
            <a:off x="7189970" y="3140909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7297B0C1-7EEE-DEE7-571E-193858933414}"/>
              </a:ext>
            </a:extLst>
          </p:cNvPr>
          <p:cNvCxnSpPr>
            <a:cxnSpLocks/>
          </p:cNvCxnSpPr>
          <p:nvPr/>
        </p:nvCxnSpPr>
        <p:spPr>
          <a:xfrm>
            <a:off x="6078275" y="4195499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5FA5D9ED-0763-C728-7840-5C984882469D}"/>
              </a:ext>
            </a:extLst>
          </p:cNvPr>
          <p:cNvCxnSpPr>
            <a:cxnSpLocks/>
          </p:cNvCxnSpPr>
          <p:nvPr/>
        </p:nvCxnSpPr>
        <p:spPr>
          <a:xfrm>
            <a:off x="6562933" y="4158553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B00D6A9B-729F-E490-2787-6DD8BE21B225}"/>
              </a:ext>
            </a:extLst>
          </p:cNvPr>
          <p:cNvCxnSpPr>
            <a:cxnSpLocks/>
          </p:cNvCxnSpPr>
          <p:nvPr/>
        </p:nvCxnSpPr>
        <p:spPr>
          <a:xfrm>
            <a:off x="8254787" y="4141975"/>
            <a:ext cx="1955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D853702-281C-B7A5-D7B9-74E6681EB0DE}"/>
              </a:ext>
            </a:extLst>
          </p:cNvPr>
          <p:cNvSpPr txBox="1"/>
          <p:nvPr/>
        </p:nvSpPr>
        <p:spPr>
          <a:xfrm>
            <a:off x="1092958" y="5011987"/>
            <a:ext cx="106806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neither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positive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negative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as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=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= 0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A153362-A0BB-D4BE-41F1-51BF0790FE96}"/>
              </a:ext>
            </a:extLst>
          </p:cNvPr>
          <p:cNvSpPr txBox="1"/>
          <p:nvPr/>
        </p:nvSpPr>
        <p:spPr>
          <a:xfrm>
            <a:off x="1875693" y="5726478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Abrir corchete 66">
            <a:extLst>
              <a:ext uri="{FF2B5EF4-FFF2-40B4-BE49-F238E27FC236}">
                <a16:creationId xmlns:a16="http://schemas.microsoft.com/office/drawing/2014/main" id="{DA8BCF9D-CCB3-2D77-984F-9A322C795535}"/>
              </a:ext>
            </a:extLst>
          </p:cNvPr>
          <p:cNvSpPr/>
          <p:nvPr/>
        </p:nvSpPr>
        <p:spPr>
          <a:xfrm>
            <a:off x="1934834" y="569470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Abrir corchete 67">
            <a:extLst>
              <a:ext uri="{FF2B5EF4-FFF2-40B4-BE49-F238E27FC236}">
                <a16:creationId xmlns:a16="http://schemas.microsoft.com/office/drawing/2014/main" id="{D2BDAC9A-6A4F-6EDD-696F-B99F5C647EC8}"/>
              </a:ext>
            </a:extLst>
          </p:cNvPr>
          <p:cNvSpPr/>
          <p:nvPr/>
        </p:nvSpPr>
        <p:spPr>
          <a:xfrm flipH="1">
            <a:off x="2816252" y="569470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11AB0B4A-6647-EB52-A370-E6BE8E6A69AB}"/>
              </a:ext>
            </a:extLst>
          </p:cNvPr>
          <p:cNvCxnSpPr>
            <a:cxnSpLocks/>
          </p:cNvCxnSpPr>
          <p:nvPr/>
        </p:nvCxnSpPr>
        <p:spPr>
          <a:xfrm>
            <a:off x="2017374" y="5757902"/>
            <a:ext cx="426122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CFB712E1-52C4-5B65-8FA3-A3ECC9CC5284}"/>
              </a:ext>
            </a:extLst>
          </p:cNvPr>
          <p:cNvCxnSpPr>
            <a:cxnSpLocks/>
          </p:cNvCxnSpPr>
          <p:nvPr/>
        </p:nvCxnSpPr>
        <p:spPr>
          <a:xfrm>
            <a:off x="2580831" y="5757902"/>
            <a:ext cx="23542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F835051-5839-F7A4-76E9-04254BFE3130}"/>
              </a:ext>
            </a:extLst>
          </p:cNvPr>
          <p:cNvSpPr txBox="1"/>
          <p:nvPr/>
        </p:nvSpPr>
        <p:spPr>
          <a:xfrm>
            <a:off x="2903119" y="557217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Abrir corchete 71">
            <a:extLst>
              <a:ext uri="{FF2B5EF4-FFF2-40B4-BE49-F238E27FC236}">
                <a16:creationId xmlns:a16="http://schemas.microsoft.com/office/drawing/2014/main" id="{A98D45B0-E45C-9068-0FF0-707E35FE9B14}"/>
              </a:ext>
            </a:extLst>
          </p:cNvPr>
          <p:cNvSpPr/>
          <p:nvPr/>
        </p:nvSpPr>
        <p:spPr>
          <a:xfrm>
            <a:off x="2985415" y="559206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Abrir corchete 72">
            <a:extLst>
              <a:ext uri="{FF2B5EF4-FFF2-40B4-BE49-F238E27FC236}">
                <a16:creationId xmlns:a16="http://schemas.microsoft.com/office/drawing/2014/main" id="{35BD3F02-124D-B776-8C6A-D43C1C57836C}"/>
              </a:ext>
            </a:extLst>
          </p:cNvPr>
          <p:cNvSpPr/>
          <p:nvPr/>
        </p:nvSpPr>
        <p:spPr>
          <a:xfrm flipH="1">
            <a:off x="4013050" y="559206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902EC83-B0D8-E6D5-563A-903770EC996A}"/>
              </a:ext>
            </a:extLst>
          </p:cNvPr>
          <p:cNvSpPr txBox="1"/>
          <p:nvPr/>
        </p:nvSpPr>
        <p:spPr>
          <a:xfrm>
            <a:off x="4102638" y="5574512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1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Abrir corchete 74">
            <a:extLst>
              <a:ext uri="{FF2B5EF4-FFF2-40B4-BE49-F238E27FC236}">
                <a16:creationId xmlns:a16="http://schemas.microsoft.com/office/drawing/2014/main" id="{40D47BA0-D78C-A1ED-8894-AD5D4AA7F02A}"/>
              </a:ext>
            </a:extLst>
          </p:cNvPr>
          <p:cNvSpPr/>
          <p:nvPr/>
        </p:nvSpPr>
        <p:spPr>
          <a:xfrm>
            <a:off x="4235530" y="5594402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Abrir corchete 75">
            <a:extLst>
              <a:ext uri="{FF2B5EF4-FFF2-40B4-BE49-F238E27FC236}">
                <a16:creationId xmlns:a16="http://schemas.microsoft.com/office/drawing/2014/main" id="{3CF4E704-CDE3-DA6C-4981-0ED74C3D5513}"/>
              </a:ext>
            </a:extLst>
          </p:cNvPr>
          <p:cNvSpPr/>
          <p:nvPr/>
        </p:nvSpPr>
        <p:spPr>
          <a:xfrm flipH="1">
            <a:off x="4910384" y="5602529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BB3B0A7-CB6D-9115-AC44-41288970FBCD}"/>
              </a:ext>
            </a:extLst>
          </p:cNvPr>
          <p:cNvSpPr txBox="1"/>
          <p:nvPr/>
        </p:nvSpPr>
        <p:spPr>
          <a:xfrm>
            <a:off x="5354246" y="5789407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-1+i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1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Abrir corchete 78">
            <a:extLst>
              <a:ext uri="{FF2B5EF4-FFF2-40B4-BE49-F238E27FC236}">
                <a16:creationId xmlns:a16="http://schemas.microsoft.com/office/drawing/2014/main" id="{D5BE6165-70F2-2650-4455-C048F5FB4916}"/>
              </a:ext>
            </a:extLst>
          </p:cNvPr>
          <p:cNvSpPr/>
          <p:nvPr/>
        </p:nvSpPr>
        <p:spPr>
          <a:xfrm>
            <a:off x="5422952" y="576831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Abrir corchete 79">
            <a:extLst>
              <a:ext uri="{FF2B5EF4-FFF2-40B4-BE49-F238E27FC236}">
                <a16:creationId xmlns:a16="http://schemas.microsoft.com/office/drawing/2014/main" id="{0968867B-665E-251A-5CA5-66B80D50C747}"/>
              </a:ext>
            </a:extLst>
          </p:cNvPr>
          <p:cNvSpPr/>
          <p:nvPr/>
        </p:nvSpPr>
        <p:spPr>
          <a:xfrm flipH="1">
            <a:off x="6304370" y="5768310"/>
            <a:ext cx="45719" cy="536433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16C8D9-CF9F-392A-F177-9C51EC910381}"/>
              </a:ext>
            </a:extLst>
          </p:cNvPr>
          <p:cNvSpPr txBox="1"/>
          <p:nvPr/>
        </p:nvSpPr>
        <p:spPr>
          <a:xfrm>
            <a:off x="6391237" y="5645783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1+i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1-i  2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Abrir corchete 81">
            <a:extLst>
              <a:ext uri="{FF2B5EF4-FFF2-40B4-BE49-F238E27FC236}">
                <a16:creationId xmlns:a16="http://schemas.microsoft.com/office/drawing/2014/main" id="{6F71150A-2204-2B56-C446-64D83E7D699A}"/>
              </a:ext>
            </a:extLst>
          </p:cNvPr>
          <p:cNvSpPr/>
          <p:nvPr/>
        </p:nvSpPr>
        <p:spPr>
          <a:xfrm flipH="1">
            <a:off x="7459772" y="5635234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Abrir corchete 82">
            <a:extLst>
              <a:ext uri="{FF2B5EF4-FFF2-40B4-BE49-F238E27FC236}">
                <a16:creationId xmlns:a16="http://schemas.microsoft.com/office/drawing/2014/main" id="{2A088620-299D-C49F-DCF1-3922582C2F7B}"/>
              </a:ext>
            </a:extLst>
          </p:cNvPr>
          <p:cNvSpPr/>
          <p:nvPr/>
        </p:nvSpPr>
        <p:spPr>
          <a:xfrm>
            <a:off x="6491672" y="5620801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2EF81B33-82F6-E701-6ED2-69AD3DA6146B}"/>
              </a:ext>
            </a:extLst>
          </p:cNvPr>
          <p:cNvSpPr txBox="1"/>
          <p:nvPr/>
        </p:nvSpPr>
        <p:spPr>
          <a:xfrm>
            <a:off x="7578241" y="5635234"/>
            <a:ext cx="1744131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-1-i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1  </a:t>
            </a:r>
          </a:p>
          <a:p>
            <a:r>
              <a:rPr lang="es-ES" sz="2700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Abrir corchete 84">
            <a:extLst>
              <a:ext uri="{FF2B5EF4-FFF2-40B4-BE49-F238E27FC236}">
                <a16:creationId xmlns:a16="http://schemas.microsoft.com/office/drawing/2014/main" id="{59B11A91-1A2F-1742-A9ED-46D36B0DE272}"/>
              </a:ext>
            </a:extLst>
          </p:cNvPr>
          <p:cNvSpPr/>
          <p:nvPr/>
        </p:nvSpPr>
        <p:spPr>
          <a:xfrm>
            <a:off x="7708205" y="5665673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Abrir corchete 85">
            <a:extLst>
              <a:ext uri="{FF2B5EF4-FFF2-40B4-BE49-F238E27FC236}">
                <a16:creationId xmlns:a16="http://schemas.microsoft.com/office/drawing/2014/main" id="{8ECB0DB6-544B-C59A-58BF-A866A9BB2E54}"/>
              </a:ext>
            </a:extLst>
          </p:cNvPr>
          <p:cNvSpPr/>
          <p:nvPr/>
        </p:nvSpPr>
        <p:spPr>
          <a:xfrm flipH="1">
            <a:off x="8383059" y="5673800"/>
            <a:ext cx="45719" cy="884108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CuadroTexto 76"/>
          <p:cNvSpPr txBox="1"/>
          <p:nvPr/>
        </p:nvSpPr>
        <p:spPr>
          <a:xfrm>
            <a:off x="7697346" y="1572843"/>
            <a:ext cx="110158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[0]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x 1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endParaRPr lang="es-ES_tradnl" dirty="0"/>
          </a:p>
        </p:txBody>
      </p:sp>
      <p:sp>
        <p:nvSpPr>
          <p:cNvPr id="87" name="CuadroTexto 86"/>
          <p:cNvSpPr txBox="1"/>
          <p:nvPr/>
        </p:nvSpPr>
        <p:spPr>
          <a:xfrm>
            <a:off x="7552712" y="3333038"/>
            <a:ext cx="110158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[0]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x 1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73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5" grpId="0"/>
      <p:bldP spid="66" grpId="0"/>
      <p:bldP spid="67" grpId="0" animBg="1"/>
      <p:bldP spid="68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8" grpId="0"/>
      <p:bldP spid="79" grpId="0" animBg="1"/>
      <p:bldP spid="80" grpId="0" animBg="1"/>
      <p:bldP spid="81" grpId="0"/>
      <p:bldP spid="82" grpId="0" animBg="1"/>
      <p:bldP spid="83" grpId="0" animBg="1"/>
      <p:bldP spid="84" grpId="0"/>
      <p:bldP spid="85" grpId="0" animBg="1"/>
      <p:bldP spid="86" grpId="0" animBg="1"/>
      <p:bldP spid="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DB95-232A-1C51-3FD9-B16AA252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EA3F770-CD45-1F58-73C9-FDBF013EC359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B47AE89-66A7-9C2D-F8AE-115D1F095A90}"/>
              </a:ext>
            </a:extLst>
          </p:cNvPr>
          <p:cNvSpPr txBox="1">
            <a:spLocks/>
          </p:cNvSpPr>
          <p:nvPr/>
        </p:nvSpPr>
        <p:spPr>
          <a:xfrm>
            <a:off x="265686" y="1374708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>
                <a:latin typeface="Comic Sans MS" panose="030F0702030302020204" pitchFamily="66" charset="0"/>
              </a:rPr>
              <a:t>Note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Hermitian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636865" y="2429031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[1]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positive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then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&gt; 0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each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element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DB6C3414-027F-C7A0-3E72-1C00AD3797E3}"/>
              </a:ext>
            </a:extLst>
          </p:cNvPr>
          <p:cNvSpPr txBox="1">
            <a:spLocks/>
          </p:cNvSpPr>
          <p:nvPr/>
        </p:nvSpPr>
        <p:spPr>
          <a:xfrm>
            <a:off x="1235621" y="289388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fact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direct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from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 =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X* A X &gt; 0  </a:t>
            </a:r>
            <a:r>
              <a:rPr lang="es-ES" sz="2500" dirty="0" err="1">
                <a:latin typeface="Comic Sans MS" panose="030F0702030302020204" pitchFamily="66" charset="0"/>
              </a:rPr>
              <a:t>when</a:t>
            </a:r>
            <a:r>
              <a:rPr lang="es-ES" sz="2500" dirty="0">
                <a:latin typeface="Comic Sans MS" panose="030F0702030302020204" pitchFamily="66" charset="0"/>
              </a:rPr>
              <a:t> X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  <a:r>
              <a:rPr lang="es-ES" sz="2500" dirty="0" err="1">
                <a:latin typeface="Comic Sans MS" panose="030F0702030302020204" pitchFamily="66" charset="0"/>
              </a:rPr>
              <a:t>column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full of </a:t>
            </a:r>
            <a:r>
              <a:rPr lang="es-ES" sz="2500" dirty="0" err="1">
                <a:latin typeface="Comic Sans MS" panose="030F0702030302020204" pitchFamily="66" charset="0"/>
              </a:rPr>
              <a:t>zeroes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except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entry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equal</a:t>
            </a:r>
            <a:r>
              <a:rPr lang="es-ES" sz="2500" dirty="0">
                <a:latin typeface="Comic Sans MS" panose="030F0702030302020204" pitchFamily="66" charset="0"/>
              </a:rPr>
              <a:t> to 1 in </a:t>
            </a:r>
            <a:r>
              <a:rPr lang="es-ES" sz="2500" dirty="0" err="1">
                <a:latin typeface="Comic Sans MS" panose="030F0702030302020204" pitchFamily="66" charset="0"/>
              </a:rPr>
              <a:t>row</a:t>
            </a:r>
            <a:r>
              <a:rPr lang="es-ES" sz="2500" dirty="0">
                <a:latin typeface="Comic Sans MS" panose="030F0702030302020204" pitchFamily="66" charset="0"/>
              </a:rPr>
              <a:t> i.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636865" y="4413066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[2]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Not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so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straightforwardly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proved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can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also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be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seen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that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: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positive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and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only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all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eigenvalues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of A are &gt; 0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recall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that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has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been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proved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that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eigenvalues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of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 are real).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DB6C3414-027F-C7A0-3E72-1C00AD3797E3}"/>
              </a:ext>
            </a:extLst>
          </p:cNvPr>
          <p:cNvSpPr txBox="1">
            <a:spLocks/>
          </p:cNvSpPr>
          <p:nvPr/>
        </p:nvSpPr>
        <p:spPr>
          <a:xfrm>
            <a:off x="796006" y="5419522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DB95-232A-1C51-3FD9-B16AA252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EA3F770-CD45-1F58-73C9-FDBF013EC359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B47AE89-66A7-9C2D-F8AE-115D1F095A90}"/>
              </a:ext>
            </a:extLst>
          </p:cNvPr>
          <p:cNvSpPr txBox="1">
            <a:spLocks/>
          </p:cNvSpPr>
          <p:nvPr/>
        </p:nvSpPr>
        <p:spPr>
          <a:xfrm>
            <a:off x="265686" y="1374708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>
                <a:latin typeface="Comic Sans MS" panose="030F0702030302020204" pitchFamily="66" charset="0"/>
              </a:rPr>
              <a:t>… </a:t>
            </a:r>
            <a:r>
              <a:rPr lang="es-ES" sz="2500" dirty="0" err="1">
                <a:latin typeface="Comic Sans MS" panose="030F0702030302020204" pitchFamily="66" charset="0"/>
              </a:rPr>
              <a:t>still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Hermitian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636865" y="2429031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[3]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negative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and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only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(-A)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positive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DB6C3414-027F-C7A0-3E72-1C00AD3797E3}"/>
              </a:ext>
            </a:extLst>
          </p:cNvPr>
          <p:cNvSpPr txBox="1">
            <a:spLocks/>
          </p:cNvSpPr>
          <p:nvPr/>
        </p:nvSpPr>
        <p:spPr>
          <a:xfrm>
            <a:off x="1235621" y="289388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This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fact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follows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from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X* A X = - [X* (-A) X] 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every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column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  X.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636864" y="4413066"/>
            <a:ext cx="11355923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[4]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From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previous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items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[1], [2] and [3],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can be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deduced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that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: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⊳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negative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then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&lt; 0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for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each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element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negative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definite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and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only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all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eigenvalues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of A are &lt; 0.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26993-2247-B957-0272-254920829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A3532D6-2141-90ED-F707-CF703FD9B8FE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14242C8-1D20-D2BB-DA6C-F44C4EEF5577}"/>
              </a:ext>
            </a:extLst>
          </p:cNvPr>
          <p:cNvSpPr txBox="1">
            <a:spLocks/>
          </p:cNvSpPr>
          <p:nvPr/>
        </p:nvSpPr>
        <p:spPr>
          <a:xfrm>
            <a:off x="364836" y="251852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 </a:t>
            </a:r>
            <a:r>
              <a:rPr lang="es-ES" sz="2500" dirty="0">
                <a:latin typeface="Comic Sans MS" panose="030F0702030302020204" pitchFamily="66" charset="0"/>
              </a:rPr>
              <a:t>… And </a:t>
            </a:r>
            <a:r>
              <a:rPr lang="es-ES" sz="2500" dirty="0" err="1">
                <a:latin typeface="Comic Sans MS" panose="030F0702030302020204" pitchFamily="66" charset="0"/>
              </a:rPr>
              <a:t>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worth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knowing</a:t>
            </a:r>
            <a:r>
              <a:rPr lang="es-ES" sz="2500" dirty="0">
                <a:latin typeface="Comic Sans MS" panose="030F0702030302020204" pitchFamily="66" charset="0"/>
              </a:rPr>
              <a:t> that: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067EC40-A9F4-3150-C4A0-E98D74EF3E3E}"/>
              </a:ext>
            </a:extLst>
          </p:cNvPr>
          <p:cNvSpPr txBox="1">
            <a:spLocks/>
          </p:cNvSpPr>
          <p:nvPr/>
        </p:nvSpPr>
        <p:spPr>
          <a:xfrm>
            <a:off x="828520" y="795095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[5]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The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concepts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of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positive / negative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definite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are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useful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in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several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49246663-DC6A-B559-A29C-A94ED61C7B2A}"/>
              </a:ext>
            </a:extLst>
          </p:cNvPr>
          <p:cNvSpPr txBox="1">
            <a:spLocks/>
          </p:cNvSpPr>
          <p:nvPr/>
        </p:nvSpPr>
        <p:spPr>
          <a:xfrm>
            <a:off x="1459035" y="1244461"/>
            <a:ext cx="11196782" cy="31686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applications</a:t>
            </a:r>
            <a:r>
              <a:rPr lang="es-ES" sz="2500" dirty="0">
                <a:latin typeface="Comic Sans MS" panose="030F0702030302020204" pitchFamily="66" charset="0"/>
              </a:rPr>
              <a:t>. </a:t>
            </a:r>
            <a:r>
              <a:rPr lang="es-ES" sz="2500" dirty="0" err="1">
                <a:latin typeface="Comic Sans MS" panose="030F0702030302020204" pitchFamily="66" charset="0"/>
              </a:rPr>
              <a:t>One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them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study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local extrema </a:t>
            </a:r>
            <a:r>
              <a:rPr lang="es-ES" sz="2500" dirty="0">
                <a:latin typeface="Comic Sans MS" panose="030F0702030302020204" pitchFamily="66" charset="0"/>
              </a:rPr>
              <a:t>in </a:t>
            </a:r>
            <a:r>
              <a:rPr lang="es-ES" sz="2500" dirty="0" err="1">
                <a:latin typeface="Comic Sans MS" panose="030F0702030302020204" pitchFamily="66" charset="0"/>
              </a:rPr>
              <a:t>functions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kind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 : R</a:t>
            </a:r>
            <a:r>
              <a:rPr lang="es-ES" sz="25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R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where</a:t>
            </a:r>
            <a:r>
              <a:rPr lang="es-ES" sz="2500" dirty="0">
                <a:latin typeface="Comic Sans MS" panose="030F0702030302020204" pitchFamily="66" charset="0"/>
              </a:rPr>
              <a:t> candidates to be extrema </a:t>
            </a:r>
            <a:r>
              <a:rPr lang="es-ES" sz="2500" dirty="0" err="1">
                <a:latin typeface="Comic Sans MS" panose="030F0702030302020204" pitchFamily="66" charset="0"/>
              </a:rPr>
              <a:t>points</a:t>
            </a:r>
            <a:r>
              <a:rPr lang="es-ES" sz="2500" dirty="0">
                <a:latin typeface="Comic Sans MS" panose="030F0702030302020204" pitchFamily="66" charset="0"/>
              </a:rPr>
              <a:t> are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analysed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means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  <a:r>
              <a:rPr lang="es-ES" sz="2500" dirty="0" err="1">
                <a:latin typeface="Comic Sans MS" panose="030F0702030302020204" pitchFamily="66" charset="0"/>
              </a:rPr>
              <a:t>symmetric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Hermitian</a:t>
            </a:r>
            <a:r>
              <a:rPr lang="es-ES" sz="2500" dirty="0">
                <a:latin typeface="Comic Sans MS" panose="030F0702030302020204" pitchFamily="66" charset="0"/>
              </a:rPr>
              <a:t>)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called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i="1" dirty="0" err="1">
                <a:latin typeface="Comic Sans MS" panose="030F0702030302020204" pitchFamily="66" charset="0"/>
              </a:rPr>
              <a:t>hessian</a:t>
            </a:r>
            <a:r>
              <a:rPr lang="es-ES" sz="2500" i="1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matrix</a:t>
            </a:r>
            <a:r>
              <a:rPr lang="es-ES" sz="2500" i="1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which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it</a:t>
            </a:r>
            <a:r>
              <a:rPr lang="es-ES" sz="2500" dirty="0">
                <a:latin typeface="Comic Sans MS" panose="030F0702030302020204" pitchFamily="66" charset="0"/>
              </a:rPr>
              <a:t> has to be </a:t>
            </a:r>
            <a:r>
              <a:rPr lang="es-ES" sz="2500" dirty="0" err="1">
                <a:latin typeface="Comic Sans MS" panose="030F0702030302020204" pitchFamily="66" charset="0"/>
              </a:rPr>
              <a:t>determined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whether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not</a:t>
            </a:r>
            <a:r>
              <a:rPr lang="es-ES" sz="2500" dirty="0">
                <a:latin typeface="Comic Sans MS" panose="030F0702030302020204" pitchFamily="66" charset="0"/>
              </a:rPr>
              <a:t> positive </a:t>
            </a:r>
            <a:r>
              <a:rPr lang="es-ES" sz="2500" dirty="0" err="1"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or</a:t>
            </a:r>
            <a:r>
              <a:rPr lang="es-ES" sz="2500" dirty="0">
                <a:latin typeface="Comic Sans MS" panose="030F0702030302020204" pitchFamily="66" charset="0"/>
              </a:rPr>
              <a:t> negative </a:t>
            </a:r>
            <a:r>
              <a:rPr lang="es-ES" sz="2500" dirty="0" err="1"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742F6C-FECC-FAC4-A799-EE1D62BC0FE3}"/>
              </a:ext>
            </a:extLst>
          </p:cNvPr>
          <p:cNvSpPr txBox="1">
            <a:spLocks/>
          </p:cNvSpPr>
          <p:nvPr/>
        </p:nvSpPr>
        <p:spPr>
          <a:xfrm>
            <a:off x="636864" y="4413066"/>
            <a:ext cx="11355923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2B0F0A-60A0-FBA3-1E08-4ADF19F2D8F5}"/>
              </a:ext>
            </a:extLst>
          </p:cNvPr>
          <p:cNvCxnSpPr/>
          <p:nvPr/>
        </p:nvCxnSpPr>
        <p:spPr>
          <a:xfrm>
            <a:off x="4423458" y="1873679"/>
            <a:ext cx="71323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744FCB4-7B20-E12F-7119-F16909EF71A9}"/>
              </a:ext>
            </a:extLst>
          </p:cNvPr>
          <p:cNvSpPr txBox="1">
            <a:spLocks/>
          </p:cNvSpPr>
          <p:nvPr/>
        </p:nvSpPr>
        <p:spPr>
          <a:xfrm>
            <a:off x="828520" y="3552838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As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an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example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this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drawing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depicts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 </a:t>
            </a:r>
            <a:r>
              <a:rPr lang="es-ES" sz="25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function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</a:t>
            </a:r>
            <a:r>
              <a:rPr lang="es-ES" sz="2500" dirty="0">
                <a:latin typeface="Comic Sans MS" panose="030F0702030302020204" pitchFamily="66" charset="0"/>
              </a:rPr>
              <a:t>f : R</a:t>
            </a:r>
            <a:r>
              <a:rPr lang="es-ES" sz="2500" baseline="30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       R  </a:t>
            </a:r>
            <a:r>
              <a:rPr lang="es-ES" sz="2500" dirty="0" err="1">
                <a:latin typeface="Comic Sans MS" panose="030F0702030302020204" pitchFamily="66" charset="0"/>
              </a:rPr>
              <a:t>with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</a:p>
          <a:p>
            <a:pPr marL="0" indent="0">
              <a:buNone/>
            </a:pPr>
            <a:r>
              <a:rPr lang="es-ES" sz="2500" i="1" dirty="0">
                <a:latin typeface="Comic Sans MS" panose="030F0702030302020204" pitchFamily="66" charset="0"/>
              </a:rPr>
              <a:t>        local </a:t>
            </a:r>
            <a:r>
              <a:rPr lang="es-ES" sz="2500" i="1" dirty="0" err="1">
                <a:latin typeface="Comic Sans MS" panose="030F0702030302020204" pitchFamily="66" charset="0"/>
              </a:rPr>
              <a:t>minimum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(that </a:t>
            </a:r>
            <a:r>
              <a:rPr lang="es-ES" sz="2500" dirty="0" err="1">
                <a:latin typeface="Comic Sans MS" panose="030F0702030302020204" pitchFamily="66" charset="0"/>
              </a:rPr>
              <a:t>where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surface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gets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smallest</a:t>
            </a:r>
            <a:r>
              <a:rPr lang="es-ES" sz="2500" dirty="0">
                <a:latin typeface="Comic Sans MS" panose="030F0702030302020204" pitchFamily="66" charset="0"/>
              </a:rPr>
              <a:t> –</a:t>
            </a:r>
            <a:r>
              <a:rPr lang="es-ES" sz="2500" dirty="0" err="1">
                <a:latin typeface="Comic Sans MS" panose="030F0702030302020204" pitchFamily="66" charset="0"/>
              </a:rPr>
              <a:t>lowest</a:t>
            </a:r>
            <a:r>
              <a:rPr lang="es-ES" sz="2500" dirty="0">
                <a:latin typeface="Comic Sans MS" panose="030F0702030302020204" pitchFamily="66" charset="0"/>
              </a:rPr>
              <a:t>-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</a:t>
            </a:r>
            <a:r>
              <a:rPr lang="es-ES" sz="2500" dirty="0" err="1">
                <a:latin typeface="Comic Sans MS" panose="030F0702030302020204" pitchFamily="66" charset="0"/>
              </a:rPr>
              <a:t>value</a:t>
            </a:r>
            <a:r>
              <a:rPr lang="es-ES" sz="2500" dirty="0">
                <a:latin typeface="Comic Sans MS" panose="030F0702030302020204" pitchFamily="66" charset="0"/>
              </a:rPr>
              <a:t>), a </a:t>
            </a:r>
            <a:r>
              <a:rPr lang="es-ES" sz="2500" dirty="0" err="1">
                <a:latin typeface="Comic Sans MS" panose="030F0702030302020204" pitchFamily="66" charset="0"/>
              </a:rPr>
              <a:t>point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where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hessian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>
                <a:latin typeface="Comic Sans MS" panose="030F0702030302020204" pitchFamily="66" charset="0"/>
              </a:rPr>
              <a:t>positive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latin typeface="Comic Sans MS" panose="030F0702030302020204" pitchFamily="66" charset="0"/>
              </a:rPr>
              <a:t>.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9DF5306-4B85-FB13-9340-B88356C58262}"/>
              </a:ext>
            </a:extLst>
          </p:cNvPr>
          <p:cNvCxnSpPr/>
          <p:nvPr/>
        </p:nvCxnSpPr>
        <p:spPr>
          <a:xfrm>
            <a:off x="9728832" y="3792843"/>
            <a:ext cx="713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 descr="Narración contorno">
            <a:extLst>
              <a:ext uri="{FF2B5EF4-FFF2-40B4-BE49-F238E27FC236}">
                <a16:creationId xmlns:a16="http://schemas.microsoft.com/office/drawing/2014/main" id="{0E27950D-D4A6-FB5E-7E51-9DC1DB0F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836" y="1464997"/>
            <a:ext cx="914400" cy="914400"/>
          </a:xfrm>
          <a:prstGeom prst="rect">
            <a:avLst/>
          </a:prstGeom>
        </p:spPr>
      </p:pic>
      <p:pic>
        <p:nvPicPr>
          <p:cNvPr id="9" name="Imagen 8" descr="Gráfico, Gráfico de superficie&#10;&#10;Descripción generada automáticamente">
            <a:extLst>
              <a:ext uri="{FF2B5EF4-FFF2-40B4-BE49-F238E27FC236}">
                <a16:creationId xmlns:a16="http://schemas.microsoft.com/office/drawing/2014/main" id="{0851EA58-160D-EC7C-65DC-F0C5B3E50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5" y="4823928"/>
            <a:ext cx="2796518" cy="20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3A9C2FA-4000-8695-A896-615E874B0FC0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SDD matrices:  </a:t>
            </a:r>
            <a:r>
              <a:rPr lang="es-ES" b="1" i="1" dirty="0" err="1">
                <a:solidFill>
                  <a:srgbClr val="FF0000"/>
                </a:solidFill>
              </a:rPr>
              <a:t>second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result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8BB436-7E60-322D-0C3C-EB6F506236D3}"/>
              </a:ext>
            </a:extLst>
          </p:cNvPr>
          <p:cNvSpPr txBox="1"/>
          <p:nvPr/>
        </p:nvSpPr>
        <p:spPr>
          <a:xfrm>
            <a:off x="621792" y="1276652"/>
            <a:ext cx="101041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Theorem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be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Hermitian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matrix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elements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are  &gt; 0  and  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SDD,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positive </a:t>
            </a:r>
            <a:r>
              <a:rPr lang="es-ES_tradnl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definite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BFD344-FDAD-9AAE-BE29-8916CB9EC693}"/>
              </a:ext>
            </a:extLst>
          </p:cNvPr>
          <p:cNvSpPr txBox="1"/>
          <p:nvPr/>
        </p:nvSpPr>
        <p:spPr>
          <a:xfrm>
            <a:off x="621792" y="2717419"/>
            <a:ext cx="1039672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Proof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 err="1">
                <a:latin typeface="Comic Sans MS" panose="030F0702030302020204" pitchFamily="66" charset="0"/>
              </a:rPr>
              <a:t>Call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ij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to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element</a:t>
            </a:r>
            <a:r>
              <a:rPr lang="es-ES" sz="2500" dirty="0">
                <a:latin typeface="Comic Sans MS" panose="030F0702030302020204" pitchFamily="66" charset="0"/>
              </a:rPr>
              <a:t> in </a:t>
            </a:r>
            <a:r>
              <a:rPr lang="es-ES" sz="2500" dirty="0" err="1">
                <a:latin typeface="Comic Sans MS" panose="030F0702030302020204" pitchFamily="66" charset="0"/>
              </a:rPr>
              <a:t>row</a:t>
            </a:r>
            <a:r>
              <a:rPr lang="es-ES" sz="2500" dirty="0">
                <a:latin typeface="Comic Sans MS" panose="030F0702030302020204" pitchFamily="66" charset="0"/>
              </a:rPr>
              <a:t> i-</a:t>
            </a:r>
            <a:r>
              <a:rPr lang="es-ES" sz="2500" dirty="0" err="1">
                <a:latin typeface="Comic Sans MS" panose="030F0702030302020204" pitchFamily="66" charset="0"/>
              </a:rPr>
              <a:t>column</a:t>
            </a:r>
            <a:r>
              <a:rPr lang="es-ES" sz="2500" dirty="0">
                <a:latin typeface="Comic Sans MS" panose="030F0702030302020204" pitchFamily="66" charset="0"/>
              </a:rPr>
              <a:t> j, as usual. And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latin typeface="Comic Sans MS" panose="030F0702030302020204" pitchFamily="66" charset="0"/>
              </a:rPr>
              <a:t>take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=</a:t>
            </a:r>
            <a:r>
              <a:rPr lang="en-US" sz="2700" dirty="0">
                <a:latin typeface="Comic Sans MS" panose="030F0702030302020204" pitchFamily="66" charset="0"/>
              </a:rPr>
              <a:t>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∑ |</a:t>
            </a:r>
            <a:r>
              <a:rPr lang="es-ES" sz="2700" dirty="0" err="1"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latin typeface="Comic Sans MS" panose="030F0702030302020204" pitchFamily="66" charset="0"/>
              </a:rPr>
              <a:t>ij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|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every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row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index</a:t>
            </a:r>
            <a:r>
              <a:rPr lang="es-ES" sz="2500" dirty="0">
                <a:latin typeface="Comic Sans MS" panose="030F0702030302020204" pitchFamily="66" charset="0"/>
              </a:rPr>
              <a:t>  i = 1, 2, …, n.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7DFDD40-09B7-5743-023F-74D16B3FF0D0}"/>
              </a:ext>
            </a:extLst>
          </p:cNvPr>
          <p:cNvSpPr txBox="1"/>
          <p:nvPr/>
        </p:nvSpPr>
        <p:spPr>
          <a:xfrm>
            <a:off x="3057775" y="351611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j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4ED526-516E-54DB-E3C9-F530B27B7F7C}"/>
              </a:ext>
            </a:extLst>
          </p:cNvPr>
          <p:cNvSpPr txBox="1"/>
          <p:nvPr/>
        </p:nvSpPr>
        <p:spPr>
          <a:xfrm>
            <a:off x="1629038" y="3885448"/>
            <a:ext cx="103967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As A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SDD, </a:t>
            </a:r>
            <a:r>
              <a:rPr lang="es-ES" sz="2500" dirty="0" err="1">
                <a:latin typeface="Comic Sans MS" panose="030F0702030302020204" pitchFamily="66" charset="0"/>
              </a:rPr>
              <a:t>we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have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every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row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index</a:t>
            </a:r>
            <a:r>
              <a:rPr lang="es-ES" sz="2500" dirty="0">
                <a:latin typeface="Comic Sans MS" panose="030F0702030302020204" pitchFamily="66" charset="0"/>
              </a:rPr>
              <a:t>  i = 1, 2, … , n  </a:t>
            </a:r>
            <a:r>
              <a:rPr lang="es-ES" sz="2500" dirty="0" err="1">
                <a:latin typeface="Comic Sans MS" panose="030F0702030302020204" pitchFamily="66" charset="0"/>
              </a:rPr>
              <a:t>that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US" sz="2700" dirty="0">
                <a:latin typeface="Comic Sans MS" panose="030F0702030302020204" pitchFamily="66" charset="0"/>
              </a:rPr>
              <a:t>|</a:t>
            </a:r>
            <a:r>
              <a:rPr lang="en-US" sz="2700" dirty="0" err="1">
                <a:latin typeface="Comic Sans MS" panose="030F0702030302020204" pitchFamily="66" charset="0"/>
              </a:rPr>
              <a:t>A</a:t>
            </a:r>
            <a:r>
              <a:rPr lang="en-US" sz="2700" baseline="-25000" dirty="0" err="1">
                <a:latin typeface="Comic Sans MS" panose="030F0702030302020204" pitchFamily="66" charset="0"/>
              </a:rPr>
              <a:t>ii</a:t>
            </a:r>
            <a:r>
              <a:rPr lang="en-US" sz="2700" dirty="0">
                <a:latin typeface="Comic Sans MS" panose="030F0702030302020204" pitchFamily="66" charset="0"/>
              </a:rPr>
              <a:t>| &gt; </a:t>
            </a:r>
            <a:r>
              <a:rPr lang="pt-BR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700" baseline="-25000" dirty="0">
                <a:latin typeface="Comic Sans MS" panose="030F0702030302020204" pitchFamily="66" charset="0"/>
              </a:rPr>
              <a:t>i</a:t>
            </a:r>
            <a:r>
              <a:rPr lang="en-US" sz="27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holds</a:t>
            </a:r>
            <a:r>
              <a:rPr lang="es-ES" sz="2500" dirty="0">
                <a:latin typeface="Comic Sans MS" panose="030F0702030302020204" pitchFamily="66" charset="0"/>
              </a:rPr>
              <a:t>, that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,  </a:t>
            </a:r>
            <a:r>
              <a:rPr lang="en-US" sz="2500" dirty="0" err="1">
                <a:latin typeface="Comic Sans MS" panose="030F0702030302020204" pitchFamily="66" charset="0"/>
              </a:rPr>
              <a:t>A</a:t>
            </a:r>
            <a:r>
              <a:rPr lang="en-US" sz="2500" baseline="-25000" dirty="0" err="1">
                <a:latin typeface="Comic Sans MS" panose="030F0702030302020204" pitchFamily="66" charset="0"/>
              </a:rPr>
              <a:t>ii</a:t>
            </a:r>
            <a:r>
              <a:rPr lang="en-US" sz="2500" dirty="0">
                <a:latin typeface="Comic Sans MS" panose="030F0702030302020204" pitchFamily="66" charset="0"/>
              </a:rPr>
              <a:t> &gt; </a:t>
            </a:r>
            <a:r>
              <a:rPr lang="pt-BR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500" baseline="-25000" dirty="0">
                <a:latin typeface="Comic Sans MS" panose="030F0702030302020204" pitchFamily="66" charset="0"/>
              </a:rPr>
              <a:t>i  </a:t>
            </a:r>
            <a:r>
              <a:rPr lang="es-ES" sz="2500" dirty="0" err="1">
                <a:latin typeface="Comic Sans MS" panose="030F0702030302020204" pitchFamily="66" charset="0"/>
              </a:rPr>
              <a:t>because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 &gt; 0</a:t>
            </a:r>
            <a:r>
              <a:rPr lang="en-U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; hence, every real number contained in 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baseline="-5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latin typeface="Comic Sans MS" panose="030F0702030302020204" pitchFamily="66" charset="0"/>
              </a:rPr>
              <a:t>ii</a:t>
            </a:r>
            <a:r>
              <a:rPr lang="es-ES" sz="2500" dirty="0">
                <a:latin typeface="Comic Sans MS" panose="030F0702030302020204" pitchFamily="66" charset="0"/>
              </a:rPr>
              <a:t>) (= </a:t>
            </a:r>
            <a:r>
              <a:rPr lang="es-ES" sz="2500" dirty="0" err="1">
                <a:latin typeface="Comic Sans MS" panose="030F0702030302020204" pitchFamily="66" charset="0"/>
              </a:rPr>
              <a:t>Gershgorin</a:t>
            </a:r>
            <a:r>
              <a:rPr lang="es-ES" sz="2500" dirty="0">
                <a:latin typeface="Comic Sans MS" panose="030F0702030302020204" pitchFamily="66" charset="0"/>
              </a:rPr>
              <a:t> disk)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positive.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B01CAC-1936-237E-533F-7E480F6AFD3A}"/>
              </a:ext>
            </a:extLst>
          </p:cNvPr>
          <p:cNvSpPr txBox="1"/>
          <p:nvPr/>
        </p:nvSpPr>
        <p:spPr>
          <a:xfrm>
            <a:off x="1699377" y="5357847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>
                <a:latin typeface="Comic Sans MS" panose="030F0702030302020204" pitchFamily="66" charset="0"/>
              </a:rPr>
              <a:t>Then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by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i="1" dirty="0" err="1">
                <a:latin typeface="Comic Sans MS" panose="030F0702030302020204" pitchFamily="66" charset="0"/>
              </a:rPr>
              <a:t>Gershgorin</a:t>
            </a:r>
            <a:r>
              <a:rPr lang="en-US" sz="2500" i="1" dirty="0">
                <a:latin typeface="Comic Sans MS" panose="030F0702030302020204" pitchFamily="66" charset="0"/>
              </a:rPr>
              <a:t> circle theorem </a:t>
            </a:r>
            <a:r>
              <a:rPr lang="en-US" sz="2500" dirty="0">
                <a:latin typeface="Comic Sans MS" panose="030F0702030302020204" pitchFamily="66" charset="0"/>
              </a:rPr>
              <a:t>it follows </a:t>
            </a:r>
            <a:r>
              <a:rPr lang="es-ES_tradnl" sz="2500" dirty="0" err="1">
                <a:latin typeface="Comic Sans MS" panose="030F0702030302020204" pitchFamily="66" charset="0"/>
              </a:rPr>
              <a:t>all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eigenvalues</a:t>
            </a:r>
            <a:r>
              <a:rPr lang="es-ES" sz="2500" dirty="0">
                <a:latin typeface="Comic Sans MS" panose="030F0702030302020204" pitchFamily="66" charset="0"/>
              </a:rPr>
              <a:t> of A are positive, </a:t>
            </a:r>
            <a:r>
              <a:rPr lang="es-ES" sz="2500" dirty="0" err="1">
                <a:latin typeface="Comic Sans MS" panose="030F0702030302020204" pitchFamily="66" charset="0"/>
              </a:rPr>
              <a:t>yielding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that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>
                <a:latin typeface="Comic Sans MS" panose="030F0702030302020204" pitchFamily="66" charset="0"/>
              </a:rPr>
              <a:t>positive </a:t>
            </a:r>
            <a:r>
              <a:rPr lang="es-ES" sz="2500" i="1" dirty="0" err="1"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endParaRPr lang="es-ES" sz="25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39C6D-E783-5288-4521-5915A2C07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A55E153-02AB-5FA2-AF8D-964269E20EA1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SDD matrices:  </a:t>
            </a:r>
            <a:r>
              <a:rPr lang="es-ES" b="1" dirty="0">
                <a:solidFill>
                  <a:srgbClr val="FF0000"/>
                </a:solidFill>
              </a:rPr>
              <a:t>… </a:t>
            </a:r>
            <a:r>
              <a:rPr lang="es-ES" b="1" i="1" dirty="0" err="1">
                <a:solidFill>
                  <a:srgbClr val="FF0000"/>
                </a:solidFill>
              </a:rPr>
              <a:t>second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result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0C8BC3-1D4A-B3C9-DF3F-448C7482EA03}"/>
              </a:ext>
            </a:extLst>
          </p:cNvPr>
          <p:cNvSpPr txBox="1"/>
          <p:nvPr/>
        </p:nvSpPr>
        <p:spPr>
          <a:xfrm>
            <a:off x="621792" y="2654751"/>
            <a:ext cx="101041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Theorem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be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Hermitian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matrix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elements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are  &lt; 0  and  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SDD,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negative </a:t>
            </a:r>
            <a:r>
              <a:rPr lang="es-ES_tradnl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definite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200751-4C38-AD34-1387-5E222C42B50F}"/>
              </a:ext>
            </a:extLst>
          </p:cNvPr>
          <p:cNvSpPr txBox="1"/>
          <p:nvPr/>
        </p:nvSpPr>
        <p:spPr>
          <a:xfrm>
            <a:off x="621792" y="4370605"/>
            <a:ext cx="10396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500" i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Proof</a:t>
            </a:r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 </a:t>
            </a:r>
            <a:r>
              <a:rPr lang="es-ES" sz="2500" dirty="0" err="1">
                <a:latin typeface="Comic Sans MS" panose="030F0702030302020204" pitchFamily="66" charset="0"/>
              </a:rPr>
              <a:t>Follows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from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theorem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positive </a:t>
            </a:r>
            <a:r>
              <a:rPr lang="es-ES" sz="2500" dirty="0" err="1"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latin typeface="Comic Sans MS" panose="030F0702030302020204" pitchFamily="66" charset="0"/>
              </a:rPr>
              <a:t> matrices,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</a:t>
            </a:r>
            <a:r>
              <a:rPr lang="es-ES" sz="2500" dirty="0" err="1">
                <a:latin typeface="Comic Sans MS" panose="030F0702030302020204" pitchFamily="66" charset="0"/>
              </a:rPr>
              <a:t>recalling</a:t>
            </a:r>
            <a:r>
              <a:rPr lang="es-ES" sz="2500" dirty="0">
                <a:latin typeface="Comic Sans MS" panose="030F0702030302020204" pitchFamily="66" charset="0"/>
              </a:rPr>
              <a:t> that  A 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negative </a:t>
            </a:r>
            <a:r>
              <a:rPr lang="es-ES" sz="2500" dirty="0" err="1"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whenever</a:t>
            </a:r>
            <a:r>
              <a:rPr lang="es-ES" sz="2500" dirty="0">
                <a:latin typeface="Comic Sans MS" panose="030F0702030302020204" pitchFamily="66" charset="0"/>
              </a:rPr>
              <a:t> (-A)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positive </a:t>
            </a:r>
            <a:r>
              <a:rPr lang="es-ES" sz="2500" dirty="0" err="1"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  <a:endParaRPr lang="es-ES" sz="2500" b="1" dirty="0"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0A087A-AD07-A454-6ABD-39800036A90D}"/>
              </a:ext>
            </a:extLst>
          </p:cNvPr>
          <p:cNvSpPr txBox="1"/>
          <p:nvPr/>
        </p:nvSpPr>
        <p:spPr>
          <a:xfrm>
            <a:off x="470902" y="1433831"/>
            <a:ext cx="112501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• And </a:t>
            </a:r>
            <a:r>
              <a:rPr lang="es-ES" sz="2500" dirty="0" err="1">
                <a:latin typeface="Comic Sans MS" panose="030F0702030302020204" pitchFamily="66" charset="0"/>
              </a:rPr>
              <a:t>next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result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almost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direct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written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this</a:t>
            </a:r>
            <a:r>
              <a:rPr lang="es-ES" sz="2500" dirty="0">
                <a:latin typeface="Comic Sans MS" panose="030F0702030302020204" pitchFamily="66" charset="0"/>
              </a:rPr>
              <a:t> time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negative </a:t>
            </a:r>
            <a:r>
              <a:rPr lang="es-ES" sz="2500" dirty="0" err="1">
                <a:latin typeface="Comic Sans MS" panose="030F0702030302020204" pitchFamily="66" charset="0"/>
              </a:rPr>
              <a:t>definite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matrices:</a:t>
            </a:r>
          </a:p>
        </p:txBody>
      </p:sp>
    </p:spTree>
    <p:extLst>
      <p:ext uri="{BB962C8B-B14F-4D97-AF65-F5344CB8AC3E}">
        <p14:creationId xmlns:p14="http://schemas.microsoft.com/office/powerpoint/2010/main" val="28955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33C0-3F40-2D8C-0101-8A1D75D5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56B3D-B49E-31C8-EE40-09994DB2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478800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notation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BA1A44A-E871-7E55-B53B-00D28AE185B7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8EAC97-C0F9-4603-8EAE-CDD5E2EBDD3B}"/>
              </a:ext>
            </a:extLst>
          </p:cNvPr>
          <p:cNvSpPr txBox="1">
            <a:spLocks/>
          </p:cNvSpPr>
          <p:nvPr/>
        </p:nvSpPr>
        <p:spPr>
          <a:xfrm>
            <a:off x="745836" y="1826894"/>
            <a:ext cx="11196782" cy="2524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</a:rPr>
              <a:t>:  set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square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matrices on n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rows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n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columns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with</a:t>
            </a:r>
            <a:r>
              <a:rPr lang="es-ES" sz="25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entries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belonging</a:t>
            </a:r>
            <a:r>
              <a:rPr lang="es-ES" sz="2500" dirty="0">
                <a:latin typeface="Comic Sans MS" panose="030F0702030302020204" pitchFamily="66" charset="0"/>
              </a:rPr>
              <a:t> to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set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complex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numbers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(C).</a:t>
            </a:r>
            <a:r>
              <a:rPr lang="es-ES" sz="25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70E8A-D4CB-8734-6E45-8E0DAA3C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3539569"/>
            <a:ext cx="11324244" cy="2524227"/>
          </a:xfrm>
        </p:spPr>
        <p:txBody>
          <a:bodyPr>
            <a:normAutofit/>
          </a:bodyPr>
          <a:lstStyle/>
          <a:p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</a:rPr>
              <a:t>:  set of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square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matrices on n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rows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n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columns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with</a:t>
            </a:r>
            <a:r>
              <a:rPr lang="es-ES" sz="25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entries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belonging</a:t>
            </a:r>
            <a:r>
              <a:rPr lang="es-ES" sz="2500" dirty="0">
                <a:latin typeface="Comic Sans MS" panose="030F0702030302020204" pitchFamily="66" charset="0"/>
              </a:rPr>
              <a:t> to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set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numbers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(R).</a:t>
            </a:r>
            <a:r>
              <a:rPr lang="es-ES" sz="25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latin typeface="Comic Sans MS" panose="030F0702030302020204" pitchFamily="66" charset="0"/>
              </a:rPr>
              <a:t>Clearly</a:t>
            </a:r>
            <a:r>
              <a:rPr lang="es-ES" sz="2500" dirty="0">
                <a:latin typeface="Comic Sans MS" panose="030F0702030302020204" pitchFamily="66" charset="0"/>
              </a:rPr>
              <a:t>   M</a:t>
            </a:r>
            <a:r>
              <a:rPr lang="es-ES" sz="2500" baseline="-25000" dirty="0">
                <a:latin typeface="Comic Sans MS" panose="030F0702030302020204" pitchFamily="66" charset="0"/>
              </a:rPr>
              <a:t>R</a:t>
            </a:r>
            <a:r>
              <a:rPr lang="es-ES" sz="2500" dirty="0">
                <a:latin typeface="Comic Sans MS" panose="030F0702030302020204" pitchFamily="66" charset="0"/>
              </a:rPr>
              <a:t>(n x n)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⊂</a:t>
            </a:r>
            <a:r>
              <a:rPr lang="es-ES" sz="2500" dirty="0">
                <a:latin typeface="Comic Sans MS" panose="030F0702030302020204" pitchFamily="66" charset="0"/>
              </a:rPr>
              <a:t> 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(real matrices are </a:t>
            </a:r>
            <a:r>
              <a:rPr lang="es-ES" sz="2500" dirty="0" err="1">
                <a:latin typeface="Comic Sans MS" panose="030F0702030302020204" pitchFamily="66" charset="0"/>
              </a:rPr>
              <a:t>also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complex</a:t>
            </a:r>
            <a:r>
              <a:rPr lang="es-ES" sz="2500" dirty="0">
                <a:latin typeface="Comic Sans MS" panose="030F0702030302020204" pitchFamily="66" charset="0"/>
              </a:rPr>
              <a:t> matrices).             </a:t>
            </a: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1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25BF1-7B73-3C56-700E-0E1FDA32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B6E9A48-620B-A9C7-F5D8-5488EF1EB056}"/>
              </a:ext>
            </a:extLst>
          </p:cNvPr>
          <p:cNvSpPr/>
          <p:nvPr/>
        </p:nvSpPr>
        <p:spPr>
          <a:xfrm>
            <a:off x="193963" y="102668"/>
            <a:ext cx="11804073" cy="2717062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5BA19A1-7541-EF8D-1B65-4DDD3002FB35}"/>
              </a:ext>
            </a:extLst>
          </p:cNvPr>
          <p:cNvSpPr txBox="1">
            <a:spLocks/>
          </p:cNvSpPr>
          <p:nvPr/>
        </p:nvSpPr>
        <p:spPr>
          <a:xfrm>
            <a:off x="2958501" y="-80101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Consider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Hermitian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0FBB0B-D2CB-24C1-4BCE-B9550187A7CC}"/>
              </a:ext>
            </a:extLst>
          </p:cNvPr>
          <p:cNvSpPr txBox="1">
            <a:spLocks/>
          </p:cNvSpPr>
          <p:nvPr/>
        </p:nvSpPr>
        <p:spPr>
          <a:xfrm>
            <a:off x="366489" y="335058"/>
            <a:ext cx="2419487" cy="565416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-Test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2EAE3F-AF32-308B-4993-03460428D737}"/>
              </a:ext>
            </a:extLst>
          </p:cNvPr>
          <p:cNvSpPr txBox="1"/>
          <p:nvPr/>
        </p:nvSpPr>
        <p:spPr>
          <a:xfrm>
            <a:off x="193963" y="2860221"/>
            <a:ext cx="87723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Please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choose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option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</a:rPr>
              <a:t> suites: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65AA82-F9EE-70D9-FB48-E9F6C1AF2D3F}"/>
              </a:ext>
            </a:extLst>
          </p:cNvPr>
          <p:cNvSpPr txBox="1"/>
          <p:nvPr/>
        </p:nvSpPr>
        <p:spPr>
          <a:xfrm>
            <a:off x="3456946" y="770806"/>
            <a:ext cx="8001471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sz="2700" dirty="0" err="1">
                <a:latin typeface="Comic Sans MS" panose="030F0702030302020204" pitchFamily="66" charset="0"/>
              </a:rPr>
              <a:t>H</a:t>
            </a:r>
            <a:r>
              <a:rPr lang="es-ES" sz="2700" baseline="-25000" dirty="0" err="1">
                <a:latin typeface="Comic Sans MS" panose="030F0702030302020204" pitchFamily="66" charset="0"/>
              </a:rPr>
              <a:t>x</a:t>
            </a:r>
            <a:r>
              <a:rPr lang="es-ES" sz="2700" dirty="0">
                <a:latin typeface="Comic Sans MS" panose="030F0702030302020204" pitchFamily="66" charset="0"/>
              </a:rPr>
              <a:t> =                        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2800" dirty="0">
                <a:latin typeface="Comic Sans MS" panose="030F0702030302020204" pitchFamily="66" charset="0"/>
              </a:rPr>
              <a:t>M</a:t>
            </a:r>
            <a:r>
              <a:rPr lang="es-ES" sz="2800" baseline="-25000" dirty="0">
                <a:latin typeface="Comic Sans MS" panose="030F0702030302020204" pitchFamily="66" charset="0"/>
              </a:rPr>
              <a:t>R</a:t>
            </a:r>
            <a:r>
              <a:rPr lang="es-ES" sz="2800" dirty="0">
                <a:latin typeface="Comic Sans MS" panose="030F0702030302020204" pitchFamily="66" charset="0"/>
              </a:rPr>
              <a:t>(3 x 3)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⊂</a:t>
            </a:r>
            <a:r>
              <a:rPr lang="es-ES" sz="2800" dirty="0">
                <a:latin typeface="Comic Sans MS" panose="030F0702030302020204" pitchFamily="66" charset="0"/>
              </a:rPr>
              <a:t> M</a:t>
            </a:r>
            <a:r>
              <a:rPr lang="es-ES" sz="2800" baseline="-25000" dirty="0">
                <a:latin typeface="Comic Sans MS" panose="030F0702030302020204" pitchFamily="66" charset="0"/>
              </a:rPr>
              <a:t>C</a:t>
            </a:r>
            <a:r>
              <a:rPr lang="es-ES" sz="2800" dirty="0">
                <a:latin typeface="Comic Sans MS" panose="030F0702030302020204" pitchFamily="66" charset="0"/>
              </a:rPr>
              <a:t>(3 x 3)</a:t>
            </a:r>
          </a:p>
          <a:p>
            <a:endParaRPr lang="es-ES" sz="2800" dirty="0">
              <a:latin typeface="Comic Sans MS" panose="030F0702030302020204" pitchFamily="66" charset="0"/>
            </a:endParaRPr>
          </a:p>
          <a:p>
            <a:r>
              <a:rPr lang="es-ES" sz="2800" dirty="0" err="1">
                <a:latin typeface="Comic Sans MS" panose="030F0702030302020204" pitchFamily="66" charset="0"/>
              </a:rPr>
              <a:t>for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values</a:t>
            </a:r>
            <a:r>
              <a:rPr lang="es-ES" sz="2800" dirty="0">
                <a:latin typeface="Comic Sans MS" panose="030F0702030302020204" pitchFamily="66" charset="0"/>
              </a:rPr>
              <a:t>  x = -2, x = -1, x = 1  and  x = 2. 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68634FC-E681-1EBD-E8EE-71F4DF3B398F}"/>
              </a:ext>
            </a:extLst>
          </p:cNvPr>
          <p:cNvSpPr/>
          <p:nvPr/>
        </p:nvSpPr>
        <p:spPr>
          <a:xfrm>
            <a:off x="6579818" y="937713"/>
            <a:ext cx="117301" cy="1124881"/>
          </a:xfrm>
          <a:prstGeom prst="righ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ACEBEC21-9D12-0FAF-5B21-4D1EC9C502ED}"/>
              </a:ext>
            </a:extLst>
          </p:cNvPr>
          <p:cNvSpPr/>
          <p:nvPr/>
        </p:nvSpPr>
        <p:spPr>
          <a:xfrm>
            <a:off x="4367245" y="937714"/>
            <a:ext cx="117301" cy="1124881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BCEF8340-753C-716B-CEA2-5E2114C05E68}"/>
              </a:ext>
            </a:extLst>
          </p:cNvPr>
          <p:cNvSpPr/>
          <p:nvPr/>
        </p:nvSpPr>
        <p:spPr>
          <a:xfrm>
            <a:off x="1481115" y="3529016"/>
            <a:ext cx="3240000" cy="144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E124EA-69A0-D397-8929-FAAFEF85C6E2}"/>
              </a:ext>
            </a:extLst>
          </p:cNvPr>
          <p:cNvSpPr txBox="1"/>
          <p:nvPr/>
        </p:nvSpPr>
        <p:spPr>
          <a:xfrm>
            <a:off x="4520950" y="859186"/>
            <a:ext cx="3033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6-x  -1    2 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-1   3x    1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2    1   -2-6x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013F4696-2F80-85B7-A4B3-8BC33D9D0CB5}"/>
              </a:ext>
            </a:extLst>
          </p:cNvPr>
          <p:cNvSpPr/>
          <p:nvPr/>
        </p:nvSpPr>
        <p:spPr>
          <a:xfrm>
            <a:off x="1338501" y="3384634"/>
            <a:ext cx="3240000" cy="14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x = -2,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-2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</a:t>
            </a: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negative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definite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D566BDBA-3F34-5487-0E35-4CE8E48D47F9}"/>
              </a:ext>
            </a:extLst>
          </p:cNvPr>
          <p:cNvSpPr/>
          <p:nvPr/>
        </p:nvSpPr>
        <p:spPr>
          <a:xfrm>
            <a:off x="6597007" y="3493034"/>
            <a:ext cx="3240000" cy="144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7FFE9255-851E-393D-5516-7EC227483C1F}"/>
              </a:ext>
            </a:extLst>
          </p:cNvPr>
          <p:cNvSpPr/>
          <p:nvPr/>
        </p:nvSpPr>
        <p:spPr>
          <a:xfrm>
            <a:off x="6454393" y="3348652"/>
            <a:ext cx="3240000" cy="14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x = -1,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positive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definite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E3B9F9A7-A790-D4BA-48B5-B5CD06D3936F}"/>
              </a:ext>
            </a:extLst>
          </p:cNvPr>
          <p:cNvSpPr/>
          <p:nvPr/>
        </p:nvSpPr>
        <p:spPr>
          <a:xfrm>
            <a:off x="1481115" y="5263389"/>
            <a:ext cx="3240000" cy="144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: esquinas redondeadas 50">
            <a:extLst>
              <a:ext uri="{FF2B5EF4-FFF2-40B4-BE49-F238E27FC236}">
                <a16:creationId xmlns:a16="http://schemas.microsoft.com/office/drawing/2014/main" id="{20A9420F-71A8-7F2C-BCDC-1F5EDD74F661}"/>
              </a:ext>
            </a:extLst>
          </p:cNvPr>
          <p:cNvSpPr/>
          <p:nvPr/>
        </p:nvSpPr>
        <p:spPr>
          <a:xfrm>
            <a:off x="1338501" y="5119007"/>
            <a:ext cx="3240000" cy="14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x = 1,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</a:t>
            </a: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negative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definite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41A81898-2B4C-1CD4-AAA8-DAF36C6DCB31}"/>
              </a:ext>
            </a:extLst>
          </p:cNvPr>
          <p:cNvSpPr/>
          <p:nvPr/>
        </p:nvSpPr>
        <p:spPr>
          <a:xfrm>
            <a:off x="6613329" y="5265078"/>
            <a:ext cx="3240000" cy="144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: esquinas redondeadas 50">
            <a:hlinkClick r:id="rId3" action="ppaction://hlinksldjump"/>
            <a:extLst>
              <a:ext uri="{FF2B5EF4-FFF2-40B4-BE49-F238E27FC236}">
                <a16:creationId xmlns:a16="http://schemas.microsoft.com/office/drawing/2014/main" id="{AD5BC5F9-1A77-1388-6569-8A7B3580E0A1}"/>
              </a:ext>
            </a:extLst>
          </p:cNvPr>
          <p:cNvSpPr/>
          <p:nvPr/>
        </p:nvSpPr>
        <p:spPr>
          <a:xfrm>
            <a:off x="6470715" y="5120696"/>
            <a:ext cx="3240000" cy="14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x = 2,</a:t>
            </a:r>
          </a:p>
          <a:p>
            <a:pPr algn="ctr"/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</a:t>
            </a:r>
          </a:p>
          <a:p>
            <a:pPr algn="ctr"/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positive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definite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12" grpId="0" animBg="1"/>
      <p:bldP spid="4" grpId="0" animBg="1"/>
      <p:bldP spid="5" grpId="0" animBg="1"/>
      <p:bldP spid="10" grpId="0" animBg="1"/>
      <p:bldP spid="13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5786995" y="2590188"/>
            <a:ext cx="60961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WONDERFUL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809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6454538" y="2131370"/>
            <a:ext cx="45359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That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is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not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good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choice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…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8A65D19-2461-7953-1D52-DF26BF3A46E5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0EFA36D-9E91-45F9-7A99-399FC127D53E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1CAF5ED-C38D-F3D9-7944-31D6382583F7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5A42-5FDA-4E58-3B9A-8BC851A3F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4D1EBA0-B080-58F8-950F-F6C132A54BFF}"/>
              </a:ext>
            </a:extLst>
          </p:cNvPr>
          <p:cNvSpPr txBox="1">
            <a:spLocks/>
          </p:cNvSpPr>
          <p:nvPr/>
        </p:nvSpPr>
        <p:spPr>
          <a:xfrm>
            <a:off x="535776" y="0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All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four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matrices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</a:t>
            </a:r>
            <a:r>
              <a:rPr lang="es-ES_tradnl" sz="2500" baseline="-25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are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SDD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which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easily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checked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by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means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following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table: 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C0B0B45-A83C-D265-2D6C-9A35C2D82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99243"/>
              </p:ext>
            </p:extLst>
          </p:nvPr>
        </p:nvGraphicFramePr>
        <p:xfrm>
          <a:off x="3682800" y="2178000"/>
          <a:ext cx="7536873" cy="115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91">
                  <a:extLst>
                    <a:ext uri="{9D8B030D-6E8A-4147-A177-3AD203B41FA5}">
                      <a16:colId xmlns:a16="http://schemas.microsoft.com/office/drawing/2014/main" val="656285602"/>
                    </a:ext>
                  </a:extLst>
                </a:gridCol>
                <a:gridCol w="3694545">
                  <a:extLst>
                    <a:ext uri="{9D8B030D-6E8A-4147-A177-3AD203B41FA5}">
                      <a16:colId xmlns:a16="http://schemas.microsoft.com/office/drawing/2014/main" val="874056831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542739317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2841789622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71997215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46412985"/>
                    </a:ext>
                  </a:extLst>
                </a:gridCol>
              </a:tblGrid>
              <a:tr h="385772">
                <a:tc>
                  <a:txBody>
                    <a:bodyPr/>
                    <a:lstStyle/>
                    <a:p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Row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|-1| + |2|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s-ES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399915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Row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         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|-1| + |1|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885653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Row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          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|2| + |1|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</a:t>
                      </a:r>
                      <a:r>
                        <a:rPr lang="es-E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39687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EF5E7A3-370D-0B79-3EFB-FFD73D902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19488"/>
              </p:ext>
            </p:extLst>
          </p:nvPr>
        </p:nvGraphicFramePr>
        <p:xfrm>
          <a:off x="4575600" y="1810800"/>
          <a:ext cx="664602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388">
                  <a:extLst>
                    <a:ext uri="{9D8B030D-6E8A-4147-A177-3AD203B41FA5}">
                      <a16:colId xmlns:a16="http://schemas.microsoft.com/office/drawing/2014/main" val="2762767673"/>
                    </a:ext>
                  </a:extLst>
                </a:gridCol>
                <a:gridCol w="724595">
                  <a:extLst>
                    <a:ext uri="{9D8B030D-6E8A-4147-A177-3AD203B41FA5}">
                      <a16:colId xmlns:a16="http://schemas.microsoft.com/office/drawing/2014/main" val="3362499932"/>
                    </a:ext>
                  </a:extLst>
                </a:gridCol>
                <a:gridCol w="753224">
                  <a:extLst>
                    <a:ext uri="{9D8B030D-6E8A-4147-A177-3AD203B41FA5}">
                      <a16:colId xmlns:a16="http://schemas.microsoft.com/office/drawing/2014/main" val="507747962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298422173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781526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Sum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moduli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nondiagonal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entries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x = 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x =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 x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>
                          <a:solidFill>
                            <a:schemeClr val="tx1"/>
                          </a:solidFill>
                        </a:rPr>
                        <a:t>x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3834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5339824-C6C2-DF5F-8872-C94CF491D4F7}"/>
              </a:ext>
            </a:extLst>
          </p:cNvPr>
          <p:cNvSpPr txBox="1"/>
          <p:nvPr/>
        </p:nvSpPr>
        <p:spPr>
          <a:xfrm>
            <a:off x="8265600" y="1440748"/>
            <a:ext cx="2954219" cy="369332"/>
          </a:xfrm>
          <a:prstGeom prst="rect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/>
              <a:t>           </a:t>
            </a:r>
            <a:r>
              <a:rPr lang="es-ES" dirty="0"/>
              <a:t>Diagonal </a:t>
            </a:r>
            <a:r>
              <a:rPr lang="es-ES" dirty="0" err="1"/>
              <a:t>entries</a:t>
            </a:r>
            <a:endParaRPr lang="es-E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5B6523E-6557-A6D1-C069-1C567755DF2D}"/>
              </a:ext>
            </a:extLst>
          </p:cNvPr>
          <p:cNvSpPr txBox="1">
            <a:spLocks/>
          </p:cNvSpPr>
          <p:nvPr/>
        </p:nvSpPr>
        <p:spPr>
          <a:xfrm>
            <a:off x="637342" y="3426591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Despite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this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table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also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shows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that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all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considered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value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x,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matrix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</a:t>
            </a:r>
            <a:r>
              <a:rPr lang="es-ES_tradnl" sz="2500" baseline="-25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x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has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both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positive and negative diagonal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elements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hence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s-ES_tradnl" sz="2500" i="1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neither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 can be positive</a:t>
            </a:r>
          </a:p>
          <a:p>
            <a:pPr marL="0" indent="0">
              <a:buNone/>
            </a:pP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definitive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nor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 negative </a:t>
            </a:r>
            <a:r>
              <a:rPr lang="es-ES_tradnl" sz="2500" i="1" dirty="0" err="1">
                <a:solidFill>
                  <a:srgbClr val="FF0000"/>
                </a:solidFill>
                <a:cs typeface="Arial" panose="020B0604020202020204" pitchFamily="34" charset="0"/>
              </a:rPr>
              <a:t>definite</a:t>
            </a:r>
            <a:r>
              <a:rPr lang="es-ES_tradnl" sz="2500" i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Rectángulo: esquinas redondeadas 50">
            <a:extLst>
              <a:ext uri="{FF2B5EF4-FFF2-40B4-BE49-F238E27FC236}">
                <a16:creationId xmlns:a16="http://schemas.microsoft.com/office/drawing/2014/main" id="{8EF125CD-8BF5-F1CD-7E24-370D098DF3F9}"/>
              </a:ext>
            </a:extLst>
          </p:cNvPr>
          <p:cNvSpPr/>
          <p:nvPr/>
        </p:nvSpPr>
        <p:spPr>
          <a:xfrm>
            <a:off x="4851995" y="5281624"/>
            <a:ext cx="5198481" cy="10166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x = 1,  </a:t>
            </a:r>
            <a:r>
              <a:rPr lang="es-ES" sz="23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ES" sz="2300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SDD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</a:t>
            </a: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negative </a:t>
            </a:r>
            <a:r>
              <a:rPr lang="es-ES" sz="23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definite</a:t>
            </a:r>
            <a:endParaRPr lang="es-ES" sz="2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3D56A66-FCDB-CC47-8AF1-0952614FD456}"/>
              </a:ext>
            </a:extLst>
          </p:cNvPr>
          <p:cNvSpPr txBox="1">
            <a:spLocks/>
          </p:cNvSpPr>
          <p:nvPr/>
        </p:nvSpPr>
        <p:spPr>
          <a:xfrm>
            <a:off x="606240" y="4951827"/>
            <a:ext cx="11656224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Then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correct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answer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is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 </a:t>
            </a:r>
            <a:endParaRPr lang="es-ES_tradnl" sz="25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235FA7-484F-B8E6-F3F1-A3D224BC50E7}"/>
              </a:ext>
            </a:extLst>
          </p:cNvPr>
          <p:cNvSpPr txBox="1"/>
          <p:nvPr/>
        </p:nvSpPr>
        <p:spPr>
          <a:xfrm>
            <a:off x="970374" y="2272930"/>
            <a:ext cx="303389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6-x  -1       2  </a:t>
            </a:r>
          </a:p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   3x      1</a:t>
            </a:r>
          </a:p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     1   -2-6x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55843422-27AA-5C28-8121-E9301578ECB6}"/>
              </a:ext>
            </a:extLst>
          </p:cNvPr>
          <p:cNvSpPr/>
          <p:nvPr/>
        </p:nvSpPr>
        <p:spPr>
          <a:xfrm>
            <a:off x="911723" y="2297921"/>
            <a:ext cx="117301" cy="917471"/>
          </a:xfrm>
          <a:prstGeom prst="leftBracke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DE1C93ED-4CFB-8618-C1F7-7DFCB98A1393}"/>
              </a:ext>
            </a:extLst>
          </p:cNvPr>
          <p:cNvSpPr/>
          <p:nvPr/>
        </p:nvSpPr>
        <p:spPr>
          <a:xfrm flipH="1">
            <a:off x="2222238" y="2297922"/>
            <a:ext cx="117300" cy="917471"/>
          </a:xfrm>
          <a:prstGeom prst="leftBracke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6DB6D9F-8A99-338D-9DDD-9CBE0EE2822E}"/>
              </a:ext>
            </a:extLst>
          </p:cNvPr>
          <p:cNvSpPr txBox="1"/>
          <p:nvPr/>
        </p:nvSpPr>
        <p:spPr>
          <a:xfrm>
            <a:off x="345183" y="2008688"/>
            <a:ext cx="8001471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Comic Sans MS" panose="030F0702030302020204" pitchFamily="66" charset="0"/>
              </a:rPr>
              <a:t>       </a:t>
            </a:r>
          </a:p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S" baseline="-25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es-ES" sz="2700" dirty="0">
                <a:latin typeface="Comic Sans MS" panose="030F0702030302020204" pitchFamily="66" charset="0"/>
              </a:rPr>
              <a:t>    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0629CF6-C073-55E0-C0A5-4DE0D4806FA5}"/>
              </a:ext>
            </a:extLst>
          </p:cNvPr>
          <p:cNvCxnSpPr/>
          <p:nvPr/>
        </p:nvCxnSpPr>
        <p:spPr>
          <a:xfrm>
            <a:off x="2571298" y="2735235"/>
            <a:ext cx="862368" cy="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DE46F-54C9-FB0C-CDA7-3EC476F16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02DCF-FE23-31E9-87CE-9577C172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477350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notation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11DBF-0E17-9DCF-21FE-1A6C028DF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2026079"/>
            <a:ext cx="11196782" cy="345856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• </a:t>
            </a:r>
            <a:r>
              <a:rPr lang="es-ES" sz="6300" dirty="0" err="1">
                <a:latin typeface="Comic Sans MS" panose="030F0702030302020204" pitchFamily="66" charset="0"/>
              </a:rPr>
              <a:t>Given</a:t>
            </a:r>
            <a:r>
              <a:rPr lang="es-ES" sz="6300" dirty="0">
                <a:latin typeface="Comic Sans MS" panose="030F0702030302020204" pitchFamily="66" charset="0"/>
              </a:rPr>
              <a:t> A </a:t>
            </a:r>
            <a:r>
              <a:rPr lang="es-ES" sz="63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6300" dirty="0">
                <a:latin typeface="Comic Sans MS" panose="030F0702030302020204" pitchFamily="66" charset="0"/>
              </a:rPr>
              <a:t>M</a:t>
            </a:r>
            <a:r>
              <a:rPr lang="es-ES" sz="6300" baseline="-25000" dirty="0">
                <a:latin typeface="Comic Sans MS" panose="030F0702030302020204" pitchFamily="66" charset="0"/>
              </a:rPr>
              <a:t>C</a:t>
            </a:r>
            <a:r>
              <a:rPr lang="es-ES" sz="6300" dirty="0">
                <a:latin typeface="Comic Sans MS" panose="030F0702030302020204" pitchFamily="66" charset="0"/>
              </a:rPr>
              <a:t>(n x n), </a:t>
            </a:r>
            <a:r>
              <a:rPr lang="es-ES" sz="63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s-ES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63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transpose</a:t>
            </a:r>
            <a:r>
              <a:rPr lang="es-ES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63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</a:t>
            </a:r>
            <a:r>
              <a:rPr lang="es-ES_tradnl" sz="63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6300" dirty="0" err="1"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6300" dirty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63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s-ES" sz="6300" dirty="0">
                <a:latin typeface="Comic Sans MS" panose="030F0702030302020204" pitchFamily="66" charset="0"/>
              </a:rPr>
              <a:t>M</a:t>
            </a:r>
            <a:r>
              <a:rPr lang="es-ES" sz="6300" baseline="-25000" dirty="0">
                <a:latin typeface="Comic Sans MS" panose="030F0702030302020204" pitchFamily="66" charset="0"/>
              </a:rPr>
              <a:t>C</a:t>
            </a:r>
            <a:r>
              <a:rPr lang="es-ES" sz="6300" dirty="0">
                <a:latin typeface="Comic Sans MS" panose="030F0702030302020204" pitchFamily="66" charset="0"/>
              </a:rPr>
              <a:t>(n x n) </a:t>
            </a:r>
            <a:r>
              <a:rPr lang="es-ES" sz="6300" dirty="0" err="1">
                <a:latin typeface="Comic Sans MS" panose="030F0702030302020204" pitchFamily="66" charset="0"/>
              </a:rPr>
              <a:t>with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entries</a:t>
            </a:r>
            <a:endParaRPr lang="es-ES" sz="63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                                     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63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63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63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63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  </a:t>
            </a:r>
            <a:r>
              <a:rPr lang="es-ES" sz="63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i, j=1, 2,…, n, </a:t>
            </a:r>
          </a:p>
          <a:p>
            <a:pPr marL="0" indent="0">
              <a:buNone/>
            </a:pPr>
            <a:endParaRPr lang="es-ES" sz="6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6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6300" dirty="0" err="1">
                <a:latin typeface="Comic Sans MS" panose="030F0702030302020204" pitchFamily="66" charset="0"/>
              </a:rPr>
              <a:t>first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index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indicating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rows</a:t>
            </a:r>
            <a:r>
              <a:rPr lang="es-ES" sz="6300" dirty="0">
                <a:latin typeface="Comic Sans MS" panose="030F0702030302020204" pitchFamily="66" charset="0"/>
              </a:rPr>
              <a:t>, </a:t>
            </a:r>
            <a:r>
              <a:rPr lang="es-ES" sz="6300" dirty="0" err="1">
                <a:latin typeface="Comic Sans MS" panose="030F0702030302020204" pitchFamily="66" charset="0"/>
              </a:rPr>
              <a:t>second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for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columns</a:t>
            </a:r>
            <a:r>
              <a:rPr lang="es-ES" sz="6300" dirty="0">
                <a:latin typeface="Comic Sans MS" panose="030F0702030302020204" pitchFamily="66" charset="0"/>
              </a:rPr>
              <a:t>; </a:t>
            </a:r>
            <a:r>
              <a:rPr lang="es-ES" sz="6300" dirty="0" err="1">
                <a:latin typeface="Comic Sans MS" panose="030F0702030302020204" pitchFamily="66" charset="0"/>
              </a:rPr>
              <a:t>hence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each</a:t>
            </a:r>
            <a:r>
              <a:rPr lang="es-ES" sz="6300" dirty="0">
                <a:latin typeface="Comic Sans MS" panose="030F0702030302020204" pitchFamily="66" charset="0"/>
              </a:rPr>
              <a:t> (horizontal)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</a:t>
            </a:r>
            <a:r>
              <a:rPr lang="es-ES" sz="6300" dirty="0" err="1">
                <a:latin typeface="Comic Sans MS" panose="030F0702030302020204" pitchFamily="66" charset="0"/>
              </a:rPr>
              <a:t>row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of</a:t>
            </a:r>
            <a:r>
              <a:rPr lang="es-ES" sz="6300" dirty="0">
                <a:latin typeface="Comic Sans MS" panose="030F0702030302020204" pitchFamily="66" charset="0"/>
              </a:rPr>
              <a:t> A</a:t>
            </a:r>
            <a:r>
              <a:rPr lang="es-ES" sz="6300" b="1" baseline="30000" dirty="0">
                <a:latin typeface="Comic Sans MS" panose="030F0702030302020204" pitchFamily="66" charset="0"/>
              </a:rPr>
              <a:t>T</a:t>
            </a:r>
            <a:r>
              <a:rPr lang="es-ES" sz="6300" baseline="300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is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the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corresponding</a:t>
            </a:r>
            <a:r>
              <a:rPr lang="es-ES" sz="6300" dirty="0">
                <a:latin typeface="Comic Sans MS" panose="030F0702030302020204" pitchFamily="66" charset="0"/>
              </a:rPr>
              <a:t> (vertical) </a:t>
            </a:r>
            <a:r>
              <a:rPr lang="es-ES" sz="6300" dirty="0" err="1">
                <a:latin typeface="Comic Sans MS" panose="030F0702030302020204" pitchFamily="66" charset="0"/>
              </a:rPr>
              <a:t>column</a:t>
            </a:r>
            <a:r>
              <a:rPr lang="es-ES" sz="6300" dirty="0">
                <a:latin typeface="Comic Sans MS" panose="030F0702030302020204" pitchFamily="66" charset="0"/>
              </a:rPr>
              <a:t> </a:t>
            </a:r>
            <a:r>
              <a:rPr lang="es-ES" sz="6300" dirty="0" err="1">
                <a:latin typeface="Comic Sans MS" panose="030F0702030302020204" pitchFamily="66" charset="0"/>
              </a:rPr>
              <a:t>of</a:t>
            </a:r>
            <a:r>
              <a:rPr lang="es-ES" sz="6300" dirty="0">
                <a:latin typeface="Comic Sans MS" panose="030F0702030302020204" pitchFamily="66" charset="0"/>
              </a:rPr>
              <a:t> A. </a:t>
            </a:r>
          </a:p>
          <a:p>
            <a:pPr marL="0" indent="0">
              <a:buNone/>
            </a:pPr>
            <a:r>
              <a:rPr lang="es-ES" sz="63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FB77FAD6-2084-E78A-F776-B3FAE838B783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5682264-4790-D343-B0CD-EDA67099D182}"/>
              </a:ext>
            </a:extLst>
          </p:cNvPr>
          <p:cNvSpPr txBox="1">
            <a:spLocks/>
          </p:cNvSpPr>
          <p:nvPr/>
        </p:nvSpPr>
        <p:spPr>
          <a:xfrm>
            <a:off x="745836" y="3286085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0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7C1BB-1838-EADA-466B-972F6C6A3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77F28-2853-D268-DBE2-535E8244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notation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8C20C53-FD59-72D9-CF62-458F761F784A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366BDF0-D772-5A12-2969-530578B02CC2}"/>
              </a:ext>
            </a:extLst>
          </p:cNvPr>
          <p:cNvSpPr txBox="1">
            <a:spLocks/>
          </p:cNvSpPr>
          <p:nvPr/>
        </p:nvSpPr>
        <p:spPr>
          <a:xfrm>
            <a:off x="745835" y="1233696"/>
            <a:ext cx="11196782" cy="38951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• </a:t>
            </a:r>
            <a:r>
              <a:rPr lang="es-ES" sz="2700" dirty="0" err="1">
                <a:latin typeface="Comic Sans MS" panose="030F0702030302020204" pitchFamily="66" charset="0"/>
              </a:rPr>
              <a:t>Given</a:t>
            </a:r>
            <a:r>
              <a:rPr lang="es-ES" sz="2700" dirty="0">
                <a:latin typeface="Comic Sans MS" panose="030F0702030302020204" pitchFamily="66" charset="0"/>
              </a:rPr>
              <a:t> A </a:t>
            </a:r>
            <a:r>
              <a:rPr lang="es-ES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latin typeface="Comic Sans MS" panose="030F0702030302020204" pitchFamily="66" charset="0"/>
              </a:rPr>
              <a:t>M</a:t>
            </a:r>
            <a:r>
              <a:rPr lang="es-ES" sz="2700" baseline="-25000" dirty="0">
                <a:latin typeface="Comic Sans MS" panose="030F0702030302020204" pitchFamily="66" charset="0"/>
              </a:rPr>
              <a:t>C</a:t>
            </a:r>
            <a:r>
              <a:rPr lang="es-ES" sz="2700" dirty="0">
                <a:latin typeface="Comic Sans MS" panose="030F0702030302020204" pitchFamily="66" charset="0"/>
              </a:rPr>
              <a:t>(n x n), </a:t>
            </a:r>
            <a:r>
              <a:rPr lang="es-ES" sz="27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7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conjugate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s-ES_tradnl" sz="2700" dirty="0" err="1">
                <a:latin typeface="Comic Sans MS" panose="030F0702030302020204" pitchFamily="66" charset="0"/>
                <a:cs typeface="Arial" panose="020B0604020202020204" pitchFamily="34" charset="0"/>
              </a:rPr>
              <a:t>or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7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Hermitian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  <a:r>
              <a:rPr lang="es-ES" sz="27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transpose</a:t>
            </a:r>
            <a:r>
              <a:rPr lang="es-ES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7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</a:t>
            </a:r>
            <a:r>
              <a:rPr lang="es-ES_tradnl" sz="27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700" dirty="0" err="1"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lang="es-ES_tradnl" sz="27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latin typeface="Comic Sans MS" panose="030F0702030302020204" pitchFamily="66" charset="0"/>
              </a:rPr>
              <a:t>M</a:t>
            </a:r>
            <a:r>
              <a:rPr lang="es-ES" sz="2700" baseline="-25000" dirty="0">
                <a:latin typeface="Comic Sans MS" panose="030F0702030302020204" pitchFamily="66" charset="0"/>
              </a:rPr>
              <a:t>C</a:t>
            </a:r>
            <a:r>
              <a:rPr lang="es-ES" sz="2700" dirty="0">
                <a:latin typeface="Comic Sans MS" panose="030F0702030302020204" pitchFamily="66" charset="0"/>
              </a:rPr>
              <a:t>(n x n) </a:t>
            </a:r>
            <a:r>
              <a:rPr lang="es-ES" sz="2700" dirty="0" err="1">
                <a:latin typeface="Comic Sans MS" panose="030F0702030302020204" pitchFamily="66" charset="0"/>
              </a:rPr>
              <a:t>with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matrix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elements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                  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27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ij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 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i, j=1, 2,…, n </a:t>
            </a: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s-ES" sz="2700" dirty="0">
                <a:latin typeface="Comic Sans MS" panose="030F0702030302020204" pitchFamily="66" charset="0"/>
              </a:rPr>
              <a:t>(A*  </a:t>
            </a:r>
            <a:r>
              <a:rPr lang="es-ES" sz="2700" dirty="0" err="1">
                <a:latin typeface="Comic Sans MS" panose="030F0702030302020204" pitchFamily="66" charset="0"/>
              </a:rPr>
              <a:t>is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obtained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applying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complex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conjugation</a:t>
            </a:r>
            <a:r>
              <a:rPr lang="es-ES" sz="2700" dirty="0">
                <a:latin typeface="Comic Sans MS" panose="030F0702030302020204" pitchFamily="66" charset="0"/>
              </a:rPr>
              <a:t> to </a:t>
            </a:r>
            <a:r>
              <a:rPr lang="es-ES" sz="2700" dirty="0" err="1">
                <a:latin typeface="Comic Sans MS" panose="030F0702030302020204" pitchFamily="66" charset="0"/>
              </a:rPr>
              <a:t>each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entry</a:t>
            </a: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 err="1">
                <a:latin typeface="Comic Sans MS" panose="030F0702030302020204" pitchFamily="66" charset="0"/>
              </a:rPr>
              <a:t>of</a:t>
            </a:r>
            <a:r>
              <a:rPr lang="es-ES" sz="2700" dirty="0">
                <a:latin typeface="Comic Sans MS" panose="030F0702030302020204" pitchFamily="66" charset="0"/>
              </a:rPr>
              <a:t> A</a:t>
            </a:r>
            <a:r>
              <a:rPr lang="es-ES" sz="2700" b="1" baseline="30000" dirty="0">
                <a:latin typeface="Comic Sans MS" panose="030F0702030302020204" pitchFamily="66" charset="0"/>
              </a:rPr>
              <a:t>T</a:t>
            </a:r>
            <a:r>
              <a:rPr lang="es-ES" sz="2700" dirty="0">
                <a:latin typeface="Comic Sans MS" panose="030F0702030302020204" pitchFamily="66" charset="0"/>
              </a:rPr>
              <a:t>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B4F42F-409A-1919-932A-ABAE85BD1C83}"/>
              </a:ext>
            </a:extLst>
          </p:cNvPr>
          <p:cNvCxnSpPr>
            <a:cxnSpLocks/>
          </p:cNvCxnSpPr>
          <p:nvPr/>
        </p:nvCxnSpPr>
        <p:spPr>
          <a:xfrm>
            <a:off x="5359100" y="2485227"/>
            <a:ext cx="4236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F3208-656D-F09A-2E8E-A064579BD552}"/>
              </a:ext>
            </a:extLst>
          </p:cNvPr>
          <p:cNvSpPr txBox="1">
            <a:spLocks/>
          </p:cNvSpPr>
          <p:nvPr/>
        </p:nvSpPr>
        <p:spPr>
          <a:xfrm>
            <a:off x="613062" y="3949876"/>
            <a:ext cx="10913121" cy="417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9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example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A =                   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</a:t>
            </a:r>
            <a:r>
              <a:rPr lang="es-ES_tradnl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A</a:t>
            </a:r>
            <a:r>
              <a:rPr lang="es-ES" sz="2500" b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=                    ,    A* =</a:t>
            </a: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baseline="3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B71BDB-661A-D19E-5FA1-9A0E4C7BFA78}"/>
              </a:ext>
            </a:extLst>
          </p:cNvPr>
          <p:cNvSpPr txBox="1"/>
          <p:nvPr/>
        </p:nvSpPr>
        <p:spPr>
          <a:xfrm>
            <a:off x="5330591" y="4088474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-4+i  1-2i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3i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7" name="Cerrar corchete 6">
            <a:extLst>
              <a:ext uri="{FF2B5EF4-FFF2-40B4-BE49-F238E27FC236}">
                <a16:creationId xmlns:a16="http://schemas.microsoft.com/office/drawing/2014/main" id="{094EDD7A-AAC1-6341-23C7-DCEDF083B809}"/>
              </a:ext>
            </a:extLst>
          </p:cNvPr>
          <p:cNvSpPr/>
          <p:nvPr/>
        </p:nvSpPr>
        <p:spPr>
          <a:xfrm>
            <a:off x="6995976" y="4083533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CE27EFC8-31B3-AC5A-09CE-7DC8752611BD}"/>
              </a:ext>
            </a:extLst>
          </p:cNvPr>
          <p:cNvSpPr/>
          <p:nvPr/>
        </p:nvSpPr>
        <p:spPr>
          <a:xfrm>
            <a:off x="5463998" y="4167002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4A67E2-7DAE-9628-B460-4F846FE32B77}"/>
              </a:ext>
            </a:extLst>
          </p:cNvPr>
          <p:cNvSpPr txBox="1"/>
          <p:nvPr/>
        </p:nvSpPr>
        <p:spPr>
          <a:xfrm>
            <a:off x="4017512" y="5103972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-4+i    3i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1-2i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DC4D2CB8-D7D0-77D4-8E96-010CE97D02B9}"/>
              </a:ext>
            </a:extLst>
          </p:cNvPr>
          <p:cNvSpPr/>
          <p:nvPr/>
        </p:nvSpPr>
        <p:spPr>
          <a:xfrm>
            <a:off x="5682897" y="5099031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Abrir corchete 18">
            <a:extLst>
              <a:ext uri="{FF2B5EF4-FFF2-40B4-BE49-F238E27FC236}">
                <a16:creationId xmlns:a16="http://schemas.microsoft.com/office/drawing/2014/main" id="{E9BBE0B5-3495-68E1-5D57-8E03C2A759FA}"/>
              </a:ext>
            </a:extLst>
          </p:cNvPr>
          <p:cNvSpPr/>
          <p:nvPr/>
        </p:nvSpPr>
        <p:spPr>
          <a:xfrm>
            <a:off x="4150919" y="5182500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4CB3986-EE0C-6564-8ABB-FA16B9B0FEE6}"/>
              </a:ext>
            </a:extLst>
          </p:cNvPr>
          <p:cNvSpPr txBox="1"/>
          <p:nvPr/>
        </p:nvSpPr>
        <p:spPr>
          <a:xfrm>
            <a:off x="7041695" y="5080023"/>
            <a:ext cx="2683176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-4-i    -3i      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1+2i     5          </a:t>
            </a:r>
          </a:p>
          <a:p>
            <a:r>
              <a:rPr lang="es-ES" sz="27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Cerrar corchete 20">
            <a:extLst>
              <a:ext uri="{FF2B5EF4-FFF2-40B4-BE49-F238E27FC236}">
                <a16:creationId xmlns:a16="http://schemas.microsoft.com/office/drawing/2014/main" id="{361A203C-A400-A6D0-3B1C-957745125DC3}"/>
              </a:ext>
            </a:extLst>
          </p:cNvPr>
          <p:cNvSpPr/>
          <p:nvPr/>
        </p:nvSpPr>
        <p:spPr>
          <a:xfrm>
            <a:off x="8707080" y="5075082"/>
            <a:ext cx="45719" cy="991839"/>
          </a:xfrm>
          <a:prstGeom prst="righ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801A6707-7828-611E-F0E1-2B2D34621AA8}"/>
              </a:ext>
            </a:extLst>
          </p:cNvPr>
          <p:cNvSpPr/>
          <p:nvPr/>
        </p:nvSpPr>
        <p:spPr>
          <a:xfrm>
            <a:off x="7175102" y="5158551"/>
            <a:ext cx="45719" cy="908370"/>
          </a:xfrm>
          <a:prstGeom prst="leftBracke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  <p:bldP spid="14" grpId="0"/>
      <p:bldP spid="16" grpId="0" animBg="1"/>
      <p:bldP spid="19" grpId="0" animBg="1"/>
      <p:bldP spid="20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7BA9-7B7A-55A9-BAC3-B0EC1FE1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10250-D064-4979-815E-233CFFF6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notation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9C845C31-A5EA-6923-CB24-B76AA70F6FC8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21FC6D-C3DC-EDB1-8210-C67C34295B56}"/>
              </a:ext>
            </a:extLst>
          </p:cNvPr>
          <p:cNvSpPr txBox="1">
            <a:spLocks/>
          </p:cNvSpPr>
          <p:nvPr/>
        </p:nvSpPr>
        <p:spPr>
          <a:xfrm>
            <a:off x="497609" y="1543389"/>
            <a:ext cx="11196782" cy="801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300" dirty="0">
                <a:latin typeface="Comic Sans MS" panose="030F0702030302020204" pitchFamily="66" charset="0"/>
              </a:rPr>
              <a:t> </a:t>
            </a:r>
            <a:r>
              <a:rPr lang="es-ES" sz="10000" dirty="0">
                <a:latin typeface="Comic Sans MS" panose="030F0702030302020204" pitchFamily="66" charset="0"/>
              </a:rPr>
              <a:t>• </a:t>
            </a:r>
            <a:r>
              <a:rPr lang="es-ES" sz="10000" dirty="0" err="1">
                <a:latin typeface="Comic Sans MS" panose="030F0702030302020204" pitchFamily="66" charset="0"/>
              </a:rPr>
              <a:t>Clearly</a:t>
            </a:r>
            <a:r>
              <a:rPr lang="es-ES" sz="10000" dirty="0">
                <a:latin typeface="Comic Sans MS" panose="030F0702030302020204" pitchFamily="66" charset="0"/>
              </a:rPr>
              <a:t>, </a:t>
            </a:r>
            <a:r>
              <a:rPr lang="es-ES" sz="10000" dirty="0" err="1">
                <a:latin typeface="Comic Sans MS" panose="030F0702030302020204" pitchFamily="66" charset="0"/>
              </a:rPr>
              <a:t>the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  <a:r>
              <a:rPr lang="es-ES" sz="10000" dirty="0" err="1">
                <a:latin typeface="Comic Sans MS" panose="030F0702030302020204" pitchFamily="66" charset="0"/>
              </a:rPr>
              <a:t>concepts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  <a:r>
              <a:rPr lang="es-ES" sz="10000" dirty="0" err="1">
                <a:latin typeface="Comic Sans MS" panose="030F0702030302020204" pitchFamily="66" charset="0"/>
              </a:rPr>
              <a:t>of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  <a:r>
              <a:rPr lang="es-ES" sz="10000" i="1" dirty="0" err="1">
                <a:latin typeface="Comic Sans MS" panose="030F0702030302020204" pitchFamily="66" charset="0"/>
              </a:rPr>
              <a:t>transpose</a:t>
            </a:r>
            <a:r>
              <a:rPr lang="es-ES" sz="10000" dirty="0">
                <a:latin typeface="Comic Sans MS" panose="030F0702030302020204" pitchFamily="66" charset="0"/>
              </a:rPr>
              <a:t> and </a:t>
            </a:r>
            <a:r>
              <a:rPr lang="es-ES" sz="10000" dirty="0" err="1">
                <a:latin typeface="Comic Sans MS" panose="030F0702030302020204" pitchFamily="66" charset="0"/>
              </a:rPr>
              <a:t>of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  <a:r>
              <a:rPr lang="es-ES" sz="10000" i="1" dirty="0" err="1">
                <a:latin typeface="Comic Sans MS" panose="030F0702030302020204" pitchFamily="66" charset="0"/>
              </a:rPr>
              <a:t>conjugate</a:t>
            </a:r>
            <a:r>
              <a:rPr lang="es-ES" sz="10000" i="1" dirty="0">
                <a:latin typeface="Comic Sans MS" panose="030F0702030302020204" pitchFamily="66" charset="0"/>
              </a:rPr>
              <a:t> </a:t>
            </a:r>
            <a:r>
              <a:rPr lang="es-ES" sz="10000" i="1" dirty="0" err="1">
                <a:latin typeface="Comic Sans MS" panose="030F0702030302020204" pitchFamily="66" charset="0"/>
              </a:rPr>
              <a:t>transpose</a:t>
            </a:r>
            <a:r>
              <a:rPr lang="es-ES" sz="10000" i="1" dirty="0">
                <a:latin typeface="Comic Sans MS" panose="030F0702030302020204" pitchFamily="66" charset="0"/>
              </a:rPr>
              <a:t> </a:t>
            </a:r>
            <a:r>
              <a:rPr lang="es-ES" sz="10000" dirty="0" err="1">
                <a:latin typeface="Comic Sans MS" panose="030F0702030302020204" pitchFamily="66" charset="0"/>
              </a:rPr>
              <a:t>also</a:t>
            </a:r>
            <a:r>
              <a:rPr lang="es-ES" sz="10000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10000" i="1" dirty="0">
                <a:latin typeface="Comic Sans MS" panose="030F0702030302020204" pitchFamily="66" charset="0"/>
              </a:rPr>
              <a:t>   </a:t>
            </a:r>
            <a:r>
              <a:rPr lang="es-ES" sz="10000" dirty="0" err="1">
                <a:latin typeface="Comic Sans MS" panose="030F0702030302020204" pitchFamily="66" charset="0"/>
              </a:rPr>
              <a:t>hold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  <a:r>
              <a:rPr lang="es-ES" sz="10000" dirty="0" err="1">
                <a:latin typeface="Comic Sans MS" panose="030F0702030302020204" pitchFamily="66" charset="0"/>
              </a:rPr>
              <a:t>for</a:t>
            </a:r>
            <a:r>
              <a:rPr lang="es-ES" sz="10000" dirty="0">
                <a:latin typeface="Comic Sans MS" panose="030F0702030302020204" pitchFamily="66" charset="0"/>
              </a:rPr>
              <a:t> </a:t>
            </a:r>
            <a:r>
              <a:rPr lang="es-ES" sz="10000" dirty="0" err="1">
                <a:latin typeface="Comic Sans MS" panose="030F0702030302020204" pitchFamily="66" charset="0"/>
              </a:rPr>
              <a:t>nonsquare</a:t>
            </a:r>
            <a:r>
              <a:rPr lang="es-ES" sz="10000" dirty="0">
                <a:latin typeface="Comic Sans MS" panose="030F0702030302020204" pitchFamily="66" charset="0"/>
              </a:rPr>
              <a:t> matrices. </a:t>
            </a:r>
            <a:r>
              <a:rPr lang="es-ES" sz="10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sz="10000" dirty="0">
                <a:latin typeface="Comic Sans MS" panose="030F0702030302020204" pitchFamily="66" charset="0"/>
              </a:rPr>
              <a:t>                                      </a:t>
            </a:r>
            <a:r>
              <a:rPr lang="es-ES" sz="1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</a:t>
            </a:r>
            <a:endParaRPr lang="es-ES" sz="10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E2FB64-B28A-4CA6-C355-99587B8A268E}"/>
              </a:ext>
            </a:extLst>
          </p:cNvPr>
          <p:cNvSpPr txBox="1"/>
          <p:nvPr/>
        </p:nvSpPr>
        <p:spPr>
          <a:xfrm>
            <a:off x="754633" y="2622012"/>
            <a:ext cx="10682733" cy="2272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And </a:t>
            </a:r>
            <a:r>
              <a:rPr lang="es-ES" sz="2500" dirty="0" err="1">
                <a:latin typeface="Comic Sans MS" panose="030F0702030302020204" pitchFamily="66" charset="0"/>
              </a:rPr>
              <a:t>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simple to </a:t>
            </a:r>
            <a:r>
              <a:rPr lang="es-ES" sz="2500" dirty="0" err="1">
                <a:latin typeface="Comic Sans MS" panose="030F0702030302020204" pitchFamily="66" charset="0"/>
              </a:rPr>
              <a:t>see</a:t>
            </a:r>
            <a:r>
              <a:rPr lang="es-ES" sz="2500" dirty="0">
                <a:latin typeface="Comic Sans MS" panose="030F0702030302020204" pitchFamily="66" charset="0"/>
              </a:rPr>
              <a:t> that,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two</a:t>
            </a:r>
            <a:r>
              <a:rPr lang="es-ES" sz="2500" dirty="0">
                <a:latin typeface="Comic Sans MS" panose="030F0702030302020204" pitchFamily="66" charset="0"/>
              </a:rPr>
              <a:t> matrices  A, B 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which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r>
              <a:rPr lang="es-ES" sz="2500" dirty="0" err="1">
                <a:latin typeface="Comic Sans MS" panose="030F0702030302020204" pitchFamily="66" charset="0"/>
              </a:rPr>
              <a:t>product</a:t>
            </a:r>
            <a:r>
              <a:rPr lang="es-ES" sz="2500" dirty="0">
                <a:latin typeface="Comic Sans MS" panose="030F0702030302020204" pitchFamily="66" charset="0"/>
              </a:rPr>
              <a:t>  AB  </a:t>
            </a:r>
            <a:r>
              <a:rPr lang="es-ES" sz="2500" dirty="0" err="1">
                <a:latin typeface="Comic Sans MS" panose="030F0702030302020204" pitchFamily="66" charset="0"/>
              </a:rPr>
              <a:t>exists</a:t>
            </a:r>
            <a:r>
              <a:rPr lang="es-ES" sz="2500" dirty="0">
                <a:latin typeface="Comic Sans MS" panose="030F0702030302020204" pitchFamily="66" charset="0"/>
              </a:rPr>
              <a:t> and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number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∈ C,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it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follows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that:</a:t>
            </a:r>
          </a:p>
          <a:p>
            <a:endParaRPr lang="es-ES" sz="25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  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(AB)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= B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T </a:t>
            </a:r>
            <a:r>
              <a:rPr lang="es-ES" sz="2500" dirty="0">
                <a:latin typeface="Comic Sans MS" panose="030F0702030302020204" pitchFamily="66" charset="0"/>
              </a:rPr>
              <a:t>A</a:t>
            </a:r>
            <a:r>
              <a:rPr lang="es-ES" sz="2500" b="1" baseline="30000" dirty="0">
                <a:latin typeface="Comic Sans MS" panose="030F0702030302020204" pitchFamily="66" charset="0"/>
              </a:rPr>
              <a:t>T </a:t>
            </a:r>
            <a:r>
              <a:rPr lang="es-ES" sz="2500" b="1" dirty="0">
                <a:latin typeface="Comic Sans MS" panose="030F0702030302020204" pitchFamily="66" charset="0"/>
              </a:rPr>
              <a:t>,   </a:t>
            </a:r>
            <a:r>
              <a:rPr lang="es-ES" sz="2500" dirty="0">
                <a:latin typeface="Comic Sans MS" panose="030F0702030302020204" pitchFamily="66" charset="0"/>
              </a:rPr>
              <a:t> (a A)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= a A</a:t>
            </a:r>
            <a:r>
              <a:rPr lang="es-ES" sz="2500" b="1" baseline="30000" dirty="0">
                <a:latin typeface="Comic Sans MS" panose="030F0702030302020204" pitchFamily="66" charset="0"/>
              </a:rPr>
              <a:t>T</a:t>
            </a:r>
          </a:p>
          <a:p>
            <a:endParaRPr lang="es-ES" sz="2500" b="1" baseline="300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   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(AB)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*</a:t>
            </a:r>
            <a:r>
              <a:rPr lang="es-ES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 = B</a:t>
            </a:r>
            <a:r>
              <a:rPr lang="es-ES" sz="2500" b="1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* </a:t>
            </a:r>
            <a:r>
              <a:rPr lang="es-ES" sz="2500" dirty="0">
                <a:latin typeface="Comic Sans MS" panose="030F0702030302020204" pitchFamily="66" charset="0"/>
              </a:rPr>
              <a:t>A</a:t>
            </a:r>
            <a:r>
              <a:rPr lang="es-ES" sz="2500" b="1" baseline="30000" dirty="0">
                <a:latin typeface="Comic Sans MS" panose="030F0702030302020204" pitchFamily="66" charset="0"/>
              </a:rPr>
              <a:t>* </a:t>
            </a:r>
            <a:r>
              <a:rPr lang="es-ES" sz="2500" b="1" dirty="0">
                <a:latin typeface="Comic Sans MS" panose="030F0702030302020204" pitchFamily="66" charset="0"/>
              </a:rPr>
              <a:t>,   </a:t>
            </a:r>
            <a:r>
              <a:rPr lang="es-ES" sz="2500" dirty="0">
                <a:latin typeface="Comic Sans MS" panose="030F0702030302020204" pitchFamily="66" charset="0"/>
              </a:rPr>
              <a:t> (a A)</a:t>
            </a:r>
            <a:r>
              <a:rPr lang="es-ES" sz="2500" b="1" baseline="30000" dirty="0">
                <a:latin typeface="Comic Sans MS" panose="030F0702030302020204" pitchFamily="66" charset="0"/>
              </a:rPr>
              <a:t>*</a:t>
            </a:r>
            <a:r>
              <a:rPr lang="es-ES" sz="2500" dirty="0">
                <a:latin typeface="Comic Sans MS" panose="030F0702030302020204" pitchFamily="66" charset="0"/>
              </a:rPr>
              <a:t> = a A</a:t>
            </a:r>
            <a:r>
              <a:rPr lang="es-ES" sz="2500" b="1" baseline="30000" dirty="0">
                <a:latin typeface="Comic Sans MS" panose="030F0702030302020204" pitchFamily="66" charset="0"/>
              </a:rPr>
              <a:t>*</a:t>
            </a:r>
            <a:r>
              <a:rPr lang="es-ES" sz="2500" b="1" dirty="0">
                <a:latin typeface="Comic Sans MS" panose="030F0702030302020204" pitchFamily="66" charset="0"/>
              </a:rPr>
              <a:t>.</a:t>
            </a:r>
            <a:r>
              <a:rPr lang="es-ES" sz="2500" b="1" baseline="30000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DC4B1A5-5DAB-54A4-88CF-85F3C67AE54E}"/>
              </a:ext>
            </a:extLst>
          </p:cNvPr>
          <p:cNvCxnSpPr/>
          <p:nvPr/>
        </p:nvCxnSpPr>
        <p:spPr>
          <a:xfrm>
            <a:off x="5328000" y="4513300"/>
            <a:ext cx="221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DB95-232A-1C51-3FD9-B16AA252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F2A56-A6EC-A177-A55C-480AF543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306915"/>
            <a:ext cx="11462327" cy="793719"/>
          </a:xfr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notation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EA3F770-CD45-1F58-73C9-FDBF013EC359}"/>
              </a:ext>
            </a:extLst>
          </p:cNvPr>
          <p:cNvSpPr txBox="1">
            <a:spLocks/>
          </p:cNvSpPr>
          <p:nvPr/>
        </p:nvSpPr>
        <p:spPr>
          <a:xfrm>
            <a:off x="1076480" y="5484646"/>
            <a:ext cx="9074283" cy="31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</a:t>
            </a: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B47AE89-66A7-9C2D-F8AE-115D1F095A90}"/>
              </a:ext>
            </a:extLst>
          </p:cNvPr>
          <p:cNvSpPr txBox="1">
            <a:spLocks/>
          </p:cNvSpPr>
          <p:nvPr/>
        </p:nvSpPr>
        <p:spPr>
          <a:xfrm>
            <a:off x="280030" y="2447678"/>
            <a:ext cx="11462327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•</a:t>
            </a:r>
            <a:r>
              <a:rPr lang="es-ES" sz="2500" dirty="0">
                <a:latin typeface="Comic Sans MS" panose="030F0702030302020204" pitchFamily="66" charset="0"/>
              </a:rPr>
              <a:t>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said</a:t>
            </a:r>
            <a:r>
              <a:rPr lang="es-ES" sz="2500" dirty="0">
                <a:latin typeface="Comic Sans MS" panose="030F0702030302020204" pitchFamily="66" charset="0"/>
              </a:rPr>
              <a:t> to be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Hermitian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or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self-adjoint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whenever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*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dirty="0">
                <a:latin typeface="Comic Sans MS" panose="030F0702030302020204" pitchFamily="66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1040288" y="2819710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①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Each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diagonal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element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a real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number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8" name="Flecha: doblada hacia arriba 17">
            <a:extLst>
              <a:ext uri="{FF2B5EF4-FFF2-40B4-BE49-F238E27FC236}">
                <a16:creationId xmlns:a16="http://schemas.microsoft.com/office/drawing/2014/main" id="{15E15C5C-BEAB-A342-13E7-2033C93858A1}"/>
              </a:ext>
            </a:extLst>
          </p:cNvPr>
          <p:cNvSpPr/>
          <p:nvPr/>
        </p:nvSpPr>
        <p:spPr>
          <a:xfrm rot="5400000">
            <a:off x="741548" y="2992205"/>
            <a:ext cx="507340" cy="440950"/>
          </a:xfrm>
          <a:prstGeom prst="bentUp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DB6C3414-027F-C7A0-3E72-1C00AD3797E3}"/>
              </a:ext>
            </a:extLst>
          </p:cNvPr>
          <p:cNvSpPr txBox="1">
            <a:spLocks/>
          </p:cNvSpPr>
          <p:nvPr/>
        </p:nvSpPr>
        <p:spPr>
          <a:xfrm>
            <a:off x="1755476" y="3758400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Indeed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i = 1, 2, …, n 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we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have</a:t>
            </a:r>
            <a:endParaRPr lang="es-ES" sz="25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      (A</a:t>
            </a:r>
            <a:r>
              <a:rPr lang="es-ES" sz="25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(A</a:t>
            </a:r>
            <a:r>
              <a:rPr lang="es-ES" sz="2500" baseline="30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 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ES" sz="25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" panose="02020400000000000000" pitchFamily="18" charset="-128"/>
              </a:rPr>
              <a:t>⇒</a:t>
            </a:r>
            <a:r>
              <a:rPr lang="es-ES" sz="2500" dirty="0">
                <a:latin typeface="Comic Sans MS" panose="030F0702030302020204" pitchFamily="66" charset="0"/>
                <a:ea typeface="Yu Mincho" panose="020204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F8E1B24-629A-5532-FC9E-D344FAF13E33}"/>
              </a:ext>
            </a:extLst>
          </p:cNvPr>
          <p:cNvCxnSpPr>
            <a:cxnSpLocks/>
          </p:cNvCxnSpPr>
          <p:nvPr/>
        </p:nvCxnSpPr>
        <p:spPr>
          <a:xfrm>
            <a:off x="4980755" y="4748278"/>
            <a:ext cx="727788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12001E8-6094-1672-DAA4-2B93F15DD16A}"/>
              </a:ext>
            </a:extLst>
          </p:cNvPr>
          <p:cNvCxnSpPr>
            <a:cxnSpLocks/>
          </p:cNvCxnSpPr>
          <p:nvPr/>
        </p:nvCxnSpPr>
        <p:spPr>
          <a:xfrm>
            <a:off x="7003997" y="4763810"/>
            <a:ext cx="304800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C8EC362C-D68F-B211-D66D-5359F41AE0B8}"/>
              </a:ext>
            </a:extLst>
          </p:cNvPr>
          <p:cNvSpPr txBox="1">
            <a:spLocks/>
          </p:cNvSpPr>
          <p:nvPr/>
        </p:nvSpPr>
        <p:spPr>
          <a:xfrm>
            <a:off x="1076480" y="5156274"/>
            <a:ext cx="11196782" cy="13947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②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  <a:r>
              <a:rPr lang="es-ES_tradnl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B140B92-9202-B471-86CB-899020E9CE7D}"/>
              </a:ext>
            </a:extLst>
          </p:cNvPr>
          <p:cNvSpPr txBox="1">
            <a:spLocks/>
          </p:cNvSpPr>
          <p:nvPr/>
        </p:nvSpPr>
        <p:spPr>
          <a:xfrm>
            <a:off x="412802" y="1268173"/>
            <a:ext cx="11196782" cy="1927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•</a:t>
            </a:r>
            <a:r>
              <a:rPr lang="es-ES" sz="2500" dirty="0">
                <a:latin typeface="Comic Sans MS" panose="030F0702030302020204" pitchFamily="66" charset="0"/>
              </a:rPr>
              <a:t>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said</a:t>
            </a:r>
            <a:r>
              <a:rPr lang="es-ES" sz="2500" dirty="0">
                <a:latin typeface="Comic Sans MS" panose="030F0702030302020204" pitchFamily="66" charset="0"/>
              </a:rPr>
              <a:t> to be 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symmetric</a:t>
            </a:r>
            <a:r>
              <a:rPr lang="es-ES_tradnl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whenever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 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sz="2700" b="1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we</a:t>
            </a:r>
            <a:r>
              <a:rPr lang="es-ES" sz="2500" dirty="0">
                <a:latin typeface="Comic Sans MS" panose="030F0702030302020204" pitchFamily="66" charset="0"/>
              </a:rPr>
              <a:t> are </a:t>
            </a:r>
            <a:r>
              <a:rPr lang="es-ES" sz="2500" dirty="0" err="1">
                <a:latin typeface="Comic Sans MS" panose="030F0702030302020204" pitchFamily="66" charset="0"/>
              </a:rPr>
              <a:t>usually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interested</a:t>
            </a:r>
            <a:r>
              <a:rPr lang="es-ES" sz="2500" dirty="0">
                <a:latin typeface="Comic Sans MS" panose="030F0702030302020204" pitchFamily="66" charset="0"/>
              </a:rPr>
              <a:t> in </a:t>
            </a:r>
            <a:r>
              <a:rPr lang="es-ES" sz="2500" i="1" dirty="0" err="1">
                <a:latin typeface="Comic Sans MS" panose="030F0702030302020204" pitchFamily="66" charset="0"/>
              </a:rPr>
              <a:t>symmetric</a:t>
            </a:r>
            <a:r>
              <a:rPr lang="es-ES" sz="2500" i="1" dirty="0">
                <a:latin typeface="Comic Sans MS" panose="030F0702030302020204" pitchFamily="66" charset="0"/>
              </a:rPr>
              <a:t> real </a:t>
            </a:r>
            <a:r>
              <a:rPr lang="es-ES" sz="2500" dirty="0">
                <a:latin typeface="Comic Sans MS" panose="030F0702030302020204" pitchFamily="66" charset="0"/>
              </a:rPr>
              <a:t>matrices).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D234E1F-512A-0896-F09E-14A476610B32}"/>
              </a:ext>
            </a:extLst>
          </p:cNvPr>
          <p:cNvSpPr txBox="1">
            <a:spLocks/>
          </p:cNvSpPr>
          <p:nvPr/>
        </p:nvSpPr>
        <p:spPr>
          <a:xfrm>
            <a:off x="995218" y="3111855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Note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Hermitian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matrix</a:t>
            </a:r>
            <a:r>
              <a:rPr lang="es-ES" sz="2500" dirty="0">
                <a:latin typeface="Comic Sans MS" panose="030F0702030302020204" pitchFamily="66" charset="0"/>
              </a:rPr>
              <a:t> 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: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 animBg="1"/>
      <p:bldP spid="26" grpId="0"/>
      <p:bldP spid="3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1DA96-4F34-414D-B827-83E72716B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9236D93-6E01-D962-661D-F50BB453704D}"/>
              </a:ext>
            </a:extLst>
          </p:cNvPr>
          <p:cNvSpPr txBox="1">
            <a:spLocks/>
          </p:cNvSpPr>
          <p:nvPr/>
        </p:nvSpPr>
        <p:spPr>
          <a:xfrm>
            <a:off x="497609" y="1167940"/>
            <a:ext cx="11196782" cy="4318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00" dirty="0" err="1">
                <a:latin typeface="Comic Sans MS" panose="030F0702030302020204" pitchFamily="66" charset="0"/>
              </a:rPr>
              <a:t>Given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</a:t>
            </a:r>
            <a:r>
              <a:rPr lang="es-ES" sz="2500" dirty="0">
                <a:latin typeface="Comic Sans MS" panose="030F0702030302020204" pitchFamily="66" charset="0"/>
              </a:rPr>
              <a:t>and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R, r &gt; 0</a:t>
            </a:r>
            <a:r>
              <a:rPr lang="es-ES" sz="2500" dirty="0"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disk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with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center c and </a:t>
            </a:r>
            <a:r>
              <a:rPr lang="es-ES" sz="2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radius</a:t>
            </a:r>
            <a:r>
              <a:rPr lang="es-ES" sz="2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set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complex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numbers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at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distance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at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most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r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from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c;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that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s-ES_tradnl" sz="27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  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es-ES" sz="27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(c) =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{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 : |z-c|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≤ r 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B215DD5-FB40-6D3E-B7F9-A4331ECF6EB3}"/>
              </a:ext>
            </a:extLst>
          </p:cNvPr>
          <p:cNvSpPr txBox="1">
            <a:spLocks/>
          </p:cNvSpPr>
          <p:nvPr/>
        </p:nvSpPr>
        <p:spPr>
          <a:xfrm>
            <a:off x="392789" y="1894649"/>
            <a:ext cx="11196782" cy="43184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 err="1">
                <a:latin typeface="Comic Sans MS" panose="030F0702030302020204" pitchFamily="66" charset="0"/>
              </a:rPr>
              <a:t>Geometrically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a </a:t>
            </a:r>
            <a:r>
              <a:rPr lang="es-ES" sz="2500" i="1" dirty="0" err="1">
                <a:latin typeface="Comic Sans MS" panose="030F0702030302020204" pitchFamily="66" charset="0"/>
              </a:rPr>
              <a:t>circle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with</a:t>
            </a:r>
            <a:r>
              <a:rPr lang="es-ES" sz="2500" dirty="0">
                <a:latin typeface="Comic Sans MS" panose="030F0702030302020204" pitchFamily="66" charset="0"/>
              </a:rPr>
              <a:t> center c and </a:t>
            </a:r>
            <a:r>
              <a:rPr lang="es-ES" sz="2500" dirty="0" err="1">
                <a:latin typeface="Comic Sans MS" panose="030F0702030302020204" pitchFamily="66" charset="0"/>
              </a:rPr>
              <a:t>radius</a:t>
            </a:r>
            <a:r>
              <a:rPr lang="es-ES" sz="2500" dirty="0">
                <a:latin typeface="Comic Sans MS" panose="030F0702030302020204" pitchFamily="66" charset="0"/>
              </a:rPr>
              <a:t> r; in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following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 err="1">
                <a:latin typeface="Comic Sans MS" panose="030F0702030302020204" pitchFamily="66" charset="0"/>
              </a:rPr>
              <a:t>example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 c=(-1,3)=-1+3i, r=2.5,  </a:t>
            </a:r>
            <a:r>
              <a:rPr lang="es-ES" sz="2500" dirty="0" err="1">
                <a:latin typeface="Comic Sans MS" panose="030F0702030302020204" pitchFamily="66" charset="0"/>
              </a:rPr>
              <a:t>D</a:t>
            </a:r>
            <a:r>
              <a:rPr lang="es-ES" sz="2500" baseline="-25000" dirty="0" err="1">
                <a:latin typeface="Comic Sans MS" panose="030F0702030302020204" pitchFamily="66" charset="0"/>
              </a:rPr>
              <a:t>r</a:t>
            </a:r>
            <a:r>
              <a:rPr lang="es-ES" sz="2500" dirty="0">
                <a:latin typeface="Comic Sans MS" panose="030F0702030302020204" pitchFamily="66" charset="0"/>
              </a:rPr>
              <a:t>(c) 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area</a:t>
            </a:r>
            <a:r>
              <a:rPr lang="es-ES" sz="2500" dirty="0">
                <a:latin typeface="Comic Sans MS" panose="030F0702030302020204" pitchFamily="66" charset="0"/>
              </a:rPr>
              <a:t> in blue color: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50D91F-2A01-90E4-8790-52700F18AEC9}"/>
              </a:ext>
            </a:extLst>
          </p:cNvPr>
          <p:cNvSpPr txBox="1">
            <a:spLocks/>
          </p:cNvSpPr>
          <p:nvPr/>
        </p:nvSpPr>
        <p:spPr>
          <a:xfrm>
            <a:off x="480290" y="306915"/>
            <a:ext cx="11462327" cy="793719"/>
          </a:xfrm>
          <a:prstGeom prst="rect">
            <a:avLst/>
          </a:prstGeom>
          <a:pattFill prst="weave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solidFill>
                  <a:srgbClr val="7030A0"/>
                </a:solidFill>
              </a:rPr>
              <a:t>                        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</a:rPr>
              <a:t>To start with </a:t>
            </a:r>
            <a:r>
              <a:rPr lang="es-ES" b="1">
                <a:solidFill>
                  <a:srgbClr val="FF0000"/>
                </a:solidFill>
              </a:rPr>
              <a:t>[</a:t>
            </a:r>
            <a:r>
              <a:rPr lang="es-ES" b="1" i="1">
                <a:solidFill>
                  <a:srgbClr val="FF0000"/>
                </a:solidFill>
              </a:rPr>
              <a:t>notation</a:t>
            </a:r>
            <a:r>
              <a:rPr lang="es-ES" b="1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58D5EBD5-371B-4FFF-CDCC-211511D98E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30" y="3857984"/>
            <a:ext cx="4500682" cy="2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BAFEF-B738-1FC6-79B9-0155730C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B05B-FBD9-4C04-E813-30C0822085C9}"/>
              </a:ext>
            </a:extLst>
          </p:cNvPr>
          <p:cNvSpPr txBox="1">
            <a:spLocks/>
          </p:cNvSpPr>
          <p:nvPr/>
        </p:nvSpPr>
        <p:spPr>
          <a:xfrm>
            <a:off x="480291" y="288661"/>
            <a:ext cx="11462327" cy="793719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[</a:t>
            </a:r>
            <a:r>
              <a:rPr lang="es-ES" b="1" i="1" dirty="0" err="1">
                <a:solidFill>
                  <a:srgbClr val="FF0000"/>
                </a:solidFill>
              </a:rPr>
              <a:t>useful</a:t>
            </a:r>
            <a:r>
              <a:rPr lang="es-ES" b="1" i="1" dirty="0">
                <a:solidFill>
                  <a:srgbClr val="FF0000"/>
                </a:solidFill>
              </a:rPr>
              <a:t> to </a:t>
            </a:r>
            <a:r>
              <a:rPr lang="es-ES" b="1" i="1" dirty="0" err="1">
                <a:solidFill>
                  <a:srgbClr val="FF0000"/>
                </a:solidFill>
              </a:rPr>
              <a:t>recall</a:t>
            </a:r>
            <a:r>
              <a:rPr lang="es-ES" b="1" dirty="0">
                <a:solidFill>
                  <a:srgbClr val="FF0000"/>
                </a:solidFill>
              </a:rPr>
              <a:t>]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AA5CA2-F095-6790-3EAE-B2F2BB3B3543}"/>
              </a:ext>
            </a:extLst>
          </p:cNvPr>
          <p:cNvSpPr txBox="1">
            <a:spLocks/>
          </p:cNvSpPr>
          <p:nvPr/>
        </p:nvSpPr>
        <p:spPr>
          <a:xfrm>
            <a:off x="621723" y="1276872"/>
            <a:ext cx="11196782" cy="352531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500" dirty="0" err="1">
                <a:latin typeface="Comic Sans MS" panose="030F0702030302020204" pitchFamily="66" charset="0"/>
              </a:rPr>
              <a:t>Given</a:t>
            </a:r>
            <a:r>
              <a:rPr lang="es-ES" sz="4500" dirty="0">
                <a:latin typeface="Comic Sans MS" panose="030F0702030302020204" pitchFamily="66" charset="0"/>
              </a:rPr>
              <a:t> A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M</a:t>
            </a:r>
            <a:r>
              <a:rPr lang="es-ES" sz="4500" baseline="-25000" dirty="0">
                <a:latin typeface="Comic Sans MS" panose="030F0702030302020204" pitchFamily="66" charset="0"/>
              </a:rPr>
              <a:t>C</a:t>
            </a:r>
            <a:r>
              <a:rPr lang="es-ES" sz="4500" dirty="0">
                <a:latin typeface="Comic Sans MS" panose="030F0702030302020204" pitchFamily="66" charset="0"/>
              </a:rPr>
              <a:t>(n x n) and </a:t>
            </a:r>
            <a:r>
              <a:rPr lang="el-GR" sz="4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4500" dirty="0">
                <a:latin typeface="Comic Sans MS" panose="030F0702030302020204" pitchFamily="66" charset="0"/>
              </a:rPr>
              <a:t>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C, </a:t>
            </a:r>
            <a:r>
              <a:rPr lang="el-GR" sz="4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_tradnl" sz="4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es-ES_tradnl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4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said</a:t>
            </a:r>
            <a:r>
              <a:rPr lang="es-ES_tradnl" sz="4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to be </a:t>
            </a:r>
            <a:r>
              <a:rPr lang="es-ES_tradnl" sz="4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</a:t>
            </a:r>
            <a:r>
              <a:rPr lang="es-ES_tradnl" sz="4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4500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eigenvalue</a:t>
            </a:r>
            <a:r>
              <a:rPr lang="es-ES_tradnl" sz="4500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of A </a:t>
            </a:r>
            <a:r>
              <a:rPr lang="es-ES_tradnl" sz="4500" dirty="0" err="1">
                <a:latin typeface="Comic Sans MS" panose="030F0702030302020204" pitchFamily="66" charset="0"/>
                <a:cs typeface="Arial" panose="020B0604020202020204" pitchFamily="34" charset="0"/>
              </a:rPr>
              <a:t>if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4500" dirty="0" err="1">
                <a:latin typeface="Comic Sans MS" panose="030F0702030302020204" pitchFamily="66" charset="0"/>
                <a:cs typeface="Arial" panose="020B0604020202020204" pitchFamily="34" charset="0"/>
              </a:rPr>
              <a:t>there</a:t>
            </a:r>
            <a:endParaRPr lang="es-ES_tradnl" sz="4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4500" dirty="0" err="1">
                <a:latin typeface="Comic Sans MS" panose="030F0702030302020204" pitchFamily="66" charset="0"/>
                <a:cs typeface="Arial" panose="020B0604020202020204" pitchFamily="34" charset="0"/>
              </a:rPr>
              <a:t>exists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4500" dirty="0" err="1">
                <a:latin typeface="Comic Sans MS" panose="030F0702030302020204" pitchFamily="66" charset="0"/>
                <a:cs typeface="Arial" panose="020B0604020202020204" pitchFamily="34" charset="0"/>
              </a:rPr>
              <a:t>some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4500" dirty="0" err="1">
                <a:latin typeface="Comic Sans MS" panose="030F0702030302020204" pitchFamily="66" charset="0"/>
                <a:cs typeface="Arial" panose="020B0604020202020204" pitchFamily="34" charset="0"/>
              </a:rPr>
              <a:t>column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4500" dirty="0" err="1">
                <a:latin typeface="Comic Sans MS" panose="030F0702030302020204" pitchFamily="66" charset="0"/>
                <a:cs typeface="Arial" panose="020B0604020202020204" pitchFamily="34" charset="0"/>
              </a:rPr>
              <a:t>matrix</a:t>
            </a:r>
            <a:r>
              <a:rPr lang="es-ES_tradnl" sz="4500" dirty="0">
                <a:latin typeface="Comic Sans MS" panose="030F0702030302020204" pitchFamily="66" charset="0"/>
                <a:cs typeface="Arial" panose="020B0604020202020204" pitchFamily="34" charset="0"/>
              </a:rPr>
              <a:t> X </a:t>
            </a:r>
            <a:r>
              <a:rPr lang="es-E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4500" dirty="0">
                <a:latin typeface="Comic Sans MS" panose="030F0702030302020204" pitchFamily="66" charset="0"/>
              </a:rPr>
              <a:t>M</a:t>
            </a:r>
            <a:r>
              <a:rPr lang="es-ES" sz="4500" baseline="-25000" dirty="0">
                <a:latin typeface="Comic Sans MS" panose="030F0702030302020204" pitchFamily="66" charset="0"/>
              </a:rPr>
              <a:t>C</a:t>
            </a:r>
            <a:r>
              <a:rPr lang="es-ES" sz="4500" dirty="0">
                <a:latin typeface="Comic Sans MS" panose="030F0702030302020204" pitchFamily="66" charset="0"/>
              </a:rPr>
              <a:t>(n x 1), X ≠ [0]</a:t>
            </a:r>
            <a:r>
              <a:rPr lang="es-ES" sz="4500" baseline="-25000" dirty="0">
                <a:latin typeface="Comic Sans MS" panose="030F0702030302020204" pitchFamily="66" charset="0"/>
              </a:rPr>
              <a:t>n x 1</a:t>
            </a:r>
            <a:r>
              <a:rPr lang="es-ES" sz="4500" dirty="0">
                <a:latin typeface="Comic Sans MS" panose="030F0702030302020204" pitchFamily="66" charset="0"/>
              </a:rPr>
              <a:t> (X has </a:t>
            </a:r>
            <a:r>
              <a:rPr lang="es-ES" sz="4500" dirty="0" err="1">
                <a:latin typeface="Comic Sans MS" panose="030F0702030302020204" pitchFamily="66" charset="0"/>
              </a:rPr>
              <a:t>some</a:t>
            </a:r>
            <a:r>
              <a:rPr lang="es-ES" sz="4500" dirty="0">
                <a:latin typeface="Comic Sans MS" panose="030F0702030302020204" pitchFamily="66" charset="0"/>
              </a:rPr>
              <a:t> </a:t>
            </a:r>
            <a:r>
              <a:rPr lang="es-ES" sz="4500" dirty="0" err="1">
                <a:latin typeface="Comic Sans MS" panose="030F0702030302020204" pitchFamily="66" charset="0"/>
              </a:rPr>
              <a:t>nonzero</a:t>
            </a:r>
            <a:r>
              <a:rPr lang="es-ES" sz="4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4500" dirty="0">
                <a:latin typeface="Comic Sans MS" panose="030F0702030302020204" pitchFamily="66" charset="0"/>
              </a:rPr>
              <a:t>  </a:t>
            </a:r>
            <a:r>
              <a:rPr lang="es-ES" sz="4500" dirty="0" err="1">
                <a:latin typeface="Comic Sans MS" panose="030F0702030302020204" pitchFamily="66" charset="0"/>
              </a:rPr>
              <a:t>entry</a:t>
            </a:r>
            <a:r>
              <a:rPr lang="es-ES" sz="4500" dirty="0">
                <a:latin typeface="Comic Sans MS" panose="030F0702030302020204" pitchFamily="66" charset="0"/>
              </a:rPr>
              <a:t>) </a:t>
            </a:r>
            <a:r>
              <a:rPr lang="es-ES" sz="4500" dirty="0" err="1">
                <a:latin typeface="Comic Sans MS" panose="030F0702030302020204" pitchFamily="66" charset="0"/>
              </a:rPr>
              <a:t>such</a:t>
            </a:r>
            <a:r>
              <a:rPr lang="es-ES" sz="4500" dirty="0">
                <a:latin typeface="Comic Sans MS" panose="030F0702030302020204" pitchFamily="66" charset="0"/>
              </a:rPr>
              <a:t> </a:t>
            </a:r>
            <a:r>
              <a:rPr lang="es-ES" sz="4500" dirty="0" err="1">
                <a:latin typeface="Comic Sans MS" panose="030F0702030302020204" pitchFamily="66" charset="0"/>
              </a:rPr>
              <a:t>that</a:t>
            </a:r>
            <a:endParaRPr lang="es-ES" sz="4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4000" dirty="0">
                <a:latin typeface="Comic Sans MS" panose="030F0702030302020204" pitchFamily="66" charset="0"/>
              </a:rPr>
              <a:t>                                                    </a:t>
            </a:r>
            <a:r>
              <a:rPr lang="es-ES" sz="4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X = </a:t>
            </a:r>
            <a:r>
              <a:rPr lang="el-GR" sz="4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49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  <a:endParaRPr lang="es-ES" sz="27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94F6BBA-1476-ECEE-CB97-40787EAB9AFC}"/>
              </a:ext>
            </a:extLst>
          </p:cNvPr>
          <p:cNvSpPr txBox="1">
            <a:spLocks/>
          </p:cNvSpPr>
          <p:nvPr/>
        </p:nvSpPr>
        <p:spPr>
          <a:xfrm>
            <a:off x="559667" y="3605041"/>
            <a:ext cx="11196782" cy="1567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C 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an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eigenvalue</a:t>
            </a:r>
            <a:r>
              <a:rPr lang="es-ES" sz="2500" dirty="0">
                <a:latin typeface="Comic Sans MS" panose="030F0702030302020204" pitchFamily="66" charset="0"/>
              </a:rPr>
              <a:t> of A </a:t>
            </a:r>
            <a:r>
              <a:rPr lang="es-E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latin typeface="Comic Sans MS" panose="030F0702030302020204" pitchFamily="66" charset="0"/>
              </a:rPr>
              <a:t>C</a:t>
            </a:r>
            <a:r>
              <a:rPr lang="es-ES" sz="2500" dirty="0">
                <a:latin typeface="Comic Sans MS" panose="030F0702030302020204" pitchFamily="66" charset="0"/>
              </a:rPr>
              <a:t>(n x n)  </a:t>
            </a:r>
            <a:r>
              <a:rPr lang="es-ES" sz="2500" dirty="0" err="1">
                <a:latin typeface="Comic Sans MS" panose="030F0702030302020204" pitchFamily="66" charset="0"/>
              </a:rPr>
              <a:t>if</a:t>
            </a:r>
            <a:r>
              <a:rPr lang="es-ES" sz="2500" dirty="0">
                <a:latin typeface="Comic Sans MS" panose="030F0702030302020204" pitchFamily="66" charset="0"/>
              </a:rPr>
              <a:t> and </a:t>
            </a:r>
            <a:r>
              <a:rPr lang="es-ES" sz="2500" dirty="0" err="1">
                <a:latin typeface="Comic Sans MS" panose="030F0702030302020204" pitchFamily="66" charset="0"/>
              </a:rPr>
              <a:t>only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if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(A - </a:t>
            </a:r>
            <a:r>
              <a:rPr lang="el-G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= 0      </a:t>
            </a:r>
            <a:r>
              <a:rPr lang="es-ES" sz="2500" dirty="0"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latin typeface="Comic Sans MS" panose="030F0702030302020204" pitchFamily="66" charset="0"/>
              </a:rPr>
              <a:t>det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=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determinant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endParaRPr lang="es-ES" sz="2500" dirty="0">
              <a:latin typeface="Comic Sans MS" panose="030F0702030302020204" pitchFamily="66" charset="0"/>
            </a:endParaRP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1B96DCE-5469-397C-BE9F-61E8B34EB3EA}"/>
              </a:ext>
            </a:extLst>
          </p:cNvPr>
          <p:cNvSpPr txBox="1">
            <a:spLocks/>
          </p:cNvSpPr>
          <p:nvPr/>
        </p:nvSpPr>
        <p:spPr>
          <a:xfrm>
            <a:off x="745836" y="3031117"/>
            <a:ext cx="11196782" cy="3168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3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B247F70-A751-BF3C-570E-9C53251868DF}"/>
              </a:ext>
            </a:extLst>
          </p:cNvPr>
          <p:cNvSpPr txBox="1">
            <a:spLocks/>
          </p:cNvSpPr>
          <p:nvPr/>
        </p:nvSpPr>
        <p:spPr>
          <a:xfrm>
            <a:off x="497610" y="4925275"/>
            <a:ext cx="11445008" cy="18256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latin typeface="Comic Sans MS" panose="030F0702030302020204" pitchFamily="66" charset="0"/>
              </a:rPr>
              <a:t>And </a:t>
            </a:r>
            <a:r>
              <a:rPr lang="es-ES" sz="2500" dirty="0" err="1">
                <a:latin typeface="Comic Sans MS" panose="030F0702030302020204" pitchFamily="66" charset="0"/>
              </a:rPr>
              <a:t>it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is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not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difficult</a:t>
            </a:r>
            <a:r>
              <a:rPr lang="es-ES" sz="2500" dirty="0">
                <a:latin typeface="Comic Sans MS" panose="030F0702030302020204" pitchFamily="66" charset="0"/>
              </a:rPr>
              <a:t> to </a:t>
            </a:r>
            <a:r>
              <a:rPr lang="es-ES" sz="2500" dirty="0" err="1">
                <a:latin typeface="Comic Sans MS" panose="030F0702030302020204" pitchFamily="66" charset="0"/>
              </a:rPr>
              <a:t>see</a:t>
            </a:r>
            <a:r>
              <a:rPr lang="es-ES" sz="2500" dirty="0">
                <a:latin typeface="Comic Sans MS" panose="030F0702030302020204" pitchFamily="66" charset="0"/>
              </a:rPr>
              <a:t> that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A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(n x n)  has at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least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eigenvalue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and at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most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n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distinct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eigenvalues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3694</TotalTime>
  <Words>3880</Words>
  <Application>Microsoft Office PowerPoint</Application>
  <PresentationFormat>Panorámica</PresentationFormat>
  <Paragraphs>1084</Paragraphs>
  <Slides>33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Yu Mincho</vt:lpstr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Presentación de PowerPoint</vt:lpstr>
      <vt:lpstr>                               The objectives</vt:lpstr>
      <vt:lpstr>                        To start with [notation]</vt:lpstr>
      <vt:lpstr>                        To start with [notation]</vt:lpstr>
      <vt:lpstr>                        To start with [notation]</vt:lpstr>
      <vt:lpstr>                        To start with [notation]</vt:lpstr>
      <vt:lpstr>                        To start with [notation]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380</cp:revision>
  <dcterms:created xsi:type="dcterms:W3CDTF">2024-04-26T15:42:24Z</dcterms:created>
  <dcterms:modified xsi:type="dcterms:W3CDTF">2024-11-29T22:38:53Z</dcterms:modified>
</cp:coreProperties>
</file>