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5" r:id="rId1"/>
  </p:sldMasterIdLst>
  <p:notesMasterIdLst>
    <p:notesMasterId r:id="rId40"/>
  </p:notesMasterIdLst>
  <p:sldIdLst>
    <p:sldId id="256" r:id="rId2"/>
    <p:sldId id="299" r:id="rId3"/>
    <p:sldId id="317" r:id="rId4"/>
    <p:sldId id="258" r:id="rId5"/>
    <p:sldId id="319" r:id="rId6"/>
    <p:sldId id="320" r:id="rId7"/>
    <p:sldId id="321" r:id="rId8"/>
    <p:sldId id="322" r:id="rId9"/>
    <p:sldId id="323" r:id="rId10"/>
    <p:sldId id="324" r:id="rId11"/>
    <p:sldId id="325" r:id="rId12"/>
    <p:sldId id="327" r:id="rId13"/>
    <p:sldId id="326" r:id="rId14"/>
    <p:sldId id="328" r:id="rId15"/>
    <p:sldId id="329" r:id="rId16"/>
    <p:sldId id="330" r:id="rId17"/>
    <p:sldId id="331" r:id="rId18"/>
    <p:sldId id="332" r:id="rId19"/>
    <p:sldId id="333" r:id="rId20"/>
    <p:sldId id="334" r:id="rId21"/>
    <p:sldId id="335" r:id="rId22"/>
    <p:sldId id="336" r:id="rId23"/>
    <p:sldId id="337" r:id="rId24"/>
    <p:sldId id="338" r:id="rId25"/>
    <p:sldId id="339" r:id="rId26"/>
    <p:sldId id="340" r:id="rId27"/>
    <p:sldId id="342" r:id="rId28"/>
    <p:sldId id="343" r:id="rId29"/>
    <p:sldId id="344" r:id="rId30"/>
    <p:sldId id="283" r:id="rId31"/>
    <p:sldId id="279" r:id="rId32"/>
    <p:sldId id="280" r:id="rId33"/>
    <p:sldId id="305" r:id="rId34"/>
    <p:sldId id="306" r:id="rId35"/>
    <p:sldId id="284" r:id="rId36"/>
    <p:sldId id="307" r:id="rId37"/>
    <p:sldId id="308" r:id="rId38"/>
    <p:sldId id="278" r:id="rId39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CCFFCC"/>
    <a:srgbClr val="FF9900"/>
    <a:srgbClr val="FF9966"/>
    <a:srgbClr val="FFFF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65" autoAdjust="0"/>
  </p:normalViewPr>
  <p:slideViewPr>
    <p:cSldViewPr snapToGrid="0">
      <p:cViewPr varScale="1">
        <p:scale>
          <a:sx n="97" d="100"/>
          <a:sy n="97" d="100"/>
        </p:scale>
        <p:origin x="107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AE0CC9-939B-4D25-ACA5-3996301265FA}" type="datetimeFigureOut">
              <a:rPr lang="es-ES" smtClean="0"/>
              <a:t>21/02/2025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7857C6-0792-4CC5-B774-CAD76C36B0E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33828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7857C6-0792-4CC5-B774-CAD76C36B0EE}" type="slidenum">
              <a:rPr lang="es-ES" smtClean="0"/>
              <a:t>21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38489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6C06E2-8491-A098-061D-3C233C7F37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8A6FA0C8-5068-DB06-3FEF-06EE92DBE6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A0C62F58-44C0-339F-F973-D231DE351D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74523D9-F747-219A-929F-53B2501AF4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7857C6-0792-4CC5-B774-CAD76C36B0EE}" type="slidenum">
              <a:rPr lang="es-ES" smtClean="0"/>
              <a:t>22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778549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0D4610-A0C3-DC34-C9A7-2335B614FB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5750A9F1-B37E-47DE-E0E5-A23E0C99CC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66C52A38-4CC1-F9E8-4179-4651F6DAFA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2B2304E-170A-A1FE-027E-83A32F466C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7857C6-0792-4CC5-B774-CAD76C36B0EE}" type="slidenum">
              <a:rPr lang="es-ES" smtClean="0"/>
              <a:t>23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057473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CDAC62-D1DB-0EE0-7E2D-C61C22FC10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974E55B0-D701-3D0B-DDB7-390AEE1FAE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FF4417BC-F1BC-53DE-1710-C2822EF133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4ED5140-E53A-37F0-327F-5FA504C2BB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7857C6-0792-4CC5-B774-CAD76C36B0EE}" type="slidenum">
              <a:rPr lang="es-ES" smtClean="0"/>
              <a:t>25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79559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07F9B0-D4A3-0C27-CE7F-A86A1D5A94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76A1D6A8-E63C-32E3-E790-A72F53E65C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5D6BD0C1-931D-F53F-6FAC-535B6EB811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1D7EE45-46A7-2B9D-F910-7DEF1443A6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7857C6-0792-4CC5-B774-CAD76C36B0EE}" type="slidenum">
              <a:rPr lang="es-ES" smtClean="0"/>
              <a:t>26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56709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0517F3-261E-63B2-07D7-6B54836BBD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61BA5A02-71F9-33E5-AF54-E3C3851FD9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D430D821-F4CD-6C6E-E00F-9C3800FA71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7E11DBD-ECFC-0CCC-ECC4-D701EAA0C3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7857C6-0792-4CC5-B774-CAD76C36B0EE}" type="slidenum">
              <a:rPr lang="es-ES" smtClean="0"/>
              <a:t>27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92586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75C876-F0DC-F95C-31D5-ECD7AC010F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B95DCFAB-F119-1CDD-336D-FB943A1CE8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486617E5-3DB5-BAC5-52C0-E4EBF00671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1247EAA-D22E-2B0A-420D-EB1F9B5E71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7857C6-0792-4CC5-B774-CAD76C36B0EE}" type="slidenum">
              <a:rPr lang="es-ES" smtClean="0"/>
              <a:t>28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52869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43265B-01CE-7727-C111-0BC9728724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6CC6774B-172B-66E9-D444-149877AA1E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2632E434-211B-F4D9-0087-85282BDE08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AC62BC2-E4E2-9FF7-9391-24CF0A42EA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7857C6-0792-4CC5-B774-CAD76C36B0EE}" type="slidenum">
              <a:rPr lang="es-ES" smtClean="0"/>
              <a:t>29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2504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369CEB-FCD4-0C8D-B113-F466DDD356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DA7BCFB-F44F-7764-7749-27B1B7F310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EE5162E-A39D-0181-7870-B6146A2D2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5C11FE-ED36-A75A-A5CC-F6490BF0F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1691154-FED3-EDE0-0D99-840A0774A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17769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B2A863-EA6B-CF11-C0DB-8C6DEC7AD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1BC57F4-2B1A-29AB-ECA7-C8C03D736C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55C2AF-35DB-1E0B-FAB9-C8C2056DF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D82AB9A-BCB1-F224-685D-857C68933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85A6948-5A4B-594D-B072-566DAF83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7765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DAAACD9-BAC3-16BF-47FA-A5BC49CEC5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835D645-63E7-A155-E05D-DBB24BEE46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B113F2E-B2DC-83B6-B153-C3A2C84CA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ADAEB5-B945-5198-EB8D-0B37B7D69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7A4AD6E-D787-E312-BE37-BF08B05CB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248895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1996E0-C7B4-F07B-570D-3010C2D27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7358D5-1A4E-6515-4027-61850C3F14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39ACAFA-36D2-47F5-9AC0-660807741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874CDB8-2424-9AA2-A03E-28487E0DF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845493-73C2-6E70-C05F-56E44BD7E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81930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0676A8-6700-3F70-FAB3-078636295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7BB5297-340B-E3FB-04DC-D3A1DE63D3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B901B1C-7701-3FE8-057F-C4930B469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F6736D0-9413-E713-5CE9-77555E66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521E6C8-5DA8-1229-6786-E1E986AF4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25122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CFA1D8-B32F-D6B4-1A84-2980ABD46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235BF44-78E2-F997-5148-F29D21A66F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9B67BD6-ED17-F69D-3EDE-23AC5F1BC1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CA2DC31-6AE1-DD0A-AC89-B957BE688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FAD6A4C-DB2B-1A8E-3384-E6BBC955C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90358A9-6891-C81E-5243-32EB25BC7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66925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437CF4-54AE-27DF-B125-E36CD31C4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5DC661D-07EB-FD09-289C-D4AC9AFF95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E3F2294-140C-9FB4-9B07-E848F0659B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76E604B-4CF1-C5E6-F7AE-DCA5628300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8FD5212-C347-D4A8-7799-759B628C37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FA2CA3D-2402-74A7-D39E-AEB0E6831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C81410F-6922-A285-B52A-467D5725F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87217E5-DCE8-6086-5205-4D2C25227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98059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C9A0FA-B1DB-4377-0989-3F8BED606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2778568-0580-2BC4-ED6C-E7FD969B0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21CAA36-B1FE-1A41-1405-7EF6A51D0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E56639E-8371-690E-C3EB-FC9D68AC4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19469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21EDDD4-D252-769C-99EC-A562D5E87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876C155-E0FF-3B73-CF0E-8F486C4B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7A54900-DEDA-38DA-18A3-246A04E2B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91484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B3F7C5-5799-3CF1-2629-374724AE9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FDD895-3B14-37D1-E2B4-BBD3C4975C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708F8DC-96B5-9463-6B33-CD801A17EE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8C54D71-5213-2076-14D6-D92C3157D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311ACAD-EE7A-3313-6BEB-0B069F046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A1F62C-ECEA-E81D-D3D6-11415DE0B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97605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1B1FCA-C3B3-0764-8365-3DAED9C7C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637C56E-8520-495D-3811-730B16F390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0F316C8-73B4-74C2-59BE-C99C2B1B9D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B479564-09C5-1229-6F41-3FE21B998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BBCA993-5EED-3F05-081E-9B213400A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3622071-20D3-77FC-11DB-E485DB0C3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30356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BAA6020-10A4-8479-3FE0-D275512E6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86295C-BB0C-B737-03EA-66B5CA4598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830062A-87BD-64F4-1B4C-4DC20A1C0B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DEBCFA-AABE-5D62-F8BE-8C78DF4063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628882-F913-F298-0D7F-B373925503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338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6" r:id="rId1"/>
    <p:sldLayoutId id="2147483897" r:id="rId2"/>
    <p:sldLayoutId id="2147483898" r:id="rId3"/>
    <p:sldLayoutId id="2147483899" r:id="rId4"/>
    <p:sldLayoutId id="2147483900" r:id="rId5"/>
    <p:sldLayoutId id="2147483901" r:id="rId6"/>
    <p:sldLayoutId id="2147483902" r:id="rId7"/>
    <p:sldLayoutId id="2147483903" r:id="rId8"/>
    <p:sldLayoutId id="2147483904" r:id="rId9"/>
    <p:sldLayoutId id="2147483905" r:id="rId10"/>
    <p:sldLayoutId id="214748390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38.xml"/><Relationship Id="rId2" Type="http://schemas.openxmlformats.org/officeDocument/2006/relationships/slide" Target="slide3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slide" Target="slide3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slide" Target="slide3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38.xml"/><Relationship Id="rId2" Type="http://schemas.openxmlformats.org/officeDocument/2006/relationships/slide" Target="slide31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32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6.xml"/><Relationship Id="rId2" Type="http://schemas.openxmlformats.org/officeDocument/2006/relationships/slide" Target="slide37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38.xml"/><Relationship Id="rId2" Type="http://schemas.openxmlformats.org/officeDocument/2006/relationships/slide" Target="slide31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35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B78C7E-3F59-FCC0-B943-45C7AB12C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0000" y="2169562"/>
            <a:ext cx="11620500" cy="23876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s-ES" sz="7000" dirty="0">
                <a:solidFill>
                  <a:schemeClr val="accent5">
                    <a:lumMod val="50000"/>
                  </a:schemeClr>
                </a:solidFill>
                <a:latin typeface="Franklin Gothic Heavy" panose="020B0903020102020204" pitchFamily="34" charset="0"/>
              </a:rPr>
              <a:t>OPERACIONES </a:t>
            </a:r>
            <a:br>
              <a:rPr lang="es-ES" sz="7000" dirty="0">
                <a:solidFill>
                  <a:schemeClr val="accent5">
                    <a:lumMod val="50000"/>
                  </a:schemeClr>
                </a:solidFill>
                <a:latin typeface="Franklin Gothic Heavy" panose="020B0903020102020204" pitchFamily="34" charset="0"/>
              </a:rPr>
            </a:br>
            <a:r>
              <a:rPr lang="es-ES" sz="7000" dirty="0">
                <a:solidFill>
                  <a:schemeClr val="accent5">
                    <a:lumMod val="50000"/>
                  </a:schemeClr>
                </a:solidFill>
                <a:latin typeface="Franklin Gothic Heavy" panose="020B0903020102020204" pitchFamily="34" charset="0"/>
              </a:rPr>
              <a:t>ELEMENTALES </a:t>
            </a:r>
            <a:br>
              <a:rPr lang="es-ES" sz="7000" dirty="0">
                <a:solidFill>
                  <a:schemeClr val="accent5">
                    <a:lumMod val="50000"/>
                  </a:schemeClr>
                </a:solidFill>
                <a:latin typeface="Franklin Gothic Heavy" panose="020B0903020102020204" pitchFamily="34" charset="0"/>
              </a:rPr>
            </a:br>
            <a:r>
              <a:rPr lang="es-ES" sz="7000" dirty="0">
                <a:solidFill>
                  <a:schemeClr val="accent5">
                    <a:lumMod val="50000"/>
                  </a:schemeClr>
                </a:solidFill>
                <a:latin typeface="Franklin Gothic Heavy" panose="020B0903020102020204" pitchFamily="34" charset="0"/>
              </a:rPr>
              <a:t>DE FILA O</a:t>
            </a:r>
            <a:br>
              <a:rPr lang="es-ES" sz="7000" dirty="0">
                <a:solidFill>
                  <a:schemeClr val="accent5">
                    <a:lumMod val="50000"/>
                  </a:schemeClr>
                </a:solidFill>
                <a:latin typeface="Franklin Gothic Heavy" panose="020B0903020102020204" pitchFamily="34" charset="0"/>
              </a:rPr>
            </a:br>
            <a:r>
              <a:rPr lang="es-ES" sz="7000" dirty="0">
                <a:solidFill>
                  <a:schemeClr val="accent5">
                    <a:lumMod val="50000"/>
                  </a:schemeClr>
                </a:solidFill>
                <a:latin typeface="Franklin Gothic Heavy" panose="020B0903020102020204" pitchFamily="34" charset="0"/>
              </a:rPr>
              <a:t> DE COLUMNA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D4C335F5-C28C-1DE3-CE15-7DBF5E4A9DF9}"/>
              </a:ext>
            </a:extLst>
          </p:cNvPr>
          <p:cNvSpPr txBox="1"/>
          <p:nvPr/>
        </p:nvSpPr>
        <p:spPr>
          <a:xfrm>
            <a:off x="3095630" y="5507364"/>
            <a:ext cx="2488837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FF99FF"/>
                </a:solidFill>
                <a:latin typeface="Comic Sans MS" panose="030F0702030302020204" pitchFamily="66" charset="0"/>
              </a:rPr>
              <a:t>2   2   3  4            </a:t>
            </a:r>
          </a:p>
          <a:p>
            <a:r>
              <a:rPr lang="es-ES" dirty="0">
                <a:solidFill>
                  <a:srgbClr val="FF99FF"/>
                </a:solidFill>
                <a:latin typeface="Comic Sans MS" panose="030F0702030302020204" pitchFamily="66" charset="0"/>
              </a:rPr>
              <a:t> 1  -1   0  1       </a:t>
            </a:r>
          </a:p>
          <a:p>
            <a:r>
              <a:rPr lang="es-ES" dirty="0">
                <a:solidFill>
                  <a:srgbClr val="FF99FF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Abrir corchete 19">
            <a:extLst>
              <a:ext uri="{FF2B5EF4-FFF2-40B4-BE49-F238E27FC236}">
                <a16:creationId xmlns:a16="http://schemas.microsoft.com/office/drawing/2014/main" id="{89719409-D5D7-7679-7395-CBE45CB9D38D}"/>
              </a:ext>
            </a:extLst>
          </p:cNvPr>
          <p:cNvSpPr/>
          <p:nvPr/>
        </p:nvSpPr>
        <p:spPr>
          <a:xfrm>
            <a:off x="3120372" y="5551200"/>
            <a:ext cx="70783" cy="910800"/>
          </a:xfrm>
          <a:prstGeom prst="leftBracket">
            <a:avLst/>
          </a:prstGeom>
          <a:ln w="25400">
            <a:solidFill>
              <a:srgbClr val="FF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errar corchete 20">
            <a:extLst>
              <a:ext uri="{FF2B5EF4-FFF2-40B4-BE49-F238E27FC236}">
                <a16:creationId xmlns:a16="http://schemas.microsoft.com/office/drawing/2014/main" id="{E7F74346-7EFD-F303-0CF2-F91EDA617060}"/>
              </a:ext>
            </a:extLst>
          </p:cNvPr>
          <p:cNvSpPr/>
          <p:nvPr/>
        </p:nvSpPr>
        <p:spPr>
          <a:xfrm>
            <a:off x="4385590" y="5551200"/>
            <a:ext cx="70783" cy="910800"/>
          </a:xfrm>
          <a:prstGeom prst="rightBracket">
            <a:avLst/>
          </a:prstGeom>
          <a:ln w="25400">
            <a:solidFill>
              <a:srgbClr val="FF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C5559912-BFDB-B5BD-76B0-68ED70917934}"/>
              </a:ext>
            </a:extLst>
          </p:cNvPr>
          <p:cNvSpPr txBox="1"/>
          <p:nvPr/>
        </p:nvSpPr>
        <p:spPr>
          <a:xfrm>
            <a:off x="4522064" y="5690404"/>
            <a:ext cx="10533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FF99FF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FF99FF"/>
                </a:solidFill>
                <a:latin typeface="Comic Sans MS" panose="030F0702030302020204" pitchFamily="66" charset="0"/>
              </a:rPr>
              <a:t>1       </a:t>
            </a:r>
            <a:r>
              <a:rPr lang="es-ES" dirty="0">
                <a:solidFill>
                  <a:srgbClr val="FF99FF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FF99FF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E60A9D66-CD04-0591-2D64-D19F21B26568}"/>
              </a:ext>
            </a:extLst>
          </p:cNvPr>
          <p:cNvCxnSpPr>
            <a:cxnSpLocks/>
          </p:cNvCxnSpPr>
          <p:nvPr/>
        </p:nvCxnSpPr>
        <p:spPr>
          <a:xfrm>
            <a:off x="4837754" y="5910091"/>
            <a:ext cx="262347" cy="0"/>
          </a:xfrm>
          <a:prstGeom prst="straightConnector1">
            <a:avLst/>
          </a:prstGeom>
          <a:ln w="12700">
            <a:solidFill>
              <a:srgbClr val="FF99FF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de flecha 24">
            <a:extLst>
              <a:ext uri="{FF2B5EF4-FFF2-40B4-BE49-F238E27FC236}">
                <a16:creationId xmlns:a16="http://schemas.microsoft.com/office/drawing/2014/main" id="{C8E661AA-8DE3-F9E2-3626-AA404C16FDC9}"/>
              </a:ext>
            </a:extLst>
          </p:cNvPr>
          <p:cNvCxnSpPr/>
          <p:nvPr/>
        </p:nvCxnSpPr>
        <p:spPr>
          <a:xfrm>
            <a:off x="4552372" y="6061056"/>
            <a:ext cx="833113" cy="0"/>
          </a:xfrm>
          <a:prstGeom prst="straightConnector1">
            <a:avLst/>
          </a:prstGeom>
          <a:ln w="25400">
            <a:solidFill>
              <a:srgbClr val="FF99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id="{D01B873B-0069-06F0-28C7-82A8D1B4E321}"/>
              </a:ext>
            </a:extLst>
          </p:cNvPr>
          <p:cNvSpPr txBox="1"/>
          <p:nvPr/>
        </p:nvSpPr>
        <p:spPr>
          <a:xfrm>
            <a:off x="5643655" y="5534561"/>
            <a:ext cx="2488837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5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FF99FF"/>
                </a:solidFill>
                <a:latin typeface="Comic Sans MS" panose="030F0702030302020204" pitchFamily="66" charset="0"/>
              </a:rPr>
              <a:t>1  -1   0  1</a:t>
            </a:r>
          </a:p>
          <a:p>
            <a:r>
              <a:rPr lang="es-ES" dirty="0">
                <a:solidFill>
                  <a:srgbClr val="FF99FF"/>
                </a:solidFill>
                <a:latin typeface="Comic Sans MS" panose="030F0702030302020204" pitchFamily="66" charset="0"/>
              </a:rPr>
              <a:t> 2  2   3  4</a:t>
            </a:r>
          </a:p>
          <a:p>
            <a:r>
              <a:rPr lang="es-ES" dirty="0">
                <a:solidFill>
                  <a:srgbClr val="FF99FF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Abrir corchete 26">
            <a:extLst>
              <a:ext uri="{FF2B5EF4-FFF2-40B4-BE49-F238E27FC236}">
                <a16:creationId xmlns:a16="http://schemas.microsoft.com/office/drawing/2014/main" id="{504728D4-CA88-DE68-3B27-EB992C118599}"/>
              </a:ext>
            </a:extLst>
          </p:cNvPr>
          <p:cNvSpPr/>
          <p:nvPr/>
        </p:nvSpPr>
        <p:spPr>
          <a:xfrm>
            <a:off x="5632788" y="5551200"/>
            <a:ext cx="70783" cy="910800"/>
          </a:xfrm>
          <a:prstGeom prst="leftBracket">
            <a:avLst/>
          </a:prstGeom>
          <a:ln w="25400">
            <a:solidFill>
              <a:srgbClr val="FF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Cerrar corchete 27">
            <a:extLst>
              <a:ext uri="{FF2B5EF4-FFF2-40B4-BE49-F238E27FC236}">
                <a16:creationId xmlns:a16="http://schemas.microsoft.com/office/drawing/2014/main" id="{CE1B542C-F0C9-4D65-B544-9A936B645751}"/>
              </a:ext>
            </a:extLst>
          </p:cNvPr>
          <p:cNvSpPr/>
          <p:nvPr/>
        </p:nvSpPr>
        <p:spPr>
          <a:xfrm>
            <a:off x="6877206" y="5551200"/>
            <a:ext cx="70783" cy="910800"/>
          </a:xfrm>
          <a:prstGeom prst="rightBracket">
            <a:avLst/>
          </a:prstGeom>
          <a:ln w="25400">
            <a:solidFill>
              <a:srgbClr val="FF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7FA1B13E-8259-85B8-1E56-98B2D2477C03}"/>
              </a:ext>
            </a:extLst>
          </p:cNvPr>
          <p:cNvSpPr txBox="1"/>
          <p:nvPr/>
        </p:nvSpPr>
        <p:spPr>
          <a:xfrm>
            <a:off x="7088825" y="5725425"/>
            <a:ext cx="944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FF99FF"/>
                </a:solidFill>
                <a:latin typeface="Comic Sans MS" panose="030F0702030302020204" pitchFamily="66" charset="0"/>
              </a:rPr>
              <a:t>c</a:t>
            </a:r>
            <a:r>
              <a:rPr lang="es-ES" baseline="-25000" dirty="0">
                <a:solidFill>
                  <a:srgbClr val="FF99FF"/>
                </a:solidFill>
                <a:latin typeface="Comic Sans MS" panose="030F0702030302020204" pitchFamily="66" charset="0"/>
              </a:rPr>
              <a:t>2</a:t>
            </a:r>
            <a:r>
              <a:rPr lang="es-ES" dirty="0">
                <a:solidFill>
                  <a:srgbClr val="FF99FF"/>
                </a:solidFill>
                <a:latin typeface="Comic Sans MS" panose="030F0702030302020204" pitchFamily="66" charset="0"/>
              </a:rPr>
              <a:t>+c</a:t>
            </a:r>
            <a:r>
              <a:rPr lang="es-ES" baseline="-25000" dirty="0">
                <a:solidFill>
                  <a:srgbClr val="FF99FF"/>
                </a:solidFill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30" name="Conector recto de flecha 29">
            <a:extLst>
              <a:ext uri="{FF2B5EF4-FFF2-40B4-BE49-F238E27FC236}">
                <a16:creationId xmlns:a16="http://schemas.microsoft.com/office/drawing/2014/main" id="{4113B9FD-29ED-ED18-0659-8D6CEDAFF3E3}"/>
              </a:ext>
            </a:extLst>
          </p:cNvPr>
          <p:cNvCxnSpPr>
            <a:cxnSpLocks/>
          </p:cNvCxnSpPr>
          <p:nvPr/>
        </p:nvCxnSpPr>
        <p:spPr>
          <a:xfrm>
            <a:off x="7049071" y="6090514"/>
            <a:ext cx="833113" cy="0"/>
          </a:xfrm>
          <a:prstGeom prst="straightConnector1">
            <a:avLst/>
          </a:prstGeom>
          <a:ln w="25400">
            <a:solidFill>
              <a:srgbClr val="FF99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uadroTexto 30">
            <a:extLst>
              <a:ext uri="{FF2B5EF4-FFF2-40B4-BE49-F238E27FC236}">
                <a16:creationId xmlns:a16="http://schemas.microsoft.com/office/drawing/2014/main" id="{667D3081-8F5C-4EBE-DCA0-C9BA99883330}"/>
              </a:ext>
            </a:extLst>
          </p:cNvPr>
          <p:cNvSpPr txBox="1"/>
          <p:nvPr/>
        </p:nvSpPr>
        <p:spPr>
          <a:xfrm>
            <a:off x="7983266" y="5507363"/>
            <a:ext cx="2488837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FF99FF"/>
                </a:solidFill>
                <a:latin typeface="Comic Sans MS" panose="030F0702030302020204" pitchFamily="66" charset="0"/>
              </a:rPr>
              <a:t>1   0   0  1</a:t>
            </a:r>
          </a:p>
          <a:p>
            <a:r>
              <a:rPr lang="es-ES" dirty="0">
                <a:solidFill>
                  <a:srgbClr val="FF99FF"/>
                </a:solidFill>
                <a:latin typeface="Comic Sans MS" panose="030F0702030302020204" pitchFamily="66" charset="0"/>
              </a:rPr>
              <a:t> 2  6   3  4</a:t>
            </a:r>
          </a:p>
          <a:p>
            <a:r>
              <a:rPr lang="es-ES" dirty="0">
                <a:solidFill>
                  <a:srgbClr val="FF99FF"/>
                </a:solidFill>
                <a:latin typeface="Comic Sans MS" panose="030F0702030302020204" pitchFamily="66" charset="0"/>
              </a:rPr>
              <a:t> 3 -3   1 -3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2" name="Abrir corchete 31">
            <a:extLst>
              <a:ext uri="{FF2B5EF4-FFF2-40B4-BE49-F238E27FC236}">
                <a16:creationId xmlns:a16="http://schemas.microsoft.com/office/drawing/2014/main" id="{B942EECB-ABCE-422A-BAEC-DCCC34BB2FE1}"/>
              </a:ext>
            </a:extLst>
          </p:cNvPr>
          <p:cNvSpPr/>
          <p:nvPr/>
        </p:nvSpPr>
        <p:spPr>
          <a:xfrm>
            <a:off x="7975400" y="5551200"/>
            <a:ext cx="70783" cy="910800"/>
          </a:xfrm>
          <a:prstGeom prst="leftBracket">
            <a:avLst/>
          </a:prstGeom>
          <a:ln w="25400">
            <a:solidFill>
              <a:srgbClr val="FF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Cerrar corchete 32">
            <a:extLst>
              <a:ext uri="{FF2B5EF4-FFF2-40B4-BE49-F238E27FC236}">
                <a16:creationId xmlns:a16="http://schemas.microsoft.com/office/drawing/2014/main" id="{588450F0-FF2D-8B46-7FF6-D9DDA5E83843}"/>
              </a:ext>
            </a:extLst>
          </p:cNvPr>
          <p:cNvSpPr/>
          <p:nvPr/>
        </p:nvSpPr>
        <p:spPr>
          <a:xfrm>
            <a:off x="9198564" y="5551200"/>
            <a:ext cx="70783" cy="910800"/>
          </a:xfrm>
          <a:prstGeom prst="rightBracket">
            <a:avLst/>
          </a:prstGeom>
          <a:ln w="25400">
            <a:solidFill>
              <a:srgbClr val="FF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137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1EF139-F07F-A6F1-C441-A85E7E9CFA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3075D82C-0FD7-B535-AEFE-A3834A4FB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920" y="160989"/>
            <a:ext cx="9933433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Ejemplos de operación elemental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87492C9-D6ED-353B-061D-72CBD0FE126B}"/>
              </a:ext>
            </a:extLst>
          </p:cNvPr>
          <p:cNvSpPr txBox="1"/>
          <p:nvPr/>
        </p:nvSpPr>
        <p:spPr>
          <a:xfrm>
            <a:off x="2025077" y="328327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2   2   3  4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-1   0  1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9E583818-9312-8C3F-9CC8-A135F4A93F88}"/>
              </a:ext>
            </a:extLst>
          </p:cNvPr>
          <p:cNvSpPr/>
          <p:nvPr/>
        </p:nvSpPr>
        <p:spPr>
          <a:xfrm>
            <a:off x="2038029" y="3337718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A180B989-A58B-54CE-2323-3DA1995B0B58}"/>
              </a:ext>
            </a:extLst>
          </p:cNvPr>
          <p:cNvSpPr/>
          <p:nvPr/>
        </p:nvSpPr>
        <p:spPr>
          <a:xfrm>
            <a:off x="4200668" y="3337718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E3C6EE5-C5F1-5AF0-A601-930F9F4C47AF}"/>
              </a:ext>
            </a:extLst>
          </p:cNvPr>
          <p:cNvSpPr txBox="1"/>
          <p:nvPr/>
        </p:nvSpPr>
        <p:spPr>
          <a:xfrm>
            <a:off x="1189704" y="3698778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807A0BF7-ED42-F27E-5465-EF5654862F04}"/>
              </a:ext>
            </a:extLst>
          </p:cNvPr>
          <p:cNvSpPr txBox="1"/>
          <p:nvPr/>
        </p:nvSpPr>
        <p:spPr>
          <a:xfrm>
            <a:off x="4383097" y="3792402"/>
            <a:ext cx="10533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C844A6C4-1457-F6EB-9588-B92FA75E2661}"/>
              </a:ext>
            </a:extLst>
          </p:cNvPr>
          <p:cNvCxnSpPr>
            <a:cxnSpLocks/>
          </p:cNvCxnSpPr>
          <p:nvPr/>
        </p:nvCxnSpPr>
        <p:spPr>
          <a:xfrm>
            <a:off x="4714130" y="3992457"/>
            <a:ext cx="262347" cy="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F230CC5B-DF73-73C7-0D20-CE4DD2CC7C9B}"/>
              </a:ext>
            </a:extLst>
          </p:cNvPr>
          <p:cNvCxnSpPr/>
          <p:nvPr/>
        </p:nvCxnSpPr>
        <p:spPr>
          <a:xfrm>
            <a:off x="4428748" y="416982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14691235-259A-CCB5-52A4-7229010C147E}"/>
              </a:ext>
            </a:extLst>
          </p:cNvPr>
          <p:cNvSpPr txBox="1"/>
          <p:nvPr/>
        </p:nvSpPr>
        <p:spPr>
          <a:xfrm>
            <a:off x="5361351" y="3312000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2  2   3  4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FC229A6B-FA44-85A3-294F-C3F23DBDA81A}"/>
              </a:ext>
            </a:extLst>
          </p:cNvPr>
          <p:cNvSpPr/>
          <p:nvPr/>
        </p:nvSpPr>
        <p:spPr>
          <a:xfrm>
            <a:off x="5374303" y="3392157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7A6B1E26-D3AA-BF98-279D-F4AC8CE5A8A4}"/>
              </a:ext>
            </a:extLst>
          </p:cNvPr>
          <p:cNvSpPr/>
          <p:nvPr/>
        </p:nvSpPr>
        <p:spPr>
          <a:xfrm>
            <a:off x="7536942" y="3392157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01B6BF62-4B40-AB64-06EC-76F1FAFD016E}"/>
              </a:ext>
            </a:extLst>
          </p:cNvPr>
          <p:cNvSpPr txBox="1"/>
          <p:nvPr/>
        </p:nvSpPr>
        <p:spPr>
          <a:xfrm>
            <a:off x="838053" y="989398"/>
            <a:ext cx="11029482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Tomemos un matriz inicial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y apliquémosle sucesivas operaciones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elementales (algunas de fila, otras de columna) sin pretender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llegar a ninguna matriz en concreto, sólo para ganar familiaridad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con las notaciones. En cada paso, se marcan las filas/columnas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que cambian después de cada operación elemental.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395354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0651D2-93CB-260B-04D1-6AD248E208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B50276E3-A68B-231B-2956-F5E568340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920" y="160989"/>
            <a:ext cx="9933433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Ejemplos de operación elemental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0828BBC-77AD-DB72-6D4B-06A8558BC2CA}"/>
              </a:ext>
            </a:extLst>
          </p:cNvPr>
          <p:cNvSpPr txBox="1"/>
          <p:nvPr/>
        </p:nvSpPr>
        <p:spPr>
          <a:xfrm>
            <a:off x="2025077" y="328327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2   2   3  4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-1   0  1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1998B9C5-48B2-EDFA-35D5-1A8FF26118E2}"/>
              </a:ext>
            </a:extLst>
          </p:cNvPr>
          <p:cNvSpPr/>
          <p:nvPr/>
        </p:nvSpPr>
        <p:spPr>
          <a:xfrm>
            <a:off x="2038029" y="3337718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5066023B-FC19-438F-D876-5800C28C4CCE}"/>
              </a:ext>
            </a:extLst>
          </p:cNvPr>
          <p:cNvSpPr/>
          <p:nvPr/>
        </p:nvSpPr>
        <p:spPr>
          <a:xfrm>
            <a:off x="4200668" y="3337718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49B08966-284C-97EF-A73D-FA97775AFD46}"/>
              </a:ext>
            </a:extLst>
          </p:cNvPr>
          <p:cNvSpPr txBox="1"/>
          <p:nvPr/>
        </p:nvSpPr>
        <p:spPr>
          <a:xfrm>
            <a:off x="1189704" y="3698778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3C7F080E-DF3D-3EBF-1B1B-48A5AF4D06EF}"/>
              </a:ext>
            </a:extLst>
          </p:cNvPr>
          <p:cNvSpPr txBox="1"/>
          <p:nvPr/>
        </p:nvSpPr>
        <p:spPr>
          <a:xfrm>
            <a:off x="4383097" y="3792402"/>
            <a:ext cx="10533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A4011500-EEEB-57F4-D4DA-B4946086C765}"/>
              </a:ext>
            </a:extLst>
          </p:cNvPr>
          <p:cNvCxnSpPr>
            <a:cxnSpLocks/>
          </p:cNvCxnSpPr>
          <p:nvPr/>
        </p:nvCxnSpPr>
        <p:spPr>
          <a:xfrm>
            <a:off x="4714130" y="3992457"/>
            <a:ext cx="262347" cy="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7EFB297F-3245-6CA1-1C38-8409157FAFB7}"/>
              </a:ext>
            </a:extLst>
          </p:cNvPr>
          <p:cNvCxnSpPr/>
          <p:nvPr/>
        </p:nvCxnSpPr>
        <p:spPr>
          <a:xfrm>
            <a:off x="4428748" y="416982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48CDD002-0E7F-4D37-BDD0-8E9E33BC7687}"/>
              </a:ext>
            </a:extLst>
          </p:cNvPr>
          <p:cNvSpPr txBox="1"/>
          <p:nvPr/>
        </p:nvSpPr>
        <p:spPr>
          <a:xfrm>
            <a:off x="5361351" y="3312802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0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C2BDD55D-F045-9013-CB35-874FD9478502}"/>
              </a:ext>
            </a:extLst>
          </p:cNvPr>
          <p:cNvSpPr/>
          <p:nvPr/>
        </p:nvSpPr>
        <p:spPr>
          <a:xfrm>
            <a:off x="5374303" y="3392157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6A9E96A4-667A-4E7D-DD6F-EEC46DBC49B6}"/>
              </a:ext>
            </a:extLst>
          </p:cNvPr>
          <p:cNvSpPr/>
          <p:nvPr/>
        </p:nvSpPr>
        <p:spPr>
          <a:xfrm>
            <a:off x="7536942" y="3392157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394FFF7E-BF71-C470-F4EE-EE8E144FB2A2}"/>
              </a:ext>
            </a:extLst>
          </p:cNvPr>
          <p:cNvSpPr txBox="1"/>
          <p:nvPr/>
        </p:nvSpPr>
        <p:spPr>
          <a:xfrm>
            <a:off x="7753322" y="3792402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018339C3-E9B4-E2E6-06A7-A285B966CF86}"/>
              </a:ext>
            </a:extLst>
          </p:cNvPr>
          <p:cNvCxnSpPr>
            <a:cxnSpLocks/>
          </p:cNvCxnSpPr>
          <p:nvPr/>
        </p:nvCxnSpPr>
        <p:spPr>
          <a:xfrm>
            <a:off x="7756993" y="419251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4864A4BB-CD63-0A13-B8B6-9555A232A84C}"/>
              </a:ext>
            </a:extLst>
          </p:cNvPr>
          <p:cNvSpPr txBox="1"/>
          <p:nvPr/>
        </p:nvSpPr>
        <p:spPr>
          <a:xfrm>
            <a:off x="8615273" y="3350370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0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6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-3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1 -3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CDAEA759-1379-EF00-464B-360F116C2C53}"/>
              </a:ext>
            </a:extLst>
          </p:cNvPr>
          <p:cNvSpPr/>
          <p:nvPr/>
        </p:nvSpPr>
        <p:spPr>
          <a:xfrm>
            <a:off x="8683322" y="3350370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errar corchete 19">
            <a:extLst>
              <a:ext uri="{FF2B5EF4-FFF2-40B4-BE49-F238E27FC236}">
                <a16:creationId xmlns:a16="http://schemas.microsoft.com/office/drawing/2014/main" id="{4E395AB0-51C6-AFDA-0A00-6BD03C43C9D0}"/>
              </a:ext>
            </a:extLst>
          </p:cNvPr>
          <p:cNvSpPr/>
          <p:nvPr/>
        </p:nvSpPr>
        <p:spPr>
          <a:xfrm>
            <a:off x="10845961" y="3350370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1CA17339-715B-4D35-D789-5822AEFB1420}"/>
              </a:ext>
            </a:extLst>
          </p:cNvPr>
          <p:cNvSpPr txBox="1"/>
          <p:nvPr/>
        </p:nvSpPr>
        <p:spPr>
          <a:xfrm>
            <a:off x="838053" y="989398"/>
            <a:ext cx="11029482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Tomemos un matriz inicial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y apliquémosle sucesivas operaciones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elementales (algunas de fila, otras de columna) sin pretender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llegar a ninguna matriz en concreto, sólo para ganar familiaridad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con las notaciones. En cada paso, se marcan las filas/columnas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que cambian después de cada operación elemental.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4649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1191C2-1E6C-8D62-E282-BBB905705A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6BEC9817-CEB1-D3C8-5C83-C01E50951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920" y="160989"/>
            <a:ext cx="9933433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Ejemplos de operación elemental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BDE67B0-A017-6717-9099-73BE90DBB5EA}"/>
              </a:ext>
            </a:extLst>
          </p:cNvPr>
          <p:cNvSpPr txBox="1"/>
          <p:nvPr/>
        </p:nvSpPr>
        <p:spPr>
          <a:xfrm>
            <a:off x="2025077" y="328327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2   2   3  4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-1   0  1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808E89A8-0833-2C2E-4FDA-2017F67C9F07}"/>
              </a:ext>
            </a:extLst>
          </p:cNvPr>
          <p:cNvSpPr/>
          <p:nvPr/>
        </p:nvSpPr>
        <p:spPr>
          <a:xfrm>
            <a:off x="2038029" y="3337718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41EFE984-A9A7-9451-7EE2-1A93DE9A3A73}"/>
              </a:ext>
            </a:extLst>
          </p:cNvPr>
          <p:cNvSpPr/>
          <p:nvPr/>
        </p:nvSpPr>
        <p:spPr>
          <a:xfrm>
            <a:off x="4200668" y="3337718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52F1551C-27C7-37D7-AE3F-3CED07EB799F}"/>
              </a:ext>
            </a:extLst>
          </p:cNvPr>
          <p:cNvSpPr txBox="1"/>
          <p:nvPr/>
        </p:nvSpPr>
        <p:spPr>
          <a:xfrm>
            <a:off x="1189704" y="3698778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AE9E3D4-ACDE-E9A1-6517-42C1CE189705}"/>
              </a:ext>
            </a:extLst>
          </p:cNvPr>
          <p:cNvSpPr txBox="1"/>
          <p:nvPr/>
        </p:nvSpPr>
        <p:spPr>
          <a:xfrm>
            <a:off x="4383097" y="3792402"/>
            <a:ext cx="10533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79C1BBDA-94A5-1345-D0BB-806B9D39A8FB}"/>
              </a:ext>
            </a:extLst>
          </p:cNvPr>
          <p:cNvCxnSpPr>
            <a:cxnSpLocks/>
          </p:cNvCxnSpPr>
          <p:nvPr/>
        </p:nvCxnSpPr>
        <p:spPr>
          <a:xfrm>
            <a:off x="4714130" y="3992457"/>
            <a:ext cx="262347" cy="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10BD6C6E-BFFD-30C0-29BD-9A20CC5A4BA0}"/>
              </a:ext>
            </a:extLst>
          </p:cNvPr>
          <p:cNvCxnSpPr/>
          <p:nvPr/>
        </p:nvCxnSpPr>
        <p:spPr>
          <a:xfrm>
            <a:off x="4428748" y="416982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25700248-6FFE-4244-98A7-BEF86111D52E}"/>
              </a:ext>
            </a:extLst>
          </p:cNvPr>
          <p:cNvSpPr txBox="1"/>
          <p:nvPr/>
        </p:nvSpPr>
        <p:spPr>
          <a:xfrm>
            <a:off x="5361351" y="3312802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2  2   3  4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228D3273-D2FA-8F65-A108-C494D648C1F4}"/>
              </a:ext>
            </a:extLst>
          </p:cNvPr>
          <p:cNvSpPr/>
          <p:nvPr/>
        </p:nvSpPr>
        <p:spPr>
          <a:xfrm>
            <a:off x="5374303" y="3392157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69E6CD34-56AA-A9FF-A673-0CB9DA676DDE}"/>
              </a:ext>
            </a:extLst>
          </p:cNvPr>
          <p:cNvSpPr/>
          <p:nvPr/>
        </p:nvSpPr>
        <p:spPr>
          <a:xfrm>
            <a:off x="7536942" y="3392157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97C68CC3-EE57-C1F6-A7E8-8D450E7F9804}"/>
              </a:ext>
            </a:extLst>
          </p:cNvPr>
          <p:cNvSpPr txBox="1"/>
          <p:nvPr/>
        </p:nvSpPr>
        <p:spPr>
          <a:xfrm>
            <a:off x="7753322" y="3792402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BBD5A768-631C-A4CD-D51A-EBB3704FAB4C}"/>
              </a:ext>
            </a:extLst>
          </p:cNvPr>
          <p:cNvCxnSpPr>
            <a:cxnSpLocks/>
          </p:cNvCxnSpPr>
          <p:nvPr/>
        </p:nvCxnSpPr>
        <p:spPr>
          <a:xfrm>
            <a:off x="7756993" y="419251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8C6083B9-9873-CDCD-1551-D755F6F2DD97}"/>
              </a:ext>
            </a:extLst>
          </p:cNvPr>
          <p:cNvSpPr txBox="1"/>
          <p:nvPr/>
        </p:nvSpPr>
        <p:spPr>
          <a:xfrm>
            <a:off x="8615273" y="3350370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2  6   3  4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1 -3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368D3879-B149-B08D-2D31-CB030B7464A7}"/>
              </a:ext>
            </a:extLst>
          </p:cNvPr>
          <p:cNvSpPr/>
          <p:nvPr/>
        </p:nvSpPr>
        <p:spPr>
          <a:xfrm>
            <a:off x="8683322" y="3350370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errar corchete 19">
            <a:extLst>
              <a:ext uri="{FF2B5EF4-FFF2-40B4-BE49-F238E27FC236}">
                <a16:creationId xmlns:a16="http://schemas.microsoft.com/office/drawing/2014/main" id="{49FFBDC7-9145-C351-45E7-59BC471010A4}"/>
              </a:ext>
            </a:extLst>
          </p:cNvPr>
          <p:cNvSpPr/>
          <p:nvPr/>
        </p:nvSpPr>
        <p:spPr>
          <a:xfrm>
            <a:off x="10845961" y="3350370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0434F62E-7E2B-800A-34F4-F405F8FE4E5B}"/>
              </a:ext>
            </a:extLst>
          </p:cNvPr>
          <p:cNvSpPr txBox="1"/>
          <p:nvPr/>
        </p:nvSpPr>
        <p:spPr>
          <a:xfrm>
            <a:off x="838053" y="989398"/>
            <a:ext cx="11029482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Tomemos un matriz inicial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y apliquémosle sucesivas operaciones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elementales (algunas de fila, otras de columna) sin pretender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llegar a ninguna matriz en concreto, sólo para ganar familiaridad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con las notaciones. En cada paso, se marcan las filas/columnas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que cambian después de cada operación elemental.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05844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D681C7-2504-3F01-3AB1-A8C951E273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9829F40C-3478-D170-AD5A-54E855AEA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920" y="160989"/>
            <a:ext cx="9933433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Ejemplos de operación elemental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3C839A0-673D-1B13-A052-19E2932930B1}"/>
              </a:ext>
            </a:extLst>
          </p:cNvPr>
          <p:cNvSpPr txBox="1"/>
          <p:nvPr/>
        </p:nvSpPr>
        <p:spPr>
          <a:xfrm>
            <a:off x="2025077" y="328327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2   2   3  4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-1   0  1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11693375-CD3A-3D48-1FAE-B8883F374D44}"/>
              </a:ext>
            </a:extLst>
          </p:cNvPr>
          <p:cNvSpPr/>
          <p:nvPr/>
        </p:nvSpPr>
        <p:spPr>
          <a:xfrm>
            <a:off x="2038029" y="3337718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D27A7D86-1348-DC5E-3647-C0D634637E49}"/>
              </a:ext>
            </a:extLst>
          </p:cNvPr>
          <p:cNvSpPr/>
          <p:nvPr/>
        </p:nvSpPr>
        <p:spPr>
          <a:xfrm>
            <a:off x="4200668" y="3337718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8CB52B0-1233-D84E-4E4A-1DE07C23A117}"/>
              </a:ext>
            </a:extLst>
          </p:cNvPr>
          <p:cNvSpPr txBox="1"/>
          <p:nvPr/>
        </p:nvSpPr>
        <p:spPr>
          <a:xfrm>
            <a:off x="1189704" y="3698778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A0EEEC5F-2ED0-D9ED-0F17-85EE59D4BFD4}"/>
              </a:ext>
            </a:extLst>
          </p:cNvPr>
          <p:cNvSpPr txBox="1"/>
          <p:nvPr/>
        </p:nvSpPr>
        <p:spPr>
          <a:xfrm>
            <a:off x="4383097" y="3792402"/>
            <a:ext cx="10533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A4414ED1-B25E-2705-83FC-507FFFB02EC0}"/>
              </a:ext>
            </a:extLst>
          </p:cNvPr>
          <p:cNvCxnSpPr>
            <a:cxnSpLocks/>
          </p:cNvCxnSpPr>
          <p:nvPr/>
        </p:nvCxnSpPr>
        <p:spPr>
          <a:xfrm>
            <a:off x="4714130" y="3992457"/>
            <a:ext cx="262347" cy="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2B211831-247B-6079-B373-E65EC2C25F9A}"/>
              </a:ext>
            </a:extLst>
          </p:cNvPr>
          <p:cNvCxnSpPr/>
          <p:nvPr/>
        </p:nvCxnSpPr>
        <p:spPr>
          <a:xfrm>
            <a:off x="4428748" y="416982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95E4CA80-A59C-67AB-0C8B-EAE63DAB2500}"/>
              </a:ext>
            </a:extLst>
          </p:cNvPr>
          <p:cNvSpPr txBox="1"/>
          <p:nvPr/>
        </p:nvSpPr>
        <p:spPr>
          <a:xfrm>
            <a:off x="5361351" y="3312802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2  2   3  4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2BB888FD-83A8-EDE9-4FC1-12859C533CB9}"/>
              </a:ext>
            </a:extLst>
          </p:cNvPr>
          <p:cNvSpPr/>
          <p:nvPr/>
        </p:nvSpPr>
        <p:spPr>
          <a:xfrm>
            <a:off x="5374303" y="3392157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0D6D505E-3A25-46C9-B3B2-7EF694A57F24}"/>
              </a:ext>
            </a:extLst>
          </p:cNvPr>
          <p:cNvSpPr/>
          <p:nvPr/>
        </p:nvSpPr>
        <p:spPr>
          <a:xfrm>
            <a:off x="7536942" y="3392157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2522E5E5-22C8-6E32-7DA8-8C52A5655F57}"/>
              </a:ext>
            </a:extLst>
          </p:cNvPr>
          <p:cNvSpPr txBox="1"/>
          <p:nvPr/>
        </p:nvSpPr>
        <p:spPr>
          <a:xfrm>
            <a:off x="7753322" y="3792402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2F1DF81E-90BA-405E-4D6B-49E4DFCEEBE2}"/>
              </a:ext>
            </a:extLst>
          </p:cNvPr>
          <p:cNvCxnSpPr>
            <a:cxnSpLocks/>
          </p:cNvCxnSpPr>
          <p:nvPr/>
        </p:nvCxnSpPr>
        <p:spPr>
          <a:xfrm>
            <a:off x="7756993" y="419251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8A3D3BB2-A973-6E81-BAA7-BC8ABC2634FC}"/>
              </a:ext>
            </a:extLst>
          </p:cNvPr>
          <p:cNvSpPr txBox="1"/>
          <p:nvPr/>
        </p:nvSpPr>
        <p:spPr>
          <a:xfrm>
            <a:off x="8615273" y="3350370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0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2  6 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68F66A23-A25B-6913-1094-FE4194477CAE}"/>
              </a:ext>
            </a:extLst>
          </p:cNvPr>
          <p:cNvSpPr/>
          <p:nvPr/>
        </p:nvSpPr>
        <p:spPr>
          <a:xfrm>
            <a:off x="8683322" y="3350370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errar corchete 19">
            <a:extLst>
              <a:ext uri="{FF2B5EF4-FFF2-40B4-BE49-F238E27FC236}">
                <a16:creationId xmlns:a16="http://schemas.microsoft.com/office/drawing/2014/main" id="{D803F327-4BD8-F0FF-3270-9BBCDED4B8DA}"/>
              </a:ext>
            </a:extLst>
          </p:cNvPr>
          <p:cNvSpPr/>
          <p:nvPr/>
        </p:nvSpPr>
        <p:spPr>
          <a:xfrm>
            <a:off x="10845961" y="3350370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5A959ACA-122D-2901-6F84-587E163A599C}"/>
              </a:ext>
            </a:extLst>
          </p:cNvPr>
          <p:cNvSpPr txBox="1"/>
          <p:nvPr/>
        </p:nvSpPr>
        <p:spPr>
          <a:xfrm>
            <a:off x="11002296" y="382188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2c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85AAC39F-4BAC-BFC9-E1E3-B4329171263D}"/>
              </a:ext>
            </a:extLst>
          </p:cNvPr>
          <p:cNvCxnSpPr>
            <a:cxnSpLocks/>
          </p:cNvCxnSpPr>
          <p:nvPr/>
        </p:nvCxnSpPr>
        <p:spPr>
          <a:xfrm>
            <a:off x="11057890" y="419930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>
            <a:extLst>
              <a:ext uri="{FF2B5EF4-FFF2-40B4-BE49-F238E27FC236}">
                <a16:creationId xmlns:a16="http://schemas.microsoft.com/office/drawing/2014/main" id="{B86055FC-7EE0-357C-B25D-55B0615CA6A8}"/>
              </a:ext>
            </a:extLst>
          </p:cNvPr>
          <p:cNvSpPr txBox="1"/>
          <p:nvPr/>
        </p:nvSpPr>
        <p:spPr>
          <a:xfrm>
            <a:off x="1939911" y="4966831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0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2  6 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6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Abrir corchete 23">
            <a:extLst>
              <a:ext uri="{FF2B5EF4-FFF2-40B4-BE49-F238E27FC236}">
                <a16:creationId xmlns:a16="http://schemas.microsoft.com/office/drawing/2014/main" id="{6CAC5858-2EDB-70BB-BFA3-5019EC35EBE1}"/>
              </a:ext>
            </a:extLst>
          </p:cNvPr>
          <p:cNvSpPr/>
          <p:nvPr/>
        </p:nvSpPr>
        <p:spPr>
          <a:xfrm>
            <a:off x="2007960" y="4966831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errar corchete 24">
            <a:extLst>
              <a:ext uri="{FF2B5EF4-FFF2-40B4-BE49-F238E27FC236}">
                <a16:creationId xmlns:a16="http://schemas.microsoft.com/office/drawing/2014/main" id="{0BC1649E-5726-A3C8-B226-25BFB585645A}"/>
              </a:ext>
            </a:extLst>
          </p:cNvPr>
          <p:cNvSpPr/>
          <p:nvPr/>
        </p:nvSpPr>
        <p:spPr>
          <a:xfrm>
            <a:off x="4170599" y="4966831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7" name="Conector recto de flecha 26">
            <a:extLst>
              <a:ext uri="{FF2B5EF4-FFF2-40B4-BE49-F238E27FC236}">
                <a16:creationId xmlns:a16="http://schemas.microsoft.com/office/drawing/2014/main" id="{3AE78203-1306-83CB-A089-513FFBC67444}"/>
              </a:ext>
            </a:extLst>
          </p:cNvPr>
          <p:cNvCxnSpPr>
            <a:cxnSpLocks/>
          </p:cNvCxnSpPr>
          <p:nvPr/>
        </p:nvCxnSpPr>
        <p:spPr>
          <a:xfrm>
            <a:off x="1553497" y="5697781"/>
            <a:ext cx="383527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uadroTexto 28">
            <a:extLst>
              <a:ext uri="{FF2B5EF4-FFF2-40B4-BE49-F238E27FC236}">
                <a16:creationId xmlns:a16="http://schemas.microsoft.com/office/drawing/2014/main" id="{FD229AEA-5317-155C-9AC0-94F0F28E428D}"/>
              </a:ext>
            </a:extLst>
          </p:cNvPr>
          <p:cNvSpPr txBox="1"/>
          <p:nvPr/>
        </p:nvSpPr>
        <p:spPr>
          <a:xfrm>
            <a:off x="838053" y="989398"/>
            <a:ext cx="11029482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Tomemos un matriz inicial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y apliquémosle sucesivas operaciones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elementales (algunas de fila, otras de columna) sin pretender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llegar a ninguna matriz en concreto, sólo para ganar familiaridad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con las notaciones. En cada paso, se marcan las filas/columnas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que cambian después de cada operación elemental.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63445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33061D-1CA4-C63D-F516-6988A19435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8AB78DC8-8742-DB4A-E099-DDA711935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920" y="160989"/>
            <a:ext cx="9933433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Ejemplos de operación elemental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ADDDD9B-F854-5C9D-0A18-8CF07F6598FE}"/>
              </a:ext>
            </a:extLst>
          </p:cNvPr>
          <p:cNvSpPr txBox="1"/>
          <p:nvPr/>
        </p:nvSpPr>
        <p:spPr>
          <a:xfrm>
            <a:off x="2025077" y="328327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2   2   3  4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-1   0  1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6A271826-2F23-A741-E8DF-F3B2DE52AABC}"/>
              </a:ext>
            </a:extLst>
          </p:cNvPr>
          <p:cNvSpPr/>
          <p:nvPr/>
        </p:nvSpPr>
        <p:spPr>
          <a:xfrm>
            <a:off x="2038029" y="3337718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14CDC6C5-6411-8435-D284-E20440616F77}"/>
              </a:ext>
            </a:extLst>
          </p:cNvPr>
          <p:cNvSpPr/>
          <p:nvPr/>
        </p:nvSpPr>
        <p:spPr>
          <a:xfrm>
            <a:off x="4200668" y="3337718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B9DEBF7-2E6A-F25F-BFD8-4E738EDB5412}"/>
              </a:ext>
            </a:extLst>
          </p:cNvPr>
          <p:cNvSpPr txBox="1"/>
          <p:nvPr/>
        </p:nvSpPr>
        <p:spPr>
          <a:xfrm>
            <a:off x="1189704" y="3698778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82C17796-5BAD-9719-B7A9-24E553A09636}"/>
              </a:ext>
            </a:extLst>
          </p:cNvPr>
          <p:cNvSpPr txBox="1"/>
          <p:nvPr/>
        </p:nvSpPr>
        <p:spPr>
          <a:xfrm>
            <a:off x="4383097" y="3792402"/>
            <a:ext cx="10533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9F31EE02-E620-38C2-CF09-2AFBBB702A59}"/>
              </a:ext>
            </a:extLst>
          </p:cNvPr>
          <p:cNvCxnSpPr>
            <a:cxnSpLocks/>
          </p:cNvCxnSpPr>
          <p:nvPr/>
        </p:nvCxnSpPr>
        <p:spPr>
          <a:xfrm>
            <a:off x="4714130" y="3992457"/>
            <a:ext cx="262347" cy="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C185E3D3-E4E6-0EA5-90EE-AA750797E927}"/>
              </a:ext>
            </a:extLst>
          </p:cNvPr>
          <p:cNvCxnSpPr/>
          <p:nvPr/>
        </p:nvCxnSpPr>
        <p:spPr>
          <a:xfrm>
            <a:off x="4428748" y="416982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69319803-3A73-CF9A-39B8-1836CF566BED}"/>
              </a:ext>
            </a:extLst>
          </p:cNvPr>
          <p:cNvSpPr txBox="1"/>
          <p:nvPr/>
        </p:nvSpPr>
        <p:spPr>
          <a:xfrm>
            <a:off x="5361351" y="3312802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2  2   3  4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D033B4A3-4028-6D2D-E653-99511C59379D}"/>
              </a:ext>
            </a:extLst>
          </p:cNvPr>
          <p:cNvSpPr/>
          <p:nvPr/>
        </p:nvSpPr>
        <p:spPr>
          <a:xfrm>
            <a:off x="5374303" y="3392157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EBFD49C6-CC6B-C16D-981D-F6753432D3EF}"/>
              </a:ext>
            </a:extLst>
          </p:cNvPr>
          <p:cNvSpPr/>
          <p:nvPr/>
        </p:nvSpPr>
        <p:spPr>
          <a:xfrm>
            <a:off x="7536942" y="3392157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2F426EC3-50C2-6B6A-E119-C4F4C8A41213}"/>
              </a:ext>
            </a:extLst>
          </p:cNvPr>
          <p:cNvSpPr txBox="1"/>
          <p:nvPr/>
        </p:nvSpPr>
        <p:spPr>
          <a:xfrm>
            <a:off x="7753322" y="3792402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153BB32E-2764-0EC0-25A5-CF9FFC5D93BF}"/>
              </a:ext>
            </a:extLst>
          </p:cNvPr>
          <p:cNvCxnSpPr>
            <a:cxnSpLocks/>
          </p:cNvCxnSpPr>
          <p:nvPr/>
        </p:nvCxnSpPr>
        <p:spPr>
          <a:xfrm>
            <a:off x="7756993" y="419251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6C7C570F-570B-F657-E000-48D047B2B72C}"/>
              </a:ext>
            </a:extLst>
          </p:cNvPr>
          <p:cNvSpPr txBox="1"/>
          <p:nvPr/>
        </p:nvSpPr>
        <p:spPr>
          <a:xfrm>
            <a:off x="8615273" y="3350370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2  6   3  4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1 -3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295B9761-AB53-B4E8-E60B-A4349AC0E8D6}"/>
              </a:ext>
            </a:extLst>
          </p:cNvPr>
          <p:cNvSpPr/>
          <p:nvPr/>
        </p:nvSpPr>
        <p:spPr>
          <a:xfrm>
            <a:off x="8683322" y="3350370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errar corchete 19">
            <a:extLst>
              <a:ext uri="{FF2B5EF4-FFF2-40B4-BE49-F238E27FC236}">
                <a16:creationId xmlns:a16="http://schemas.microsoft.com/office/drawing/2014/main" id="{523A8543-E776-1534-3AFA-647F62A0266C}"/>
              </a:ext>
            </a:extLst>
          </p:cNvPr>
          <p:cNvSpPr/>
          <p:nvPr/>
        </p:nvSpPr>
        <p:spPr>
          <a:xfrm>
            <a:off x="10845961" y="3350370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BD01AB51-6A46-615E-EE13-64DD80916CE3}"/>
              </a:ext>
            </a:extLst>
          </p:cNvPr>
          <p:cNvSpPr txBox="1"/>
          <p:nvPr/>
        </p:nvSpPr>
        <p:spPr>
          <a:xfrm>
            <a:off x="11002296" y="382188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2c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39039B18-5965-F2FC-4369-BE7347AB8FD9}"/>
              </a:ext>
            </a:extLst>
          </p:cNvPr>
          <p:cNvCxnSpPr>
            <a:cxnSpLocks/>
          </p:cNvCxnSpPr>
          <p:nvPr/>
        </p:nvCxnSpPr>
        <p:spPr>
          <a:xfrm>
            <a:off x="11057890" y="419930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>
            <a:extLst>
              <a:ext uri="{FF2B5EF4-FFF2-40B4-BE49-F238E27FC236}">
                <a16:creationId xmlns:a16="http://schemas.microsoft.com/office/drawing/2014/main" id="{BDC1B684-0522-1634-C160-ED78A24E90C1}"/>
              </a:ext>
            </a:extLst>
          </p:cNvPr>
          <p:cNvSpPr txBox="1"/>
          <p:nvPr/>
        </p:nvSpPr>
        <p:spPr>
          <a:xfrm>
            <a:off x="1939911" y="4966831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2  6   6  4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2 -3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Abrir corchete 23">
            <a:extLst>
              <a:ext uri="{FF2B5EF4-FFF2-40B4-BE49-F238E27FC236}">
                <a16:creationId xmlns:a16="http://schemas.microsoft.com/office/drawing/2014/main" id="{FED7B8E7-D2E8-17BE-159D-49BF5639AC7B}"/>
              </a:ext>
            </a:extLst>
          </p:cNvPr>
          <p:cNvSpPr/>
          <p:nvPr/>
        </p:nvSpPr>
        <p:spPr>
          <a:xfrm>
            <a:off x="2007960" y="4966831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errar corchete 24">
            <a:extLst>
              <a:ext uri="{FF2B5EF4-FFF2-40B4-BE49-F238E27FC236}">
                <a16:creationId xmlns:a16="http://schemas.microsoft.com/office/drawing/2014/main" id="{4A8AB620-D722-E5A5-5E79-0B0321E69A3F}"/>
              </a:ext>
            </a:extLst>
          </p:cNvPr>
          <p:cNvSpPr/>
          <p:nvPr/>
        </p:nvSpPr>
        <p:spPr>
          <a:xfrm>
            <a:off x="4170599" y="4966831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7" name="Conector recto de flecha 26">
            <a:extLst>
              <a:ext uri="{FF2B5EF4-FFF2-40B4-BE49-F238E27FC236}">
                <a16:creationId xmlns:a16="http://schemas.microsoft.com/office/drawing/2014/main" id="{5C26AEAF-BD0E-D7C7-7B03-08AFB601FDC6}"/>
              </a:ext>
            </a:extLst>
          </p:cNvPr>
          <p:cNvCxnSpPr>
            <a:cxnSpLocks/>
          </p:cNvCxnSpPr>
          <p:nvPr/>
        </p:nvCxnSpPr>
        <p:spPr>
          <a:xfrm>
            <a:off x="1553497" y="5697781"/>
            <a:ext cx="383527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64600F2C-0BF6-0157-0FE8-9ADDD0329C76}"/>
              </a:ext>
            </a:extLst>
          </p:cNvPr>
          <p:cNvSpPr txBox="1"/>
          <p:nvPr/>
        </p:nvSpPr>
        <p:spPr>
          <a:xfrm>
            <a:off x="838053" y="989398"/>
            <a:ext cx="11029482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Tomemos un matriz inicial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y apliquémosle sucesivas operaciones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elementales (algunas de fila, otras de columna) sin pretender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llegar a ninguna matriz en concreto, sólo para ganar familiaridad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con las notaciones. En cada paso, se marcan las filas/columnas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que cambian después de cada operación elemental.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75134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C20109-C416-B1A1-A123-92B942D1E4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9EF5715D-A206-7E2B-10CA-61D7CC4A2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920" y="160989"/>
            <a:ext cx="9933433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Ejemplos de operación elemental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95B28C6-AF28-7EA5-2A9E-512D758E0600}"/>
              </a:ext>
            </a:extLst>
          </p:cNvPr>
          <p:cNvSpPr txBox="1"/>
          <p:nvPr/>
        </p:nvSpPr>
        <p:spPr>
          <a:xfrm>
            <a:off x="2025077" y="328327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2   2   3  4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-1   0  1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46E261DA-6B64-F243-C02B-4C8DD3D52101}"/>
              </a:ext>
            </a:extLst>
          </p:cNvPr>
          <p:cNvSpPr/>
          <p:nvPr/>
        </p:nvSpPr>
        <p:spPr>
          <a:xfrm>
            <a:off x="2038029" y="3337718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EAB58BC9-3224-0077-1722-E74566887DCD}"/>
              </a:ext>
            </a:extLst>
          </p:cNvPr>
          <p:cNvSpPr/>
          <p:nvPr/>
        </p:nvSpPr>
        <p:spPr>
          <a:xfrm>
            <a:off x="4200668" y="3337718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5D8B554-BF93-62A1-ECD2-E98B4FCE0E5C}"/>
              </a:ext>
            </a:extLst>
          </p:cNvPr>
          <p:cNvSpPr txBox="1"/>
          <p:nvPr/>
        </p:nvSpPr>
        <p:spPr>
          <a:xfrm>
            <a:off x="1189704" y="3698778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1A6E612E-795B-A1F1-B417-370F1B6B4C82}"/>
              </a:ext>
            </a:extLst>
          </p:cNvPr>
          <p:cNvSpPr txBox="1"/>
          <p:nvPr/>
        </p:nvSpPr>
        <p:spPr>
          <a:xfrm>
            <a:off x="4383097" y="3792402"/>
            <a:ext cx="10533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A580E86B-3953-F194-A683-2A2587779B19}"/>
              </a:ext>
            </a:extLst>
          </p:cNvPr>
          <p:cNvCxnSpPr>
            <a:cxnSpLocks/>
          </p:cNvCxnSpPr>
          <p:nvPr/>
        </p:nvCxnSpPr>
        <p:spPr>
          <a:xfrm>
            <a:off x="4714130" y="3992457"/>
            <a:ext cx="262347" cy="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F439E29B-2055-D331-079F-F437F538C10B}"/>
              </a:ext>
            </a:extLst>
          </p:cNvPr>
          <p:cNvCxnSpPr/>
          <p:nvPr/>
        </p:nvCxnSpPr>
        <p:spPr>
          <a:xfrm>
            <a:off x="4428748" y="416982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B36B36AA-B131-CEF4-8115-B93F4EB6A220}"/>
              </a:ext>
            </a:extLst>
          </p:cNvPr>
          <p:cNvSpPr txBox="1"/>
          <p:nvPr/>
        </p:nvSpPr>
        <p:spPr>
          <a:xfrm>
            <a:off x="5361351" y="3312802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2  2   3  4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8E3C954D-4DE1-3396-9DD7-EE1E7638A591}"/>
              </a:ext>
            </a:extLst>
          </p:cNvPr>
          <p:cNvSpPr/>
          <p:nvPr/>
        </p:nvSpPr>
        <p:spPr>
          <a:xfrm>
            <a:off x="5374303" y="3392157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21AF6F22-D0A7-5F5D-5F7E-69392E2CBBED}"/>
              </a:ext>
            </a:extLst>
          </p:cNvPr>
          <p:cNvSpPr/>
          <p:nvPr/>
        </p:nvSpPr>
        <p:spPr>
          <a:xfrm>
            <a:off x="7536942" y="3392157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E19BBD64-B151-8431-203A-AA0F7D605534}"/>
              </a:ext>
            </a:extLst>
          </p:cNvPr>
          <p:cNvSpPr txBox="1"/>
          <p:nvPr/>
        </p:nvSpPr>
        <p:spPr>
          <a:xfrm>
            <a:off x="7753322" y="3792402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A22F0E85-B903-0620-3EEC-7991A8678DEC}"/>
              </a:ext>
            </a:extLst>
          </p:cNvPr>
          <p:cNvCxnSpPr>
            <a:cxnSpLocks/>
          </p:cNvCxnSpPr>
          <p:nvPr/>
        </p:nvCxnSpPr>
        <p:spPr>
          <a:xfrm>
            <a:off x="7756993" y="419251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5A11FA0F-6D2D-3B4C-4824-461373853F35}"/>
              </a:ext>
            </a:extLst>
          </p:cNvPr>
          <p:cNvSpPr txBox="1"/>
          <p:nvPr/>
        </p:nvSpPr>
        <p:spPr>
          <a:xfrm>
            <a:off x="8615273" y="3350370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2  6   3  4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1 -3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762E1BA7-6F8B-3005-A4BD-E0BC47A8F91C}"/>
              </a:ext>
            </a:extLst>
          </p:cNvPr>
          <p:cNvSpPr/>
          <p:nvPr/>
        </p:nvSpPr>
        <p:spPr>
          <a:xfrm>
            <a:off x="8683322" y="3350370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errar corchete 19">
            <a:extLst>
              <a:ext uri="{FF2B5EF4-FFF2-40B4-BE49-F238E27FC236}">
                <a16:creationId xmlns:a16="http://schemas.microsoft.com/office/drawing/2014/main" id="{35B14DE3-67B4-5CC4-F4B8-D3096CB5717E}"/>
              </a:ext>
            </a:extLst>
          </p:cNvPr>
          <p:cNvSpPr/>
          <p:nvPr/>
        </p:nvSpPr>
        <p:spPr>
          <a:xfrm>
            <a:off x="10845961" y="3350370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97E527BE-7240-2249-0FC5-74759ECE2E8E}"/>
              </a:ext>
            </a:extLst>
          </p:cNvPr>
          <p:cNvSpPr txBox="1"/>
          <p:nvPr/>
        </p:nvSpPr>
        <p:spPr>
          <a:xfrm>
            <a:off x="11002296" y="382188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2c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53012444-759E-E1AF-534D-80643F3C9067}"/>
              </a:ext>
            </a:extLst>
          </p:cNvPr>
          <p:cNvCxnSpPr>
            <a:cxnSpLocks/>
          </p:cNvCxnSpPr>
          <p:nvPr/>
        </p:nvCxnSpPr>
        <p:spPr>
          <a:xfrm>
            <a:off x="11057890" y="419930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>
            <a:extLst>
              <a:ext uri="{FF2B5EF4-FFF2-40B4-BE49-F238E27FC236}">
                <a16:creationId xmlns:a16="http://schemas.microsoft.com/office/drawing/2014/main" id="{F6776F4F-AC45-E81D-D5AD-A0506EFADEF5}"/>
              </a:ext>
            </a:extLst>
          </p:cNvPr>
          <p:cNvSpPr txBox="1"/>
          <p:nvPr/>
        </p:nvSpPr>
        <p:spPr>
          <a:xfrm>
            <a:off x="1939911" y="4966831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0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2  6 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6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2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Abrir corchete 23">
            <a:extLst>
              <a:ext uri="{FF2B5EF4-FFF2-40B4-BE49-F238E27FC236}">
                <a16:creationId xmlns:a16="http://schemas.microsoft.com/office/drawing/2014/main" id="{EEE6584A-CFD1-246B-019F-DEE82380FCCD}"/>
              </a:ext>
            </a:extLst>
          </p:cNvPr>
          <p:cNvSpPr/>
          <p:nvPr/>
        </p:nvSpPr>
        <p:spPr>
          <a:xfrm>
            <a:off x="2007960" y="4966831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errar corchete 24">
            <a:extLst>
              <a:ext uri="{FF2B5EF4-FFF2-40B4-BE49-F238E27FC236}">
                <a16:creationId xmlns:a16="http://schemas.microsoft.com/office/drawing/2014/main" id="{AEFB60BD-CFFB-BE82-75F8-B9B8B201AEB1}"/>
              </a:ext>
            </a:extLst>
          </p:cNvPr>
          <p:cNvSpPr/>
          <p:nvPr/>
        </p:nvSpPr>
        <p:spPr>
          <a:xfrm>
            <a:off x="4170599" y="4966831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7" name="Conector recto de flecha 26">
            <a:extLst>
              <a:ext uri="{FF2B5EF4-FFF2-40B4-BE49-F238E27FC236}">
                <a16:creationId xmlns:a16="http://schemas.microsoft.com/office/drawing/2014/main" id="{873E38F9-6F13-99FE-1F7F-399374370A92}"/>
              </a:ext>
            </a:extLst>
          </p:cNvPr>
          <p:cNvCxnSpPr>
            <a:cxnSpLocks/>
          </p:cNvCxnSpPr>
          <p:nvPr/>
        </p:nvCxnSpPr>
        <p:spPr>
          <a:xfrm>
            <a:off x="1553497" y="5697781"/>
            <a:ext cx="383527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E6F99E7A-028F-1B89-7D54-571AA1773EBE}"/>
              </a:ext>
            </a:extLst>
          </p:cNvPr>
          <p:cNvSpPr txBox="1"/>
          <p:nvPr/>
        </p:nvSpPr>
        <p:spPr>
          <a:xfrm>
            <a:off x="4417048" y="5288992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EB84C4CB-FC05-1ABD-ACE7-F5CB9D7308A2}"/>
              </a:ext>
            </a:extLst>
          </p:cNvPr>
          <p:cNvCxnSpPr>
            <a:cxnSpLocks/>
          </p:cNvCxnSpPr>
          <p:nvPr/>
        </p:nvCxnSpPr>
        <p:spPr>
          <a:xfrm>
            <a:off x="4420719" y="568910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id="{05F7691D-E06E-DD11-EC2B-0013487BA441}"/>
              </a:ext>
            </a:extLst>
          </p:cNvPr>
          <p:cNvSpPr txBox="1"/>
          <p:nvPr/>
        </p:nvSpPr>
        <p:spPr>
          <a:xfrm>
            <a:off x="5339543" y="5008840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0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2  6 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0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5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Abrir corchete 27">
            <a:extLst>
              <a:ext uri="{FF2B5EF4-FFF2-40B4-BE49-F238E27FC236}">
                <a16:creationId xmlns:a16="http://schemas.microsoft.com/office/drawing/2014/main" id="{9B7F0537-3E8A-CF3A-1541-EF488E123DF3}"/>
              </a:ext>
            </a:extLst>
          </p:cNvPr>
          <p:cNvSpPr/>
          <p:nvPr/>
        </p:nvSpPr>
        <p:spPr>
          <a:xfrm>
            <a:off x="5407592" y="5008840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Cerrar corchete 28">
            <a:extLst>
              <a:ext uri="{FF2B5EF4-FFF2-40B4-BE49-F238E27FC236}">
                <a16:creationId xmlns:a16="http://schemas.microsoft.com/office/drawing/2014/main" id="{C5C6FC90-B0AE-30CD-C3B9-0E264DEEB5C9}"/>
              </a:ext>
            </a:extLst>
          </p:cNvPr>
          <p:cNvSpPr/>
          <p:nvPr/>
        </p:nvSpPr>
        <p:spPr>
          <a:xfrm>
            <a:off x="7570231" y="5008840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6F4979AD-9B48-0CB0-3173-70FC3C1009CA}"/>
              </a:ext>
            </a:extLst>
          </p:cNvPr>
          <p:cNvSpPr txBox="1"/>
          <p:nvPr/>
        </p:nvSpPr>
        <p:spPr>
          <a:xfrm>
            <a:off x="838053" y="989398"/>
            <a:ext cx="11029482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Tomemos un matriz inicial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y apliquémosle sucesivas operaciones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elementales (algunas de fila, otras de columna) sin pretender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llegar a ninguna matriz en concreto, sólo para ganar familiaridad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con las notaciones. En cada paso, se marcan las filas/columnas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que cambian después de cada operación elemental.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23545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1" grpId="0"/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754B00-E345-318D-8304-0B5A739428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9EA65EB9-2161-1B8E-F78E-7E5CA9F48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920" y="160989"/>
            <a:ext cx="9933433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Ejemplos de operación elemental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BBE1EF6-EDE7-1C4D-663B-5E80DCA8E43F}"/>
              </a:ext>
            </a:extLst>
          </p:cNvPr>
          <p:cNvSpPr txBox="1"/>
          <p:nvPr/>
        </p:nvSpPr>
        <p:spPr>
          <a:xfrm>
            <a:off x="2025077" y="328327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2   2   3  4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-1   0  1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50E1BF27-44C9-1733-DB6E-BD0BE9A5B433}"/>
              </a:ext>
            </a:extLst>
          </p:cNvPr>
          <p:cNvSpPr/>
          <p:nvPr/>
        </p:nvSpPr>
        <p:spPr>
          <a:xfrm>
            <a:off x="2038029" y="3337718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855817C9-165C-E77A-F87A-3DD70E4EC724}"/>
              </a:ext>
            </a:extLst>
          </p:cNvPr>
          <p:cNvSpPr/>
          <p:nvPr/>
        </p:nvSpPr>
        <p:spPr>
          <a:xfrm>
            <a:off x="4200668" y="3337718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48A16329-FDD1-47C2-C1C0-E41905B83443}"/>
              </a:ext>
            </a:extLst>
          </p:cNvPr>
          <p:cNvSpPr txBox="1"/>
          <p:nvPr/>
        </p:nvSpPr>
        <p:spPr>
          <a:xfrm>
            <a:off x="1189704" y="3698778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BDADF913-B5EB-F22B-10BD-C10A7E9EAD42}"/>
              </a:ext>
            </a:extLst>
          </p:cNvPr>
          <p:cNvSpPr txBox="1"/>
          <p:nvPr/>
        </p:nvSpPr>
        <p:spPr>
          <a:xfrm>
            <a:off x="4383097" y="3792402"/>
            <a:ext cx="10533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9F5835D0-C071-165C-DAAB-EE754B502295}"/>
              </a:ext>
            </a:extLst>
          </p:cNvPr>
          <p:cNvCxnSpPr>
            <a:cxnSpLocks/>
          </p:cNvCxnSpPr>
          <p:nvPr/>
        </p:nvCxnSpPr>
        <p:spPr>
          <a:xfrm>
            <a:off x="4714130" y="3992457"/>
            <a:ext cx="262347" cy="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1998D9D1-237B-8A14-A11C-526BA5A3F0E4}"/>
              </a:ext>
            </a:extLst>
          </p:cNvPr>
          <p:cNvCxnSpPr/>
          <p:nvPr/>
        </p:nvCxnSpPr>
        <p:spPr>
          <a:xfrm>
            <a:off x="4428748" y="416982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4D54B3B2-1A2F-14AE-89CF-9CC5B8717F02}"/>
              </a:ext>
            </a:extLst>
          </p:cNvPr>
          <p:cNvSpPr txBox="1"/>
          <p:nvPr/>
        </p:nvSpPr>
        <p:spPr>
          <a:xfrm>
            <a:off x="5361351" y="3312802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2  2   3  4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4D6D2FF9-FAF7-5982-6762-92EB8B32C5A4}"/>
              </a:ext>
            </a:extLst>
          </p:cNvPr>
          <p:cNvSpPr/>
          <p:nvPr/>
        </p:nvSpPr>
        <p:spPr>
          <a:xfrm>
            <a:off x="5374303" y="3392157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FB01CFCE-238D-17E1-04FB-C8D6A1257DB2}"/>
              </a:ext>
            </a:extLst>
          </p:cNvPr>
          <p:cNvSpPr/>
          <p:nvPr/>
        </p:nvSpPr>
        <p:spPr>
          <a:xfrm>
            <a:off x="7536942" y="3392157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4F79CC87-1BD0-8AEA-214D-B9B45C4D286A}"/>
              </a:ext>
            </a:extLst>
          </p:cNvPr>
          <p:cNvSpPr txBox="1"/>
          <p:nvPr/>
        </p:nvSpPr>
        <p:spPr>
          <a:xfrm>
            <a:off x="7753322" y="3792402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C72D1C21-FD9E-F467-48B6-FD083A3F6D21}"/>
              </a:ext>
            </a:extLst>
          </p:cNvPr>
          <p:cNvCxnSpPr>
            <a:cxnSpLocks/>
          </p:cNvCxnSpPr>
          <p:nvPr/>
        </p:nvCxnSpPr>
        <p:spPr>
          <a:xfrm>
            <a:off x="7756993" y="419251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9C77D543-409E-2A2A-8E67-9552627F103E}"/>
              </a:ext>
            </a:extLst>
          </p:cNvPr>
          <p:cNvSpPr txBox="1"/>
          <p:nvPr/>
        </p:nvSpPr>
        <p:spPr>
          <a:xfrm>
            <a:off x="8615273" y="3350370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2  6   3  4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1 -3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E91FB221-9611-6D77-4709-A93A9A24356A}"/>
              </a:ext>
            </a:extLst>
          </p:cNvPr>
          <p:cNvSpPr/>
          <p:nvPr/>
        </p:nvSpPr>
        <p:spPr>
          <a:xfrm>
            <a:off x="8683322" y="3350370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errar corchete 19">
            <a:extLst>
              <a:ext uri="{FF2B5EF4-FFF2-40B4-BE49-F238E27FC236}">
                <a16:creationId xmlns:a16="http://schemas.microsoft.com/office/drawing/2014/main" id="{92839FEF-021B-72E8-A3D6-2F0C5DFF51A7}"/>
              </a:ext>
            </a:extLst>
          </p:cNvPr>
          <p:cNvSpPr/>
          <p:nvPr/>
        </p:nvSpPr>
        <p:spPr>
          <a:xfrm>
            <a:off x="10845961" y="3350370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7588413D-93CA-B473-223D-0D4EA0388E43}"/>
              </a:ext>
            </a:extLst>
          </p:cNvPr>
          <p:cNvSpPr txBox="1"/>
          <p:nvPr/>
        </p:nvSpPr>
        <p:spPr>
          <a:xfrm>
            <a:off x="11002296" y="382188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2c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A928B3F6-8A15-744E-FBE6-F831CB8A9783}"/>
              </a:ext>
            </a:extLst>
          </p:cNvPr>
          <p:cNvCxnSpPr>
            <a:cxnSpLocks/>
          </p:cNvCxnSpPr>
          <p:nvPr/>
        </p:nvCxnSpPr>
        <p:spPr>
          <a:xfrm>
            <a:off x="11057890" y="419930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>
            <a:extLst>
              <a:ext uri="{FF2B5EF4-FFF2-40B4-BE49-F238E27FC236}">
                <a16:creationId xmlns:a16="http://schemas.microsoft.com/office/drawing/2014/main" id="{9FCBB989-3B88-6F77-C96B-B0E8AF19F344}"/>
              </a:ext>
            </a:extLst>
          </p:cNvPr>
          <p:cNvSpPr txBox="1"/>
          <p:nvPr/>
        </p:nvSpPr>
        <p:spPr>
          <a:xfrm>
            <a:off x="1939911" y="4966831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2  6   6  4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2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Abrir corchete 23">
            <a:extLst>
              <a:ext uri="{FF2B5EF4-FFF2-40B4-BE49-F238E27FC236}">
                <a16:creationId xmlns:a16="http://schemas.microsoft.com/office/drawing/2014/main" id="{FFDAC033-FAE9-4E22-6F04-05A9B8F0854C}"/>
              </a:ext>
            </a:extLst>
          </p:cNvPr>
          <p:cNvSpPr/>
          <p:nvPr/>
        </p:nvSpPr>
        <p:spPr>
          <a:xfrm>
            <a:off x="2007960" y="4966831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errar corchete 24">
            <a:extLst>
              <a:ext uri="{FF2B5EF4-FFF2-40B4-BE49-F238E27FC236}">
                <a16:creationId xmlns:a16="http://schemas.microsoft.com/office/drawing/2014/main" id="{A0E53455-6178-63AD-7AA3-851137398442}"/>
              </a:ext>
            </a:extLst>
          </p:cNvPr>
          <p:cNvSpPr/>
          <p:nvPr/>
        </p:nvSpPr>
        <p:spPr>
          <a:xfrm>
            <a:off x="4170599" y="4966831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7" name="Conector recto de flecha 26">
            <a:extLst>
              <a:ext uri="{FF2B5EF4-FFF2-40B4-BE49-F238E27FC236}">
                <a16:creationId xmlns:a16="http://schemas.microsoft.com/office/drawing/2014/main" id="{B7CC5D5C-E4DE-501A-9643-F45A99559F37}"/>
              </a:ext>
            </a:extLst>
          </p:cNvPr>
          <p:cNvCxnSpPr>
            <a:cxnSpLocks/>
          </p:cNvCxnSpPr>
          <p:nvPr/>
        </p:nvCxnSpPr>
        <p:spPr>
          <a:xfrm>
            <a:off x="1553497" y="5697781"/>
            <a:ext cx="383527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B6B3C2AB-3CD6-232E-7B1E-0D1935D505A7}"/>
              </a:ext>
            </a:extLst>
          </p:cNvPr>
          <p:cNvSpPr txBox="1"/>
          <p:nvPr/>
        </p:nvSpPr>
        <p:spPr>
          <a:xfrm>
            <a:off x="4417048" y="5288992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A9A2C3C1-425B-36F7-979F-60890ED52798}"/>
              </a:ext>
            </a:extLst>
          </p:cNvPr>
          <p:cNvCxnSpPr>
            <a:cxnSpLocks/>
          </p:cNvCxnSpPr>
          <p:nvPr/>
        </p:nvCxnSpPr>
        <p:spPr>
          <a:xfrm>
            <a:off x="4420719" y="568910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id="{301F902E-C887-8843-C0C8-A748E8D6F4E1}"/>
              </a:ext>
            </a:extLst>
          </p:cNvPr>
          <p:cNvSpPr txBox="1"/>
          <p:nvPr/>
        </p:nvSpPr>
        <p:spPr>
          <a:xfrm>
            <a:off x="5339543" y="5008840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2  6   0  4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5 -3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Abrir corchete 27">
            <a:extLst>
              <a:ext uri="{FF2B5EF4-FFF2-40B4-BE49-F238E27FC236}">
                <a16:creationId xmlns:a16="http://schemas.microsoft.com/office/drawing/2014/main" id="{0793ADEC-8472-4423-F795-A49730C611E8}"/>
              </a:ext>
            </a:extLst>
          </p:cNvPr>
          <p:cNvSpPr/>
          <p:nvPr/>
        </p:nvSpPr>
        <p:spPr>
          <a:xfrm>
            <a:off x="5407592" y="5008840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Cerrar corchete 28">
            <a:extLst>
              <a:ext uri="{FF2B5EF4-FFF2-40B4-BE49-F238E27FC236}">
                <a16:creationId xmlns:a16="http://schemas.microsoft.com/office/drawing/2014/main" id="{309AFC41-C4D7-7702-89C9-20ADA04774B0}"/>
              </a:ext>
            </a:extLst>
          </p:cNvPr>
          <p:cNvSpPr/>
          <p:nvPr/>
        </p:nvSpPr>
        <p:spPr>
          <a:xfrm>
            <a:off x="7570231" y="5008840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55F85548-A162-26E0-0F51-AB2B135EB2F8}"/>
              </a:ext>
            </a:extLst>
          </p:cNvPr>
          <p:cNvSpPr txBox="1"/>
          <p:nvPr/>
        </p:nvSpPr>
        <p:spPr>
          <a:xfrm>
            <a:off x="838053" y="989398"/>
            <a:ext cx="11029482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Tomemos un matriz inicial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y apliquémosle sucesivas operaciones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elementales (algunas de fila, otras de columna) sin pretender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llegar a ninguna matriz en concreto, sólo para ganar familiaridad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con las notaciones. En cada paso, se marcan las filas/columnas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que cambian después de cada operación elemental.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71000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1" grpId="0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326519-B7D6-A135-2788-A34EC2F2C1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EABA7248-9DA4-8700-F5ED-849B6B2C0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920" y="160989"/>
            <a:ext cx="9933433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Ejemplos de operación elemental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80B2FF9-C1F1-D7FD-F53D-F55E97B85EA3}"/>
              </a:ext>
            </a:extLst>
          </p:cNvPr>
          <p:cNvSpPr txBox="1"/>
          <p:nvPr/>
        </p:nvSpPr>
        <p:spPr>
          <a:xfrm>
            <a:off x="2025077" y="328327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2   2   3  4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-1   0  1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070ADF33-0635-3543-056B-27F491BDA6A0}"/>
              </a:ext>
            </a:extLst>
          </p:cNvPr>
          <p:cNvSpPr/>
          <p:nvPr/>
        </p:nvSpPr>
        <p:spPr>
          <a:xfrm>
            <a:off x="2038029" y="3337718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0DA330F6-1745-C508-A931-99B24CB0F5FF}"/>
              </a:ext>
            </a:extLst>
          </p:cNvPr>
          <p:cNvSpPr/>
          <p:nvPr/>
        </p:nvSpPr>
        <p:spPr>
          <a:xfrm>
            <a:off x="4200668" y="3337718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5A91A6C1-BAA1-1193-C237-9BC7F546214C}"/>
              </a:ext>
            </a:extLst>
          </p:cNvPr>
          <p:cNvSpPr txBox="1"/>
          <p:nvPr/>
        </p:nvSpPr>
        <p:spPr>
          <a:xfrm>
            <a:off x="1189704" y="3698778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B60A80A1-DDC5-621E-2E45-05B74D13E005}"/>
              </a:ext>
            </a:extLst>
          </p:cNvPr>
          <p:cNvSpPr txBox="1"/>
          <p:nvPr/>
        </p:nvSpPr>
        <p:spPr>
          <a:xfrm>
            <a:off x="4383097" y="3792402"/>
            <a:ext cx="10533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D1B9CD87-B1C9-0530-9E90-98434E7B3ABE}"/>
              </a:ext>
            </a:extLst>
          </p:cNvPr>
          <p:cNvCxnSpPr>
            <a:cxnSpLocks/>
          </p:cNvCxnSpPr>
          <p:nvPr/>
        </p:nvCxnSpPr>
        <p:spPr>
          <a:xfrm>
            <a:off x="4714130" y="3992457"/>
            <a:ext cx="262347" cy="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789AC69B-24B3-F636-869D-92E95C90BA0A}"/>
              </a:ext>
            </a:extLst>
          </p:cNvPr>
          <p:cNvCxnSpPr/>
          <p:nvPr/>
        </p:nvCxnSpPr>
        <p:spPr>
          <a:xfrm>
            <a:off x="4428748" y="416982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A749D3A1-F94F-C312-B853-08D42A940CD9}"/>
              </a:ext>
            </a:extLst>
          </p:cNvPr>
          <p:cNvSpPr txBox="1"/>
          <p:nvPr/>
        </p:nvSpPr>
        <p:spPr>
          <a:xfrm>
            <a:off x="5361351" y="3312802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2  2   3  4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F673B8D4-AFE3-2668-562A-F1F5BFA3674D}"/>
              </a:ext>
            </a:extLst>
          </p:cNvPr>
          <p:cNvSpPr/>
          <p:nvPr/>
        </p:nvSpPr>
        <p:spPr>
          <a:xfrm>
            <a:off x="5374303" y="3392157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C1D237FF-EE91-00FC-9239-4468C79C0CCE}"/>
              </a:ext>
            </a:extLst>
          </p:cNvPr>
          <p:cNvSpPr/>
          <p:nvPr/>
        </p:nvSpPr>
        <p:spPr>
          <a:xfrm>
            <a:off x="7536942" y="3392157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F0C17A0-1353-5F02-B521-40A2E960D460}"/>
              </a:ext>
            </a:extLst>
          </p:cNvPr>
          <p:cNvSpPr txBox="1"/>
          <p:nvPr/>
        </p:nvSpPr>
        <p:spPr>
          <a:xfrm>
            <a:off x="7753322" y="3792402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E68ADA70-9DD3-934E-CFCF-B4F6FA771733}"/>
              </a:ext>
            </a:extLst>
          </p:cNvPr>
          <p:cNvCxnSpPr>
            <a:cxnSpLocks/>
          </p:cNvCxnSpPr>
          <p:nvPr/>
        </p:nvCxnSpPr>
        <p:spPr>
          <a:xfrm>
            <a:off x="7756993" y="419251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0421A96C-C2EA-9601-E4DD-1665E18B8DAD}"/>
              </a:ext>
            </a:extLst>
          </p:cNvPr>
          <p:cNvSpPr txBox="1"/>
          <p:nvPr/>
        </p:nvSpPr>
        <p:spPr>
          <a:xfrm>
            <a:off x="8615273" y="3350370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2  6   3  4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1 -3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8DF10625-9024-235C-1520-226B7C523BE9}"/>
              </a:ext>
            </a:extLst>
          </p:cNvPr>
          <p:cNvSpPr/>
          <p:nvPr/>
        </p:nvSpPr>
        <p:spPr>
          <a:xfrm>
            <a:off x="8683322" y="3350370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errar corchete 19">
            <a:extLst>
              <a:ext uri="{FF2B5EF4-FFF2-40B4-BE49-F238E27FC236}">
                <a16:creationId xmlns:a16="http://schemas.microsoft.com/office/drawing/2014/main" id="{E75D0EFD-D52B-43C9-1856-303B0F229317}"/>
              </a:ext>
            </a:extLst>
          </p:cNvPr>
          <p:cNvSpPr/>
          <p:nvPr/>
        </p:nvSpPr>
        <p:spPr>
          <a:xfrm>
            <a:off x="10845961" y="3350370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2584BAB0-63C3-EAEC-24F9-C51E48326239}"/>
              </a:ext>
            </a:extLst>
          </p:cNvPr>
          <p:cNvSpPr txBox="1"/>
          <p:nvPr/>
        </p:nvSpPr>
        <p:spPr>
          <a:xfrm>
            <a:off x="11002296" y="382188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2c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D8B0F1FB-CB7E-391F-6914-D4B39C7F10D0}"/>
              </a:ext>
            </a:extLst>
          </p:cNvPr>
          <p:cNvCxnSpPr>
            <a:cxnSpLocks/>
          </p:cNvCxnSpPr>
          <p:nvPr/>
        </p:nvCxnSpPr>
        <p:spPr>
          <a:xfrm>
            <a:off x="11057890" y="419930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>
            <a:extLst>
              <a:ext uri="{FF2B5EF4-FFF2-40B4-BE49-F238E27FC236}">
                <a16:creationId xmlns:a16="http://schemas.microsoft.com/office/drawing/2014/main" id="{7A0C25C5-F133-BF3D-24B5-DE6545DE050C}"/>
              </a:ext>
            </a:extLst>
          </p:cNvPr>
          <p:cNvSpPr txBox="1"/>
          <p:nvPr/>
        </p:nvSpPr>
        <p:spPr>
          <a:xfrm>
            <a:off x="1939911" y="4966831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2  6   6  4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2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Abrir corchete 23">
            <a:extLst>
              <a:ext uri="{FF2B5EF4-FFF2-40B4-BE49-F238E27FC236}">
                <a16:creationId xmlns:a16="http://schemas.microsoft.com/office/drawing/2014/main" id="{0A00EDDC-4990-B213-5E11-E1643ACF61F6}"/>
              </a:ext>
            </a:extLst>
          </p:cNvPr>
          <p:cNvSpPr/>
          <p:nvPr/>
        </p:nvSpPr>
        <p:spPr>
          <a:xfrm>
            <a:off x="2007960" y="4966831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errar corchete 24">
            <a:extLst>
              <a:ext uri="{FF2B5EF4-FFF2-40B4-BE49-F238E27FC236}">
                <a16:creationId xmlns:a16="http://schemas.microsoft.com/office/drawing/2014/main" id="{0830E41B-B85C-E8E2-4AE3-4806C46FB4F3}"/>
              </a:ext>
            </a:extLst>
          </p:cNvPr>
          <p:cNvSpPr/>
          <p:nvPr/>
        </p:nvSpPr>
        <p:spPr>
          <a:xfrm>
            <a:off x="4170599" y="4966831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7" name="Conector recto de flecha 26">
            <a:extLst>
              <a:ext uri="{FF2B5EF4-FFF2-40B4-BE49-F238E27FC236}">
                <a16:creationId xmlns:a16="http://schemas.microsoft.com/office/drawing/2014/main" id="{B6D9324E-35C1-715F-06DA-D4A6FBDF6566}"/>
              </a:ext>
            </a:extLst>
          </p:cNvPr>
          <p:cNvCxnSpPr>
            <a:cxnSpLocks/>
          </p:cNvCxnSpPr>
          <p:nvPr/>
        </p:nvCxnSpPr>
        <p:spPr>
          <a:xfrm>
            <a:off x="1553497" y="5697781"/>
            <a:ext cx="383527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6284B939-03ED-BC71-3C87-4B0EAB16B274}"/>
              </a:ext>
            </a:extLst>
          </p:cNvPr>
          <p:cNvSpPr txBox="1"/>
          <p:nvPr/>
        </p:nvSpPr>
        <p:spPr>
          <a:xfrm>
            <a:off x="4417048" y="5288992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20FFB2FA-7139-CF12-DC06-35A60839E782}"/>
              </a:ext>
            </a:extLst>
          </p:cNvPr>
          <p:cNvCxnSpPr>
            <a:cxnSpLocks/>
          </p:cNvCxnSpPr>
          <p:nvPr/>
        </p:nvCxnSpPr>
        <p:spPr>
          <a:xfrm>
            <a:off x="4420719" y="568910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id="{C859AE18-A177-084A-E8C0-99B2CDE384B0}"/>
              </a:ext>
            </a:extLst>
          </p:cNvPr>
          <p:cNvSpPr txBox="1"/>
          <p:nvPr/>
        </p:nvSpPr>
        <p:spPr>
          <a:xfrm>
            <a:off x="5339543" y="5008840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2  6   0  4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5 -3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Abrir corchete 27">
            <a:extLst>
              <a:ext uri="{FF2B5EF4-FFF2-40B4-BE49-F238E27FC236}">
                <a16:creationId xmlns:a16="http://schemas.microsoft.com/office/drawing/2014/main" id="{D15D6F0A-E142-2738-D894-CCAB40E09DF7}"/>
              </a:ext>
            </a:extLst>
          </p:cNvPr>
          <p:cNvSpPr/>
          <p:nvPr/>
        </p:nvSpPr>
        <p:spPr>
          <a:xfrm>
            <a:off x="5407592" y="5008840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Cerrar corchete 28">
            <a:extLst>
              <a:ext uri="{FF2B5EF4-FFF2-40B4-BE49-F238E27FC236}">
                <a16:creationId xmlns:a16="http://schemas.microsoft.com/office/drawing/2014/main" id="{16469203-8DC2-1584-E3D5-A458FC53989B}"/>
              </a:ext>
            </a:extLst>
          </p:cNvPr>
          <p:cNvSpPr/>
          <p:nvPr/>
        </p:nvSpPr>
        <p:spPr>
          <a:xfrm>
            <a:off x="7570231" y="5008840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251962E1-001A-BF64-4D63-76C316D7D78B}"/>
              </a:ext>
            </a:extLst>
          </p:cNvPr>
          <p:cNvSpPr txBox="1"/>
          <p:nvPr/>
        </p:nvSpPr>
        <p:spPr>
          <a:xfrm>
            <a:off x="7801573" y="5332556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-2f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4F122FC6-7FEE-253E-D9CD-599835E147CF}"/>
              </a:ext>
            </a:extLst>
          </p:cNvPr>
          <p:cNvCxnSpPr>
            <a:cxnSpLocks/>
          </p:cNvCxnSpPr>
          <p:nvPr/>
        </p:nvCxnSpPr>
        <p:spPr>
          <a:xfrm>
            <a:off x="7805244" y="5732666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uadroTexto 31">
            <a:extLst>
              <a:ext uri="{FF2B5EF4-FFF2-40B4-BE49-F238E27FC236}">
                <a16:creationId xmlns:a16="http://schemas.microsoft.com/office/drawing/2014/main" id="{8B0F4332-1ED3-E88A-E38B-65B4837526AA}"/>
              </a:ext>
            </a:extLst>
          </p:cNvPr>
          <p:cNvSpPr txBox="1"/>
          <p:nvPr/>
        </p:nvSpPr>
        <p:spPr>
          <a:xfrm>
            <a:off x="8679106" y="5037117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0  6   0  2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5 -3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3" name="Abrir corchete 32">
            <a:extLst>
              <a:ext uri="{FF2B5EF4-FFF2-40B4-BE49-F238E27FC236}">
                <a16:creationId xmlns:a16="http://schemas.microsoft.com/office/drawing/2014/main" id="{9EAD9347-5BDE-61E5-2E04-632E1149B10A}"/>
              </a:ext>
            </a:extLst>
          </p:cNvPr>
          <p:cNvSpPr/>
          <p:nvPr/>
        </p:nvSpPr>
        <p:spPr>
          <a:xfrm>
            <a:off x="8747155" y="5037117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Cerrar corchete 33">
            <a:extLst>
              <a:ext uri="{FF2B5EF4-FFF2-40B4-BE49-F238E27FC236}">
                <a16:creationId xmlns:a16="http://schemas.microsoft.com/office/drawing/2014/main" id="{F9B1C800-F3EE-C2A2-7278-7A2AAB66D6AB}"/>
              </a:ext>
            </a:extLst>
          </p:cNvPr>
          <p:cNvSpPr/>
          <p:nvPr/>
        </p:nvSpPr>
        <p:spPr>
          <a:xfrm>
            <a:off x="10909794" y="5037117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3F5068B8-F865-5789-FDAE-75D35CA396B6}"/>
              </a:ext>
            </a:extLst>
          </p:cNvPr>
          <p:cNvSpPr txBox="1"/>
          <p:nvPr/>
        </p:nvSpPr>
        <p:spPr>
          <a:xfrm>
            <a:off x="838053" y="989398"/>
            <a:ext cx="11029482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Tomemos un matriz inicial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y apliquémosle sucesivas operaciones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elementales (algunas de fila, otras de columna) sin pretender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llegar a ninguna matriz en concreto, sólo para ganar familiaridad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con las notaciones. En cada paso, se marcan las filas/columnas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que cambian después de cada operación elemental.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16658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1" grpId="0"/>
      <p:bldP spid="13" grpId="0"/>
      <p:bldP spid="3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48FB4-7D63-BB77-A56E-966CBEE2AF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676B7D7F-45B0-E9FA-B75A-84ACF2D79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920" y="160989"/>
            <a:ext cx="9933433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Ejemplos de operación elemental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ECC8BEF-60EA-B8F2-D9FC-0F3398F4B682}"/>
              </a:ext>
            </a:extLst>
          </p:cNvPr>
          <p:cNvSpPr txBox="1"/>
          <p:nvPr/>
        </p:nvSpPr>
        <p:spPr>
          <a:xfrm>
            <a:off x="2025077" y="328327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2   2   3  4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-1   0  1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8A043C56-EA41-9B40-CCD3-710109419179}"/>
              </a:ext>
            </a:extLst>
          </p:cNvPr>
          <p:cNvSpPr/>
          <p:nvPr/>
        </p:nvSpPr>
        <p:spPr>
          <a:xfrm>
            <a:off x="2038029" y="3337718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8654D460-10A0-EDB7-7CDA-4E4B0A279226}"/>
              </a:ext>
            </a:extLst>
          </p:cNvPr>
          <p:cNvSpPr/>
          <p:nvPr/>
        </p:nvSpPr>
        <p:spPr>
          <a:xfrm>
            <a:off x="4200668" y="3337718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348F735-5CF7-5EE8-A19F-51EDC3C4B3F8}"/>
              </a:ext>
            </a:extLst>
          </p:cNvPr>
          <p:cNvSpPr txBox="1"/>
          <p:nvPr/>
        </p:nvSpPr>
        <p:spPr>
          <a:xfrm>
            <a:off x="1189704" y="3698778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9E37C854-4D5C-F8EC-050D-85E9C8F5A308}"/>
              </a:ext>
            </a:extLst>
          </p:cNvPr>
          <p:cNvSpPr txBox="1"/>
          <p:nvPr/>
        </p:nvSpPr>
        <p:spPr>
          <a:xfrm>
            <a:off x="4383097" y="3792402"/>
            <a:ext cx="10533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B29D760B-7CBA-ACEA-84E3-C8238F8EEA01}"/>
              </a:ext>
            </a:extLst>
          </p:cNvPr>
          <p:cNvCxnSpPr>
            <a:cxnSpLocks/>
          </p:cNvCxnSpPr>
          <p:nvPr/>
        </p:nvCxnSpPr>
        <p:spPr>
          <a:xfrm>
            <a:off x="4714130" y="3992457"/>
            <a:ext cx="262347" cy="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662F190F-A5EC-1F05-373E-96617ADED7E2}"/>
              </a:ext>
            </a:extLst>
          </p:cNvPr>
          <p:cNvCxnSpPr/>
          <p:nvPr/>
        </p:nvCxnSpPr>
        <p:spPr>
          <a:xfrm>
            <a:off x="4428748" y="416982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9A41CBA4-E3CD-88F8-2572-302BD165A1AB}"/>
              </a:ext>
            </a:extLst>
          </p:cNvPr>
          <p:cNvSpPr txBox="1"/>
          <p:nvPr/>
        </p:nvSpPr>
        <p:spPr>
          <a:xfrm>
            <a:off x="5361351" y="3312802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2  2   3  4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F05D33CB-593A-0F54-7F79-3286A9DCAF69}"/>
              </a:ext>
            </a:extLst>
          </p:cNvPr>
          <p:cNvSpPr/>
          <p:nvPr/>
        </p:nvSpPr>
        <p:spPr>
          <a:xfrm>
            <a:off x="5374303" y="3392157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59256B15-5CCF-E93C-C1D6-232872A73510}"/>
              </a:ext>
            </a:extLst>
          </p:cNvPr>
          <p:cNvSpPr/>
          <p:nvPr/>
        </p:nvSpPr>
        <p:spPr>
          <a:xfrm>
            <a:off x="7536942" y="3392157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0DA203E4-B157-CCF5-A902-CB9F98B8E3DA}"/>
              </a:ext>
            </a:extLst>
          </p:cNvPr>
          <p:cNvSpPr txBox="1"/>
          <p:nvPr/>
        </p:nvSpPr>
        <p:spPr>
          <a:xfrm>
            <a:off x="7753322" y="3792402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69A1EF47-B8BE-23C7-9F26-BD2D4A7277FA}"/>
              </a:ext>
            </a:extLst>
          </p:cNvPr>
          <p:cNvCxnSpPr>
            <a:cxnSpLocks/>
          </p:cNvCxnSpPr>
          <p:nvPr/>
        </p:nvCxnSpPr>
        <p:spPr>
          <a:xfrm>
            <a:off x="7756993" y="419251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1849C17B-06D8-969B-C70A-4A3B1D805B02}"/>
              </a:ext>
            </a:extLst>
          </p:cNvPr>
          <p:cNvSpPr txBox="1"/>
          <p:nvPr/>
        </p:nvSpPr>
        <p:spPr>
          <a:xfrm>
            <a:off x="8615273" y="3350370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2  6   3  4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1 -3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A75B15E1-9B0A-3347-8694-05173B6C8272}"/>
              </a:ext>
            </a:extLst>
          </p:cNvPr>
          <p:cNvSpPr/>
          <p:nvPr/>
        </p:nvSpPr>
        <p:spPr>
          <a:xfrm>
            <a:off x="8683322" y="3350370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errar corchete 19">
            <a:extLst>
              <a:ext uri="{FF2B5EF4-FFF2-40B4-BE49-F238E27FC236}">
                <a16:creationId xmlns:a16="http://schemas.microsoft.com/office/drawing/2014/main" id="{501412CF-349B-283D-EFD5-C94BBBCD6AC2}"/>
              </a:ext>
            </a:extLst>
          </p:cNvPr>
          <p:cNvSpPr/>
          <p:nvPr/>
        </p:nvSpPr>
        <p:spPr>
          <a:xfrm>
            <a:off x="10845961" y="3350370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6F74EA9C-9A08-7F96-EE0C-3F053F66D716}"/>
              </a:ext>
            </a:extLst>
          </p:cNvPr>
          <p:cNvSpPr txBox="1"/>
          <p:nvPr/>
        </p:nvSpPr>
        <p:spPr>
          <a:xfrm>
            <a:off x="11002296" y="382188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2c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6FC15D42-117E-D861-CC9C-0933BAB49741}"/>
              </a:ext>
            </a:extLst>
          </p:cNvPr>
          <p:cNvCxnSpPr>
            <a:cxnSpLocks/>
          </p:cNvCxnSpPr>
          <p:nvPr/>
        </p:nvCxnSpPr>
        <p:spPr>
          <a:xfrm>
            <a:off x="11057890" y="419930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>
            <a:extLst>
              <a:ext uri="{FF2B5EF4-FFF2-40B4-BE49-F238E27FC236}">
                <a16:creationId xmlns:a16="http://schemas.microsoft.com/office/drawing/2014/main" id="{77B9E28E-A1D7-3A51-E967-93BD73F95678}"/>
              </a:ext>
            </a:extLst>
          </p:cNvPr>
          <p:cNvSpPr txBox="1"/>
          <p:nvPr/>
        </p:nvSpPr>
        <p:spPr>
          <a:xfrm>
            <a:off x="1939911" y="4966831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2  6   6  4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2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Abrir corchete 23">
            <a:extLst>
              <a:ext uri="{FF2B5EF4-FFF2-40B4-BE49-F238E27FC236}">
                <a16:creationId xmlns:a16="http://schemas.microsoft.com/office/drawing/2014/main" id="{6BB4EB4F-56B8-EF4A-F74E-85A28F74E7A3}"/>
              </a:ext>
            </a:extLst>
          </p:cNvPr>
          <p:cNvSpPr/>
          <p:nvPr/>
        </p:nvSpPr>
        <p:spPr>
          <a:xfrm>
            <a:off x="2007960" y="4966831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errar corchete 24">
            <a:extLst>
              <a:ext uri="{FF2B5EF4-FFF2-40B4-BE49-F238E27FC236}">
                <a16:creationId xmlns:a16="http://schemas.microsoft.com/office/drawing/2014/main" id="{437C8106-F73E-55A1-51A4-7F5380D42404}"/>
              </a:ext>
            </a:extLst>
          </p:cNvPr>
          <p:cNvSpPr/>
          <p:nvPr/>
        </p:nvSpPr>
        <p:spPr>
          <a:xfrm>
            <a:off x="4170599" y="4966831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7" name="Conector recto de flecha 26">
            <a:extLst>
              <a:ext uri="{FF2B5EF4-FFF2-40B4-BE49-F238E27FC236}">
                <a16:creationId xmlns:a16="http://schemas.microsoft.com/office/drawing/2014/main" id="{17F96A61-8C9F-0725-CA5F-A6FB92616FBE}"/>
              </a:ext>
            </a:extLst>
          </p:cNvPr>
          <p:cNvCxnSpPr>
            <a:cxnSpLocks/>
          </p:cNvCxnSpPr>
          <p:nvPr/>
        </p:nvCxnSpPr>
        <p:spPr>
          <a:xfrm>
            <a:off x="1553497" y="5697781"/>
            <a:ext cx="383527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B97683E5-E5D1-73D0-107A-7A4EDAEF00CE}"/>
              </a:ext>
            </a:extLst>
          </p:cNvPr>
          <p:cNvSpPr txBox="1"/>
          <p:nvPr/>
        </p:nvSpPr>
        <p:spPr>
          <a:xfrm>
            <a:off x="4417048" y="5288992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55B821EC-86F0-51FA-A0C2-60D45F77B5EE}"/>
              </a:ext>
            </a:extLst>
          </p:cNvPr>
          <p:cNvCxnSpPr>
            <a:cxnSpLocks/>
          </p:cNvCxnSpPr>
          <p:nvPr/>
        </p:nvCxnSpPr>
        <p:spPr>
          <a:xfrm>
            <a:off x="4420719" y="568910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id="{4C75B8E6-4672-A17C-7EB5-0F8E09ECDA5E}"/>
              </a:ext>
            </a:extLst>
          </p:cNvPr>
          <p:cNvSpPr txBox="1"/>
          <p:nvPr/>
        </p:nvSpPr>
        <p:spPr>
          <a:xfrm>
            <a:off x="5339543" y="5008840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2  6   0  4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5 -3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Abrir corchete 27">
            <a:extLst>
              <a:ext uri="{FF2B5EF4-FFF2-40B4-BE49-F238E27FC236}">
                <a16:creationId xmlns:a16="http://schemas.microsoft.com/office/drawing/2014/main" id="{F166D8B4-B072-23D6-F97D-EC3C0D0B4D2A}"/>
              </a:ext>
            </a:extLst>
          </p:cNvPr>
          <p:cNvSpPr/>
          <p:nvPr/>
        </p:nvSpPr>
        <p:spPr>
          <a:xfrm>
            <a:off x="5407592" y="5008840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Cerrar corchete 28">
            <a:extLst>
              <a:ext uri="{FF2B5EF4-FFF2-40B4-BE49-F238E27FC236}">
                <a16:creationId xmlns:a16="http://schemas.microsoft.com/office/drawing/2014/main" id="{D248C6C2-D416-789F-C521-3C67D5692CAD}"/>
              </a:ext>
            </a:extLst>
          </p:cNvPr>
          <p:cNvSpPr/>
          <p:nvPr/>
        </p:nvSpPr>
        <p:spPr>
          <a:xfrm>
            <a:off x="7570231" y="5008840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2067AEF4-2131-D53C-C011-9BE2F4A46BF1}"/>
              </a:ext>
            </a:extLst>
          </p:cNvPr>
          <p:cNvSpPr txBox="1"/>
          <p:nvPr/>
        </p:nvSpPr>
        <p:spPr>
          <a:xfrm>
            <a:off x="7801573" y="5332556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-2f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F1196465-4DD3-DF8D-B3F7-76FD6453C519}"/>
              </a:ext>
            </a:extLst>
          </p:cNvPr>
          <p:cNvCxnSpPr>
            <a:cxnSpLocks/>
          </p:cNvCxnSpPr>
          <p:nvPr/>
        </p:nvCxnSpPr>
        <p:spPr>
          <a:xfrm>
            <a:off x="7805244" y="5732666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uadroTexto 31">
            <a:extLst>
              <a:ext uri="{FF2B5EF4-FFF2-40B4-BE49-F238E27FC236}">
                <a16:creationId xmlns:a16="http://schemas.microsoft.com/office/drawing/2014/main" id="{697FFB52-34AA-12E6-2E30-547132DE8F7C}"/>
              </a:ext>
            </a:extLst>
          </p:cNvPr>
          <p:cNvSpPr txBox="1"/>
          <p:nvPr/>
        </p:nvSpPr>
        <p:spPr>
          <a:xfrm>
            <a:off x="8679106" y="5037117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1   0   0  1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0  6   0  2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3 -3   5 -3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3" name="Abrir corchete 32">
            <a:extLst>
              <a:ext uri="{FF2B5EF4-FFF2-40B4-BE49-F238E27FC236}">
                <a16:creationId xmlns:a16="http://schemas.microsoft.com/office/drawing/2014/main" id="{A392BDA3-4246-91BA-FA46-5A85962B7D8E}"/>
              </a:ext>
            </a:extLst>
          </p:cNvPr>
          <p:cNvSpPr/>
          <p:nvPr/>
        </p:nvSpPr>
        <p:spPr>
          <a:xfrm>
            <a:off x="8747155" y="5037117"/>
            <a:ext cx="70783" cy="1451750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Cerrar corchete 33">
            <a:extLst>
              <a:ext uri="{FF2B5EF4-FFF2-40B4-BE49-F238E27FC236}">
                <a16:creationId xmlns:a16="http://schemas.microsoft.com/office/drawing/2014/main" id="{E074B97B-C51B-E584-E260-6EA5A4C22951}"/>
              </a:ext>
            </a:extLst>
          </p:cNvPr>
          <p:cNvSpPr/>
          <p:nvPr/>
        </p:nvSpPr>
        <p:spPr>
          <a:xfrm>
            <a:off x="10909794" y="5037117"/>
            <a:ext cx="70783" cy="1451750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7B8EAC00-6E0D-C0C8-0803-C1CD2C2EA69B}"/>
              </a:ext>
            </a:extLst>
          </p:cNvPr>
          <p:cNvSpPr txBox="1"/>
          <p:nvPr/>
        </p:nvSpPr>
        <p:spPr>
          <a:xfrm>
            <a:off x="838053" y="989398"/>
            <a:ext cx="11029482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Tomemos un matriz inicial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y apliquémosle sucesivas operaciones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elementales (algunas de fila, otras de columna) sin pretender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llegar a ninguna matriz en concreto, sólo para ganar familiaridad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con las notaciones. En cada paso, se marcan las filas/columnas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que cambian después de cada operación elemental.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9359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1" grpId="0"/>
      <p:bldP spid="13" grpId="0"/>
      <p:bldP spid="3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DDE6F235-980D-B7CB-9D72-46A4D2691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8181" y="131493"/>
            <a:ext cx="7875638" cy="1480998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¿Por qué interesa conocer las </a:t>
            </a:r>
            <a:br>
              <a:rPr lang="es-ES" b="1" dirty="0">
                <a:solidFill>
                  <a:srgbClr val="7030A0"/>
                </a:solidFill>
              </a:rPr>
            </a:br>
            <a:r>
              <a:rPr lang="es-ES" b="1" dirty="0">
                <a:solidFill>
                  <a:srgbClr val="7030A0"/>
                </a:solidFill>
              </a:rPr>
              <a:t>       operaciones elementales?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F5DA6D1-3053-0F01-C7CA-3766017820D5}"/>
              </a:ext>
            </a:extLst>
          </p:cNvPr>
          <p:cNvSpPr txBox="1"/>
          <p:nvPr/>
        </p:nvSpPr>
        <p:spPr>
          <a:xfrm>
            <a:off x="310294" y="1758162"/>
            <a:ext cx="119505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dirty="0">
                <a:latin typeface="Comic Sans MS" panose="030F0702030302020204" pitchFamily="66" charset="0"/>
              </a:rPr>
              <a:t>Para una matriz dada cualquiera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700" dirty="0">
                <a:latin typeface="Comic Sans MS" panose="030F0702030302020204" pitchFamily="66" charset="0"/>
              </a:rPr>
              <a:t>, se puede demostrar que existe un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conjunto de </a:t>
            </a:r>
            <a:r>
              <a:rPr lang="es-ES" sz="2700" i="1" dirty="0">
                <a:latin typeface="Comic Sans MS" panose="030F0702030302020204" pitchFamily="66" charset="0"/>
              </a:rPr>
              <a:t>sucesivas operaciones elementales </a:t>
            </a:r>
            <a:r>
              <a:rPr lang="es-ES" sz="2700" dirty="0">
                <a:latin typeface="Comic Sans MS" panose="030F0702030302020204" pitchFamily="66" charset="0"/>
              </a:rPr>
              <a:t>que permiten obtener,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al aplicarlas a </a:t>
            </a:r>
            <a:r>
              <a:rPr lang="es-ES" sz="2700" dirty="0" err="1">
                <a:latin typeface="Comic Sans MS" panose="030F0702030302020204" pitchFamily="66" charset="0"/>
              </a:rPr>
              <a:t>A</a:t>
            </a:r>
            <a:r>
              <a:rPr lang="es-ES" sz="2700" dirty="0">
                <a:latin typeface="Comic Sans MS" panose="030F0702030302020204" pitchFamily="66" charset="0"/>
              </a:rPr>
              <a:t>, lo que se conoce como una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matriz escalonada </a:t>
            </a:r>
            <a:r>
              <a:rPr lang="es-ES" sz="2700" dirty="0">
                <a:latin typeface="Comic Sans MS" panose="030F0702030302020204" pitchFamily="66" charset="0"/>
              </a:rPr>
              <a:t>(en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esencia, es el llamado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método de Gauss</a:t>
            </a:r>
            <a:r>
              <a:rPr lang="es-ES" sz="2700" dirty="0">
                <a:latin typeface="Comic Sans MS" panose="030F0702030302020204" pitchFamily="66" charset="0"/>
              </a:rPr>
              <a:t>).</a:t>
            </a:r>
            <a:endParaRPr lang="es-ES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703706B-3DE0-3191-767A-2CFBECDFBA4B}"/>
              </a:ext>
            </a:extLst>
          </p:cNvPr>
          <p:cNvSpPr txBox="1"/>
          <p:nvPr/>
        </p:nvSpPr>
        <p:spPr>
          <a:xfrm>
            <a:off x="310294" y="3575770"/>
            <a:ext cx="119505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 </a:t>
            </a:r>
            <a:r>
              <a:rPr lang="es-ES" sz="2700" dirty="0">
                <a:latin typeface="Comic Sans MS" panose="030F0702030302020204" pitchFamily="66" charset="0"/>
              </a:rPr>
              <a:t>Y desde esta </a:t>
            </a:r>
            <a:r>
              <a:rPr lang="es-ES" sz="2700" i="1" dirty="0">
                <a:latin typeface="Comic Sans MS" panose="030F0702030302020204" pitchFamily="66" charset="0"/>
              </a:rPr>
              <a:t>matriz escalonada </a:t>
            </a:r>
            <a:r>
              <a:rPr lang="es-ES" sz="2700" dirty="0">
                <a:latin typeface="Comic Sans MS" panose="030F0702030302020204" pitchFamily="66" charset="0"/>
              </a:rPr>
              <a:t>se pueden resolver fácilmente un buen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número de problemas matemáticos formulados a partir de la matriz A.</a:t>
            </a:r>
            <a:endParaRPr lang="es-ES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446F453-D3D8-F718-F38D-37F5F9322BE0}"/>
              </a:ext>
            </a:extLst>
          </p:cNvPr>
          <p:cNvSpPr txBox="1"/>
          <p:nvPr/>
        </p:nvSpPr>
        <p:spPr>
          <a:xfrm>
            <a:off x="310294" y="4410610"/>
            <a:ext cx="11950532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 </a:t>
            </a:r>
            <a:r>
              <a:rPr lang="es-ES" sz="2700" dirty="0">
                <a:latin typeface="Comic Sans MS" panose="030F0702030302020204" pitchFamily="66" charset="0"/>
              </a:rPr>
              <a:t>Entre otros:    - resolver un sistema de ecuaciones lineales;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- calcular el rango de A;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- encontrar una base de un subespacio vectorial;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- encontrar un suplementario de un subespacio vectorial;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- calcular la matriz inversa de A (si invertible); </a:t>
            </a:r>
            <a:r>
              <a:rPr lang="es-ES" sz="2700" dirty="0" err="1">
                <a:latin typeface="Comic Sans MS" panose="030F0702030302020204" pitchFamily="66" charset="0"/>
              </a:rPr>
              <a:t>etc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  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95696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B55834D4-70A0-2864-FDD2-142FD7E5EB42}"/>
              </a:ext>
            </a:extLst>
          </p:cNvPr>
          <p:cNvSpPr txBox="1">
            <a:spLocks/>
          </p:cNvSpPr>
          <p:nvPr/>
        </p:nvSpPr>
        <p:spPr>
          <a:xfrm>
            <a:off x="838200" y="884523"/>
            <a:ext cx="10280904" cy="79371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rgbClr val="7030A0"/>
                </a:solidFill>
              </a:rPr>
              <a:t>                                   El objetivo</a:t>
            </a: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F471192C-D083-B214-75B3-247D4636AB4A}"/>
              </a:ext>
            </a:extLst>
          </p:cNvPr>
          <p:cNvSpPr txBox="1">
            <a:spLocks/>
          </p:cNvSpPr>
          <p:nvPr/>
        </p:nvSpPr>
        <p:spPr>
          <a:xfrm>
            <a:off x="765048" y="2353057"/>
            <a:ext cx="11190978" cy="1075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●Conocer los 3 tipos de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operación elemental de fila (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o.e.f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.) </a:t>
            </a:r>
            <a:r>
              <a:rPr lang="es-ES" sz="2700" dirty="0">
                <a:latin typeface="Comic Sans MS" panose="030F0702030302020204" pitchFamily="66" charset="0"/>
              </a:rPr>
              <a:t>y los</a:t>
            </a:r>
          </a:p>
          <a:p>
            <a:pPr marL="0" indent="0"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3 tipos de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operación elemental de columna (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o.e.c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.) </a:t>
            </a:r>
            <a:r>
              <a:rPr lang="es-ES" sz="2700" dirty="0">
                <a:latin typeface="Comic Sans MS" panose="030F0702030302020204" pitchFamily="66" charset="0"/>
              </a:rPr>
              <a:t>que se pueden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efectuar sobre una matriz dada (con coeficientes en K, siendo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K=R –números reales- o K=C –números complejos).</a:t>
            </a:r>
          </a:p>
        </p:txBody>
      </p:sp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74ECFF33-5233-CC8B-442F-3DD9BBA5BC89}"/>
              </a:ext>
            </a:extLst>
          </p:cNvPr>
          <p:cNvSpPr txBox="1">
            <a:spLocks/>
          </p:cNvSpPr>
          <p:nvPr/>
        </p:nvSpPr>
        <p:spPr>
          <a:xfrm>
            <a:off x="765047" y="4788828"/>
            <a:ext cx="11348295" cy="1953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●Conocer los conceptos de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matriz elemental </a:t>
            </a:r>
            <a:r>
              <a:rPr lang="es-ES" sz="2700" dirty="0">
                <a:latin typeface="Comic Sans MS" panose="030F0702030302020204" pitchFamily="66" charset="0"/>
              </a:rPr>
              <a:t>y de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operación elemental</a:t>
            </a:r>
          </a:p>
          <a:p>
            <a:pPr marL="0" indent="0">
              <a:buNone/>
            </a:pP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inversa</a:t>
            </a:r>
            <a:r>
              <a:rPr lang="es-ES" sz="2700" dirty="0">
                <a:latin typeface="Comic Sans MS" panose="030F0702030302020204" pitchFamily="66" charset="0"/>
              </a:rPr>
              <a:t>, y su relación con el concepto de </a:t>
            </a:r>
            <a:r>
              <a:rPr lang="es-ES" sz="2700" i="1" dirty="0">
                <a:latin typeface="Comic Sans MS" panose="030F0702030302020204" pitchFamily="66" charset="0"/>
              </a:rPr>
              <a:t>matriz inversa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88017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980109C1-6F9F-9C3E-AACE-0B7B3DC393A7}"/>
              </a:ext>
            </a:extLst>
          </p:cNvPr>
          <p:cNvSpPr txBox="1"/>
          <p:nvPr/>
        </p:nvSpPr>
        <p:spPr>
          <a:xfrm>
            <a:off x="506939" y="440639"/>
            <a:ext cx="119505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dirty="0">
                <a:latin typeface="Comic Sans MS" panose="030F0702030302020204" pitchFamily="66" charset="0"/>
              </a:rPr>
              <a:t>Sólo para hacernos una idea, veamos un ejemplo concreto de método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de Gauss (aplicación de </a:t>
            </a:r>
            <a:r>
              <a:rPr lang="es-ES" sz="2700" dirty="0" err="1">
                <a:latin typeface="Comic Sans MS" panose="030F0702030302020204" pitchFamily="66" charset="0"/>
              </a:rPr>
              <a:t>o.e.f</a:t>
            </a:r>
            <a:r>
              <a:rPr lang="es-ES" sz="2700" dirty="0">
                <a:latin typeface="Comic Sans MS" panose="030F0702030302020204" pitchFamily="66" charset="0"/>
              </a:rPr>
              <a:t>. hasta llegar a una </a:t>
            </a:r>
            <a:r>
              <a:rPr lang="es-ES" sz="2700" i="1" dirty="0">
                <a:latin typeface="Comic Sans MS" panose="030F0702030302020204" pitchFamily="66" charset="0"/>
              </a:rPr>
              <a:t>matriz escalonada por</a:t>
            </a:r>
          </a:p>
          <a:p>
            <a:r>
              <a:rPr lang="es-ES" sz="2700" i="1" dirty="0">
                <a:latin typeface="Comic Sans MS" panose="030F0702030302020204" pitchFamily="66" charset="0"/>
              </a:rPr>
              <a:t>  filas</a:t>
            </a:r>
            <a:r>
              <a:rPr lang="es-ES" sz="2700" dirty="0">
                <a:latin typeface="Comic Sans MS" panose="030F0702030302020204" pitchFamily="66" charset="0"/>
              </a:rPr>
              <a:t>):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endParaRPr lang="es-ES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98F36E53-36A4-5E57-693B-55C6146D519B}"/>
              </a:ext>
            </a:extLst>
          </p:cNvPr>
          <p:cNvSpPr txBox="1"/>
          <p:nvPr/>
        </p:nvSpPr>
        <p:spPr>
          <a:xfrm>
            <a:off x="2192663" y="1734336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5  -2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2   1   0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-4   2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Abrir corchete 11">
            <a:extLst>
              <a:ext uri="{FF2B5EF4-FFF2-40B4-BE49-F238E27FC236}">
                <a16:creationId xmlns:a16="http://schemas.microsoft.com/office/drawing/2014/main" id="{8B6F2BB8-FDE7-9B6E-A5C2-F887ECFFD0A1}"/>
              </a:ext>
            </a:extLst>
          </p:cNvPr>
          <p:cNvSpPr/>
          <p:nvPr/>
        </p:nvSpPr>
        <p:spPr>
          <a:xfrm>
            <a:off x="2293668" y="1788775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errar corchete 12">
            <a:extLst>
              <a:ext uri="{FF2B5EF4-FFF2-40B4-BE49-F238E27FC236}">
                <a16:creationId xmlns:a16="http://schemas.microsoft.com/office/drawing/2014/main" id="{68689606-2EE5-3F52-DA91-B3C3EEA236E7}"/>
              </a:ext>
            </a:extLst>
          </p:cNvPr>
          <p:cNvSpPr/>
          <p:nvPr/>
        </p:nvSpPr>
        <p:spPr>
          <a:xfrm>
            <a:off x="3866371" y="1788775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728ECDAB-7B29-86F3-ADB3-EB0896D4D4BD}"/>
              </a:ext>
            </a:extLst>
          </p:cNvPr>
          <p:cNvSpPr txBox="1"/>
          <p:nvPr/>
        </p:nvSpPr>
        <p:spPr>
          <a:xfrm>
            <a:off x="1475771" y="2204273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66BF1335-CBE0-54DA-5BA9-3FAD056C9114}"/>
              </a:ext>
            </a:extLst>
          </p:cNvPr>
          <p:cNvCxnSpPr>
            <a:cxnSpLocks/>
          </p:cNvCxnSpPr>
          <p:nvPr/>
        </p:nvCxnSpPr>
        <p:spPr>
          <a:xfrm>
            <a:off x="4127980" y="252207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uadroTexto 16">
            <a:extLst>
              <a:ext uri="{FF2B5EF4-FFF2-40B4-BE49-F238E27FC236}">
                <a16:creationId xmlns:a16="http://schemas.microsoft.com/office/drawing/2014/main" id="{8B802017-DB08-2A0C-8BCF-790162698E81}"/>
              </a:ext>
            </a:extLst>
          </p:cNvPr>
          <p:cNvSpPr txBox="1"/>
          <p:nvPr/>
        </p:nvSpPr>
        <p:spPr>
          <a:xfrm>
            <a:off x="4109370" y="2114540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-2f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67373F0F-2C94-F38F-1D5D-4B433F8D83F8}"/>
              </a:ext>
            </a:extLst>
          </p:cNvPr>
          <p:cNvSpPr txBox="1"/>
          <p:nvPr/>
        </p:nvSpPr>
        <p:spPr>
          <a:xfrm>
            <a:off x="5151919" y="212165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DE33F79B-0A67-6C4F-664B-70A0C650A665}"/>
              </a:ext>
            </a:extLst>
          </p:cNvPr>
          <p:cNvCxnSpPr>
            <a:cxnSpLocks/>
          </p:cNvCxnSpPr>
          <p:nvPr/>
        </p:nvCxnSpPr>
        <p:spPr>
          <a:xfrm>
            <a:off x="5151919" y="2521768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uadroTexto 20">
            <a:extLst>
              <a:ext uri="{FF2B5EF4-FFF2-40B4-BE49-F238E27FC236}">
                <a16:creationId xmlns:a16="http://schemas.microsoft.com/office/drawing/2014/main" id="{60ED210E-31FD-A1BF-E0E2-7048F1A67CA5}"/>
              </a:ext>
            </a:extLst>
          </p:cNvPr>
          <p:cNvSpPr txBox="1"/>
          <p:nvPr/>
        </p:nvSpPr>
        <p:spPr>
          <a:xfrm>
            <a:off x="6063906" y="1788775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5  -2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-9   4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-9   4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Abrir corchete 21">
            <a:extLst>
              <a:ext uri="{FF2B5EF4-FFF2-40B4-BE49-F238E27FC236}">
                <a16:creationId xmlns:a16="http://schemas.microsoft.com/office/drawing/2014/main" id="{40D5576A-E1B1-4937-C543-073ED3741132}"/>
              </a:ext>
            </a:extLst>
          </p:cNvPr>
          <p:cNvSpPr/>
          <p:nvPr/>
        </p:nvSpPr>
        <p:spPr>
          <a:xfrm>
            <a:off x="6115528" y="1843214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Cerrar corchete 22">
            <a:extLst>
              <a:ext uri="{FF2B5EF4-FFF2-40B4-BE49-F238E27FC236}">
                <a16:creationId xmlns:a16="http://schemas.microsoft.com/office/drawing/2014/main" id="{F5BD4D66-C19D-DEB1-2A14-169158A43996}"/>
              </a:ext>
            </a:extLst>
          </p:cNvPr>
          <p:cNvSpPr/>
          <p:nvPr/>
        </p:nvSpPr>
        <p:spPr>
          <a:xfrm>
            <a:off x="7802764" y="1843214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E321370D-E15B-16AA-9F0C-BD7F10ECE1A4}"/>
              </a:ext>
            </a:extLst>
          </p:cNvPr>
          <p:cNvSpPr txBox="1"/>
          <p:nvPr/>
        </p:nvSpPr>
        <p:spPr>
          <a:xfrm>
            <a:off x="8039435" y="212165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25" name="Conector recto de flecha 24">
            <a:extLst>
              <a:ext uri="{FF2B5EF4-FFF2-40B4-BE49-F238E27FC236}">
                <a16:creationId xmlns:a16="http://schemas.microsoft.com/office/drawing/2014/main" id="{071917E1-5746-7402-DB22-B72013547A05}"/>
              </a:ext>
            </a:extLst>
          </p:cNvPr>
          <p:cNvCxnSpPr>
            <a:cxnSpLocks/>
          </p:cNvCxnSpPr>
          <p:nvPr/>
        </p:nvCxnSpPr>
        <p:spPr>
          <a:xfrm>
            <a:off x="8057312" y="2514650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id="{CF055532-46A9-B805-4BEE-9EA035C98815}"/>
              </a:ext>
            </a:extLst>
          </p:cNvPr>
          <p:cNvSpPr txBox="1"/>
          <p:nvPr/>
        </p:nvSpPr>
        <p:spPr>
          <a:xfrm>
            <a:off x="8924777" y="1788775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5  -2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-9   4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0   0   0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Abrir corchete 26">
            <a:extLst>
              <a:ext uri="{FF2B5EF4-FFF2-40B4-BE49-F238E27FC236}">
                <a16:creationId xmlns:a16="http://schemas.microsoft.com/office/drawing/2014/main" id="{DD8B8934-FE94-8A66-27E4-A712A80BB00C}"/>
              </a:ext>
            </a:extLst>
          </p:cNvPr>
          <p:cNvSpPr/>
          <p:nvPr/>
        </p:nvSpPr>
        <p:spPr>
          <a:xfrm>
            <a:off x="8991783" y="1843214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Cerrar corchete 27">
            <a:extLst>
              <a:ext uri="{FF2B5EF4-FFF2-40B4-BE49-F238E27FC236}">
                <a16:creationId xmlns:a16="http://schemas.microsoft.com/office/drawing/2014/main" id="{5FD30AB5-8F90-1E74-6860-CB3A1E19F1BF}"/>
              </a:ext>
            </a:extLst>
          </p:cNvPr>
          <p:cNvSpPr/>
          <p:nvPr/>
        </p:nvSpPr>
        <p:spPr>
          <a:xfrm>
            <a:off x="10879959" y="1843214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409FE679-55F1-1488-D9F4-996F1000459C}"/>
              </a:ext>
            </a:extLst>
          </p:cNvPr>
          <p:cNvSpPr txBox="1"/>
          <p:nvPr/>
        </p:nvSpPr>
        <p:spPr>
          <a:xfrm>
            <a:off x="9265048" y="4050890"/>
            <a:ext cx="2401951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matriz </a:t>
            </a:r>
          </a:p>
          <a:p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escalonada </a:t>
            </a:r>
          </a:p>
          <a:p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por filas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( con 2 filas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distintas de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(0 0 0) )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endParaRPr lang="es-ES" dirty="0"/>
          </a:p>
        </p:txBody>
      </p:sp>
      <p:sp>
        <p:nvSpPr>
          <p:cNvPr id="30" name="Flecha: hacia arriba 29">
            <a:extLst>
              <a:ext uri="{FF2B5EF4-FFF2-40B4-BE49-F238E27FC236}">
                <a16:creationId xmlns:a16="http://schemas.microsoft.com/office/drawing/2014/main" id="{3FDD1888-C290-305A-257F-C18FF71236AF}"/>
              </a:ext>
            </a:extLst>
          </p:cNvPr>
          <p:cNvSpPr/>
          <p:nvPr/>
        </p:nvSpPr>
        <p:spPr>
          <a:xfrm>
            <a:off x="9692833" y="3321043"/>
            <a:ext cx="484632" cy="729847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Flecha: hacia la izquierda 30">
            <a:extLst>
              <a:ext uri="{FF2B5EF4-FFF2-40B4-BE49-F238E27FC236}">
                <a16:creationId xmlns:a16="http://schemas.microsoft.com/office/drawing/2014/main" id="{8F929C8F-5448-8021-DE1C-D3BDE2DCA6CA}"/>
              </a:ext>
            </a:extLst>
          </p:cNvPr>
          <p:cNvSpPr/>
          <p:nvPr/>
        </p:nvSpPr>
        <p:spPr>
          <a:xfrm>
            <a:off x="7565514" y="4923533"/>
            <a:ext cx="1585057" cy="484632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887C5C3D-65F2-25D9-887C-93C2E8EC4595}"/>
              </a:ext>
            </a:extLst>
          </p:cNvPr>
          <p:cNvSpPr txBox="1"/>
          <p:nvPr/>
        </p:nvSpPr>
        <p:spPr>
          <a:xfrm>
            <a:off x="1475771" y="3648791"/>
            <a:ext cx="5975266" cy="2585323"/>
          </a:xfrm>
          <a:prstGeom prst="rect">
            <a:avLst/>
          </a:prstGeom>
          <a:noFill/>
          <a:ln w="158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Algunas deducciones directas:</a:t>
            </a:r>
          </a:p>
          <a:p>
            <a:r>
              <a:rPr lang="es-ES" sz="2700" dirty="0">
                <a:latin typeface="Cambria Math" panose="02040503050406030204" pitchFamily="18" charset="0"/>
                <a:ea typeface="Cambria Math" panose="02040503050406030204" pitchFamily="18" charset="0"/>
              </a:rPr>
              <a:t>  ≫  </a:t>
            </a:r>
            <a:r>
              <a:rPr lang="es-ES" sz="2700" dirty="0">
                <a:latin typeface="Comic Sans MS" panose="030F0702030302020204" pitchFamily="66" charset="0"/>
              </a:rPr>
              <a:t>A tiene rango 2;</a:t>
            </a:r>
          </a:p>
          <a:p>
            <a:r>
              <a:rPr lang="es-ES" sz="2700" dirty="0">
                <a:latin typeface="Cambria Math" panose="02040503050406030204" pitchFamily="18" charset="0"/>
                <a:ea typeface="Cambria Math" panose="02040503050406030204" pitchFamily="18" charset="0"/>
              </a:rPr>
              <a:t>  ≫</a:t>
            </a:r>
            <a:r>
              <a:rPr lang="es-ES" sz="2700" dirty="0">
                <a:latin typeface="Comic Sans MS" panose="030F0702030302020204" pitchFamily="66" charset="0"/>
              </a:rPr>
              <a:t> A no es invertible;</a:t>
            </a:r>
          </a:p>
          <a:p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 ≫  El sistema de ecuaciones AX=0</a:t>
            </a:r>
          </a:p>
          <a:p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      tiene infinitas soluciones;</a:t>
            </a:r>
          </a:p>
          <a:p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 ≫  etc.</a:t>
            </a:r>
          </a:p>
        </p:txBody>
      </p: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F4254D54-BFE5-7C06-5BC2-93FE3CED134E}"/>
              </a:ext>
            </a:extLst>
          </p:cNvPr>
          <p:cNvCxnSpPr/>
          <p:nvPr/>
        </p:nvCxnSpPr>
        <p:spPr>
          <a:xfrm>
            <a:off x="9150571" y="1843214"/>
            <a:ext cx="0" cy="47719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35">
            <a:extLst>
              <a:ext uri="{FF2B5EF4-FFF2-40B4-BE49-F238E27FC236}">
                <a16:creationId xmlns:a16="http://schemas.microsoft.com/office/drawing/2014/main" id="{B82949AB-9704-222C-A16D-78120D646358}"/>
              </a:ext>
            </a:extLst>
          </p:cNvPr>
          <p:cNvCxnSpPr/>
          <p:nvPr/>
        </p:nvCxnSpPr>
        <p:spPr>
          <a:xfrm>
            <a:off x="9150571" y="2320413"/>
            <a:ext cx="45554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37">
            <a:extLst>
              <a:ext uri="{FF2B5EF4-FFF2-40B4-BE49-F238E27FC236}">
                <a16:creationId xmlns:a16="http://schemas.microsoft.com/office/drawing/2014/main" id="{90C183CD-EE91-9404-1407-2B5E645D695D}"/>
              </a:ext>
            </a:extLst>
          </p:cNvPr>
          <p:cNvCxnSpPr>
            <a:cxnSpLocks/>
          </p:cNvCxnSpPr>
          <p:nvPr/>
        </p:nvCxnSpPr>
        <p:spPr>
          <a:xfrm>
            <a:off x="9615948" y="2320413"/>
            <a:ext cx="0" cy="54077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47">
            <a:extLst>
              <a:ext uri="{FF2B5EF4-FFF2-40B4-BE49-F238E27FC236}">
                <a16:creationId xmlns:a16="http://schemas.microsoft.com/office/drawing/2014/main" id="{11A80ACB-2A0C-B9F3-A567-82A02B9F89D7}"/>
              </a:ext>
            </a:extLst>
          </p:cNvPr>
          <p:cNvCxnSpPr/>
          <p:nvPr/>
        </p:nvCxnSpPr>
        <p:spPr>
          <a:xfrm>
            <a:off x="9606116" y="2861187"/>
            <a:ext cx="120514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49">
            <a:extLst>
              <a:ext uri="{FF2B5EF4-FFF2-40B4-BE49-F238E27FC236}">
                <a16:creationId xmlns:a16="http://schemas.microsoft.com/office/drawing/2014/main" id="{D52E2F9E-D3DF-0E38-D8C4-D551C047BA1E}"/>
              </a:ext>
            </a:extLst>
          </p:cNvPr>
          <p:cNvCxnSpPr/>
          <p:nvPr/>
        </p:nvCxnSpPr>
        <p:spPr>
          <a:xfrm flipV="1">
            <a:off x="10810216" y="1843214"/>
            <a:ext cx="0" cy="101797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51">
            <a:extLst>
              <a:ext uri="{FF2B5EF4-FFF2-40B4-BE49-F238E27FC236}">
                <a16:creationId xmlns:a16="http://schemas.microsoft.com/office/drawing/2014/main" id="{A943AF10-DCF5-2712-405C-54A8D454C7A7}"/>
              </a:ext>
            </a:extLst>
          </p:cNvPr>
          <p:cNvCxnSpPr>
            <a:cxnSpLocks/>
          </p:cNvCxnSpPr>
          <p:nvPr/>
        </p:nvCxnSpPr>
        <p:spPr>
          <a:xfrm>
            <a:off x="9150571" y="1843214"/>
            <a:ext cx="165964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0130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21" grpId="0"/>
      <p:bldP spid="22" grpId="0" animBg="1"/>
      <p:bldP spid="23" grpId="0" animBg="1"/>
      <p:bldP spid="24" grpId="0"/>
      <p:bldP spid="26" grpId="0"/>
      <p:bldP spid="27" grpId="0" animBg="1"/>
      <p:bldP spid="28" grpId="0" animBg="1"/>
      <p:bldP spid="29" grpId="0"/>
      <p:bldP spid="30" grpId="0" animBg="1"/>
      <p:bldP spid="31" grpId="0" animBg="1"/>
      <p:bldP spid="3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0A1CC1DC-B3A5-B794-A6DD-2D1E44DF7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445" y="170822"/>
            <a:ext cx="9316064" cy="1480998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   Matrices elementales y</a:t>
            </a:r>
            <a:br>
              <a:rPr lang="es-ES" b="1" dirty="0">
                <a:solidFill>
                  <a:srgbClr val="7030A0"/>
                </a:solidFill>
              </a:rPr>
            </a:br>
            <a:r>
              <a:rPr lang="es-ES" b="1" dirty="0">
                <a:solidFill>
                  <a:srgbClr val="7030A0"/>
                </a:solidFill>
              </a:rPr>
              <a:t>    operaciones elementales inversas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07B032A-071D-C64E-BDFF-F939F4358FCF}"/>
              </a:ext>
            </a:extLst>
          </p:cNvPr>
          <p:cNvSpPr txBox="1"/>
          <p:nvPr/>
        </p:nvSpPr>
        <p:spPr>
          <a:xfrm>
            <a:off x="310294" y="1807323"/>
            <a:ext cx="119505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dirty="0">
                <a:latin typeface="Comic Sans MS" panose="030F0702030302020204" pitchFamily="66" charset="0"/>
              </a:rPr>
              <a:t>Llamamos 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matriz elemental </a:t>
            </a:r>
            <a:r>
              <a:rPr lang="es-ES" sz="2700" dirty="0">
                <a:latin typeface="Comic Sans MS" panose="030F0702030302020204" pitchFamily="66" charset="0"/>
              </a:rPr>
              <a:t>a toda matriz obtenida tras aplicar una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operación elemental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700" dirty="0">
                <a:latin typeface="Comic Sans MS" panose="030F0702030302020204" pitchFamily="66" charset="0"/>
              </a:rPr>
              <a:t> a una matriz identidad.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23CF31B-0550-57E0-A6D7-19FF51A6D0D7}"/>
              </a:ext>
            </a:extLst>
          </p:cNvPr>
          <p:cNvSpPr txBox="1"/>
          <p:nvPr/>
        </p:nvSpPr>
        <p:spPr>
          <a:xfrm>
            <a:off x="398784" y="4518699"/>
            <a:ext cx="1195053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Por ejemplo, si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e = f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+ 4f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la aplicamos a I</a:t>
            </a:r>
            <a:r>
              <a:rPr lang="es-ES" sz="2700" baseline="-25000" dirty="0">
                <a:latin typeface="Comic Sans MS" panose="030F0702030302020204" pitchFamily="66" charset="0"/>
              </a:rPr>
              <a:t>3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8511CF1-C7D8-C18F-2B67-010A42A544CF}"/>
              </a:ext>
            </a:extLst>
          </p:cNvPr>
          <p:cNvSpPr txBox="1"/>
          <p:nvPr/>
        </p:nvSpPr>
        <p:spPr>
          <a:xfrm>
            <a:off x="310294" y="2232000"/>
            <a:ext cx="11950532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                               Si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I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n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∈ M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K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(n x n) 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es una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matriz identidad </a:t>
            </a:r>
            <a:r>
              <a:rPr lang="es-ES" sz="2700" dirty="0">
                <a:latin typeface="Comic Sans MS" panose="030F0702030302020204" pitchFamily="66" charset="0"/>
              </a:rPr>
              <a:t>(matriz diagonal, con unos en la diagonal principal,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ceros fuera de ella) a la que tiene sentido aplicar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e</a:t>
            </a:r>
            <a:r>
              <a:rPr lang="es-ES" sz="2700" dirty="0">
                <a:latin typeface="Comic Sans MS" panose="030F0702030302020204" pitchFamily="66" charset="0"/>
              </a:rPr>
              <a:t>, entonces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       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e(I</a:t>
            </a:r>
            <a:r>
              <a:rPr lang="es-ES" sz="28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n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) </a:t>
            </a:r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∈ M</a:t>
            </a:r>
            <a:r>
              <a:rPr lang="es-ES" sz="2800" baseline="-25000" dirty="0">
                <a:solidFill>
                  <a:srgbClr val="00B0F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K</a:t>
            </a:r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(n x n)  </a:t>
            </a:r>
            <a:r>
              <a:rPr lang="es-ES" sz="2700" dirty="0">
                <a:latin typeface="Comic Sans MS" panose="030F0702030302020204" pitchFamily="66" charset="0"/>
              </a:rPr>
              <a:t>es una matriz elemental (cuadrada)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E390540-64F9-BB87-00E7-26F75F8BAEAF}"/>
              </a:ext>
            </a:extLst>
          </p:cNvPr>
          <p:cNvSpPr txBox="1"/>
          <p:nvPr/>
        </p:nvSpPr>
        <p:spPr>
          <a:xfrm>
            <a:off x="2195395" y="5099824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1   0   0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0   1   0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0   0   1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67D26FAF-289E-DF22-E3F4-DC150ED8E834}"/>
              </a:ext>
            </a:extLst>
          </p:cNvPr>
          <p:cNvSpPr txBox="1"/>
          <p:nvPr/>
        </p:nvSpPr>
        <p:spPr>
          <a:xfrm>
            <a:off x="1495640" y="5573604"/>
            <a:ext cx="8258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I</a:t>
            </a:r>
            <a:r>
              <a:rPr lang="es-ES" sz="28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10" name="Abrir corchete 9">
            <a:extLst>
              <a:ext uri="{FF2B5EF4-FFF2-40B4-BE49-F238E27FC236}">
                <a16:creationId xmlns:a16="http://schemas.microsoft.com/office/drawing/2014/main" id="{5DC7679C-4119-0435-03BB-75D12DE3C57D}"/>
              </a:ext>
            </a:extLst>
          </p:cNvPr>
          <p:cNvSpPr/>
          <p:nvPr/>
        </p:nvSpPr>
        <p:spPr>
          <a:xfrm>
            <a:off x="2286568" y="5149063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errar corchete 10">
            <a:extLst>
              <a:ext uri="{FF2B5EF4-FFF2-40B4-BE49-F238E27FC236}">
                <a16:creationId xmlns:a16="http://schemas.microsoft.com/office/drawing/2014/main" id="{F895F0CC-415C-5C4D-F9CF-50B64D998E97}"/>
              </a:ext>
            </a:extLst>
          </p:cNvPr>
          <p:cNvSpPr/>
          <p:nvPr/>
        </p:nvSpPr>
        <p:spPr>
          <a:xfrm>
            <a:off x="3859271" y="5149063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53BB44A6-D1CE-924F-06A9-7159B65355CA}"/>
              </a:ext>
            </a:extLst>
          </p:cNvPr>
          <p:cNvSpPr txBox="1"/>
          <p:nvPr/>
        </p:nvSpPr>
        <p:spPr>
          <a:xfrm>
            <a:off x="4075401" y="5451497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+4f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733CEC9F-79D0-9444-BB4C-B9DE6E4A130A}"/>
              </a:ext>
            </a:extLst>
          </p:cNvPr>
          <p:cNvCxnSpPr>
            <a:cxnSpLocks/>
          </p:cNvCxnSpPr>
          <p:nvPr/>
        </p:nvCxnSpPr>
        <p:spPr>
          <a:xfrm>
            <a:off x="4130995" y="5896769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uadroTexto 13">
            <a:extLst>
              <a:ext uri="{FF2B5EF4-FFF2-40B4-BE49-F238E27FC236}">
                <a16:creationId xmlns:a16="http://schemas.microsoft.com/office/drawing/2014/main" id="{0EE7BE99-CEEB-74D6-9633-BEA5732F1A8A}"/>
              </a:ext>
            </a:extLst>
          </p:cNvPr>
          <p:cNvSpPr txBox="1"/>
          <p:nvPr/>
        </p:nvSpPr>
        <p:spPr>
          <a:xfrm>
            <a:off x="5041141" y="5099824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1   4   0              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0   1   0         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0   0   1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7E359848-8153-B436-6A0B-B54A40E949E8}"/>
              </a:ext>
            </a:extLst>
          </p:cNvPr>
          <p:cNvSpPr/>
          <p:nvPr/>
        </p:nvSpPr>
        <p:spPr>
          <a:xfrm>
            <a:off x="5160483" y="5149063"/>
            <a:ext cx="70783" cy="145175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Cerrar corchete 15">
            <a:extLst>
              <a:ext uri="{FF2B5EF4-FFF2-40B4-BE49-F238E27FC236}">
                <a16:creationId xmlns:a16="http://schemas.microsoft.com/office/drawing/2014/main" id="{DF05391E-C70E-603A-7B44-1DA938327214}"/>
              </a:ext>
            </a:extLst>
          </p:cNvPr>
          <p:cNvSpPr/>
          <p:nvPr/>
        </p:nvSpPr>
        <p:spPr>
          <a:xfrm>
            <a:off x="6764703" y="5125732"/>
            <a:ext cx="70783" cy="145175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DCF4AB62-DD98-04B5-5136-E2D92D4FCC81}"/>
              </a:ext>
            </a:extLst>
          </p:cNvPr>
          <p:cNvSpPr txBox="1"/>
          <p:nvPr/>
        </p:nvSpPr>
        <p:spPr>
          <a:xfrm>
            <a:off x="6980878" y="5635159"/>
            <a:ext cx="42755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</a:rPr>
              <a:t>=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e(I</a:t>
            </a:r>
            <a:r>
              <a:rPr lang="es-ES" sz="28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), matriz elemental</a:t>
            </a:r>
          </a:p>
        </p:txBody>
      </p:sp>
    </p:spTree>
    <p:extLst>
      <p:ext uri="{BB962C8B-B14F-4D97-AF65-F5344CB8AC3E}">
        <p14:creationId xmlns:p14="http://schemas.microsoft.com/office/powerpoint/2010/main" val="3614320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 animBg="1"/>
      <p:bldP spid="11" grpId="0" animBg="1"/>
      <p:bldP spid="12" grpId="0"/>
      <p:bldP spid="14" grpId="0"/>
      <p:bldP spid="15" grpId="0" animBg="1"/>
      <p:bldP spid="16" grpId="0" animBg="1"/>
      <p:bldP spid="1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718FBA-61FA-6016-14B3-F023D94251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50673B34-FE5C-D3BC-AB7C-877C51631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445" y="170822"/>
            <a:ext cx="9316064" cy="1480998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… matrices elementales y</a:t>
            </a:r>
            <a:br>
              <a:rPr lang="es-ES" b="1" dirty="0">
                <a:solidFill>
                  <a:srgbClr val="7030A0"/>
                </a:solidFill>
              </a:rPr>
            </a:br>
            <a:r>
              <a:rPr lang="es-ES" b="1" dirty="0">
                <a:solidFill>
                  <a:srgbClr val="7030A0"/>
                </a:solidFill>
              </a:rPr>
              <a:t>    operaciones elementales inversas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00C9478-FBCC-F7B6-39B3-4E6097DAC678}"/>
              </a:ext>
            </a:extLst>
          </p:cNvPr>
          <p:cNvSpPr txBox="1"/>
          <p:nvPr/>
        </p:nvSpPr>
        <p:spPr>
          <a:xfrm>
            <a:off x="310294" y="1807323"/>
            <a:ext cx="11950532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dirty="0">
                <a:latin typeface="Comic Sans MS" panose="030F0702030302020204" pitchFamily="66" charset="0"/>
              </a:rPr>
              <a:t>Dada una operación elemental </a:t>
            </a:r>
            <a:r>
              <a:rPr lang="es-ES" sz="2700" i="1" dirty="0">
                <a:latin typeface="Comic Sans MS" panose="030F0702030302020204" pitchFamily="66" charset="0"/>
              </a:rPr>
              <a:t>de fila 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e</a:t>
            </a:r>
            <a:r>
              <a:rPr lang="es-ES" sz="2700" dirty="0">
                <a:latin typeface="Comic Sans MS" panose="030F0702030302020204" pitchFamily="66" charset="0"/>
              </a:rPr>
              <a:t>,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llamamos 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operación elemental   </a:t>
            </a:r>
          </a:p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inversa de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 </a:t>
            </a:r>
            <a:r>
              <a:rPr lang="es-ES" sz="2700" dirty="0">
                <a:latin typeface="Comic Sans MS" panose="030F0702030302020204" pitchFamily="66" charset="0"/>
              </a:rPr>
              <a:t>a la operación elemental </a:t>
            </a:r>
            <a:r>
              <a:rPr lang="es-ES" sz="2700" i="1" dirty="0">
                <a:latin typeface="Comic Sans MS" panose="030F0702030302020204" pitchFamily="66" charset="0"/>
              </a:rPr>
              <a:t>de fila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  </a:t>
            </a:r>
            <a:r>
              <a:rPr lang="es-ES" sz="2700" dirty="0">
                <a:latin typeface="Comic Sans MS" panose="030F0702030302020204" pitchFamily="66" charset="0"/>
              </a:rPr>
              <a:t>definida como aquella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que cumple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</a:t>
            </a:r>
            <a:r>
              <a:rPr lang="es-ES" sz="2700" dirty="0">
                <a:latin typeface="Comic Sans MS" panose="030F0702030302020204" pitchFamily="66" charset="0"/>
              </a:rPr>
              <a:t>A           B           A   para toda A </a:t>
            </a:r>
            <a:r>
              <a:rPr lang="es-ES" sz="2700" dirty="0" err="1">
                <a:latin typeface="Comic Sans MS" panose="030F0702030302020204" pitchFamily="66" charset="0"/>
              </a:rPr>
              <a:t>a</a:t>
            </a:r>
            <a:r>
              <a:rPr lang="es-ES" sz="2700" dirty="0">
                <a:latin typeface="Comic Sans MS" panose="030F0702030302020204" pitchFamily="66" charset="0"/>
              </a:rPr>
              <a:t> la que tenga sentido aplicar 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e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 </a:t>
            </a:r>
          </a:p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   </a:t>
            </a:r>
            <a:r>
              <a:rPr lang="es-ES" sz="2700" dirty="0">
                <a:latin typeface="Comic Sans MS" panose="030F0702030302020204" pitchFamily="66" charset="0"/>
              </a:rPr>
              <a:t>(es decir: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r>
              <a:rPr lang="es-ES" sz="2700" baseline="300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(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e</a:t>
            </a:r>
            <a:r>
              <a:rPr lang="es-ES" sz="2700" dirty="0">
                <a:latin typeface="Comic Sans MS" panose="030F0702030302020204" pitchFamily="66" charset="0"/>
              </a:rPr>
              <a:t>(A)) = A)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</p:txBody>
      </p:sp>
      <p:cxnSp>
        <p:nvCxnSpPr>
          <p:cNvPr id="2" name="Conector recto de flecha 1">
            <a:extLst>
              <a:ext uri="{FF2B5EF4-FFF2-40B4-BE49-F238E27FC236}">
                <a16:creationId xmlns:a16="http://schemas.microsoft.com/office/drawing/2014/main" id="{0FB65B27-8BD8-2188-6E3D-FA7B70299F37}"/>
              </a:ext>
            </a:extLst>
          </p:cNvPr>
          <p:cNvCxnSpPr/>
          <p:nvPr/>
        </p:nvCxnSpPr>
        <p:spPr>
          <a:xfrm>
            <a:off x="1436657" y="3728719"/>
            <a:ext cx="10199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CuadroTexto 2">
            <a:extLst>
              <a:ext uri="{FF2B5EF4-FFF2-40B4-BE49-F238E27FC236}">
                <a16:creationId xmlns:a16="http://schemas.microsoft.com/office/drawing/2014/main" id="{B3451166-5982-CD37-1CFC-C6741C2F2BEF}"/>
              </a:ext>
            </a:extLst>
          </p:cNvPr>
          <p:cNvSpPr txBox="1"/>
          <p:nvPr/>
        </p:nvSpPr>
        <p:spPr>
          <a:xfrm>
            <a:off x="1869223" y="3205499"/>
            <a:ext cx="3818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e</a:t>
            </a:r>
            <a:endParaRPr lang="es-ES_tradnl" sz="2800" dirty="0">
              <a:solidFill>
                <a:srgbClr val="00B0F0"/>
              </a:solidFill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C74ED243-5D39-F8CF-90D1-C62112F9A552}"/>
              </a:ext>
            </a:extLst>
          </p:cNvPr>
          <p:cNvSpPr txBox="1"/>
          <p:nvPr/>
        </p:nvSpPr>
        <p:spPr>
          <a:xfrm>
            <a:off x="3095933" y="3173181"/>
            <a:ext cx="8556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8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endParaRPr lang="es-ES_tradnl" sz="2800" baseline="30000" dirty="0"/>
          </a:p>
        </p:txBody>
      </p:sp>
      <p:cxnSp>
        <p:nvCxnSpPr>
          <p:cNvPr id="19" name="Conector recto de flecha 18">
            <a:extLst>
              <a:ext uri="{FF2B5EF4-FFF2-40B4-BE49-F238E27FC236}">
                <a16:creationId xmlns:a16="http://schemas.microsoft.com/office/drawing/2014/main" id="{D60DEC44-10E9-A3FE-55B4-79590DDCCA02}"/>
              </a:ext>
            </a:extLst>
          </p:cNvPr>
          <p:cNvCxnSpPr/>
          <p:nvPr/>
        </p:nvCxnSpPr>
        <p:spPr>
          <a:xfrm>
            <a:off x="2828208" y="3728719"/>
            <a:ext cx="10199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CuadroTexto 19">
            <a:extLst>
              <a:ext uri="{FF2B5EF4-FFF2-40B4-BE49-F238E27FC236}">
                <a16:creationId xmlns:a16="http://schemas.microsoft.com/office/drawing/2014/main" id="{97E10B0E-956E-4AA8-5B3B-BAA823178979}"/>
              </a:ext>
            </a:extLst>
          </p:cNvPr>
          <p:cNvSpPr txBox="1"/>
          <p:nvPr/>
        </p:nvSpPr>
        <p:spPr>
          <a:xfrm>
            <a:off x="310294" y="5300159"/>
            <a:ext cx="11950532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dirty="0">
                <a:latin typeface="Comic Sans MS" panose="030F0702030302020204" pitchFamily="66" charset="0"/>
              </a:rPr>
              <a:t>De forma análoga se define la 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operación elemental (de columna) inversa </a:t>
            </a:r>
          </a:p>
          <a:p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(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de una operación elemental </a:t>
            </a:r>
            <a:r>
              <a:rPr lang="es-ES" sz="2700" i="1" dirty="0">
                <a:latin typeface="Comic Sans MS" panose="030F0702030302020204" pitchFamily="66" charset="0"/>
              </a:rPr>
              <a:t>de columna 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e.</a:t>
            </a:r>
            <a:endParaRPr lang="es-ES" sz="2700" dirty="0">
              <a:latin typeface="Comic Sans MS" panose="030F0702030302020204" pitchFamily="66" charset="0"/>
            </a:endParaRPr>
          </a:p>
          <a:p>
            <a:endParaRPr lang="es-ES" sz="27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3770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8" grpId="0"/>
      <p:bldP spid="2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CC6244-B6DB-BA36-769E-892DE844AE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71E636D9-D93A-DF8C-6001-2E3F2C1E1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445" y="170822"/>
            <a:ext cx="9316064" cy="1480998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… matrices elementales y</a:t>
            </a:r>
            <a:br>
              <a:rPr lang="es-ES" b="1" dirty="0">
                <a:solidFill>
                  <a:srgbClr val="7030A0"/>
                </a:solidFill>
              </a:rPr>
            </a:br>
            <a:r>
              <a:rPr lang="es-ES" b="1" dirty="0">
                <a:solidFill>
                  <a:srgbClr val="7030A0"/>
                </a:solidFill>
              </a:rPr>
              <a:t>    operaciones elementales inversas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BE1A30F-6A50-5A7C-196B-AB250471A4FA}"/>
              </a:ext>
            </a:extLst>
          </p:cNvPr>
          <p:cNvSpPr txBox="1"/>
          <p:nvPr/>
        </p:nvSpPr>
        <p:spPr>
          <a:xfrm>
            <a:off x="310294" y="1807323"/>
            <a:ext cx="11950532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dirty="0">
                <a:latin typeface="Comic Sans MS" panose="030F0702030302020204" pitchFamily="66" charset="0"/>
              </a:rPr>
              <a:t>Por ejemplo, si 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e = f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– 5f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,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es fácil ver que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= f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+ 5f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 </a:t>
            </a:r>
            <a:r>
              <a:rPr lang="es-ES" sz="2700" i="1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es su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operación elemental 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inversa</a:t>
            </a:r>
            <a:r>
              <a:rPr lang="es-ES" sz="2700" dirty="0">
                <a:latin typeface="Comic Sans MS" panose="030F0702030302020204" pitchFamily="66" charset="0"/>
              </a:rPr>
              <a:t>, lo que comprobaremos aplicando ambas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o.e.f</a:t>
            </a:r>
            <a:r>
              <a:rPr lang="es-ES" sz="2700" dirty="0">
                <a:latin typeface="Comic Sans MS" panose="030F0702030302020204" pitchFamily="66" charset="0"/>
              </a:rPr>
              <a:t>. a 2 matrices distintas (aunque funcionaría para cualquier otra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matriz a la que se pudiera aplicar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e</a:t>
            </a:r>
            <a:r>
              <a:rPr lang="es-ES" sz="2700" dirty="0">
                <a:latin typeface="Comic Sans MS" panose="030F0702030302020204" pitchFamily="66" charset="0"/>
              </a:rPr>
              <a:t>):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6" name="Abrir corchete 5">
            <a:extLst>
              <a:ext uri="{FF2B5EF4-FFF2-40B4-BE49-F238E27FC236}">
                <a16:creationId xmlns:a16="http://schemas.microsoft.com/office/drawing/2014/main" id="{15988928-4DFF-BA6F-F739-C0B371DC1270}"/>
              </a:ext>
            </a:extLst>
          </p:cNvPr>
          <p:cNvSpPr/>
          <p:nvPr/>
        </p:nvSpPr>
        <p:spPr>
          <a:xfrm>
            <a:off x="2160073" y="3687097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errar corchete 6">
            <a:extLst>
              <a:ext uri="{FF2B5EF4-FFF2-40B4-BE49-F238E27FC236}">
                <a16:creationId xmlns:a16="http://schemas.microsoft.com/office/drawing/2014/main" id="{48B587B9-888D-DE5A-8F0E-65056455CB10}"/>
              </a:ext>
            </a:extLst>
          </p:cNvPr>
          <p:cNvSpPr/>
          <p:nvPr/>
        </p:nvSpPr>
        <p:spPr>
          <a:xfrm>
            <a:off x="3732776" y="3687097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BD8BAD0-AAB5-AE6C-CFF8-5E968DF05E1A}"/>
              </a:ext>
            </a:extLst>
          </p:cNvPr>
          <p:cNvSpPr txBox="1"/>
          <p:nvPr/>
        </p:nvSpPr>
        <p:spPr>
          <a:xfrm>
            <a:off x="1342176" y="4102595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79627D4C-6621-A41D-F6ED-DAF948EEE3AD}"/>
              </a:ext>
            </a:extLst>
          </p:cNvPr>
          <p:cNvCxnSpPr>
            <a:cxnSpLocks/>
          </p:cNvCxnSpPr>
          <p:nvPr/>
        </p:nvCxnSpPr>
        <p:spPr>
          <a:xfrm>
            <a:off x="3994385" y="4420394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C8FE7AF1-3B34-E710-DAB6-9393855CD03C}"/>
              </a:ext>
            </a:extLst>
          </p:cNvPr>
          <p:cNvSpPr txBox="1"/>
          <p:nvPr/>
        </p:nvSpPr>
        <p:spPr>
          <a:xfrm>
            <a:off x="3975775" y="4003030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-5f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3E66E673-A6D1-F271-74E2-7B494D3414B3}"/>
              </a:ext>
            </a:extLst>
          </p:cNvPr>
          <p:cNvSpPr txBox="1"/>
          <p:nvPr/>
        </p:nvSpPr>
        <p:spPr>
          <a:xfrm>
            <a:off x="2060038" y="3663914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-2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2   1   0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-4   2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Abrir corchete 11">
            <a:extLst>
              <a:ext uri="{FF2B5EF4-FFF2-40B4-BE49-F238E27FC236}">
                <a16:creationId xmlns:a16="http://schemas.microsoft.com/office/drawing/2014/main" id="{53843F60-EFEE-7E9D-7031-15492EE0707D}"/>
              </a:ext>
            </a:extLst>
          </p:cNvPr>
          <p:cNvSpPr/>
          <p:nvPr/>
        </p:nvSpPr>
        <p:spPr>
          <a:xfrm>
            <a:off x="5065551" y="3693577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errar corchete 12">
            <a:extLst>
              <a:ext uri="{FF2B5EF4-FFF2-40B4-BE49-F238E27FC236}">
                <a16:creationId xmlns:a16="http://schemas.microsoft.com/office/drawing/2014/main" id="{71673584-4431-70A2-D01A-45F36D374F1A}"/>
              </a:ext>
            </a:extLst>
          </p:cNvPr>
          <p:cNvSpPr/>
          <p:nvPr/>
        </p:nvSpPr>
        <p:spPr>
          <a:xfrm>
            <a:off x="6777056" y="3700999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006113D9-6D23-E2B2-C681-67150C765D74}"/>
              </a:ext>
            </a:extLst>
          </p:cNvPr>
          <p:cNvCxnSpPr>
            <a:cxnSpLocks/>
          </p:cNvCxnSpPr>
          <p:nvPr/>
        </p:nvCxnSpPr>
        <p:spPr>
          <a:xfrm>
            <a:off x="6976223" y="4426874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uadroTexto 14">
            <a:extLst>
              <a:ext uri="{FF2B5EF4-FFF2-40B4-BE49-F238E27FC236}">
                <a16:creationId xmlns:a16="http://schemas.microsoft.com/office/drawing/2014/main" id="{69CAE2F1-ADED-F339-72E9-935DD3CD0AB4}"/>
              </a:ext>
            </a:extLst>
          </p:cNvPr>
          <p:cNvSpPr txBox="1"/>
          <p:nvPr/>
        </p:nvSpPr>
        <p:spPr>
          <a:xfrm>
            <a:off x="6920629" y="4009510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+5f</a:t>
            </a:r>
            <a:r>
              <a:rPr lang="es-ES" sz="20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7AE1D539-854F-0F83-FCE7-ADDB5D1AD62E}"/>
              </a:ext>
            </a:extLst>
          </p:cNvPr>
          <p:cNvSpPr txBox="1"/>
          <p:nvPr/>
        </p:nvSpPr>
        <p:spPr>
          <a:xfrm>
            <a:off x="4900288" y="3663916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-2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-3  6  10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1  -4   2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0289CA0C-4959-2D95-3500-95770C55B843}"/>
              </a:ext>
            </a:extLst>
          </p:cNvPr>
          <p:cNvSpPr/>
          <p:nvPr/>
        </p:nvSpPr>
        <p:spPr>
          <a:xfrm>
            <a:off x="7973341" y="3687097"/>
            <a:ext cx="70783" cy="145175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errar corchete 20">
            <a:extLst>
              <a:ext uri="{FF2B5EF4-FFF2-40B4-BE49-F238E27FC236}">
                <a16:creationId xmlns:a16="http://schemas.microsoft.com/office/drawing/2014/main" id="{493AD2CE-9A8F-850D-770B-A4D02104692D}"/>
              </a:ext>
            </a:extLst>
          </p:cNvPr>
          <p:cNvSpPr/>
          <p:nvPr/>
        </p:nvSpPr>
        <p:spPr>
          <a:xfrm>
            <a:off x="9546044" y="3687097"/>
            <a:ext cx="70783" cy="145175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38E29D21-DA67-9979-4F22-8E50E0D9135D}"/>
              </a:ext>
            </a:extLst>
          </p:cNvPr>
          <p:cNvSpPr txBox="1"/>
          <p:nvPr/>
        </p:nvSpPr>
        <p:spPr>
          <a:xfrm>
            <a:off x="7838391" y="3691887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-1  -2              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2   1   0         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1  -4   2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EB5BCA27-FA18-02E2-C7D7-7D257A98D241}"/>
              </a:ext>
            </a:extLst>
          </p:cNvPr>
          <p:cNvSpPr txBox="1"/>
          <p:nvPr/>
        </p:nvSpPr>
        <p:spPr>
          <a:xfrm>
            <a:off x="9689617" y="4209565"/>
            <a:ext cx="7377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 A</a:t>
            </a:r>
          </a:p>
        </p:txBody>
      </p:sp>
      <p:sp>
        <p:nvSpPr>
          <p:cNvPr id="27" name="Abrir corchete 26">
            <a:extLst>
              <a:ext uri="{FF2B5EF4-FFF2-40B4-BE49-F238E27FC236}">
                <a16:creationId xmlns:a16="http://schemas.microsoft.com/office/drawing/2014/main" id="{CFF66F3D-B238-CBB4-3CA2-2EF4DCD9C8FF}"/>
              </a:ext>
            </a:extLst>
          </p:cNvPr>
          <p:cNvSpPr/>
          <p:nvPr/>
        </p:nvSpPr>
        <p:spPr>
          <a:xfrm>
            <a:off x="2133532" y="5616000"/>
            <a:ext cx="70783" cy="91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Cerrar corchete 27">
            <a:extLst>
              <a:ext uri="{FF2B5EF4-FFF2-40B4-BE49-F238E27FC236}">
                <a16:creationId xmlns:a16="http://schemas.microsoft.com/office/drawing/2014/main" id="{25007413-0277-A521-F46D-42212A0D0E0C}"/>
              </a:ext>
            </a:extLst>
          </p:cNvPr>
          <p:cNvSpPr/>
          <p:nvPr/>
        </p:nvSpPr>
        <p:spPr>
          <a:xfrm>
            <a:off x="3706235" y="5616000"/>
            <a:ext cx="70783" cy="91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54979746-DD1F-2EA0-8ED4-5EA1B6A2ECBF}"/>
              </a:ext>
            </a:extLst>
          </p:cNvPr>
          <p:cNvSpPr txBox="1"/>
          <p:nvPr/>
        </p:nvSpPr>
        <p:spPr>
          <a:xfrm>
            <a:off x="1315635" y="5779944"/>
            <a:ext cx="7889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Q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</a:p>
        </p:txBody>
      </p:sp>
      <p:cxnSp>
        <p:nvCxnSpPr>
          <p:cNvPr id="30" name="Conector recto de flecha 29">
            <a:extLst>
              <a:ext uri="{FF2B5EF4-FFF2-40B4-BE49-F238E27FC236}">
                <a16:creationId xmlns:a16="http://schemas.microsoft.com/office/drawing/2014/main" id="{A526BA55-A13A-D856-E0E1-C0CC8F4481FC}"/>
              </a:ext>
            </a:extLst>
          </p:cNvPr>
          <p:cNvCxnSpPr>
            <a:cxnSpLocks/>
          </p:cNvCxnSpPr>
          <p:nvPr/>
        </p:nvCxnSpPr>
        <p:spPr>
          <a:xfrm>
            <a:off x="3967844" y="6097743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uadroTexto 30">
            <a:extLst>
              <a:ext uri="{FF2B5EF4-FFF2-40B4-BE49-F238E27FC236}">
                <a16:creationId xmlns:a16="http://schemas.microsoft.com/office/drawing/2014/main" id="{ECC831EA-7F29-076B-6BCE-AB84C0E674B5}"/>
              </a:ext>
            </a:extLst>
          </p:cNvPr>
          <p:cNvSpPr txBox="1"/>
          <p:nvPr/>
        </p:nvSpPr>
        <p:spPr>
          <a:xfrm>
            <a:off x="3949234" y="5680379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-5f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32" name="Abrir corchete 31">
            <a:extLst>
              <a:ext uri="{FF2B5EF4-FFF2-40B4-BE49-F238E27FC236}">
                <a16:creationId xmlns:a16="http://schemas.microsoft.com/office/drawing/2014/main" id="{575EB923-B2D1-DAC3-FEFA-074E156CF794}"/>
              </a:ext>
            </a:extLst>
          </p:cNvPr>
          <p:cNvSpPr/>
          <p:nvPr/>
        </p:nvSpPr>
        <p:spPr>
          <a:xfrm>
            <a:off x="5039010" y="5616000"/>
            <a:ext cx="70783" cy="91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Cerrar corchete 32">
            <a:extLst>
              <a:ext uri="{FF2B5EF4-FFF2-40B4-BE49-F238E27FC236}">
                <a16:creationId xmlns:a16="http://schemas.microsoft.com/office/drawing/2014/main" id="{67A400FE-AC96-D0A5-FC55-50CE3318605A}"/>
              </a:ext>
            </a:extLst>
          </p:cNvPr>
          <p:cNvSpPr/>
          <p:nvPr/>
        </p:nvSpPr>
        <p:spPr>
          <a:xfrm>
            <a:off x="6750515" y="5616000"/>
            <a:ext cx="70783" cy="91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34" name="Conector recto de flecha 33">
            <a:extLst>
              <a:ext uri="{FF2B5EF4-FFF2-40B4-BE49-F238E27FC236}">
                <a16:creationId xmlns:a16="http://schemas.microsoft.com/office/drawing/2014/main" id="{D935F488-1FD0-5707-F8FF-F95FFBDC8942}"/>
              </a:ext>
            </a:extLst>
          </p:cNvPr>
          <p:cNvCxnSpPr>
            <a:cxnSpLocks/>
          </p:cNvCxnSpPr>
          <p:nvPr/>
        </p:nvCxnSpPr>
        <p:spPr>
          <a:xfrm>
            <a:off x="6949682" y="6104223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uadroTexto 34">
            <a:extLst>
              <a:ext uri="{FF2B5EF4-FFF2-40B4-BE49-F238E27FC236}">
                <a16:creationId xmlns:a16="http://schemas.microsoft.com/office/drawing/2014/main" id="{26D86D19-7544-7E9A-727B-49D0B0356C7A}"/>
              </a:ext>
            </a:extLst>
          </p:cNvPr>
          <p:cNvSpPr txBox="1"/>
          <p:nvPr/>
        </p:nvSpPr>
        <p:spPr>
          <a:xfrm>
            <a:off x="6894088" y="5686859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+5f</a:t>
            </a:r>
            <a:r>
              <a:rPr lang="es-ES" sz="20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36" name="Abrir corchete 35">
            <a:extLst>
              <a:ext uri="{FF2B5EF4-FFF2-40B4-BE49-F238E27FC236}">
                <a16:creationId xmlns:a16="http://schemas.microsoft.com/office/drawing/2014/main" id="{4DC59BFE-6C66-39C4-15FC-DFFCB8C60F7A}"/>
              </a:ext>
            </a:extLst>
          </p:cNvPr>
          <p:cNvSpPr/>
          <p:nvPr/>
        </p:nvSpPr>
        <p:spPr>
          <a:xfrm>
            <a:off x="7946800" y="5616000"/>
            <a:ext cx="70783" cy="91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7" name="Cerrar corchete 36">
            <a:extLst>
              <a:ext uri="{FF2B5EF4-FFF2-40B4-BE49-F238E27FC236}">
                <a16:creationId xmlns:a16="http://schemas.microsoft.com/office/drawing/2014/main" id="{F4D6D73F-7C69-8AB9-CE74-F424E112ECF7}"/>
              </a:ext>
            </a:extLst>
          </p:cNvPr>
          <p:cNvSpPr/>
          <p:nvPr/>
        </p:nvSpPr>
        <p:spPr>
          <a:xfrm>
            <a:off x="9519503" y="5616000"/>
            <a:ext cx="70783" cy="91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A28536C0-579B-C289-093F-D13B7D4BE557}"/>
              </a:ext>
            </a:extLst>
          </p:cNvPr>
          <p:cNvSpPr txBox="1"/>
          <p:nvPr/>
        </p:nvSpPr>
        <p:spPr>
          <a:xfrm>
            <a:off x="9663076" y="5886914"/>
            <a:ext cx="7889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 Q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EE16DA98-9359-5181-1F95-F5FE37922F0C}"/>
              </a:ext>
            </a:extLst>
          </p:cNvPr>
          <p:cNvSpPr txBox="1"/>
          <p:nvPr/>
        </p:nvSpPr>
        <p:spPr>
          <a:xfrm>
            <a:off x="2004449" y="5564395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1  -1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 2 -4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45FD550B-42E3-40B0-3DE6-67E53D60AF63}"/>
              </a:ext>
            </a:extLst>
          </p:cNvPr>
          <p:cNvSpPr txBox="1"/>
          <p:nvPr/>
        </p:nvSpPr>
        <p:spPr>
          <a:xfrm>
            <a:off x="7816676" y="5541351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0   1  -1              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3   2 -4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68B7832A-53AC-F5E9-E67E-9CCBF7B2E715}"/>
              </a:ext>
            </a:extLst>
          </p:cNvPr>
          <p:cNvSpPr txBox="1"/>
          <p:nvPr/>
        </p:nvSpPr>
        <p:spPr>
          <a:xfrm>
            <a:off x="5001946" y="5553531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1  -1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-3   1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3083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10" grpId="0"/>
      <p:bldP spid="11" grpId="0"/>
      <p:bldP spid="12" grpId="0" animBg="1"/>
      <p:bldP spid="13" grpId="0" animBg="1"/>
      <p:bldP spid="15" grpId="0"/>
      <p:bldP spid="16" grpId="0"/>
      <p:bldP spid="17" grpId="0" animBg="1"/>
      <p:bldP spid="21" grpId="0" animBg="1"/>
      <p:bldP spid="25" grpId="0"/>
      <p:bldP spid="26" grpId="0"/>
      <p:bldP spid="27" grpId="0" animBg="1"/>
      <p:bldP spid="28" grpId="0" animBg="1"/>
      <p:bldP spid="29" grpId="0"/>
      <p:bldP spid="31" grpId="0"/>
      <p:bldP spid="32" grpId="0" animBg="1"/>
      <p:bldP spid="33" grpId="0" animBg="1"/>
      <p:bldP spid="35" grpId="0"/>
      <p:bldP spid="36" grpId="0" animBg="1"/>
      <p:bldP spid="37" grpId="0" animBg="1"/>
      <p:bldP spid="38" grpId="0"/>
      <p:bldP spid="39" grpId="0"/>
      <p:bldP spid="40" grpId="0"/>
      <p:bldP spid="4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E629F73A-4D86-04BF-B747-1E6897FE4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445" y="170822"/>
            <a:ext cx="9316064" cy="1480998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… matrices elementales y</a:t>
            </a:r>
            <a:br>
              <a:rPr lang="es-ES" b="1" dirty="0">
                <a:solidFill>
                  <a:srgbClr val="7030A0"/>
                </a:solidFill>
              </a:rPr>
            </a:br>
            <a:r>
              <a:rPr lang="es-ES" b="1" dirty="0">
                <a:solidFill>
                  <a:srgbClr val="7030A0"/>
                </a:solidFill>
              </a:rPr>
              <a:t>    operaciones elementales inversas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E9DCD29-3E1B-3DEB-6C17-3B91CEFFA3FB}"/>
              </a:ext>
            </a:extLst>
          </p:cNvPr>
          <p:cNvSpPr txBox="1"/>
          <p:nvPr/>
        </p:nvSpPr>
        <p:spPr>
          <a:xfrm>
            <a:off x="310294" y="1807323"/>
            <a:ext cx="11950532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dirty="0">
                <a:latin typeface="Comic Sans MS" panose="030F0702030302020204" pitchFamily="66" charset="0"/>
              </a:rPr>
              <a:t>Veamos a continuación las inversas de las distintas posibles operaciones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elementales: 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               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e = f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i  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  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2700" baseline="-250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j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(i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≠j)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: 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= f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i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j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= e</a:t>
            </a:r>
            <a:r>
              <a:rPr lang="es-ES" sz="2700" dirty="0">
                <a:latin typeface="Comic Sans MS" panose="030F0702030302020204" pitchFamily="66" charset="0"/>
              </a:rPr>
              <a:t>   </a:t>
            </a:r>
          </a:p>
          <a:p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                 e =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i 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(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K, </a:t>
            </a:r>
            <a:r>
              <a:rPr lang="el-GR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λ≠</a:t>
            </a:r>
            <a:r>
              <a:rPr lang="es-ES_tradnl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0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) 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  e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= (1/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λ)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i </a:t>
            </a:r>
            <a:endParaRPr lang="es-ES" sz="27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e = f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i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+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2700" baseline="-250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j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(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K, i</a:t>
            </a:r>
            <a:r>
              <a:rPr lang="el-GR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≠</a:t>
            </a:r>
            <a:r>
              <a:rPr lang="es-ES_tradnl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) 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  e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= f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i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-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j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27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</p:txBody>
      </p:sp>
      <p:cxnSp>
        <p:nvCxnSpPr>
          <p:cNvPr id="6" name="Conector recto de flecha 5">
            <a:extLst>
              <a:ext uri="{FF2B5EF4-FFF2-40B4-BE49-F238E27FC236}">
                <a16:creationId xmlns:a16="http://schemas.microsoft.com/office/drawing/2014/main" id="{B75708C3-ACEB-3E15-BA58-E16DA2B0115B}"/>
              </a:ext>
            </a:extLst>
          </p:cNvPr>
          <p:cNvCxnSpPr/>
          <p:nvPr/>
        </p:nvCxnSpPr>
        <p:spPr>
          <a:xfrm flipV="1">
            <a:off x="3807619" y="3314871"/>
            <a:ext cx="493200" cy="3405"/>
          </a:xfrm>
          <a:prstGeom prst="straightConnector1">
            <a:avLst/>
          </a:prstGeom>
          <a:ln w="38100">
            <a:solidFill>
              <a:srgbClr val="00B0F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5D1E5FC7-A469-B1BE-610F-062AFE8694F2}"/>
              </a:ext>
            </a:extLst>
          </p:cNvPr>
          <p:cNvCxnSpPr/>
          <p:nvPr/>
        </p:nvCxnSpPr>
        <p:spPr>
          <a:xfrm flipV="1">
            <a:off x="7397983" y="3315560"/>
            <a:ext cx="493200" cy="3405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id="{B892974C-C63E-D7F3-313F-9B8CF0ED2729}"/>
              </a:ext>
            </a:extLst>
          </p:cNvPr>
          <p:cNvSpPr txBox="1"/>
          <p:nvPr/>
        </p:nvSpPr>
        <p:spPr>
          <a:xfrm>
            <a:off x="408617" y="4561366"/>
            <a:ext cx="119505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                 e =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c</a:t>
            </a:r>
            <a:r>
              <a:rPr lang="es-ES" sz="2700" baseline="-250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i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  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c</a:t>
            </a:r>
            <a:r>
              <a:rPr lang="es-ES" sz="2700" baseline="-250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j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(i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≠j)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: 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=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c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i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c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j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= e</a:t>
            </a:r>
            <a:r>
              <a:rPr lang="es-ES" sz="2700" dirty="0">
                <a:latin typeface="Comic Sans MS" panose="030F0702030302020204" pitchFamily="66" charset="0"/>
              </a:rPr>
              <a:t>   </a:t>
            </a:r>
          </a:p>
          <a:p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                 e =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700" baseline="-250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i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(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K, </a:t>
            </a:r>
            <a:r>
              <a:rPr lang="el-GR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λ≠</a:t>
            </a:r>
            <a:r>
              <a:rPr lang="es-ES_tradnl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0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) 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  e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= (1/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λ)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i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27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e =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c</a:t>
            </a:r>
            <a:r>
              <a:rPr lang="es-ES" sz="2700" baseline="-250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i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+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700" baseline="-250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j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(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K, i</a:t>
            </a:r>
            <a:r>
              <a:rPr lang="el-GR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≠</a:t>
            </a:r>
            <a:r>
              <a:rPr lang="es-ES_tradnl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) 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  e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=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c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i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-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j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27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3C5F4CFF-D38E-6972-0CEE-D897DD3E5602}"/>
              </a:ext>
            </a:extLst>
          </p:cNvPr>
          <p:cNvCxnSpPr/>
          <p:nvPr/>
        </p:nvCxnSpPr>
        <p:spPr>
          <a:xfrm flipV="1">
            <a:off x="3909887" y="4825824"/>
            <a:ext cx="493200" cy="3405"/>
          </a:xfrm>
          <a:prstGeom prst="straightConnector1">
            <a:avLst/>
          </a:prstGeom>
          <a:ln w="38100">
            <a:solidFill>
              <a:srgbClr val="00B0F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CD68C200-21C5-6E72-155E-1A2D112A7120}"/>
              </a:ext>
            </a:extLst>
          </p:cNvPr>
          <p:cNvCxnSpPr/>
          <p:nvPr/>
        </p:nvCxnSpPr>
        <p:spPr>
          <a:xfrm flipV="1">
            <a:off x="7429246" y="4827378"/>
            <a:ext cx="493200" cy="3405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21175FC-B1F7-4299-4D7D-B0F885C8B49B}"/>
              </a:ext>
            </a:extLst>
          </p:cNvPr>
          <p:cNvSpPr txBox="1"/>
          <p:nvPr/>
        </p:nvSpPr>
        <p:spPr>
          <a:xfrm>
            <a:off x="1263445" y="3046123"/>
            <a:ext cx="1128322" cy="523220"/>
          </a:xfrm>
          <a:prstGeom prst="rect">
            <a:avLst/>
          </a:prstGeom>
          <a:noFill/>
          <a:ln w="25400">
            <a:solidFill>
              <a:schemeClr val="accent6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800" b="1" i="1" dirty="0">
                <a:solidFill>
                  <a:schemeClr val="accent6">
                    <a:lumMod val="75000"/>
                  </a:schemeClr>
                </a:solidFill>
              </a:rPr>
              <a:t>O.E.F.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F68F26DF-CB4E-A276-4578-D741A1681B62}"/>
              </a:ext>
            </a:extLst>
          </p:cNvPr>
          <p:cNvSpPr txBox="1"/>
          <p:nvPr/>
        </p:nvSpPr>
        <p:spPr>
          <a:xfrm>
            <a:off x="1263445" y="4597079"/>
            <a:ext cx="1203919" cy="523220"/>
          </a:xfrm>
          <a:prstGeom prst="rect">
            <a:avLst/>
          </a:prstGeom>
          <a:noFill/>
          <a:ln w="25400">
            <a:solidFill>
              <a:schemeClr val="accent6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800" b="1" i="1" dirty="0">
                <a:solidFill>
                  <a:schemeClr val="accent6">
                    <a:lumMod val="75000"/>
                  </a:schemeClr>
                </a:solidFill>
              </a:rPr>
              <a:t>O.E.C.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E64A7EC4-192B-5A40-3C86-940F24739190}"/>
              </a:ext>
            </a:extLst>
          </p:cNvPr>
          <p:cNvSpPr txBox="1"/>
          <p:nvPr/>
        </p:nvSpPr>
        <p:spPr>
          <a:xfrm>
            <a:off x="334296" y="6046944"/>
            <a:ext cx="119505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dirty="0">
                <a:latin typeface="Comic Sans MS" panose="030F0702030302020204" pitchFamily="66" charset="0"/>
              </a:rPr>
              <a:t>Y para toda A para la que tenga sentido: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r>
              <a:rPr lang="es-ES" sz="2700" baseline="300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(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e</a:t>
            </a:r>
            <a:r>
              <a:rPr lang="es-ES" sz="2700" dirty="0">
                <a:latin typeface="Comic Sans MS" panose="030F0702030302020204" pitchFamily="66" charset="0"/>
              </a:rPr>
              <a:t>(A)) = A =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e</a:t>
            </a:r>
            <a:r>
              <a:rPr lang="es-ES" sz="2700" baseline="300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(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r>
              <a:rPr lang="es-ES" sz="2700" dirty="0">
                <a:latin typeface="Comic Sans MS" panose="030F0702030302020204" pitchFamily="66" charset="0"/>
              </a:rPr>
              <a:t>(A)) </a:t>
            </a:r>
            <a:endParaRPr lang="es-ES" sz="27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04354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 animBg="1"/>
      <p:bldP spid="1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B5FAA0-F814-586A-63E9-3D0AF2B23B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136CFF7C-DEB5-ECF9-1825-D02EB66EC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445" y="170822"/>
            <a:ext cx="9316064" cy="1480998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… matrices elementales y</a:t>
            </a:r>
            <a:br>
              <a:rPr lang="es-ES" b="1" dirty="0">
                <a:solidFill>
                  <a:srgbClr val="7030A0"/>
                </a:solidFill>
              </a:rPr>
            </a:br>
            <a:r>
              <a:rPr lang="es-ES" b="1" dirty="0">
                <a:solidFill>
                  <a:srgbClr val="7030A0"/>
                </a:solidFill>
              </a:rPr>
              <a:t>    operaciones elementales inversas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04D17A2-E008-DF68-2EE6-C0D3CFA30BAB}"/>
              </a:ext>
            </a:extLst>
          </p:cNvPr>
          <p:cNvSpPr txBox="1"/>
          <p:nvPr/>
        </p:nvSpPr>
        <p:spPr>
          <a:xfrm>
            <a:off x="244283" y="2306065"/>
            <a:ext cx="119505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dirty="0">
                <a:latin typeface="Comic Sans MS" panose="030F0702030302020204" pitchFamily="66" charset="0"/>
              </a:rPr>
              <a:t>Por ejemplo, para la matriz                       :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A0524BCB-AC7D-03E0-10C8-48EACE9EE9A0}"/>
              </a:ext>
            </a:extLst>
          </p:cNvPr>
          <p:cNvSpPr txBox="1"/>
          <p:nvPr/>
        </p:nvSpPr>
        <p:spPr>
          <a:xfrm>
            <a:off x="473902" y="3692373"/>
            <a:ext cx="5549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C15D402F-837B-022E-D78D-31FAFD6F6608}"/>
              </a:ext>
            </a:extLst>
          </p:cNvPr>
          <p:cNvCxnSpPr>
            <a:cxnSpLocks/>
          </p:cNvCxnSpPr>
          <p:nvPr/>
        </p:nvCxnSpPr>
        <p:spPr>
          <a:xfrm>
            <a:off x="1035485" y="395267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142EDA34-67D5-A9A9-9449-81240801DDF5}"/>
              </a:ext>
            </a:extLst>
          </p:cNvPr>
          <p:cNvSpPr txBox="1"/>
          <p:nvPr/>
        </p:nvSpPr>
        <p:spPr>
          <a:xfrm>
            <a:off x="943407" y="3552561"/>
            <a:ext cx="11340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    c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" name="Abrir corchete 1">
            <a:extLst>
              <a:ext uri="{FF2B5EF4-FFF2-40B4-BE49-F238E27FC236}">
                <a16:creationId xmlns:a16="http://schemas.microsoft.com/office/drawing/2014/main" id="{2354A410-0335-E2BE-5C80-032B96EA5BA4}"/>
              </a:ext>
            </a:extLst>
          </p:cNvPr>
          <p:cNvSpPr/>
          <p:nvPr/>
        </p:nvSpPr>
        <p:spPr>
          <a:xfrm>
            <a:off x="5783342" y="2105693"/>
            <a:ext cx="70783" cy="91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Cerrar corchete 2">
            <a:extLst>
              <a:ext uri="{FF2B5EF4-FFF2-40B4-BE49-F238E27FC236}">
                <a16:creationId xmlns:a16="http://schemas.microsoft.com/office/drawing/2014/main" id="{6C14BC5D-26A8-BB39-2804-31B68CD15CEC}"/>
              </a:ext>
            </a:extLst>
          </p:cNvPr>
          <p:cNvSpPr/>
          <p:nvPr/>
        </p:nvSpPr>
        <p:spPr>
          <a:xfrm>
            <a:off x="6949682" y="2105693"/>
            <a:ext cx="70783" cy="91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F8B313A5-E50C-F57F-9115-ABA66CAD8EEA}"/>
              </a:ext>
            </a:extLst>
          </p:cNvPr>
          <p:cNvSpPr txBox="1"/>
          <p:nvPr/>
        </p:nvSpPr>
        <p:spPr>
          <a:xfrm>
            <a:off x="4893537" y="2302573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B6392E75-E329-0EC6-CF70-11C1C9CDAC3B}"/>
              </a:ext>
            </a:extLst>
          </p:cNvPr>
          <p:cNvSpPr txBox="1"/>
          <p:nvPr/>
        </p:nvSpPr>
        <p:spPr>
          <a:xfrm>
            <a:off x="5776046" y="2077774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1   2  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3   4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93EB5BE4-6F3E-1B6B-FE6D-30261CB07A48}"/>
              </a:ext>
            </a:extLst>
          </p:cNvPr>
          <p:cNvCxnSpPr>
            <a:cxnSpLocks/>
          </p:cNvCxnSpPr>
          <p:nvPr/>
        </p:nvCxnSpPr>
        <p:spPr>
          <a:xfrm>
            <a:off x="1320869" y="3799346"/>
            <a:ext cx="262347" cy="0"/>
          </a:xfrm>
          <a:prstGeom prst="straightConnector1">
            <a:avLst/>
          </a:prstGeom>
          <a:ln w="12700">
            <a:solidFill>
              <a:srgbClr val="00B0F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uadroTexto 21">
            <a:extLst>
              <a:ext uri="{FF2B5EF4-FFF2-40B4-BE49-F238E27FC236}">
                <a16:creationId xmlns:a16="http://schemas.microsoft.com/office/drawing/2014/main" id="{69981FCF-C3CB-58D0-B53B-2A4ECA9888BF}"/>
              </a:ext>
            </a:extLst>
          </p:cNvPr>
          <p:cNvSpPr txBox="1"/>
          <p:nvPr/>
        </p:nvSpPr>
        <p:spPr>
          <a:xfrm>
            <a:off x="1913931" y="3562772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2   1  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4   3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Abrir corchete 22">
            <a:extLst>
              <a:ext uri="{FF2B5EF4-FFF2-40B4-BE49-F238E27FC236}">
                <a16:creationId xmlns:a16="http://schemas.microsoft.com/office/drawing/2014/main" id="{63FD1ABD-1A3F-EF6C-FA72-F98A473C5C09}"/>
              </a:ext>
            </a:extLst>
          </p:cNvPr>
          <p:cNvSpPr/>
          <p:nvPr/>
        </p:nvSpPr>
        <p:spPr>
          <a:xfrm>
            <a:off x="1994603" y="3648915"/>
            <a:ext cx="70783" cy="91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Cerrar corchete 23">
            <a:extLst>
              <a:ext uri="{FF2B5EF4-FFF2-40B4-BE49-F238E27FC236}">
                <a16:creationId xmlns:a16="http://schemas.microsoft.com/office/drawing/2014/main" id="{B34A431C-BF27-5117-0575-894A2985C6FC}"/>
              </a:ext>
            </a:extLst>
          </p:cNvPr>
          <p:cNvSpPr/>
          <p:nvPr/>
        </p:nvSpPr>
        <p:spPr>
          <a:xfrm>
            <a:off x="3081643" y="3648915"/>
            <a:ext cx="70783" cy="91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id="{1EDE7756-BDE4-AB7F-C0CC-4FDAB37FB107}"/>
              </a:ext>
            </a:extLst>
          </p:cNvPr>
          <p:cNvCxnSpPr>
            <a:cxnSpLocks/>
          </p:cNvCxnSpPr>
          <p:nvPr/>
        </p:nvCxnSpPr>
        <p:spPr>
          <a:xfrm>
            <a:off x="3370211" y="395521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uadroTexto 42">
            <a:extLst>
              <a:ext uri="{FF2B5EF4-FFF2-40B4-BE49-F238E27FC236}">
                <a16:creationId xmlns:a16="http://schemas.microsoft.com/office/drawing/2014/main" id="{694868A2-FE5B-BAB3-9F3A-778082248C5C}"/>
              </a:ext>
            </a:extLst>
          </p:cNvPr>
          <p:cNvSpPr txBox="1"/>
          <p:nvPr/>
        </p:nvSpPr>
        <p:spPr>
          <a:xfrm>
            <a:off x="3278133" y="3555101"/>
            <a:ext cx="11340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    c</a:t>
            </a:r>
            <a:r>
              <a:rPr lang="es-ES" sz="20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44" name="Conector recto de flecha 43">
            <a:extLst>
              <a:ext uri="{FF2B5EF4-FFF2-40B4-BE49-F238E27FC236}">
                <a16:creationId xmlns:a16="http://schemas.microsoft.com/office/drawing/2014/main" id="{919BC7D4-6652-966D-3326-3BF35214A422}"/>
              </a:ext>
            </a:extLst>
          </p:cNvPr>
          <p:cNvCxnSpPr>
            <a:cxnSpLocks/>
          </p:cNvCxnSpPr>
          <p:nvPr/>
        </p:nvCxnSpPr>
        <p:spPr>
          <a:xfrm>
            <a:off x="3655595" y="3801886"/>
            <a:ext cx="262347" cy="0"/>
          </a:xfrm>
          <a:prstGeom prst="straightConnector1">
            <a:avLst/>
          </a:prstGeom>
          <a:ln w="127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Abrir corchete 45">
            <a:extLst>
              <a:ext uri="{FF2B5EF4-FFF2-40B4-BE49-F238E27FC236}">
                <a16:creationId xmlns:a16="http://schemas.microsoft.com/office/drawing/2014/main" id="{AE3A03E3-3131-0C67-2B0A-2207597E75F2}"/>
              </a:ext>
            </a:extLst>
          </p:cNvPr>
          <p:cNvSpPr/>
          <p:nvPr/>
        </p:nvSpPr>
        <p:spPr>
          <a:xfrm>
            <a:off x="4329329" y="3651455"/>
            <a:ext cx="70783" cy="91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Cerrar corchete 46">
            <a:extLst>
              <a:ext uri="{FF2B5EF4-FFF2-40B4-BE49-F238E27FC236}">
                <a16:creationId xmlns:a16="http://schemas.microsoft.com/office/drawing/2014/main" id="{0AA3AA09-3CAB-187E-FD96-58D82A85336B}"/>
              </a:ext>
            </a:extLst>
          </p:cNvPr>
          <p:cNvSpPr/>
          <p:nvPr/>
        </p:nvSpPr>
        <p:spPr>
          <a:xfrm>
            <a:off x="5416369" y="3651455"/>
            <a:ext cx="70783" cy="91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92D31FB5-5FCD-E15E-D687-817D391DFCA9}"/>
              </a:ext>
            </a:extLst>
          </p:cNvPr>
          <p:cNvSpPr txBox="1"/>
          <p:nvPr/>
        </p:nvSpPr>
        <p:spPr>
          <a:xfrm>
            <a:off x="4292059" y="3628606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1   2                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3   4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702DCB57-8132-8D4F-3DE0-8D049F279B4B}"/>
              </a:ext>
            </a:extLst>
          </p:cNvPr>
          <p:cNvSpPr txBox="1"/>
          <p:nvPr/>
        </p:nvSpPr>
        <p:spPr>
          <a:xfrm>
            <a:off x="5536478" y="3755156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=A;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6735446F-0FAA-6E7B-6B35-AED86D39B735}"/>
              </a:ext>
            </a:extLst>
          </p:cNvPr>
          <p:cNvSpPr txBox="1"/>
          <p:nvPr/>
        </p:nvSpPr>
        <p:spPr>
          <a:xfrm>
            <a:off x="6350607" y="3750489"/>
            <a:ext cx="5549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51" name="Conector recto de flecha 50">
            <a:extLst>
              <a:ext uri="{FF2B5EF4-FFF2-40B4-BE49-F238E27FC236}">
                <a16:creationId xmlns:a16="http://schemas.microsoft.com/office/drawing/2014/main" id="{594DF8D3-B8EC-C33F-48DE-EC622C8532A1}"/>
              </a:ext>
            </a:extLst>
          </p:cNvPr>
          <p:cNvCxnSpPr>
            <a:cxnSpLocks/>
          </p:cNvCxnSpPr>
          <p:nvPr/>
        </p:nvCxnSpPr>
        <p:spPr>
          <a:xfrm>
            <a:off x="6912190" y="401078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CuadroTexto 51">
            <a:extLst>
              <a:ext uri="{FF2B5EF4-FFF2-40B4-BE49-F238E27FC236}">
                <a16:creationId xmlns:a16="http://schemas.microsoft.com/office/drawing/2014/main" id="{008239D9-ADE7-B066-9757-C0EF5BEED1C6}"/>
              </a:ext>
            </a:extLst>
          </p:cNvPr>
          <p:cNvSpPr txBox="1"/>
          <p:nvPr/>
        </p:nvSpPr>
        <p:spPr>
          <a:xfrm>
            <a:off x="6820112" y="3610677"/>
            <a:ext cx="11340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 2 c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54" name="Abrir corchete 53">
            <a:extLst>
              <a:ext uri="{FF2B5EF4-FFF2-40B4-BE49-F238E27FC236}">
                <a16:creationId xmlns:a16="http://schemas.microsoft.com/office/drawing/2014/main" id="{14335369-ACF6-7213-B476-BB1CB1FBA37B}"/>
              </a:ext>
            </a:extLst>
          </p:cNvPr>
          <p:cNvSpPr/>
          <p:nvPr/>
        </p:nvSpPr>
        <p:spPr>
          <a:xfrm>
            <a:off x="7871308" y="3707031"/>
            <a:ext cx="70783" cy="91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5" name="Cerrar corchete 54">
            <a:extLst>
              <a:ext uri="{FF2B5EF4-FFF2-40B4-BE49-F238E27FC236}">
                <a16:creationId xmlns:a16="http://schemas.microsoft.com/office/drawing/2014/main" id="{8B8296DE-DCFA-294F-CB5D-E29B8468B67E}"/>
              </a:ext>
            </a:extLst>
          </p:cNvPr>
          <p:cNvSpPr/>
          <p:nvPr/>
        </p:nvSpPr>
        <p:spPr>
          <a:xfrm>
            <a:off x="8958348" y="3707031"/>
            <a:ext cx="70783" cy="91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id="{5F9BFED8-FCDE-DCF1-880D-3C0A1A71D088}"/>
              </a:ext>
            </a:extLst>
          </p:cNvPr>
          <p:cNvCxnSpPr>
            <a:cxnSpLocks/>
          </p:cNvCxnSpPr>
          <p:nvPr/>
        </p:nvCxnSpPr>
        <p:spPr>
          <a:xfrm>
            <a:off x="9246916" y="401332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CuadroTexto 56">
            <a:extLst>
              <a:ext uri="{FF2B5EF4-FFF2-40B4-BE49-F238E27FC236}">
                <a16:creationId xmlns:a16="http://schemas.microsoft.com/office/drawing/2014/main" id="{F782F737-4E15-9CFC-D07A-F8F2FF3A06DC}"/>
              </a:ext>
            </a:extLst>
          </p:cNvPr>
          <p:cNvSpPr txBox="1"/>
          <p:nvPr/>
        </p:nvSpPr>
        <p:spPr>
          <a:xfrm>
            <a:off x="9154838" y="3613217"/>
            <a:ext cx="11340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(1/2)c</a:t>
            </a:r>
            <a:r>
              <a:rPr lang="es-ES" sz="20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    </a:t>
            </a:r>
            <a:endParaRPr lang="es-ES" sz="2000" baseline="-25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9" name="Abrir corchete 58">
            <a:extLst>
              <a:ext uri="{FF2B5EF4-FFF2-40B4-BE49-F238E27FC236}">
                <a16:creationId xmlns:a16="http://schemas.microsoft.com/office/drawing/2014/main" id="{4E3EF8E4-33FF-2BF3-2C21-E0D7577E1A3D}"/>
              </a:ext>
            </a:extLst>
          </p:cNvPr>
          <p:cNvSpPr/>
          <p:nvPr/>
        </p:nvSpPr>
        <p:spPr>
          <a:xfrm>
            <a:off x="10206034" y="3709571"/>
            <a:ext cx="70783" cy="91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Cerrar corchete 59">
            <a:extLst>
              <a:ext uri="{FF2B5EF4-FFF2-40B4-BE49-F238E27FC236}">
                <a16:creationId xmlns:a16="http://schemas.microsoft.com/office/drawing/2014/main" id="{F6E817DF-515E-4732-C3C5-A062D444D759}"/>
              </a:ext>
            </a:extLst>
          </p:cNvPr>
          <p:cNvSpPr/>
          <p:nvPr/>
        </p:nvSpPr>
        <p:spPr>
          <a:xfrm>
            <a:off x="11293074" y="3709571"/>
            <a:ext cx="70783" cy="91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4853956D-E0F2-6CC6-1043-6ECC473A6875}"/>
              </a:ext>
            </a:extLst>
          </p:cNvPr>
          <p:cNvSpPr txBox="1"/>
          <p:nvPr/>
        </p:nvSpPr>
        <p:spPr>
          <a:xfrm>
            <a:off x="11413183" y="3813272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=A;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26AFD565-2F87-C581-A432-B94DA4BCACB1}"/>
              </a:ext>
            </a:extLst>
          </p:cNvPr>
          <p:cNvSpPr txBox="1"/>
          <p:nvPr/>
        </p:nvSpPr>
        <p:spPr>
          <a:xfrm>
            <a:off x="7784712" y="3669167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2   2  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6   4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B2F5F727-10DA-1EFC-FEBD-5516E5E82FB0}"/>
              </a:ext>
            </a:extLst>
          </p:cNvPr>
          <p:cNvSpPr txBox="1"/>
          <p:nvPr/>
        </p:nvSpPr>
        <p:spPr>
          <a:xfrm>
            <a:off x="10119438" y="3692373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1   2                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3   4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64" name="Conector recto de flecha 63">
            <a:extLst>
              <a:ext uri="{FF2B5EF4-FFF2-40B4-BE49-F238E27FC236}">
                <a16:creationId xmlns:a16="http://schemas.microsoft.com/office/drawing/2014/main" id="{FC822503-C226-84B9-1056-7A6BC139979E}"/>
              </a:ext>
            </a:extLst>
          </p:cNvPr>
          <p:cNvCxnSpPr>
            <a:cxnSpLocks/>
          </p:cNvCxnSpPr>
          <p:nvPr/>
        </p:nvCxnSpPr>
        <p:spPr>
          <a:xfrm>
            <a:off x="1034453" y="556383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CuadroTexto 64">
            <a:extLst>
              <a:ext uri="{FF2B5EF4-FFF2-40B4-BE49-F238E27FC236}">
                <a16:creationId xmlns:a16="http://schemas.microsoft.com/office/drawing/2014/main" id="{D794E7F6-DF39-B50E-328E-135478909B15}"/>
              </a:ext>
            </a:extLst>
          </p:cNvPr>
          <p:cNvSpPr txBox="1"/>
          <p:nvPr/>
        </p:nvSpPr>
        <p:spPr>
          <a:xfrm>
            <a:off x="924654" y="5134343"/>
            <a:ext cx="11340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-3 f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67" name="Abrir corchete 66">
            <a:extLst>
              <a:ext uri="{FF2B5EF4-FFF2-40B4-BE49-F238E27FC236}">
                <a16:creationId xmlns:a16="http://schemas.microsoft.com/office/drawing/2014/main" id="{AA46083E-89C4-A5CF-3E9B-711D2B7F363C}"/>
              </a:ext>
            </a:extLst>
          </p:cNvPr>
          <p:cNvSpPr/>
          <p:nvPr/>
        </p:nvSpPr>
        <p:spPr>
          <a:xfrm>
            <a:off x="1993571" y="5260075"/>
            <a:ext cx="70783" cy="91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Cerrar corchete 67">
            <a:extLst>
              <a:ext uri="{FF2B5EF4-FFF2-40B4-BE49-F238E27FC236}">
                <a16:creationId xmlns:a16="http://schemas.microsoft.com/office/drawing/2014/main" id="{CB79EB71-136B-A22A-CCB5-9073735FEAB2}"/>
              </a:ext>
            </a:extLst>
          </p:cNvPr>
          <p:cNvSpPr/>
          <p:nvPr/>
        </p:nvSpPr>
        <p:spPr>
          <a:xfrm>
            <a:off x="3080611" y="5260075"/>
            <a:ext cx="70783" cy="91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69" name="Conector recto de flecha 68">
            <a:extLst>
              <a:ext uri="{FF2B5EF4-FFF2-40B4-BE49-F238E27FC236}">
                <a16:creationId xmlns:a16="http://schemas.microsoft.com/office/drawing/2014/main" id="{7EED1657-6DE5-86E4-92DC-892C4B7E7A7C}"/>
              </a:ext>
            </a:extLst>
          </p:cNvPr>
          <p:cNvCxnSpPr>
            <a:cxnSpLocks/>
          </p:cNvCxnSpPr>
          <p:nvPr/>
        </p:nvCxnSpPr>
        <p:spPr>
          <a:xfrm>
            <a:off x="3369179" y="556637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Abrir corchete 71">
            <a:extLst>
              <a:ext uri="{FF2B5EF4-FFF2-40B4-BE49-F238E27FC236}">
                <a16:creationId xmlns:a16="http://schemas.microsoft.com/office/drawing/2014/main" id="{1BA09C1D-A558-BA47-2105-8BC286E28D8E}"/>
              </a:ext>
            </a:extLst>
          </p:cNvPr>
          <p:cNvSpPr/>
          <p:nvPr/>
        </p:nvSpPr>
        <p:spPr>
          <a:xfrm>
            <a:off x="4328297" y="5262615"/>
            <a:ext cx="70783" cy="91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3" name="Cerrar corchete 72">
            <a:extLst>
              <a:ext uri="{FF2B5EF4-FFF2-40B4-BE49-F238E27FC236}">
                <a16:creationId xmlns:a16="http://schemas.microsoft.com/office/drawing/2014/main" id="{57129DC0-5881-E548-48BF-265C46707EF2}"/>
              </a:ext>
            </a:extLst>
          </p:cNvPr>
          <p:cNvSpPr/>
          <p:nvPr/>
        </p:nvSpPr>
        <p:spPr>
          <a:xfrm>
            <a:off x="5415337" y="5262615"/>
            <a:ext cx="70783" cy="91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593FB2F5-2E13-54DE-3DCC-AAA845AD3BD4}"/>
              </a:ext>
            </a:extLst>
          </p:cNvPr>
          <p:cNvSpPr txBox="1"/>
          <p:nvPr/>
        </p:nvSpPr>
        <p:spPr>
          <a:xfrm>
            <a:off x="5535446" y="5366316"/>
            <a:ext cx="8274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=A.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2ECBDFEB-2CD7-CD2F-B0EC-42E36B489533}"/>
              </a:ext>
            </a:extLst>
          </p:cNvPr>
          <p:cNvSpPr txBox="1"/>
          <p:nvPr/>
        </p:nvSpPr>
        <p:spPr>
          <a:xfrm>
            <a:off x="501413" y="5270045"/>
            <a:ext cx="5549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06D81E8A-FA5A-6F8B-4816-D2A0E35EA405}"/>
              </a:ext>
            </a:extLst>
          </p:cNvPr>
          <p:cNvSpPr txBox="1"/>
          <p:nvPr/>
        </p:nvSpPr>
        <p:spPr>
          <a:xfrm>
            <a:off x="3278133" y="5166261"/>
            <a:ext cx="11340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+3 f</a:t>
            </a:r>
            <a:r>
              <a:rPr lang="es-ES" sz="20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0E454CAC-4618-8431-77B3-86D911C1BAC3}"/>
              </a:ext>
            </a:extLst>
          </p:cNvPr>
          <p:cNvSpPr txBox="1"/>
          <p:nvPr/>
        </p:nvSpPr>
        <p:spPr>
          <a:xfrm>
            <a:off x="1945520" y="5231658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1   2  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-2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57AF1361-3798-AEE5-EE9F-8C83889ADA91}"/>
              </a:ext>
            </a:extLst>
          </p:cNvPr>
          <p:cNvSpPr txBox="1"/>
          <p:nvPr/>
        </p:nvSpPr>
        <p:spPr>
          <a:xfrm>
            <a:off x="4254953" y="5226588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1   2                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3   4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1747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33A483-4A5D-5F83-BE35-1E01FEA401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FE4611B2-5901-A4A6-F8E3-E98FD8E28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445" y="170822"/>
            <a:ext cx="9316064" cy="1480998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… matrices elementales y</a:t>
            </a:r>
            <a:br>
              <a:rPr lang="es-ES" b="1" dirty="0">
                <a:solidFill>
                  <a:srgbClr val="7030A0"/>
                </a:solidFill>
              </a:rPr>
            </a:br>
            <a:r>
              <a:rPr lang="es-ES" b="1" dirty="0">
                <a:solidFill>
                  <a:srgbClr val="7030A0"/>
                </a:solidFill>
              </a:rPr>
              <a:t>    operaciones elementales inversas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9FDBDF4-F5CA-FCB2-414F-3E6DF4A32771}"/>
              </a:ext>
            </a:extLst>
          </p:cNvPr>
          <p:cNvSpPr txBox="1"/>
          <p:nvPr/>
        </p:nvSpPr>
        <p:spPr>
          <a:xfrm>
            <a:off x="241468" y="1944627"/>
            <a:ext cx="11950532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b="1" u="sng" dirty="0">
                <a:latin typeface="Comic Sans MS" panose="030F0702030302020204" pitchFamily="66" charset="0"/>
              </a:rPr>
              <a:t>Observación</a:t>
            </a:r>
            <a:r>
              <a:rPr lang="es-ES" sz="2700" dirty="0">
                <a:latin typeface="Comic Sans MS" panose="030F0702030302020204" pitchFamily="66" charset="0"/>
              </a:rPr>
              <a:t>.  Si aplicamos sucesivas operaciones elementales (de fila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y/o de columna)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, e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, …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sobre una matriz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A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de forma que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 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A                          </a:t>
            </a:r>
            <a:r>
              <a:rPr lang="es-ES" sz="2700" dirty="0">
                <a:latin typeface="Comic Sans MS" panose="030F0702030302020204" pitchFamily="66" charset="0"/>
              </a:rPr>
              <a:t>•••            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B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</a:t>
            </a:r>
          </a:p>
        </p:txBody>
      </p:sp>
      <p:cxnSp>
        <p:nvCxnSpPr>
          <p:cNvPr id="6" name="Conector recto de flecha 5">
            <a:extLst>
              <a:ext uri="{FF2B5EF4-FFF2-40B4-BE49-F238E27FC236}">
                <a16:creationId xmlns:a16="http://schemas.microsoft.com/office/drawing/2014/main" id="{4D953D27-BA78-2CC9-A62A-6875AB595CF1}"/>
              </a:ext>
            </a:extLst>
          </p:cNvPr>
          <p:cNvCxnSpPr/>
          <p:nvPr/>
        </p:nvCxnSpPr>
        <p:spPr>
          <a:xfrm>
            <a:off x="3416886" y="3429000"/>
            <a:ext cx="10199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uadroTexto 6">
            <a:extLst>
              <a:ext uri="{FF2B5EF4-FFF2-40B4-BE49-F238E27FC236}">
                <a16:creationId xmlns:a16="http://schemas.microsoft.com/office/drawing/2014/main" id="{4942CF13-78E2-7D72-3918-58929E0B6688}"/>
              </a:ext>
            </a:extLst>
          </p:cNvPr>
          <p:cNvSpPr txBox="1"/>
          <p:nvPr/>
        </p:nvSpPr>
        <p:spPr>
          <a:xfrm>
            <a:off x="3623996" y="2836875"/>
            <a:ext cx="4892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8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endParaRPr lang="es-ES_tradnl" sz="2800" baseline="-25000" dirty="0"/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06882D98-69E6-8BA1-3CE9-A2DCDCA6AB16}"/>
              </a:ext>
            </a:extLst>
          </p:cNvPr>
          <p:cNvCxnSpPr/>
          <p:nvPr/>
        </p:nvCxnSpPr>
        <p:spPr>
          <a:xfrm>
            <a:off x="4680518" y="3429000"/>
            <a:ext cx="10199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uadroTexto 11">
            <a:extLst>
              <a:ext uri="{FF2B5EF4-FFF2-40B4-BE49-F238E27FC236}">
                <a16:creationId xmlns:a16="http://schemas.microsoft.com/office/drawing/2014/main" id="{7F0DA4C1-8936-358F-DB5B-2DD70A67463C}"/>
              </a:ext>
            </a:extLst>
          </p:cNvPr>
          <p:cNvSpPr txBox="1"/>
          <p:nvPr/>
        </p:nvSpPr>
        <p:spPr>
          <a:xfrm>
            <a:off x="4887628" y="2836875"/>
            <a:ext cx="5277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8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endParaRPr lang="es-ES_tradnl" sz="2800" baseline="-25000" dirty="0"/>
          </a:p>
        </p:txBody>
      </p: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C83DD088-6647-0039-8A9C-11A8C9855595}"/>
              </a:ext>
            </a:extLst>
          </p:cNvPr>
          <p:cNvCxnSpPr/>
          <p:nvPr/>
        </p:nvCxnSpPr>
        <p:spPr>
          <a:xfrm>
            <a:off x="6635569" y="3429000"/>
            <a:ext cx="10199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CuadroTexto 13">
            <a:extLst>
              <a:ext uri="{FF2B5EF4-FFF2-40B4-BE49-F238E27FC236}">
                <a16:creationId xmlns:a16="http://schemas.microsoft.com/office/drawing/2014/main" id="{772BB3E1-7C3E-6303-FA96-82FCAAE1E9C8}"/>
              </a:ext>
            </a:extLst>
          </p:cNvPr>
          <p:cNvSpPr txBox="1"/>
          <p:nvPr/>
        </p:nvSpPr>
        <p:spPr>
          <a:xfrm>
            <a:off x="6842679" y="2836875"/>
            <a:ext cx="5100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8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</a:t>
            </a:r>
            <a:endParaRPr lang="es-ES_tradnl" sz="2800" baseline="-25000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C946D1D8-4610-BBB9-176A-E7B8512C02D5}"/>
              </a:ext>
            </a:extLst>
          </p:cNvPr>
          <p:cNvSpPr txBox="1"/>
          <p:nvPr/>
        </p:nvSpPr>
        <p:spPr>
          <a:xfrm>
            <a:off x="234462" y="3828461"/>
            <a:ext cx="1195053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podemos revertir el proceso aplicando sucesivamente las operaciones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inversas:</a:t>
            </a:r>
          </a:p>
          <a:p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                  A                          </a:t>
            </a:r>
            <a:r>
              <a:rPr lang="es-ES" sz="2700" dirty="0">
                <a:latin typeface="Comic Sans MS" panose="030F0702030302020204" pitchFamily="66" charset="0"/>
              </a:rPr>
              <a:t>•••            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B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  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F228021D-0929-BAA0-C9AA-2259D848B8AE}"/>
              </a:ext>
            </a:extLst>
          </p:cNvPr>
          <p:cNvSpPr txBox="1"/>
          <p:nvPr/>
        </p:nvSpPr>
        <p:spPr>
          <a:xfrm>
            <a:off x="3623996" y="4293800"/>
            <a:ext cx="9589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(e</a:t>
            </a:r>
            <a:r>
              <a:rPr lang="es-ES" sz="28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  <a:r>
              <a:rPr lang="es-ES" sz="28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endParaRPr lang="es-ES_tradnl" sz="2800" baseline="30000" dirty="0"/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661944F5-CC0D-0390-AA3A-A05632C3F450}"/>
              </a:ext>
            </a:extLst>
          </p:cNvPr>
          <p:cNvSpPr txBox="1"/>
          <p:nvPr/>
        </p:nvSpPr>
        <p:spPr>
          <a:xfrm>
            <a:off x="4703036" y="4313699"/>
            <a:ext cx="9973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(e</a:t>
            </a:r>
            <a:r>
              <a:rPr lang="es-ES" sz="28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  <a:r>
              <a:rPr lang="es-ES" sz="28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endParaRPr lang="es-ES_tradnl" sz="2800" baseline="30000" dirty="0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9DA804D4-FFC3-1AEB-3253-709794E9E0CA}"/>
              </a:ext>
            </a:extLst>
          </p:cNvPr>
          <p:cNvSpPr txBox="1"/>
          <p:nvPr/>
        </p:nvSpPr>
        <p:spPr>
          <a:xfrm>
            <a:off x="6676824" y="4300099"/>
            <a:ext cx="9765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(</a:t>
            </a:r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8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  <a:r>
              <a:rPr lang="es-ES" sz="28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endParaRPr lang="es-ES_tradnl" sz="2800" baseline="30000" dirty="0"/>
          </a:p>
        </p:txBody>
      </p:sp>
      <p:cxnSp>
        <p:nvCxnSpPr>
          <p:cNvPr id="37" name="Conector recto de flecha 36">
            <a:extLst>
              <a:ext uri="{FF2B5EF4-FFF2-40B4-BE49-F238E27FC236}">
                <a16:creationId xmlns:a16="http://schemas.microsoft.com/office/drawing/2014/main" id="{EF3F9170-3ABC-8230-4080-2B5AE31DB116}"/>
              </a:ext>
            </a:extLst>
          </p:cNvPr>
          <p:cNvCxnSpPr>
            <a:cxnSpLocks/>
          </p:cNvCxnSpPr>
          <p:nvPr/>
        </p:nvCxnSpPr>
        <p:spPr>
          <a:xfrm flipH="1">
            <a:off x="6596578" y="4932067"/>
            <a:ext cx="10199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de flecha 37">
            <a:extLst>
              <a:ext uri="{FF2B5EF4-FFF2-40B4-BE49-F238E27FC236}">
                <a16:creationId xmlns:a16="http://schemas.microsoft.com/office/drawing/2014/main" id="{0E6D0E98-A0EC-B8C0-171A-ACDA3248EDA3}"/>
              </a:ext>
            </a:extLst>
          </p:cNvPr>
          <p:cNvCxnSpPr>
            <a:cxnSpLocks/>
          </p:cNvCxnSpPr>
          <p:nvPr/>
        </p:nvCxnSpPr>
        <p:spPr>
          <a:xfrm flipH="1">
            <a:off x="4641528" y="4932067"/>
            <a:ext cx="10199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06D7883A-8BBA-0485-F5F6-82E18511AA35}"/>
              </a:ext>
            </a:extLst>
          </p:cNvPr>
          <p:cNvCxnSpPr>
            <a:cxnSpLocks/>
          </p:cNvCxnSpPr>
          <p:nvPr/>
        </p:nvCxnSpPr>
        <p:spPr>
          <a:xfrm flipH="1">
            <a:off x="3496124" y="4932067"/>
            <a:ext cx="10199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CuadroTexto 44">
            <a:extLst>
              <a:ext uri="{FF2B5EF4-FFF2-40B4-BE49-F238E27FC236}">
                <a16:creationId xmlns:a16="http://schemas.microsoft.com/office/drawing/2014/main" id="{D9576E23-A647-9A45-8004-0A2DE0F60B71}"/>
              </a:ext>
            </a:extLst>
          </p:cNvPr>
          <p:cNvSpPr txBox="1"/>
          <p:nvPr/>
        </p:nvSpPr>
        <p:spPr>
          <a:xfrm>
            <a:off x="227456" y="4659458"/>
            <a:ext cx="1195053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                                                                        ,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esto es:</a:t>
            </a:r>
          </a:p>
          <a:p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                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B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      </a:t>
            </a:r>
            <a:r>
              <a:rPr lang="es-ES" sz="2700" dirty="0">
                <a:latin typeface="Comic Sans MS" panose="030F0702030302020204" pitchFamily="66" charset="0"/>
              </a:rPr>
              <a:t>•••                          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A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5ACCF9FF-C776-8BAA-AD22-BE1ACB2E8262}"/>
              </a:ext>
            </a:extLst>
          </p:cNvPr>
          <p:cNvSpPr txBox="1"/>
          <p:nvPr/>
        </p:nvSpPr>
        <p:spPr>
          <a:xfrm>
            <a:off x="3623996" y="5500351"/>
            <a:ext cx="9797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(</a:t>
            </a:r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8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  <a:r>
              <a:rPr lang="es-ES" sz="28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endParaRPr lang="es-ES_tradnl" sz="2800" baseline="30000" dirty="0"/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478B6591-7376-31F7-B0C8-9A6B6B165D3B}"/>
              </a:ext>
            </a:extLst>
          </p:cNvPr>
          <p:cNvSpPr txBox="1"/>
          <p:nvPr/>
        </p:nvSpPr>
        <p:spPr>
          <a:xfrm>
            <a:off x="5585265" y="5517383"/>
            <a:ext cx="9973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(e</a:t>
            </a:r>
            <a:r>
              <a:rPr lang="es-ES" sz="28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  <a:r>
              <a:rPr lang="es-ES" sz="28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endParaRPr lang="es-ES_tradnl" sz="2800" baseline="30000" dirty="0"/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6AD9813C-1E42-A250-80BC-747F74F7E81A}"/>
              </a:ext>
            </a:extLst>
          </p:cNvPr>
          <p:cNvSpPr txBox="1"/>
          <p:nvPr/>
        </p:nvSpPr>
        <p:spPr>
          <a:xfrm>
            <a:off x="6782176" y="5509114"/>
            <a:ext cx="9589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(e</a:t>
            </a:r>
            <a:r>
              <a:rPr lang="es-ES" sz="28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  <a:r>
              <a:rPr lang="es-ES" sz="28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endParaRPr lang="es-ES_tradnl" sz="2800" baseline="30000" dirty="0"/>
          </a:p>
        </p:txBody>
      </p:sp>
      <p:cxnSp>
        <p:nvCxnSpPr>
          <p:cNvPr id="70" name="Conector recto de flecha 69">
            <a:extLst>
              <a:ext uri="{FF2B5EF4-FFF2-40B4-BE49-F238E27FC236}">
                <a16:creationId xmlns:a16="http://schemas.microsoft.com/office/drawing/2014/main" id="{D51D0B8D-0F9B-3D8E-8752-90C6C2BA75D5}"/>
              </a:ext>
            </a:extLst>
          </p:cNvPr>
          <p:cNvCxnSpPr/>
          <p:nvPr/>
        </p:nvCxnSpPr>
        <p:spPr>
          <a:xfrm>
            <a:off x="3465616" y="6134540"/>
            <a:ext cx="10199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Conector recto de flecha 70">
            <a:extLst>
              <a:ext uri="{FF2B5EF4-FFF2-40B4-BE49-F238E27FC236}">
                <a16:creationId xmlns:a16="http://schemas.microsoft.com/office/drawing/2014/main" id="{8037F639-D330-F0D4-FE8B-4F4556290586}"/>
              </a:ext>
            </a:extLst>
          </p:cNvPr>
          <p:cNvCxnSpPr/>
          <p:nvPr/>
        </p:nvCxnSpPr>
        <p:spPr>
          <a:xfrm>
            <a:off x="5539944" y="6128678"/>
            <a:ext cx="10199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Conector recto de flecha 78">
            <a:extLst>
              <a:ext uri="{FF2B5EF4-FFF2-40B4-BE49-F238E27FC236}">
                <a16:creationId xmlns:a16="http://schemas.microsoft.com/office/drawing/2014/main" id="{5EB96277-61B7-EC7A-CFB5-FBFD12F4C03B}"/>
              </a:ext>
            </a:extLst>
          </p:cNvPr>
          <p:cNvCxnSpPr/>
          <p:nvPr/>
        </p:nvCxnSpPr>
        <p:spPr>
          <a:xfrm>
            <a:off x="6721186" y="6134540"/>
            <a:ext cx="10199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5168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14" grpId="0"/>
      <p:bldP spid="16" grpId="0"/>
      <p:bldP spid="17" grpId="0"/>
      <p:bldP spid="26" grpId="0"/>
      <p:bldP spid="27" grpId="0"/>
      <p:bldP spid="45" grpId="0"/>
      <p:bldP spid="53" grpId="0"/>
      <p:bldP spid="58" grpId="0"/>
      <p:bldP spid="6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759AE5-CFA1-8B5E-7803-F0DEAF22AC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F7B007F7-2597-15CA-6656-728BD2226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445" y="170822"/>
            <a:ext cx="9316064" cy="1480998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… matrices elementales y</a:t>
            </a:r>
            <a:br>
              <a:rPr lang="es-ES" b="1" dirty="0">
                <a:solidFill>
                  <a:srgbClr val="7030A0"/>
                </a:solidFill>
              </a:rPr>
            </a:br>
            <a:r>
              <a:rPr lang="es-ES" b="1" dirty="0">
                <a:solidFill>
                  <a:srgbClr val="7030A0"/>
                </a:solidFill>
              </a:rPr>
              <a:t>    operaciones elementales inversas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EFAB63D-A41A-FE1D-7250-4B62B3AF1FE2}"/>
              </a:ext>
            </a:extLst>
          </p:cNvPr>
          <p:cNvSpPr txBox="1"/>
          <p:nvPr/>
        </p:nvSpPr>
        <p:spPr>
          <a:xfrm>
            <a:off x="244283" y="2306065"/>
            <a:ext cx="119505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dirty="0">
                <a:latin typeface="Comic Sans MS" panose="030F0702030302020204" pitchFamily="66" charset="0"/>
              </a:rPr>
              <a:t>Por ejemplo: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10C69BC-408E-367B-103A-6F3CEFA0939B}"/>
              </a:ext>
            </a:extLst>
          </p:cNvPr>
          <p:cNvSpPr txBox="1"/>
          <p:nvPr/>
        </p:nvSpPr>
        <p:spPr>
          <a:xfrm>
            <a:off x="496108" y="3269603"/>
            <a:ext cx="7377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A=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22C6FA62-FB8F-00A8-2079-C926C934CFA4}"/>
              </a:ext>
            </a:extLst>
          </p:cNvPr>
          <p:cNvCxnSpPr>
            <a:cxnSpLocks/>
          </p:cNvCxnSpPr>
          <p:nvPr/>
        </p:nvCxnSpPr>
        <p:spPr>
          <a:xfrm>
            <a:off x="2550855" y="355210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53820D7B-F707-C5B7-184F-567588CBD644}"/>
              </a:ext>
            </a:extLst>
          </p:cNvPr>
          <p:cNvSpPr txBox="1"/>
          <p:nvPr/>
        </p:nvSpPr>
        <p:spPr>
          <a:xfrm>
            <a:off x="2299121" y="3069548"/>
            <a:ext cx="11792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f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 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+ 3 f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F20E6607-F26D-5EE7-5D0C-DEA43A9C0C90}"/>
              </a:ext>
            </a:extLst>
          </p:cNvPr>
          <p:cNvSpPr txBox="1"/>
          <p:nvPr/>
        </p:nvSpPr>
        <p:spPr>
          <a:xfrm>
            <a:off x="988809" y="2788604"/>
            <a:ext cx="2488837" cy="236988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-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2   1  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6  -1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2   3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Abrir corchete 22">
            <a:extLst>
              <a:ext uri="{FF2B5EF4-FFF2-40B4-BE49-F238E27FC236}">
                <a16:creationId xmlns:a16="http://schemas.microsoft.com/office/drawing/2014/main" id="{D9E3C6C9-ADCD-300C-D647-084B6F972DA1}"/>
              </a:ext>
            </a:extLst>
          </p:cNvPr>
          <p:cNvSpPr/>
          <p:nvPr/>
        </p:nvSpPr>
        <p:spPr>
          <a:xfrm>
            <a:off x="3594072" y="2839351"/>
            <a:ext cx="70783" cy="1378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Cerrar corchete 23">
            <a:extLst>
              <a:ext uri="{FF2B5EF4-FFF2-40B4-BE49-F238E27FC236}">
                <a16:creationId xmlns:a16="http://schemas.microsoft.com/office/drawing/2014/main" id="{B0539045-9054-287F-7D2E-D14FD6758EF8}"/>
              </a:ext>
            </a:extLst>
          </p:cNvPr>
          <p:cNvSpPr/>
          <p:nvPr/>
        </p:nvSpPr>
        <p:spPr>
          <a:xfrm>
            <a:off x="4681112" y="2839351"/>
            <a:ext cx="70783" cy="1378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id="{29BE83C5-5F9F-C611-1018-E7ADA0529C06}"/>
              </a:ext>
            </a:extLst>
          </p:cNvPr>
          <p:cNvCxnSpPr>
            <a:cxnSpLocks/>
          </p:cNvCxnSpPr>
          <p:nvPr/>
        </p:nvCxnSpPr>
        <p:spPr>
          <a:xfrm>
            <a:off x="4968804" y="355210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Abrir corchete 45">
            <a:extLst>
              <a:ext uri="{FF2B5EF4-FFF2-40B4-BE49-F238E27FC236}">
                <a16:creationId xmlns:a16="http://schemas.microsoft.com/office/drawing/2014/main" id="{005FE32B-C22E-57D0-11C3-DA7364F32725}"/>
              </a:ext>
            </a:extLst>
          </p:cNvPr>
          <p:cNvSpPr/>
          <p:nvPr/>
        </p:nvSpPr>
        <p:spPr>
          <a:xfrm>
            <a:off x="5928798" y="2841891"/>
            <a:ext cx="70783" cy="1378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Cerrar corchete 46">
            <a:extLst>
              <a:ext uri="{FF2B5EF4-FFF2-40B4-BE49-F238E27FC236}">
                <a16:creationId xmlns:a16="http://schemas.microsoft.com/office/drawing/2014/main" id="{4DC7283E-AF7E-1B28-9FCF-A85858CFFEEA}"/>
              </a:ext>
            </a:extLst>
          </p:cNvPr>
          <p:cNvSpPr/>
          <p:nvPr/>
        </p:nvSpPr>
        <p:spPr>
          <a:xfrm>
            <a:off x="7015838" y="2841891"/>
            <a:ext cx="70783" cy="1378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DB2318D0-7076-7EC8-899B-085538059F90}"/>
              </a:ext>
            </a:extLst>
          </p:cNvPr>
          <p:cNvSpPr txBox="1"/>
          <p:nvPr/>
        </p:nvSpPr>
        <p:spPr>
          <a:xfrm>
            <a:off x="9502448" y="3290495"/>
            <a:ext cx="26895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=B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6" name="Abrir corchete 5">
            <a:extLst>
              <a:ext uri="{FF2B5EF4-FFF2-40B4-BE49-F238E27FC236}">
                <a16:creationId xmlns:a16="http://schemas.microsoft.com/office/drawing/2014/main" id="{3D134055-407E-6775-34CC-E973E198B3E7}"/>
              </a:ext>
            </a:extLst>
          </p:cNvPr>
          <p:cNvSpPr/>
          <p:nvPr/>
        </p:nvSpPr>
        <p:spPr>
          <a:xfrm>
            <a:off x="1113555" y="2839351"/>
            <a:ext cx="70783" cy="1378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errar corchete 6">
            <a:extLst>
              <a:ext uri="{FF2B5EF4-FFF2-40B4-BE49-F238E27FC236}">
                <a16:creationId xmlns:a16="http://schemas.microsoft.com/office/drawing/2014/main" id="{BCE03D87-EF7F-86BE-0489-8A8A3CD5BEC2}"/>
              </a:ext>
            </a:extLst>
          </p:cNvPr>
          <p:cNvSpPr/>
          <p:nvPr/>
        </p:nvSpPr>
        <p:spPr>
          <a:xfrm>
            <a:off x="2200595" y="2839351"/>
            <a:ext cx="70783" cy="1378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350FF9CC-252C-4E9E-4938-4C515AC31B83}"/>
              </a:ext>
            </a:extLst>
          </p:cNvPr>
          <p:cNvSpPr txBox="1"/>
          <p:nvPr/>
        </p:nvSpPr>
        <p:spPr>
          <a:xfrm>
            <a:off x="4713430" y="3100533"/>
            <a:ext cx="11792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 f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3  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+ f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68F3E73-C469-9C24-ED65-C616C981C8B2}"/>
              </a:ext>
            </a:extLst>
          </p:cNvPr>
          <p:cNvSpPr txBox="1"/>
          <p:nvPr/>
        </p:nvSpPr>
        <p:spPr>
          <a:xfrm>
            <a:off x="3489724" y="2767730"/>
            <a:ext cx="2488837" cy="236988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-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2   1  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0   2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2   3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D78710B-2C2C-7318-786E-B353E4C12EC5}"/>
              </a:ext>
            </a:extLst>
          </p:cNvPr>
          <p:cNvSpPr txBox="1"/>
          <p:nvPr/>
        </p:nvSpPr>
        <p:spPr>
          <a:xfrm>
            <a:off x="5806810" y="2788604"/>
            <a:ext cx="2488837" cy="236988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-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2   1  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0   2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0   4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C971A4B4-B7CD-0DEA-E4D0-C8E4A8828365}"/>
              </a:ext>
            </a:extLst>
          </p:cNvPr>
          <p:cNvCxnSpPr>
            <a:cxnSpLocks/>
          </p:cNvCxnSpPr>
          <p:nvPr/>
        </p:nvCxnSpPr>
        <p:spPr>
          <a:xfrm>
            <a:off x="7376738" y="353659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BAE39A28-2EE9-5B0D-4620-07E100211189}"/>
              </a:ext>
            </a:extLst>
          </p:cNvPr>
          <p:cNvSpPr txBox="1"/>
          <p:nvPr/>
        </p:nvSpPr>
        <p:spPr>
          <a:xfrm>
            <a:off x="7048120" y="3086058"/>
            <a:ext cx="12835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 f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3 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- 2 f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38326FBE-7529-9A5C-B6B4-18DBD8E6871E}"/>
              </a:ext>
            </a:extLst>
          </p:cNvPr>
          <p:cNvSpPr txBox="1"/>
          <p:nvPr/>
        </p:nvSpPr>
        <p:spPr>
          <a:xfrm>
            <a:off x="985739" y="4737027"/>
            <a:ext cx="2488837" cy="236988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-</a:t>
            </a:r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2   1                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0   2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0   0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Abrir corchete 20">
            <a:extLst>
              <a:ext uri="{FF2B5EF4-FFF2-40B4-BE49-F238E27FC236}">
                <a16:creationId xmlns:a16="http://schemas.microsoft.com/office/drawing/2014/main" id="{C1D3941E-9857-5415-8BF6-6C7DCAE4566F}"/>
              </a:ext>
            </a:extLst>
          </p:cNvPr>
          <p:cNvSpPr/>
          <p:nvPr/>
        </p:nvSpPr>
        <p:spPr>
          <a:xfrm>
            <a:off x="8326949" y="2831852"/>
            <a:ext cx="70783" cy="1378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errar corchete 24">
            <a:extLst>
              <a:ext uri="{FF2B5EF4-FFF2-40B4-BE49-F238E27FC236}">
                <a16:creationId xmlns:a16="http://schemas.microsoft.com/office/drawing/2014/main" id="{323102B4-2A4F-4A35-8179-A6F988685C77}"/>
              </a:ext>
            </a:extLst>
          </p:cNvPr>
          <p:cNvSpPr/>
          <p:nvPr/>
        </p:nvSpPr>
        <p:spPr>
          <a:xfrm>
            <a:off x="9413989" y="2831852"/>
            <a:ext cx="70783" cy="1378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FCB4DA63-04FD-590B-D732-82D8148A8640}"/>
              </a:ext>
            </a:extLst>
          </p:cNvPr>
          <p:cNvSpPr txBox="1"/>
          <p:nvPr/>
        </p:nvSpPr>
        <p:spPr>
          <a:xfrm>
            <a:off x="9906409" y="3274985"/>
            <a:ext cx="26895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;  </a:t>
            </a:r>
            <a:r>
              <a:rPr lang="es-ES" sz="2800" dirty="0">
                <a:latin typeface="Comic Sans MS" panose="030F0702030302020204" pitchFamily="66" charset="0"/>
              </a:rPr>
              <a:t>entonces: 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051420CB-9837-B8E1-53E8-0FB6F01EB119}"/>
              </a:ext>
            </a:extLst>
          </p:cNvPr>
          <p:cNvSpPr txBox="1"/>
          <p:nvPr/>
        </p:nvSpPr>
        <p:spPr>
          <a:xfrm>
            <a:off x="7335147" y="3548846"/>
            <a:ext cx="11792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4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635CD0A3-BB8F-4493-9A6A-44E8B65AD3C9}"/>
              </a:ext>
            </a:extLst>
          </p:cNvPr>
          <p:cNvSpPr txBox="1"/>
          <p:nvPr/>
        </p:nvSpPr>
        <p:spPr>
          <a:xfrm>
            <a:off x="4927186" y="3572779"/>
            <a:ext cx="11792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4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A7700308-EC35-6C2F-A643-62D74DA9C249}"/>
              </a:ext>
            </a:extLst>
          </p:cNvPr>
          <p:cNvSpPr txBox="1"/>
          <p:nvPr/>
        </p:nvSpPr>
        <p:spPr>
          <a:xfrm>
            <a:off x="2549926" y="3566877"/>
            <a:ext cx="11792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4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A6A95FFE-7B20-9BC8-AD77-24641978CCE6}"/>
              </a:ext>
            </a:extLst>
          </p:cNvPr>
          <p:cNvSpPr txBox="1"/>
          <p:nvPr/>
        </p:nvSpPr>
        <p:spPr>
          <a:xfrm>
            <a:off x="8209782" y="2767730"/>
            <a:ext cx="2488837" cy="236988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-</a:t>
            </a:r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2   1                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0   2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0   0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1" name="Abrir corchete 30">
            <a:extLst>
              <a:ext uri="{FF2B5EF4-FFF2-40B4-BE49-F238E27FC236}">
                <a16:creationId xmlns:a16="http://schemas.microsoft.com/office/drawing/2014/main" id="{0776F633-B53B-1B66-EA49-143150DFFBAE}"/>
              </a:ext>
            </a:extLst>
          </p:cNvPr>
          <p:cNvSpPr/>
          <p:nvPr/>
        </p:nvSpPr>
        <p:spPr>
          <a:xfrm>
            <a:off x="1113555" y="4796120"/>
            <a:ext cx="70783" cy="1378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Cerrar corchete 31">
            <a:extLst>
              <a:ext uri="{FF2B5EF4-FFF2-40B4-BE49-F238E27FC236}">
                <a16:creationId xmlns:a16="http://schemas.microsoft.com/office/drawing/2014/main" id="{23848E1E-7E6C-9812-DDA2-F8C670B6DD93}"/>
              </a:ext>
            </a:extLst>
          </p:cNvPr>
          <p:cNvSpPr/>
          <p:nvPr/>
        </p:nvSpPr>
        <p:spPr>
          <a:xfrm>
            <a:off x="2200595" y="4796120"/>
            <a:ext cx="70783" cy="1378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F247FD4B-EA8B-B6E7-4C47-DD7491A7FBA7}"/>
              </a:ext>
            </a:extLst>
          </p:cNvPr>
          <p:cNvSpPr txBox="1"/>
          <p:nvPr/>
        </p:nvSpPr>
        <p:spPr>
          <a:xfrm>
            <a:off x="512755" y="5223910"/>
            <a:ext cx="704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B=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</a:p>
        </p:txBody>
      </p:sp>
      <p:cxnSp>
        <p:nvCxnSpPr>
          <p:cNvPr id="34" name="Conector recto de flecha 33">
            <a:extLst>
              <a:ext uri="{FF2B5EF4-FFF2-40B4-BE49-F238E27FC236}">
                <a16:creationId xmlns:a16="http://schemas.microsoft.com/office/drawing/2014/main" id="{B85FD5D1-2103-5D4A-9E1A-109E3A751191}"/>
              </a:ext>
            </a:extLst>
          </p:cNvPr>
          <p:cNvCxnSpPr>
            <a:cxnSpLocks/>
          </p:cNvCxnSpPr>
          <p:nvPr/>
        </p:nvCxnSpPr>
        <p:spPr>
          <a:xfrm>
            <a:off x="2553412" y="555316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uadroTexto 34">
            <a:extLst>
              <a:ext uri="{FF2B5EF4-FFF2-40B4-BE49-F238E27FC236}">
                <a16:creationId xmlns:a16="http://schemas.microsoft.com/office/drawing/2014/main" id="{F43AEBB7-C5CD-19ED-FD4C-7D83F5D8C023}"/>
              </a:ext>
            </a:extLst>
          </p:cNvPr>
          <p:cNvSpPr txBox="1"/>
          <p:nvPr/>
        </p:nvSpPr>
        <p:spPr>
          <a:xfrm>
            <a:off x="2242907" y="5101590"/>
            <a:ext cx="13352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 f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3 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+ 2 f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BFD9A717-31FA-5CC0-6D8E-5CA9D3E3E70C}"/>
              </a:ext>
            </a:extLst>
          </p:cNvPr>
          <p:cNvSpPr txBox="1"/>
          <p:nvPr/>
        </p:nvSpPr>
        <p:spPr>
          <a:xfrm>
            <a:off x="2372932" y="5586074"/>
            <a:ext cx="14357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 (e</a:t>
            </a:r>
            <a:r>
              <a:rPr lang="es-ES" sz="24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3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  <a:r>
              <a:rPr lang="es-ES" sz="24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 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75CF1EBC-E5BB-CEDB-E7AC-44CCAC3346AA}"/>
              </a:ext>
            </a:extLst>
          </p:cNvPr>
          <p:cNvSpPr txBox="1"/>
          <p:nvPr/>
        </p:nvSpPr>
        <p:spPr>
          <a:xfrm>
            <a:off x="3432640" y="4752310"/>
            <a:ext cx="2488837" cy="236988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-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2   1  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0   2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0   4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8" name="Abrir corchete 37">
            <a:extLst>
              <a:ext uri="{FF2B5EF4-FFF2-40B4-BE49-F238E27FC236}">
                <a16:creationId xmlns:a16="http://schemas.microsoft.com/office/drawing/2014/main" id="{9CBF1CA8-77A6-DF6C-079E-CEE079369CDC}"/>
              </a:ext>
            </a:extLst>
          </p:cNvPr>
          <p:cNvSpPr/>
          <p:nvPr/>
        </p:nvSpPr>
        <p:spPr>
          <a:xfrm>
            <a:off x="3534249" y="4796120"/>
            <a:ext cx="70783" cy="1378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Cerrar corchete 38">
            <a:extLst>
              <a:ext uri="{FF2B5EF4-FFF2-40B4-BE49-F238E27FC236}">
                <a16:creationId xmlns:a16="http://schemas.microsoft.com/office/drawing/2014/main" id="{B34C6FEA-CB76-0AC5-55FE-780F955AEA5D}"/>
              </a:ext>
            </a:extLst>
          </p:cNvPr>
          <p:cNvSpPr/>
          <p:nvPr/>
        </p:nvSpPr>
        <p:spPr>
          <a:xfrm>
            <a:off x="4621289" y="4796120"/>
            <a:ext cx="70783" cy="1378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40" name="Conector recto de flecha 39">
            <a:extLst>
              <a:ext uri="{FF2B5EF4-FFF2-40B4-BE49-F238E27FC236}">
                <a16:creationId xmlns:a16="http://schemas.microsoft.com/office/drawing/2014/main" id="{37CB7DD9-78C9-7968-BA4A-5405651967C7}"/>
              </a:ext>
            </a:extLst>
          </p:cNvPr>
          <p:cNvCxnSpPr>
            <a:cxnSpLocks/>
          </p:cNvCxnSpPr>
          <p:nvPr/>
        </p:nvCxnSpPr>
        <p:spPr>
          <a:xfrm>
            <a:off x="4973165" y="5545619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uadroTexto 40">
            <a:extLst>
              <a:ext uri="{FF2B5EF4-FFF2-40B4-BE49-F238E27FC236}">
                <a16:creationId xmlns:a16="http://schemas.microsoft.com/office/drawing/2014/main" id="{EB28E856-A587-30D7-5C60-562131E1AE43}"/>
              </a:ext>
            </a:extLst>
          </p:cNvPr>
          <p:cNvSpPr txBox="1"/>
          <p:nvPr/>
        </p:nvSpPr>
        <p:spPr>
          <a:xfrm>
            <a:off x="4717791" y="5094047"/>
            <a:ext cx="11792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 f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3  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- f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42C32627-6724-9F1A-9162-D0E5B9605A43}"/>
              </a:ext>
            </a:extLst>
          </p:cNvPr>
          <p:cNvSpPr txBox="1"/>
          <p:nvPr/>
        </p:nvSpPr>
        <p:spPr>
          <a:xfrm>
            <a:off x="4818515" y="5611965"/>
            <a:ext cx="14357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 (e</a:t>
            </a:r>
            <a:r>
              <a:rPr lang="es-ES" sz="24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2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  <a:r>
              <a:rPr lang="es-ES" sz="24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 </a:t>
            </a:r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145480F0-3CEB-889F-37B0-BCC3CECAC545}"/>
              </a:ext>
            </a:extLst>
          </p:cNvPr>
          <p:cNvSpPr txBox="1"/>
          <p:nvPr/>
        </p:nvSpPr>
        <p:spPr>
          <a:xfrm>
            <a:off x="5892696" y="4796120"/>
            <a:ext cx="2488837" cy="236988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-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2   1  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0   2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2   3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8" name="Abrir corchete 57">
            <a:extLst>
              <a:ext uri="{FF2B5EF4-FFF2-40B4-BE49-F238E27FC236}">
                <a16:creationId xmlns:a16="http://schemas.microsoft.com/office/drawing/2014/main" id="{F9278FE9-C770-8640-CCF5-773D14CA46D8}"/>
              </a:ext>
            </a:extLst>
          </p:cNvPr>
          <p:cNvSpPr/>
          <p:nvPr/>
        </p:nvSpPr>
        <p:spPr>
          <a:xfrm>
            <a:off x="6007405" y="4849922"/>
            <a:ext cx="70783" cy="1378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Cerrar corchete 65">
            <a:extLst>
              <a:ext uri="{FF2B5EF4-FFF2-40B4-BE49-F238E27FC236}">
                <a16:creationId xmlns:a16="http://schemas.microsoft.com/office/drawing/2014/main" id="{6752029D-DBA8-EF54-EA74-F9470E140507}"/>
              </a:ext>
            </a:extLst>
          </p:cNvPr>
          <p:cNvSpPr/>
          <p:nvPr/>
        </p:nvSpPr>
        <p:spPr>
          <a:xfrm>
            <a:off x="7094445" y="4849922"/>
            <a:ext cx="70783" cy="1378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5509699E-4733-F52C-51B4-F66B9A9B0AA0}"/>
              </a:ext>
            </a:extLst>
          </p:cNvPr>
          <p:cNvSpPr txBox="1"/>
          <p:nvPr/>
        </p:nvSpPr>
        <p:spPr>
          <a:xfrm>
            <a:off x="8337738" y="4796120"/>
            <a:ext cx="2488837" cy="236988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-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2   1  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6  -1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2   3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1" name="Abrir corchete 70">
            <a:extLst>
              <a:ext uri="{FF2B5EF4-FFF2-40B4-BE49-F238E27FC236}">
                <a16:creationId xmlns:a16="http://schemas.microsoft.com/office/drawing/2014/main" id="{5E64532B-CB75-3B8A-10A2-A413E1F49EA9}"/>
              </a:ext>
            </a:extLst>
          </p:cNvPr>
          <p:cNvSpPr/>
          <p:nvPr/>
        </p:nvSpPr>
        <p:spPr>
          <a:xfrm>
            <a:off x="8423666" y="4863762"/>
            <a:ext cx="70783" cy="1378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9" name="Cerrar corchete 78">
            <a:extLst>
              <a:ext uri="{FF2B5EF4-FFF2-40B4-BE49-F238E27FC236}">
                <a16:creationId xmlns:a16="http://schemas.microsoft.com/office/drawing/2014/main" id="{D3AA72B2-4CFD-7751-C075-52BE1471D092}"/>
              </a:ext>
            </a:extLst>
          </p:cNvPr>
          <p:cNvSpPr/>
          <p:nvPr/>
        </p:nvSpPr>
        <p:spPr>
          <a:xfrm>
            <a:off x="9510706" y="4863762"/>
            <a:ext cx="70783" cy="1378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80" name="Conector recto de flecha 79">
            <a:extLst>
              <a:ext uri="{FF2B5EF4-FFF2-40B4-BE49-F238E27FC236}">
                <a16:creationId xmlns:a16="http://schemas.microsoft.com/office/drawing/2014/main" id="{927B4AF2-E2F9-5C07-AE58-6550973ECD1F}"/>
              </a:ext>
            </a:extLst>
          </p:cNvPr>
          <p:cNvCxnSpPr>
            <a:cxnSpLocks/>
          </p:cNvCxnSpPr>
          <p:nvPr/>
        </p:nvCxnSpPr>
        <p:spPr>
          <a:xfrm>
            <a:off x="7404163" y="558414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CuadroTexto 80">
            <a:extLst>
              <a:ext uri="{FF2B5EF4-FFF2-40B4-BE49-F238E27FC236}">
                <a16:creationId xmlns:a16="http://schemas.microsoft.com/office/drawing/2014/main" id="{16EC3770-24CC-42A9-839D-1E54E6A18B48}"/>
              </a:ext>
            </a:extLst>
          </p:cNvPr>
          <p:cNvSpPr txBox="1"/>
          <p:nvPr/>
        </p:nvSpPr>
        <p:spPr>
          <a:xfrm>
            <a:off x="7152429" y="5101590"/>
            <a:ext cx="11792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f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 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- 3 f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9142C429-AEFB-B98E-1012-122B43E43BD8}"/>
              </a:ext>
            </a:extLst>
          </p:cNvPr>
          <p:cNvSpPr txBox="1"/>
          <p:nvPr/>
        </p:nvSpPr>
        <p:spPr>
          <a:xfrm>
            <a:off x="9601840" y="5301645"/>
            <a:ext cx="7377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84" name="CuadroTexto 83">
            <a:extLst>
              <a:ext uri="{FF2B5EF4-FFF2-40B4-BE49-F238E27FC236}">
                <a16:creationId xmlns:a16="http://schemas.microsoft.com/office/drawing/2014/main" id="{129661CB-C89E-E7AB-53F2-5AB08852B522}"/>
              </a:ext>
            </a:extLst>
          </p:cNvPr>
          <p:cNvSpPr txBox="1"/>
          <p:nvPr/>
        </p:nvSpPr>
        <p:spPr>
          <a:xfrm>
            <a:off x="7262349" y="5607143"/>
            <a:ext cx="14357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 (e</a:t>
            </a:r>
            <a:r>
              <a:rPr lang="es-ES" sz="24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  <a:r>
              <a:rPr lang="es-ES" sz="24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 </a:t>
            </a:r>
          </a:p>
        </p:txBody>
      </p:sp>
    </p:spTree>
    <p:extLst>
      <p:ext uri="{BB962C8B-B14F-4D97-AF65-F5344CB8AC3E}">
        <p14:creationId xmlns:p14="http://schemas.microsoft.com/office/powerpoint/2010/main" val="3773669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6" grpId="0"/>
      <p:bldP spid="31" grpId="0" animBg="1"/>
      <p:bldP spid="32" grpId="0" animBg="1"/>
      <p:bldP spid="33" grpId="0"/>
      <p:bldP spid="35" grpId="0"/>
      <p:bldP spid="36" grpId="0"/>
      <p:bldP spid="37" grpId="0"/>
      <p:bldP spid="38" grpId="0" animBg="1"/>
      <p:bldP spid="39" grpId="0" animBg="1"/>
      <p:bldP spid="41" grpId="0"/>
      <p:bldP spid="45" grpId="0"/>
      <p:bldP spid="53" grpId="0"/>
      <p:bldP spid="58" grpId="0" animBg="1"/>
      <p:bldP spid="66" grpId="0" animBg="1"/>
      <p:bldP spid="70" grpId="0"/>
      <p:bldP spid="71" grpId="0" animBg="1"/>
      <p:bldP spid="79" grpId="0" animBg="1"/>
      <p:bldP spid="81" grpId="0"/>
      <p:bldP spid="82" grpId="0"/>
      <p:bldP spid="8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862412-2070-EEF4-009E-A63AB8BB26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BA4C6711-A84B-B5E5-3920-F032D0617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445" y="170822"/>
            <a:ext cx="9316064" cy="1480998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… matrices elementales y</a:t>
            </a:r>
            <a:br>
              <a:rPr lang="es-ES" b="1" dirty="0">
                <a:solidFill>
                  <a:srgbClr val="7030A0"/>
                </a:solidFill>
              </a:rPr>
            </a:br>
            <a:r>
              <a:rPr lang="es-ES" b="1" dirty="0">
                <a:solidFill>
                  <a:srgbClr val="7030A0"/>
                </a:solidFill>
              </a:rPr>
              <a:t>    operaciones elementales inversas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5080867-C9FD-89C2-066E-1C9B7F0ED921}"/>
              </a:ext>
            </a:extLst>
          </p:cNvPr>
          <p:cNvSpPr txBox="1"/>
          <p:nvPr/>
        </p:nvSpPr>
        <p:spPr>
          <a:xfrm>
            <a:off x="320126" y="2161284"/>
            <a:ext cx="11950532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dirty="0">
                <a:latin typeface="Comic Sans MS" panose="030F0702030302020204" pitchFamily="66" charset="0"/>
              </a:rPr>
              <a:t> Por último, no cuesta mucho ver que 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toda matriz elemental  </a:t>
            </a:r>
            <a:r>
              <a:rPr lang="es-ES" sz="2700" i="1" dirty="0">
                <a:solidFill>
                  <a:srgbClr val="00B0F0"/>
                </a:solidFill>
                <a:latin typeface="Comic Sans MS" panose="030F0702030302020204" pitchFamily="66" charset="0"/>
              </a:rPr>
              <a:t>E = e(I</a:t>
            </a:r>
            <a:r>
              <a:rPr lang="es-ES" sz="2700" i="1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n</a:t>
            </a:r>
            <a:r>
              <a:rPr lang="es-ES" sz="2700" i="1" dirty="0">
                <a:solidFill>
                  <a:srgbClr val="00B0F0"/>
                </a:solidFill>
                <a:latin typeface="Comic Sans MS" panose="030F0702030302020204" pitchFamily="66" charset="0"/>
              </a:rPr>
              <a:t>)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 es invertible</a:t>
            </a:r>
            <a:r>
              <a:rPr lang="es-ES" sz="2700" dirty="0">
                <a:latin typeface="Comic Sans MS" panose="030F0702030302020204" pitchFamily="66" charset="0"/>
              </a:rPr>
              <a:t>  (e = operación elemental de fila o columna),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siendo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su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matriz inversa: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i="1" dirty="0">
                <a:solidFill>
                  <a:srgbClr val="00B0F0"/>
                </a:solidFill>
                <a:latin typeface="Comic Sans MS" panose="030F0702030302020204" pitchFamily="66" charset="0"/>
              </a:rPr>
              <a:t>                                             E </a:t>
            </a:r>
            <a:r>
              <a:rPr lang="es-ES" sz="2700" i="1" baseline="60000" dirty="0">
                <a:solidFill>
                  <a:srgbClr val="00B0F0"/>
                </a:solidFill>
                <a:latin typeface="Comic Sans MS" panose="030F0702030302020204" pitchFamily="66" charset="0"/>
              </a:rPr>
              <a:t>-1</a:t>
            </a:r>
            <a:r>
              <a:rPr lang="es-ES" sz="2700" i="1" dirty="0">
                <a:solidFill>
                  <a:srgbClr val="00B0F0"/>
                </a:solidFill>
                <a:latin typeface="Comic Sans MS" panose="030F0702030302020204" pitchFamily="66" charset="0"/>
              </a:rPr>
              <a:t> = e</a:t>
            </a:r>
            <a:r>
              <a:rPr lang="es-ES" sz="2700" i="1" baseline="30000" dirty="0">
                <a:solidFill>
                  <a:srgbClr val="00B0F0"/>
                </a:solidFill>
                <a:latin typeface="Comic Sans MS" panose="030F0702030302020204" pitchFamily="66" charset="0"/>
              </a:rPr>
              <a:t>-1</a:t>
            </a:r>
            <a:r>
              <a:rPr lang="es-ES" sz="2700" i="1" dirty="0">
                <a:solidFill>
                  <a:srgbClr val="00B0F0"/>
                </a:solidFill>
                <a:latin typeface="Comic Sans MS" panose="030F0702030302020204" pitchFamily="66" charset="0"/>
              </a:rPr>
              <a:t>(I</a:t>
            </a:r>
            <a:r>
              <a:rPr lang="es-ES" sz="2700" i="1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n</a:t>
            </a:r>
            <a:r>
              <a:rPr lang="es-ES" sz="2700" i="1" dirty="0">
                <a:solidFill>
                  <a:srgbClr val="00B0F0"/>
                </a:solidFill>
                <a:latin typeface="Comic Sans MS" panose="030F0702030302020204" pitchFamily="66" charset="0"/>
              </a:rPr>
              <a:t>)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</a:t>
            </a:r>
          </a:p>
          <a:p>
            <a:endParaRPr lang="es-ES" sz="27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(es decir:  para encontrar la matriz inversa de  e(I</a:t>
            </a:r>
            <a:r>
              <a:rPr lang="es-ES" sz="2700" baseline="-25000" dirty="0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)  basta con aplicar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sobre I</a:t>
            </a:r>
            <a:r>
              <a:rPr lang="es-ES" sz="2700" baseline="-25000" dirty="0">
                <a:latin typeface="Comic Sans MS" panose="030F0702030302020204" pitchFamily="66" charset="0"/>
              </a:rPr>
              <a:t>n  </a:t>
            </a:r>
            <a:r>
              <a:rPr lang="es-ES" sz="2700" dirty="0">
                <a:latin typeface="Comic Sans MS" panose="030F0702030302020204" pitchFamily="66" charset="0"/>
              </a:rPr>
              <a:t>la operación elemental </a:t>
            </a:r>
            <a:r>
              <a:rPr lang="es-ES" sz="2700" i="1" dirty="0">
                <a:latin typeface="Comic Sans MS" panose="030F0702030302020204" pitchFamily="66" charset="0"/>
              </a:rPr>
              <a:t>inversa</a:t>
            </a:r>
            <a:r>
              <a:rPr lang="es-ES" sz="2700" dirty="0">
                <a:latin typeface="Comic Sans MS" panose="030F0702030302020204" pitchFamily="66" charset="0"/>
              </a:rPr>
              <a:t>,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>
                <a:solidFill>
                  <a:srgbClr val="00B0F0"/>
                </a:solidFill>
                <a:latin typeface="Comic Sans MS" panose="030F0702030302020204" pitchFamily="66" charset="0"/>
              </a:rPr>
              <a:t>e</a:t>
            </a:r>
            <a:r>
              <a:rPr lang="es-ES" sz="2700" i="1" baseline="30000" dirty="0">
                <a:solidFill>
                  <a:srgbClr val="00B0F0"/>
                </a:solidFill>
                <a:latin typeface="Comic Sans MS" panose="030F0702030302020204" pitchFamily="66" charset="0"/>
              </a:rPr>
              <a:t>-1 </a:t>
            </a:r>
            <a:r>
              <a:rPr lang="es-ES" sz="2700" dirty="0">
                <a:latin typeface="Comic Sans MS" panose="030F0702030302020204" pitchFamily="66" charset="0"/>
              </a:rPr>
              <a:t>).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62647CCF-4597-D812-A910-B5A84EB45C8C}"/>
              </a:ext>
            </a:extLst>
          </p:cNvPr>
          <p:cNvSpPr/>
          <p:nvPr/>
        </p:nvSpPr>
        <p:spPr>
          <a:xfrm>
            <a:off x="4886632" y="3657600"/>
            <a:ext cx="2153265" cy="865239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3166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1E5E04-0080-D4E9-4D32-43896D9D0C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B734CFDC-DEF9-2BAC-B9DF-A7B955321B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445" y="170822"/>
            <a:ext cx="9316064" cy="1480998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… matrices elementales y</a:t>
            </a:r>
            <a:br>
              <a:rPr lang="es-ES" b="1" dirty="0">
                <a:solidFill>
                  <a:srgbClr val="7030A0"/>
                </a:solidFill>
              </a:rPr>
            </a:br>
            <a:r>
              <a:rPr lang="es-ES" b="1" dirty="0">
                <a:solidFill>
                  <a:srgbClr val="7030A0"/>
                </a:solidFill>
              </a:rPr>
              <a:t>    operaciones elementales inversas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CEBC6B7-5CD9-1D05-394E-DBA9CCCA7645}"/>
              </a:ext>
            </a:extLst>
          </p:cNvPr>
          <p:cNvSpPr txBox="1"/>
          <p:nvPr/>
        </p:nvSpPr>
        <p:spPr>
          <a:xfrm>
            <a:off x="237042" y="1842421"/>
            <a:ext cx="119505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dirty="0">
                <a:latin typeface="Comic Sans MS" panose="030F0702030302020204" pitchFamily="66" charset="0"/>
              </a:rPr>
              <a:t>Por ejemplo: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E008444-DCC1-F7EB-410A-B98300F9BD44}"/>
              </a:ext>
            </a:extLst>
          </p:cNvPr>
          <p:cNvSpPr txBox="1"/>
          <p:nvPr/>
        </p:nvSpPr>
        <p:spPr>
          <a:xfrm>
            <a:off x="21262" y="2842238"/>
            <a:ext cx="13070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Si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 E =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B5E0049C-6A4B-1DC3-2E43-DE16CCC5A5B6}"/>
              </a:ext>
            </a:extLst>
          </p:cNvPr>
          <p:cNvSpPr txBox="1"/>
          <p:nvPr/>
        </p:nvSpPr>
        <p:spPr>
          <a:xfrm>
            <a:off x="1109898" y="2585094"/>
            <a:ext cx="2488837" cy="236988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1  0  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0  4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Abrir corchete 5">
            <a:extLst>
              <a:ext uri="{FF2B5EF4-FFF2-40B4-BE49-F238E27FC236}">
                <a16:creationId xmlns:a16="http://schemas.microsoft.com/office/drawing/2014/main" id="{97B3E664-A828-5972-DA36-BC6CC2756188}"/>
              </a:ext>
            </a:extLst>
          </p:cNvPr>
          <p:cNvSpPr/>
          <p:nvPr/>
        </p:nvSpPr>
        <p:spPr>
          <a:xfrm>
            <a:off x="1310611" y="2619378"/>
            <a:ext cx="70783" cy="1018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errar corchete 6">
            <a:extLst>
              <a:ext uri="{FF2B5EF4-FFF2-40B4-BE49-F238E27FC236}">
                <a16:creationId xmlns:a16="http://schemas.microsoft.com/office/drawing/2014/main" id="{9030501F-3412-E8D4-53F2-ED99C7688086}"/>
              </a:ext>
            </a:extLst>
          </p:cNvPr>
          <p:cNvSpPr/>
          <p:nvPr/>
        </p:nvSpPr>
        <p:spPr>
          <a:xfrm>
            <a:off x="2316825" y="2619378"/>
            <a:ext cx="70783" cy="1018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0DCD9375-214D-85B7-769F-05A8A5DA866F}"/>
              </a:ext>
            </a:extLst>
          </p:cNvPr>
          <p:cNvSpPr txBox="1"/>
          <p:nvPr/>
        </p:nvSpPr>
        <p:spPr>
          <a:xfrm>
            <a:off x="2316825" y="2871194"/>
            <a:ext cx="937031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= e(I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)   </a:t>
            </a:r>
            <a:r>
              <a:rPr lang="es-ES" sz="2700" dirty="0">
                <a:latin typeface="Comic Sans MS" panose="030F0702030302020204" pitchFamily="66" charset="0"/>
              </a:rPr>
              <a:t>(con  e = 4f</a:t>
            </a:r>
            <a:r>
              <a:rPr lang="es-ES" sz="2700" baseline="-25000" dirty="0">
                <a:latin typeface="Comic Sans MS" panose="030F0702030302020204" pitchFamily="66" charset="0"/>
              </a:rPr>
              <a:t>2</a:t>
            </a:r>
            <a:r>
              <a:rPr lang="es-ES" sz="2700" dirty="0">
                <a:latin typeface="Comic Sans MS" panose="030F0702030302020204" pitchFamily="66" charset="0"/>
              </a:rPr>
              <a:t>)     e</a:t>
            </a:r>
            <a:r>
              <a:rPr lang="es-ES" sz="2700" baseline="30000" dirty="0">
                <a:latin typeface="Comic Sans MS" panose="030F0702030302020204" pitchFamily="66" charset="0"/>
              </a:rPr>
              <a:t>-1</a:t>
            </a:r>
            <a:r>
              <a:rPr lang="es-ES" sz="2700" dirty="0">
                <a:latin typeface="Comic Sans MS" panose="030F0702030302020204" pitchFamily="66" charset="0"/>
              </a:rPr>
              <a:t> = (1/4)f</a:t>
            </a:r>
            <a:r>
              <a:rPr lang="es-ES" sz="2700" baseline="-25000" dirty="0">
                <a:latin typeface="Comic Sans MS" panose="030F0702030302020204" pitchFamily="66" charset="0"/>
              </a:rPr>
              <a:t>2</a:t>
            </a:r>
            <a:r>
              <a:rPr lang="es-ES" sz="2700" dirty="0">
                <a:latin typeface="Comic Sans MS" panose="030F0702030302020204" pitchFamily="66" charset="0"/>
              </a:rPr>
              <a:t>,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B0DABBAF-A8E1-0D87-E7D8-FBF1560CC94F}"/>
              </a:ext>
            </a:extLst>
          </p:cNvPr>
          <p:cNvSpPr txBox="1"/>
          <p:nvPr/>
        </p:nvSpPr>
        <p:spPr>
          <a:xfrm>
            <a:off x="8423666" y="2863499"/>
            <a:ext cx="27731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800" baseline="6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=e</a:t>
            </a:r>
            <a:r>
              <a:rPr lang="es-ES" sz="2800" baseline="30000" dirty="0">
                <a:solidFill>
                  <a:srgbClr val="00B0F0"/>
                </a:solidFill>
                <a:latin typeface="Comic Sans MS" panose="030F0702030302020204" pitchFamily="66" charset="0"/>
              </a:rPr>
              <a:t>-1</a:t>
            </a:r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(I</a:t>
            </a:r>
            <a:r>
              <a:rPr lang="es-ES" sz="28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)=</a:t>
            </a:r>
            <a:r>
              <a:rPr lang="es-ES" sz="2800" baseline="600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 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Flecha: a la derecha 2">
            <a:extLst>
              <a:ext uri="{FF2B5EF4-FFF2-40B4-BE49-F238E27FC236}">
                <a16:creationId xmlns:a16="http://schemas.microsoft.com/office/drawing/2014/main" id="{A0A129D4-91F8-349E-1A3B-54356485EF1C}"/>
              </a:ext>
            </a:extLst>
          </p:cNvPr>
          <p:cNvSpPr/>
          <p:nvPr/>
        </p:nvSpPr>
        <p:spPr>
          <a:xfrm>
            <a:off x="6007510" y="3053520"/>
            <a:ext cx="337886" cy="174556"/>
          </a:xfrm>
          <a:prstGeom prst="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Abrir corchete 10">
            <a:extLst>
              <a:ext uri="{FF2B5EF4-FFF2-40B4-BE49-F238E27FC236}">
                <a16:creationId xmlns:a16="http://schemas.microsoft.com/office/drawing/2014/main" id="{4EECF571-1F51-23C2-8729-B3F41C027378}"/>
              </a:ext>
            </a:extLst>
          </p:cNvPr>
          <p:cNvSpPr/>
          <p:nvPr/>
        </p:nvSpPr>
        <p:spPr>
          <a:xfrm>
            <a:off x="10488559" y="2527601"/>
            <a:ext cx="70783" cy="1018800"/>
          </a:xfrm>
          <a:prstGeom prst="leftBracket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errar corchete 17">
            <a:extLst>
              <a:ext uri="{FF2B5EF4-FFF2-40B4-BE49-F238E27FC236}">
                <a16:creationId xmlns:a16="http://schemas.microsoft.com/office/drawing/2014/main" id="{877545C1-AA39-59E6-16BD-F6A5F38B0AF3}"/>
              </a:ext>
            </a:extLst>
          </p:cNvPr>
          <p:cNvSpPr/>
          <p:nvPr/>
        </p:nvSpPr>
        <p:spPr>
          <a:xfrm>
            <a:off x="11737493" y="2527601"/>
            <a:ext cx="70783" cy="1018800"/>
          </a:xfrm>
          <a:prstGeom prst="rightBracket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1E5A17B7-34B0-7D22-0719-47DC03DB0CB4}"/>
              </a:ext>
            </a:extLst>
          </p:cNvPr>
          <p:cNvSpPr txBox="1"/>
          <p:nvPr/>
        </p:nvSpPr>
        <p:spPr>
          <a:xfrm>
            <a:off x="10304300" y="2527601"/>
            <a:ext cx="2488837" cy="236988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1   0                </a:t>
            </a:r>
          </a:p>
          <a:p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 0  1/4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48074658-DF72-2D62-0B0B-A2D9D5D86D05}"/>
              </a:ext>
            </a:extLst>
          </p:cNvPr>
          <p:cNvSpPr txBox="1"/>
          <p:nvPr/>
        </p:nvSpPr>
        <p:spPr>
          <a:xfrm>
            <a:off x="0" y="4586791"/>
            <a:ext cx="13070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Si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 E =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43" name="Abrir corchete 42">
            <a:extLst>
              <a:ext uri="{FF2B5EF4-FFF2-40B4-BE49-F238E27FC236}">
                <a16:creationId xmlns:a16="http://schemas.microsoft.com/office/drawing/2014/main" id="{71353C0A-447C-0004-B3CD-BCB9C0BC134B}"/>
              </a:ext>
            </a:extLst>
          </p:cNvPr>
          <p:cNvSpPr/>
          <p:nvPr/>
        </p:nvSpPr>
        <p:spPr>
          <a:xfrm>
            <a:off x="1289349" y="4214321"/>
            <a:ext cx="70783" cy="1378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Cerrar corchete 43">
            <a:extLst>
              <a:ext uri="{FF2B5EF4-FFF2-40B4-BE49-F238E27FC236}">
                <a16:creationId xmlns:a16="http://schemas.microsoft.com/office/drawing/2014/main" id="{9B45EC74-0054-A919-0CDB-E8C5B1EE48EC}"/>
              </a:ext>
            </a:extLst>
          </p:cNvPr>
          <p:cNvSpPr/>
          <p:nvPr/>
        </p:nvSpPr>
        <p:spPr>
          <a:xfrm>
            <a:off x="2844932" y="4214321"/>
            <a:ext cx="70783" cy="1378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58296D04-C854-D586-4134-4E1721F6813C}"/>
              </a:ext>
            </a:extLst>
          </p:cNvPr>
          <p:cNvSpPr txBox="1"/>
          <p:nvPr/>
        </p:nvSpPr>
        <p:spPr>
          <a:xfrm>
            <a:off x="2266361" y="4583513"/>
            <a:ext cx="937031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= e(I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3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)   </a:t>
            </a:r>
            <a:r>
              <a:rPr lang="es-ES" sz="2700" dirty="0">
                <a:latin typeface="Comic Sans MS" panose="030F0702030302020204" pitchFamily="66" charset="0"/>
              </a:rPr>
              <a:t>(con  e = f</a:t>
            </a:r>
            <a:r>
              <a:rPr lang="es-ES" sz="2700" baseline="-25000" dirty="0">
                <a:latin typeface="Comic Sans MS" panose="030F0702030302020204" pitchFamily="66" charset="0"/>
              </a:rPr>
              <a:t>3</a:t>
            </a:r>
            <a:r>
              <a:rPr lang="es-ES" sz="2700" dirty="0">
                <a:latin typeface="Comic Sans MS" panose="030F0702030302020204" pitchFamily="66" charset="0"/>
              </a:rPr>
              <a:t>-4f</a:t>
            </a:r>
            <a:r>
              <a:rPr lang="es-ES" sz="2700" baseline="-25000" dirty="0">
                <a:latin typeface="Comic Sans MS" panose="030F0702030302020204" pitchFamily="66" charset="0"/>
              </a:rPr>
              <a:t>2</a:t>
            </a:r>
            <a:r>
              <a:rPr lang="es-ES" sz="2700" dirty="0">
                <a:latin typeface="Comic Sans MS" panose="030F0702030302020204" pitchFamily="66" charset="0"/>
              </a:rPr>
              <a:t>)           e</a:t>
            </a:r>
            <a:r>
              <a:rPr lang="es-ES" sz="2700" baseline="30000" dirty="0">
                <a:latin typeface="Comic Sans MS" panose="030F0702030302020204" pitchFamily="66" charset="0"/>
              </a:rPr>
              <a:t>-1</a:t>
            </a:r>
            <a:r>
              <a:rPr lang="es-ES" sz="2700" dirty="0">
                <a:latin typeface="Comic Sans MS" panose="030F0702030302020204" pitchFamily="66" charset="0"/>
              </a:rPr>
              <a:t> = f</a:t>
            </a:r>
            <a:r>
              <a:rPr lang="es-ES" sz="2700" baseline="-25000" dirty="0">
                <a:latin typeface="Comic Sans MS" panose="030F0702030302020204" pitchFamily="66" charset="0"/>
              </a:rPr>
              <a:t>3 </a:t>
            </a:r>
            <a:r>
              <a:rPr lang="es-ES" sz="2700" dirty="0">
                <a:latin typeface="Comic Sans MS" panose="030F0702030302020204" pitchFamily="66" charset="0"/>
              </a:rPr>
              <a:t>+</a:t>
            </a:r>
            <a:r>
              <a:rPr lang="es-ES" sz="2700" baseline="-250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4f</a:t>
            </a:r>
            <a:r>
              <a:rPr lang="es-ES" sz="2700" baseline="-25000" dirty="0">
                <a:latin typeface="Comic Sans MS" panose="030F0702030302020204" pitchFamily="66" charset="0"/>
              </a:rPr>
              <a:t>2</a:t>
            </a:r>
            <a:r>
              <a:rPr lang="es-ES" sz="2700" dirty="0">
                <a:latin typeface="Comic Sans MS" panose="030F0702030302020204" pitchFamily="66" charset="0"/>
              </a:rPr>
              <a:t>,</a:t>
            </a: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95057028-4945-17D9-46C6-9D0F6EC5266A}"/>
              </a:ext>
            </a:extLst>
          </p:cNvPr>
          <p:cNvSpPr txBox="1"/>
          <p:nvPr/>
        </p:nvSpPr>
        <p:spPr>
          <a:xfrm>
            <a:off x="7945428" y="5659842"/>
            <a:ext cx="27731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800" baseline="6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=e</a:t>
            </a:r>
            <a:r>
              <a:rPr lang="es-ES" sz="2800" baseline="30000" dirty="0">
                <a:solidFill>
                  <a:srgbClr val="00B0F0"/>
                </a:solidFill>
                <a:latin typeface="Comic Sans MS" panose="030F0702030302020204" pitchFamily="66" charset="0"/>
              </a:rPr>
              <a:t>-1</a:t>
            </a:r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(I</a:t>
            </a:r>
            <a:r>
              <a:rPr lang="es-ES" sz="28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3</a:t>
            </a:r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)=</a:t>
            </a:r>
            <a:r>
              <a:rPr lang="es-ES" sz="2800" baseline="600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 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51" name="Flecha: a la derecha 50">
            <a:extLst>
              <a:ext uri="{FF2B5EF4-FFF2-40B4-BE49-F238E27FC236}">
                <a16:creationId xmlns:a16="http://schemas.microsoft.com/office/drawing/2014/main" id="{0990F914-C43F-34AE-542C-AEDB4BB59930}"/>
              </a:ext>
            </a:extLst>
          </p:cNvPr>
          <p:cNvSpPr/>
          <p:nvPr/>
        </p:nvSpPr>
        <p:spPr>
          <a:xfrm>
            <a:off x="7172171" y="4766786"/>
            <a:ext cx="606108" cy="141284"/>
          </a:xfrm>
          <a:prstGeom prst="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66CF202D-B103-5DF0-3705-F1D7BA5AF900}"/>
              </a:ext>
            </a:extLst>
          </p:cNvPr>
          <p:cNvSpPr txBox="1"/>
          <p:nvPr/>
        </p:nvSpPr>
        <p:spPr>
          <a:xfrm>
            <a:off x="1053066" y="4182211"/>
            <a:ext cx="2488837" cy="286232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1   0  0  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0   1   0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0 -4 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6" name="Abrir corchete 55">
            <a:extLst>
              <a:ext uri="{FF2B5EF4-FFF2-40B4-BE49-F238E27FC236}">
                <a16:creationId xmlns:a16="http://schemas.microsoft.com/office/drawing/2014/main" id="{4FCC8603-CCD5-85C7-CE0C-C99889B07738}"/>
              </a:ext>
            </a:extLst>
          </p:cNvPr>
          <p:cNvSpPr/>
          <p:nvPr/>
        </p:nvSpPr>
        <p:spPr>
          <a:xfrm>
            <a:off x="10045699" y="5180131"/>
            <a:ext cx="70783" cy="1378800"/>
          </a:xfrm>
          <a:prstGeom prst="leftBracket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7" name="Cerrar corchete 56">
            <a:extLst>
              <a:ext uri="{FF2B5EF4-FFF2-40B4-BE49-F238E27FC236}">
                <a16:creationId xmlns:a16="http://schemas.microsoft.com/office/drawing/2014/main" id="{F6A08631-B8B2-49A9-1485-356014D0CD7F}"/>
              </a:ext>
            </a:extLst>
          </p:cNvPr>
          <p:cNvSpPr/>
          <p:nvPr/>
        </p:nvSpPr>
        <p:spPr>
          <a:xfrm>
            <a:off x="11601282" y="5180131"/>
            <a:ext cx="70783" cy="1378800"/>
          </a:xfrm>
          <a:prstGeom prst="rightBracket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13EB9753-D0DD-C57D-1C61-3733AECBF878}"/>
              </a:ext>
            </a:extLst>
          </p:cNvPr>
          <p:cNvSpPr txBox="1"/>
          <p:nvPr/>
        </p:nvSpPr>
        <p:spPr>
          <a:xfrm>
            <a:off x="9810233" y="5110011"/>
            <a:ext cx="2488837" cy="286232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1   0  0                </a:t>
            </a:r>
          </a:p>
          <a:p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 0   1   0</a:t>
            </a:r>
          </a:p>
          <a:p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 0   4   1</a:t>
            </a:r>
          </a:p>
          <a:p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2" name="Abrir corchete 61">
            <a:extLst>
              <a:ext uri="{FF2B5EF4-FFF2-40B4-BE49-F238E27FC236}">
                <a16:creationId xmlns:a16="http://schemas.microsoft.com/office/drawing/2014/main" id="{1BC884BE-FC90-E5C1-7B3F-03BCFB695F10}"/>
              </a:ext>
            </a:extLst>
          </p:cNvPr>
          <p:cNvSpPr/>
          <p:nvPr/>
        </p:nvSpPr>
        <p:spPr>
          <a:xfrm>
            <a:off x="7972860" y="4493342"/>
            <a:ext cx="168250" cy="2193836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46231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43" grpId="0" animBg="1"/>
      <p:bldP spid="44" grpId="0" animBg="1"/>
      <p:bldP spid="48" grpId="0"/>
      <p:bldP spid="50" grpId="0"/>
      <p:bldP spid="51" grpId="0" animBg="1"/>
      <p:bldP spid="55" grpId="0"/>
      <p:bldP spid="56" grpId="0" animBg="1"/>
      <p:bldP spid="57" grpId="0" animBg="1"/>
      <p:bldP spid="59" grpId="0"/>
      <p:bldP spid="6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6C1A26-6C7E-24F6-B2D1-9ED8AC6B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920" y="160989"/>
            <a:ext cx="9933433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                  Para empezar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B581629-D67D-541F-5321-206F39F32A78}"/>
              </a:ext>
            </a:extLst>
          </p:cNvPr>
          <p:cNvSpPr txBox="1"/>
          <p:nvPr/>
        </p:nvSpPr>
        <p:spPr>
          <a:xfrm>
            <a:off x="838053" y="989398"/>
            <a:ext cx="1015316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El resultado de efectuar una </a:t>
            </a:r>
            <a:r>
              <a:rPr lang="es-ES" sz="2700" i="1" dirty="0">
                <a:latin typeface="Comic Sans MS" panose="030F0702030302020204" pitchFamily="66" charset="0"/>
              </a:rPr>
              <a:t>operación elemental </a:t>
            </a:r>
            <a:r>
              <a:rPr lang="es-ES" sz="2700" dirty="0">
                <a:latin typeface="Comic Sans MS" panose="030F0702030302020204" pitchFamily="66" charset="0"/>
              </a:rPr>
              <a:t>(de fila o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columna)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  </a:t>
            </a:r>
            <a:r>
              <a:rPr lang="es-ES" sz="2700" dirty="0">
                <a:latin typeface="Comic Sans MS" panose="030F0702030302020204" pitchFamily="66" charset="0"/>
              </a:rPr>
              <a:t>sobre una matriz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A  </a:t>
            </a:r>
            <a:r>
              <a:rPr lang="es-ES" sz="2700" dirty="0">
                <a:latin typeface="Comic Sans MS" panose="030F0702030302020204" pitchFamily="66" charset="0"/>
              </a:rPr>
              <a:t>es otra matriz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B </a:t>
            </a:r>
            <a:r>
              <a:rPr lang="es-ES" sz="2700" dirty="0">
                <a:latin typeface="Comic Sans MS" panose="030F0702030302020204" pitchFamily="66" charset="0"/>
              </a:rPr>
              <a:t>(en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general, B ≠ A)  que tiene los mismos números de filas y de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columnas que A. </a:t>
            </a:r>
          </a:p>
          <a:p>
            <a:endParaRPr lang="es-ES" dirty="0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CB581629-D67D-541F-5321-206F39F32A78}"/>
              </a:ext>
            </a:extLst>
          </p:cNvPr>
          <p:cNvSpPr txBox="1"/>
          <p:nvPr/>
        </p:nvSpPr>
        <p:spPr>
          <a:xfrm>
            <a:off x="838052" y="2807982"/>
            <a:ext cx="10153165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  </a:t>
            </a:r>
            <a:r>
              <a:rPr lang="es-ES" sz="2700" dirty="0">
                <a:latin typeface="Comic Sans MS" panose="030F0702030302020204" pitchFamily="66" charset="0"/>
              </a:rPr>
              <a:t>Por ello </a:t>
            </a:r>
            <a:r>
              <a:rPr lang="es-ES" sz="2700" b="1" i="1" u="sng" dirty="0">
                <a:latin typeface="Comic Sans MS" panose="030F0702030302020204" pitchFamily="66" charset="0"/>
              </a:rPr>
              <a:t>no</a:t>
            </a:r>
            <a:r>
              <a:rPr lang="es-ES" sz="2700" u="sng" dirty="0">
                <a:latin typeface="Comic Sans MS" panose="030F0702030302020204" pitchFamily="66" charset="0"/>
              </a:rPr>
              <a:t> escribiremos A = B</a:t>
            </a:r>
            <a:r>
              <a:rPr lang="es-ES" sz="2700" dirty="0">
                <a:latin typeface="Comic Sans MS" panose="030F0702030302020204" pitchFamily="66" charset="0"/>
              </a:rPr>
              <a:t>, sino que utilizaremos las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notaciones:  </a:t>
            </a:r>
          </a:p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                        A           B,    B = e(A)</a:t>
            </a:r>
            <a:endParaRPr lang="es-ES" dirty="0"/>
          </a:p>
        </p:txBody>
      </p:sp>
      <p:cxnSp>
        <p:nvCxnSpPr>
          <p:cNvPr id="7" name="Conector recto de flecha 6"/>
          <p:cNvCxnSpPr/>
          <p:nvPr/>
        </p:nvCxnSpPr>
        <p:spPr>
          <a:xfrm>
            <a:off x="4636155" y="3879799"/>
            <a:ext cx="1019907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CuadroTexto 14"/>
          <p:cNvSpPr txBox="1"/>
          <p:nvPr/>
        </p:nvSpPr>
        <p:spPr>
          <a:xfrm>
            <a:off x="4955191" y="3285404"/>
            <a:ext cx="3818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endParaRPr lang="es-ES_tradnl" sz="280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B581629-D67D-541F-5321-206F39F32A78}"/>
              </a:ext>
            </a:extLst>
          </p:cNvPr>
          <p:cNvSpPr txBox="1"/>
          <p:nvPr/>
        </p:nvSpPr>
        <p:spPr>
          <a:xfrm>
            <a:off x="838051" y="4073305"/>
            <a:ext cx="1089088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Si A tiene </a:t>
            </a:r>
            <a:r>
              <a:rPr lang="es-ES" sz="2700" b="1" dirty="0">
                <a:latin typeface="Comic Sans MS" panose="030F0702030302020204" pitchFamily="66" charset="0"/>
              </a:rPr>
              <a:t>m</a:t>
            </a:r>
            <a:r>
              <a:rPr lang="es-ES" sz="2700" dirty="0">
                <a:latin typeface="Comic Sans MS" panose="030F0702030302020204" pitchFamily="66" charset="0"/>
              </a:rPr>
              <a:t> filas y </a:t>
            </a:r>
            <a:r>
              <a:rPr lang="es-ES" sz="2700" b="1" dirty="0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 columnas (A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K</a:t>
            </a:r>
            <a:r>
              <a:rPr lang="es-ES" sz="2700" dirty="0">
                <a:latin typeface="Comic Sans MS" panose="030F0702030302020204" pitchFamily="66" charset="0"/>
              </a:rPr>
              <a:t>(m x n)), simbolizaremos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las filas de  A  y de  e(A)  como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f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(A), … , </a:t>
            </a:r>
            <a:r>
              <a:rPr lang="es-ES" sz="2700" dirty="0" err="1">
                <a:latin typeface="Comic Sans MS" panose="030F0702030302020204" pitchFamily="66" charset="0"/>
              </a:rPr>
              <a:t>f</a:t>
            </a:r>
            <a:r>
              <a:rPr lang="es-ES" sz="2700" baseline="-25000" dirty="0" err="1">
                <a:latin typeface="Comic Sans MS" panose="030F0702030302020204" pitchFamily="66" charset="0"/>
              </a:rPr>
              <a:t>m</a:t>
            </a:r>
            <a:r>
              <a:rPr lang="es-ES" sz="2700" dirty="0">
                <a:latin typeface="Comic Sans MS" panose="030F0702030302020204" pitchFamily="66" charset="0"/>
              </a:rPr>
              <a:t>(A);      f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(e(A)), … , </a:t>
            </a:r>
            <a:r>
              <a:rPr lang="es-ES" sz="2700" dirty="0" err="1">
                <a:latin typeface="Comic Sans MS" panose="030F0702030302020204" pitchFamily="66" charset="0"/>
              </a:rPr>
              <a:t>f</a:t>
            </a:r>
            <a:r>
              <a:rPr lang="es-ES" sz="2700" baseline="-25000" dirty="0" err="1">
                <a:latin typeface="Comic Sans MS" panose="030F0702030302020204" pitchFamily="66" charset="0"/>
              </a:rPr>
              <a:t>m</a:t>
            </a:r>
            <a:r>
              <a:rPr lang="es-ES" sz="2700" dirty="0">
                <a:latin typeface="Comic Sans MS" panose="030F0702030302020204" pitchFamily="66" charset="0"/>
              </a:rPr>
              <a:t>(e(A)).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Y simbolizaremos las columnas respectivas como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c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(A), … , </a:t>
            </a:r>
            <a:r>
              <a:rPr lang="es-ES" sz="2700" dirty="0" err="1">
                <a:latin typeface="Comic Sans MS" panose="030F0702030302020204" pitchFamily="66" charset="0"/>
              </a:rPr>
              <a:t>c</a:t>
            </a:r>
            <a:r>
              <a:rPr lang="es-ES" sz="2700" baseline="-25000" dirty="0" err="1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(A);      c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(e(A)), … , </a:t>
            </a:r>
            <a:r>
              <a:rPr lang="es-ES" sz="2700" dirty="0" err="1">
                <a:latin typeface="Comic Sans MS" panose="030F0702030302020204" pitchFamily="66" charset="0"/>
              </a:rPr>
              <a:t>c</a:t>
            </a:r>
            <a:r>
              <a:rPr lang="es-ES" sz="2700" baseline="-25000" dirty="0" err="1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(e(A)).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55860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5" grpId="0"/>
      <p:bldP spid="9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hlinkClick r:id="rId2" action="ppaction://hlinksldjump"/>
            <a:extLst>
              <a:ext uri="{FF2B5EF4-FFF2-40B4-BE49-F238E27FC236}">
                <a16:creationId xmlns:a16="http://schemas.microsoft.com/office/drawing/2014/main" id="{7964FEA3-B090-FD83-C85D-3ED5D40DFC01}"/>
              </a:ext>
            </a:extLst>
          </p:cNvPr>
          <p:cNvSpPr/>
          <p:nvPr/>
        </p:nvSpPr>
        <p:spPr>
          <a:xfrm>
            <a:off x="5225473" y="2703521"/>
            <a:ext cx="2080492" cy="104555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5227782"/>
                      <a:gd name="connsiteY0" fmla="*/ 0 h 1045557"/>
                      <a:gd name="connsiteX1" fmla="*/ 5227782 w 5227782"/>
                      <a:gd name="connsiteY1" fmla="*/ 0 h 1045557"/>
                      <a:gd name="connsiteX2" fmla="*/ 5227782 w 5227782"/>
                      <a:gd name="connsiteY2" fmla="*/ 1045557 h 1045557"/>
                      <a:gd name="connsiteX3" fmla="*/ 0 w 5227782"/>
                      <a:gd name="connsiteY3" fmla="*/ 1045557 h 1045557"/>
                      <a:gd name="connsiteX4" fmla="*/ 0 w 5227782"/>
                      <a:gd name="connsiteY4" fmla="*/ 0 h 104555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227782" h="1045557" fill="none" extrusionOk="0">
                        <a:moveTo>
                          <a:pt x="0" y="0"/>
                        </a:moveTo>
                        <a:cubicBezTo>
                          <a:pt x="1298587" y="-49533"/>
                          <a:pt x="3220834" y="-14809"/>
                          <a:pt x="5227782" y="0"/>
                        </a:cubicBezTo>
                        <a:cubicBezTo>
                          <a:pt x="5242517" y="438251"/>
                          <a:pt x="5302284" y="617118"/>
                          <a:pt x="5227782" y="1045557"/>
                        </a:cubicBezTo>
                        <a:cubicBezTo>
                          <a:pt x="3788634" y="997326"/>
                          <a:pt x="1190361" y="1130012"/>
                          <a:pt x="0" y="1045557"/>
                        </a:cubicBezTo>
                        <a:cubicBezTo>
                          <a:pt x="79548" y="687227"/>
                          <a:pt x="21950" y="269712"/>
                          <a:pt x="0" y="0"/>
                        </a:cubicBezTo>
                        <a:close/>
                      </a:path>
                      <a:path w="5227782" h="1045557" stroke="0" extrusionOk="0">
                        <a:moveTo>
                          <a:pt x="0" y="0"/>
                        </a:moveTo>
                        <a:cubicBezTo>
                          <a:pt x="2502706" y="118645"/>
                          <a:pt x="3065621" y="116012"/>
                          <a:pt x="5227782" y="0"/>
                        </a:cubicBezTo>
                        <a:cubicBezTo>
                          <a:pt x="5166567" y="383114"/>
                          <a:pt x="5257048" y="719580"/>
                          <a:pt x="5227782" y="1045557"/>
                        </a:cubicBezTo>
                        <a:cubicBezTo>
                          <a:pt x="4279420" y="1180157"/>
                          <a:pt x="1531167" y="888361"/>
                          <a:pt x="0" y="1045557"/>
                        </a:cubicBezTo>
                        <a:cubicBezTo>
                          <a:pt x="56498" y="602082"/>
                          <a:pt x="-79391" y="459528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Sí</a:t>
            </a:r>
            <a:endParaRPr lang="es-ES" sz="4000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57EFAC73-705A-9213-9F66-28E44DABE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6812" y="283468"/>
            <a:ext cx="8147304" cy="1325563"/>
          </a:xfrm>
          <a:pattFill prst="wdUpDiag">
            <a:fgClr>
              <a:srgbClr val="FFFF00"/>
            </a:fgClr>
            <a:bgClr>
              <a:schemeClr val="bg1"/>
            </a:bgClr>
          </a:patt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 ¿</a:t>
            </a:r>
            <a:r>
              <a:rPr lang="es-ES" sz="4800" b="1" dirty="0">
                <a:solidFill>
                  <a:schemeClr val="accent6">
                    <a:lumMod val="50000"/>
                  </a:schemeClr>
                </a:solidFill>
              </a:rPr>
              <a:t>Quieres ponerte a prueba?</a:t>
            </a:r>
            <a:endParaRPr lang="es-ES" sz="4800" b="1" dirty="0">
              <a:solidFill>
                <a:srgbClr val="7030A0"/>
              </a:solidFill>
            </a:endParaRPr>
          </a:p>
        </p:txBody>
      </p:sp>
      <p:sp>
        <p:nvSpPr>
          <p:cNvPr id="2" name="Rectángulo 1">
            <a:hlinkClick r:id="rId3" action="ppaction://hlinksldjump"/>
            <a:extLst>
              <a:ext uri="{FF2B5EF4-FFF2-40B4-BE49-F238E27FC236}">
                <a16:creationId xmlns:a16="http://schemas.microsoft.com/office/drawing/2014/main" id="{1BB4E0E1-0249-684A-5F80-6E0AC725BA5D}"/>
              </a:ext>
            </a:extLst>
          </p:cNvPr>
          <p:cNvSpPr/>
          <p:nvPr/>
        </p:nvSpPr>
        <p:spPr>
          <a:xfrm>
            <a:off x="5225473" y="4403156"/>
            <a:ext cx="2080492" cy="104555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5227782"/>
                      <a:gd name="connsiteY0" fmla="*/ 0 h 1045557"/>
                      <a:gd name="connsiteX1" fmla="*/ 5227782 w 5227782"/>
                      <a:gd name="connsiteY1" fmla="*/ 0 h 1045557"/>
                      <a:gd name="connsiteX2" fmla="*/ 5227782 w 5227782"/>
                      <a:gd name="connsiteY2" fmla="*/ 1045557 h 1045557"/>
                      <a:gd name="connsiteX3" fmla="*/ 0 w 5227782"/>
                      <a:gd name="connsiteY3" fmla="*/ 1045557 h 1045557"/>
                      <a:gd name="connsiteX4" fmla="*/ 0 w 5227782"/>
                      <a:gd name="connsiteY4" fmla="*/ 0 h 104555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227782" h="1045557" fill="none" extrusionOk="0">
                        <a:moveTo>
                          <a:pt x="0" y="0"/>
                        </a:moveTo>
                        <a:cubicBezTo>
                          <a:pt x="1298587" y="-49533"/>
                          <a:pt x="3220834" y="-14809"/>
                          <a:pt x="5227782" y="0"/>
                        </a:cubicBezTo>
                        <a:cubicBezTo>
                          <a:pt x="5242517" y="438251"/>
                          <a:pt x="5302284" y="617118"/>
                          <a:pt x="5227782" y="1045557"/>
                        </a:cubicBezTo>
                        <a:cubicBezTo>
                          <a:pt x="3788634" y="997326"/>
                          <a:pt x="1190361" y="1130012"/>
                          <a:pt x="0" y="1045557"/>
                        </a:cubicBezTo>
                        <a:cubicBezTo>
                          <a:pt x="79548" y="687227"/>
                          <a:pt x="21950" y="269712"/>
                          <a:pt x="0" y="0"/>
                        </a:cubicBezTo>
                        <a:close/>
                      </a:path>
                      <a:path w="5227782" h="1045557" stroke="0" extrusionOk="0">
                        <a:moveTo>
                          <a:pt x="0" y="0"/>
                        </a:moveTo>
                        <a:cubicBezTo>
                          <a:pt x="2502706" y="118645"/>
                          <a:pt x="3065621" y="116012"/>
                          <a:pt x="5227782" y="0"/>
                        </a:cubicBezTo>
                        <a:cubicBezTo>
                          <a:pt x="5166567" y="383114"/>
                          <a:pt x="5257048" y="719580"/>
                          <a:pt x="5227782" y="1045557"/>
                        </a:cubicBezTo>
                        <a:cubicBezTo>
                          <a:pt x="4279420" y="1180157"/>
                          <a:pt x="1531167" y="888361"/>
                          <a:pt x="0" y="1045557"/>
                        </a:cubicBezTo>
                        <a:cubicBezTo>
                          <a:pt x="56498" y="602082"/>
                          <a:pt x="-79391" y="459528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No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45578434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: esquinas redondeadas 11">
            <a:hlinkClick r:id="rId2" action="ppaction://hlinksldjump"/>
            <a:extLst>
              <a:ext uri="{FF2B5EF4-FFF2-40B4-BE49-F238E27FC236}">
                <a16:creationId xmlns:a16="http://schemas.microsoft.com/office/drawing/2014/main" id="{0542F898-2301-F743-9844-202B04407BF2}"/>
              </a:ext>
            </a:extLst>
          </p:cNvPr>
          <p:cNvSpPr/>
          <p:nvPr/>
        </p:nvSpPr>
        <p:spPr>
          <a:xfrm>
            <a:off x="2324736" y="2666562"/>
            <a:ext cx="3240322" cy="9144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latin typeface="Comic Sans MS" panose="030F0702030302020204" pitchFamily="66" charset="0"/>
              </a:rPr>
              <a:t>Pregunta  1</a:t>
            </a:r>
          </a:p>
        </p:txBody>
      </p:sp>
      <p:sp>
        <p:nvSpPr>
          <p:cNvPr id="13" name="Rectángulo: esquinas redondeadas 12">
            <a:hlinkClick r:id="rId3" action="ppaction://hlinksldjump"/>
            <a:extLst>
              <a:ext uri="{FF2B5EF4-FFF2-40B4-BE49-F238E27FC236}">
                <a16:creationId xmlns:a16="http://schemas.microsoft.com/office/drawing/2014/main" id="{E9880445-ABB9-A2EA-727B-5DC4740C6EC7}"/>
              </a:ext>
            </a:extLst>
          </p:cNvPr>
          <p:cNvSpPr/>
          <p:nvPr/>
        </p:nvSpPr>
        <p:spPr>
          <a:xfrm>
            <a:off x="6796834" y="2666562"/>
            <a:ext cx="3240000" cy="9144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latin typeface="Comic Sans MS" panose="030F0702030302020204" pitchFamily="66" charset="0"/>
              </a:rPr>
              <a:t>Pregunta  2</a:t>
            </a:r>
          </a:p>
        </p:txBody>
      </p:sp>
    </p:spTree>
    <p:extLst>
      <p:ext uri="{BB962C8B-B14F-4D97-AF65-F5344CB8AC3E}">
        <p14:creationId xmlns:p14="http://schemas.microsoft.com/office/powerpoint/2010/main" val="383197610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7F5EAB-7251-1764-0006-B50CF488C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567154"/>
            <a:ext cx="11635249" cy="2444606"/>
          </a:xfrm>
        </p:spPr>
        <p:txBody>
          <a:bodyPr>
            <a:normAutofit/>
          </a:bodyPr>
          <a:lstStyle/>
          <a:p>
            <a:r>
              <a:rPr lang="es-ES" dirty="0">
                <a:solidFill>
                  <a:srgbClr val="00B0F0"/>
                </a:solidFill>
              </a:rPr>
              <a:t>1.   </a:t>
            </a:r>
            <a:r>
              <a:rPr lang="es-ES" dirty="0"/>
              <a:t>Si  </a:t>
            </a:r>
            <a:r>
              <a:rPr lang="es-ES" sz="4000" dirty="0">
                <a:latin typeface="Comic Sans MS" panose="030F0702030302020204" pitchFamily="66" charset="0"/>
              </a:rPr>
              <a:t>A=</a:t>
            </a:r>
            <a:r>
              <a:rPr lang="es-ES" dirty="0"/>
              <a:t>                    </a:t>
            </a:r>
            <a:r>
              <a:rPr lang="es-ES" sz="4000" dirty="0">
                <a:latin typeface="Comic Sans MS" panose="030F0702030302020204" pitchFamily="66" charset="0"/>
              </a:rPr>
              <a:t>, e</a:t>
            </a:r>
            <a:r>
              <a:rPr lang="es-ES" sz="4000" baseline="-25000" dirty="0">
                <a:latin typeface="Comic Sans MS" panose="030F0702030302020204" pitchFamily="66" charset="0"/>
              </a:rPr>
              <a:t>1</a:t>
            </a:r>
            <a:r>
              <a:rPr lang="es-ES" sz="4000" dirty="0">
                <a:latin typeface="Comic Sans MS" panose="030F0702030302020204" pitchFamily="66" charset="0"/>
              </a:rPr>
              <a:t>= f</a:t>
            </a:r>
            <a:r>
              <a:rPr lang="es-ES" sz="4000" baseline="-25000" dirty="0">
                <a:latin typeface="Comic Sans MS" panose="030F0702030302020204" pitchFamily="66" charset="0"/>
              </a:rPr>
              <a:t>2</a:t>
            </a:r>
            <a:r>
              <a:rPr lang="es-ES" sz="4000" dirty="0">
                <a:latin typeface="Comic Sans MS" panose="030F0702030302020204" pitchFamily="66" charset="0"/>
              </a:rPr>
              <a:t>-2f</a:t>
            </a:r>
            <a:r>
              <a:rPr lang="es-ES" sz="4000" baseline="-25000" dirty="0">
                <a:latin typeface="Comic Sans MS" panose="030F0702030302020204" pitchFamily="66" charset="0"/>
              </a:rPr>
              <a:t>1</a:t>
            </a:r>
            <a:r>
              <a:rPr lang="es-ES" sz="4000" dirty="0">
                <a:latin typeface="Comic Sans MS" panose="030F0702030302020204" pitchFamily="66" charset="0"/>
              </a:rPr>
              <a:t>, e</a:t>
            </a:r>
            <a:r>
              <a:rPr lang="es-ES" sz="4000" baseline="-25000" dirty="0">
                <a:latin typeface="Comic Sans MS" panose="030F0702030302020204" pitchFamily="66" charset="0"/>
              </a:rPr>
              <a:t>2</a:t>
            </a:r>
            <a:r>
              <a:rPr lang="es-ES" sz="4000" dirty="0">
                <a:latin typeface="Comic Sans MS" panose="030F0702030302020204" pitchFamily="66" charset="0"/>
              </a:rPr>
              <a:t>=c</a:t>
            </a:r>
            <a:r>
              <a:rPr lang="es-ES" sz="4000" baseline="-25000" dirty="0">
                <a:latin typeface="Comic Sans MS" panose="030F0702030302020204" pitchFamily="66" charset="0"/>
              </a:rPr>
              <a:t>2</a:t>
            </a:r>
            <a:r>
              <a:rPr lang="es-ES" sz="4000" dirty="0">
                <a:latin typeface="Comic Sans MS" panose="030F0702030302020204" pitchFamily="66" charset="0"/>
              </a:rPr>
              <a:t>+3c</a:t>
            </a:r>
            <a:r>
              <a:rPr lang="es-ES" sz="4000" baseline="-25000" dirty="0">
                <a:latin typeface="Comic Sans MS" panose="030F0702030302020204" pitchFamily="66" charset="0"/>
              </a:rPr>
              <a:t>3</a:t>
            </a:r>
            <a:r>
              <a:rPr lang="es-ES" sz="4000" dirty="0">
                <a:latin typeface="Comic Sans MS" panose="030F0702030302020204" pitchFamily="66" charset="0"/>
              </a:rPr>
              <a:t> , e</a:t>
            </a:r>
            <a:r>
              <a:rPr lang="es-ES" sz="4000" baseline="-25000" dirty="0">
                <a:latin typeface="Comic Sans MS" panose="030F0702030302020204" pitchFamily="66" charset="0"/>
              </a:rPr>
              <a:t>3</a:t>
            </a:r>
            <a:r>
              <a:rPr lang="es-ES" sz="4000" dirty="0">
                <a:latin typeface="Comic Sans MS" panose="030F0702030302020204" pitchFamily="66" charset="0"/>
              </a:rPr>
              <a:t>=4c</a:t>
            </a:r>
            <a:r>
              <a:rPr lang="es-ES" sz="4000" baseline="-25000" dirty="0">
                <a:latin typeface="Comic Sans MS" panose="030F0702030302020204" pitchFamily="66" charset="0"/>
              </a:rPr>
              <a:t>1</a:t>
            </a:r>
            <a:r>
              <a:rPr lang="es-ES" sz="4000" dirty="0">
                <a:latin typeface="Comic Sans MS" panose="030F0702030302020204" pitchFamily="66" charset="0"/>
              </a:rPr>
              <a:t>,</a:t>
            </a:r>
            <a:br>
              <a:rPr lang="es-ES" sz="4000" dirty="0">
                <a:latin typeface="Comic Sans MS" panose="030F0702030302020204" pitchFamily="66" charset="0"/>
              </a:rPr>
            </a:br>
            <a:br>
              <a:rPr lang="es-ES" sz="4000" dirty="0">
                <a:latin typeface="Comic Sans MS" panose="030F0702030302020204" pitchFamily="66" charset="0"/>
              </a:rPr>
            </a:br>
            <a:r>
              <a:rPr lang="es-ES" sz="4000" dirty="0">
                <a:latin typeface="Comic Sans MS" panose="030F0702030302020204" pitchFamily="66" charset="0"/>
              </a:rPr>
              <a:t>     la matriz   B = e</a:t>
            </a:r>
            <a:r>
              <a:rPr lang="es-ES" sz="4000" baseline="-25000" dirty="0">
                <a:latin typeface="Comic Sans MS" panose="030F0702030302020204" pitchFamily="66" charset="0"/>
              </a:rPr>
              <a:t>3</a:t>
            </a:r>
            <a:r>
              <a:rPr lang="es-ES" sz="4000" dirty="0">
                <a:latin typeface="Comic Sans MS" panose="030F0702030302020204" pitchFamily="66" charset="0"/>
              </a:rPr>
              <a:t>(e</a:t>
            </a:r>
            <a:r>
              <a:rPr lang="es-ES" sz="4000" baseline="-25000" dirty="0">
                <a:latin typeface="Comic Sans MS" panose="030F0702030302020204" pitchFamily="66" charset="0"/>
              </a:rPr>
              <a:t>2</a:t>
            </a:r>
            <a:r>
              <a:rPr lang="es-ES" sz="4000" dirty="0">
                <a:latin typeface="Comic Sans MS" panose="030F0702030302020204" pitchFamily="66" charset="0"/>
              </a:rPr>
              <a:t>(e</a:t>
            </a:r>
            <a:r>
              <a:rPr lang="es-ES" sz="4000" baseline="-25000" dirty="0">
                <a:latin typeface="Comic Sans MS" panose="030F0702030302020204" pitchFamily="66" charset="0"/>
              </a:rPr>
              <a:t>1</a:t>
            </a:r>
            <a:r>
              <a:rPr lang="es-ES" sz="4000" dirty="0">
                <a:latin typeface="Comic Sans MS" panose="030F0702030302020204" pitchFamily="66" charset="0"/>
              </a:rPr>
              <a:t>(A)))  vale: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FFAD59A-7BB9-08F3-1C01-10E57CE40D33}"/>
              </a:ext>
            </a:extLst>
          </p:cNvPr>
          <p:cNvSpPr txBox="1"/>
          <p:nvPr/>
        </p:nvSpPr>
        <p:spPr>
          <a:xfrm>
            <a:off x="2524818" y="488386"/>
            <a:ext cx="2271313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4000" dirty="0">
                <a:latin typeface="Comic Sans MS" panose="030F0702030302020204" pitchFamily="66" charset="0"/>
              </a:rPr>
              <a:t>1   0  2         </a:t>
            </a:r>
          </a:p>
          <a:p>
            <a:r>
              <a:rPr lang="es-ES" sz="4000" dirty="0">
                <a:latin typeface="Comic Sans MS" panose="030F0702030302020204" pitchFamily="66" charset="0"/>
              </a:rPr>
              <a:t> 2 -3  5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8644C276-B3B0-DEA4-C90D-3BE4121AB3B4}"/>
              </a:ext>
            </a:extLst>
          </p:cNvPr>
          <p:cNvSpPr/>
          <p:nvPr/>
        </p:nvSpPr>
        <p:spPr>
          <a:xfrm>
            <a:off x="2632686" y="602772"/>
            <a:ext cx="70783" cy="1098472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62A4AB0C-63C3-933A-33D0-1071F43BE89B}"/>
              </a:ext>
            </a:extLst>
          </p:cNvPr>
          <p:cNvSpPr/>
          <p:nvPr/>
        </p:nvSpPr>
        <p:spPr>
          <a:xfrm>
            <a:off x="4458372" y="602772"/>
            <a:ext cx="70783" cy="1098472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01D72C0F-F896-B9C1-D691-1F3CB2E43E6C}"/>
              </a:ext>
            </a:extLst>
          </p:cNvPr>
          <p:cNvSpPr txBox="1">
            <a:spLocks/>
          </p:cNvSpPr>
          <p:nvPr/>
        </p:nvSpPr>
        <p:spPr>
          <a:xfrm>
            <a:off x="537086" y="3274775"/>
            <a:ext cx="5303980" cy="1631216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03A0841E-B1D6-EEB0-C3EA-5242B6ABD1E2}"/>
              </a:ext>
            </a:extLst>
          </p:cNvPr>
          <p:cNvSpPr txBox="1">
            <a:spLocks/>
          </p:cNvSpPr>
          <p:nvPr/>
        </p:nvSpPr>
        <p:spPr>
          <a:xfrm>
            <a:off x="1492174" y="2882334"/>
            <a:ext cx="3259408" cy="2444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B =</a:t>
            </a:r>
            <a:r>
              <a:rPr lang="es-ES" sz="40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6" name="Abrir corchete 5">
            <a:extLst>
              <a:ext uri="{FF2B5EF4-FFF2-40B4-BE49-F238E27FC236}">
                <a16:creationId xmlns:a16="http://schemas.microsoft.com/office/drawing/2014/main" id="{BC00F31F-148C-FA8B-71F0-A44D264D73D2}"/>
              </a:ext>
            </a:extLst>
          </p:cNvPr>
          <p:cNvSpPr/>
          <p:nvPr/>
        </p:nvSpPr>
        <p:spPr>
          <a:xfrm>
            <a:off x="2524818" y="3534031"/>
            <a:ext cx="70783" cy="1098472"/>
          </a:xfrm>
          <a:prstGeom prst="lef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Cerrar corchete 8">
            <a:extLst>
              <a:ext uri="{FF2B5EF4-FFF2-40B4-BE49-F238E27FC236}">
                <a16:creationId xmlns:a16="http://schemas.microsoft.com/office/drawing/2014/main" id="{07C9962E-4206-0989-5737-E3AC8DEDCF35}"/>
              </a:ext>
            </a:extLst>
          </p:cNvPr>
          <p:cNvSpPr/>
          <p:nvPr/>
        </p:nvSpPr>
        <p:spPr>
          <a:xfrm>
            <a:off x="4350504" y="3534031"/>
            <a:ext cx="70783" cy="1098472"/>
          </a:xfrm>
          <a:prstGeom prst="righ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C9A7CF3F-EF32-F437-5C6C-F7CAD99EE910}"/>
              </a:ext>
            </a:extLst>
          </p:cNvPr>
          <p:cNvSpPr txBox="1">
            <a:spLocks/>
          </p:cNvSpPr>
          <p:nvPr/>
        </p:nvSpPr>
        <p:spPr>
          <a:xfrm>
            <a:off x="6346024" y="3289029"/>
            <a:ext cx="5303980" cy="1631216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6FAE853B-160F-4FC6-C38E-F46992B42BD8}"/>
              </a:ext>
            </a:extLst>
          </p:cNvPr>
          <p:cNvSpPr txBox="1">
            <a:spLocks/>
          </p:cNvSpPr>
          <p:nvPr/>
        </p:nvSpPr>
        <p:spPr>
          <a:xfrm>
            <a:off x="7239129" y="2889989"/>
            <a:ext cx="3259408" cy="2444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B =</a:t>
            </a:r>
            <a:r>
              <a:rPr lang="es-ES" sz="40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14" name="CuadroTexto 13">
            <a:hlinkClick r:id="rId2" action="ppaction://hlinksldjump"/>
            <a:extLst>
              <a:ext uri="{FF2B5EF4-FFF2-40B4-BE49-F238E27FC236}">
                <a16:creationId xmlns:a16="http://schemas.microsoft.com/office/drawing/2014/main" id="{551228C1-C683-12CF-63B2-541A6EA9A085}"/>
              </a:ext>
            </a:extLst>
          </p:cNvPr>
          <p:cNvSpPr txBox="1"/>
          <p:nvPr/>
        </p:nvSpPr>
        <p:spPr>
          <a:xfrm>
            <a:off x="2447690" y="3429000"/>
            <a:ext cx="2271313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4   0  2         </a:t>
            </a:r>
          </a:p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 0   0  5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Abrir corchete 15">
            <a:extLst>
              <a:ext uri="{FF2B5EF4-FFF2-40B4-BE49-F238E27FC236}">
                <a16:creationId xmlns:a16="http://schemas.microsoft.com/office/drawing/2014/main" id="{3888DCFC-3885-8622-C090-56B7019BF665}"/>
              </a:ext>
            </a:extLst>
          </p:cNvPr>
          <p:cNvSpPr/>
          <p:nvPr/>
        </p:nvSpPr>
        <p:spPr>
          <a:xfrm>
            <a:off x="8271773" y="3541686"/>
            <a:ext cx="70783" cy="1098472"/>
          </a:xfrm>
          <a:prstGeom prst="lef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7" name="Cerrar corchete 16">
            <a:hlinkClick r:id="rId2" action="ppaction://hlinksldjump"/>
            <a:extLst>
              <a:ext uri="{FF2B5EF4-FFF2-40B4-BE49-F238E27FC236}">
                <a16:creationId xmlns:a16="http://schemas.microsoft.com/office/drawing/2014/main" id="{C3BBBC2F-9166-EB85-96F1-36AF661A6865}"/>
              </a:ext>
            </a:extLst>
          </p:cNvPr>
          <p:cNvSpPr/>
          <p:nvPr/>
        </p:nvSpPr>
        <p:spPr>
          <a:xfrm>
            <a:off x="10097459" y="3541686"/>
            <a:ext cx="70783" cy="1098472"/>
          </a:xfrm>
          <a:prstGeom prst="righ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8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81B43A4D-098D-C789-5B85-412D1072F529}"/>
              </a:ext>
            </a:extLst>
          </p:cNvPr>
          <p:cNvSpPr txBox="1">
            <a:spLocks/>
          </p:cNvSpPr>
          <p:nvPr/>
        </p:nvSpPr>
        <p:spPr>
          <a:xfrm>
            <a:off x="541996" y="5060018"/>
            <a:ext cx="5303980" cy="1631216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9" name="Título 1">
            <a:extLst>
              <a:ext uri="{FF2B5EF4-FFF2-40B4-BE49-F238E27FC236}">
                <a16:creationId xmlns:a16="http://schemas.microsoft.com/office/drawing/2014/main" id="{A2A6945E-8D93-50F0-9BDA-D6EF728E936F}"/>
              </a:ext>
            </a:extLst>
          </p:cNvPr>
          <p:cNvSpPr txBox="1">
            <a:spLocks/>
          </p:cNvSpPr>
          <p:nvPr/>
        </p:nvSpPr>
        <p:spPr>
          <a:xfrm>
            <a:off x="1567397" y="4657932"/>
            <a:ext cx="3259408" cy="2444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B =</a:t>
            </a:r>
            <a:r>
              <a:rPr lang="es-ES" sz="40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0" name="CuadroTexto 19">
            <a:hlinkClick r:id="rId2" action="ppaction://hlinksldjump"/>
            <a:extLst>
              <a:ext uri="{FF2B5EF4-FFF2-40B4-BE49-F238E27FC236}">
                <a16:creationId xmlns:a16="http://schemas.microsoft.com/office/drawing/2014/main" id="{287CD171-1B31-18A8-AAC1-A7924D05221E}"/>
              </a:ext>
            </a:extLst>
          </p:cNvPr>
          <p:cNvSpPr txBox="1"/>
          <p:nvPr/>
        </p:nvSpPr>
        <p:spPr>
          <a:xfrm>
            <a:off x="2507714" y="5258787"/>
            <a:ext cx="2271313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4   6  2         </a:t>
            </a:r>
          </a:p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 8  12 5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Abrir corchete 20">
            <a:extLst>
              <a:ext uri="{FF2B5EF4-FFF2-40B4-BE49-F238E27FC236}">
                <a16:creationId xmlns:a16="http://schemas.microsoft.com/office/drawing/2014/main" id="{E0D183C5-DD21-CA7E-CFD3-8D0016D84B73}"/>
              </a:ext>
            </a:extLst>
          </p:cNvPr>
          <p:cNvSpPr/>
          <p:nvPr/>
        </p:nvSpPr>
        <p:spPr>
          <a:xfrm>
            <a:off x="2529728" y="5319274"/>
            <a:ext cx="70783" cy="1098472"/>
          </a:xfrm>
          <a:prstGeom prst="lef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Cerrar corchete 21">
            <a:extLst>
              <a:ext uri="{FF2B5EF4-FFF2-40B4-BE49-F238E27FC236}">
                <a16:creationId xmlns:a16="http://schemas.microsoft.com/office/drawing/2014/main" id="{BAEADF1D-1223-38C5-398D-7406C285A1D0}"/>
              </a:ext>
            </a:extLst>
          </p:cNvPr>
          <p:cNvSpPr/>
          <p:nvPr/>
        </p:nvSpPr>
        <p:spPr>
          <a:xfrm>
            <a:off x="4384397" y="5319274"/>
            <a:ext cx="70783" cy="1098472"/>
          </a:xfrm>
          <a:prstGeom prst="righ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E63FA1FD-33D6-B068-ED8A-B357AF8232C1}"/>
              </a:ext>
            </a:extLst>
          </p:cNvPr>
          <p:cNvSpPr txBox="1">
            <a:spLocks/>
          </p:cNvSpPr>
          <p:nvPr/>
        </p:nvSpPr>
        <p:spPr>
          <a:xfrm>
            <a:off x="6346024" y="5060018"/>
            <a:ext cx="5303980" cy="1631216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25" name="Título 1">
            <a:hlinkClick r:id="rId2" action="ppaction://hlinksldjump"/>
            <a:extLst>
              <a:ext uri="{FF2B5EF4-FFF2-40B4-BE49-F238E27FC236}">
                <a16:creationId xmlns:a16="http://schemas.microsoft.com/office/drawing/2014/main" id="{FB994326-D884-8289-F3A7-181F0F0032A2}"/>
              </a:ext>
            </a:extLst>
          </p:cNvPr>
          <p:cNvSpPr txBox="1">
            <a:spLocks/>
          </p:cNvSpPr>
          <p:nvPr/>
        </p:nvSpPr>
        <p:spPr>
          <a:xfrm>
            <a:off x="6911826" y="4646207"/>
            <a:ext cx="4445147" cy="2444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Ninguna de las otras opciones es correcta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12" name="CuadroTexto 11">
            <a:hlinkClick r:id="rId3" action="ppaction://hlinksldjump"/>
            <a:extLst>
              <a:ext uri="{FF2B5EF4-FFF2-40B4-BE49-F238E27FC236}">
                <a16:creationId xmlns:a16="http://schemas.microsoft.com/office/drawing/2014/main" id="{70C121BA-C0A3-D21C-9DA0-6ACEA593281F}"/>
              </a:ext>
            </a:extLst>
          </p:cNvPr>
          <p:cNvSpPr txBox="1"/>
          <p:nvPr/>
        </p:nvSpPr>
        <p:spPr>
          <a:xfrm>
            <a:off x="8108118" y="3422555"/>
            <a:ext cx="2271313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4   6  2         </a:t>
            </a:r>
          </a:p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 0   0  1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137842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CC">
            <a:alpha val="50000"/>
          </a:srgb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7B5B272-FEBD-AED4-B9F3-FFE4681328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045083DE-18FA-3D26-781A-8A81571A97C3}"/>
              </a:ext>
            </a:extLst>
          </p:cNvPr>
          <p:cNvSpPr txBox="1">
            <a:spLocks/>
          </p:cNvSpPr>
          <p:nvPr/>
        </p:nvSpPr>
        <p:spPr>
          <a:xfrm>
            <a:off x="5747956" y="5489399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EADC57E-D404-A995-25A1-EBBC52D65F9E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4" name="Forma en L 3">
            <a:extLst>
              <a:ext uri="{FF2B5EF4-FFF2-40B4-BE49-F238E27FC236}">
                <a16:creationId xmlns:a16="http://schemas.microsoft.com/office/drawing/2014/main" id="{96B9132F-D88A-2A53-4DEC-29BF938B85E8}"/>
              </a:ext>
            </a:extLst>
          </p:cNvPr>
          <p:cNvSpPr/>
          <p:nvPr/>
        </p:nvSpPr>
        <p:spPr>
          <a:xfrm rot="2599813" flipH="1">
            <a:off x="2991412" y="1972771"/>
            <a:ext cx="1373157" cy="2699700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6DF2DAF9-8358-AB7D-7497-947A4839808E}"/>
              </a:ext>
            </a:extLst>
          </p:cNvPr>
          <p:cNvSpPr/>
          <p:nvPr/>
        </p:nvSpPr>
        <p:spPr>
          <a:xfrm>
            <a:off x="5949976" y="2660902"/>
            <a:ext cx="594746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EXCELENTE!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BA1A1E7C-C8B3-D0CB-FD8D-84333D0BB3AD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33CC3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Forma en L 2">
            <a:extLst>
              <a:ext uri="{FF2B5EF4-FFF2-40B4-BE49-F238E27FC236}">
                <a16:creationId xmlns:a16="http://schemas.microsoft.com/office/drawing/2014/main" id="{E89BDE08-88C6-1458-9652-0A6A7DC62849}"/>
              </a:ext>
            </a:extLst>
          </p:cNvPr>
          <p:cNvSpPr/>
          <p:nvPr/>
        </p:nvSpPr>
        <p:spPr>
          <a:xfrm rot="2599813" flipH="1">
            <a:off x="2970317" y="1667463"/>
            <a:ext cx="1373157" cy="2699700"/>
          </a:xfrm>
          <a:prstGeom prst="corner">
            <a:avLst/>
          </a:prstGeom>
          <a:solidFill>
            <a:srgbClr val="33CC33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762FF307-0DF0-2606-36C6-1AAD11DEDA28}"/>
              </a:ext>
            </a:extLst>
          </p:cNvPr>
          <p:cNvSpPr txBox="1">
            <a:spLocks/>
          </p:cNvSpPr>
          <p:nvPr/>
        </p:nvSpPr>
        <p:spPr>
          <a:xfrm>
            <a:off x="5694630" y="5329604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vuelve al test </a:t>
            </a:r>
          </a:p>
        </p:txBody>
      </p:sp>
      <p:sp>
        <p:nvSpPr>
          <p:cNvPr id="6" name="Flecha: hacia la izquierda 5">
            <a:extLst>
              <a:ext uri="{FF2B5EF4-FFF2-40B4-BE49-F238E27FC236}">
                <a16:creationId xmlns:a16="http://schemas.microsoft.com/office/drawing/2014/main" id="{C9F4C598-7918-38EC-ADAF-98A7061C2E69}"/>
              </a:ext>
            </a:extLst>
          </p:cNvPr>
          <p:cNvSpPr/>
          <p:nvPr/>
        </p:nvSpPr>
        <p:spPr>
          <a:xfrm>
            <a:off x="5786995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C403CC2B-7826-42FD-44FA-8C9CDF03F1AD}"/>
              </a:ext>
            </a:extLst>
          </p:cNvPr>
          <p:cNvSpPr txBox="1">
            <a:spLocks/>
          </p:cNvSpPr>
          <p:nvPr/>
        </p:nvSpPr>
        <p:spPr>
          <a:xfrm>
            <a:off x="9135053" y="5492398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9A796A96-1114-E611-4C46-457657F55CCC}"/>
              </a:ext>
            </a:extLst>
          </p:cNvPr>
          <p:cNvSpPr txBox="1">
            <a:spLocks/>
          </p:cNvSpPr>
          <p:nvPr/>
        </p:nvSpPr>
        <p:spPr>
          <a:xfrm>
            <a:off x="9032361" y="5319277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sal del test          </a:t>
            </a:r>
          </a:p>
        </p:txBody>
      </p:sp>
      <p:sp>
        <p:nvSpPr>
          <p:cNvPr id="7" name="Flecha: hacia la izquierda 6">
            <a:extLst>
              <a:ext uri="{FF2B5EF4-FFF2-40B4-BE49-F238E27FC236}">
                <a16:creationId xmlns:a16="http://schemas.microsoft.com/office/drawing/2014/main" id="{3341AB84-FE15-96C0-E183-C6F8F8F66842}"/>
              </a:ext>
            </a:extLst>
          </p:cNvPr>
          <p:cNvSpPr/>
          <p:nvPr/>
        </p:nvSpPr>
        <p:spPr>
          <a:xfrm flipH="1">
            <a:off x="11153707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772601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  <a:alpha val="7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C558F25-C98A-D188-2A60-3C2E7D4659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67C46CD7-1625-B9C4-76FC-AB58971A9D12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8CF095CD-1279-92A8-8D26-142234A7ADBD}"/>
              </a:ext>
            </a:extLst>
          </p:cNvPr>
          <p:cNvSpPr/>
          <p:nvPr/>
        </p:nvSpPr>
        <p:spPr>
          <a:xfrm>
            <a:off x="6348795" y="1629000"/>
            <a:ext cx="4731039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Por favor, </a:t>
            </a:r>
          </a:p>
          <a:p>
            <a:pPr algn="ctr"/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comprueba </a:t>
            </a:r>
          </a:p>
          <a:p>
            <a:pPr algn="ctr"/>
            <a:r>
              <a:rPr lang="es-ES" sz="6000" b="1" i="1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tu respuesta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515A61D8-E0FF-4B70-F687-DEF7D376FBD9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ruz 10">
            <a:extLst>
              <a:ext uri="{FF2B5EF4-FFF2-40B4-BE49-F238E27FC236}">
                <a16:creationId xmlns:a16="http://schemas.microsoft.com/office/drawing/2014/main" id="{FAF35DD5-AAFE-D456-96B2-A128BEEBA309}"/>
              </a:ext>
            </a:extLst>
          </p:cNvPr>
          <p:cNvSpPr/>
          <p:nvPr/>
        </p:nvSpPr>
        <p:spPr>
          <a:xfrm rot="2761830">
            <a:off x="2172447" y="2110999"/>
            <a:ext cx="3011054" cy="2906056"/>
          </a:xfrm>
          <a:prstGeom prst="plus">
            <a:avLst>
              <a:gd name="adj" fmla="val 37695"/>
            </a:avLst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ruz 11">
            <a:extLst>
              <a:ext uri="{FF2B5EF4-FFF2-40B4-BE49-F238E27FC236}">
                <a16:creationId xmlns:a16="http://schemas.microsoft.com/office/drawing/2014/main" id="{462E08DC-C22B-BA2B-569F-2A82A0692195}"/>
              </a:ext>
            </a:extLst>
          </p:cNvPr>
          <p:cNvSpPr/>
          <p:nvPr/>
        </p:nvSpPr>
        <p:spPr>
          <a:xfrm rot="2761830">
            <a:off x="2193543" y="1869594"/>
            <a:ext cx="3011054" cy="2906056"/>
          </a:xfrm>
          <a:prstGeom prst="plus">
            <a:avLst>
              <a:gd name="adj" fmla="val 37695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3781DE76-C6FB-273A-4FE7-2779404AAC46}"/>
              </a:ext>
            </a:extLst>
          </p:cNvPr>
          <p:cNvSpPr txBox="1">
            <a:spLocks/>
          </p:cNvSpPr>
          <p:nvPr/>
        </p:nvSpPr>
        <p:spPr>
          <a:xfrm>
            <a:off x="7434010" y="5279403"/>
            <a:ext cx="2880000" cy="1100177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4FAFA39E-00A5-483E-8AF9-8238B0C73BB1}"/>
              </a:ext>
            </a:extLst>
          </p:cNvPr>
          <p:cNvSpPr txBox="1">
            <a:spLocks/>
          </p:cNvSpPr>
          <p:nvPr/>
        </p:nvSpPr>
        <p:spPr>
          <a:xfrm>
            <a:off x="7331318" y="5106282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prueba de nuevo      </a:t>
            </a:r>
          </a:p>
        </p:txBody>
      </p:sp>
      <p:sp>
        <p:nvSpPr>
          <p:cNvPr id="21" name="Flecha: hacia la izquierda 20">
            <a:extLst>
              <a:ext uri="{FF2B5EF4-FFF2-40B4-BE49-F238E27FC236}">
                <a16:creationId xmlns:a16="http://schemas.microsoft.com/office/drawing/2014/main" id="{1209EEF0-2653-64A4-0294-A2C25A531A49}"/>
              </a:ext>
            </a:extLst>
          </p:cNvPr>
          <p:cNvSpPr/>
          <p:nvPr/>
        </p:nvSpPr>
        <p:spPr>
          <a:xfrm>
            <a:off x="7473049" y="5427381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1720233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7F5EAB-7251-1764-0006-B50CF488C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419" y="89914"/>
            <a:ext cx="11835581" cy="2838417"/>
          </a:xfrm>
        </p:spPr>
        <p:txBody>
          <a:bodyPr>
            <a:normAutofit/>
          </a:bodyPr>
          <a:lstStyle/>
          <a:p>
            <a:r>
              <a:rPr lang="es-ES" dirty="0">
                <a:solidFill>
                  <a:srgbClr val="00B0F0"/>
                </a:solidFill>
              </a:rPr>
              <a:t>2.   </a:t>
            </a:r>
            <a:r>
              <a:rPr lang="es-ES" sz="4000" dirty="0">
                <a:latin typeface="Comic Sans MS" panose="030F0702030302020204" pitchFamily="66" charset="0"/>
              </a:rPr>
              <a:t>Dadas las matrices  A=           ,  B=         </a:t>
            </a:r>
            <a:r>
              <a:rPr lang="es-ES" dirty="0"/>
              <a:t>  </a:t>
            </a:r>
            <a:r>
              <a:rPr lang="es-ES" sz="4000" dirty="0">
                <a:latin typeface="Comic Sans MS" panose="030F0702030302020204" pitchFamily="66" charset="0"/>
              </a:rPr>
              <a:t>,</a:t>
            </a:r>
            <a:br>
              <a:rPr lang="es-ES" sz="4000" dirty="0">
                <a:latin typeface="Comic Sans MS" panose="030F0702030302020204" pitchFamily="66" charset="0"/>
              </a:rPr>
            </a:br>
            <a:br>
              <a:rPr lang="es-ES" sz="4000" dirty="0">
                <a:latin typeface="Comic Sans MS" panose="030F0702030302020204" pitchFamily="66" charset="0"/>
              </a:rPr>
            </a:br>
            <a:r>
              <a:rPr lang="es-ES" sz="4000" dirty="0">
                <a:latin typeface="Comic Sans MS" panose="030F0702030302020204" pitchFamily="66" charset="0"/>
              </a:rPr>
              <a:t>     sin hacer ningún producto matricial: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FFAD59A-7BB9-08F3-1C01-10E57CE40D33}"/>
              </a:ext>
            </a:extLst>
          </p:cNvPr>
          <p:cNvSpPr txBox="1"/>
          <p:nvPr/>
        </p:nvSpPr>
        <p:spPr>
          <a:xfrm>
            <a:off x="6701062" y="198069"/>
            <a:ext cx="2271313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4000" dirty="0">
                <a:latin typeface="Comic Sans MS" panose="030F0702030302020204" pitchFamily="66" charset="0"/>
              </a:rPr>
              <a:t>0  1          </a:t>
            </a:r>
          </a:p>
          <a:p>
            <a:r>
              <a:rPr lang="es-ES" sz="4000" dirty="0">
                <a:latin typeface="Comic Sans MS" panose="030F0702030302020204" pitchFamily="66" charset="0"/>
              </a:rPr>
              <a:t> 1  0     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8644C276-B3B0-DEA4-C90D-3BE4121AB3B4}"/>
              </a:ext>
            </a:extLst>
          </p:cNvPr>
          <p:cNvSpPr/>
          <p:nvPr/>
        </p:nvSpPr>
        <p:spPr>
          <a:xfrm>
            <a:off x="6682370" y="266600"/>
            <a:ext cx="70783" cy="11664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62A4AB0C-63C3-933A-33D0-1071F43BE89B}"/>
              </a:ext>
            </a:extLst>
          </p:cNvPr>
          <p:cNvSpPr/>
          <p:nvPr/>
        </p:nvSpPr>
        <p:spPr>
          <a:xfrm>
            <a:off x="8010388" y="261267"/>
            <a:ext cx="70783" cy="11664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5F7532D-DE39-E4FF-7525-DFEA1FB28E34}"/>
              </a:ext>
            </a:extLst>
          </p:cNvPr>
          <p:cNvSpPr txBox="1"/>
          <p:nvPr/>
        </p:nvSpPr>
        <p:spPr>
          <a:xfrm>
            <a:off x="9390497" y="198069"/>
            <a:ext cx="2271313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4000" dirty="0">
                <a:latin typeface="Comic Sans MS" panose="030F0702030302020204" pitchFamily="66" charset="0"/>
              </a:rPr>
              <a:t>1  0          </a:t>
            </a:r>
          </a:p>
          <a:p>
            <a:r>
              <a:rPr lang="es-ES" sz="4000" dirty="0">
                <a:latin typeface="Comic Sans MS" panose="030F0702030302020204" pitchFamily="66" charset="0"/>
              </a:rPr>
              <a:t>-3  1      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Abrir corchete 4">
            <a:extLst>
              <a:ext uri="{FF2B5EF4-FFF2-40B4-BE49-F238E27FC236}">
                <a16:creationId xmlns:a16="http://schemas.microsoft.com/office/drawing/2014/main" id="{DA7A478D-13C5-3C5C-C196-6E8733F29CAF}"/>
              </a:ext>
            </a:extLst>
          </p:cNvPr>
          <p:cNvSpPr/>
          <p:nvPr/>
        </p:nvSpPr>
        <p:spPr>
          <a:xfrm>
            <a:off x="9338406" y="266600"/>
            <a:ext cx="70783" cy="11664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Cerrar corchete 5">
            <a:extLst>
              <a:ext uri="{FF2B5EF4-FFF2-40B4-BE49-F238E27FC236}">
                <a16:creationId xmlns:a16="http://schemas.microsoft.com/office/drawing/2014/main" id="{A27BFFC4-6936-AECE-2E0B-2788BE4058F4}"/>
              </a:ext>
            </a:extLst>
          </p:cNvPr>
          <p:cNvSpPr/>
          <p:nvPr/>
        </p:nvSpPr>
        <p:spPr>
          <a:xfrm>
            <a:off x="10666424" y="261267"/>
            <a:ext cx="70783" cy="11664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251EBD50-3341-2BF8-2279-2C1554AE7817}"/>
              </a:ext>
            </a:extLst>
          </p:cNvPr>
          <p:cNvSpPr txBox="1">
            <a:spLocks/>
          </p:cNvSpPr>
          <p:nvPr/>
        </p:nvSpPr>
        <p:spPr>
          <a:xfrm>
            <a:off x="634368" y="3335026"/>
            <a:ext cx="5303980" cy="1631216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3" name="Título 1">
            <a:hlinkClick r:id="rId2" action="ppaction://hlinksldjump"/>
            <a:extLst>
              <a:ext uri="{FF2B5EF4-FFF2-40B4-BE49-F238E27FC236}">
                <a16:creationId xmlns:a16="http://schemas.microsoft.com/office/drawing/2014/main" id="{3B9F78CE-5490-D326-7A4E-6DF51D4FEAC1}"/>
              </a:ext>
            </a:extLst>
          </p:cNvPr>
          <p:cNvSpPr txBox="1">
            <a:spLocks/>
          </p:cNvSpPr>
          <p:nvPr/>
        </p:nvSpPr>
        <p:spPr>
          <a:xfrm>
            <a:off x="752675" y="3022304"/>
            <a:ext cx="3259408" cy="2444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A</a:t>
            </a:r>
            <a:r>
              <a:rPr lang="es-ES" sz="4000" baseline="30000" dirty="0">
                <a:solidFill>
                  <a:schemeClr val="bg1"/>
                </a:solidFill>
                <a:latin typeface="Comic Sans MS" panose="030F0702030302020204" pitchFamily="66" charset="0"/>
              </a:rPr>
              <a:t>-1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=         ,  </a:t>
            </a:r>
            <a:r>
              <a:rPr lang="es-ES" sz="40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16" name="CuadroTexto 15">
            <a:hlinkClick r:id="rId2" action="ppaction://hlinksldjump"/>
            <a:extLst>
              <a:ext uri="{FF2B5EF4-FFF2-40B4-BE49-F238E27FC236}">
                <a16:creationId xmlns:a16="http://schemas.microsoft.com/office/drawing/2014/main" id="{0F9A5A4D-BB03-7CC8-37AB-53228CA53F52}"/>
              </a:ext>
            </a:extLst>
          </p:cNvPr>
          <p:cNvSpPr txBox="1"/>
          <p:nvPr/>
        </p:nvSpPr>
        <p:spPr>
          <a:xfrm>
            <a:off x="1771739" y="3585360"/>
            <a:ext cx="2271313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0  1          </a:t>
            </a:r>
          </a:p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 1  0     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D83378F9-64CE-4FC7-E438-9A7825F9A23D}"/>
              </a:ext>
            </a:extLst>
          </p:cNvPr>
          <p:cNvSpPr/>
          <p:nvPr/>
        </p:nvSpPr>
        <p:spPr>
          <a:xfrm>
            <a:off x="1811917" y="3590693"/>
            <a:ext cx="70783" cy="1166400"/>
          </a:xfrm>
          <a:prstGeom prst="lef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8" name="Cerrar corchete 17">
            <a:extLst>
              <a:ext uri="{FF2B5EF4-FFF2-40B4-BE49-F238E27FC236}">
                <a16:creationId xmlns:a16="http://schemas.microsoft.com/office/drawing/2014/main" id="{1A82D376-C748-D648-48E3-A00CF15B6C79}"/>
              </a:ext>
            </a:extLst>
          </p:cNvPr>
          <p:cNvSpPr/>
          <p:nvPr/>
        </p:nvSpPr>
        <p:spPr>
          <a:xfrm>
            <a:off x="3063569" y="3585360"/>
            <a:ext cx="70783" cy="1166400"/>
          </a:xfrm>
          <a:prstGeom prst="righ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9" name="CuadroTexto 18">
            <a:hlinkClick r:id="rId2" action="ppaction://hlinksldjump"/>
            <a:extLst>
              <a:ext uri="{FF2B5EF4-FFF2-40B4-BE49-F238E27FC236}">
                <a16:creationId xmlns:a16="http://schemas.microsoft.com/office/drawing/2014/main" id="{A1B25735-9F51-132B-16AE-7C784756BCCF}"/>
              </a:ext>
            </a:extLst>
          </p:cNvPr>
          <p:cNvSpPr txBox="1"/>
          <p:nvPr/>
        </p:nvSpPr>
        <p:spPr>
          <a:xfrm>
            <a:off x="4295652" y="3585360"/>
            <a:ext cx="2271313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1  0          </a:t>
            </a:r>
          </a:p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-3  1     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Abrir corchete 19">
            <a:extLst>
              <a:ext uri="{FF2B5EF4-FFF2-40B4-BE49-F238E27FC236}">
                <a16:creationId xmlns:a16="http://schemas.microsoft.com/office/drawing/2014/main" id="{173BECDA-E500-747D-A595-BB92B3CBE17F}"/>
              </a:ext>
            </a:extLst>
          </p:cNvPr>
          <p:cNvSpPr/>
          <p:nvPr/>
        </p:nvSpPr>
        <p:spPr>
          <a:xfrm>
            <a:off x="4295652" y="3590693"/>
            <a:ext cx="70783" cy="1166400"/>
          </a:xfrm>
          <a:prstGeom prst="lef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Cerrar corchete 20">
            <a:extLst>
              <a:ext uri="{FF2B5EF4-FFF2-40B4-BE49-F238E27FC236}">
                <a16:creationId xmlns:a16="http://schemas.microsoft.com/office/drawing/2014/main" id="{08B8401C-7CC4-C3DD-DBD6-658BB6DEF611}"/>
              </a:ext>
            </a:extLst>
          </p:cNvPr>
          <p:cNvSpPr/>
          <p:nvPr/>
        </p:nvSpPr>
        <p:spPr>
          <a:xfrm>
            <a:off x="5547304" y="3592143"/>
            <a:ext cx="70783" cy="1166400"/>
          </a:xfrm>
          <a:prstGeom prst="righ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Título 1">
            <a:hlinkClick r:id="rId2" action="ppaction://hlinksldjump"/>
            <a:extLst>
              <a:ext uri="{FF2B5EF4-FFF2-40B4-BE49-F238E27FC236}">
                <a16:creationId xmlns:a16="http://schemas.microsoft.com/office/drawing/2014/main" id="{45776943-69E5-8DC9-F6E9-122A9F7A8EA4}"/>
              </a:ext>
            </a:extLst>
          </p:cNvPr>
          <p:cNvSpPr txBox="1">
            <a:spLocks/>
          </p:cNvSpPr>
          <p:nvPr/>
        </p:nvSpPr>
        <p:spPr>
          <a:xfrm>
            <a:off x="3311383" y="3022304"/>
            <a:ext cx="3259408" cy="2444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B</a:t>
            </a:r>
            <a:r>
              <a:rPr lang="es-ES" sz="4000" baseline="30000" dirty="0">
                <a:solidFill>
                  <a:schemeClr val="bg1"/>
                </a:solidFill>
                <a:latin typeface="Comic Sans MS" panose="030F0702030302020204" pitchFamily="66" charset="0"/>
              </a:rPr>
              <a:t>-1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=         </a:t>
            </a:r>
            <a:r>
              <a:rPr lang="es-ES" sz="40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3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3450E010-23CA-A515-94D7-CBD13335E61F}"/>
              </a:ext>
            </a:extLst>
          </p:cNvPr>
          <p:cNvSpPr txBox="1">
            <a:spLocks/>
          </p:cNvSpPr>
          <p:nvPr/>
        </p:nvSpPr>
        <p:spPr>
          <a:xfrm>
            <a:off x="6534439" y="3335026"/>
            <a:ext cx="5303980" cy="1631216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24" name="Título 1">
            <a:hlinkClick r:id="rId2" action="ppaction://hlinksldjump"/>
            <a:extLst>
              <a:ext uri="{FF2B5EF4-FFF2-40B4-BE49-F238E27FC236}">
                <a16:creationId xmlns:a16="http://schemas.microsoft.com/office/drawing/2014/main" id="{5B1AF489-8342-A55F-7A3C-2F4DD8D02F22}"/>
              </a:ext>
            </a:extLst>
          </p:cNvPr>
          <p:cNvSpPr txBox="1">
            <a:spLocks/>
          </p:cNvSpPr>
          <p:nvPr/>
        </p:nvSpPr>
        <p:spPr>
          <a:xfrm>
            <a:off x="6652746" y="3022304"/>
            <a:ext cx="3259408" cy="2444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A</a:t>
            </a:r>
            <a:r>
              <a:rPr lang="es-ES" sz="4000" baseline="30000" dirty="0">
                <a:solidFill>
                  <a:schemeClr val="bg1"/>
                </a:solidFill>
                <a:latin typeface="Comic Sans MS" panose="030F0702030302020204" pitchFamily="66" charset="0"/>
              </a:rPr>
              <a:t>-1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=         ,  </a:t>
            </a:r>
            <a:r>
              <a:rPr lang="es-ES" sz="40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5" name="CuadroTexto 24">
            <a:hlinkClick r:id="rId2" action="ppaction://hlinksldjump"/>
            <a:extLst>
              <a:ext uri="{FF2B5EF4-FFF2-40B4-BE49-F238E27FC236}">
                <a16:creationId xmlns:a16="http://schemas.microsoft.com/office/drawing/2014/main" id="{B5BA1EEF-880B-055B-CA94-D6C67D1772AF}"/>
              </a:ext>
            </a:extLst>
          </p:cNvPr>
          <p:cNvSpPr txBox="1"/>
          <p:nvPr/>
        </p:nvSpPr>
        <p:spPr>
          <a:xfrm>
            <a:off x="7711988" y="3585360"/>
            <a:ext cx="2271313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0  1          </a:t>
            </a:r>
          </a:p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 1  0     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Abrir corchete 25">
            <a:extLst>
              <a:ext uri="{FF2B5EF4-FFF2-40B4-BE49-F238E27FC236}">
                <a16:creationId xmlns:a16="http://schemas.microsoft.com/office/drawing/2014/main" id="{4BFA6802-9383-8090-A983-426A223F1C39}"/>
              </a:ext>
            </a:extLst>
          </p:cNvPr>
          <p:cNvSpPr/>
          <p:nvPr/>
        </p:nvSpPr>
        <p:spPr>
          <a:xfrm>
            <a:off x="7711988" y="3590693"/>
            <a:ext cx="70783" cy="1166400"/>
          </a:xfrm>
          <a:prstGeom prst="lef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7" name="Cerrar corchete 26">
            <a:extLst>
              <a:ext uri="{FF2B5EF4-FFF2-40B4-BE49-F238E27FC236}">
                <a16:creationId xmlns:a16="http://schemas.microsoft.com/office/drawing/2014/main" id="{847AA236-BCBC-E633-FAA6-12F6D10A0BC5}"/>
              </a:ext>
            </a:extLst>
          </p:cNvPr>
          <p:cNvSpPr/>
          <p:nvPr/>
        </p:nvSpPr>
        <p:spPr>
          <a:xfrm>
            <a:off x="8963640" y="3585360"/>
            <a:ext cx="70783" cy="1166400"/>
          </a:xfrm>
          <a:prstGeom prst="righ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8" name="CuadroTexto 27">
            <a:hlinkClick r:id="rId2" action="ppaction://hlinksldjump"/>
            <a:extLst>
              <a:ext uri="{FF2B5EF4-FFF2-40B4-BE49-F238E27FC236}">
                <a16:creationId xmlns:a16="http://schemas.microsoft.com/office/drawing/2014/main" id="{B70E3543-A941-CC74-6B99-514636A9AF0C}"/>
              </a:ext>
            </a:extLst>
          </p:cNvPr>
          <p:cNvSpPr txBox="1"/>
          <p:nvPr/>
        </p:nvSpPr>
        <p:spPr>
          <a:xfrm>
            <a:off x="10195723" y="3585360"/>
            <a:ext cx="2271313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1  3          </a:t>
            </a:r>
          </a:p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 0  1     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Abrir corchete 28">
            <a:extLst>
              <a:ext uri="{FF2B5EF4-FFF2-40B4-BE49-F238E27FC236}">
                <a16:creationId xmlns:a16="http://schemas.microsoft.com/office/drawing/2014/main" id="{92A3365B-F16E-C181-7BBC-F37133E0EB04}"/>
              </a:ext>
            </a:extLst>
          </p:cNvPr>
          <p:cNvSpPr/>
          <p:nvPr/>
        </p:nvSpPr>
        <p:spPr>
          <a:xfrm>
            <a:off x="10195723" y="3590693"/>
            <a:ext cx="70783" cy="1166400"/>
          </a:xfrm>
          <a:prstGeom prst="lef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0" name="Cerrar corchete 29">
            <a:extLst>
              <a:ext uri="{FF2B5EF4-FFF2-40B4-BE49-F238E27FC236}">
                <a16:creationId xmlns:a16="http://schemas.microsoft.com/office/drawing/2014/main" id="{02D69F87-770E-148A-AECF-F13894A25A3E}"/>
              </a:ext>
            </a:extLst>
          </p:cNvPr>
          <p:cNvSpPr/>
          <p:nvPr/>
        </p:nvSpPr>
        <p:spPr>
          <a:xfrm>
            <a:off x="11447375" y="3592143"/>
            <a:ext cx="70783" cy="1166400"/>
          </a:xfrm>
          <a:prstGeom prst="righ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1" name="Título 1">
            <a:hlinkClick r:id="rId2" action="ppaction://hlinksldjump"/>
            <a:extLst>
              <a:ext uri="{FF2B5EF4-FFF2-40B4-BE49-F238E27FC236}">
                <a16:creationId xmlns:a16="http://schemas.microsoft.com/office/drawing/2014/main" id="{2897BA72-0784-B353-A51B-F7A6AA2A7B8D}"/>
              </a:ext>
            </a:extLst>
          </p:cNvPr>
          <p:cNvSpPr txBox="1">
            <a:spLocks/>
          </p:cNvSpPr>
          <p:nvPr/>
        </p:nvSpPr>
        <p:spPr>
          <a:xfrm>
            <a:off x="9211454" y="3022304"/>
            <a:ext cx="3259408" cy="2444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B</a:t>
            </a:r>
            <a:r>
              <a:rPr lang="es-ES" sz="4000" baseline="30000" dirty="0">
                <a:solidFill>
                  <a:schemeClr val="bg1"/>
                </a:solidFill>
                <a:latin typeface="Comic Sans MS" panose="030F0702030302020204" pitchFamily="66" charset="0"/>
              </a:rPr>
              <a:t>-1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=         </a:t>
            </a:r>
            <a:r>
              <a:rPr lang="es-ES" sz="40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32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00894DC9-EE89-FB07-2701-3EEF772501A5}"/>
              </a:ext>
            </a:extLst>
          </p:cNvPr>
          <p:cNvSpPr txBox="1">
            <a:spLocks/>
          </p:cNvSpPr>
          <p:nvPr/>
        </p:nvSpPr>
        <p:spPr>
          <a:xfrm>
            <a:off x="594190" y="5120385"/>
            <a:ext cx="5303980" cy="1631216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33" name="Título 1">
            <a:extLst>
              <a:ext uri="{FF2B5EF4-FFF2-40B4-BE49-F238E27FC236}">
                <a16:creationId xmlns:a16="http://schemas.microsoft.com/office/drawing/2014/main" id="{A2608445-DA5A-A8AE-C1D3-646F1A9E6D73}"/>
              </a:ext>
            </a:extLst>
          </p:cNvPr>
          <p:cNvSpPr txBox="1">
            <a:spLocks/>
          </p:cNvSpPr>
          <p:nvPr/>
        </p:nvSpPr>
        <p:spPr>
          <a:xfrm>
            <a:off x="712497" y="4807663"/>
            <a:ext cx="3259408" cy="2444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A</a:t>
            </a:r>
            <a:r>
              <a:rPr lang="es-ES" sz="4000" baseline="30000" dirty="0">
                <a:solidFill>
                  <a:schemeClr val="bg1"/>
                </a:solidFill>
                <a:latin typeface="Comic Sans MS" panose="030F0702030302020204" pitchFamily="66" charset="0"/>
              </a:rPr>
              <a:t>-1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=         ,  </a:t>
            </a:r>
            <a:r>
              <a:rPr lang="es-ES" sz="40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41A05E9A-EA35-BEDA-1D97-FA100360E685}"/>
              </a:ext>
            </a:extLst>
          </p:cNvPr>
          <p:cNvSpPr txBox="1"/>
          <p:nvPr/>
        </p:nvSpPr>
        <p:spPr>
          <a:xfrm>
            <a:off x="1771739" y="5370719"/>
            <a:ext cx="2271313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0  1           </a:t>
            </a:r>
          </a:p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 1  0     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5" name="Abrir corchete 34">
            <a:extLst>
              <a:ext uri="{FF2B5EF4-FFF2-40B4-BE49-F238E27FC236}">
                <a16:creationId xmlns:a16="http://schemas.microsoft.com/office/drawing/2014/main" id="{F03D7B9F-8593-D281-A9E5-AA3B65C3E587}"/>
              </a:ext>
            </a:extLst>
          </p:cNvPr>
          <p:cNvSpPr/>
          <p:nvPr/>
        </p:nvSpPr>
        <p:spPr>
          <a:xfrm>
            <a:off x="1771739" y="5376052"/>
            <a:ext cx="70783" cy="1166400"/>
          </a:xfrm>
          <a:prstGeom prst="lef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6" name="Cerrar corchete 35">
            <a:hlinkClick r:id="rId3" action="ppaction://hlinksldjump"/>
            <a:extLst>
              <a:ext uri="{FF2B5EF4-FFF2-40B4-BE49-F238E27FC236}">
                <a16:creationId xmlns:a16="http://schemas.microsoft.com/office/drawing/2014/main" id="{181E1685-EBE8-03DC-31F9-E909B8975967}"/>
              </a:ext>
            </a:extLst>
          </p:cNvPr>
          <p:cNvSpPr/>
          <p:nvPr/>
        </p:nvSpPr>
        <p:spPr>
          <a:xfrm>
            <a:off x="3023391" y="5370719"/>
            <a:ext cx="70783" cy="1166400"/>
          </a:xfrm>
          <a:prstGeom prst="righ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7" name="CuadroTexto 36">
            <a:hlinkClick r:id="rId3" action="ppaction://hlinksldjump"/>
            <a:extLst>
              <a:ext uri="{FF2B5EF4-FFF2-40B4-BE49-F238E27FC236}">
                <a16:creationId xmlns:a16="http://schemas.microsoft.com/office/drawing/2014/main" id="{878D3AB7-2899-74D2-7FA6-0FFFDB0418B5}"/>
              </a:ext>
            </a:extLst>
          </p:cNvPr>
          <p:cNvSpPr txBox="1"/>
          <p:nvPr/>
        </p:nvSpPr>
        <p:spPr>
          <a:xfrm>
            <a:off x="4255474" y="5370719"/>
            <a:ext cx="2271313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1  0          </a:t>
            </a:r>
          </a:p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 3  1     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8" name="Abrir corchete 37">
            <a:extLst>
              <a:ext uri="{FF2B5EF4-FFF2-40B4-BE49-F238E27FC236}">
                <a16:creationId xmlns:a16="http://schemas.microsoft.com/office/drawing/2014/main" id="{A28FB4A0-6B6F-E0BC-D6F3-6EA9FB4A2431}"/>
              </a:ext>
            </a:extLst>
          </p:cNvPr>
          <p:cNvSpPr/>
          <p:nvPr/>
        </p:nvSpPr>
        <p:spPr>
          <a:xfrm>
            <a:off x="4255474" y="5376052"/>
            <a:ext cx="70783" cy="1166400"/>
          </a:xfrm>
          <a:prstGeom prst="lef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9" name="Cerrar corchete 38">
            <a:extLst>
              <a:ext uri="{FF2B5EF4-FFF2-40B4-BE49-F238E27FC236}">
                <a16:creationId xmlns:a16="http://schemas.microsoft.com/office/drawing/2014/main" id="{0AE25599-794A-1BA6-F610-E098CD16F3D6}"/>
              </a:ext>
            </a:extLst>
          </p:cNvPr>
          <p:cNvSpPr/>
          <p:nvPr/>
        </p:nvSpPr>
        <p:spPr>
          <a:xfrm>
            <a:off x="5507126" y="5377502"/>
            <a:ext cx="70783" cy="1166400"/>
          </a:xfrm>
          <a:prstGeom prst="righ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0" name="Título 1">
            <a:extLst>
              <a:ext uri="{FF2B5EF4-FFF2-40B4-BE49-F238E27FC236}">
                <a16:creationId xmlns:a16="http://schemas.microsoft.com/office/drawing/2014/main" id="{FC582E8C-DD31-C9A7-7DAE-4D9EC9EBB3CF}"/>
              </a:ext>
            </a:extLst>
          </p:cNvPr>
          <p:cNvSpPr txBox="1">
            <a:spLocks/>
          </p:cNvSpPr>
          <p:nvPr/>
        </p:nvSpPr>
        <p:spPr>
          <a:xfrm>
            <a:off x="3233493" y="4789865"/>
            <a:ext cx="3259408" cy="2444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B</a:t>
            </a:r>
            <a:r>
              <a:rPr lang="es-ES" sz="4000" baseline="30000" dirty="0">
                <a:solidFill>
                  <a:schemeClr val="bg1"/>
                </a:solidFill>
                <a:latin typeface="Comic Sans MS" panose="030F0702030302020204" pitchFamily="66" charset="0"/>
              </a:rPr>
              <a:t>-1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=         </a:t>
            </a:r>
            <a:r>
              <a:rPr lang="es-ES" sz="40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41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B85CDA90-EE2D-A761-546D-570648C93615}"/>
              </a:ext>
            </a:extLst>
          </p:cNvPr>
          <p:cNvSpPr txBox="1">
            <a:spLocks/>
          </p:cNvSpPr>
          <p:nvPr/>
        </p:nvSpPr>
        <p:spPr>
          <a:xfrm>
            <a:off x="6574617" y="5123231"/>
            <a:ext cx="5303980" cy="1631216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42" name="Título 1">
            <a:hlinkClick r:id="rId2" action="ppaction://hlinksldjump"/>
            <a:extLst>
              <a:ext uri="{FF2B5EF4-FFF2-40B4-BE49-F238E27FC236}">
                <a16:creationId xmlns:a16="http://schemas.microsoft.com/office/drawing/2014/main" id="{B9A66DDF-09FA-9AC3-E57A-CA16FBD8C156}"/>
              </a:ext>
            </a:extLst>
          </p:cNvPr>
          <p:cNvSpPr txBox="1">
            <a:spLocks/>
          </p:cNvSpPr>
          <p:nvPr/>
        </p:nvSpPr>
        <p:spPr>
          <a:xfrm>
            <a:off x="6692924" y="4810509"/>
            <a:ext cx="3259408" cy="2444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A</a:t>
            </a:r>
            <a:r>
              <a:rPr lang="es-ES" sz="4000" baseline="30000" dirty="0">
                <a:solidFill>
                  <a:schemeClr val="bg1"/>
                </a:solidFill>
                <a:latin typeface="Comic Sans MS" panose="030F0702030302020204" pitchFamily="66" charset="0"/>
              </a:rPr>
              <a:t>-1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=         ,  </a:t>
            </a:r>
            <a:r>
              <a:rPr lang="es-ES" sz="40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43" name="CuadroTexto 42">
            <a:hlinkClick r:id="rId2" action="ppaction://hlinksldjump"/>
            <a:extLst>
              <a:ext uri="{FF2B5EF4-FFF2-40B4-BE49-F238E27FC236}">
                <a16:creationId xmlns:a16="http://schemas.microsoft.com/office/drawing/2014/main" id="{F01D0F8A-382E-8E82-A944-8913FBFB3732}"/>
              </a:ext>
            </a:extLst>
          </p:cNvPr>
          <p:cNvSpPr txBox="1"/>
          <p:nvPr/>
        </p:nvSpPr>
        <p:spPr>
          <a:xfrm>
            <a:off x="7752166" y="5373565"/>
            <a:ext cx="2271313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0 -1          </a:t>
            </a:r>
          </a:p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-1  0     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4" name="Abrir corchete 43">
            <a:extLst>
              <a:ext uri="{FF2B5EF4-FFF2-40B4-BE49-F238E27FC236}">
                <a16:creationId xmlns:a16="http://schemas.microsoft.com/office/drawing/2014/main" id="{BF996303-08F2-84CF-41C4-6EF6B25DC590}"/>
              </a:ext>
            </a:extLst>
          </p:cNvPr>
          <p:cNvSpPr/>
          <p:nvPr/>
        </p:nvSpPr>
        <p:spPr>
          <a:xfrm>
            <a:off x="7752166" y="5378898"/>
            <a:ext cx="70783" cy="1166400"/>
          </a:xfrm>
          <a:prstGeom prst="lef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5" name="Cerrar corchete 44">
            <a:extLst>
              <a:ext uri="{FF2B5EF4-FFF2-40B4-BE49-F238E27FC236}">
                <a16:creationId xmlns:a16="http://schemas.microsoft.com/office/drawing/2014/main" id="{B2039F10-245A-2400-D95A-280FE0250FB7}"/>
              </a:ext>
            </a:extLst>
          </p:cNvPr>
          <p:cNvSpPr/>
          <p:nvPr/>
        </p:nvSpPr>
        <p:spPr>
          <a:xfrm>
            <a:off x="9003818" y="5373565"/>
            <a:ext cx="70783" cy="1166400"/>
          </a:xfrm>
          <a:prstGeom prst="righ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6" name="CuadroTexto 45">
            <a:hlinkClick r:id="rId2" action="ppaction://hlinksldjump"/>
            <a:extLst>
              <a:ext uri="{FF2B5EF4-FFF2-40B4-BE49-F238E27FC236}">
                <a16:creationId xmlns:a16="http://schemas.microsoft.com/office/drawing/2014/main" id="{ACBEF87A-53A3-CA37-C55D-165CDB33DF91}"/>
              </a:ext>
            </a:extLst>
          </p:cNvPr>
          <p:cNvSpPr txBox="1"/>
          <p:nvPr/>
        </p:nvSpPr>
        <p:spPr>
          <a:xfrm>
            <a:off x="10235901" y="5373565"/>
            <a:ext cx="2271313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1 -3          </a:t>
            </a:r>
          </a:p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 0  1     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7" name="Abrir corchete 46">
            <a:extLst>
              <a:ext uri="{FF2B5EF4-FFF2-40B4-BE49-F238E27FC236}">
                <a16:creationId xmlns:a16="http://schemas.microsoft.com/office/drawing/2014/main" id="{8F1BB60A-15F1-9D7D-D80A-04DDD82EE35F}"/>
              </a:ext>
            </a:extLst>
          </p:cNvPr>
          <p:cNvSpPr/>
          <p:nvPr/>
        </p:nvSpPr>
        <p:spPr>
          <a:xfrm>
            <a:off x="10235901" y="5378898"/>
            <a:ext cx="70783" cy="1166400"/>
          </a:xfrm>
          <a:prstGeom prst="lef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8" name="Cerrar corchete 47">
            <a:extLst>
              <a:ext uri="{FF2B5EF4-FFF2-40B4-BE49-F238E27FC236}">
                <a16:creationId xmlns:a16="http://schemas.microsoft.com/office/drawing/2014/main" id="{05A3C6DC-D6F4-30BB-1E5A-45C156B37BFC}"/>
              </a:ext>
            </a:extLst>
          </p:cNvPr>
          <p:cNvSpPr/>
          <p:nvPr/>
        </p:nvSpPr>
        <p:spPr>
          <a:xfrm>
            <a:off x="11487553" y="5380348"/>
            <a:ext cx="70783" cy="1166400"/>
          </a:xfrm>
          <a:prstGeom prst="righ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9" name="Título 1">
            <a:hlinkClick r:id="rId2" action="ppaction://hlinksldjump"/>
            <a:extLst>
              <a:ext uri="{FF2B5EF4-FFF2-40B4-BE49-F238E27FC236}">
                <a16:creationId xmlns:a16="http://schemas.microsoft.com/office/drawing/2014/main" id="{F099F8E2-5216-8563-D16C-E63FC8F39B53}"/>
              </a:ext>
            </a:extLst>
          </p:cNvPr>
          <p:cNvSpPr txBox="1">
            <a:spLocks/>
          </p:cNvSpPr>
          <p:nvPr/>
        </p:nvSpPr>
        <p:spPr>
          <a:xfrm>
            <a:off x="9251632" y="4810509"/>
            <a:ext cx="3259408" cy="2444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B</a:t>
            </a:r>
            <a:r>
              <a:rPr lang="es-ES" sz="4000" baseline="30000" dirty="0">
                <a:solidFill>
                  <a:schemeClr val="bg1"/>
                </a:solidFill>
                <a:latin typeface="Comic Sans MS" panose="030F0702030302020204" pitchFamily="66" charset="0"/>
              </a:rPr>
              <a:t>-1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=         </a:t>
            </a:r>
            <a:r>
              <a:rPr lang="es-ES" sz="4000" dirty="0">
                <a:latin typeface="Comic Sans MS" panose="030F0702030302020204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4209198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CC">
            <a:alpha val="50000"/>
          </a:srgb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806CBF4-4E96-B0CB-0004-DD5009076B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D123383A-9D2C-3317-4849-152F695E74C7}"/>
              </a:ext>
            </a:extLst>
          </p:cNvPr>
          <p:cNvSpPr txBox="1">
            <a:spLocks/>
          </p:cNvSpPr>
          <p:nvPr/>
        </p:nvSpPr>
        <p:spPr>
          <a:xfrm>
            <a:off x="5747956" y="5489399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0E544B21-91CF-0299-9838-9CC079E96C89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4" name="Forma en L 3">
            <a:extLst>
              <a:ext uri="{FF2B5EF4-FFF2-40B4-BE49-F238E27FC236}">
                <a16:creationId xmlns:a16="http://schemas.microsoft.com/office/drawing/2014/main" id="{A3E6A6D4-523F-B279-4D4C-08C5D4656512}"/>
              </a:ext>
            </a:extLst>
          </p:cNvPr>
          <p:cNvSpPr/>
          <p:nvPr/>
        </p:nvSpPr>
        <p:spPr>
          <a:xfrm rot="2599813" flipH="1">
            <a:off x="2991412" y="1972771"/>
            <a:ext cx="1373157" cy="2699700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475B19AC-1614-911C-AA4C-114B06E5B464}"/>
              </a:ext>
            </a:extLst>
          </p:cNvPr>
          <p:cNvSpPr/>
          <p:nvPr/>
        </p:nvSpPr>
        <p:spPr>
          <a:xfrm>
            <a:off x="5949976" y="2660902"/>
            <a:ext cx="594746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EXCELENTE!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57382962-BB87-6ABF-0A60-388A1A317AAB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33CC3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Forma en L 2">
            <a:extLst>
              <a:ext uri="{FF2B5EF4-FFF2-40B4-BE49-F238E27FC236}">
                <a16:creationId xmlns:a16="http://schemas.microsoft.com/office/drawing/2014/main" id="{7FEBC61D-1401-108B-4992-631C9341AC42}"/>
              </a:ext>
            </a:extLst>
          </p:cNvPr>
          <p:cNvSpPr/>
          <p:nvPr/>
        </p:nvSpPr>
        <p:spPr>
          <a:xfrm rot="2599813" flipH="1">
            <a:off x="2970317" y="1667463"/>
            <a:ext cx="1373157" cy="2699700"/>
          </a:xfrm>
          <a:prstGeom prst="corner">
            <a:avLst/>
          </a:prstGeom>
          <a:solidFill>
            <a:srgbClr val="33CC33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9EA94855-76C0-B5C3-1E9F-7583DCE6099E}"/>
              </a:ext>
            </a:extLst>
          </p:cNvPr>
          <p:cNvSpPr txBox="1">
            <a:spLocks/>
          </p:cNvSpPr>
          <p:nvPr/>
        </p:nvSpPr>
        <p:spPr>
          <a:xfrm>
            <a:off x="5645264" y="5316278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vuelve al test </a:t>
            </a:r>
          </a:p>
        </p:txBody>
      </p:sp>
      <p:sp>
        <p:nvSpPr>
          <p:cNvPr id="6" name="Flecha: hacia la izquierda 5">
            <a:extLst>
              <a:ext uri="{FF2B5EF4-FFF2-40B4-BE49-F238E27FC236}">
                <a16:creationId xmlns:a16="http://schemas.microsoft.com/office/drawing/2014/main" id="{C67A62C8-4B4A-C914-1CAE-2EE86376BBFB}"/>
              </a:ext>
            </a:extLst>
          </p:cNvPr>
          <p:cNvSpPr/>
          <p:nvPr/>
        </p:nvSpPr>
        <p:spPr>
          <a:xfrm>
            <a:off x="5786995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3C61F9EF-9A52-0125-1FE9-F5BCB1D69BD6}"/>
              </a:ext>
            </a:extLst>
          </p:cNvPr>
          <p:cNvSpPr txBox="1">
            <a:spLocks/>
          </p:cNvSpPr>
          <p:nvPr/>
        </p:nvSpPr>
        <p:spPr>
          <a:xfrm>
            <a:off x="9135053" y="5492398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DB4AB0DE-0B55-CD40-A91F-C49ED0211641}"/>
              </a:ext>
            </a:extLst>
          </p:cNvPr>
          <p:cNvSpPr txBox="1">
            <a:spLocks/>
          </p:cNvSpPr>
          <p:nvPr/>
        </p:nvSpPr>
        <p:spPr>
          <a:xfrm>
            <a:off x="9032361" y="5319277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sal del test          </a:t>
            </a:r>
          </a:p>
        </p:txBody>
      </p:sp>
      <p:sp>
        <p:nvSpPr>
          <p:cNvPr id="7" name="Flecha: hacia la izquierda 6">
            <a:extLst>
              <a:ext uri="{FF2B5EF4-FFF2-40B4-BE49-F238E27FC236}">
                <a16:creationId xmlns:a16="http://schemas.microsoft.com/office/drawing/2014/main" id="{89365A41-20BC-DA5B-74A6-E0530C0152ED}"/>
              </a:ext>
            </a:extLst>
          </p:cNvPr>
          <p:cNvSpPr/>
          <p:nvPr/>
        </p:nvSpPr>
        <p:spPr>
          <a:xfrm flipH="1">
            <a:off x="11153707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911546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  <a:alpha val="7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365626D-B156-700E-FEAD-75927C4C29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8FAEDBF-0BDE-8EB9-112D-B224E14D3CBC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75C0152A-0AEF-F9A7-642F-AAED31E8A321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ruz 10">
            <a:extLst>
              <a:ext uri="{FF2B5EF4-FFF2-40B4-BE49-F238E27FC236}">
                <a16:creationId xmlns:a16="http://schemas.microsoft.com/office/drawing/2014/main" id="{4AEDA139-ADDA-B628-06E2-39B9B4B8A522}"/>
              </a:ext>
            </a:extLst>
          </p:cNvPr>
          <p:cNvSpPr/>
          <p:nvPr/>
        </p:nvSpPr>
        <p:spPr>
          <a:xfrm rot="2761830">
            <a:off x="2172447" y="2110999"/>
            <a:ext cx="3011054" cy="2906056"/>
          </a:xfrm>
          <a:prstGeom prst="plus">
            <a:avLst>
              <a:gd name="adj" fmla="val 37695"/>
            </a:avLst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ruz 11">
            <a:extLst>
              <a:ext uri="{FF2B5EF4-FFF2-40B4-BE49-F238E27FC236}">
                <a16:creationId xmlns:a16="http://schemas.microsoft.com/office/drawing/2014/main" id="{6BA49F79-41DE-8F16-AFF8-8C43907AAD36}"/>
              </a:ext>
            </a:extLst>
          </p:cNvPr>
          <p:cNvSpPr/>
          <p:nvPr/>
        </p:nvSpPr>
        <p:spPr>
          <a:xfrm rot="2761830">
            <a:off x="2193543" y="1869594"/>
            <a:ext cx="3011054" cy="2906056"/>
          </a:xfrm>
          <a:prstGeom prst="plus">
            <a:avLst>
              <a:gd name="adj" fmla="val 37695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7D9185AA-6314-27A6-3D51-B6296C55ADD2}"/>
              </a:ext>
            </a:extLst>
          </p:cNvPr>
          <p:cNvSpPr txBox="1">
            <a:spLocks/>
          </p:cNvSpPr>
          <p:nvPr/>
        </p:nvSpPr>
        <p:spPr>
          <a:xfrm>
            <a:off x="7434010" y="5279403"/>
            <a:ext cx="2880000" cy="1100177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BCEE02E7-F885-0124-F6EE-01883190E484}"/>
              </a:ext>
            </a:extLst>
          </p:cNvPr>
          <p:cNvSpPr txBox="1">
            <a:spLocks/>
          </p:cNvSpPr>
          <p:nvPr/>
        </p:nvSpPr>
        <p:spPr>
          <a:xfrm>
            <a:off x="7331318" y="5106282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prueba de nuevo      </a:t>
            </a:r>
          </a:p>
        </p:txBody>
      </p:sp>
      <p:sp>
        <p:nvSpPr>
          <p:cNvPr id="21" name="Flecha: hacia la izquierda 20">
            <a:extLst>
              <a:ext uri="{FF2B5EF4-FFF2-40B4-BE49-F238E27FC236}">
                <a16:creationId xmlns:a16="http://schemas.microsoft.com/office/drawing/2014/main" id="{19179FB1-0AE0-246C-4FBD-542F3852E495}"/>
              </a:ext>
            </a:extLst>
          </p:cNvPr>
          <p:cNvSpPr/>
          <p:nvPr/>
        </p:nvSpPr>
        <p:spPr>
          <a:xfrm>
            <a:off x="7473049" y="5427381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971A8F69-FF8B-99F0-DD5F-574DD23C7940}"/>
              </a:ext>
            </a:extLst>
          </p:cNvPr>
          <p:cNvSpPr/>
          <p:nvPr/>
        </p:nvSpPr>
        <p:spPr>
          <a:xfrm>
            <a:off x="6348795" y="1629000"/>
            <a:ext cx="4731039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Por favor, </a:t>
            </a:r>
          </a:p>
          <a:p>
            <a:pPr algn="ctr"/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comprueba </a:t>
            </a:r>
          </a:p>
          <a:p>
            <a:pPr algn="ctr"/>
            <a:r>
              <a:rPr lang="es-ES" sz="6000" b="1" i="1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tu respuesta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670322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lipse 13">
            <a:extLst>
              <a:ext uri="{FF2B5EF4-FFF2-40B4-BE49-F238E27FC236}">
                <a16:creationId xmlns:a16="http://schemas.microsoft.com/office/drawing/2014/main" id="{B00C0E72-AFC8-8D39-5D0B-8E0E3E52EEC2}"/>
              </a:ext>
            </a:extLst>
          </p:cNvPr>
          <p:cNvSpPr/>
          <p:nvPr/>
        </p:nvSpPr>
        <p:spPr>
          <a:xfrm>
            <a:off x="10797308" y="185303"/>
            <a:ext cx="1182254" cy="1091449"/>
          </a:xfrm>
          <a:prstGeom prst="ellipse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15A0D00-F8C1-56C8-8B8B-3B456EB15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011" y="174458"/>
            <a:ext cx="10743831" cy="1307213"/>
          </a:xfrm>
          <a:noFill/>
        </p:spPr>
        <p:txBody>
          <a:bodyPr>
            <a:noAutofit/>
          </a:bodyPr>
          <a:lstStyle/>
          <a:p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ALGUNOS TÓPICOS DE UTILIDAD</a:t>
            </a:r>
            <a:b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RELACIONADOS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596358D-5931-A138-69D5-57366B624C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011" y="1581042"/>
            <a:ext cx="11587989" cy="4351338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• </a:t>
            </a:r>
            <a:r>
              <a:rPr lang="es-ES" sz="3200" dirty="0">
                <a:latin typeface="Comic Sans MS" panose="030F0702030302020204" pitchFamily="66" charset="0"/>
              </a:rPr>
              <a:t>Se sugiere la revisión de algunos de los siguientes tópicos:</a:t>
            </a:r>
          </a:p>
          <a:p>
            <a:pPr marL="0" indent="0">
              <a:buNone/>
            </a:pPr>
            <a:r>
              <a:rPr lang="es-ES" sz="3200" dirty="0"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8F0D9FF-1CE0-CA11-2DDB-2E734F722C56}"/>
              </a:ext>
            </a:extLst>
          </p:cNvPr>
          <p:cNvSpPr txBox="1"/>
          <p:nvPr/>
        </p:nvSpPr>
        <p:spPr>
          <a:xfrm>
            <a:off x="1015999" y="2196426"/>
            <a:ext cx="108296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Matrices escalonadas por filas (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m.e.f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.) o por columnas (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m.e.c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FFABE35-A20F-7DA3-9BF1-48D025D04E2F}"/>
              </a:ext>
            </a:extLst>
          </p:cNvPr>
          <p:cNvSpPr txBox="1"/>
          <p:nvPr/>
        </p:nvSpPr>
        <p:spPr>
          <a:xfrm>
            <a:off x="1015999" y="2868995"/>
            <a:ext cx="8702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Eliminación Gaussiana (método de Gauss)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A65BCB2-6E76-5803-E8BB-19BCB411F56E}"/>
              </a:ext>
            </a:extLst>
          </p:cNvPr>
          <p:cNvSpPr txBox="1"/>
          <p:nvPr/>
        </p:nvSpPr>
        <p:spPr>
          <a:xfrm>
            <a:off x="1015999" y="3553103"/>
            <a:ext cx="8702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Rango de una matriz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90573D9-3C64-1ADF-D349-2DAFECF6C379}"/>
              </a:ext>
            </a:extLst>
          </p:cNvPr>
          <p:cNvSpPr txBox="1"/>
          <p:nvPr/>
        </p:nvSpPr>
        <p:spPr>
          <a:xfrm>
            <a:off x="1015998" y="4175694"/>
            <a:ext cx="112683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Uso de matrices para resolver un sistema de ecuaciones lineales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7A609CC-F0E2-DF2D-AB38-F3551A094F93}"/>
              </a:ext>
            </a:extLst>
          </p:cNvPr>
          <p:cNvSpPr txBox="1"/>
          <p:nvPr/>
        </p:nvSpPr>
        <p:spPr>
          <a:xfrm>
            <a:off x="1015998" y="5421863"/>
            <a:ext cx="1037243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Bases y dimensión de un subespacio de un espacio vectorial </a:t>
            </a:r>
          </a:p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 de dimensión finita </a:t>
            </a:r>
          </a:p>
          <a:p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74424346-6F01-7A8C-CB83-BB52F6889E96}"/>
              </a:ext>
            </a:extLst>
          </p:cNvPr>
          <p:cNvSpPr txBox="1"/>
          <p:nvPr/>
        </p:nvSpPr>
        <p:spPr>
          <a:xfrm>
            <a:off x="1015999" y="4787202"/>
            <a:ext cx="9919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Invertibilidad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de matrices </a:t>
            </a:r>
          </a:p>
        </p:txBody>
      </p:sp>
      <p:pic>
        <p:nvPicPr>
          <p:cNvPr id="13" name="Gráfico 12" descr="Libros con relleno sólido">
            <a:extLst>
              <a:ext uri="{FF2B5EF4-FFF2-40B4-BE49-F238E27FC236}">
                <a16:creationId xmlns:a16="http://schemas.microsoft.com/office/drawing/2014/main" id="{28D05808-8F06-BA75-4DCB-357EF53C1799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931235" y="27382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387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6316A9FC-0115-3ED6-7557-B64A082FE6A5}"/>
              </a:ext>
            </a:extLst>
          </p:cNvPr>
          <p:cNvSpPr/>
          <p:nvPr/>
        </p:nvSpPr>
        <p:spPr>
          <a:xfrm>
            <a:off x="319228" y="1473332"/>
            <a:ext cx="11642213" cy="524269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26C1A26-6C7E-24F6-B2D1-9ED8AC6B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887" y="178553"/>
            <a:ext cx="11642213" cy="1148246"/>
          </a:xfrm>
          <a:pattFill prst="wdUpDiag">
            <a:fgClr>
              <a:srgbClr val="FFFF00"/>
            </a:fgClr>
            <a:bgClr>
              <a:schemeClr val="bg1"/>
            </a:bgClr>
          </a:patt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             Definición </a:t>
            </a:r>
            <a:r>
              <a:rPr lang="es-ES" b="1" dirty="0">
                <a:solidFill>
                  <a:srgbClr val="7030A0"/>
                </a:solidFill>
              </a:rPr>
              <a:t>(operaciones elementales </a:t>
            </a:r>
            <a:br>
              <a:rPr lang="es-ES" b="1" dirty="0">
                <a:solidFill>
                  <a:srgbClr val="7030A0"/>
                </a:solidFill>
              </a:rPr>
            </a:br>
            <a:r>
              <a:rPr lang="es-ES" b="1" dirty="0">
                <a:solidFill>
                  <a:srgbClr val="7030A0"/>
                </a:solidFill>
              </a:rPr>
              <a:t>                                         de fila, </a:t>
            </a:r>
            <a:r>
              <a:rPr lang="es-ES" b="1" dirty="0" err="1">
                <a:solidFill>
                  <a:srgbClr val="7030A0"/>
                </a:solidFill>
              </a:rPr>
              <a:t>o.e.f</a:t>
            </a:r>
            <a:r>
              <a:rPr lang="es-ES" b="1" dirty="0">
                <a:solidFill>
                  <a:srgbClr val="7030A0"/>
                </a:solidFill>
              </a:rPr>
              <a:t>.)  </a:t>
            </a: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91DDE213-6ABB-63AC-C346-E8543A665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570" y="1553333"/>
            <a:ext cx="11553530" cy="22718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   </a:t>
            </a:r>
            <a:r>
              <a:rPr lang="es-ES" sz="2700" dirty="0">
                <a:latin typeface="Comic Sans MS" panose="030F0702030302020204" pitchFamily="66" charset="0"/>
              </a:rPr>
              <a:t>Sobre una matriz 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K</a:t>
            </a:r>
            <a:r>
              <a:rPr lang="es-ES" sz="2700" dirty="0">
                <a:latin typeface="Comic Sans MS" panose="030F0702030302020204" pitchFamily="66" charset="0"/>
              </a:rPr>
              <a:t>(m x n)  se definen 3 tipos de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operación   </a:t>
            </a:r>
          </a:p>
          <a:p>
            <a:pPr marL="0" indent="0">
              <a:buNone/>
            </a:pPr>
            <a:r>
              <a:rPr lang="es-ES" sz="2700">
                <a:solidFill>
                  <a:srgbClr val="FF0000"/>
                </a:solidFill>
                <a:latin typeface="Comic Sans MS" panose="030F0702030302020204" pitchFamily="66" charset="0"/>
              </a:rPr>
              <a:t>    elemental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de fila </a:t>
            </a:r>
            <a:r>
              <a:rPr lang="es-ES" sz="2700" dirty="0">
                <a:latin typeface="Comic Sans MS" panose="030F0702030302020204" pitchFamily="66" charset="0"/>
              </a:rPr>
              <a:t>(a la que llamamos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700" dirty="0">
                <a:latin typeface="Comic Sans MS" panose="030F0702030302020204" pitchFamily="66" charset="0"/>
              </a:rPr>
              <a:t>) :</a:t>
            </a:r>
          </a:p>
          <a:p>
            <a:pPr marL="0" indent="0">
              <a:buNone/>
            </a:pPr>
            <a:r>
              <a:rPr lang="es-ES" sz="3200" dirty="0">
                <a:latin typeface="Comic Sans MS" panose="030F0702030302020204" pitchFamily="66" charset="0"/>
              </a:rPr>
              <a:t>  </a:t>
            </a:r>
            <a:r>
              <a:rPr lang="es-ES" sz="3200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3200" b="1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8DE1E29-4986-4AE9-B555-AA6972E6F4CF}"/>
              </a:ext>
            </a:extLst>
          </p:cNvPr>
          <p:cNvSpPr txBox="1"/>
          <p:nvPr/>
        </p:nvSpPr>
        <p:spPr>
          <a:xfrm>
            <a:off x="628773" y="2707542"/>
            <a:ext cx="10769851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➊  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De tipo I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 dados dos números distintos i, j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{1,…,m}, la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o.e.f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= f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permuta las filas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i,j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de A:</a:t>
            </a:r>
          </a:p>
          <a:p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endParaRPr lang="es-ES" b="1" baseline="-250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11D3027-ADCA-6119-7CB0-9C90CE4E5405}"/>
              </a:ext>
            </a:extLst>
          </p:cNvPr>
          <p:cNvSpPr txBox="1"/>
          <p:nvPr/>
        </p:nvSpPr>
        <p:spPr>
          <a:xfrm>
            <a:off x="628774" y="4782161"/>
            <a:ext cx="10769851" cy="1933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➋  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De tipo II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 dados dos números λ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K (</a:t>
            </a:r>
            <a:r>
              <a:rPr lang="el-GR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λ≠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0),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{1,…,m}, la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o.e.f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= </a:t>
            </a:r>
            <a:r>
              <a:rPr lang="el-GR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multiplica por </a:t>
            </a:r>
            <a:r>
              <a:rPr lang="el-GR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la fila i de A (dejando el resto igual):</a:t>
            </a:r>
          </a:p>
          <a:p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               f</a:t>
            </a:r>
            <a:r>
              <a:rPr lang="es-ES" sz="2800" baseline="-250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(e(A))=</a:t>
            </a:r>
            <a:r>
              <a:rPr lang="el-GR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λ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800" baseline="-250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(A),   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(e(A))=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(A)  para toda 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s≠i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800" b="1" baseline="-25000" dirty="0"/>
          </a:p>
          <a:p>
            <a:pPr marL="0" indent="0">
              <a:buNone/>
            </a:pPr>
            <a:r>
              <a:rPr lang="es-ES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b="1" dirty="0"/>
          </a:p>
        </p:txBody>
      </p:sp>
      <p:cxnSp>
        <p:nvCxnSpPr>
          <p:cNvPr id="4" name="Conector recto de flecha 3"/>
          <p:cNvCxnSpPr/>
          <p:nvPr/>
        </p:nvCxnSpPr>
        <p:spPr>
          <a:xfrm flipV="1">
            <a:off x="2068946" y="3402042"/>
            <a:ext cx="563418" cy="3405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CuadroTexto 5"/>
          <p:cNvSpPr txBox="1"/>
          <p:nvPr/>
        </p:nvSpPr>
        <p:spPr>
          <a:xfrm>
            <a:off x="628773" y="3592739"/>
            <a:ext cx="11284699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800" baseline="-250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(e(A))=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j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(A),   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j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(e(A))=f</a:t>
            </a:r>
            <a:r>
              <a:rPr lang="es-ES" sz="2800" baseline="-250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(A),   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(e(A))=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(A)  para toda 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s≠i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,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s≠j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500225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6316A9FC-0115-3ED6-7557-B64A082FE6A5}"/>
              </a:ext>
            </a:extLst>
          </p:cNvPr>
          <p:cNvSpPr/>
          <p:nvPr/>
        </p:nvSpPr>
        <p:spPr>
          <a:xfrm>
            <a:off x="319227" y="1848223"/>
            <a:ext cx="11642213" cy="264287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26C1A26-6C7E-24F6-B2D1-9ED8AC6B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228" y="180671"/>
            <a:ext cx="11642213" cy="1148246"/>
          </a:xfrm>
          <a:pattFill prst="wdUpDiag">
            <a:fgClr>
              <a:srgbClr val="FFFF00"/>
            </a:fgClr>
            <a:bgClr>
              <a:schemeClr val="bg1"/>
            </a:bgClr>
          </a:patt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                          … definición </a:t>
            </a:r>
            <a:r>
              <a:rPr lang="es-ES" b="1" dirty="0">
                <a:solidFill>
                  <a:srgbClr val="7030A0"/>
                </a:solidFill>
              </a:rPr>
              <a:t>(</a:t>
            </a:r>
            <a:r>
              <a:rPr lang="es-ES" b="1" dirty="0" err="1">
                <a:solidFill>
                  <a:srgbClr val="7030A0"/>
                </a:solidFill>
              </a:rPr>
              <a:t>o.e.f</a:t>
            </a:r>
            <a:r>
              <a:rPr lang="es-ES" b="1" dirty="0">
                <a:solidFill>
                  <a:srgbClr val="7030A0"/>
                </a:solidFill>
              </a:rPr>
              <a:t>.)  </a:t>
            </a: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91DDE213-6ABB-63AC-C346-E8543A665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570" y="1553333"/>
            <a:ext cx="11553530" cy="22718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 </a:t>
            </a:r>
            <a:r>
              <a:rPr lang="es-ES" sz="3200" dirty="0">
                <a:latin typeface="Comic Sans MS" panose="030F0702030302020204" pitchFamily="66" charset="0"/>
              </a:rPr>
              <a:t>  </a:t>
            </a:r>
            <a:r>
              <a:rPr lang="es-ES" sz="3200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3200" b="1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11D3027-ADCA-6119-7CB0-9C90CE4E5405}"/>
              </a:ext>
            </a:extLst>
          </p:cNvPr>
          <p:cNvSpPr txBox="1"/>
          <p:nvPr/>
        </p:nvSpPr>
        <p:spPr>
          <a:xfrm>
            <a:off x="584812" y="2141738"/>
            <a:ext cx="11243618" cy="2349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➌</a:t>
            </a:r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 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De tipo III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 dados tres números λ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K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,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i, j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{1,…,m} (con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i≠j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),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la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o.e.f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= f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+ </a:t>
            </a:r>
            <a:r>
              <a:rPr lang="el-GR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le suma a la fila i de A su fila j multiplicada 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por </a:t>
            </a:r>
            <a:r>
              <a:rPr lang="el-GR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(dejando igual las filas ≠ i-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ésima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):</a:t>
            </a:r>
          </a:p>
          <a:p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        f</a:t>
            </a:r>
            <a:r>
              <a:rPr lang="es-ES" sz="2800" baseline="-250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(e(A))=f</a:t>
            </a:r>
            <a:r>
              <a:rPr lang="es-ES" sz="2800" baseline="-250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(A) + </a:t>
            </a:r>
            <a:r>
              <a:rPr lang="el-GR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λ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j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(A),   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(e(A))=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(A)  para toda 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s≠i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800" b="1" baseline="-25000" dirty="0"/>
          </a:p>
          <a:p>
            <a:pPr marL="0" indent="0">
              <a:buNone/>
            </a:pPr>
            <a:r>
              <a:rPr lang="es-ES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b="1" dirty="0"/>
          </a:p>
        </p:txBody>
      </p:sp>
      <p:sp>
        <p:nvSpPr>
          <p:cNvPr id="3" name="CuadroTexto 2"/>
          <p:cNvSpPr txBox="1"/>
          <p:nvPr/>
        </p:nvSpPr>
        <p:spPr>
          <a:xfrm>
            <a:off x="584812" y="4760033"/>
            <a:ext cx="1009282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800" dirty="0"/>
              <a:t>▪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De forma similar se definen las operaciones elementales </a:t>
            </a:r>
          </a:p>
          <a:p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de columna:</a:t>
            </a:r>
            <a:r>
              <a:rPr lang="es-ES_tradnl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41871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6316A9FC-0115-3ED6-7557-B64A082FE6A5}"/>
              </a:ext>
            </a:extLst>
          </p:cNvPr>
          <p:cNvSpPr/>
          <p:nvPr/>
        </p:nvSpPr>
        <p:spPr>
          <a:xfrm>
            <a:off x="319228" y="1473332"/>
            <a:ext cx="11642213" cy="524269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26C1A26-6C7E-24F6-B2D1-9ED8AC6B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887" y="178553"/>
            <a:ext cx="11642213" cy="1148246"/>
          </a:xfrm>
          <a:pattFill prst="wdUpDiag">
            <a:fgClr>
              <a:schemeClr val="bg1">
                <a:lumMod val="95000"/>
              </a:schemeClr>
            </a:fgClr>
            <a:bgClr>
              <a:schemeClr val="bg1"/>
            </a:bgClr>
          </a:patt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                Definición </a:t>
            </a:r>
            <a:r>
              <a:rPr lang="es-ES" b="1" dirty="0">
                <a:solidFill>
                  <a:srgbClr val="7030A0"/>
                </a:solidFill>
              </a:rPr>
              <a:t>(operaciones elementales </a:t>
            </a:r>
            <a:br>
              <a:rPr lang="es-ES" b="1" dirty="0">
                <a:solidFill>
                  <a:srgbClr val="7030A0"/>
                </a:solidFill>
              </a:rPr>
            </a:br>
            <a:r>
              <a:rPr lang="es-ES" b="1" dirty="0">
                <a:solidFill>
                  <a:srgbClr val="7030A0"/>
                </a:solidFill>
              </a:rPr>
              <a:t>                                            de columna, </a:t>
            </a:r>
            <a:r>
              <a:rPr lang="es-ES" b="1" dirty="0" err="1">
                <a:solidFill>
                  <a:srgbClr val="7030A0"/>
                </a:solidFill>
              </a:rPr>
              <a:t>o.e.c</a:t>
            </a:r>
            <a:r>
              <a:rPr lang="es-ES" b="1" dirty="0">
                <a:solidFill>
                  <a:srgbClr val="7030A0"/>
                </a:solidFill>
              </a:rPr>
              <a:t>.)  </a:t>
            </a: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91DDE213-6ABB-63AC-C346-E8543A665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570" y="1553333"/>
            <a:ext cx="11553530" cy="22718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   </a:t>
            </a:r>
            <a:r>
              <a:rPr lang="es-ES" sz="2700" dirty="0">
                <a:latin typeface="Comic Sans MS" panose="030F0702030302020204" pitchFamily="66" charset="0"/>
              </a:rPr>
              <a:t>Sobre una matriz 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K</a:t>
            </a:r>
            <a:r>
              <a:rPr lang="es-ES" sz="2700" dirty="0">
                <a:latin typeface="Comic Sans MS" panose="030F0702030302020204" pitchFamily="66" charset="0"/>
              </a:rPr>
              <a:t>(m x n)  se definen 3 tipos de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operación   </a:t>
            </a:r>
          </a:p>
          <a:p>
            <a:pPr marL="0" indent="0">
              <a:buNone/>
            </a:pP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 elemental de columna </a:t>
            </a:r>
            <a:r>
              <a:rPr lang="es-ES" sz="2700" dirty="0">
                <a:latin typeface="Comic Sans MS" panose="030F0702030302020204" pitchFamily="66" charset="0"/>
              </a:rPr>
              <a:t>(a la que llamamos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700" dirty="0">
                <a:latin typeface="Comic Sans MS" panose="030F0702030302020204" pitchFamily="66" charset="0"/>
              </a:rPr>
              <a:t>) :</a:t>
            </a:r>
          </a:p>
          <a:p>
            <a:pPr marL="0" indent="0">
              <a:buNone/>
            </a:pPr>
            <a:r>
              <a:rPr lang="es-ES" sz="3200" dirty="0">
                <a:latin typeface="Comic Sans MS" panose="030F0702030302020204" pitchFamily="66" charset="0"/>
              </a:rPr>
              <a:t>  </a:t>
            </a:r>
            <a:r>
              <a:rPr lang="es-ES" sz="3200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3200" b="1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8DE1E29-4986-4AE9-B555-AA6972E6F4CF}"/>
              </a:ext>
            </a:extLst>
          </p:cNvPr>
          <p:cNvSpPr txBox="1"/>
          <p:nvPr/>
        </p:nvSpPr>
        <p:spPr>
          <a:xfrm>
            <a:off x="628773" y="2707542"/>
            <a:ext cx="10769851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➊  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De tipo I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 dados dos números distintos i, j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{1,…,n}, la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o.e.c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= c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permuta las columnas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i,j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de A:</a:t>
            </a:r>
          </a:p>
          <a:p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endParaRPr lang="es-ES" b="1" baseline="-250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11D3027-ADCA-6119-7CB0-9C90CE4E5405}"/>
              </a:ext>
            </a:extLst>
          </p:cNvPr>
          <p:cNvSpPr txBox="1"/>
          <p:nvPr/>
        </p:nvSpPr>
        <p:spPr>
          <a:xfrm>
            <a:off x="628774" y="4782161"/>
            <a:ext cx="11332667" cy="1933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➋  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De tipo II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 dados dos números λ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K (</a:t>
            </a:r>
            <a:r>
              <a:rPr lang="el-GR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λ≠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0),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{1,…,n}, la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o.e.c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= </a:t>
            </a:r>
            <a:r>
              <a:rPr lang="el-GR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multiplica por </a:t>
            </a:r>
            <a:r>
              <a:rPr lang="el-GR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la columna i de A (dejando el resto igual):</a:t>
            </a:r>
          </a:p>
          <a:p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               c</a:t>
            </a:r>
            <a:r>
              <a:rPr lang="es-ES" sz="2800" baseline="-250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(e(A))=</a:t>
            </a:r>
            <a:r>
              <a:rPr lang="el-GR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λ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s-ES" sz="2800" baseline="-250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(A),   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(e(A))=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(A)  para toda 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s≠i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800" b="1" baseline="-25000" dirty="0"/>
          </a:p>
          <a:p>
            <a:pPr marL="0" indent="0">
              <a:buNone/>
            </a:pPr>
            <a:r>
              <a:rPr lang="es-ES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b="1" dirty="0"/>
          </a:p>
        </p:txBody>
      </p:sp>
      <p:cxnSp>
        <p:nvCxnSpPr>
          <p:cNvPr id="4" name="Conector recto de flecha 3"/>
          <p:cNvCxnSpPr/>
          <p:nvPr/>
        </p:nvCxnSpPr>
        <p:spPr>
          <a:xfrm flipV="1">
            <a:off x="2068946" y="3402042"/>
            <a:ext cx="563418" cy="3405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CuadroTexto 5"/>
          <p:cNvSpPr txBox="1"/>
          <p:nvPr/>
        </p:nvSpPr>
        <p:spPr>
          <a:xfrm>
            <a:off x="628773" y="3592739"/>
            <a:ext cx="11284699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s-ES" sz="2800" baseline="-250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(e(A))=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j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(A),   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j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(e(A))=c</a:t>
            </a:r>
            <a:r>
              <a:rPr lang="es-ES" sz="2800" baseline="-250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(A),   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(e(A))=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(A)  para toda 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s≠i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,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s≠j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128354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6316A9FC-0115-3ED6-7557-B64A082FE6A5}"/>
              </a:ext>
            </a:extLst>
          </p:cNvPr>
          <p:cNvSpPr/>
          <p:nvPr/>
        </p:nvSpPr>
        <p:spPr>
          <a:xfrm>
            <a:off x="319227" y="1848223"/>
            <a:ext cx="11642213" cy="264287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26C1A26-6C7E-24F6-B2D1-9ED8AC6B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228" y="180671"/>
            <a:ext cx="11642213" cy="1148246"/>
          </a:xfrm>
          <a:pattFill prst="wdUpDiag">
            <a:fgClr>
              <a:schemeClr val="bg1">
                <a:lumMod val="95000"/>
              </a:schemeClr>
            </a:fgClr>
            <a:bgClr>
              <a:schemeClr val="bg1"/>
            </a:bgClr>
          </a:patt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es-ES" b="1">
                <a:solidFill>
                  <a:schemeClr val="accent6">
                    <a:lumMod val="50000"/>
                  </a:schemeClr>
                </a:solidFill>
              </a:rPr>
              <a:t>                              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… definición </a:t>
            </a:r>
            <a:r>
              <a:rPr lang="es-ES" b="1" dirty="0">
                <a:solidFill>
                  <a:srgbClr val="7030A0"/>
                </a:solidFill>
              </a:rPr>
              <a:t>(</a:t>
            </a:r>
            <a:r>
              <a:rPr lang="es-ES" b="1" dirty="0" err="1">
                <a:solidFill>
                  <a:srgbClr val="7030A0"/>
                </a:solidFill>
              </a:rPr>
              <a:t>o.e.c</a:t>
            </a:r>
            <a:r>
              <a:rPr lang="es-ES" b="1" dirty="0">
                <a:solidFill>
                  <a:srgbClr val="7030A0"/>
                </a:solidFill>
              </a:rPr>
              <a:t>.)  </a:t>
            </a: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91DDE213-6ABB-63AC-C346-E8543A665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570" y="1553333"/>
            <a:ext cx="11553530" cy="22718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 </a:t>
            </a:r>
            <a:r>
              <a:rPr lang="es-ES" sz="3200" dirty="0">
                <a:latin typeface="Comic Sans MS" panose="030F0702030302020204" pitchFamily="66" charset="0"/>
              </a:rPr>
              <a:t>  </a:t>
            </a:r>
            <a:r>
              <a:rPr lang="es-ES" sz="3200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3200" b="1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11D3027-ADCA-6119-7CB0-9C90CE4E5405}"/>
              </a:ext>
            </a:extLst>
          </p:cNvPr>
          <p:cNvSpPr txBox="1"/>
          <p:nvPr/>
        </p:nvSpPr>
        <p:spPr>
          <a:xfrm>
            <a:off x="584811" y="2141738"/>
            <a:ext cx="11706835" cy="2349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➌</a:t>
            </a:r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 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De tipo III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 dados tres números λ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K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,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i, j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{1,…,n} (con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i≠j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), la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o.e.c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= c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+ </a:t>
            </a:r>
            <a:r>
              <a:rPr lang="el-GR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le suma a la columna i de A su columna j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multipli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- 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cada por </a:t>
            </a:r>
            <a:r>
              <a:rPr lang="el-GR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(dejando igual las columnas ≠ i-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ésima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):</a:t>
            </a:r>
          </a:p>
          <a:p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        c</a:t>
            </a:r>
            <a:r>
              <a:rPr lang="es-ES" sz="2800" baseline="-250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(e(A))=c</a:t>
            </a:r>
            <a:r>
              <a:rPr lang="es-ES" sz="2800" baseline="-250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(A) + </a:t>
            </a:r>
            <a:r>
              <a:rPr lang="el-GR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λ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j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(A),   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(e(A))=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(A)  para toda 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s≠i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800" b="1" baseline="-25000" dirty="0"/>
          </a:p>
          <a:p>
            <a:pPr marL="0" indent="0">
              <a:buNone/>
            </a:pPr>
            <a:r>
              <a:rPr lang="es-ES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3007287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B00020C5-CC78-130D-00A5-9DC58F5A0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920" y="160989"/>
            <a:ext cx="9933433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Ejemplos de operación elemental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7203B92-42A6-78C9-18CC-E47E348D9569}"/>
              </a:ext>
            </a:extLst>
          </p:cNvPr>
          <p:cNvSpPr txBox="1"/>
          <p:nvPr/>
        </p:nvSpPr>
        <p:spPr>
          <a:xfrm>
            <a:off x="838053" y="989398"/>
            <a:ext cx="11029482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Tomemos un matriz inicial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y apliquémosle sucesivas operaciones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elementales (algunas de fila, otras de columna) sin pretender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llegar a ninguna matriz en concreto, sólo para ganar familiaridad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con las notaciones. En cada paso, se marcan las filas/columnas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que cambian después de cada operación elemental.</a:t>
            </a:r>
            <a:endParaRPr lang="es-ES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399B13E-D6DC-6870-91B9-19E89FF6CC9D}"/>
              </a:ext>
            </a:extLst>
          </p:cNvPr>
          <p:cNvSpPr txBox="1"/>
          <p:nvPr/>
        </p:nvSpPr>
        <p:spPr>
          <a:xfrm>
            <a:off x="2025077" y="328327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2   2   3  4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-1   0  1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3686D098-8955-8A32-D48B-9010E7A047BE}"/>
              </a:ext>
            </a:extLst>
          </p:cNvPr>
          <p:cNvSpPr/>
          <p:nvPr/>
        </p:nvSpPr>
        <p:spPr>
          <a:xfrm>
            <a:off x="2038029" y="3337718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721B090C-370A-E68E-10A2-A2AF52081805}"/>
              </a:ext>
            </a:extLst>
          </p:cNvPr>
          <p:cNvSpPr/>
          <p:nvPr/>
        </p:nvSpPr>
        <p:spPr>
          <a:xfrm>
            <a:off x="4200668" y="3337718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1DC72774-CB49-F60E-3196-52F7078FFAB7}"/>
              </a:ext>
            </a:extLst>
          </p:cNvPr>
          <p:cNvSpPr txBox="1"/>
          <p:nvPr/>
        </p:nvSpPr>
        <p:spPr>
          <a:xfrm>
            <a:off x="1189704" y="3698778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20541897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1AAA5B-C289-4A7B-9745-37A8287A69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60508E8A-1C38-0578-D615-7969223CE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920" y="160989"/>
            <a:ext cx="9933433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Ejemplos de operación elemental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95C3FE6-8770-4140-CBE9-D90B0E1A0C06}"/>
              </a:ext>
            </a:extLst>
          </p:cNvPr>
          <p:cNvSpPr txBox="1"/>
          <p:nvPr/>
        </p:nvSpPr>
        <p:spPr>
          <a:xfrm>
            <a:off x="2025077" y="328327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2   2   3  4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-1   0  1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03110D0F-6BED-3D98-0960-E16E902B08C0}"/>
              </a:ext>
            </a:extLst>
          </p:cNvPr>
          <p:cNvSpPr/>
          <p:nvPr/>
        </p:nvSpPr>
        <p:spPr>
          <a:xfrm>
            <a:off x="2038029" y="3337718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07D8376C-6285-D851-5CDA-DDDF5C531F5F}"/>
              </a:ext>
            </a:extLst>
          </p:cNvPr>
          <p:cNvSpPr/>
          <p:nvPr/>
        </p:nvSpPr>
        <p:spPr>
          <a:xfrm>
            <a:off x="4200668" y="3337718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4EDB15A1-FF58-3349-7627-503CD46B643F}"/>
              </a:ext>
            </a:extLst>
          </p:cNvPr>
          <p:cNvSpPr txBox="1"/>
          <p:nvPr/>
        </p:nvSpPr>
        <p:spPr>
          <a:xfrm>
            <a:off x="1189704" y="3698778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9FA27D10-603C-CB7D-9E63-69C0D663179A}"/>
              </a:ext>
            </a:extLst>
          </p:cNvPr>
          <p:cNvSpPr txBox="1"/>
          <p:nvPr/>
        </p:nvSpPr>
        <p:spPr>
          <a:xfrm>
            <a:off x="4383097" y="3792402"/>
            <a:ext cx="10533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148881D6-19E2-C0DF-7660-D88C952E609F}"/>
              </a:ext>
            </a:extLst>
          </p:cNvPr>
          <p:cNvCxnSpPr>
            <a:cxnSpLocks/>
          </p:cNvCxnSpPr>
          <p:nvPr/>
        </p:nvCxnSpPr>
        <p:spPr>
          <a:xfrm>
            <a:off x="4714130" y="3992457"/>
            <a:ext cx="262347" cy="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E4B0BD7E-227D-0D1D-9328-1244338914D8}"/>
              </a:ext>
            </a:extLst>
          </p:cNvPr>
          <p:cNvCxnSpPr/>
          <p:nvPr/>
        </p:nvCxnSpPr>
        <p:spPr>
          <a:xfrm>
            <a:off x="4428748" y="416982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AC890D86-A034-77B3-A80A-F14115B20DCA}"/>
              </a:ext>
            </a:extLst>
          </p:cNvPr>
          <p:cNvSpPr txBox="1"/>
          <p:nvPr/>
        </p:nvSpPr>
        <p:spPr>
          <a:xfrm>
            <a:off x="5361351" y="3312000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-1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2  2   3  4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7CD6973F-FD7D-DC3D-B552-54B9B91743C5}"/>
              </a:ext>
            </a:extLst>
          </p:cNvPr>
          <p:cNvSpPr/>
          <p:nvPr/>
        </p:nvSpPr>
        <p:spPr>
          <a:xfrm>
            <a:off x="5374303" y="3392157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A26069DC-5F49-05BF-4CD4-6697A5913FF8}"/>
              </a:ext>
            </a:extLst>
          </p:cNvPr>
          <p:cNvSpPr/>
          <p:nvPr/>
        </p:nvSpPr>
        <p:spPr>
          <a:xfrm>
            <a:off x="7536942" y="3392157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54B73FBC-F5D2-B310-8FCB-4020EDB13CF4}"/>
              </a:ext>
            </a:extLst>
          </p:cNvPr>
          <p:cNvSpPr txBox="1"/>
          <p:nvPr/>
        </p:nvSpPr>
        <p:spPr>
          <a:xfrm>
            <a:off x="838053" y="989398"/>
            <a:ext cx="11029482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Tomemos un matriz inicial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y apliquémosle sucesivas operaciones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elementales (algunas de fila, otras de columna) sin pretender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llegar a ninguna matriz en concreto, sólo para ganar familiaridad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con las notaciones. En cada paso, se marcan las filas/columnas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que cambian después de cada operación elemental.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385633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1923</TotalTime>
  <Words>4222</Words>
  <Application>Microsoft Office PowerPoint</Application>
  <PresentationFormat>Panorámica</PresentationFormat>
  <Paragraphs>674</Paragraphs>
  <Slides>38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38</vt:i4>
      </vt:variant>
    </vt:vector>
  </HeadingPairs>
  <TitlesOfParts>
    <vt:vector size="48" baseType="lpstr">
      <vt:lpstr>Yu Gothic UI</vt:lpstr>
      <vt:lpstr>Yu Mincho Light</vt:lpstr>
      <vt:lpstr>Aptos</vt:lpstr>
      <vt:lpstr>Aptos Display</vt:lpstr>
      <vt:lpstr>Arial</vt:lpstr>
      <vt:lpstr>Calibri</vt:lpstr>
      <vt:lpstr>Cambria Math</vt:lpstr>
      <vt:lpstr>Comic Sans MS</vt:lpstr>
      <vt:lpstr>Franklin Gothic Heavy</vt:lpstr>
      <vt:lpstr>Tema de Office</vt:lpstr>
      <vt:lpstr>OPERACIONES  ELEMENTALES  DE FILA O  DE COLUMNA</vt:lpstr>
      <vt:lpstr>Presentación de PowerPoint</vt:lpstr>
      <vt:lpstr>                             Para empezar</vt:lpstr>
      <vt:lpstr>                Definición (operaciones elementales                                           de fila, o.e.f.)  </vt:lpstr>
      <vt:lpstr>                             … definición (o.e.f.)  </vt:lpstr>
      <vt:lpstr>                   Definición (operaciones elementales                                              de columna, o.e.c.)  </vt:lpstr>
      <vt:lpstr>                              … definición (o.e.c.)  </vt:lpstr>
      <vt:lpstr>           Ejemplos de operación elemental</vt:lpstr>
      <vt:lpstr>           Ejemplos de operación elemental</vt:lpstr>
      <vt:lpstr>           Ejemplos de operación elemental</vt:lpstr>
      <vt:lpstr>           Ejemplos de operación elemental</vt:lpstr>
      <vt:lpstr>           Ejemplos de operación elemental</vt:lpstr>
      <vt:lpstr>           Ejemplos de operación elemental</vt:lpstr>
      <vt:lpstr>           Ejemplos de operación elemental</vt:lpstr>
      <vt:lpstr>           Ejemplos de operación elemental</vt:lpstr>
      <vt:lpstr>           Ejemplos de operación elemental</vt:lpstr>
      <vt:lpstr>           Ejemplos de operación elemental</vt:lpstr>
      <vt:lpstr>           Ejemplos de operación elemental</vt:lpstr>
      <vt:lpstr>   ¿Por qué interesa conocer las         operaciones elementales?</vt:lpstr>
      <vt:lpstr>Presentación de PowerPoint</vt:lpstr>
      <vt:lpstr>              Matrices elementales y     operaciones elementales inversas</vt:lpstr>
      <vt:lpstr>           … matrices elementales y     operaciones elementales inversas</vt:lpstr>
      <vt:lpstr>           … matrices elementales y     operaciones elementales inversas</vt:lpstr>
      <vt:lpstr>           … matrices elementales y     operaciones elementales inversas</vt:lpstr>
      <vt:lpstr>           … matrices elementales y     operaciones elementales inversas</vt:lpstr>
      <vt:lpstr>           … matrices elementales y     operaciones elementales inversas</vt:lpstr>
      <vt:lpstr>           … matrices elementales y     operaciones elementales inversas</vt:lpstr>
      <vt:lpstr>           … matrices elementales y     operaciones elementales inversas</vt:lpstr>
      <vt:lpstr>           … matrices elementales y     operaciones elementales inversas</vt:lpstr>
      <vt:lpstr>    ¿Quieres ponerte a prueba?</vt:lpstr>
      <vt:lpstr>Presentación de PowerPoint</vt:lpstr>
      <vt:lpstr>1.   Si  A=                    , e1= f2-2f1, e2=c2+3c3 , e3=4c1,       la matriz   B = e3(e2(e1(A)))  vale:</vt:lpstr>
      <vt:lpstr>Presentación de PowerPoint</vt:lpstr>
      <vt:lpstr>Presentación de PowerPoint</vt:lpstr>
      <vt:lpstr>2.   Dadas las matrices  A=           ,  B=           ,       sin hacer ningún producto matricial:</vt:lpstr>
      <vt:lpstr>Presentación de PowerPoint</vt:lpstr>
      <vt:lpstr>Presentación de PowerPoint</vt:lpstr>
      <vt:lpstr>ALGUNOS TÓPICOS DE UTILIDAD RELACIONADOS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for the intersection and sum of two subespaces:  a matrix approach</dc:title>
  <dc:creator>Xavier Marcote Ordax</dc:creator>
  <cp:lastModifiedBy>Xavier Marcote Ordax</cp:lastModifiedBy>
  <cp:revision>172</cp:revision>
  <dcterms:created xsi:type="dcterms:W3CDTF">2024-04-26T15:42:24Z</dcterms:created>
  <dcterms:modified xsi:type="dcterms:W3CDTF">2025-02-21T16:13:18Z</dcterms:modified>
</cp:coreProperties>
</file>