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notesMasterIdLst>
    <p:notesMasterId r:id="rId48"/>
  </p:notesMasterIdLst>
  <p:sldIdLst>
    <p:sldId id="256" r:id="rId2"/>
    <p:sldId id="257" r:id="rId3"/>
    <p:sldId id="378" r:id="rId4"/>
    <p:sldId id="379" r:id="rId5"/>
    <p:sldId id="380" r:id="rId6"/>
    <p:sldId id="381" r:id="rId7"/>
    <p:sldId id="382" r:id="rId8"/>
    <p:sldId id="385" r:id="rId9"/>
    <p:sldId id="387" r:id="rId10"/>
    <p:sldId id="397" r:id="rId11"/>
    <p:sldId id="398" r:id="rId12"/>
    <p:sldId id="403" r:id="rId13"/>
    <p:sldId id="377" r:id="rId14"/>
    <p:sldId id="391" r:id="rId15"/>
    <p:sldId id="388" r:id="rId16"/>
    <p:sldId id="389" r:id="rId17"/>
    <p:sldId id="390" r:id="rId18"/>
    <p:sldId id="402" r:id="rId19"/>
    <p:sldId id="401" r:id="rId20"/>
    <p:sldId id="392" r:id="rId21"/>
    <p:sldId id="393" r:id="rId22"/>
    <p:sldId id="394" r:id="rId23"/>
    <p:sldId id="396" r:id="rId24"/>
    <p:sldId id="404" r:id="rId25"/>
    <p:sldId id="400" r:id="rId26"/>
    <p:sldId id="407" r:id="rId27"/>
    <p:sldId id="408" r:id="rId28"/>
    <p:sldId id="409" r:id="rId29"/>
    <p:sldId id="405" r:id="rId30"/>
    <p:sldId id="410" r:id="rId31"/>
    <p:sldId id="411" r:id="rId32"/>
    <p:sldId id="412" r:id="rId33"/>
    <p:sldId id="413" r:id="rId34"/>
    <p:sldId id="417" r:id="rId35"/>
    <p:sldId id="415" r:id="rId36"/>
    <p:sldId id="416" r:id="rId37"/>
    <p:sldId id="418" r:id="rId38"/>
    <p:sldId id="419" r:id="rId39"/>
    <p:sldId id="421" r:id="rId40"/>
    <p:sldId id="423" r:id="rId41"/>
    <p:sldId id="422" r:id="rId42"/>
    <p:sldId id="424" r:id="rId43"/>
    <p:sldId id="426" r:id="rId44"/>
    <p:sldId id="425" r:id="rId45"/>
    <p:sldId id="427" r:id="rId46"/>
    <p:sldId id="420" r:id="rId4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CC"/>
    <a:srgbClr val="FF99FF"/>
    <a:srgbClr val="FF9900"/>
    <a:srgbClr val="FF99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5" autoAdjust="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E0CC9-939B-4D25-ACA5-3996301265FA}" type="datetimeFigureOut">
              <a:rPr lang="es-ES" smtClean="0"/>
              <a:t>21/02/2025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857C6-0792-4CC5-B774-CAD76C36B0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3828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857C6-0792-4CC5-B774-CAD76C36B0EE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9357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857C6-0792-4CC5-B774-CAD76C36B0EE}" type="slidenum">
              <a:rPr lang="es-ES" smtClean="0"/>
              <a:t>45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713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E885F-5742-B566-ECEC-DDAB79443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7BEFC9D-4CEC-B4B2-DD4F-2658626BBD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0D1053F-9D58-3AFD-60D9-9ED1FE7246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13B011C-BF08-814C-F4AB-C9C4A2E628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857C6-0792-4CC5-B774-CAD76C36B0EE}" type="slidenum">
              <a:rPr lang="es-ES" smtClean="0"/>
              <a:t>46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0028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69CEB-FCD4-0C8D-B113-F466DDD35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A7BCFB-F44F-7764-7749-27B1B7F31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E5162E-A39D-0181-7870-B6146A2D2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5C11FE-ED36-A75A-A5CC-F6490BF0F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691154-FED3-EDE0-0D99-840A0774A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17769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B2A863-EA6B-CF11-C0DB-8C6DEC7AD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1BC57F4-2B1A-29AB-ECA7-C8C03D736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55C2AF-35DB-1E0B-FAB9-C8C2056DF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82AB9A-BCB1-F224-685D-857C68933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5A6948-5A4B-594D-B072-566DAF83B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776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DAAACD9-BAC3-16BF-47FA-A5BC49CEC5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35D645-63E7-A155-E05D-DBB24BEE4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113F2E-B2DC-83B6-B153-C3A2C84CA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ADAEB5-B945-5198-EB8D-0B37B7D6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A4AD6E-D787-E312-BE37-BF08B05CB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24889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1996E0-C7B4-F07B-570D-3010C2D27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7358D5-1A4E-6515-4027-61850C3F1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9ACAFA-36D2-47F5-9AC0-660807741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74CDB8-2424-9AA2-A03E-28487E0DF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845493-73C2-6E70-C05F-56E44BD7E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81930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676A8-6700-3F70-FAB3-078636295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BB5297-340B-E3FB-04DC-D3A1DE63D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901B1C-7701-3FE8-057F-C4930B469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6736D0-9413-E713-5CE9-77555E66B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21E6C8-5DA8-1229-6786-E1E986AF4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25122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CFA1D8-B32F-D6B4-1A84-2980ABD46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35BF44-78E2-F997-5148-F29D21A66F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B67BD6-ED17-F69D-3EDE-23AC5F1BC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A2DC31-6AE1-DD0A-AC89-B957BE688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AD6A4C-DB2B-1A8E-3384-E6BBC955C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0358A9-6891-C81E-5243-32EB25BC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66925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437CF4-54AE-27DF-B125-E36CD31C4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DC661D-07EB-FD09-289C-D4AC9AFF9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3F2294-140C-9FB4-9B07-E848F0659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76E604B-4CF1-C5E6-F7AE-DCA5628300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8FD5212-C347-D4A8-7799-759B628C37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FA2CA3D-2402-74A7-D39E-AEB0E6831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81410F-6922-A285-B52A-467D5725F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87217E5-DCE8-6086-5205-4D2C2522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98059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9A0FA-B1DB-4377-0989-3F8BED60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2778568-0580-2BC4-ED6C-E7FD969B0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21CAA36-B1FE-1A41-1405-7EF6A51D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E56639E-8371-690E-C3EB-FC9D68AC4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19469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21EDDD4-D252-769C-99EC-A562D5E87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876C155-E0FF-3B73-CF0E-8F486C4B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7A54900-DEDA-38DA-18A3-246A04E2B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91484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B3F7C5-5799-3CF1-2629-374724AE9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FDD895-3B14-37D1-E2B4-BBD3C4975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08F8DC-96B5-9463-6B33-CD801A17E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C54D71-5213-2076-14D6-D92C3157D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11ACAD-EE7A-3313-6BEB-0B069F046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A1F62C-ECEA-E81D-D3D6-11415DE0B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7605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1B1FCA-C3B3-0764-8365-3DAED9C7C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637C56E-8520-495D-3811-730B16F390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F316C8-73B4-74C2-59BE-C99C2B1B9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479564-09C5-1229-6F41-3FE21B998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BCA993-5EED-3F05-081E-9B213400A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622071-20D3-77FC-11DB-E485DB0C3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30356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BAA6020-10A4-8479-3FE0-D275512E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86295C-BB0C-B737-03EA-66B5CA459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30062A-87BD-64F4-1B4C-4DC20A1C0B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DEBCFA-AABE-5D62-F8BE-8C78DF4063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628882-F913-F298-0D7F-B373925503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33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78C7E-3F59-FCC0-B943-45C7AB12C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2169562"/>
            <a:ext cx="11620500" cy="2387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br>
              <a:rPr lang="es-ES" sz="6600" dirty="0">
                <a:solidFill>
                  <a:schemeClr val="accent5">
                    <a:lumMod val="50000"/>
                  </a:schemeClr>
                </a:solidFill>
                <a:latin typeface="Maiandra GD" panose="020E0502030308020204" pitchFamily="34" charset="0"/>
              </a:rPr>
            </a:br>
            <a:br>
              <a:rPr lang="es-ES" sz="6600">
                <a:solidFill>
                  <a:schemeClr val="accent5">
                    <a:lumMod val="50000"/>
                  </a:schemeClr>
                </a:solidFill>
                <a:latin typeface="Maiandra GD" panose="020E0502030308020204" pitchFamily="34" charset="0"/>
              </a:rPr>
            </a:br>
            <a:r>
              <a:rPr lang="es-ES" sz="6600">
                <a:solidFill>
                  <a:schemeClr val="accent5">
                    <a:lumMod val="50000"/>
                  </a:schemeClr>
                </a:solidFill>
                <a:latin typeface="Maiandra GD" panose="020E0502030308020204" pitchFamily="34" charset="0"/>
              </a:rPr>
              <a:t>APROXIMACIÓ</a:t>
            </a:r>
            <a:br>
              <a:rPr lang="es-ES" sz="6600">
                <a:solidFill>
                  <a:schemeClr val="accent5">
                    <a:lumMod val="50000"/>
                  </a:schemeClr>
                </a:solidFill>
                <a:latin typeface="Maiandra GD" panose="020E0502030308020204" pitchFamily="34" charset="0"/>
              </a:rPr>
            </a:br>
            <a:r>
              <a:rPr lang="es-ES" sz="6600">
                <a:solidFill>
                  <a:schemeClr val="accent5">
                    <a:lumMod val="50000"/>
                  </a:schemeClr>
                </a:solidFill>
                <a:latin typeface="Maiandra GD" panose="020E0502030308020204" pitchFamily="34" charset="0"/>
              </a:rPr>
              <a:t>(O AJUST) </a:t>
            </a:r>
            <a:br>
              <a:rPr lang="es-ES" sz="6600" dirty="0">
                <a:solidFill>
                  <a:schemeClr val="accent5">
                    <a:lumMod val="50000"/>
                  </a:schemeClr>
                </a:solidFill>
                <a:latin typeface="Maiandra GD" panose="020E0502030308020204" pitchFamily="34" charset="0"/>
              </a:rPr>
            </a:br>
            <a:r>
              <a:rPr lang="es-ES" sz="6600" dirty="0">
                <a:solidFill>
                  <a:schemeClr val="accent5">
                    <a:lumMod val="50000"/>
                  </a:schemeClr>
                </a:solidFill>
                <a:latin typeface="Maiandra GD" panose="020E0502030308020204" pitchFamily="34" charset="0"/>
              </a:rPr>
              <a:t>PER </a:t>
            </a:r>
            <a:br>
              <a:rPr lang="es-ES" sz="6600" dirty="0">
                <a:solidFill>
                  <a:schemeClr val="accent5">
                    <a:lumMod val="50000"/>
                  </a:schemeClr>
                </a:solidFill>
                <a:latin typeface="Maiandra GD" panose="020E0502030308020204" pitchFamily="34" charset="0"/>
              </a:rPr>
            </a:br>
            <a:r>
              <a:rPr lang="es-ES" sz="6600" dirty="0">
                <a:solidFill>
                  <a:schemeClr val="accent5">
                    <a:lumMod val="50000"/>
                  </a:schemeClr>
                </a:solidFill>
                <a:latin typeface="Maiandra GD" panose="020E0502030308020204" pitchFamily="34" charset="0"/>
              </a:rPr>
              <a:t> MÍNIMS QUADRATS</a:t>
            </a:r>
          </a:p>
        </p:txBody>
      </p:sp>
      <p:pic>
        <p:nvPicPr>
          <p:cNvPr id="3" name="Imagen 2" descr="Un papalote de colores&#10;&#10;Descripción generada automáticamente con confianza baja">
            <a:extLst>
              <a:ext uri="{FF2B5EF4-FFF2-40B4-BE49-F238E27FC236}">
                <a16:creationId xmlns:a16="http://schemas.microsoft.com/office/drawing/2014/main" id="{18028B91-E9FA-0A7F-4025-5297236F29D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671" y="4557162"/>
            <a:ext cx="3752251" cy="212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E9DAD-B064-33A4-9849-832E26E0F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EA28682A-E4EA-AB83-7DAA-B1B4E10F97E9}"/>
              </a:ext>
            </a:extLst>
          </p:cNvPr>
          <p:cNvSpPr/>
          <p:nvPr/>
        </p:nvSpPr>
        <p:spPr>
          <a:xfrm>
            <a:off x="543417" y="302194"/>
            <a:ext cx="11509430" cy="2240451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C5087F74-64D6-DC6B-670C-7431FD408205}"/>
              </a:ext>
            </a:extLst>
          </p:cNvPr>
          <p:cNvSpPr txBox="1">
            <a:spLocks/>
          </p:cNvSpPr>
          <p:nvPr/>
        </p:nvSpPr>
        <p:spPr>
          <a:xfrm>
            <a:off x="3069340" y="-1"/>
            <a:ext cx="9122660" cy="22404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_tradnl" sz="25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Anem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a 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trobar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la 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funció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   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y(x) = a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+ a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cos(x) 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que </a:t>
            </a:r>
            <a:r>
              <a:rPr lang="es-ES" sz="2500" dirty="0" err="1">
                <a:latin typeface="Comic Sans MS" panose="030F0702030302020204" pitchFamily="66" charset="0"/>
              </a:rPr>
              <a:t>millor</a:t>
            </a:r>
            <a:r>
              <a:rPr lang="es-ES" sz="2500" dirty="0">
                <a:latin typeface="Comic Sans MS" panose="030F0702030302020204" pitchFamily="66" charset="0"/>
              </a:rPr>
              <a:t> ajusta el </a:t>
            </a:r>
            <a:r>
              <a:rPr lang="es-ES" sz="2500" dirty="0" err="1">
                <a:latin typeface="Comic Sans MS" panose="030F0702030302020204" pitchFamily="66" charset="0"/>
              </a:rPr>
              <a:t>següent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conjunt</a:t>
            </a:r>
            <a:r>
              <a:rPr lang="es-ES" sz="2500" dirty="0">
                <a:latin typeface="Comic Sans MS" panose="030F0702030302020204" pitchFamily="66" charset="0"/>
              </a:rPr>
              <a:t> de 6 </a:t>
            </a:r>
            <a:r>
              <a:rPr lang="es-ES" sz="2500" dirty="0" err="1">
                <a:latin typeface="Comic Sans MS" panose="030F0702030302020204" pitchFamily="66" charset="0"/>
              </a:rPr>
              <a:t>punts</a:t>
            </a:r>
            <a:r>
              <a:rPr lang="es-ES" sz="2500" dirty="0"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{ (-2, -2.9), (-1, 0.4), (0, 2.1), (1, 1.6), (2, -0.8), (3, -1.3) }</a:t>
            </a: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                        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D6BD9937-A1A9-B8D9-2C04-476DCF0F8205}"/>
              </a:ext>
            </a:extLst>
          </p:cNvPr>
          <p:cNvSpPr txBox="1">
            <a:spLocks/>
          </p:cNvSpPr>
          <p:nvPr/>
        </p:nvSpPr>
        <p:spPr>
          <a:xfrm>
            <a:off x="659041" y="454666"/>
            <a:ext cx="2410298" cy="61188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 err="1">
                <a:solidFill>
                  <a:schemeClr val="bg1"/>
                </a:solidFill>
              </a:rPr>
              <a:t>Exemple</a:t>
            </a:r>
            <a:r>
              <a:rPr lang="es-ES" sz="3200" b="1" dirty="0">
                <a:solidFill>
                  <a:schemeClr val="bg1"/>
                </a:solidFill>
              </a:rPr>
              <a:t> 1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4F7E3C-3062-FE43-92D5-B79396AA09B3}"/>
              </a:ext>
            </a:extLst>
          </p:cNvPr>
          <p:cNvSpPr txBox="1">
            <a:spLocks/>
          </p:cNvSpPr>
          <p:nvPr/>
        </p:nvSpPr>
        <p:spPr>
          <a:xfrm>
            <a:off x="567981" y="2844840"/>
            <a:ext cx="11460302" cy="3005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 err="1">
                <a:solidFill>
                  <a:srgbClr val="0070C0"/>
                </a:solidFill>
              </a:rPr>
              <a:t>Prenent</a:t>
            </a:r>
            <a:r>
              <a:rPr lang="es-ES" sz="2500" dirty="0">
                <a:solidFill>
                  <a:srgbClr val="0070C0"/>
                </a:solidFill>
              </a:rPr>
              <a:t>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(x) = 1, f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(x) = cos(x)  ( y(x) = a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(x)+a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(x) ) </a:t>
            </a:r>
            <a:r>
              <a:rPr lang="es-ES" sz="2500" dirty="0">
                <a:solidFill>
                  <a:srgbClr val="0070C0"/>
                </a:solidFill>
              </a:rPr>
              <a:t>tenim les </a:t>
            </a:r>
            <a:r>
              <a:rPr lang="es-ES" sz="2500" dirty="0" err="1">
                <a:solidFill>
                  <a:srgbClr val="0070C0"/>
                </a:solidFill>
              </a:rPr>
              <a:t>matrius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es-ES" sz="25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es-ES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endParaRPr lang="es-ES" sz="2600" baseline="300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2D7BB84-FED8-B78A-A8B5-88D18FEAEC62}"/>
              </a:ext>
            </a:extLst>
          </p:cNvPr>
          <p:cNvSpPr txBox="1"/>
          <p:nvPr/>
        </p:nvSpPr>
        <p:spPr>
          <a:xfrm>
            <a:off x="405042" y="3675697"/>
            <a:ext cx="4420420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              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1   cos(-2)                 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cos(-1)                   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cos(0) 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cos(1)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cos(2)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cos(3)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F69EF69-B977-4416-1BEB-F587D2C94B9C}"/>
              </a:ext>
            </a:extLst>
          </p:cNvPr>
          <p:cNvSpPr txBox="1"/>
          <p:nvPr/>
        </p:nvSpPr>
        <p:spPr>
          <a:xfrm>
            <a:off x="1087607" y="4471708"/>
            <a:ext cx="69287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C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=                     =                     , 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B171DA9-98E7-F660-04DA-4CC800AC9DAC}"/>
              </a:ext>
            </a:extLst>
          </p:cNvPr>
          <p:cNvSpPr txBox="1"/>
          <p:nvPr/>
        </p:nvSpPr>
        <p:spPr>
          <a:xfrm>
            <a:off x="6420891" y="4563090"/>
            <a:ext cx="24721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es-ES" sz="25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=              , 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E8B6C04-1DE7-E17F-07B0-9CBA685A82EA}"/>
              </a:ext>
            </a:extLst>
          </p:cNvPr>
          <p:cNvSpPr txBox="1"/>
          <p:nvPr/>
        </p:nvSpPr>
        <p:spPr>
          <a:xfrm>
            <a:off x="5806118" y="3653997"/>
            <a:ext cx="4420420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              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-2.9                 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0.4                    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2.1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1.6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-0.8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-1.3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Cerrar corchete 18">
            <a:extLst>
              <a:ext uri="{FF2B5EF4-FFF2-40B4-BE49-F238E27FC236}">
                <a16:creationId xmlns:a16="http://schemas.microsoft.com/office/drawing/2014/main" id="{E8AF0FF8-C7A2-F532-7E9E-7A369071D7EF}"/>
              </a:ext>
            </a:extLst>
          </p:cNvPr>
          <p:cNvSpPr/>
          <p:nvPr/>
        </p:nvSpPr>
        <p:spPr>
          <a:xfrm>
            <a:off x="8205512" y="3692670"/>
            <a:ext cx="99844" cy="2217895"/>
          </a:xfrm>
          <a:prstGeom prst="rightBracke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Abrir corchete 21">
            <a:extLst>
              <a:ext uri="{FF2B5EF4-FFF2-40B4-BE49-F238E27FC236}">
                <a16:creationId xmlns:a16="http://schemas.microsoft.com/office/drawing/2014/main" id="{8C95F824-EC37-FCAC-8A37-8A23547BDAFD}"/>
              </a:ext>
            </a:extLst>
          </p:cNvPr>
          <p:cNvSpPr/>
          <p:nvPr/>
        </p:nvSpPr>
        <p:spPr>
          <a:xfrm>
            <a:off x="7392337" y="3703765"/>
            <a:ext cx="99844" cy="2217895"/>
          </a:xfrm>
          <a:prstGeom prst="leftBracke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Abrir corchete 23">
            <a:extLst>
              <a:ext uri="{FF2B5EF4-FFF2-40B4-BE49-F238E27FC236}">
                <a16:creationId xmlns:a16="http://schemas.microsoft.com/office/drawing/2014/main" id="{EF9F84E2-3BDD-59D3-2310-9FC4CD0E6B49}"/>
              </a:ext>
            </a:extLst>
          </p:cNvPr>
          <p:cNvSpPr/>
          <p:nvPr/>
        </p:nvSpPr>
        <p:spPr>
          <a:xfrm>
            <a:off x="1936086" y="3701927"/>
            <a:ext cx="99844" cy="2217895"/>
          </a:xfrm>
          <a:prstGeom prst="leftBracke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Cerrar corchete 26">
            <a:extLst>
              <a:ext uri="{FF2B5EF4-FFF2-40B4-BE49-F238E27FC236}">
                <a16:creationId xmlns:a16="http://schemas.microsoft.com/office/drawing/2014/main" id="{167AFE1D-FD6B-981E-B952-B22AF004FE01}"/>
              </a:ext>
            </a:extLst>
          </p:cNvPr>
          <p:cNvSpPr/>
          <p:nvPr/>
        </p:nvSpPr>
        <p:spPr>
          <a:xfrm>
            <a:off x="3567242" y="3713722"/>
            <a:ext cx="99844" cy="2217895"/>
          </a:xfrm>
          <a:prstGeom prst="rightBracke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250F58C-B69F-D20C-21D9-7BF311740DAB}"/>
              </a:ext>
            </a:extLst>
          </p:cNvPr>
          <p:cNvSpPr txBox="1"/>
          <p:nvPr/>
        </p:nvSpPr>
        <p:spPr>
          <a:xfrm>
            <a:off x="8786846" y="4593276"/>
            <a:ext cx="87472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 err="1">
                <a:solidFill>
                  <a:srgbClr val="0070C0"/>
                </a:solidFill>
              </a:rPr>
              <a:t>d’on</a:t>
            </a:r>
            <a:r>
              <a:rPr lang="es-ES" sz="2500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15" name="Abrir corchete 14">
            <a:extLst>
              <a:ext uri="{FF2B5EF4-FFF2-40B4-BE49-F238E27FC236}">
                <a16:creationId xmlns:a16="http://schemas.microsoft.com/office/drawing/2014/main" id="{EF9F84E2-3BDD-59D3-2310-9FC4CD0E6B49}"/>
              </a:ext>
            </a:extLst>
          </p:cNvPr>
          <p:cNvSpPr/>
          <p:nvPr/>
        </p:nvSpPr>
        <p:spPr>
          <a:xfrm>
            <a:off x="4180643" y="3713722"/>
            <a:ext cx="99844" cy="2217895"/>
          </a:xfrm>
          <a:prstGeom prst="leftBracke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errar corchete 15">
            <a:extLst>
              <a:ext uri="{FF2B5EF4-FFF2-40B4-BE49-F238E27FC236}">
                <a16:creationId xmlns:a16="http://schemas.microsoft.com/office/drawing/2014/main" id="{167AFE1D-FD6B-981E-B952-B22AF004FE01}"/>
              </a:ext>
            </a:extLst>
          </p:cNvPr>
          <p:cNvSpPr/>
          <p:nvPr/>
        </p:nvSpPr>
        <p:spPr>
          <a:xfrm>
            <a:off x="5779930" y="3745379"/>
            <a:ext cx="99844" cy="2217895"/>
          </a:xfrm>
          <a:prstGeom prst="rightBracke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2D7BB84-FED8-B78A-A8B5-88D18FEAEC62}"/>
              </a:ext>
            </a:extLst>
          </p:cNvPr>
          <p:cNvSpPr txBox="1"/>
          <p:nvPr/>
        </p:nvSpPr>
        <p:spPr>
          <a:xfrm>
            <a:off x="2620324" y="3684183"/>
            <a:ext cx="4420420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              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1  -0.416                 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1   0.540                   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1      1 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1    0.540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-0.416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-0.989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54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2" grpId="0"/>
      <p:bldP spid="19" grpId="0" animBg="1"/>
      <p:bldP spid="22" grpId="0" animBg="1"/>
      <p:bldP spid="24" grpId="0" animBg="1"/>
      <p:bldP spid="27" grpId="0" animBg="1"/>
      <p:bldP spid="28" grpId="0"/>
      <p:bldP spid="15" grpId="0" animBg="1"/>
      <p:bldP spid="1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BC4CC-8182-3467-507F-E725E5E4C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E204B475-C9EC-7D33-FA05-F2EE273CFAE5}"/>
              </a:ext>
            </a:extLst>
          </p:cNvPr>
          <p:cNvSpPr txBox="1">
            <a:spLocks/>
          </p:cNvSpPr>
          <p:nvPr/>
        </p:nvSpPr>
        <p:spPr>
          <a:xfrm>
            <a:off x="0" y="-47042"/>
            <a:ext cx="11961747" cy="2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endParaRPr lang="es-ES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(C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=                              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  =                 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</a:t>
            </a:r>
            <a:endParaRPr lang="es-ES" sz="2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baseline="30000" dirty="0">
              <a:latin typeface="Comic Sans MS" panose="030F0702030302020204" pitchFamily="66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0D257E-2D53-550A-D7D8-0E6BAC28E933}"/>
              </a:ext>
            </a:extLst>
          </p:cNvPr>
          <p:cNvSpPr txBox="1">
            <a:spLocks/>
          </p:cNvSpPr>
          <p:nvPr/>
        </p:nvSpPr>
        <p:spPr>
          <a:xfrm>
            <a:off x="1767730" y="1073006"/>
            <a:ext cx="6364085" cy="2445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     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1         1     1      1          1         1    </a:t>
            </a:r>
            <a:r>
              <a:rPr lang="es-ES" sz="26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</a:t>
            </a:r>
          </a:p>
          <a:p>
            <a:pPr marL="0" indent="0">
              <a:buNone/>
            </a:pP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-0.416  0.540  1  0.540  -0.416 -0.989 </a:t>
            </a:r>
          </a:p>
          <a:p>
            <a:pPr marL="0" indent="0">
              <a:buNone/>
            </a:pP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     </a:t>
            </a: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D450FB9B-F249-CC16-2F95-B036D6BE8A7A}"/>
              </a:ext>
            </a:extLst>
          </p:cNvPr>
          <p:cNvSpPr txBox="1">
            <a:spLocks/>
          </p:cNvSpPr>
          <p:nvPr/>
        </p:nvSpPr>
        <p:spPr>
          <a:xfrm>
            <a:off x="9683588" y="1023272"/>
            <a:ext cx="2603043" cy="2445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   6        0.258    </a:t>
            </a:r>
            <a:r>
              <a:rPr lang="es-ES" sz="26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</a:t>
            </a:r>
          </a:p>
          <a:p>
            <a:pPr marL="0" indent="0">
              <a:buNone/>
            </a:pP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0.258    2.910  </a:t>
            </a:r>
          </a:p>
          <a:p>
            <a:pPr marL="0" indent="0">
              <a:buNone/>
            </a:pP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     </a:t>
            </a: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8" name="Abrir corchete 7">
            <a:extLst>
              <a:ext uri="{FF2B5EF4-FFF2-40B4-BE49-F238E27FC236}">
                <a16:creationId xmlns:a16="http://schemas.microsoft.com/office/drawing/2014/main" id="{EE09719D-4320-D6AE-7025-0BC07FEEDC93}"/>
              </a:ext>
            </a:extLst>
          </p:cNvPr>
          <p:cNvSpPr/>
          <p:nvPr/>
        </p:nvSpPr>
        <p:spPr>
          <a:xfrm>
            <a:off x="1838509" y="917867"/>
            <a:ext cx="98972" cy="143280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0F792081-82A8-9788-B392-48085CFD98D4}"/>
              </a:ext>
            </a:extLst>
          </p:cNvPr>
          <p:cNvSpPr/>
          <p:nvPr/>
        </p:nvSpPr>
        <p:spPr>
          <a:xfrm flipH="1">
            <a:off x="7593421" y="933420"/>
            <a:ext cx="92718" cy="143280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Abrir corchete 9">
            <a:extLst>
              <a:ext uri="{FF2B5EF4-FFF2-40B4-BE49-F238E27FC236}">
                <a16:creationId xmlns:a16="http://schemas.microsoft.com/office/drawing/2014/main" id="{07BA8FE8-434E-79EF-2E55-B3DFA49BA3D4}"/>
              </a:ext>
            </a:extLst>
          </p:cNvPr>
          <p:cNvSpPr/>
          <p:nvPr/>
        </p:nvSpPr>
        <p:spPr>
          <a:xfrm>
            <a:off x="9728098" y="1055314"/>
            <a:ext cx="98972" cy="136080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Abrir corchete 10">
            <a:extLst>
              <a:ext uri="{FF2B5EF4-FFF2-40B4-BE49-F238E27FC236}">
                <a16:creationId xmlns:a16="http://schemas.microsoft.com/office/drawing/2014/main" id="{CF27746B-7145-6603-5431-6028F5017F95}"/>
              </a:ext>
            </a:extLst>
          </p:cNvPr>
          <p:cNvSpPr/>
          <p:nvPr/>
        </p:nvSpPr>
        <p:spPr>
          <a:xfrm flipH="1">
            <a:off x="12009345" y="1023272"/>
            <a:ext cx="92718" cy="136080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5B91FC95-5F7C-659F-DDDC-3FEE8DCD0F01}"/>
              </a:ext>
            </a:extLst>
          </p:cNvPr>
          <p:cNvSpPr txBox="1">
            <a:spLocks/>
          </p:cNvSpPr>
          <p:nvPr/>
        </p:nvSpPr>
        <p:spPr>
          <a:xfrm>
            <a:off x="230253" y="3211125"/>
            <a:ext cx="11961747" cy="22491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Per </a:t>
            </a:r>
            <a:r>
              <a:rPr lang="es-ES" sz="2500" dirty="0" err="1">
                <a:solidFill>
                  <a:srgbClr val="0070C0"/>
                </a:solidFill>
              </a:rPr>
              <a:t>tant</a:t>
            </a:r>
            <a:r>
              <a:rPr lang="es-ES" sz="2500" dirty="0">
                <a:solidFill>
                  <a:srgbClr val="0070C0"/>
                </a:solidFill>
              </a:rPr>
              <a:t>:   </a:t>
            </a:r>
          </a:p>
          <a:p>
            <a:pPr marL="0" indent="0">
              <a:buNone/>
            </a:pPr>
            <a:endParaRPr lang="es-ES" sz="25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( (C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-1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</a:p>
          <a:p>
            <a:pPr marL="0" indent="0">
              <a:buNone/>
            </a:pPr>
            <a:endParaRPr lang="es-ES" baseline="30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</a:t>
            </a:r>
            <a:endParaRPr lang="es-ES" sz="2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baseline="30000" dirty="0">
              <a:latin typeface="Comic Sans MS" panose="030F0702030302020204" pitchFamily="66" charset="0"/>
            </a:endParaRPr>
          </a:p>
        </p:txBody>
      </p:sp>
      <p:sp>
        <p:nvSpPr>
          <p:cNvPr id="39" name="Flecha: a la derecha 38">
            <a:extLst>
              <a:ext uri="{FF2B5EF4-FFF2-40B4-BE49-F238E27FC236}">
                <a16:creationId xmlns:a16="http://schemas.microsoft.com/office/drawing/2014/main" id="{222D8A03-F3F8-B082-A6E7-B67ACE39719A}"/>
              </a:ext>
            </a:extLst>
          </p:cNvPr>
          <p:cNvSpPr/>
          <p:nvPr/>
        </p:nvSpPr>
        <p:spPr>
          <a:xfrm>
            <a:off x="5408054" y="4029908"/>
            <a:ext cx="658566" cy="484632"/>
          </a:xfrm>
          <a:prstGeom prst="righ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Abrir corchete 15">
            <a:extLst>
              <a:ext uri="{FF2B5EF4-FFF2-40B4-BE49-F238E27FC236}">
                <a16:creationId xmlns:a16="http://schemas.microsoft.com/office/drawing/2014/main" id="{65E52EB6-1F51-6E42-5F06-04552A4A4756}"/>
              </a:ext>
            </a:extLst>
          </p:cNvPr>
          <p:cNvSpPr/>
          <p:nvPr/>
        </p:nvSpPr>
        <p:spPr>
          <a:xfrm>
            <a:off x="7807008" y="608952"/>
            <a:ext cx="99844" cy="2217895"/>
          </a:xfrm>
          <a:prstGeom prst="leftBracke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errar corchete 16">
            <a:extLst>
              <a:ext uri="{FF2B5EF4-FFF2-40B4-BE49-F238E27FC236}">
                <a16:creationId xmlns:a16="http://schemas.microsoft.com/office/drawing/2014/main" id="{96A12473-411D-9766-4766-7062199B80AC}"/>
              </a:ext>
            </a:extLst>
          </p:cNvPr>
          <p:cNvSpPr/>
          <p:nvPr/>
        </p:nvSpPr>
        <p:spPr>
          <a:xfrm>
            <a:off x="9395830" y="626767"/>
            <a:ext cx="99844" cy="2217895"/>
          </a:xfrm>
          <a:prstGeom prst="rightBracke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Marcador de contenido 2">
            <a:extLst>
              <a:ext uri="{FF2B5EF4-FFF2-40B4-BE49-F238E27FC236}">
                <a16:creationId xmlns:a16="http://schemas.microsoft.com/office/drawing/2014/main" id="{FF648C89-9F70-3E70-C4A3-C9F0D3025237}"/>
              </a:ext>
            </a:extLst>
          </p:cNvPr>
          <p:cNvSpPr txBox="1">
            <a:spLocks/>
          </p:cNvSpPr>
          <p:nvPr/>
        </p:nvSpPr>
        <p:spPr>
          <a:xfrm>
            <a:off x="2580076" y="3582963"/>
            <a:ext cx="4102077" cy="2445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0.167     -0.014    </a:t>
            </a:r>
            <a:r>
              <a:rPr lang="es-ES" sz="26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</a:t>
            </a:r>
          </a:p>
          <a:p>
            <a:pPr marL="0" indent="0">
              <a:buNone/>
            </a:pPr>
            <a:endParaRPr lang="es-ES" sz="2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-0.014     0.344</a:t>
            </a:r>
          </a:p>
          <a:p>
            <a:pPr marL="0" indent="0">
              <a:buNone/>
            </a:pP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     </a:t>
            </a: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42" name="Abrir corchete 41">
            <a:extLst>
              <a:ext uri="{FF2B5EF4-FFF2-40B4-BE49-F238E27FC236}">
                <a16:creationId xmlns:a16="http://schemas.microsoft.com/office/drawing/2014/main" id="{71543DDB-9522-D9F6-F21B-4D10636A6558}"/>
              </a:ext>
            </a:extLst>
          </p:cNvPr>
          <p:cNvSpPr/>
          <p:nvPr/>
        </p:nvSpPr>
        <p:spPr>
          <a:xfrm>
            <a:off x="2618124" y="3669155"/>
            <a:ext cx="98972" cy="136080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Abrir corchete 42">
            <a:extLst>
              <a:ext uri="{FF2B5EF4-FFF2-40B4-BE49-F238E27FC236}">
                <a16:creationId xmlns:a16="http://schemas.microsoft.com/office/drawing/2014/main" id="{8B7E8185-4024-9F29-69B1-B1312589DA7B}"/>
              </a:ext>
            </a:extLst>
          </p:cNvPr>
          <p:cNvSpPr/>
          <p:nvPr/>
        </p:nvSpPr>
        <p:spPr>
          <a:xfrm flipH="1">
            <a:off x="5091636" y="3582963"/>
            <a:ext cx="92718" cy="136080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Marcador de contenido 2">
            <a:extLst>
              <a:ext uri="{FF2B5EF4-FFF2-40B4-BE49-F238E27FC236}">
                <a16:creationId xmlns:a16="http://schemas.microsoft.com/office/drawing/2014/main" id="{8A72ACCD-2D58-1C8F-5AE6-CDCB702E667B}"/>
              </a:ext>
            </a:extLst>
          </p:cNvPr>
          <p:cNvSpPr txBox="1">
            <a:spLocks/>
          </p:cNvSpPr>
          <p:nvPr/>
        </p:nvSpPr>
        <p:spPr>
          <a:xfrm>
            <a:off x="6303571" y="3074620"/>
            <a:ext cx="5636876" cy="3390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5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                                                              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-0.239 </a:t>
            </a: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= ( (C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-1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(C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T </a:t>
            </a:r>
            <a:r>
              <a:rPr lang="es-ES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es-ES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                                                                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2.085</a:t>
            </a:r>
          </a:p>
          <a:p>
            <a:pPr marL="0" indent="0">
              <a:buNone/>
            </a:pPr>
            <a:endParaRPr lang="es-ES" baseline="30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</a:t>
            </a: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</a:t>
            </a:r>
            <a:endParaRPr lang="es-ES" sz="2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baseline="30000" dirty="0">
              <a:latin typeface="Comic Sans MS" panose="030F0702030302020204" pitchFamily="66" charset="0"/>
            </a:endParaRPr>
          </a:p>
        </p:txBody>
      </p:sp>
      <p:sp>
        <p:nvSpPr>
          <p:cNvPr id="45" name="Abrir corchete 44">
            <a:extLst>
              <a:ext uri="{FF2B5EF4-FFF2-40B4-BE49-F238E27FC236}">
                <a16:creationId xmlns:a16="http://schemas.microsoft.com/office/drawing/2014/main" id="{314E25D1-4043-87F2-B8C6-42FF43EE309A}"/>
              </a:ext>
            </a:extLst>
          </p:cNvPr>
          <p:cNvSpPr/>
          <p:nvPr/>
        </p:nvSpPr>
        <p:spPr>
          <a:xfrm>
            <a:off x="6274561" y="3559924"/>
            <a:ext cx="98972" cy="1360800"/>
          </a:xfrm>
          <a:prstGeom prst="leftBracke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Abrir corchete 45">
            <a:extLst>
              <a:ext uri="{FF2B5EF4-FFF2-40B4-BE49-F238E27FC236}">
                <a16:creationId xmlns:a16="http://schemas.microsoft.com/office/drawing/2014/main" id="{CD611CD7-74D8-2742-45CA-1E86FE2A1884}"/>
              </a:ext>
            </a:extLst>
          </p:cNvPr>
          <p:cNvSpPr/>
          <p:nvPr/>
        </p:nvSpPr>
        <p:spPr>
          <a:xfrm flipH="1">
            <a:off x="6669559" y="3559924"/>
            <a:ext cx="92718" cy="1360800"/>
          </a:xfrm>
          <a:prstGeom prst="leftBracke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Abrir corchete 49">
            <a:extLst>
              <a:ext uri="{FF2B5EF4-FFF2-40B4-BE49-F238E27FC236}">
                <a16:creationId xmlns:a16="http://schemas.microsoft.com/office/drawing/2014/main" id="{73BAEA5B-9466-9AFC-67F7-19E97ACBD949}"/>
              </a:ext>
            </a:extLst>
          </p:cNvPr>
          <p:cNvSpPr/>
          <p:nvPr/>
        </p:nvSpPr>
        <p:spPr>
          <a:xfrm>
            <a:off x="10631546" y="3595003"/>
            <a:ext cx="98972" cy="1360800"/>
          </a:xfrm>
          <a:prstGeom prst="leftBracke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Abrir corchete 50">
            <a:extLst>
              <a:ext uri="{FF2B5EF4-FFF2-40B4-BE49-F238E27FC236}">
                <a16:creationId xmlns:a16="http://schemas.microsoft.com/office/drawing/2014/main" id="{ECFE1DA3-03E6-9C53-5CBA-CE4F8130CB6F}"/>
              </a:ext>
            </a:extLst>
          </p:cNvPr>
          <p:cNvSpPr/>
          <p:nvPr/>
        </p:nvSpPr>
        <p:spPr>
          <a:xfrm flipH="1">
            <a:off x="11743766" y="3591746"/>
            <a:ext cx="92718" cy="1360800"/>
          </a:xfrm>
          <a:prstGeom prst="leftBracke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Marcador de contenido 2">
            <a:extLst>
              <a:ext uri="{FF2B5EF4-FFF2-40B4-BE49-F238E27FC236}">
                <a16:creationId xmlns:a16="http://schemas.microsoft.com/office/drawing/2014/main" id="{A63FDF7E-09E3-0026-533F-FC1A66B38850}"/>
              </a:ext>
            </a:extLst>
          </p:cNvPr>
          <p:cNvSpPr txBox="1">
            <a:spLocks/>
          </p:cNvSpPr>
          <p:nvPr/>
        </p:nvSpPr>
        <p:spPr>
          <a:xfrm>
            <a:off x="6573738" y="4920724"/>
            <a:ext cx="5712893" cy="25241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29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</a:t>
            </a:r>
            <a:r>
              <a:rPr lang="es-ES" sz="2900" dirty="0">
                <a:solidFill>
                  <a:srgbClr val="7030A0"/>
                </a:solidFill>
                <a:latin typeface="Comic Sans MS" panose="030F0702030302020204" pitchFamily="66" charset="0"/>
              </a:rPr>
              <a:t>y(x) = -0.239  + 2.085 cos(x) </a:t>
            </a:r>
            <a:endParaRPr lang="es-ES" sz="2900" baseline="30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900" baseline="30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</a:t>
            </a:r>
            <a:endParaRPr lang="es-ES" sz="2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600" baseline="30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92D15C90-8EDA-6C9A-6400-25A2BABB8C84}"/>
              </a:ext>
            </a:extLst>
          </p:cNvPr>
          <p:cNvSpPr/>
          <p:nvPr/>
        </p:nvSpPr>
        <p:spPr>
          <a:xfrm>
            <a:off x="7148052" y="5624387"/>
            <a:ext cx="4988913" cy="59346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hacia la izquierda 54">
            <a:extLst>
              <a:ext uri="{FF2B5EF4-FFF2-40B4-BE49-F238E27FC236}">
                <a16:creationId xmlns:a16="http://schemas.microsoft.com/office/drawing/2014/main" id="{5A228081-5871-F1BD-5F73-89A61E6988A3}"/>
              </a:ext>
            </a:extLst>
          </p:cNvPr>
          <p:cNvSpPr/>
          <p:nvPr/>
        </p:nvSpPr>
        <p:spPr>
          <a:xfrm rot="16200000">
            <a:off x="10970165" y="5036462"/>
            <a:ext cx="514664" cy="484632"/>
          </a:xfrm>
          <a:prstGeom prst="lef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2D7BB84-FED8-B78A-A8B5-88D18FEAEC62}"/>
              </a:ext>
            </a:extLst>
          </p:cNvPr>
          <p:cNvSpPr txBox="1"/>
          <p:nvPr/>
        </p:nvSpPr>
        <p:spPr>
          <a:xfrm>
            <a:off x="6303571" y="525465"/>
            <a:ext cx="4420420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              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1  -0.416                 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1   0.540                   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1       1    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1    0.540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-0.416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-0.989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358BB062-31E0-31B4-6968-6E951402C9B8}"/>
              </a:ext>
            </a:extLst>
          </p:cNvPr>
          <p:cNvSpPr txBox="1">
            <a:spLocks/>
          </p:cNvSpPr>
          <p:nvPr/>
        </p:nvSpPr>
        <p:spPr>
          <a:xfrm>
            <a:off x="365383" y="5212987"/>
            <a:ext cx="6688038" cy="2524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</a:t>
            </a: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900" dirty="0">
                <a:solidFill>
                  <a:srgbClr val="7030A0"/>
                </a:solidFill>
                <a:latin typeface="Comic Sans MS" panose="030F0702030302020204" pitchFamily="66" charset="0"/>
              </a:rPr>
              <a:t>E(a</a:t>
            </a:r>
            <a:r>
              <a:rPr lang="es-ES" sz="2900" baseline="-25000" dirty="0">
                <a:solidFill>
                  <a:srgbClr val="7030A0"/>
                </a:solidFill>
                <a:latin typeface="Comic Sans MS" panose="030F0702030302020204" pitchFamily="66" charset="0"/>
              </a:rPr>
              <a:t>1</a:t>
            </a:r>
            <a:r>
              <a:rPr lang="es-ES" sz="2900" dirty="0">
                <a:solidFill>
                  <a:srgbClr val="7030A0"/>
                </a:solidFill>
                <a:latin typeface="Comic Sans MS" panose="030F0702030302020204" pitchFamily="66" charset="0"/>
              </a:rPr>
              <a:t>=-0.239,a</a:t>
            </a:r>
            <a:r>
              <a:rPr lang="es-ES" sz="2900" baseline="-25000" dirty="0">
                <a:solidFill>
                  <a:srgbClr val="7030A0"/>
                </a:solidFill>
                <a:latin typeface="Comic Sans MS" panose="030F0702030302020204" pitchFamily="66" charset="0"/>
              </a:rPr>
              <a:t>2</a:t>
            </a:r>
            <a:r>
              <a:rPr lang="es-ES" sz="2900" dirty="0">
                <a:solidFill>
                  <a:srgbClr val="7030A0"/>
                </a:solidFill>
                <a:latin typeface="Comic Sans MS" panose="030F0702030302020204" pitchFamily="66" charset="0"/>
              </a:rPr>
              <a:t>=2.085) = 5.126</a:t>
            </a:r>
            <a:r>
              <a:rPr lang="es-ES" sz="2900" dirty="0">
                <a:solidFill>
                  <a:srgbClr val="0070C0"/>
                </a:solidFill>
                <a:latin typeface="Comic Sans MS" panose="030F0702030302020204" pitchFamily="66" charset="0"/>
              </a:rPr>
              <a:t>,</a:t>
            </a:r>
            <a:r>
              <a:rPr lang="es-ES" sz="29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sz="2900" dirty="0">
                <a:solidFill>
                  <a:srgbClr val="0070C0"/>
                </a:solidFill>
                <a:latin typeface="Comic Sans MS" panose="030F0702030302020204" pitchFamily="66" charset="0"/>
              </a:rPr>
              <a:t>error</a:t>
            </a:r>
            <a:r>
              <a:rPr lang="es-ES" sz="2900" dirty="0">
                <a:solidFill>
                  <a:srgbClr val="00B0F0"/>
                </a:solidFill>
                <a:latin typeface="Comic Sans MS" panose="030F0702030302020204" pitchFamily="66" charset="0"/>
              </a:rPr>
              <a:t>  </a:t>
            </a:r>
            <a:endParaRPr lang="es-ES" sz="2900" baseline="300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900" baseline="30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</a:t>
            </a:r>
            <a:endParaRPr lang="es-ES" sz="2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600" baseline="30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782087E-1FB8-6B58-EFC8-4FDFB6151F7B}"/>
              </a:ext>
            </a:extLst>
          </p:cNvPr>
          <p:cNvSpPr/>
          <p:nvPr/>
        </p:nvSpPr>
        <p:spPr>
          <a:xfrm>
            <a:off x="394855" y="5612984"/>
            <a:ext cx="6367422" cy="59346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772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9" grpId="0" animBg="1"/>
      <p:bldP spid="41" grpId="0"/>
      <p:bldP spid="42" grpId="0" animBg="1"/>
      <p:bldP spid="43" grpId="0" animBg="1"/>
      <p:bldP spid="44" grpId="0"/>
      <p:bldP spid="45" grpId="0" animBg="1"/>
      <p:bldP spid="46" grpId="0" animBg="1"/>
      <p:bldP spid="50" grpId="0" animBg="1"/>
      <p:bldP spid="51" grpId="0" animBg="1"/>
      <p:bldP spid="53" grpId="0"/>
      <p:bldP spid="54" grpId="0" animBg="1"/>
      <p:bldP spid="55" grpId="0" animBg="1"/>
      <p:bldP spid="4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45" y="295470"/>
            <a:ext cx="10889924" cy="635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15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305E1B5-32AB-7A75-3FBA-D3BBE1485953}"/>
              </a:ext>
            </a:extLst>
          </p:cNvPr>
          <p:cNvSpPr txBox="1">
            <a:spLocks/>
          </p:cNvSpPr>
          <p:nvPr/>
        </p:nvSpPr>
        <p:spPr>
          <a:xfrm>
            <a:off x="516891" y="438263"/>
            <a:ext cx="11095006" cy="793719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rgbClr val="7030A0"/>
                </a:solidFill>
              </a:rPr>
              <a:t>  Cas particular:  </a:t>
            </a:r>
            <a:r>
              <a:rPr lang="es-ES" b="1" i="1" dirty="0" err="1">
                <a:solidFill>
                  <a:srgbClr val="FF0000"/>
                </a:solidFill>
              </a:rPr>
              <a:t>aproximació</a:t>
            </a:r>
            <a:r>
              <a:rPr lang="es-ES" b="1" i="1" dirty="0">
                <a:solidFill>
                  <a:srgbClr val="FF0000"/>
                </a:solidFill>
              </a:rPr>
              <a:t> </a:t>
            </a:r>
            <a:r>
              <a:rPr lang="es-ES" b="1" i="1" dirty="0" err="1">
                <a:solidFill>
                  <a:srgbClr val="FF0000"/>
                </a:solidFill>
              </a:rPr>
              <a:t>polinòmica</a:t>
            </a:r>
            <a:r>
              <a:rPr lang="es-ES" b="1" i="1" dirty="0">
                <a:solidFill>
                  <a:srgbClr val="FF0000"/>
                </a:solidFill>
              </a:rPr>
              <a:t>     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6399F56-F409-C8D2-5F9C-852B6B858F01}"/>
              </a:ext>
            </a:extLst>
          </p:cNvPr>
          <p:cNvSpPr txBox="1">
            <a:spLocks/>
          </p:cNvSpPr>
          <p:nvPr/>
        </p:nvSpPr>
        <p:spPr>
          <a:xfrm>
            <a:off x="391257" y="1379688"/>
            <a:ext cx="11409486" cy="1766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• 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Es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dóna</a:t>
            </a:r>
            <a:r>
              <a:rPr lang="es-ES" dirty="0">
                <a:latin typeface="Comic Sans MS" panose="030F0702030302020204" pitchFamily="66" charset="0"/>
              </a:rPr>
              <a:t> quan 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la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funció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 y(x) =</a:t>
            </a:r>
            <a:r>
              <a:rPr lang="es-ES" dirty="0">
                <a:latin typeface="Comic Sans MS" panose="030F0702030302020204" pitchFamily="66" charset="0"/>
              </a:rPr>
              <a:t> a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 f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(x) + a</a:t>
            </a:r>
            <a:r>
              <a:rPr lang="es-ES" baseline="-25000" dirty="0">
                <a:latin typeface="Comic Sans MS" panose="030F0702030302020204" pitchFamily="66" charset="0"/>
              </a:rPr>
              <a:t>2</a:t>
            </a:r>
            <a:r>
              <a:rPr lang="es-ES" dirty="0">
                <a:latin typeface="Comic Sans MS" panose="030F0702030302020204" pitchFamily="66" charset="0"/>
              </a:rPr>
              <a:t> f</a:t>
            </a:r>
            <a:r>
              <a:rPr lang="es-ES" baseline="-25000" dirty="0">
                <a:latin typeface="Comic Sans MS" panose="030F0702030302020204" pitchFamily="66" charset="0"/>
              </a:rPr>
              <a:t>2</a:t>
            </a:r>
            <a:r>
              <a:rPr lang="es-ES" dirty="0">
                <a:latin typeface="Comic Sans MS" panose="030F0702030302020204" pitchFamily="66" charset="0"/>
              </a:rPr>
              <a:t>(x) + </a:t>
            </a: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∙∙∙</a:t>
            </a:r>
            <a:r>
              <a:rPr lang="es-ES" dirty="0">
                <a:latin typeface="Comic Sans MS" panose="030F0702030302020204" pitchFamily="66" charset="0"/>
              </a:rPr>
              <a:t> + </a:t>
            </a:r>
            <a:r>
              <a:rPr lang="es-ES" dirty="0" err="1"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f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(x)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és un </a:t>
            </a:r>
            <a:r>
              <a:rPr lang="es-ES" dirty="0" err="1">
                <a:latin typeface="Comic Sans MS" panose="030F0702030302020204" pitchFamily="66" charset="0"/>
              </a:rPr>
              <a:t>polinomi</a:t>
            </a:r>
            <a:r>
              <a:rPr lang="es-ES" dirty="0">
                <a:latin typeface="Comic Sans MS" panose="030F0702030302020204" pitchFamily="66" charset="0"/>
              </a:rPr>
              <a:t>, és a </a:t>
            </a:r>
            <a:r>
              <a:rPr lang="es-ES" dirty="0" err="1">
                <a:latin typeface="Comic Sans MS" panose="030F0702030302020204" pitchFamily="66" charset="0"/>
              </a:rPr>
              <a:t>dir</a:t>
            </a:r>
            <a:r>
              <a:rPr lang="es-ES" dirty="0">
                <a:latin typeface="Comic Sans MS" panose="030F0702030302020204" pitchFamily="66" charset="0"/>
              </a:rPr>
              <a:t>, ve definida per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        f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(x) =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,  f</a:t>
            </a:r>
            <a:r>
              <a:rPr lang="es-ES" baseline="-25000" dirty="0">
                <a:latin typeface="Comic Sans MS" panose="030F0702030302020204" pitchFamily="66" charset="0"/>
              </a:rPr>
              <a:t>2</a:t>
            </a:r>
            <a:r>
              <a:rPr lang="es-ES" dirty="0">
                <a:latin typeface="Comic Sans MS" panose="030F0702030302020204" pitchFamily="66" charset="0"/>
              </a:rPr>
              <a:t>(x) =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s-ES" dirty="0">
                <a:latin typeface="Comic Sans MS" panose="030F0702030302020204" pitchFamily="66" charset="0"/>
              </a:rPr>
              <a:t>,  f</a:t>
            </a:r>
            <a:r>
              <a:rPr lang="es-ES" baseline="-25000" dirty="0">
                <a:latin typeface="Comic Sans MS" panose="030F0702030302020204" pitchFamily="66" charset="0"/>
              </a:rPr>
              <a:t>3</a:t>
            </a:r>
            <a:r>
              <a:rPr lang="es-ES" dirty="0">
                <a:latin typeface="Comic Sans MS" panose="030F0702030302020204" pitchFamily="66" charset="0"/>
              </a:rPr>
              <a:t>(x) =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s-ES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baseline="30000" dirty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</a:rPr>
              <a:t>, … ,  </a:t>
            </a:r>
            <a:r>
              <a:rPr lang="es-ES" dirty="0" err="1">
                <a:latin typeface="Comic Sans MS" panose="030F0702030302020204" pitchFamily="66" charset="0"/>
              </a:rPr>
              <a:t>f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(x) =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s-ES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p-1</a:t>
            </a:r>
            <a:r>
              <a:rPr lang="es-ES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D779F263-9D27-AC5E-8677-A938F4B875FB}"/>
              </a:ext>
            </a:extLst>
          </p:cNvPr>
          <p:cNvSpPr txBox="1">
            <a:spLocks/>
          </p:cNvSpPr>
          <p:nvPr/>
        </p:nvSpPr>
        <p:spPr>
          <a:xfrm>
            <a:off x="359650" y="3159995"/>
            <a:ext cx="11675033" cy="17666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• </a:t>
            </a:r>
            <a:r>
              <a:rPr lang="es-ES" dirty="0">
                <a:latin typeface="Comic Sans MS" panose="030F0702030302020204" pitchFamily="66" charset="0"/>
              </a:rPr>
              <a:t>En </a:t>
            </a:r>
            <a:r>
              <a:rPr lang="es-ES" dirty="0" err="1">
                <a:latin typeface="Comic Sans MS" panose="030F0702030302020204" pitchFamily="66" charset="0"/>
              </a:rPr>
              <a:t>aquest</a:t>
            </a:r>
            <a:r>
              <a:rPr lang="es-ES" dirty="0">
                <a:latin typeface="Comic Sans MS" panose="030F0702030302020204" pitchFamily="66" charset="0"/>
              </a:rPr>
              <a:t> cas, </a:t>
            </a:r>
            <a:r>
              <a:rPr lang="es-ES" i="1" dirty="0">
                <a:latin typeface="Comic Sans MS" panose="030F0702030302020204" pitchFamily="66" charset="0"/>
              </a:rPr>
              <a:t>la </a:t>
            </a:r>
            <a:r>
              <a:rPr lang="es-ES" i="1" dirty="0" err="1">
                <a:latin typeface="Comic Sans MS" panose="030F0702030302020204" pitchFamily="66" charset="0"/>
              </a:rPr>
              <a:t>matriu</a:t>
            </a:r>
            <a:r>
              <a:rPr lang="es-ES" i="1" dirty="0">
                <a:latin typeface="Comic Sans MS" panose="030F0702030302020204" pitchFamily="66" charset="0"/>
              </a:rPr>
              <a:t>  C</a:t>
            </a:r>
            <a:r>
              <a:rPr lang="es-ES" i="1" baseline="-25000" dirty="0">
                <a:latin typeface="Comic Sans MS" panose="030F0702030302020204" pitchFamily="66" charset="0"/>
              </a:rPr>
              <a:t>F</a:t>
            </a:r>
            <a:r>
              <a:rPr lang="es-ES" i="1" dirty="0">
                <a:latin typeface="Comic Sans MS" panose="030F0702030302020204" pitchFamily="66" charset="0"/>
              </a:rPr>
              <a:t> </a:t>
            </a:r>
            <a:r>
              <a:rPr lang="es-ES" sz="2800" i="1" dirty="0">
                <a:latin typeface="Comic Sans MS" panose="030F0702030302020204" pitchFamily="66" charset="0"/>
                <a:ea typeface="Yu Gothic UI" panose="020B0500000000000000" pitchFamily="34" charset="-128"/>
              </a:rPr>
              <a:t>∈ M</a:t>
            </a:r>
            <a:r>
              <a:rPr lang="es-ES" sz="2800" i="1" baseline="-25000" dirty="0">
                <a:latin typeface="Comic Sans MS" panose="030F0702030302020204" pitchFamily="66" charset="0"/>
                <a:ea typeface="Yu Gothic UI" panose="020B0500000000000000" pitchFamily="34" charset="-128"/>
              </a:rPr>
              <a:t>R</a:t>
            </a:r>
            <a:r>
              <a:rPr lang="es-ES" sz="2800" i="1" dirty="0">
                <a:latin typeface="Comic Sans MS" panose="030F0702030302020204" pitchFamily="66" charset="0"/>
                <a:ea typeface="Yu Gothic UI" panose="020B0500000000000000" pitchFamily="34" charset="-128"/>
              </a:rPr>
              <a:t>(n x p)  té </a:t>
            </a:r>
            <a:r>
              <a:rPr lang="es-ES" sz="2800" i="1" dirty="0" err="1">
                <a:latin typeface="Comic Sans MS" panose="030F0702030302020204" pitchFamily="66" charset="0"/>
                <a:ea typeface="Yu Gothic UI" panose="020B0500000000000000" pitchFamily="34" charset="-128"/>
              </a:rPr>
              <a:t>rang</a:t>
            </a:r>
            <a:r>
              <a:rPr lang="es-ES" sz="2800" i="1" dirty="0">
                <a:latin typeface="Comic Sans MS" panose="030F0702030302020204" pitchFamily="66" charset="0"/>
                <a:ea typeface="Yu Gothic UI" panose="020B0500000000000000" pitchFamily="34" charset="-128"/>
              </a:rPr>
              <a:t>  p</a:t>
            </a:r>
            <a:r>
              <a:rPr lang="es-ES" sz="2800" dirty="0">
                <a:latin typeface="Comic Sans MS" panose="030F0702030302020204" pitchFamily="66" charset="0"/>
                <a:ea typeface="Yu Gothic UI" panose="020B0500000000000000" pitchFamily="34" charset="-128"/>
              </a:rPr>
              <a:t>  </a:t>
            </a:r>
            <a:r>
              <a:rPr lang="es-ES" u="sng" dirty="0">
                <a:latin typeface="Comic Sans MS" panose="030F0702030302020204" pitchFamily="66" charset="0"/>
                <a:ea typeface="Yu Gothic UI" panose="020B0500000000000000" pitchFamily="34" charset="-128"/>
              </a:rPr>
              <a:t>quan </a:t>
            </a:r>
            <a:r>
              <a:rPr lang="es-ES" u="sng" dirty="0" err="1">
                <a:latin typeface="Comic Sans MS" panose="030F0702030302020204" pitchFamily="66" charset="0"/>
                <a:ea typeface="Yu Gothic UI" panose="020B0500000000000000" pitchFamily="34" charset="-128"/>
              </a:rPr>
              <a:t>els</a:t>
            </a:r>
            <a:r>
              <a:rPr lang="es-ES" u="sng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</a:t>
            </a:r>
            <a:r>
              <a:rPr lang="es-ES" u="sng" dirty="0">
                <a:latin typeface="Comic Sans MS" panose="030F0702030302020204" pitchFamily="66" charset="0"/>
              </a:rPr>
              <a:t>n  </a:t>
            </a:r>
            <a:r>
              <a:rPr lang="es-ES" u="sng">
                <a:latin typeface="Comic Sans MS" panose="030F0702030302020204" pitchFamily="66" charset="0"/>
              </a:rPr>
              <a:t>punts</a:t>
            </a:r>
            <a:r>
              <a:rPr lang="es-ES" u="sng" dirty="0">
                <a:latin typeface="Comic Sans MS" panose="030F0702030302020204" pitchFamily="66" charset="0"/>
              </a:rPr>
              <a:t> </a:t>
            </a:r>
            <a:r>
              <a:rPr lang="es-ES" u="sng" dirty="0" err="1">
                <a:latin typeface="Comic Sans MS" panose="030F0702030302020204" pitchFamily="66" charset="0"/>
              </a:rPr>
              <a:t>donats</a:t>
            </a:r>
            <a:r>
              <a:rPr lang="es-ES" u="sng" dirty="0">
                <a:latin typeface="Comic Sans MS" panose="030F0702030302020204" pitchFamily="66" charset="0"/>
              </a:rPr>
              <a:t> tenen totes les </a:t>
            </a:r>
            <a:r>
              <a:rPr lang="es-ES" u="sng" dirty="0" err="1">
                <a:latin typeface="Comic Sans MS" panose="030F0702030302020204" pitchFamily="66" charset="0"/>
              </a:rPr>
              <a:t>abscisses</a:t>
            </a:r>
            <a:r>
              <a:rPr lang="es-ES" u="sng" dirty="0">
                <a:latin typeface="Comic Sans MS" panose="030F0702030302020204" pitchFamily="66" charset="0"/>
              </a:rPr>
              <a:t> </a:t>
            </a:r>
            <a:r>
              <a:rPr lang="es-ES" u="sng" dirty="0" err="1">
                <a:latin typeface="Comic Sans MS" panose="030F0702030302020204" pitchFamily="66" charset="0"/>
              </a:rPr>
              <a:t>diferents</a:t>
            </a:r>
            <a:r>
              <a:rPr lang="es-ES" dirty="0">
                <a:latin typeface="Comic Sans MS" panose="030F0702030302020204" pitchFamily="66" charset="0"/>
              </a:rPr>
              <a:t>, és a </a:t>
            </a:r>
            <a:r>
              <a:rPr lang="es-ES" dirty="0" err="1">
                <a:latin typeface="Comic Sans MS" panose="030F0702030302020204" pitchFamily="66" charset="0"/>
              </a:rPr>
              <a:t>dir</a:t>
            </a:r>
            <a:r>
              <a:rPr lang="es-ES" dirty="0">
                <a:latin typeface="Comic Sans MS" panose="030F0702030302020204" pitchFamily="66" charset="0"/>
              </a:rPr>
              <a:t>,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            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≠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x</a:t>
            </a:r>
            <a:r>
              <a:rPr lang="es-ES" baseline="-250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j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sempre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que  i ≠j, per a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tot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i, j = 1, 2, …, n;</a:t>
            </a:r>
            <a:endParaRPr lang="es-E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        </a:t>
            </a: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5E5D38CE-E432-8B5C-C94D-BA6E7903E784}"/>
              </a:ext>
            </a:extLst>
          </p:cNvPr>
          <p:cNvSpPr txBox="1">
            <a:spLocks/>
          </p:cNvSpPr>
          <p:nvPr/>
        </p:nvSpPr>
        <p:spPr>
          <a:xfrm>
            <a:off x="359649" y="4525283"/>
            <a:ext cx="11675033" cy="2158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  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i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llavor</a:t>
            </a:r>
            <a:r>
              <a:rPr lang="es-ES" sz="2600" dirty="0" err="1">
                <a:latin typeface="Comic Sans MS" panose="030F0702030302020204" pitchFamily="66" charset="0"/>
              </a:rPr>
              <a:t>s</a:t>
            </a:r>
            <a:r>
              <a:rPr lang="es-ES" sz="2600" dirty="0">
                <a:latin typeface="Comic Sans MS" panose="030F0702030302020204" pitchFamily="66" charset="0"/>
              </a:rPr>
              <a:t> es pot </a:t>
            </a:r>
            <a:r>
              <a:rPr lang="es-ES" sz="2600" dirty="0" err="1">
                <a:latin typeface="Comic Sans MS" panose="030F0702030302020204" pitchFamily="66" charset="0"/>
              </a:rPr>
              <a:t>utilitzar</a:t>
            </a:r>
            <a:r>
              <a:rPr lang="es-ES" sz="2600" dirty="0">
                <a:latin typeface="Comic Sans MS" panose="030F0702030302020204" pitchFamily="66" charset="0"/>
              </a:rPr>
              <a:t> la </a:t>
            </a:r>
            <a:r>
              <a:rPr lang="es-ES" sz="2600" dirty="0" err="1">
                <a:latin typeface="Comic Sans MS" panose="030F0702030302020204" pitchFamily="66" charset="0"/>
              </a:rPr>
              <a:t>següent</a:t>
            </a:r>
            <a:r>
              <a:rPr lang="es-ES" sz="2600" dirty="0">
                <a:latin typeface="Comic Sans MS" panose="030F0702030302020204" pitchFamily="66" charset="0"/>
              </a:rPr>
              <a:t> fórmula per a </a:t>
            </a:r>
            <a:r>
              <a:rPr lang="es-ES" sz="2600" dirty="0" err="1">
                <a:latin typeface="Comic Sans MS" panose="030F0702030302020204" pitchFamily="66" charset="0"/>
              </a:rPr>
              <a:t>obtenir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els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millors</a:t>
            </a: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600">
                <a:latin typeface="Comic Sans MS" panose="030F0702030302020204" pitchFamily="66" charset="0"/>
              </a:rPr>
              <a:t>  a</a:t>
            </a:r>
            <a:r>
              <a:rPr lang="es-ES" sz="2600" baseline="-25000">
                <a:latin typeface="Comic Sans MS" panose="030F0702030302020204" pitchFamily="66" charset="0"/>
              </a:rPr>
              <a:t>1</a:t>
            </a:r>
            <a:r>
              <a:rPr lang="es-ES" sz="2600" dirty="0">
                <a:latin typeface="Comic Sans MS" panose="030F0702030302020204" pitchFamily="66" charset="0"/>
              </a:rPr>
              <a:t>, a</a:t>
            </a:r>
            <a:r>
              <a:rPr lang="es-ES" sz="2600" baseline="-25000" dirty="0">
                <a:latin typeface="Comic Sans MS" panose="030F0702030302020204" pitchFamily="66" charset="0"/>
              </a:rPr>
              <a:t>2</a:t>
            </a:r>
            <a:r>
              <a:rPr lang="es-ES" sz="2600" dirty="0">
                <a:latin typeface="Comic Sans MS" panose="030F0702030302020204" pitchFamily="66" charset="0"/>
              </a:rPr>
              <a:t>, 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… ,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a</a:t>
            </a:r>
            <a:r>
              <a:rPr lang="es-ES" sz="2600" baseline="-25000" dirty="0" err="1">
                <a:latin typeface="Comic Sans MS" panose="030F0702030302020204" pitchFamily="66" charset="0"/>
              </a:rPr>
              <a:t>p</a:t>
            </a:r>
            <a:r>
              <a:rPr lang="es-ES" sz="2600" baseline="-25000" dirty="0">
                <a:latin typeface="Comic Sans MS" panose="030F0702030302020204" pitchFamily="66" charset="0"/>
              </a:rPr>
              <a:t>  </a:t>
            </a:r>
            <a:r>
              <a:rPr lang="es-ES" sz="2600" dirty="0">
                <a:latin typeface="Comic Sans MS" panose="030F0702030302020204" pitchFamily="66" charset="0"/>
                <a:ea typeface="Cambria Math" panose="02040503050406030204" pitchFamily="18" charset="0"/>
              </a:rPr>
              <a:t>∈ R :</a:t>
            </a: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        </a:t>
            </a: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CBED101D-03C4-C5F3-2B04-9A24036BDC86}"/>
              </a:ext>
            </a:extLst>
          </p:cNvPr>
          <p:cNvSpPr txBox="1">
            <a:spLocks/>
          </p:cNvSpPr>
          <p:nvPr/>
        </p:nvSpPr>
        <p:spPr>
          <a:xfrm>
            <a:off x="775370" y="5086167"/>
            <a:ext cx="11301483" cy="2158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a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                      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…</a:t>
            </a:r>
            <a:r>
              <a:rPr lang="es-ES" dirty="0">
                <a:latin typeface="Comic Sans MS" panose="030F0702030302020204" pitchFamily="66" charset="0"/>
              </a:rPr>
              <a:t>  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( (C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T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-1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(C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T </a:t>
            </a:r>
            <a:r>
              <a:rPr lang="es-ES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es-ES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</a:t>
            </a:r>
            <a:r>
              <a:rPr lang="es-ES" dirty="0">
                <a:latin typeface="Comic Sans MS" panose="030F0702030302020204" pitchFamily="66" charset="0"/>
              </a:rPr>
              <a:t>            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                        </a:t>
            </a:r>
            <a:r>
              <a:rPr lang="es-ES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                                </a:t>
            </a:r>
            <a:endParaRPr lang="es-ES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8" name="Abrir corchete 7">
            <a:extLst>
              <a:ext uri="{FF2B5EF4-FFF2-40B4-BE49-F238E27FC236}">
                <a16:creationId xmlns:a16="http://schemas.microsoft.com/office/drawing/2014/main" id="{C495A6B5-7396-E530-18A7-BF0BE5384C21}"/>
              </a:ext>
            </a:extLst>
          </p:cNvPr>
          <p:cNvSpPr/>
          <p:nvPr/>
        </p:nvSpPr>
        <p:spPr>
          <a:xfrm>
            <a:off x="3735869" y="5199245"/>
            <a:ext cx="45719" cy="1375624"/>
          </a:xfrm>
          <a:prstGeom prst="leftBracke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7CCAC3F6-A0ED-1859-357A-9CD1EDE4DF0B}"/>
              </a:ext>
            </a:extLst>
          </p:cNvPr>
          <p:cNvSpPr/>
          <p:nvPr/>
        </p:nvSpPr>
        <p:spPr>
          <a:xfrm flipH="1">
            <a:off x="4197871" y="5170419"/>
            <a:ext cx="45719" cy="1391316"/>
          </a:xfrm>
          <a:prstGeom prst="leftBracke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872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305E1B5-32AB-7A75-3FBA-D3BBE1485953}"/>
              </a:ext>
            </a:extLst>
          </p:cNvPr>
          <p:cNvSpPr txBox="1">
            <a:spLocks/>
          </p:cNvSpPr>
          <p:nvPr/>
        </p:nvSpPr>
        <p:spPr>
          <a:xfrm>
            <a:off x="516891" y="438263"/>
            <a:ext cx="11095006" cy="793719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rgbClr val="7030A0"/>
                </a:solidFill>
              </a:rPr>
              <a:t>… cas particular: </a:t>
            </a:r>
            <a:r>
              <a:rPr lang="es-ES" b="1" i="1" dirty="0" err="1">
                <a:solidFill>
                  <a:srgbClr val="FF0000"/>
                </a:solidFill>
              </a:rPr>
              <a:t>aproximació</a:t>
            </a:r>
            <a:r>
              <a:rPr lang="es-ES" b="1" i="1" dirty="0">
                <a:solidFill>
                  <a:srgbClr val="FF0000"/>
                </a:solidFill>
              </a:rPr>
              <a:t> </a:t>
            </a:r>
            <a:r>
              <a:rPr lang="es-ES" b="1" i="1" dirty="0" err="1">
                <a:solidFill>
                  <a:srgbClr val="FF0000"/>
                </a:solidFill>
              </a:rPr>
              <a:t>polinòmica</a:t>
            </a:r>
            <a:r>
              <a:rPr lang="es-ES" b="1" i="1" dirty="0">
                <a:solidFill>
                  <a:srgbClr val="FF0000"/>
                </a:solidFill>
              </a:rPr>
              <a:t>     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6399F56-F409-C8D2-5F9C-852B6B858F01}"/>
              </a:ext>
            </a:extLst>
          </p:cNvPr>
          <p:cNvSpPr txBox="1">
            <a:spLocks/>
          </p:cNvSpPr>
          <p:nvPr/>
        </p:nvSpPr>
        <p:spPr>
          <a:xfrm>
            <a:off x="391257" y="1379688"/>
            <a:ext cx="11409486" cy="2102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• </a:t>
            </a:r>
            <a:r>
              <a:rPr lang="es-ES" dirty="0">
                <a:latin typeface="Comic Sans MS" panose="030F0702030302020204" pitchFamily="66" charset="0"/>
              </a:rPr>
              <a:t>Es parla de: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- </a:t>
            </a:r>
            <a:r>
              <a:rPr lang="es-ES" dirty="0" err="1">
                <a:latin typeface="Comic Sans MS" panose="030F0702030302020204" pitchFamily="66" charset="0"/>
              </a:rPr>
              <a:t>quan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p=2  (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y(x) =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a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+ a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x </a:t>
            </a:r>
            <a:r>
              <a:rPr lang="es-ES" dirty="0">
                <a:latin typeface="Comic Sans MS" panose="030F0702030302020204" pitchFamily="66" charset="0"/>
              </a:rPr>
              <a:t>):  </a:t>
            </a:r>
            <a:r>
              <a:rPr lang="es-ES" dirty="0" err="1">
                <a:latin typeface="Comic Sans MS" panose="030F0702030302020204" pitchFamily="66" charset="0"/>
              </a:rPr>
              <a:t>aproximació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i="1" dirty="0">
                <a:solidFill>
                  <a:srgbClr val="0070C0"/>
                </a:solidFill>
                <a:latin typeface="Comic Sans MS" panose="030F0702030302020204" pitchFamily="66" charset="0"/>
              </a:rPr>
              <a:t>lineal</a:t>
            </a:r>
          </a:p>
          <a:p>
            <a:pPr marL="0" indent="0">
              <a:buNone/>
            </a:pPr>
            <a:r>
              <a:rPr lang="es-ES" i="1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                     </a:t>
            </a:r>
            <a:r>
              <a:rPr lang="es-ES" i="1" dirty="0">
                <a:latin typeface="Comic Sans MS" panose="030F0702030302020204" pitchFamily="66" charset="0"/>
              </a:rPr>
              <a:t>(</a:t>
            </a:r>
            <a:r>
              <a:rPr lang="es-ES" dirty="0">
                <a:latin typeface="Comic Sans MS" panose="030F0702030302020204" pitchFamily="66" charset="0"/>
              </a:rPr>
              <a:t>o també </a:t>
            </a:r>
            <a:r>
              <a:rPr lang="es-ES" i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regressió</a:t>
            </a:r>
            <a:r>
              <a:rPr lang="es-ES" i="1" dirty="0">
                <a:solidFill>
                  <a:srgbClr val="0070C0"/>
                </a:solidFill>
                <a:latin typeface="Comic Sans MS" panose="030F0702030302020204" pitchFamily="66" charset="0"/>
              </a:rPr>
              <a:t> lineal</a:t>
            </a:r>
            <a:r>
              <a:rPr lang="es-ES" i="1" dirty="0">
                <a:latin typeface="Comic Sans MS" panose="030F0702030302020204" pitchFamily="66" charset="0"/>
              </a:rPr>
              <a:t>);</a:t>
            </a:r>
          </a:p>
          <a:p>
            <a:pPr marL="0" indent="0">
              <a:buNone/>
            </a:pPr>
            <a:r>
              <a:rPr lang="es-ES" i="1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26399F56-F409-C8D2-5F9C-852B6B858F01}"/>
              </a:ext>
            </a:extLst>
          </p:cNvPr>
          <p:cNvSpPr txBox="1">
            <a:spLocks/>
          </p:cNvSpPr>
          <p:nvPr/>
        </p:nvSpPr>
        <p:spPr>
          <a:xfrm>
            <a:off x="391257" y="2520844"/>
            <a:ext cx="11685596" cy="14435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- </a:t>
            </a:r>
            <a:r>
              <a:rPr lang="es-ES" dirty="0" err="1">
                <a:latin typeface="Comic Sans MS" panose="030F0702030302020204" pitchFamily="66" charset="0"/>
              </a:rPr>
              <a:t>quan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p=3  (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y(x) =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a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+ a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x + a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x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</a:rPr>
              <a:t>):  </a:t>
            </a:r>
            <a:r>
              <a:rPr lang="es-ES" dirty="0" err="1">
                <a:latin typeface="Comic Sans MS" panose="030F0702030302020204" pitchFamily="66" charset="0"/>
              </a:rPr>
              <a:t>aproximació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i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quadràtica</a:t>
            </a:r>
            <a:r>
              <a:rPr lang="es-ES" i="1" dirty="0">
                <a:solidFill>
                  <a:srgbClr val="0070C0"/>
                </a:solidFill>
                <a:latin typeface="Comic Sans MS" panose="030F0702030302020204" pitchFamily="66" charset="0"/>
              </a:rPr>
              <a:t>;</a:t>
            </a:r>
          </a:p>
          <a:p>
            <a:pPr marL="0" indent="0">
              <a:buNone/>
            </a:pPr>
            <a:r>
              <a:rPr lang="es-ES" i="1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                        </a:t>
            </a:r>
            <a:endParaRPr lang="es-ES" i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26399F56-F409-C8D2-5F9C-852B6B858F01}"/>
              </a:ext>
            </a:extLst>
          </p:cNvPr>
          <p:cNvSpPr txBox="1">
            <a:spLocks/>
          </p:cNvSpPr>
          <p:nvPr/>
        </p:nvSpPr>
        <p:spPr>
          <a:xfrm>
            <a:off x="391257" y="3193943"/>
            <a:ext cx="11685596" cy="2066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- </a:t>
            </a:r>
            <a:r>
              <a:rPr lang="es-ES" dirty="0" err="1">
                <a:latin typeface="Comic Sans MS" panose="030F0702030302020204" pitchFamily="66" charset="0"/>
              </a:rPr>
              <a:t>quan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p=4  (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y(x) =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a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+ a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x + a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x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+ a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4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x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</a:rPr>
              <a:t>):  </a:t>
            </a:r>
            <a:r>
              <a:rPr lang="es-ES" dirty="0" err="1">
                <a:latin typeface="Comic Sans MS" panose="030F0702030302020204" pitchFamily="66" charset="0"/>
              </a:rPr>
              <a:t>aproximació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i="1" dirty="0">
                <a:solidFill>
                  <a:srgbClr val="0070C0"/>
                </a:solidFill>
                <a:latin typeface="Comic Sans MS" panose="030F0702030302020204" pitchFamily="66" charset="0"/>
              </a:rPr>
              <a:t>cúbica.</a:t>
            </a:r>
          </a:p>
          <a:p>
            <a:pPr marL="0" indent="0">
              <a:buNone/>
            </a:pPr>
            <a:r>
              <a:rPr lang="es-ES" i="1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                        </a:t>
            </a:r>
            <a:endParaRPr lang="es-ES" i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65A0550C-F057-DDAE-C182-7E5266FF200F}"/>
              </a:ext>
            </a:extLst>
          </p:cNvPr>
          <p:cNvSpPr txBox="1">
            <a:spLocks/>
          </p:cNvSpPr>
          <p:nvPr/>
        </p:nvSpPr>
        <p:spPr>
          <a:xfrm>
            <a:off x="391257" y="5001292"/>
            <a:ext cx="11685596" cy="2415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  </a:t>
            </a:r>
            <a:r>
              <a:rPr lang="es-ES" dirty="0">
                <a:latin typeface="Comic Sans MS" panose="030F0702030302020204" pitchFamily="66" charset="0"/>
              </a:rPr>
              <a:t>En el </a:t>
            </a:r>
            <a:r>
              <a:rPr lang="es-ES" dirty="0" err="1">
                <a:latin typeface="Comic Sans MS" panose="030F0702030302020204" pitchFamily="66" charset="0"/>
              </a:rPr>
              <a:t>següent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exemple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mostrem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l’</a:t>
            </a:r>
            <a:r>
              <a:rPr lang="es-ES" i="1" dirty="0" err="1">
                <a:latin typeface="Comic Sans MS" panose="030F0702030302020204" pitchFamily="66" charset="0"/>
              </a:rPr>
              <a:t>aproximació</a:t>
            </a:r>
            <a:r>
              <a:rPr lang="es-ES" i="1" dirty="0">
                <a:latin typeface="Comic Sans MS" panose="030F0702030302020204" pitchFamily="66" charset="0"/>
              </a:rPr>
              <a:t> </a:t>
            </a:r>
            <a:r>
              <a:rPr lang="es-ES" i="1" dirty="0" err="1">
                <a:latin typeface="Comic Sans MS" panose="030F0702030302020204" pitchFamily="66" charset="0"/>
              </a:rPr>
              <a:t>quadràtica</a:t>
            </a:r>
            <a:r>
              <a:rPr lang="es-ES" i="1" dirty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</a:rPr>
              <a:t>del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</a:t>
            </a:r>
            <a:r>
              <a:rPr lang="es-ES" dirty="0" err="1">
                <a:latin typeface="Comic Sans MS" panose="030F0702030302020204" pitchFamily="66" charset="0"/>
              </a:rPr>
              <a:t>mateix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conjunt</a:t>
            </a:r>
            <a:r>
              <a:rPr lang="es-ES" dirty="0">
                <a:latin typeface="Comic Sans MS" panose="030F0702030302020204" pitchFamily="66" charset="0"/>
              </a:rPr>
              <a:t> de 6 </a:t>
            </a:r>
            <a:r>
              <a:rPr lang="es-ES" dirty="0" err="1">
                <a:latin typeface="Comic Sans MS" panose="030F0702030302020204" pitchFamily="66" charset="0"/>
              </a:rPr>
              <a:t>punts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utilitzat</a:t>
            </a:r>
            <a:r>
              <a:rPr lang="es-ES" dirty="0">
                <a:latin typeface="Comic Sans MS" panose="030F0702030302020204" pitchFamily="66" charset="0"/>
              </a:rPr>
              <a:t> en </a:t>
            </a:r>
            <a:r>
              <a:rPr lang="es-ES" dirty="0" err="1">
                <a:latin typeface="Comic Sans MS" panose="030F0702030302020204" pitchFamily="66" charset="0"/>
              </a:rPr>
              <a:t>l’Exemple</a:t>
            </a:r>
            <a:r>
              <a:rPr lang="es-ES" dirty="0">
                <a:latin typeface="Comic Sans MS" panose="030F0702030302020204" pitchFamily="66" charset="0"/>
              </a:rPr>
              <a:t> 1 (val la pena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comparar </a:t>
            </a:r>
            <a:r>
              <a:rPr lang="es-ES" dirty="0" err="1">
                <a:latin typeface="Comic Sans MS" panose="030F0702030302020204" pitchFamily="66" charset="0"/>
              </a:rPr>
              <a:t>l’error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amb</a:t>
            </a:r>
            <a:r>
              <a:rPr lang="es-ES" dirty="0">
                <a:latin typeface="Comic Sans MS" panose="030F0702030302020204" pitchFamily="66" charset="0"/>
              </a:rPr>
              <a:t> el </a:t>
            </a:r>
            <a:r>
              <a:rPr lang="es-ES" dirty="0" err="1">
                <a:latin typeface="Comic Sans MS" panose="030F0702030302020204" pitchFamily="66" charset="0"/>
              </a:rPr>
              <a:t>comès</a:t>
            </a:r>
            <a:r>
              <a:rPr lang="es-ES" dirty="0">
                <a:latin typeface="Comic Sans MS" panose="030F0702030302020204" pitchFamily="66" charset="0"/>
              </a:rPr>
              <a:t> en </a:t>
            </a:r>
            <a:r>
              <a:rPr lang="es-ES" dirty="0" err="1">
                <a:latin typeface="Comic Sans MS" panose="030F0702030302020204" pitchFamily="66" charset="0"/>
              </a:rPr>
              <a:t>Exemple</a:t>
            </a:r>
            <a:r>
              <a:rPr lang="es-ES" dirty="0">
                <a:latin typeface="Comic Sans MS" panose="030F0702030302020204" pitchFamily="66" charset="0"/>
              </a:rPr>
              <a:t> 1).</a:t>
            </a:r>
          </a:p>
          <a:p>
            <a:pPr marL="0" indent="0">
              <a:buNone/>
            </a:pPr>
            <a:r>
              <a:rPr lang="es-ES" i="1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E9DAD-B064-33A4-9849-832E26E0F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EA28682A-E4EA-AB83-7DAA-B1B4E10F97E9}"/>
              </a:ext>
            </a:extLst>
          </p:cNvPr>
          <p:cNvSpPr/>
          <p:nvPr/>
        </p:nvSpPr>
        <p:spPr>
          <a:xfrm>
            <a:off x="543417" y="302194"/>
            <a:ext cx="11509430" cy="2240451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C5087F74-64D6-DC6B-670C-7431FD408205}"/>
              </a:ext>
            </a:extLst>
          </p:cNvPr>
          <p:cNvSpPr txBox="1">
            <a:spLocks/>
          </p:cNvSpPr>
          <p:nvPr/>
        </p:nvSpPr>
        <p:spPr>
          <a:xfrm>
            <a:off x="3069340" y="-1"/>
            <a:ext cx="9122660" cy="22404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_tradnl" sz="25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Anem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a 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trobar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la 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paràbola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   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y = a + </a:t>
            </a:r>
            <a:r>
              <a:rPr lang="es-ES" sz="25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bx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+ cx</a:t>
            </a:r>
            <a:r>
              <a:rPr lang="es-ES" sz="25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que </a:t>
            </a:r>
            <a:r>
              <a:rPr lang="es-ES" sz="2500" dirty="0" err="1">
                <a:latin typeface="Comic Sans MS" panose="030F0702030302020204" pitchFamily="66" charset="0"/>
              </a:rPr>
              <a:t>millor</a:t>
            </a:r>
            <a:r>
              <a:rPr lang="es-ES" sz="2500" dirty="0">
                <a:latin typeface="Comic Sans MS" panose="030F0702030302020204" pitchFamily="66" charset="0"/>
              </a:rPr>
              <a:t> ajusta el </a:t>
            </a:r>
            <a:r>
              <a:rPr lang="es-ES" sz="2500" dirty="0" err="1">
                <a:latin typeface="Comic Sans MS" panose="030F0702030302020204" pitchFamily="66" charset="0"/>
              </a:rPr>
              <a:t>següent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conjunt</a:t>
            </a:r>
            <a:r>
              <a:rPr lang="es-ES" sz="2500" dirty="0">
                <a:latin typeface="Comic Sans MS" panose="030F0702030302020204" pitchFamily="66" charset="0"/>
              </a:rPr>
              <a:t> de 6 </a:t>
            </a:r>
            <a:r>
              <a:rPr lang="es-ES" sz="2500" dirty="0" err="1">
                <a:latin typeface="Comic Sans MS" panose="030F0702030302020204" pitchFamily="66" charset="0"/>
              </a:rPr>
              <a:t>punts</a:t>
            </a:r>
            <a:r>
              <a:rPr lang="es-ES" sz="2500" dirty="0"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{ (-2, -2.9), (-1, 0.4), (0, 2.1), (1, 1.6), (2, -0.8), (3, -1.3) }</a:t>
            </a: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                        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D6BD9937-A1A9-B8D9-2C04-476DCF0F8205}"/>
              </a:ext>
            </a:extLst>
          </p:cNvPr>
          <p:cNvSpPr txBox="1">
            <a:spLocks/>
          </p:cNvSpPr>
          <p:nvPr/>
        </p:nvSpPr>
        <p:spPr>
          <a:xfrm>
            <a:off x="659041" y="454666"/>
            <a:ext cx="2410298" cy="61188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 err="1">
                <a:solidFill>
                  <a:schemeClr val="bg1"/>
                </a:solidFill>
              </a:rPr>
              <a:t>Exemple</a:t>
            </a:r>
            <a:r>
              <a:rPr lang="es-ES" sz="3200" b="1" dirty="0">
                <a:solidFill>
                  <a:schemeClr val="bg1"/>
                </a:solidFill>
              </a:rPr>
              <a:t> 2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4F7E3C-3062-FE43-92D5-B79396AA09B3}"/>
              </a:ext>
            </a:extLst>
          </p:cNvPr>
          <p:cNvSpPr txBox="1">
            <a:spLocks/>
          </p:cNvSpPr>
          <p:nvPr/>
        </p:nvSpPr>
        <p:spPr>
          <a:xfrm>
            <a:off x="567981" y="2844840"/>
            <a:ext cx="11460302" cy="30053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 err="1">
                <a:solidFill>
                  <a:srgbClr val="0070C0"/>
                </a:solidFill>
              </a:rPr>
              <a:t>Prenent</a:t>
            </a:r>
            <a:r>
              <a:rPr lang="es-ES" sz="2500" dirty="0">
                <a:solidFill>
                  <a:srgbClr val="0070C0"/>
                </a:solidFill>
              </a:rPr>
              <a:t>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(x)=1, f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(x)=x, f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(x)=x</a:t>
            </a:r>
            <a:r>
              <a:rPr lang="es-ES" sz="25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( y(x)=af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(x)+bf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(x)+cf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(x) ) </a:t>
            </a:r>
            <a:r>
              <a:rPr lang="es-ES" sz="2500" dirty="0">
                <a:solidFill>
                  <a:srgbClr val="0070C0"/>
                </a:solidFill>
              </a:rPr>
              <a:t>tenim les </a:t>
            </a:r>
            <a:r>
              <a:rPr lang="es-ES" sz="2500" dirty="0" err="1">
                <a:solidFill>
                  <a:srgbClr val="0070C0"/>
                </a:solidFill>
              </a:rPr>
              <a:t>matrius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es-ES" sz="25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es-ES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endParaRPr lang="es-ES" sz="2600" baseline="300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2D7BB84-FED8-B78A-A8B5-88D18FEAEC62}"/>
              </a:ext>
            </a:extLst>
          </p:cNvPr>
          <p:cNvSpPr txBox="1"/>
          <p:nvPr/>
        </p:nvSpPr>
        <p:spPr>
          <a:xfrm>
            <a:off x="1195446" y="3624179"/>
            <a:ext cx="4420420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              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1   -2   4                 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-1    1                   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1    0   0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1    1    1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1    2   4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1    3   9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F69EF69-B977-4416-1BEB-F587D2C94B9C}"/>
              </a:ext>
            </a:extLst>
          </p:cNvPr>
          <p:cNvSpPr txBox="1"/>
          <p:nvPr/>
        </p:nvSpPr>
        <p:spPr>
          <a:xfrm>
            <a:off x="1767900" y="4559286"/>
            <a:ext cx="46529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C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=                                , 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B171DA9-98E7-F660-04DA-4CC800AC9DAC}"/>
              </a:ext>
            </a:extLst>
          </p:cNvPr>
          <p:cNvSpPr txBox="1"/>
          <p:nvPr/>
        </p:nvSpPr>
        <p:spPr>
          <a:xfrm>
            <a:off x="6420891" y="4563090"/>
            <a:ext cx="30492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es-ES" sz="25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=                    , 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E8B6C04-1DE7-E17F-07B0-9CBA685A82EA}"/>
              </a:ext>
            </a:extLst>
          </p:cNvPr>
          <p:cNvSpPr txBox="1"/>
          <p:nvPr/>
        </p:nvSpPr>
        <p:spPr>
          <a:xfrm>
            <a:off x="5875488" y="3692670"/>
            <a:ext cx="4420420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             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-2.9                 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0.4                    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2.1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1.6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-0.8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-1.3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Cerrar corchete 18">
            <a:extLst>
              <a:ext uri="{FF2B5EF4-FFF2-40B4-BE49-F238E27FC236}">
                <a16:creationId xmlns:a16="http://schemas.microsoft.com/office/drawing/2014/main" id="{E8AF0FF8-C7A2-F532-7E9E-7A369071D7EF}"/>
              </a:ext>
            </a:extLst>
          </p:cNvPr>
          <p:cNvSpPr/>
          <p:nvPr/>
        </p:nvSpPr>
        <p:spPr>
          <a:xfrm>
            <a:off x="8205512" y="3692670"/>
            <a:ext cx="99844" cy="2217895"/>
          </a:xfrm>
          <a:prstGeom prst="rightBracke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Abrir corchete 21">
            <a:extLst>
              <a:ext uri="{FF2B5EF4-FFF2-40B4-BE49-F238E27FC236}">
                <a16:creationId xmlns:a16="http://schemas.microsoft.com/office/drawing/2014/main" id="{8C95F824-EC37-FCAC-8A37-8A23547BDAFD}"/>
              </a:ext>
            </a:extLst>
          </p:cNvPr>
          <p:cNvSpPr/>
          <p:nvPr/>
        </p:nvSpPr>
        <p:spPr>
          <a:xfrm>
            <a:off x="7392337" y="3703765"/>
            <a:ext cx="99844" cy="2217895"/>
          </a:xfrm>
          <a:prstGeom prst="leftBracke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Abrir corchete 23">
            <a:extLst>
              <a:ext uri="{FF2B5EF4-FFF2-40B4-BE49-F238E27FC236}">
                <a16:creationId xmlns:a16="http://schemas.microsoft.com/office/drawing/2014/main" id="{EF9F84E2-3BDD-59D3-2310-9FC4CD0E6B49}"/>
              </a:ext>
            </a:extLst>
          </p:cNvPr>
          <p:cNvSpPr/>
          <p:nvPr/>
        </p:nvSpPr>
        <p:spPr>
          <a:xfrm>
            <a:off x="2707266" y="3703764"/>
            <a:ext cx="99844" cy="2217895"/>
          </a:xfrm>
          <a:prstGeom prst="leftBracke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Cerrar corchete 26">
            <a:extLst>
              <a:ext uri="{FF2B5EF4-FFF2-40B4-BE49-F238E27FC236}">
                <a16:creationId xmlns:a16="http://schemas.microsoft.com/office/drawing/2014/main" id="{167AFE1D-FD6B-981E-B952-B22AF004FE01}"/>
              </a:ext>
            </a:extLst>
          </p:cNvPr>
          <p:cNvSpPr/>
          <p:nvPr/>
        </p:nvSpPr>
        <p:spPr>
          <a:xfrm>
            <a:off x="4219086" y="3730350"/>
            <a:ext cx="99844" cy="2217895"/>
          </a:xfrm>
          <a:prstGeom prst="rightBracke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250F58C-B69F-D20C-21D9-7BF311740DAB}"/>
              </a:ext>
            </a:extLst>
          </p:cNvPr>
          <p:cNvSpPr txBox="1"/>
          <p:nvPr/>
        </p:nvSpPr>
        <p:spPr>
          <a:xfrm>
            <a:off x="567981" y="6093327"/>
            <a:ext cx="87472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 err="1">
                <a:solidFill>
                  <a:srgbClr val="0070C0"/>
                </a:solidFill>
              </a:rPr>
              <a:t>d’on</a:t>
            </a:r>
            <a:r>
              <a:rPr lang="es-ES" sz="2500" dirty="0">
                <a:solidFill>
                  <a:srgbClr val="0070C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7238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2" grpId="0"/>
      <p:bldP spid="19" grpId="0" animBg="1"/>
      <p:bldP spid="22" grpId="0" animBg="1"/>
      <p:bldP spid="24" grpId="0" animBg="1"/>
      <p:bldP spid="27" grpId="0" animBg="1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BC4CC-8182-3467-507F-E725E5E4C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E204B475-C9EC-7D33-FA05-F2EE273CFAE5}"/>
              </a:ext>
            </a:extLst>
          </p:cNvPr>
          <p:cNvSpPr txBox="1">
            <a:spLocks/>
          </p:cNvSpPr>
          <p:nvPr/>
        </p:nvSpPr>
        <p:spPr>
          <a:xfrm>
            <a:off x="252287" y="-82757"/>
            <a:ext cx="11961747" cy="2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endParaRPr lang="es-ES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(C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=                 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=                 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</a:t>
            </a:r>
            <a:endParaRPr lang="es-ES" sz="2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baseline="30000" dirty="0">
              <a:latin typeface="Comic Sans MS" panose="030F0702030302020204" pitchFamily="66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0D257E-2D53-550A-D7D8-0E6BAC28E933}"/>
              </a:ext>
            </a:extLst>
          </p:cNvPr>
          <p:cNvSpPr txBox="1">
            <a:spLocks/>
          </p:cNvSpPr>
          <p:nvPr/>
        </p:nvSpPr>
        <p:spPr>
          <a:xfrm>
            <a:off x="3945261" y="966340"/>
            <a:ext cx="2352264" cy="2445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1   1  1  1  1  1    </a:t>
            </a:r>
            <a:r>
              <a:rPr lang="es-ES" sz="26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</a:t>
            </a:r>
          </a:p>
          <a:p>
            <a:pPr marL="0" indent="0">
              <a:buNone/>
            </a:pP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-2 -1 0  1  2 3</a:t>
            </a:r>
          </a:p>
          <a:p>
            <a:pPr marL="0" indent="0">
              <a:buNone/>
            </a:pP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4  1 0  1  4  9</a:t>
            </a:r>
          </a:p>
          <a:p>
            <a:pPr marL="0" indent="0">
              <a:buNone/>
            </a:pP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     </a:t>
            </a: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D450FB9B-F249-CC16-2F95-B036D6BE8A7A}"/>
              </a:ext>
            </a:extLst>
          </p:cNvPr>
          <p:cNvSpPr txBox="1">
            <a:spLocks/>
          </p:cNvSpPr>
          <p:nvPr/>
        </p:nvSpPr>
        <p:spPr>
          <a:xfrm>
            <a:off x="8286162" y="980478"/>
            <a:ext cx="2057303" cy="2445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6    3    19    </a:t>
            </a:r>
            <a:r>
              <a:rPr lang="es-ES" sz="26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</a:t>
            </a:r>
          </a:p>
          <a:p>
            <a:pPr marL="0" indent="0">
              <a:buNone/>
            </a:pP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3   19   27</a:t>
            </a:r>
          </a:p>
          <a:p>
            <a:pPr marL="0" indent="0">
              <a:buNone/>
            </a:pP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19  27  115</a:t>
            </a:r>
          </a:p>
          <a:p>
            <a:pPr marL="0" indent="0">
              <a:buNone/>
            </a:pP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     </a:t>
            </a: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8" name="Abrir corchete 7">
            <a:extLst>
              <a:ext uri="{FF2B5EF4-FFF2-40B4-BE49-F238E27FC236}">
                <a16:creationId xmlns:a16="http://schemas.microsoft.com/office/drawing/2014/main" id="{EE09719D-4320-D6AE-7025-0BC07FEEDC93}"/>
              </a:ext>
            </a:extLst>
          </p:cNvPr>
          <p:cNvSpPr/>
          <p:nvPr/>
        </p:nvSpPr>
        <p:spPr>
          <a:xfrm>
            <a:off x="3966551" y="958777"/>
            <a:ext cx="98972" cy="1432800"/>
          </a:xfrm>
          <a:prstGeom prst="leftBracke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0F792081-82A8-9788-B392-48085CFD98D4}"/>
              </a:ext>
            </a:extLst>
          </p:cNvPr>
          <p:cNvSpPr/>
          <p:nvPr/>
        </p:nvSpPr>
        <p:spPr>
          <a:xfrm flipH="1">
            <a:off x="6118408" y="974703"/>
            <a:ext cx="92718" cy="1432800"/>
          </a:xfrm>
          <a:prstGeom prst="leftBracke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Abrir corchete 9">
            <a:extLst>
              <a:ext uri="{FF2B5EF4-FFF2-40B4-BE49-F238E27FC236}">
                <a16:creationId xmlns:a16="http://schemas.microsoft.com/office/drawing/2014/main" id="{07BA8FE8-434E-79EF-2E55-B3DFA49BA3D4}"/>
              </a:ext>
            </a:extLst>
          </p:cNvPr>
          <p:cNvSpPr/>
          <p:nvPr/>
        </p:nvSpPr>
        <p:spPr>
          <a:xfrm>
            <a:off x="8322217" y="1028263"/>
            <a:ext cx="98972" cy="1360800"/>
          </a:xfrm>
          <a:prstGeom prst="leftBracke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Abrir corchete 10">
            <a:extLst>
              <a:ext uri="{FF2B5EF4-FFF2-40B4-BE49-F238E27FC236}">
                <a16:creationId xmlns:a16="http://schemas.microsoft.com/office/drawing/2014/main" id="{CF27746B-7145-6603-5431-6028F5017F95}"/>
              </a:ext>
            </a:extLst>
          </p:cNvPr>
          <p:cNvSpPr/>
          <p:nvPr/>
        </p:nvSpPr>
        <p:spPr>
          <a:xfrm flipH="1">
            <a:off x="10063693" y="1038399"/>
            <a:ext cx="92718" cy="1360800"/>
          </a:xfrm>
          <a:prstGeom prst="leftBracke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5B91FC95-5F7C-659F-DDDC-3FEE8DCD0F01}"/>
              </a:ext>
            </a:extLst>
          </p:cNvPr>
          <p:cNvSpPr txBox="1">
            <a:spLocks/>
          </p:cNvSpPr>
          <p:nvPr/>
        </p:nvSpPr>
        <p:spPr>
          <a:xfrm>
            <a:off x="230253" y="3211125"/>
            <a:ext cx="11961747" cy="22491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Per </a:t>
            </a:r>
            <a:r>
              <a:rPr lang="es-ES" sz="2500" dirty="0" err="1">
                <a:solidFill>
                  <a:srgbClr val="0070C0"/>
                </a:solidFill>
              </a:rPr>
              <a:t>tant</a:t>
            </a:r>
            <a:r>
              <a:rPr lang="es-ES" sz="2500" dirty="0">
                <a:solidFill>
                  <a:srgbClr val="0070C0"/>
                </a:solidFill>
              </a:rPr>
              <a:t>:   </a:t>
            </a:r>
          </a:p>
          <a:p>
            <a:pPr marL="0" indent="0">
              <a:buNone/>
            </a:pPr>
            <a:endParaRPr lang="es-ES" sz="25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( (C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-1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</a:p>
          <a:p>
            <a:pPr marL="0" indent="0">
              <a:buNone/>
            </a:pPr>
            <a:endParaRPr lang="es-ES" baseline="30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</a:t>
            </a:r>
            <a:endParaRPr lang="es-ES" sz="2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baseline="30000" dirty="0">
              <a:latin typeface="Comic Sans MS" panose="030F0702030302020204" pitchFamily="66" charset="0"/>
            </a:endParaRPr>
          </a:p>
        </p:txBody>
      </p:sp>
      <p:sp>
        <p:nvSpPr>
          <p:cNvPr id="33" name="Marcador de contenido 2">
            <a:extLst>
              <a:ext uri="{FF2B5EF4-FFF2-40B4-BE49-F238E27FC236}">
                <a16:creationId xmlns:a16="http://schemas.microsoft.com/office/drawing/2014/main" id="{164139FF-F458-82EA-9A9E-207A6FE78181}"/>
              </a:ext>
            </a:extLst>
          </p:cNvPr>
          <p:cNvSpPr txBox="1">
            <a:spLocks/>
          </p:cNvSpPr>
          <p:nvPr/>
        </p:nvSpPr>
        <p:spPr>
          <a:xfrm>
            <a:off x="8863430" y="5443678"/>
            <a:ext cx="914154" cy="917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Flecha: a la derecha 38">
            <a:extLst>
              <a:ext uri="{FF2B5EF4-FFF2-40B4-BE49-F238E27FC236}">
                <a16:creationId xmlns:a16="http://schemas.microsoft.com/office/drawing/2014/main" id="{222D8A03-F3F8-B082-A6E7-B67ACE39719A}"/>
              </a:ext>
            </a:extLst>
          </p:cNvPr>
          <p:cNvSpPr/>
          <p:nvPr/>
        </p:nvSpPr>
        <p:spPr>
          <a:xfrm>
            <a:off x="6662331" y="3990555"/>
            <a:ext cx="658566" cy="484632"/>
          </a:xfrm>
          <a:prstGeom prst="righ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Abrir corchete 15">
            <a:extLst>
              <a:ext uri="{FF2B5EF4-FFF2-40B4-BE49-F238E27FC236}">
                <a16:creationId xmlns:a16="http://schemas.microsoft.com/office/drawing/2014/main" id="{65E52EB6-1F51-6E42-5F06-04552A4A4756}"/>
              </a:ext>
            </a:extLst>
          </p:cNvPr>
          <p:cNvSpPr/>
          <p:nvPr/>
        </p:nvSpPr>
        <p:spPr>
          <a:xfrm>
            <a:off x="6326071" y="566229"/>
            <a:ext cx="99844" cy="2217895"/>
          </a:xfrm>
          <a:prstGeom prst="leftBracke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errar corchete 16">
            <a:extLst>
              <a:ext uri="{FF2B5EF4-FFF2-40B4-BE49-F238E27FC236}">
                <a16:creationId xmlns:a16="http://schemas.microsoft.com/office/drawing/2014/main" id="{96A12473-411D-9766-4766-7062199B80AC}"/>
              </a:ext>
            </a:extLst>
          </p:cNvPr>
          <p:cNvSpPr/>
          <p:nvPr/>
        </p:nvSpPr>
        <p:spPr>
          <a:xfrm>
            <a:off x="7793036" y="582155"/>
            <a:ext cx="99844" cy="2217895"/>
          </a:xfrm>
          <a:prstGeom prst="rightBracke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93E9CD32-BF03-2A0B-B373-13A1A5C3CD30}"/>
              </a:ext>
            </a:extLst>
          </p:cNvPr>
          <p:cNvSpPr txBox="1"/>
          <p:nvPr/>
        </p:nvSpPr>
        <p:spPr>
          <a:xfrm>
            <a:off x="4781404" y="508811"/>
            <a:ext cx="4420420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              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1   -2   4                 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-1    1                   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1    0   0 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1    1    1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1    2   4</a:t>
            </a:r>
          </a:p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1    3   9</a:t>
            </a:r>
            <a:endParaRPr lang="es-ES" sz="25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Marcador de contenido 2">
            <a:extLst>
              <a:ext uri="{FF2B5EF4-FFF2-40B4-BE49-F238E27FC236}">
                <a16:creationId xmlns:a16="http://schemas.microsoft.com/office/drawing/2014/main" id="{FF648C89-9F70-3E70-C4A3-C9F0D3025237}"/>
              </a:ext>
            </a:extLst>
          </p:cNvPr>
          <p:cNvSpPr txBox="1">
            <a:spLocks/>
          </p:cNvSpPr>
          <p:nvPr/>
        </p:nvSpPr>
        <p:spPr>
          <a:xfrm>
            <a:off x="2580076" y="3582963"/>
            <a:ext cx="4102077" cy="2445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13/35    3/70      -1/14    </a:t>
            </a:r>
            <a:r>
              <a:rPr lang="es-ES" sz="26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</a:t>
            </a:r>
          </a:p>
          <a:p>
            <a:pPr marL="0" indent="0">
              <a:buNone/>
            </a:pP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3/70    47/560   -3/112</a:t>
            </a:r>
          </a:p>
          <a:p>
            <a:pPr marL="0" indent="0">
              <a:buNone/>
            </a:pP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-1/14    -3/112       3/112</a:t>
            </a:r>
          </a:p>
          <a:p>
            <a:pPr marL="0" indent="0">
              <a:buNone/>
            </a:pP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     </a:t>
            </a: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42" name="Abrir corchete 41">
            <a:extLst>
              <a:ext uri="{FF2B5EF4-FFF2-40B4-BE49-F238E27FC236}">
                <a16:creationId xmlns:a16="http://schemas.microsoft.com/office/drawing/2014/main" id="{71543DDB-9522-D9F6-F21B-4D10636A6558}"/>
              </a:ext>
            </a:extLst>
          </p:cNvPr>
          <p:cNvSpPr/>
          <p:nvPr/>
        </p:nvSpPr>
        <p:spPr>
          <a:xfrm>
            <a:off x="2618124" y="3669155"/>
            <a:ext cx="98972" cy="1360800"/>
          </a:xfrm>
          <a:prstGeom prst="leftBracke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Abrir corchete 42">
            <a:extLst>
              <a:ext uri="{FF2B5EF4-FFF2-40B4-BE49-F238E27FC236}">
                <a16:creationId xmlns:a16="http://schemas.microsoft.com/office/drawing/2014/main" id="{8B7E8185-4024-9F29-69B1-B1312589DA7B}"/>
              </a:ext>
            </a:extLst>
          </p:cNvPr>
          <p:cNvSpPr/>
          <p:nvPr/>
        </p:nvSpPr>
        <p:spPr>
          <a:xfrm flipH="1">
            <a:off x="6424622" y="3587721"/>
            <a:ext cx="92718" cy="1360800"/>
          </a:xfrm>
          <a:prstGeom prst="leftBracke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Marcador de contenido 2">
            <a:extLst>
              <a:ext uri="{FF2B5EF4-FFF2-40B4-BE49-F238E27FC236}">
                <a16:creationId xmlns:a16="http://schemas.microsoft.com/office/drawing/2014/main" id="{8A72ACCD-2D58-1C8F-5AE6-CDCB702E667B}"/>
              </a:ext>
            </a:extLst>
          </p:cNvPr>
          <p:cNvSpPr txBox="1">
            <a:spLocks/>
          </p:cNvSpPr>
          <p:nvPr/>
        </p:nvSpPr>
        <p:spPr>
          <a:xfrm>
            <a:off x="7525027" y="3110219"/>
            <a:ext cx="5636876" cy="3390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= ( (C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-1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(C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T </a:t>
            </a:r>
            <a:r>
              <a:rPr lang="es-ES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es-ES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</a:t>
            </a:r>
          </a:p>
          <a:p>
            <a:pPr marL="0" indent="0">
              <a:buNone/>
            </a:pPr>
            <a:endParaRPr lang="es-ES" baseline="30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</a:t>
            </a: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</a:t>
            </a:r>
            <a:endParaRPr lang="es-ES" sz="2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baseline="30000" dirty="0">
              <a:latin typeface="Comic Sans MS" panose="030F0702030302020204" pitchFamily="66" charset="0"/>
            </a:endParaRPr>
          </a:p>
        </p:txBody>
      </p:sp>
      <p:sp>
        <p:nvSpPr>
          <p:cNvPr id="45" name="Abrir corchete 44">
            <a:extLst>
              <a:ext uri="{FF2B5EF4-FFF2-40B4-BE49-F238E27FC236}">
                <a16:creationId xmlns:a16="http://schemas.microsoft.com/office/drawing/2014/main" id="{314E25D1-4043-87F2-B8C6-42FF43EE309A}"/>
              </a:ext>
            </a:extLst>
          </p:cNvPr>
          <p:cNvSpPr/>
          <p:nvPr/>
        </p:nvSpPr>
        <p:spPr>
          <a:xfrm>
            <a:off x="7452719" y="3598577"/>
            <a:ext cx="98972" cy="1360800"/>
          </a:xfrm>
          <a:prstGeom prst="leftBracke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Abrir corchete 45">
            <a:extLst>
              <a:ext uri="{FF2B5EF4-FFF2-40B4-BE49-F238E27FC236}">
                <a16:creationId xmlns:a16="http://schemas.microsoft.com/office/drawing/2014/main" id="{CD611CD7-74D8-2742-45CA-1E86FE2A1884}"/>
              </a:ext>
            </a:extLst>
          </p:cNvPr>
          <p:cNvSpPr/>
          <p:nvPr/>
        </p:nvSpPr>
        <p:spPr>
          <a:xfrm flipH="1">
            <a:off x="7824901" y="3598577"/>
            <a:ext cx="92718" cy="1360800"/>
          </a:xfrm>
          <a:prstGeom prst="leftBracke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Marcador de contenido 2">
            <a:extLst>
              <a:ext uri="{FF2B5EF4-FFF2-40B4-BE49-F238E27FC236}">
                <a16:creationId xmlns:a16="http://schemas.microsoft.com/office/drawing/2014/main" id="{303F3E89-D873-B065-5ADA-52324BD5AEDF}"/>
              </a:ext>
            </a:extLst>
          </p:cNvPr>
          <p:cNvSpPr txBox="1">
            <a:spLocks/>
          </p:cNvSpPr>
          <p:nvPr/>
        </p:nvSpPr>
        <p:spPr>
          <a:xfrm>
            <a:off x="9395596" y="4675552"/>
            <a:ext cx="5636876" cy="33906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1.479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0.743</a:t>
            </a:r>
            <a:endParaRPr lang="es-ES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-0.632</a:t>
            </a:r>
          </a:p>
          <a:p>
            <a:pPr marL="0" indent="0">
              <a:buNone/>
            </a:pPr>
            <a:endParaRPr lang="es-ES" baseline="30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</a:t>
            </a: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</a:t>
            </a:r>
            <a:endParaRPr lang="es-ES" sz="2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600" baseline="30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0" name="Abrir corchete 49">
            <a:extLst>
              <a:ext uri="{FF2B5EF4-FFF2-40B4-BE49-F238E27FC236}">
                <a16:creationId xmlns:a16="http://schemas.microsoft.com/office/drawing/2014/main" id="{73BAEA5B-9466-9AFC-67F7-19E97ACBD949}"/>
              </a:ext>
            </a:extLst>
          </p:cNvPr>
          <p:cNvSpPr/>
          <p:nvPr/>
        </p:nvSpPr>
        <p:spPr>
          <a:xfrm>
            <a:off x="9445752" y="5043082"/>
            <a:ext cx="98972" cy="1360800"/>
          </a:xfrm>
          <a:prstGeom prst="leftBracke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Abrir corchete 50">
            <a:extLst>
              <a:ext uri="{FF2B5EF4-FFF2-40B4-BE49-F238E27FC236}">
                <a16:creationId xmlns:a16="http://schemas.microsoft.com/office/drawing/2014/main" id="{ECFE1DA3-03E6-9C53-5CBA-CE4F8130CB6F}"/>
              </a:ext>
            </a:extLst>
          </p:cNvPr>
          <p:cNvSpPr/>
          <p:nvPr/>
        </p:nvSpPr>
        <p:spPr>
          <a:xfrm flipH="1">
            <a:off x="10417190" y="5018219"/>
            <a:ext cx="92718" cy="1360800"/>
          </a:xfrm>
          <a:prstGeom prst="leftBracke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Marcador de contenido 2">
            <a:extLst>
              <a:ext uri="{FF2B5EF4-FFF2-40B4-BE49-F238E27FC236}">
                <a16:creationId xmlns:a16="http://schemas.microsoft.com/office/drawing/2014/main" id="{A63FDF7E-09E3-0026-533F-FC1A66B38850}"/>
              </a:ext>
            </a:extLst>
          </p:cNvPr>
          <p:cNvSpPr txBox="1">
            <a:spLocks/>
          </p:cNvSpPr>
          <p:nvPr/>
        </p:nvSpPr>
        <p:spPr>
          <a:xfrm>
            <a:off x="1129508" y="4506132"/>
            <a:ext cx="5712893" cy="3390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y(x) = 1.479  + 0.743 x - 0.632 x</a:t>
            </a:r>
            <a:r>
              <a:rPr lang="es-ES" sz="25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  <a:p>
            <a:pPr marL="0" indent="0">
              <a:buNone/>
            </a:pPr>
            <a:endParaRPr lang="es-ES" baseline="30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</a:t>
            </a: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</a:t>
            </a:r>
            <a:endParaRPr lang="es-ES" sz="2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600" baseline="30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92D15C90-8EDA-6C9A-6400-25A2BABB8C84}"/>
              </a:ext>
            </a:extLst>
          </p:cNvPr>
          <p:cNvSpPr/>
          <p:nvPr/>
        </p:nvSpPr>
        <p:spPr>
          <a:xfrm>
            <a:off x="1197411" y="5317182"/>
            <a:ext cx="5119682" cy="59346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hacia la izquierda 54">
            <a:extLst>
              <a:ext uri="{FF2B5EF4-FFF2-40B4-BE49-F238E27FC236}">
                <a16:creationId xmlns:a16="http://schemas.microsoft.com/office/drawing/2014/main" id="{5A228081-5871-F1BD-5F73-89A61E6988A3}"/>
              </a:ext>
            </a:extLst>
          </p:cNvPr>
          <p:cNvSpPr/>
          <p:nvPr/>
        </p:nvSpPr>
        <p:spPr>
          <a:xfrm>
            <a:off x="7284642" y="5431044"/>
            <a:ext cx="1614615" cy="484632"/>
          </a:xfrm>
          <a:prstGeom prst="lef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482EC5B-F6C1-AB6A-EF9B-EE1495532B55}"/>
              </a:ext>
            </a:extLst>
          </p:cNvPr>
          <p:cNvSpPr/>
          <p:nvPr/>
        </p:nvSpPr>
        <p:spPr>
          <a:xfrm>
            <a:off x="496975" y="6081947"/>
            <a:ext cx="6747770" cy="59346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E0F9D75B-A46E-602E-3342-2860929AB8CE}"/>
              </a:ext>
            </a:extLst>
          </p:cNvPr>
          <p:cNvSpPr txBox="1">
            <a:spLocks/>
          </p:cNvSpPr>
          <p:nvPr/>
        </p:nvSpPr>
        <p:spPr>
          <a:xfrm>
            <a:off x="610598" y="5684453"/>
            <a:ext cx="7810591" cy="2524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</a:t>
            </a:r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E(a=1.479,b=0.743,c=-0.632) = 2.599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,</a:t>
            </a:r>
            <a:r>
              <a:rPr lang="es-ES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error</a:t>
            </a:r>
            <a:r>
              <a:rPr lang="es-ES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  </a:t>
            </a:r>
            <a:endParaRPr lang="es-ES" sz="2500" baseline="300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900" baseline="30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</a:t>
            </a:r>
            <a:endParaRPr lang="es-ES" sz="2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600" baseline="300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659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3" grpId="0"/>
      <p:bldP spid="39" grpId="0" animBg="1"/>
      <p:bldP spid="41" grpId="0"/>
      <p:bldP spid="42" grpId="0" animBg="1"/>
      <p:bldP spid="43" grpId="0" animBg="1"/>
      <p:bldP spid="44" grpId="0"/>
      <p:bldP spid="45" grpId="0" animBg="1"/>
      <p:bldP spid="46" grpId="0" animBg="1"/>
      <p:bldP spid="49" grpId="0"/>
      <p:bldP spid="50" grpId="0" animBg="1"/>
      <p:bldP spid="51" grpId="0" animBg="1"/>
      <p:bldP spid="53" grpId="0"/>
      <p:bldP spid="54" grpId="0" animBg="1"/>
      <p:bldP spid="55" grpId="0" animBg="1"/>
      <p:bldP spid="4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65E24B02-5D6D-3015-3FD9-1E813D663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76" y="268870"/>
            <a:ext cx="11186302" cy="632026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526205" y="1151792"/>
            <a:ext cx="3859834" cy="1200329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2400" dirty="0">
                <a:latin typeface="Comic Sans MS" panose="030F0702030302020204" pitchFamily="66" charset="0"/>
              </a:rPr>
              <a:t>En el </a:t>
            </a:r>
            <a:r>
              <a:rPr lang="es-ES_tradnl" sz="2400" dirty="0" err="1">
                <a:latin typeface="Comic Sans MS" panose="030F0702030302020204" pitchFamily="66" charset="0"/>
              </a:rPr>
              <a:t>següent</a:t>
            </a:r>
            <a:r>
              <a:rPr lang="es-ES_tradnl" sz="2400" dirty="0"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latin typeface="Comic Sans MS" panose="030F0702030302020204" pitchFamily="66" charset="0"/>
              </a:rPr>
              <a:t>gràfic</a:t>
            </a:r>
            <a:r>
              <a:rPr lang="es-ES_tradnl" sz="2400" dirty="0">
                <a:latin typeface="Comic Sans MS" panose="030F0702030302020204" pitchFamily="66" charset="0"/>
              </a:rPr>
              <a:t> es</a:t>
            </a:r>
          </a:p>
          <a:p>
            <a:r>
              <a:rPr lang="es-ES_tradnl" sz="2400" dirty="0">
                <a:latin typeface="Comic Sans MS" panose="030F0702030302020204" pitchFamily="66" charset="0"/>
              </a:rPr>
              <a:t>comparen </a:t>
            </a:r>
            <a:r>
              <a:rPr lang="es-ES_tradnl" sz="2400" dirty="0" err="1">
                <a:latin typeface="Comic Sans MS" panose="030F0702030302020204" pitchFamily="66" charset="0"/>
              </a:rPr>
              <a:t>els</a:t>
            </a:r>
            <a:r>
              <a:rPr lang="es-ES_tradnl" sz="2400" dirty="0"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latin typeface="Comic Sans MS" panose="030F0702030302020204" pitchFamily="66" charset="0"/>
              </a:rPr>
              <a:t>resultats</a:t>
            </a:r>
            <a:endParaRPr lang="es-ES_tradnl" sz="2400" dirty="0">
              <a:latin typeface="Comic Sans MS" panose="030F0702030302020204" pitchFamily="66" charset="0"/>
            </a:endParaRPr>
          </a:p>
          <a:p>
            <a:r>
              <a:rPr lang="es-ES_tradnl" sz="2400" dirty="0" err="1">
                <a:latin typeface="Comic Sans MS" panose="030F0702030302020204" pitchFamily="66" charset="0"/>
              </a:rPr>
              <a:t>d’Exemple</a:t>
            </a:r>
            <a:r>
              <a:rPr lang="es-ES_tradnl" sz="2400" dirty="0">
                <a:latin typeface="Comic Sans MS" panose="030F0702030302020204" pitchFamily="66" charset="0"/>
              </a:rPr>
              <a:t> 1 i </a:t>
            </a:r>
            <a:r>
              <a:rPr lang="es-ES_tradnl" sz="2400" dirty="0" err="1">
                <a:latin typeface="Comic Sans MS" panose="030F0702030302020204" pitchFamily="66" charset="0"/>
              </a:rPr>
              <a:t>Exemple</a:t>
            </a:r>
            <a:r>
              <a:rPr lang="es-ES_tradnl" sz="2400" dirty="0">
                <a:latin typeface="Comic Sans MS" panose="030F0702030302020204" pitchFamily="66" charset="0"/>
              </a:rPr>
              <a:t> 2 …</a:t>
            </a:r>
          </a:p>
        </p:txBody>
      </p:sp>
    </p:spTree>
    <p:extLst>
      <p:ext uri="{BB962C8B-B14F-4D97-AF65-F5344CB8AC3E}">
        <p14:creationId xmlns:p14="http://schemas.microsoft.com/office/powerpoint/2010/main" val="118394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885" y="561780"/>
            <a:ext cx="9815176" cy="572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79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A462A-840A-9225-E2F5-701DC1E90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D9B92AF3-A764-839D-B42E-7A3507B2411C}"/>
              </a:ext>
            </a:extLst>
          </p:cNvPr>
          <p:cNvSpPr txBox="1">
            <a:spLocks/>
          </p:cNvSpPr>
          <p:nvPr/>
        </p:nvSpPr>
        <p:spPr>
          <a:xfrm>
            <a:off x="516891" y="438263"/>
            <a:ext cx="11095006" cy="793719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rgbClr val="7030A0"/>
                </a:solidFill>
              </a:rPr>
              <a:t>… cas particular: </a:t>
            </a:r>
            <a:r>
              <a:rPr lang="es-ES" b="1" i="1" dirty="0" err="1">
                <a:solidFill>
                  <a:srgbClr val="FF0000"/>
                </a:solidFill>
              </a:rPr>
              <a:t>aproximació</a:t>
            </a:r>
            <a:r>
              <a:rPr lang="es-ES" b="1" i="1" dirty="0">
                <a:solidFill>
                  <a:srgbClr val="FF0000"/>
                </a:solidFill>
              </a:rPr>
              <a:t> </a:t>
            </a:r>
            <a:r>
              <a:rPr lang="es-ES" b="1" i="1" dirty="0" err="1">
                <a:solidFill>
                  <a:srgbClr val="FF0000"/>
                </a:solidFill>
              </a:rPr>
              <a:t>polinòmica</a:t>
            </a:r>
            <a:r>
              <a:rPr lang="es-ES" b="1" i="1" dirty="0">
                <a:solidFill>
                  <a:srgbClr val="FF0000"/>
                </a:solidFill>
              </a:rPr>
              <a:t>     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783A413A-BA3A-D18B-E08E-DF26E839475A}"/>
              </a:ext>
            </a:extLst>
          </p:cNvPr>
          <p:cNvSpPr txBox="1">
            <a:spLocks/>
          </p:cNvSpPr>
          <p:nvPr/>
        </p:nvSpPr>
        <p:spPr>
          <a:xfrm>
            <a:off x="430586" y="1992620"/>
            <a:ext cx="11685596" cy="38969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• </a:t>
            </a:r>
            <a:r>
              <a:rPr lang="es-ES" dirty="0">
                <a:latin typeface="Comic Sans MS" panose="030F0702030302020204" pitchFamily="66" charset="0"/>
              </a:rPr>
              <a:t>Pel cas 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p=2  (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y(x) =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a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+ a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x, </a:t>
            </a:r>
            <a:r>
              <a:rPr lang="es-ES" i="1" dirty="0">
                <a:solidFill>
                  <a:srgbClr val="0070C0"/>
                </a:solidFill>
                <a:latin typeface="Comic Sans MS" panose="030F0702030302020204" pitchFamily="66" charset="0"/>
              </a:rPr>
              <a:t>recta de </a:t>
            </a:r>
            <a:r>
              <a:rPr lang="es-ES" i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regressió</a:t>
            </a:r>
            <a:r>
              <a:rPr lang="es-ES" i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</a:rPr>
              <a:t>) </a:t>
            </a:r>
            <a:r>
              <a:rPr lang="es-ES" dirty="0" err="1">
                <a:latin typeface="Comic Sans MS" panose="030F0702030302020204" pitchFamily="66" charset="0"/>
              </a:rPr>
              <a:t>podem</a:t>
            </a:r>
            <a:r>
              <a:rPr lang="es-ES" dirty="0"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endParaRPr lang="es-E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i="1" dirty="0">
                <a:solidFill>
                  <a:srgbClr val="0070C0"/>
                </a:solidFill>
                <a:latin typeface="Comic Sans MS" panose="030F0702030302020204" pitchFamily="66" charset="0"/>
              </a:rPr>
              <a:t>   </a:t>
            </a:r>
            <a:r>
              <a:rPr lang="es-ES" dirty="0">
                <a:latin typeface="Comic Sans MS" panose="030F0702030302020204" pitchFamily="66" charset="0"/>
              </a:rPr>
              <a:t>- donar una fórmula alternativa (habitual) pels </a:t>
            </a:r>
            <a:r>
              <a:rPr lang="es-ES" dirty="0" err="1">
                <a:latin typeface="Comic Sans MS" panose="030F0702030302020204" pitchFamily="66" charset="0"/>
              </a:rPr>
              <a:t>millors</a:t>
            </a:r>
            <a:r>
              <a:rPr lang="es-ES" dirty="0"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 </a:t>
            </a:r>
            <a:r>
              <a:rPr lang="es-ES" dirty="0" err="1">
                <a:latin typeface="Comic Sans MS" panose="030F0702030302020204" pitchFamily="66" charset="0"/>
              </a:rPr>
              <a:t>valors</a:t>
            </a:r>
            <a:r>
              <a:rPr lang="es-ES" dirty="0">
                <a:latin typeface="Comic Sans MS" panose="030F0702030302020204" pitchFamily="66" charset="0"/>
              </a:rPr>
              <a:t> de  a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, a</a:t>
            </a:r>
            <a:r>
              <a:rPr lang="es-ES" baseline="-25000" dirty="0">
                <a:latin typeface="Comic Sans MS" panose="030F0702030302020204" pitchFamily="66" charset="0"/>
              </a:rPr>
              <a:t>2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  <a:ea typeface="Yu Gothic UI" panose="020B0500000000000000" pitchFamily="34" charset="-128"/>
              </a:rPr>
              <a:t>∈ R;</a:t>
            </a:r>
          </a:p>
          <a:p>
            <a:pPr marL="0" indent="0">
              <a:buNone/>
            </a:pPr>
            <a:endParaRPr lang="es-ES" dirty="0">
              <a:latin typeface="Comic Sans MS" panose="030F0702030302020204" pitchFamily="66" charset="0"/>
              <a:ea typeface="Yu Gothic UI" panose="020B0500000000000000" pitchFamily="34" charset="-128"/>
            </a:endParaRP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  <a:ea typeface="Yu Gothic UI" panose="020B0500000000000000" pitchFamily="34" charset="-128"/>
              </a:rPr>
              <a:t>   - donar un </a:t>
            </a:r>
            <a:r>
              <a:rPr lang="es-ES" dirty="0" err="1">
                <a:latin typeface="Comic Sans MS" panose="030F0702030302020204" pitchFamily="66" charset="0"/>
                <a:ea typeface="Yu Gothic UI" panose="020B0500000000000000" pitchFamily="34" charset="-128"/>
              </a:rPr>
              <a:t>paràmetre</a:t>
            </a:r>
            <a:r>
              <a:rPr lang="es-ES" dirty="0">
                <a:latin typeface="Comic Sans MS" panose="030F0702030302020204" pitchFamily="66" charset="0"/>
                <a:ea typeface="Yu Gothic UI" panose="020B0500000000000000" pitchFamily="34" charset="-128"/>
              </a:rPr>
              <a:t> (</a:t>
            </a:r>
            <a:r>
              <a:rPr lang="es-ES" dirty="0" err="1">
                <a:latin typeface="Comic Sans MS" panose="030F0702030302020204" pitchFamily="66" charset="0"/>
                <a:ea typeface="Yu Gothic UI" panose="020B0500000000000000" pitchFamily="34" charset="-128"/>
              </a:rPr>
              <a:t>diferent</a:t>
            </a:r>
            <a:r>
              <a:rPr lang="es-ES" dirty="0">
                <a:latin typeface="Comic Sans MS" panose="030F0702030302020204" pitchFamily="66" charset="0"/>
                <a:ea typeface="Yu Gothic UI" panose="020B0500000000000000" pitchFamily="34" charset="-128"/>
              </a:rPr>
              <a:t> de </a:t>
            </a:r>
            <a:r>
              <a:rPr lang="es-ES" dirty="0" err="1">
                <a:latin typeface="Comic Sans MS" panose="030F0702030302020204" pitchFamily="66" charset="0"/>
                <a:ea typeface="Yu Gothic UI" panose="020B0500000000000000" pitchFamily="34" charset="-128"/>
              </a:rPr>
              <a:t>l’error</a:t>
            </a:r>
            <a:r>
              <a:rPr lang="es-ES" dirty="0">
                <a:latin typeface="Comic Sans MS" panose="030F0702030302020204" pitchFamily="66" charset="0"/>
                <a:ea typeface="Yu Gothic UI" panose="020B0500000000000000" pitchFamily="34" charset="-128"/>
              </a:rPr>
              <a:t>) que </a:t>
            </a:r>
            <a:r>
              <a:rPr lang="es-ES" dirty="0" err="1">
                <a:latin typeface="Comic Sans MS" panose="030F0702030302020204" pitchFamily="66" charset="0"/>
                <a:ea typeface="Yu Gothic UI" panose="020B0500000000000000" pitchFamily="34" charset="-128"/>
              </a:rPr>
              <a:t>avaluï</a:t>
            </a:r>
            <a:r>
              <a:rPr lang="es-ES" dirty="0">
                <a:latin typeface="Comic Sans MS" panose="030F0702030302020204" pitchFamily="66" charset="0"/>
                <a:ea typeface="Yu Gothic UI" panose="020B0500000000000000" pitchFamily="34" charset="-128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Yu Gothic UI" panose="020B0500000000000000" pitchFamily="34" charset="-128"/>
              </a:rPr>
              <a:t>com</a:t>
            </a:r>
            <a:r>
              <a:rPr lang="es-ES" dirty="0">
                <a:latin typeface="Comic Sans MS" panose="030F0702030302020204" pitchFamily="66" charset="0"/>
                <a:ea typeface="Yu Gothic UI" panose="020B0500000000000000" pitchFamily="34" charset="-128"/>
              </a:rPr>
              <a:t> de </a:t>
            </a:r>
            <a:r>
              <a:rPr lang="es-ES" dirty="0" err="1">
                <a:latin typeface="Comic Sans MS" panose="030F0702030302020204" pitchFamily="66" charset="0"/>
                <a:ea typeface="Yu Gothic UI" panose="020B0500000000000000" pitchFamily="34" charset="-128"/>
              </a:rPr>
              <a:t>bo</a:t>
            </a:r>
            <a:endParaRPr lang="es-ES" dirty="0">
              <a:latin typeface="Comic Sans MS" panose="030F0702030302020204" pitchFamily="66" charset="0"/>
              <a:ea typeface="Yu Gothic UI" panose="020B0500000000000000" pitchFamily="34" charset="-128"/>
            </a:endParaRP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  <a:ea typeface="Yu Gothic UI" panose="020B0500000000000000" pitchFamily="34" charset="-128"/>
              </a:rPr>
              <a:t>     </a:t>
            </a:r>
            <a:r>
              <a:rPr lang="es-ES" dirty="0" err="1">
                <a:latin typeface="Comic Sans MS" panose="030F0702030302020204" pitchFamily="66" charset="0"/>
                <a:ea typeface="Yu Gothic UI" panose="020B0500000000000000" pitchFamily="34" charset="-128"/>
              </a:rPr>
              <a:t>és</a:t>
            </a:r>
            <a:r>
              <a:rPr lang="es-ES" dirty="0">
                <a:latin typeface="Comic Sans MS" panose="030F0702030302020204" pitchFamily="66" charset="0"/>
                <a:ea typeface="Yu Gothic UI" panose="020B0500000000000000" pitchFamily="34" charset="-128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Yu Gothic UI" panose="020B0500000000000000" pitchFamily="34" charset="-128"/>
              </a:rPr>
              <a:t>l’ajust</a:t>
            </a:r>
            <a:r>
              <a:rPr lang="es-ES" dirty="0">
                <a:latin typeface="Comic Sans MS" panose="030F0702030302020204" pitchFamily="66" charset="0"/>
                <a:ea typeface="Yu Gothic UI" panose="020B0500000000000000" pitchFamily="34" charset="-128"/>
              </a:rPr>
              <a:t> per la recta de </a:t>
            </a:r>
            <a:r>
              <a:rPr lang="es-ES" dirty="0" err="1">
                <a:latin typeface="Comic Sans MS" panose="030F0702030302020204" pitchFamily="66" charset="0"/>
                <a:ea typeface="Yu Gothic UI" panose="020B0500000000000000" pitchFamily="34" charset="-128"/>
              </a:rPr>
              <a:t>regressió</a:t>
            </a:r>
            <a:r>
              <a:rPr lang="es-ES" dirty="0">
                <a:latin typeface="Comic Sans MS" panose="030F0702030302020204" pitchFamily="66" charset="0"/>
                <a:ea typeface="Yu Gothic UI" panose="020B0500000000000000" pitchFamily="34" charset="-128"/>
              </a:rPr>
              <a:t>.</a:t>
            </a:r>
            <a:endParaRPr lang="es-E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i="1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528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6C1A26-6C7E-24F6-B2D1-9ED8AC6B5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460" y="261976"/>
            <a:ext cx="10800000" cy="793719"/>
          </a:xfr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rgbClr val="7030A0"/>
                </a:solidFill>
              </a:rPr>
              <a:t>    Dades </a:t>
            </a:r>
            <a:r>
              <a:rPr lang="es-ES" b="1" dirty="0" err="1">
                <a:solidFill>
                  <a:srgbClr val="7030A0"/>
                </a:solidFill>
              </a:rPr>
              <a:t>inicials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43255B-8945-B241-78D5-49684A2F1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146" y="1747977"/>
            <a:ext cx="12156833" cy="1281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• </a:t>
            </a:r>
            <a:r>
              <a:rPr lang="es-ES" dirty="0">
                <a:latin typeface="Comic Sans MS" panose="030F0702030302020204" pitchFamily="66" charset="0"/>
              </a:rPr>
              <a:t>Un </a:t>
            </a:r>
            <a:r>
              <a:rPr lang="es-ES" dirty="0" err="1">
                <a:latin typeface="Comic Sans MS" panose="030F0702030302020204" pitchFamily="66" charset="0"/>
              </a:rPr>
              <a:t>conjunt</a:t>
            </a:r>
            <a:r>
              <a:rPr lang="es-ES" dirty="0">
                <a:latin typeface="Comic Sans MS" panose="030F0702030302020204" pitchFamily="66" charset="0"/>
              </a:rPr>
              <a:t> de  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n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punts</a:t>
            </a:r>
            <a:r>
              <a:rPr lang="es-ES" dirty="0">
                <a:latin typeface="Comic Sans MS" panose="030F0702030302020204" pitchFamily="66" charset="0"/>
              </a:rPr>
              <a:t> del </a:t>
            </a:r>
            <a:r>
              <a:rPr lang="es-ES" dirty="0" err="1">
                <a:latin typeface="Comic Sans MS" panose="030F0702030302020204" pitchFamily="66" charset="0"/>
              </a:rPr>
              <a:t>pla</a:t>
            </a:r>
            <a:r>
              <a:rPr lang="es-ES" dirty="0">
                <a:latin typeface="Comic Sans MS" panose="030F0702030302020204" pitchFamily="66" charset="0"/>
              </a:rPr>
              <a:t> ((</a:t>
            </a:r>
            <a:r>
              <a:rPr lang="es-ES" dirty="0" err="1">
                <a:latin typeface="Comic Sans MS" panose="030F0702030302020204" pitchFamily="66" charset="0"/>
              </a:rPr>
              <a:t>x,y</a:t>
            </a:r>
            <a:r>
              <a:rPr lang="es-ES" dirty="0">
                <a:latin typeface="Comic Sans MS" panose="030F0702030302020204" pitchFamily="66" charset="0"/>
              </a:rPr>
              <a:t>), x = </a:t>
            </a:r>
            <a:r>
              <a:rPr lang="es-ES" dirty="0" err="1">
                <a:latin typeface="Comic Sans MS" panose="030F0702030302020204" pitchFamily="66" charset="0"/>
              </a:rPr>
              <a:t>abscissa</a:t>
            </a:r>
            <a:r>
              <a:rPr lang="es-ES" dirty="0">
                <a:latin typeface="Comic Sans MS" panose="030F0702030302020204" pitchFamily="66" charset="0"/>
              </a:rPr>
              <a:t>, y = ordenada):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                         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{ (x</a:t>
            </a:r>
            <a:r>
              <a:rPr lang="es-ES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, y</a:t>
            </a:r>
            <a:r>
              <a:rPr lang="es-ES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) ,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, y</a:t>
            </a:r>
            <a:r>
              <a:rPr lang="es-ES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) </a:t>
            </a:r>
            <a:r>
              <a:rPr lang="es-ES">
                <a:solidFill>
                  <a:srgbClr val="FF0000"/>
                </a:solidFill>
                <a:latin typeface="Comic Sans MS" panose="030F0702030302020204" pitchFamily="66" charset="0"/>
              </a:rPr>
              <a:t>,</a:t>
            </a:r>
            <a:r>
              <a:rPr lang="es-ES">
                <a:latin typeface="Comic Sans MS" panose="030F0702030302020204" pitchFamily="66" charset="0"/>
              </a:rPr>
              <a:t>  </a:t>
            </a:r>
            <a:r>
              <a:rPr lang="es-ES">
                <a:solidFill>
                  <a:srgbClr val="FF0000"/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…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,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s-E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s-ES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s-ES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es-E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es-ES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) }</a:t>
            </a:r>
            <a:r>
              <a:rPr lang="es-ES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s-E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48C45DAE-E4CF-FEBE-1A5F-9B5B49833A9F}"/>
              </a:ext>
            </a:extLst>
          </p:cNvPr>
          <p:cNvSpPr txBox="1">
            <a:spLocks/>
          </p:cNvSpPr>
          <p:nvPr/>
        </p:nvSpPr>
        <p:spPr>
          <a:xfrm>
            <a:off x="212146" y="3565091"/>
            <a:ext cx="12156833" cy="2596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600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• </a:t>
            </a:r>
            <a:r>
              <a:rPr lang="es-ES" dirty="0">
                <a:latin typeface="Comic Sans MS" panose="030F0702030302020204" pitchFamily="66" charset="0"/>
              </a:rPr>
              <a:t>Un </a:t>
            </a:r>
            <a:r>
              <a:rPr lang="es-ES" dirty="0" err="1">
                <a:latin typeface="Comic Sans MS" panose="030F0702030302020204" pitchFamily="66" charset="0"/>
              </a:rPr>
              <a:t>conjunt</a:t>
            </a:r>
            <a:r>
              <a:rPr lang="es-ES" dirty="0">
                <a:latin typeface="Comic Sans MS" panose="030F0702030302020204" pitchFamily="66" charset="0"/>
              </a:rPr>
              <a:t> de  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p &lt; n  </a:t>
            </a:r>
            <a:r>
              <a:rPr lang="es-ES" dirty="0" err="1">
                <a:latin typeface="Comic Sans MS" panose="030F0702030302020204" pitchFamily="66" charset="0"/>
              </a:rPr>
              <a:t>funcions</a:t>
            </a:r>
            <a:r>
              <a:rPr lang="es-ES" dirty="0">
                <a:latin typeface="Comic Sans MS" panose="030F0702030302020204" pitchFamily="66" charset="0"/>
              </a:rPr>
              <a:t>  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f</a:t>
            </a:r>
            <a:r>
              <a:rPr lang="es-ES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(x), f</a:t>
            </a:r>
            <a:r>
              <a:rPr lang="es-ES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(x), … , </a:t>
            </a:r>
            <a:r>
              <a:rPr lang="es-ES" dirty="0" err="1">
                <a:solidFill>
                  <a:srgbClr val="00B0F0"/>
                </a:solidFill>
                <a:latin typeface="Comic Sans MS" panose="030F0702030302020204" pitchFamily="66" charset="0"/>
              </a:rPr>
              <a:t>f</a:t>
            </a:r>
            <a:r>
              <a:rPr lang="es-ES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p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(x) 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amb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les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quals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defineix</a:t>
            </a:r>
            <a:endParaRPr lang="es-ES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>
                <a:latin typeface="Comic Sans MS" panose="030F0702030302020204" pitchFamily="66" charset="0"/>
              </a:rPr>
              <a:t>                            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y(x) =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 a</a:t>
            </a:r>
            <a:r>
              <a:rPr lang="es-ES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 f</a:t>
            </a:r>
            <a:r>
              <a:rPr lang="es-ES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(x) + a</a:t>
            </a:r>
            <a:r>
              <a:rPr lang="es-ES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 f</a:t>
            </a:r>
            <a:r>
              <a:rPr lang="es-ES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(x) + </a:t>
            </a:r>
            <a:r>
              <a:rPr lang="es-ES" dirty="0">
                <a:solidFill>
                  <a:srgbClr val="FF0000"/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∙∙∙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 + </a:t>
            </a:r>
            <a:r>
              <a:rPr lang="es-E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  <a:r>
              <a:rPr lang="es-ES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(x)</a:t>
            </a:r>
            <a:r>
              <a:rPr lang="es-ES" dirty="0">
                <a:latin typeface="Comic Sans MS" panose="030F0702030302020204" pitchFamily="66" charset="0"/>
              </a:rPr>
              <a:t>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>
                <a:latin typeface="Comic Sans MS" panose="030F0702030302020204" pitchFamily="66" charset="0"/>
              </a:rPr>
              <a:t>  on  a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, a</a:t>
            </a:r>
            <a:r>
              <a:rPr lang="es-ES" baseline="-25000" dirty="0">
                <a:latin typeface="Comic Sans MS" panose="030F0702030302020204" pitchFamily="66" charset="0"/>
              </a:rPr>
              <a:t>2</a:t>
            </a:r>
            <a:r>
              <a:rPr lang="es-ES" dirty="0">
                <a:latin typeface="Comic Sans MS" panose="030F0702030302020204" pitchFamily="66" charset="0"/>
              </a:rPr>
              <a:t>, … , </a:t>
            </a:r>
            <a:r>
              <a:rPr lang="es-ES" dirty="0" err="1"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baseline="-25000" dirty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∈ R.</a:t>
            </a:r>
            <a:endParaRPr lang="es-ES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12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305E1B5-32AB-7A75-3FBA-D3BBE1485953}"/>
              </a:ext>
            </a:extLst>
          </p:cNvPr>
          <p:cNvSpPr txBox="1">
            <a:spLocks/>
          </p:cNvSpPr>
          <p:nvPr/>
        </p:nvSpPr>
        <p:spPr>
          <a:xfrm>
            <a:off x="516891" y="438263"/>
            <a:ext cx="11095006" cy="1046505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400" b="1" dirty="0">
                <a:solidFill>
                  <a:srgbClr val="7030A0"/>
                </a:solidFill>
              </a:rPr>
              <a:t>… cas particular:  </a:t>
            </a:r>
            <a:r>
              <a:rPr lang="es-ES" sz="3400" b="1" i="1" dirty="0">
                <a:solidFill>
                  <a:srgbClr val="FF0000"/>
                </a:solidFill>
              </a:rPr>
              <a:t>recta de </a:t>
            </a:r>
            <a:r>
              <a:rPr lang="es-ES" sz="3400" b="1" i="1" dirty="0" err="1">
                <a:solidFill>
                  <a:srgbClr val="FF0000"/>
                </a:solidFill>
              </a:rPr>
              <a:t>regressió</a:t>
            </a:r>
            <a:r>
              <a:rPr lang="es-ES" sz="3400" b="1" i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s-ES" sz="3400" i="1" dirty="0">
                <a:solidFill>
                  <a:srgbClr val="FF0000"/>
                </a:solidFill>
              </a:rPr>
              <a:t>              </a:t>
            </a:r>
            <a:r>
              <a:rPr lang="es-ES" sz="3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( y(x) = a</a:t>
            </a:r>
            <a:r>
              <a:rPr lang="es-ES" sz="3400" i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 </a:t>
            </a:r>
            <a:r>
              <a:rPr lang="es-ES" sz="3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+ a</a:t>
            </a:r>
            <a:r>
              <a:rPr lang="es-ES" sz="3400" i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sz="3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x )    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497802" y="2556769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 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F69EF69-B977-4416-1BEB-F587D2C94B9C}"/>
              </a:ext>
            </a:extLst>
          </p:cNvPr>
          <p:cNvSpPr txBox="1"/>
          <p:nvPr/>
        </p:nvSpPr>
        <p:spPr>
          <a:xfrm>
            <a:off x="987039" y="2694966"/>
            <a:ext cx="74365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latin typeface="Comic Sans MS" panose="030F0702030302020204" pitchFamily="66" charset="0"/>
              </a:rPr>
              <a:t>C</a:t>
            </a:r>
            <a:r>
              <a:rPr lang="es-ES" sz="2500" baseline="-25000" dirty="0">
                <a:latin typeface="Comic Sans MS" panose="030F0702030302020204" pitchFamily="66" charset="0"/>
              </a:rPr>
              <a:t>F</a:t>
            </a:r>
            <a:r>
              <a:rPr lang="es-ES" sz="2500" dirty="0">
                <a:latin typeface="Comic Sans MS" panose="030F0702030302020204" pitchFamily="66" charset="0"/>
              </a:rPr>
              <a:t> =              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EF9F84E2-3BDD-59D3-2310-9FC4CD0E6B49}"/>
              </a:ext>
            </a:extLst>
          </p:cNvPr>
          <p:cNvSpPr/>
          <p:nvPr/>
        </p:nvSpPr>
        <p:spPr>
          <a:xfrm>
            <a:off x="1921372" y="2174164"/>
            <a:ext cx="99844" cy="1497600"/>
          </a:xfrm>
          <a:prstGeom prst="leftBracke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167AFE1D-FD6B-981E-B952-B22AF004FE01}"/>
              </a:ext>
            </a:extLst>
          </p:cNvPr>
          <p:cNvSpPr/>
          <p:nvPr/>
        </p:nvSpPr>
        <p:spPr>
          <a:xfrm>
            <a:off x="2768355" y="2174164"/>
            <a:ext cx="99844" cy="1497600"/>
          </a:xfrm>
          <a:prstGeom prst="rightBracket">
            <a:avLst/>
          </a:prstGeom>
          <a:noFill/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2D7BB84-FED8-B78A-A8B5-88D18FEAEC62}"/>
              </a:ext>
            </a:extLst>
          </p:cNvPr>
          <p:cNvSpPr txBox="1"/>
          <p:nvPr/>
        </p:nvSpPr>
        <p:spPr>
          <a:xfrm>
            <a:off x="1467481" y="2067993"/>
            <a:ext cx="2068945" cy="20159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   </a:t>
            </a:r>
            <a:r>
              <a:rPr lang="es-ES" sz="2500" dirty="0">
                <a:latin typeface="Comic Sans MS" panose="030F0702030302020204" pitchFamily="66" charset="0"/>
              </a:rPr>
              <a:t>1   x</a:t>
            </a:r>
            <a:r>
              <a:rPr lang="es-ES" sz="2500" baseline="-25000" dirty="0">
                <a:latin typeface="Comic Sans MS" panose="030F0702030302020204" pitchFamily="66" charset="0"/>
              </a:rPr>
              <a:t>1</a:t>
            </a:r>
            <a:r>
              <a:rPr lang="es-ES" sz="2500" dirty="0">
                <a:latin typeface="Comic Sans MS" panose="030F0702030302020204" pitchFamily="66" charset="0"/>
              </a:rPr>
              <a:t>                     </a:t>
            </a:r>
          </a:p>
          <a:p>
            <a:r>
              <a:rPr lang="es-ES" sz="2500" dirty="0">
                <a:latin typeface="Comic Sans MS" panose="030F0702030302020204" pitchFamily="66" charset="0"/>
              </a:rPr>
              <a:t>     1   x</a:t>
            </a:r>
            <a:r>
              <a:rPr lang="es-ES" sz="2500" baseline="-25000" dirty="0">
                <a:latin typeface="Comic Sans MS" panose="030F0702030302020204" pitchFamily="66" charset="0"/>
              </a:rPr>
              <a:t>2</a:t>
            </a:r>
            <a:r>
              <a:rPr lang="es-ES" sz="2500" dirty="0">
                <a:latin typeface="Comic Sans MS" panose="030F0702030302020204" pitchFamily="66" charset="0"/>
              </a:rPr>
              <a:t>                        </a:t>
            </a:r>
          </a:p>
          <a:p>
            <a:r>
              <a:rPr lang="es-ES" sz="2500" dirty="0">
                <a:latin typeface="Comic Sans MS" panose="030F0702030302020204" pitchFamily="66" charset="0"/>
              </a:rPr>
              <a:t>       …</a:t>
            </a:r>
          </a:p>
          <a:p>
            <a:r>
              <a:rPr lang="es-ES" sz="2500" dirty="0">
                <a:latin typeface="Comic Sans MS" panose="030F0702030302020204" pitchFamily="66" charset="0"/>
              </a:rPr>
              <a:t>     1   </a:t>
            </a:r>
            <a:r>
              <a:rPr lang="es-ES" sz="2500" dirty="0" err="1">
                <a:latin typeface="Comic Sans MS" panose="030F0702030302020204" pitchFamily="66" charset="0"/>
              </a:rPr>
              <a:t>x</a:t>
            </a:r>
            <a:r>
              <a:rPr lang="es-ES" sz="2500" baseline="-25000" dirty="0" err="1">
                <a:latin typeface="Comic Sans MS" panose="030F0702030302020204" pitchFamily="66" charset="0"/>
              </a:rPr>
              <a:t>n</a:t>
            </a:r>
            <a:r>
              <a:rPr lang="es-ES" sz="2500" dirty="0">
                <a:latin typeface="Comic Sans MS" panose="030F0702030302020204" pitchFamily="66" charset="0"/>
              </a:rPr>
              <a:t>    </a:t>
            </a:r>
          </a:p>
          <a:p>
            <a:r>
              <a:rPr lang="es-ES" sz="2500" dirty="0">
                <a:latin typeface="Comic Sans MS" panose="030F0702030302020204" pitchFamily="66" charset="0"/>
              </a:rPr>
              <a:t>                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16891" y="1590939"/>
            <a:ext cx="824456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500" dirty="0">
                <a:latin typeface="Comic Sans MS" panose="030F0702030302020204" pitchFamily="66" charset="0"/>
              </a:rPr>
              <a:t>- En primer </a:t>
            </a:r>
            <a:r>
              <a:rPr lang="es-ES_tradnl" sz="2500" dirty="0" err="1">
                <a:latin typeface="Comic Sans MS" panose="030F0702030302020204" pitchFamily="66" charset="0"/>
              </a:rPr>
              <a:t>lloc</a:t>
            </a:r>
            <a:r>
              <a:rPr lang="es-ES_tradnl" sz="2500" dirty="0">
                <a:latin typeface="Comic Sans MS" panose="030F0702030302020204" pitchFamily="66" charset="0"/>
              </a:rPr>
              <a:t>, </a:t>
            </a:r>
            <a:r>
              <a:rPr lang="es-ES_tradnl" sz="2500" dirty="0" err="1">
                <a:latin typeface="Comic Sans MS" panose="030F0702030302020204" pitchFamily="66" charset="0"/>
              </a:rPr>
              <a:t>és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directe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veure</a:t>
            </a:r>
            <a:r>
              <a:rPr lang="es-ES_tradnl" sz="2500" dirty="0">
                <a:latin typeface="Comic Sans MS" panose="030F0702030302020204" pitchFamily="66" charset="0"/>
              </a:rPr>
              <a:t> que la </a:t>
            </a:r>
            <a:r>
              <a:rPr lang="es-ES_tradnl" sz="2500" dirty="0" err="1">
                <a:latin typeface="Comic Sans MS" panose="030F0702030302020204" pitchFamily="66" charset="0"/>
              </a:rPr>
              <a:t>matriu</a:t>
            </a:r>
            <a:r>
              <a:rPr lang="es-ES_tradnl" sz="2500" dirty="0">
                <a:latin typeface="Comic Sans MS" panose="030F0702030302020204" pitchFamily="66" charset="0"/>
              </a:rPr>
              <a:t> C</a:t>
            </a:r>
            <a:r>
              <a:rPr lang="es-ES_tradnl" sz="2500" baseline="-25000" dirty="0">
                <a:latin typeface="Comic Sans MS" panose="030F0702030302020204" pitchFamily="66" charset="0"/>
              </a:rPr>
              <a:t>F</a:t>
            </a:r>
            <a:r>
              <a:rPr lang="es-ES_tradnl" sz="2500" dirty="0">
                <a:latin typeface="Comic Sans MS" panose="030F0702030302020204" pitchFamily="66" charset="0"/>
              </a:rPr>
              <a:t> val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2D7BB84-FED8-B78A-A8B5-88D18FEAEC62}"/>
              </a:ext>
            </a:extLst>
          </p:cNvPr>
          <p:cNvSpPr txBox="1"/>
          <p:nvPr/>
        </p:nvSpPr>
        <p:spPr>
          <a:xfrm>
            <a:off x="6597127" y="2260353"/>
            <a:ext cx="291840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      </a:t>
            </a:r>
            <a:r>
              <a:rPr lang="es-ES" sz="2500" dirty="0">
                <a:latin typeface="Comic Sans MS" panose="030F0702030302020204" pitchFamily="66" charset="0"/>
              </a:rPr>
              <a:t>n      </a:t>
            </a:r>
            <a:r>
              <a:rPr lang="es-ES" sz="25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500" dirty="0">
                <a:latin typeface="Comic Sans MS" panose="030F0702030302020204" pitchFamily="66" charset="0"/>
              </a:rPr>
              <a:t>x</a:t>
            </a:r>
            <a:r>
              <a:rPr lang="es-ES" sz="2500" baseline="-25000" dirty="0">
                <a:latin typeface="Comic Sans MS" panose="030F0702030302020204" pitchFamily="66" charset="0"/>
              </a:rPr>
              <a:t>i</a:t>
            </a:r>
            <a:r>
              <a:rPr lang="es-ES" sz="2500" dirty="0">
                <a:latin typeface="Comic Sans MS" panose="030F0702030302020204" pitchFamily="66" charset="0"/>
              </a:rPr>
              <a:t>                     </a:t>
            </a:r>
          </a:p>
          <a:p>
            <a:r>
              <a:rPr lang="es-ES" sz="2500" dirty="0">
                <a:latin typeface="Comic Sans MS" panose="030F0702030302020204" pitchFamily="66" charset="0"/>
              </a:rPr>
              <a:t>                             </a:t>
            </a:r>
          </a:p>
          <a:p>
            <a:r>
              <a:rPr lang="es-ES" sz="2500" dirty="0">
                <a:latin typeface="Comic Sans MS" panose="030F0702030302020204" pitchFamily="66" charset="0"/>
              </a:rPr>
              <a:t>      </a:t>
            </a:r>
            <a:r>
              <a:rPr lang="es-ES" sz="25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500" dirty="0">
                <a:latin typeface="Comic Sans MS" panose="030F0702030302020204" pitchFamily="66" charset="0"/>
              </a:rPr>
              <a:t>x</a:t>
            </a:r>
            <a:r>
              <a:rPr lang="es-ES" sz="2500" baseline="-25000" dirty="0">
                <a:latin typeface="Comic Sans MS" panose="030F0702030302020204" pitchFamily="66" charset="0"/>
              </a:rPr>
              <a:t>i</a:t>
            </a:r>
            <a:r>
              <a:rPr lang="es-ES" sz="2500" dirty="0">
                <a:latin typeface="Comic Sans MS" panose="030F0702030302020204" pitchFamily="66" charset="0"/>
              </a:rPr>
              <a:t>   </a:t>
            </a:r>
            <a:r>
              <a:rPr lang="es-ES" sz="25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500" dirty="0">
                <a:latin typeface="Comic Sans MS" panose="030F0702030302020204" pitchFamily="66" charset="0"/>
              </a:rPr>
              <a:t>x</a:t>
            </a:r>
            <a:r>
              <a:rPr lang="es-ES" sz="2500" baseline="-25000" dirty="0">
                <a:latin typeface="Comic Sans MS" panose="030F0702030302020204" pitchFamily="66" charset="0"/>
              </a:rPr>
              <a:t>i</a:t>
            </a:r>
            <a:r>
              <a:rPr lang="es-ES" sz="2500" dirty="0">
                <a:latin typeface="Comic Sans MS" panose="030F0702030302020204" pitchFamily="66" charset="0"/>
              </a:rPr>
              <a:t>)</a:t>
            </a:r>
            <a:r>
              <a:rPr lang="es-ES" sz="2500" baseline="30000" dirty="0">
                <a:latin typeface="Comic Sans MS" panose="030F0702030302020204" pitchFamily="66" charset="0"/>
              </a:rPr>
              <a:t>2</a:t>
            </a:r>
            <a:r>
              <a:rPr lang="es-ES" sz="2500" dirty="0">
                <a:latin typeface="Comic Sans MS" panose="030F0702030302020204" pitchFamily="66" charset="0"/>
              </a:rPr>
              <a:t>   </a:t>
            </a:r>
          </a:p>
          <a:p>
            <a:r>
              <a:rPr lang="es-ES" sz="2500" dirty="0">
                <a:latin typeface="Comic Sans MS" panose="030F0702030302020204" pitchFamily="66" charset="0"/>
              </a:rPr>
              <a:t>                 </a:t>
            </a:r>
          </a:p>
        </p:txBody>
      </p:sp>
      <p:sp>
        <p:nvSpPr>
          <p:cNvPr id="13" name="Abrir corchete 12">
            <a:extLst>
              <a:ext uri="{FF2B5EF4-FFF2-40B4-BE49-F238E27FC236}">
                <a16:creationId xmlns:a16="http://schemas.microsoft.com/office/drawing/2014/main" id="{EF9F84E2-3BDD-59D3-2310-9FC4CD0E6B49}"/>
              </a:ext>
            </a:extLst>
          </p:cNvPr>
          <p:cNvSpPr/>
          <p:nvPr/>
        </p:nvSpPr>
        <p:spPr>
          <a:xfrm>
            <a:off x="7105839" y="2174797"/>
            <a:ext cx="99844" cy="1497600"/>
          </a:xfrm>
          <a:prstGeom prst="leftBracke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errar corchete 13">
            <a:extLst>
              <a:ext uri="{FF2B5EF4-FFF2-40B4-BE49-F238E27FC236}">
                <a16:creationId xmlns:a16="http://schemas.microsoft.com/office/drawing/2014/main" id="{167AFE1D-FD6B-981E-B952-B22AF004FE01}"/>
              </a:ext>
            </a:extLst>
          </p:cNvPr>
          <p:cNvSpPr/>
          <p:nvPr/>
        </p:nvSpPr>
        <p:spPr>
          <a:xfrm>
            <a:off x="9091426" y="2184693"/>
            <a:ext cx="99844" cy="1497600"/>
          </a:xfrm>
          <a:prstGeom prst="rightBracket">
            <a:avLst/>
          </a:prstGeom>
          <a:noFill/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8005564" y="335863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7155761" y="338069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8008692" y="260855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8063396" y="2833269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7185921" y="2822462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8106249" y="2054504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F69EF69-B977-4416-1BEB-F587D2C94B9C}"/>
              </a:ext>
            </a:extLst>
          </p:cNvPr>
          <p:cNvSpPr txBox="1"/>
          <p:nvPr/>
        </p:nvSpPr>
        <p:spPr>
          <a:xfrm>
            <a:off x="1715755" y="2672437"/>
            <a:ext cx="74365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latin typeface="Comic Sans MS" panose="030F0702030302020204" pitchFamily="66" charset="0"/>
              </a:rPr>
              <a:t>           ,  per la </a:t>
            </a:r>
            <a:r>
              <a:rPr lang="es-ES" sz="2500" dirty="0" err="1">
                <a:latin typeface="Comic Sans MS" panose="030F0702030302020204" pitchFamily="66" charset="0"/>
              </a:rPr>
              <a:t>qual</a:t>
            </a:r>
            <a:r>
              <a:rPr lang="es-ES" sz="2500" dirty="0">
                <a:latin typeface="Comic Sans MS" panose="030F0702030302020204" pitchFamily="66" charset="0"/>
              </a:rPr>
              <a:t> cosa  (C</a:t>
            </a:r>
            <a:r>
              <a:rPr lang="es-ES" sz="2500" baseline="-25000" dirty="0">
                <a:latin typeface="Comic Sans MS" panose="030F0702030302020204" pitchFamily="66" charset="0"/>
              </a:rPr>
              <a:t>F</a:t>
            </a:r>
            <a:r>
              <a:rPr lang="es-ES" sz="2500" dirty="0">
                <a:latin typeface="Comic Sans MS" panose="030F0702030302020204" pitchFamily="66" charset="0"/>
              </a:rPr>
              <a:t>)</a:t>
            </a:r>
            <a:r>
              <a:rPr lang="es-ES" sz="2500" baseline="30000" dirty="0">
                <a:latin typeface="Comic Sans MS" panose="030F0702030302020204" pitchFamily="66" charset="0"/>
              </a:rPr>
              <a:t>T</a:t>
            </a:r>
            <a:r>
              <a:rPr lang="es-ES" sz="2500" dirty="0">
                <a:latin typeface="Comic Sans MS" panose="030F0702030302020204" pitchFamily="66" charset="0"/>
              </a:rPr>
              <a:t> C</a:t>
            </a:r>
            <a:r>
              <a:rPr lang="es-ES" sz="2500" baseline="-25000" dirty="0">
                <a:latin typeface="Comic Sans MS" panose="030F0702030302020204" pitchFamily="66" charset="0"/>
              </a:rPr>
              <a:t>F</a:t>
            </a:r>
            <a:r>
              <a:rPr lang="es-ES" sz="2500" dirty="0">
                <a:latin typeface="Comic Sans MS" panose="030F0702030302020204" pitchFamily="66" charset="0"/>
              </a:rPr>
              <a:t> = 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F69EF69-B977-4416-1BEB-F587D2C94B9C}"/>
              </a:ext>
            </a:extLst>
          </p:cNvPr>
          <p:cNvSpPr txBox="1"/>
          <p:nvPr/>
        </p:nvSpPr>
        <p:spPr>
          <a:xfrm>
            <a:off x="7639520" y="2694006"/>
            <a:ext cx="38254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latin typeface="Comic Sans MS" panose="030F0702030302020204" pitchFamily="66" charset="0"/>
              </a:rPr>
              <a:t>                ,  i també    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F69EF69-B977-4416-1BEB-F587D2C94B9C}"/>
              </a:ext>
            </a:extLst>
          </p:cNvPr>
          <p:cNvSpPr txBox="1"/>
          <p:nvPr/>
        </p:nvSpPr>
        <p:spPr>
          <a:xfrm>
            <a:off x="3951102" y="4342441"/>
            <a:ext cx="74365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latin typeface="Comic Sans MS" panose="030F0702030302020204" pitchFamily="66" charset="0"/>
              </a:rPr>
              <a:t>             (C</a:t>
            </a:r>
            <a:r>
              <a:rPr lang="es-ES" sz="2500" baseline="-25000" dirty="0">
                <a:latin typeface="Comic Sans MS" panose="030F0702030302020204" pitchFamily="66" charset="0"/>
              </a:rPr>
              <a:t>F</a:t>
            </a:r>
            <a:r>
              <a:rPr lang="es-ES" sz="2500" dirty="0">
                <a:latin typeface="Comic Sans MS" panose="030F0702030302020204" pitchFamily="66" charset="0"/>
              </a:rPr>
              <a:t>)</a:t>
            </a:r>
            <a:r>
              <a:rPr lang="es-ES" sz="2500" baseline="30000" dirty="0">
                <a:latin typeface="Comic Sans MS" panose="030F0702030302020204" pitchFamily="66" charset="0"/>
              </a:rPr>
              <a:t>T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C</a:t>
            </a:r>
            <a:r>
              <a:rPr lang="es-ES" sz="2500" baseline="-25000" dirty="0" err="1">
                <a:latin typeface="Comic Sans MS" panose="030F0702030302020204" pitchFamily="66" charset="0"/>
              </a:rPr>
              <a:t>y</a:t>
            </a:r>
            <a:r>
              <a:rPr lang="es-ES" sz="2500" dirty="0">
                <a:latin typeface="Comic Sans MS" panose="030F0702030302020204" pitchFamily="66" charset="0"/>
              </a:rPr>
              <a:t> = 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2D7BB84-FED8-B78A-A8B5-88D18FEAEC62}"/>
              </a:ext>
            </a:extLst>
          </p:cNvPr>
          <p:cNvSpPr txBox="1"/>
          <p:nvPr/>
        </p:nvSpPr>
        <p:spPr>
          <a:xfrm>
            <a:off x="6665129" y="4023144"/>
            <a:ext cx="291840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    </a:t>
            </a:r>
            <a:r>
              <a:rPr lang="es-ES" sz="25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500" dirty="0">
                <a:latin typeface="Comic Sans MS" panose="030F0702030302020204" pitchFamily="66" charset="0"/>
              </a:rPr>
              <a:t>x</a:t>
            </a:r>
            <a:r>
              <a:rPr lang="es-ES" sz="2500" baseline="-25000" dirty="0">
                <a:latin typeface="Comic Sans MS" panose="030F0702030302020204" pitchFamily="66" charset="0"/>
              </a:rPr>
              <a:t>i</a:t>
            </a:r>
            <a:r>
              <a:rPr lang="es-ES" sz="2500" dirty="0">
                <a:latin typeface="Comic Sans MS" panose="030F0702030302020204" pitchFamily="66" charset="0"/>
              </a:rPr>
              <a:t>                     </a:t>
            </a:r>
          </a:p>
          <a:p>
            <a:r>
              <a:rPr lang="es-ES" sz="2500" dirty="0">
                <a:latin typeface="Comic Sans MS" panose="030F0702030302020204" pitchFamily="66" charset="0"/>
              </a:rPr>
              <a:t>                             </a:t>
            </a:r>
          </a:p>
          <a:p>
            <a:r>
              <a:rPr lang="es-ES" sz="2500" dirty="0">
                <a:latin typeface="Comic Sans MS" panose="030F0702030302020204" pitchFamily="66" charset="0"/>
              </a:rPr>
              <a:t>   </a:t>
            </a:r>
            <a:r>
              <a:rPr lang="es-ES" sz="25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500" dirty="0">
                <a:latin typeface="Comic Sans MS" panose="030F0702030302020204" pitchFamily="66" charset="0"/>
              </a:rPr>
              <a:t>x</a:t>
            </a:r>
            <a:r>
              <a:rPr lang="es-ES" sz="2500" baseline="-25000" dirty="0">
                <a:latin typeface="Comic Sans MS" panose="030F0702030302020204" pitchFamily="66" charset="0"/>
              </a:rPr>
              <a:t>i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y</a:t>
            </a:r>
            <a:r>
              <a:rPr lang="es-ES" sz="2500" baseline="-25000" dirty="0" err="1">
                <a:latin typeface="Comic Sans MS" panose="030F0702030302020204" pitchFamily="66" charset="0"/>
              </a:rPr>
              <a:t>i</a:t>
            </a:r>
            <a:r>
              <a:rPr lang="es-ES" sz="2500" dirty="0">
                <a:latin typeface="Comic Sans MS" panose="030F0702030302020204" pitchFamily="66" charset="0"/>
              </a:rPr>
              <a:t>   </a:t>
            </a:r>
          </a:p>
          <a:p>
            <a:r>
              <a:rPr lang="es-ES" sz="2500" dirty="0">
                <a:latin typeface="Comic Sans MS" panose="030F0702030302020204" pitchFamily="66" charset="0"/>
              </a:rPr>
              <a:t>                 </a:t>
            </a:r>
          </a:p>
        </p:txBody>
      </p:sp>
      <p:sp>
        <p:nvSpPr>
          <p:cNvPr id="25" name="Abrir corchete 24">
            <a:extLst>
              <a:ext uri="{FF2B5EF4-FFF2-40B4-BE49-F238E27FC236}">
                <a16:creationId xmlns:a16="http://schemas.microsoft.com/office/drawing/2014/main" id="{EF9F84E2-3BDD-59D3-2310-9FC4CD0E6B49}"/>
              </a:ext>
            </a:extLst>
          </p:cNvPr>
          <p:cNvSpPr/>
          <p:nvPr/>
        </p:nvSpPr>
        <p:spPr>
          <a:xfrm>
            <a:off x="6812748" y="3986522"/>
            <a:ext cx="99844" cy="1497600"/>
          </a:xfrm>
          <a:prstGeom prst="leftBracke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errar corchete 25">
            <a:extLst>
              <a:ext uri="{FF2B5EF4-FFF2-40B4-BE49-F238E27FC236}">
                <a16:creationId xmlns:a16="http://schemas.microsoft.com/office/drawing/2014/main" id="{167AFE1D-FD6B-981E-B952-B22AF004FE01}"/>
              </a:ext>
            </a:extLst>
          </p:cNvPr>
          <p:cNvSpPr/>
          <p:nvPr/>
        </p:nvSpPr>
        <p:spPr>
          <a:xfrm>
            <a:off x="8006405" y="3986522"/>
            <a:ext cx="99844" cy="1497600"/>
          </a:xfrm>
          <a:prstGeom prst="rightBracket">
            <a:avLst/>
          </a:prstGeom>
          <a:noFill/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7155761" y="3830447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7003315" y="4612202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7103467" y="4365990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6912746" y="5142366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757256" y="5735130"/>
            <a:ext cx="776847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500" dirty="0">
                <a:latin typeface="Comic Sans MS" panose="030F0702030302020204" pitchFamily="66" charset="0"/>
              </a:rPr>
              <a:t>Per </a:t>
            </a:r>
            <a:r>
              <a:rPr lang="es-ES_tradnl" sz="2500" dirty="0" err="1">
                <a:latin typeface="Comic Sans MS" panose="030F0702030302020204" pitchFamily="66" charset="0"/>
              </a:rPr>
              <a:t>tant</a:t>
            </a:r>
            <a:r>
              <a:rPr lang="es-ES_tradnl" sz="2500" dirty="0">
                <a:latin typeface="Comic Sans MS" panose="030F0702030302020204" pitchFamily="66" charset="0"/>
              </a:rPr>
              <a:t>, </a:t>
            </a:r>
            <a:r>
              <a:rPr lang="es-ES_tradnl" sz="2500" dirty="0" err="1">
                <a:latin typeface="Comic Sans MS" panose="030F0702030302020204" pitchFamily="66" charset="0"/>
              </a:rPr>
              <a:t>després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d’alguns</a:t>
            </a:r>
            <a:r>
              <a:rPr lang="es-ES_tradnl" sz="2500" dirty="0">
                <a:latin typeface="Comic Sans MS" panose="030F0702030302020204" pitchFamily="66" charset="0"/>
              </a:rPr>
              <a:t> simples </a:t>
            </a:r>
            <a:r>
              <a:rPr lang="es-ES_tradnl" sz="2500" dirty="0" err="1">
                <a:latin typeface="Comic Sans MS" panose="030F0702030302020204" pitchFamily="66" charset="0"/>
              </a:rPr>
              <a:t>càlculs</a:t>
            </a:r>
            <a:r>
              <a:rPr lang="es-ES_tradnl" sz="2500" dirty="0">
                <a:latin typeface="Comic Sans MS" panose="030F0702030302020204" pitchFamily="66" charset="0"/>
              </a:rPr>
              <a:t>, </a:t>
            </a:r>
            <a:r>
              <a:rPr lang="es-ES_tradnl" sz="2500" dirty="0" err="1">
                <a:latin typeface="Comic Sans MS" panose="030F0702030302020204" pitchFamily="66" charset="0"/>
              </a:rPr>
              <a:t>obtenim</a:t>
            </a:r>
            <a:r>
              <a:rPr lang="es-ES_tradnl" sz="2500" dirty="0">
                <a:latin typeface="Comic Sans MS" panose="030F0702030302020204" pitchFamily="66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1124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ángulo 62"/>
          <p:cNvSpPr/>
          <p:nvPr/>
        </p:nvSpPr>
        <p:spPr>
          <a:xfrm>
            <a:off x="719856" y="4659609"/>
            <a:ext cx="10471063" cy="2054017"/>
          </a:xfrm>
          <a:prstGeom prst="rect">
            <a:avLst/>
          </a:prstGeom>
          <a:solidFill>
            <a:srgbClr val="FFFFCC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305E1B5-32AB-7A75-3FBA-D3BBE1485953}"/>
              </a:ext>
            </a:extLst>
          </p:cNvPr>
          <p:cNvSpPr txBox="1">
            <a:spLocks/>
          </p:cNvSpPr>
          <p:nvPr/>
        </p:nvSpPr>
        <p:spPr>
          <a:xfrm>
            <a:off x="516891" y="438263"/>
            <a:ext cx="11095006" cy="1046505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400" b="1" dirty="0">
                <a:solidFill>
                  <a:srgbClr val="7030A0"/>
                </a:solidFill>
              </a:rPr>
              <a:t>… cas particular:  </a:t>
            </a:r>
            <a:r>
              <a:rPr lang="es-ES" sz="3400" b="1" i="1" dirty="0">
                <a:solidFill>
                  <a:srgbClr val="FF0000"/>
                </a:solidFill>
              </a:rPr>
              <a:t>recta de </a:t>
            </a:r>
            <a:r>
              <a:rPr lang="es-ES" sz="3400" b="1" i="1" dirty="0" err="1">
                <a:solidFill>
                  <a:srgbClr val="FF0000"/>
                </a:solidFill>
              </a:rPr>
              <a:t>regressió</a:t>
            </a:r>
            <a:r>
              <a:rPr lang="es-ES" sz="3400" b="1" i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s-ES" sz="3400" i="1" dirty="0">
                <a:solidFill>
                  <a:srgbClr val="FF0000"/>
                </a:solidFill>
              </a:rPr>
              <a:t>              </a:t>
            </a:r>
            <a:r>
              <a:rPr lang="es-ES" sz="3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( y(x) = a</a:t>
            </a:r>
            <a:r>
              <a:rPr lang="es-ES" sz="3400" i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 </a:t>
            </a:r>
            <a:r>
              <a:rPr lang="es-ES" sz="3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+ a</a:t>
            </a:r>
            <a:r>
              <a:rPr lang="es-ES" sz="3400" i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sz="3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x )     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EDC7A53B-2AD4-4D7D-7EB2-676532487AA1}"/>
              </a:ext>
            </a:extLst>
          </p:cNvPr>
          <p:cNvSpPr txBox="1">
            <a:spLocks/>
          </p:cNvSpPr>
          <p:nvPr/>
        </p:nvSpPr>
        <p:spPr>
          <a:xfrm>
            <a:off x="413651" y="1299653"/>
            <a:ext cx="11301483" cy="2158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</a:t>
            </a:r>
            <a:r>
              <a:rPr lang="es-ES" sz="2400" dirty="0">
                <a:latin typeface="Comic Sans MS" panose="030F0702030302020204" pitchFamily="66" charset="0"/>
              </a:rPr>
              <a:t>a</a:t>
            </a:r>
            <a:r>
              <a:rPr lang="es-ES" sz="2400" baseline="-25000" dirty="0">
                <a:latin typeface="Comic Sans MS" panose="030F0702030302020204" pitchFamily="66" charset="0"/>
              </a:rPr>
              <a:t>1                                                                              </a:t>
            </a:r>
            <a:r>
              <a:rPr lang="es-ES" sz="2400" dirty="0">
                <a:latin typeface="Comic Sans MS" panose="030F0702030302020204" pitchFamily="66" charset="0"/>
              </a:rPr>
              <a:t>1</a:t>
            </a:r>
          </a:p>
          <a:p>
            <a:pPr marL="0" indent="0">
              <a:buNone/>
            </a:pPr>
            <a:r>
              <a:rPr lang="es-ES" sz="2400" dirty="0">
                <a:latin typeface="Comic Sans MS" panose="030F0702030302020204" pitchFamily="66" charset="0"/>
              </a:rPr>
              <a:t>        =</a:t>
            </a:r>
            <a:r>
              <a:rPr lang="es-ES" sz="2400" baseline="300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latin typeface="Comic Sans MS" panose="030F0702030302020204" pitchFamily="66" charset="0"/>
              </a:rPr>
              <a:t>( (C</a:t>
            </a:r>
            <a:r>
              <a:rPr lang="es-ES" sz="2400" baseline="-25000" dirty="0">
                <a:latin typeface="Comic Sans MS" panose="030F0702030302020204" pitchFamily="66" charset="0"/>
              </a:rPr>
              <a:t>F</a:t>
            </a:r>
            <a:r>
              <a:rPr lang="es-ES" sz="2400" dirty="0"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latin typeface="Comic Sans MS" panose="030F0702030302020204" pitchFamily="66" charset="0"/>
              </a:rPr>
              <a:t>T </a:t>
            </a:r>
            <a:r>
              <a:rPr lang="es-ES" sz="2400" dirty="0">
                <a:latin typeface="Comic Sans MS" panose="030F0702030302020204" pitchFamily="66" charset="0"/>
              </a:rPr>
              <a:t>C</a:t>
            </a:r>
            <a:r>
              <a:rPr lang="es-ES" sz="2400" baseline="-25000" dirty="0">
                <a:latin typeface="Comic Sans MS" panose="030F0702030302020204" pitchFamily="66" charset="0"/>
              </a:rPr>
              <a:t>F </a:t>
            </a:r>
            <a:r>
              <a:rPr lang="es-ES" sz="2400" dirty="0"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latin typeface="Comic Sans MS" panose="030F0702030302020204" pitchFamily="66" charset="0"/>
              </a:rPr>
              <a:t>-1  </a:t>
            </a:r>
            <a:r>
              <a:rPr lang="es-ES" sz="2400" dirty="0">
                <a:latin typeface="Comic Sans MS" panose="030F0702030302020204" pitchFamily="66" charset="0"/>
              </a:rPr>
              <a:t>(C</a:t>
            </a:r>
            <a:r>
              <a:rPr lang="es-ES" sz="2400" baseline="-25000" dirty="0">
                <a:latin typeface="Comic Sans MS" panose="030F0702030302020204" pitchFamily="66" charset="0"/>
              </a:rPr>
              <a:t>F</a:t>
            </a:r>
            <a:r>
              <a:rPr lang="es-ES" sz="2400" dirty="0"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latin typeface="Comic Sans MS" panose="030F0702030302020204" pitchFamily="66" charset="0"/>
              </a:rPr>
              <a:t>T </a:t>
            </a:r>
            <a:r>
              <a:rPr lang="es-ES" sz="2400" dirty="0" err="1">
                <a:latin typeface="Comic Sans MS" panose="030F0702030302020204" pitchFamily="66" charset="0"/>
              </a:rPr>
              <a:t>C</a:t>
            </a:r>
            <a:r>
              <a:rPr lang="es-ES" sz="2400" baseline="-25000" dirty="0" err="1">
                <a:latin typeface="Comic Sans MS" panose="030F0702030302020204" pitchFamily="66" charset="0"/>
              </a:rPr>
              <a:t>y</a:t>
            </a:r>
            <a:r>
              <a:rPr lang="es-ES" sz="2400" baseline="-250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latin typeface="Comic Sans MS" panose="030F0702030302020204" pitchFamily="66" charset="0"/>
              </a:rPr>
              <a:t>=</a:t>
            </a:r>
            <a:r>
              <a:rPr lang="es-ES" sz="2400" baseline="-25000" dirty="0">
                <a:latin typeface="Comic Sans MS" panose="030F0702030302020204" pitchFamily="66" charset="0"/>
              </a:rPr>
              <a:t> </a:t>
            </a:r>
            <a:r>
              <a:rPr lang="es-ES" sz="2400" baseline="30000" dirty="0">
                <a:latin typeface="Comic Sans MS" panose="030F0702030302020204" pitchFamily="66" charset="0"/>
              </a:rPr>
              <a:t> </a:t>
            </a:r>
            <a:endParaRPr lang="es-ES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</a:t>
            </a:r>
            <a:r>
              <a:rPr lang="es-ES" sz="2400" dirty="0">
                <a:latin typeface="Comic Sans MS" panose="030F0702030302020204" pitchFamily="66" charset="0"/>
              </a:rPr>
              <a:t>a</a:t>
            </a:r>
            <a:r>
              <a:rPr lang="es-ES" sz="2400" baseline="-25000" dirty="0">
                <a:latin typeface="Comic Sans MS" panose="030F0702030302020204" pitchFamily="66" charset="0"/>
              </a:rPr>
              <a:t>2                                                           </a:t>
            </a:r>
            <a:r>
              <a:rPr lang="es-ES" sz="2400" dirty="0">
                <a:latin typeface="Comic Sans MS" panose="030F0702030302020204" pitchFamily="66" charset="0"/>
              </a:rPr>
              <a:t>n 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latin typeface="Comic Sans MS" panose="030F0702030302020204" pitchFamily="66" charset="0"/>
              </a:rPr>
              <a:t>i</a:t>
            </a:r>
            <a:r>
              <a:rPr lang="es-ES" sz="2400" dirty="0"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latin typeface="Comic Sans MS" panose="030F0702030302020204" pitchFamily="66" charset="0"/>
              </a:rPr>
              <a:t>2</a:t>
            </a:r>
            <a:r>
              <a:rPr lang="es-ES" sz="2400" dirty="0">
                <a:latin typeface="Comic Sans MS" panose="030F0702030302020204" pitchFamily="66" charset="0"/>
              </a:rPr>
              <a:t> -  ( 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latin typeface="Comic Sans MS" panose="030F0702030302020204" pitchFamily="66" charset="0"/>
              </a:rPr>
              <a:t>i </a:t>
            </a:r>
            <a:r>
              <a:rPr lang="es-ES" sz="2400" dirty="0"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latin typeface="Comic Sans MS" panose="030F0702030302020204" pitchFamily="66" charset="0"/>
              </a:rPr>
              <a:t>2</a:t>
            </a:r>
            <a:r>
              <a:rPr lang="es-ES" sz="2400" dirty="0">
                <a:latin typeface="Comic Sans MS" panose="030F0702030302020204" pitchFamily="66" charset="0"/>
              </a:rPr>
              <a:t>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4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EF9F84E2-3BDD-59D3-2310-9FC4CD0E6B49}"/>
              </a:ext>
            </a:extLst>
          </p:cNvPr>
          <p:cNvSpPr/>
          <p:nvPr/>
        </p:nvSpPr>
        <p:spPr>
          <a:xfrm>
            <a:off x="705800" y="1926075"/>
            <a:ext cx="99844" cy="1497600"/>
          </a:xfrm>
          <a:prstGeom prst="leftBracke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167AFE1D-FD6B-981E-B952-B22AF004FE01}"/>
              </a:ext>
            </a:extLst>
          </p:cNvPr>
          <p:cNvSpPr/>
          <p:nvPr/>
        </p:nvSpPr>
        <p:spPr>
          <a:xfrm>
            <a:off x="1078166" y="1926075"/>
            <a:ext cx="99844" cy="1497600"/>
          </a:xfrm>
          <a:prstGeom prst="rightBracket">
            <a:avLst/>
          </a:prstGeom>
          <a:noFill/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6253621" y="3088981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4793272" y="312922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4867880" y="2570499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6344190" y="2570499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cxnSp>
        <p:nvCxnSpPr>
          <p:cNvPr id="16" name="Conector recto 15"/>
          <p:cNvCxnSpPr/>
          <p:nvPr/>
        </p:nvCxnSpPr>
        <p:spPr>
          <a:xfrm>
            <a:off x="4518109" y="2509647"/>
            <a:ext cx="2732436" cy="2644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2D7BB84-FED8-B78A-A8B5-88D18FEAEC62}"/>
              </a:ext>
            </a:extLst>
          </p:cNvPr>
          <p:cNvSpPr txBox="1"/>
          <p:nvPr/>
        </p:nvSpPr>
        <p:spPr>
          <a:xfrm>
            <a:off x="7678778" y="2030269"/>
            <a:ext cx="4523456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latin typeface="Comic Sans MS" panose="030F0702030302020204" pitchFamily="66" charset="0"/>
              </a:rPr>
              <a:t>i</a:t>
            </a:r>
            <a:r>
              <a:rPr lang="es-ES" sz="2400" dirty="0"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latin typeface="Comic Sans MS" panose="030F0702030302020204" pitchFamily="66" charset="0"/>
              </a:rPr>
              <a:t>2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 err="1"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latin typeface="Comic Sans MS" panose="030F0702030302020204" pitchFamily="66" charset="0"/>
              </a:rPr>
              <a:t>i</a:t>
            </a:r>
            <a:r>
              <a:rPr lang="es-ES" sz="2400" dirty="0">
                <a:latin typeface="Comic Sans MS" panose="030F0702030302020204" pitchFamily="66" charset="0"/>
              </a:rPr>
              <a:t> - 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latin typeface="Comic Sans MS" panose="030F0702030302020204" pitchFamily="66" charset="0"/>
              </a:rPr>
              <a:t>i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 ∑ </a:t>
            </a:r>
            <a:r>
              <a:rPr lang="es-ES" sz="2400" dirty="0"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latin typeface="Comic Sans MS" panose="030F0702030302020204" pitchFamily="66" charset="0"/>
              </a:rPr>
              <a:t>i </a:t>
            </a:r>
            <a:r>
              <a:rPr lang="es-ES" sz="2400" dirty="0" err="1"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latin typeface="Comic Sans MS" panose="030F0702030302020204" pitchFamily="66" charset="0"/>
              </a:rPr>
              <a:t>i</a:t>
            </a:r>
            <a:r>
              <a:rPr lang="es-ES" sz="2400" dirty="0">
                <a:latin typeface="Comic Sans MS" panose="030F0702030302020204" pitchFamily="66" charset="0"/>
              </a:rPr>
              <a:t>                      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                             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  - 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latin typeface="Comic Sans MS" panose="030F0702030302020204" pitchFamily="66" charset="0"/>
              </a:rPr>
              <a:t>i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 ∑ </a:t>
            </a:r>
            <a:r>
              <a:rPr lang="es-ES" sz="2400" dirty="0" err="1"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latin typeface="Comic Sans MS" panose="030F0702030302020204" pitchFamily="66" charset="0"/>
              </a:rPr>
              <a:t>i</a:t>
            </a:r>
            <a:r>
              <a:rPr lang="es-ES" sz="2400" baseline="-25000" dirty="0">
                <a:latin typeface="Comic Sans MS" panose="030F0702030302020204" pitchFamily="66" charset="0"/>
              </a:rPr>
              <a:t>   </a:t>
            </a:r>
            <a:r>
              <a:rPr lang="es-ES" sz="2400" dirty="0">
                <a:latin typeface="Comic Sans MS" panose="030F0702030302020204" pitchFamily="66" charset="0"/>
              </a:rPr>
              <a:t>+ n 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latin typeface="Comic Sans MS" panose="030F0702030302020204" pitchFamily="66" charset="0"/>
              </a:rPr>
              <a:t>i </a:t>
            </a:r>
            <a:r>
              <a:rPr lang="es-ES" sz="2400" dirty="0" err="1"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latin typeface="Comic Sans MS" panose="030F0702030302020204" pitchFamily="66" charset="0"/>
              </a:rPr>
              <a:t>i</a:t>
            </a:r>
            <a:endParaRPr lang="es-ES" sz="2400" dirty="0">
              <a:latin typeface="Comic Sans MS" panose="030F0702030302020204" pitchFamily="66" charset="0"/>
            </a:endParaRPr>
          </a:p>
          <a:p>
            <a:r>
              <a:rPr lang="es-ES" sz="2400" dirty="0">
                <a:latin typeface="Comic Sans MS" panose="030F0702030302020204" pitchFamily="66" charset="0"/>
              </a:rPr>
              <a:t>                 </a:t>
            </a:r>
          </a:p>
        </p:txBody>
      </p:sp>
      <p:sp>
        <p:nvSpPr>
          <p:cNvPr id="18" name="Abrir corchete 17">
            <a:extLst>
              <a:ext uri="{FF2B5EF4-FFF2-40B4-BE49-F238E27FC236}">
                <a16:creationId xmlns:a16="http://schemas.microsoft.com/office/drawing/2014/main" id="{EF9F84E2-3BDD-59D3-2310-9FC4CD0E6B49}"/>
              </a:ext>
            </a:extLst>
          </p:cNvPr>
          <p:cNvSpPr/>
          <p:nvPr/>
        </p:nvSpPr>
        <p:spPr>
          <a:xfrm>
            <a:off x="7506717" y="1926075"/>
            <a:ext cx="99844" cy="1497600"/>
          </a:xfrm>
          <a:prstGeom prst="leftBracke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errar corchete 18">
            <a:extLst>
              <a:ext uri="{FF2B5EF4-FFF2-40B4-BE49-F238E27FC236}">
                <a16:creationId xmlns:a16="http://schemas.microsoft.com/office/drawing/2014/main" id="{167AFE1D-FD6B-981E-B952-B22AF004FE01}"/>
              </a:ext>
            </a:extLst>
          </p:cNvPr>
          <p:cNvSpPr/>
          <p:nvPr/>
        </p:nvSpPr>
        <p:spPr>
          <a:xfrm>
            <a:off x="11305256" y="1926075"/>
            <a:ext cx="99844" cy="1497600"/>
          </a:xfrm>
          <a:prstGeom prst="rightBracket">
            <a:avLst/>
          </a:prstGeom>
          <a:noFill/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7797819" y="1850123"/>
            <a:ext cx="30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9923168" y="1812541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8806299" y="1812541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10571069" y="1812541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8096733" y="2570499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8743476" y="2570499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10266177" y="2573913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7760594" y="235479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8736796" y="235479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9828276" y="237032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10509192" y="237032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8059658" y="3089481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8683553" y="312369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10218230" y="308656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5" name="Marcador de contenido 2">
            <a:extLst>
              <a:ext uri="{FF2B5EF4-FFF2-40B4-BE49-F238E27FC236}">
                <a16:creationId xmlns:a16="http://schemas.microsoft.com/office/drawing/2014/main" id="{EDC7A53B-2AD4-4D7D-7EB2-676532487AA1}"/>
              </a:ext>
            </a:extLst>
          </p:cNvPr>
          <p:cNvSpPr txBox="1">
            <a:spLocks/>
          </p:cNvSpPr>
          <p:nvPr/>
        </p:nvSpPr>
        <p:spPr>
          <a:xfrm>
            <a:off x="413650" y="3876009"/>
            <a:ext cx="11301483" cy="2691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Llavors</a:t>
            </a:r>
            <a:r>
              <a:rPr lang="es-ES" sz="2600" dirty="0"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</a:t>
            </a:r>
            <a:r>
              <a:rPr lang="es-ES" sz="2400" dirty="0">
                <a:latin typeface="Comic Sans MS" panose="030F0702030302020204" pitchFamily="66" charset="0"/>
              </a:rPr>
              <a:t>  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-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∑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endParaRPr lang="es-E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dirty="0">
                <a:latin typeface="Comic Sans MS" panose="030F0702030302020204" pitchFamily="66" charset="0"/>
              </a:rPr>
              <a:t>      </a:t>
            </a:r>
            <a:r>
              <a:rPr lang="es-E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s-ES" sz="26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latin typeface="Comic Sans MS" panose="030F0702030302020204" pitchFamily="66" charset="0"/>
              </a:rPr>
              <a:t> =                                               ,  </a:t>
            </a:r>
            <a:r>
              <a:rPr lang="es-ES" sz="2400" baseline="30000" dirty="0">
                <a:latin typeface="Comic Sans MS" panose="030F0702030302020204" pitchFamily="66" charset="0"/>
              </a:rPr>
              <a:t> </a:t>
            </a:r>
            <a:r>
              <a:rPr lang="es-ES" sz="2400" baseline="-25000" dirty="0">
                <a:latin typeface="Comic Sans MS" panose="030F0702030302020204" pitchFamily="66" charset="0"/>
              </a:rPr>
              <a:t> </a:t>
            </a:r>
            <a:r>
              <a:rPr lang="es-ES" sz="2400" baseline="30000" dirty="0">
                <a:latin typeface="Comic Sans MS" panose="030F0702030302020204" pitchFamily="66" charset="0"/>
              </a:rPr>
              <a:t> </a:t>
            </a:r>
            <a:endParaRPr lang="es-ES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</a:t>
            </a:r>
            <a:r>
              <a:rPr lang="es-ES" sz="2400" dirty="0">
                <a:latin typeface="Comic Sans MS" panose="030F0702030302020204" pitchFamily="66" charset="0"/>
              </a:rPr>
              <a:t>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n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-  (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4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cxnSp>
        <p:nvCxnSpPr>
          <p:cNvPr id="36" name="Conector recto 35"/>
          <p:cNvCxnSpPr/>
          <p:nvPr/>
        </p:nvCxnSpPr>
        <p:spPr>
          <a:xfrm>
            <a:off x="1794018" y="5674985"/>
            <a:ext cx="3485284" cy="10132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uadroTexto 37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3890763" y="5657563"/>
            <a:ext cx="30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2408469" y="5657563"/>
            <a:ext cx="30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4242634" y="4679295"/>
            <a:ext cx="30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3563551" y="4669459"/>
            <a:ext cx="30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2732717" y="4669459"/>
            <a:ext cx="30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1794018" y="4679295"/>
            <a:ext cx="30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3820522" y="615717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2358644" y="6178951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4170555" y="525728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3532774" y="524326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2699816" y="5235696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1702754" y="521016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50" name="Rectángulo 49"/>
          <p:cNvSpPr/>
          <p:nvPr/>
        </p:nvSpPr>
        <p:spPr>
          <a:xfrm>
            <a:off x="6078995" y="4654514"/>
            <a:ext cx="6096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sz="2000" dirty="0">
              <a:latin typeface="Comic Sans MS" panose="030F0702030302020204" pitchFamily="66" charset="0"/>
            </a:endParaRPr>
          </a:p>
          <a:p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</a:t>
            </a:r>
            <a:r>
              <a:rPr lang="es-ES" sz="2400" dirty="0">
                <a:latin typeface="Comic Sans MS" panose="030F0702030302020204" pitchFamily="66" charset="0"/>
              </a:rPr>
              <a:t>  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n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-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∑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endParaRPr lang="es-E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s-ES" sz="2400" dirty="0">
                <a:latin typeface="Comic Sans MS" panose="030F0702030302020204" pitchFamily="66" charset="0"/>
              </a:rPr>
              <a:t>         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s-ES" sz="2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latin typeface="Comic Sans MS" panose="030F0702030302020204" pitchFamily="66" charset="0"/>
              </a:rPr>
              <a:t> =                                                </a:t>
            </a:r>
            <a:r>
              <a:rPr lang="es-ES" sz="2400" baseline="30000" dirty="0">
                <a:latin typeface="Comic Sans MS" panose="030F0702030302020204" pitchFamily="66" charset="0"/>
              </a:rPr>
              <a:t> </a:t>
            </a:r>
            <a:r>
              <a:rPr lang="es-ES" sz="2400" baseline="-25000" dirty="0">
                <a:latin typeface="Comic Sans MS" panose="030F0702030302020204" pitchFamily="66" charset="0"/>
              </a:rPr>
              <a:t> </a:t>
            </a:r>
            <a:r>
              <a:rPr lang="es-ES" sz="2400" baseline="30000" dirty="0">
                <a:latin typeface="Comic Sans MS" panose="030F0702030302020204" pitchFamily="66" charset="0"/>
              </a:rPr>
              <a:t> </a:t>
            </a:r>
            <a:endParaRPr lang="es-ES" sz="2400" dirty="0">
              <a:latin typeface="Comic Sans MS" panose="030F0702030302020204" pitchFamily="66" charset="0"/>
            </a:endParaRPr>
          </a:p>
          <a:p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</a:t>
            </a:r>
            <a:r>
              <a:rPr lang="es-ES" sz="2400" dirty="0">
                <a:latin typeface="Comic Sans MS" panose="030F0702030302020204" pitchFamily="66" charset="0"/>
              </a:rPr>
              <a:t>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n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-  (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</a:t>
            </a:r>
          </a:p>
          <a:p>
            <a:endParaRPr lang="es-ES" dirty="0">
              <a:latin typeface="Comic Sans MS" panose="030F0702030302020204" pitchFamily="66" charset="0"/>
            </a:endParaRPr>
          </a:p>
        </p:txBody>
      </p:sp>
      <p:cxnSp>
        <p:nvCxnSpPr>
          <p:cNvPr id="51" name="Conector recto 50"/>
          <p:cNvCxnSpPr/>
          <p:nvPr/>
        </p:nvCxnSpPr>
        <p:spPr>
          <a:xfrm>
            <a:off x="7699361" y="5588317"/>
            <a:ext cx="2886953" cy="10132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CuadroTexto 52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9646997" y="5521112"/>
            <a:ext cx="30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8172451" y="5500451"/>
            <a:ext cx="30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n</a:t>
            </a:r>
          </a:p>
        </p:txBody>
      </p:sp>
      <p:pic>
        <p:nvPicPr>
          <p:cNvPr id="55" name="Imagen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804" y="4706529"/>
            <a:ext cx="408467" cy="493819"/>
          </a:xfrm>
          <a:prstGeom prst="rect">
            <a:avLst/>
          </a:prstGeom>
        </p:spPr>
      </p:pic>
      <p:sp>
        <p:nvSpPr>
          <p:cNvPr id="56" name="CuadroTexto 55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9739081" y="4742607"/>
            <a:ext cx="30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9100206" y="4754915"/>
            <a:ext cx="30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9585261" y="600966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8084476" y="600966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9680153" y="526967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9048368" y="526812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7871306" y="525236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</p:spTree>
    <p:extLst>
      <p:ext uri="{BB962C8B-B14F-4D97-AF65-F5344CB8AC3E}">
        <p14:creationId xmlns:p14="http://schemas.microsoft.com/office/powerpoint/2010/main" val="50598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35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3" grpId="0"/>
      <p:bldP spid="54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207E597-3CC7-5AF3-ED16-3D98598F3D99}"/>
              </a:ext>
            </a:extLst>
          </p:cNvPr>
          <p:cNvSpPr txBox="1">
            <a:spLocks/>
          </p:cNvSpPr>
          <p:nvPr/>
        </p:nvSpPr>
        <p:spPr>
          <a:xfrm>
            <a:off x="516891" y="438263"/>
            <a:ext cx="11095006" cy="1046505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400" b="1" dirty="0">
                <a:solidFill>
                  <a:srgbClr val="7030A0"/>
                </a:solidFill>
              </a:rPr>
              <a:t>… cas particular:  </a:t>
            </a:r>
            <a:r>
              <a:rPr lang="es-ES" sz="3400" b="1" i="1" dirty="0">
                <a:solidFill>
                  <a:srgbClr val="FF0000"/>
                </a:solidFill>
              </a:rPr>
              <a:t>recta de </a:t>
            </a:r>
            <a:r>
              <a:rPr lang="es-ES" sz="3400" b="1" i="1" dirty="0" err="1">
                <a:solidFill>
                  <a:srgbClr val="FF0000"/>
                </a:solidFill>
              </a:rPr>
              <a:t>regressió</a:t>
            </a:r>
            <a:r>
              <a:rPr lang="es-ES" sz="3400" b="1" i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s-ES" sz="3400" i="1" dirty="0">
                <a:solidFill>
                  <a:srgbClr val="FF0000"/>
                </a:solidFill>
              </a:rPr>
              <a:t>              </a:t>
            </a:r>
            <a:r>
              <a:rPr lang="es-ES" sz="3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( y(x) = a</a:t>
            </a:r>
            <a:r>
              <a:rPr lang="es-ES" sz="3400" i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 </a:t>
            </a:r>
            <a:r>
              <a:rPr lang="es-ES" sz="3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+ a</a:t>
            </a:r>
            <a:r>
              <a:rPr lang="es-ES" sz="3400" i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sz="3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x )    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876FEC4-9BD0-555F-FEE3-92950D07AF00}"/>
              </a:ext>
            </a:extLst>
          </p:cNvPr>
          <p:cNvSpPr txBox="1"/>
          <p:nvPr/>
        </p:nvSpPr>
        <p:spPr>
          <a:xfrm>
            <a:off x="516891" y="1590939"/>
            <a:ext cx="1059937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500" dirty="0">
                <a:latin typeface="Comic Sans MS" panose="030F0702030302020204" pitchFamily="66" charset="0"/>
              </a:rPr>
              <a:t>- En </a:t>
            </a:r>
            <a:r>
              <a:rPr lang="es-ES_tradnl" sz="2500" dirty="0" err="1">
                <a:latin typeface="Comic Sans MS" panose="030F0702030302020204" pitchFamily="66" charset="0"/>
              </a:rPr>
              <a:t>segon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lloc</a:t>
            </a:r>
            <a:r>
              <a:rPr lang="es-ES_tradnl" sz="2500" dirty="0">
                <a:latin typeface="Comic Sans MS" panose="030F0702030302020204" pitchFamily="66" charset="0"/>
              </a:rPr>
              <a:t>, per a avaluar </a:t>
            </a:r>
            <a:r>
              <a:rPr lang="es-ES_tradnl" sz="2500" dirty="0" err="1">
                <a:latin typeface="Comic Sans MS" panose="030F0702030302020204" pitchFamily="66" charset="0"/>
              </a:rPr>
              <a:t>com</a:t>
            </a:r>
            <a:r>
              <a:rPr lang="es-ES_tradnl" sz="2500" dirty="0">
                <a:latin typeface="Comic Sans MS" panose="030F0702030302020204" pitchFamily="66" charset="0"/>
              </a:rPr>
              <a:t> de </a:t>
            </a:r>
            <a:r>
              <a:rPr lang="es-ES_tradnl" sz="2500" dirty="0" err="1">
                <a:latin typeface="Comic Sans MS" panose="030F0702030302020204" pitchFamily="66" charset="0"/>
              </a:rPr>
              <a:t>bo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és</a:t>
            </a:r>
            <a:r>
              <a:rPr lang="es-ES_tradnl" sz="2500" dirty="0">
                <a:latin typeface="Comic Sans MS" panose="030F0702030302020204" pitchFamily="66" charset="0"/>
              </a:rPr>
              <a:t> un </a:t>
            </a:r>
            <a:r>
              <a:rPr lang="es-ES_tradnl" sz="2500" dirty="0" err="1">
                <a:latin typeface="Comic Sans MS" panose="030F0702030302020204" pitchFamily="66" charset="0"/>
              </a:rPr>
              <a:t>ajust</a:t>
            </a:r>
            <a:r>
              <a:rPr lang="es-ES_tradnl" sz="2500" dirty="0">
                <a:latin typeface="Comic Sans MS" panose="030F0702030302020204" pitchFamily="66" charset="0"/>
              </a:rPr>
              <a:t> per una recta de</a:t>
            </a:r>
          </a:p>
          <a:p>
            <a:r>
              <a:rPr lang="es-ES_tradnl" sz="2500" dirty="0">
                <a:latin typeface="Comic Sans MS" panose="030F0702030302020204" pitchFamily="66" charset="0"/>
              </a:rPr>
              <a:t>  </a:t>
            </a:r>
            <a:r>
              <a:rPr lang="es-ES_tradnl" sz="2500" dirty="0" err="1">
                <a:latin typeface="Comic Sans MS" panose="030F0702030302020204" pitchFamily="66" charset="0"/>
              </a:rPr>
              <a:t>regressió</a:t>
            </a:r>
            <a:r>
              <a:rPr lang="es-ES_tradnl" sz="2500" dirty="0">
                <a:latin typeface="Comic Sans MS" panose="030F0702030302020204" pitchFamily="66" charset="0"/>
              </a:rPr>
              <a:t>, </a:t>
            </a:r>
            <a:r>
              <a:rPr lang="es-ES_tradnl" sz="2500" dirty="0" err="1">
                <a:latin typeface="Comic Sans MS" panose="030F0702030302020204" pitchFamily="66" charset="0"/>
              </a:rPr>
              <a:t>pensem</a:t>
            </a:r>
            <a:r>
              <a:rPr lang="es-ES_tradnl" sz="2500" dirty="0">
                <a:latin typeface="Comic Sans MS" panose="030F0702030302020204" pitchFamily="66" charset="0"/>
              </a:rPr>
              <a:t> que també </a:t>
            </a:r>
            <a:r>
              <a:rPr lang="es-ES_tradnl" sz="2500" dirty="0" err="1">
                <a:latin typeface="Comic Sans MS" panose="030F0702030302020204" pitchFamily="66" charset="0"/>
              </a:rPr>
              <a:t>podriem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haver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ajustat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els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punts</a:t>
            </a:r>
            <a:r>
              <a:rPr lang="es-ES_tradnl" sz="2500" dirty="0">
                <a:latin typeface="Comic Sans MS" panose="030F0702030302020204" pitchFamily="66" charset="0"/>
              </a:rPr>
              <a:t> (x</a:t>
            </a:r>
            <a:r>
              <a:rPr lang="es-ES_tradnl" sz="2500" baseline="-25000" dirty="0">
                <a:latin typeface="Comic Sans MS" panose="030F0702030302020204" pitchFamily="66" charset="0"/>
              </a:rPr>
              <a:t>i</a:t>
            </a:r>
            <a:r>
              <a:rPr lang="es-ES_tradnl" sz="2500" dirty="0">
                <a:latin typeface="Comic Sans MS" panose="030F0702030302020204" pitchFamily="66" charset="0"/>
              </a:rPr>
              <a:t>, </a:t>
            </a:r>
            <a:r>
              <a:rPr lang="es-ES_tradnl" sz="2500" dirty="0" err="1">
                <a:latin typeface="Comic Sans MS" panose="030F0702030302020204" pitchFamily="66" charset="0"/>
              </a:rPr>
              <a:t>y</a:t>
            </a:r>
            <a:r>
              <a:rPr lang="es-ES_tradnl" sz="2500" baseline="-25000" dirty="0" err="1">
                <a:latin typeface="Comic Sans MS" panose="030F0702030302020204" pitchFamily="66" charset="0"/>
              </a:rPr>
              <a:t>i</a:t>
            </a:r>
            <a:r>
              <a:rPr lang="es-ES_tradnl" sz="2500" dirty="0">
                <a:latin typeface="Comic Sans MS" panose="030F0702030302020204" pitchFamily="66" charset="0"/>
              </a:rPr>
              <a:t>) </a:t>
            </a:r>
          </a:p>
          <a:p>
            <a:r>
              <a:rPr lang="es-ES_tradnl" sz="2500" dirty="0">
                <a:latin typeface="Comic Sans MS" panose="030F0702030302020204" pitchFamily="66" charset="0"/>
              </a:rPr>
              <a:t>  </a:t>
            </a:r>
            <a:r>
              <a:rPr lang="es-ES_tradnl" sz="2500" dirty="0" err="1">
                <a:latin typeface="Comic Sans MS" panose="030F0702030302020204" pitchFamily="66" charset="0"/>
              </a:rPr>
              <a:t>donats</a:t>
            </a:r>
            <a:r>
              <a:rPr lang="es-ES_tradnl" sz="2500" dirty="0">
                <a:latin typeface="Comic Sans MS" panose="030F0702030302020204" pitchFamily="66" charset="0"/>
              </a:rPr>
              <a:t> per una recta del </a:t>
            </a:r>
            <a:r>
              <a:rPr lang="es-ES_tradnl" sz="2500" dirty="0" err="1">
                <a:latin typeface="Comic Sans MS" panose="030F0702030302020204" pitchFamily="66" charset="0"/>
              </a:rPr>
              <a:t>tipus</a:t>
            </a:r>
            <a:endParaRPr lang="es-ES_tradnl" sz="2500" dirty="0">
              <a:latin typeface="Comic Sans MS" panose="030F0702030302020204" pitchFamily="66" charset="0"/>
            </a:endParaRPr>
          </a:p>
          <a:p>
            <a:r>
              <a:rPr lang="es-ES_tradnl" sz="2500" dirty="0">
                <a:latin typeface="Comic Sans MS" panose="030F0702030302020204" pitchFamily="66" charset="0"/>
              </a:rPr>
              <a:t>                                         x = b</a:t>
            </a:r>
            <a:r>
              <a:rPr lang="es-ES_tradnl" sz="2500" baseline="-25000" dirty="0">
                <a:latin typeface="Comic Sans MS" panose="030F0702030302020204" pitchFamily="66" charset="0"/>
              </a:rPr>
              <a:t>1</a:t>
            </a:r>
            <a:r>
              <a:rPr lang="es-ES_tradnl" sz="2500" dirty="0">
                <a:latin typeface="Comic Sans MS" panose="030F0702030302020204" pitchFamily="66" charset="0"/>
              </a:rPr>
              <a:t> + b</a:t>
            </a:r>
            <a:r>
              <a:rPr lang="es-ES_tradnl" sz="2500" baseline="-25000" dirty="0">
                <a:latin typeface="Comic Sans MS" panose="030F0702030302020204" pitchFamily="66" charset="0"/>
              </a:rPr>
              <a:t>2</a:t>
            </a:r>
            <a:r>
              <a:rPr lang="es-ES_tradnl" sz="2500" dirty="0">
                <a:latin typeface="Comic Sans MS" panose="030F0702030302020204" pitchFamily="66" charset="0"/>
              </a:rPr>
              <a:t> y     (b</a:t>
            </a:r>
            <a:r>
              <a:rPr lang="es-ES_tradnl" sz="2500" baseline="-25000" dirty="0">
                <a:latin typeface="Comic Sans MS" panose="030F0702030302020204" pitchFamily="66" charset="0"/>
              </a:rPr>
              <a:t>1  </a:t>
            </a:r>
            <a:r>
              <a:rPr lang="es-ES_tradnl" sz="2500" dirty="0">
                <a:latin typeface="Comic Sans MS" panose="030F0702030302020204" pitchFamily="66" charset="0"/>
              </a:rPr>
              <a:t>,</a:t>
            </a:r>
            <a:r>
              <a:rPr lang="es-ES_tradnl" sz="2500" baseline="-25000" dirty="0">
                <a:latin typeface="Comic Sans MS" panose="030F0702030302020204" pitchFamily="66" charset="0"/>
              </a:rPr>
              <a:t> </a:t>
            </a:r>
            <a:r>
              <a:rPr lang="es-ES_tradnl" sz="2500" dirty="0">
                <a:latin typeface="Comic Sans MS" panose="030F0702030302020204" pitchFamily="66" charset="0"/>
              </a:rPr>
              <a:t>b</a:t>
            </a:r>
            <a:r>
              <a:rPr lang="es-ES_tradnl" sz="2500" baseline="-25000" dirty="0">
                <a:latin typeface="Comic Sans MS" panose="030F0702030302020204" pitchFamily="66" charset="0"/>
              </a:rPr>
              <a:t>2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>
                <a:latin typeface="Comic Sans MS" panose="030F0702030302020204" pitchFamily="66" charset="0"/>
                <a:ea typeface="Cambria Math" panose="02040503050406030204" pitchFamily="18" charset="0"/>
              </a:rPr>
              <a:t>∈ R</a:t>
            </a:r>
            <a:r>
              <a:rPr lang="es-ES_tradnl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s-ES_tradnl" sz="2500" dirty="0"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40D6335-A65C-4A20-9FC4-A51A3E267879}"/>
              </a:ext>
            </a:extLst>
          </p:cNvPr>
          <p:cNvSpPr txBox="1"/>
          <p:nvPr/>
        </p:nvSpPr>
        <p:spPr>
          <a:xfrm>
            <a:off x="516889" y="3328326"/>
            <a:ext cx="116751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latin typeface="Comic Sans MS" panose="030F0702030302020204" pitchFamily="66" charset="0"/>
              </a:rPr>
              <a:t>  </a:t>
            </a:r>
            <a:r>
              <a:rPr lang="es-ES_tradnl" sz="2500" dirty="0" err="1">
                <a:latin typeface="Comic Sans MS" panose="030F0702030302020204" pitchFamily="66" charset="0"/>
              </a:rPr>
              <a:t>Substituint</a:t>
            </a:r>
            <a:r>
              <a:rPr lang="es-ES_tradnl" sz="2500" dirty="0">
                <a:latin typeface="Comic Sans MS" panose="030F0702030302020204" pitchFamily="66" charset="0"/>
              </a:rPr>
              <a:t> en </a:t>
            </a:r>
            <a:r>
              <a:rPr lang="es-ES_tradnl" sz="2500" dirty="0" err="1">
                <a:latin typeface="Comic Sans MS" panose="030F0702030302020204" pitchFamily="66" charset="0"/>
              </a:rPr>
              <a:t>aquesta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segona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expressió</a:t>
            </a:r>
            <a:r>
              <a:rPr lang="es-ES_tradnl" sz="2500" dirty="0">
                <a:latin typeface="Comic Sans MS" panose="030F0702030302020204" pitchFamily="66" charset="0"/>
              </a:rPr>
              <a:t> “y” per “a</a:t>
            </a:r>
            <a:r>
              <a:rPr lang="es-ES_tradnl" sz="2500" baseline="-25000" dirty="0">
                <a:latin typeface="Comic Sans MS" panose="030F0702030302020204" pitchFamily="66" charset="0"/>
              </a:rPr>
              <a:t>1</a:t>
            </a:r>
            <a:r>
              <a:rPr lang="es-ES_tradnl" sz="2500" dirty="0">
                <a:latin typeface="Comic Sans MS" panose="030F0702030302020204" pitchFamily="66" charset="0"/>
              </a:rPr>
              <a:t> + a</a:t>
            </a:r>
            <a:r>
              <a:rPr lang="es-ES_tradnl" sz="2500" baseline="-25000" dirty="0">
                <a:latin typeface="Comic Sans MS" panose="030F0702030302020204" pitchFamily="66" charset="0"/>
              </a:rPr>
              <a:t>2</a:t>
            </a:r>
            <a:r>
              <a:rPr lang="es-ES_tradnl" sz="2500" dirty="0">
                <a:latin typeface="Comic Sans MS" panose="030F0702030302020204" pitchFamily="66" charset="0"/>
              </a:rPr>
              <a:t> x” : </a:t>
            </a:r>
          </a:p>
          <a:p>
            <a:r>
              <a:rPr lang="es-ES_tradnl" sz="2500" dirty="0">
                <a:latin typeface="Comic Sans MS" panose="030F0702030302020204" pitchFamily="66" charset="0"/>
              </a:rPr>
              <a:t>   x = b</a:t>
            </a:r>
            <a:r>
              <a:rPr lang="es-ES_tradnl" sz="2500" baseline="-25000" dirty="0">
                <a:latin typeface="Comic Sans MS" panose="030F0702030302020204" pitchFamily="66" charset="0"/>
              </a:rPr>
              <a:t>1 </a:t>
            </a:r>
            <a:r>
              <a:rPr lang="es-ES_tradnl" sz="2500" dirty="0">
                <a:latin typeface="Comic Sans MS" panose="030F0702030302020204" pitchFamily="66" charset="0"/>
              </a:rPr>
              <a:t>+ b</a:t>
            </a:r>
            <a:r>
              <a:rPr lang="es-ES_tradnl" sz="2500" baseline="-25000" dirty="0">
                <a:latin typeface="Comic Sans MS" panose="030F0702030302020204" pitchFamily="66" charset="0"/>
              </a:rPr>
              <a:t>2</a:t>
            </a:r>
            <a:r>
              <a:rPr lang="es-ES_tradnl" sz="2500" dirty="0">
                <a:latin typeface="Comic Sans MS" panose="030F0702030302020204" pitchFamily="66" charset="0"/>
              </a:rPr>
              <a:t>(a</a:t>
            </a:r>
            <a:r>
              <a:rPr lang="es-ES_tradnl" sz="2500" baseline="-25000" dirty="0">
                <a:latin typeface="Comic Sans MS" panose="030F0702030302020204" pitchFamily="66" charset="0"/>
              </a:rPr>
              <a:t>1</a:t>
            </a:r>
            <a:r>
              <a:rPr lang="es-ES_tradnl" sz="2500" dirty="0">
                <a:latin typeface="Comic Sans MS" panose="030F0702030302020204" pitchFamily="66" charset="0"/>
              </a:rPr>
              <a:t>+a</a:t>
            </a:r>
            <a:r>
              <a:rPr lang="es-ES_tradnl" sz="2500" baseline="-25000" dirty="0">
                <a:latin typeface="Comic Sans MS" panose="030F0702030302020204" pitchFamily="66" charset="0"/>
              </a:rPr>
              <a:t>2</a:t>
            </a:r>
            <a:r>
              <a:rPr lang="es-ES_tradnl" sz="2500" dirty="0">
                <a:latin typeface="Comic Sans MS" panose="030F0702030302020204" pitchFamily="66" charset="0"/>
              </a:rPr>
              <a:t>x)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7E12AAF-8CC9-3DF1-9CDF-385AA5CB0796}"/>
              </a:ext>
            </a:extLst>
          </p:cNvPr>
          <p:cNvSpPr txBox="1"/>
          <p:nvPr/>
        </p:nvSpPr>
        <p:spPr>
          <a:xfrm>
            <a:off x="3465164" y="3713046"/>
            <a:ext cx="71831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latin typeface="Comic Sans MS" panose="030F0702030302020204" pitchFamily="66" charset="0"/>
              </a:rPr>
              <a:t>         x = (b</a:t>
            </a:r>
            <a:r>
              <a:rPr lang="es-ES_tradnl" sz="2500" baseline="-25000" dirty="0">
                <a:latin typeface="Comic Sans MS" panose="030F0702030302020204" pitchFamily="66" charset="0"/>
              </a:rPr>
              <a:t>1</a:t>
            </a:r>
            <a:r>
              <a:rPr lang="es-ES_tradnl" sz="2500" dirty="0">
                <a:latin typeface="Comic Sans MS" panose="030F0702030302020204" pitchFamily="66" charset="0"/>
              </a:rPr>
              <a:t>+b</a:t>
            </a:r>
            <a:r>
              <a:rPr lang="es-ES_tradnl" sz="2500" baseline="-25000" dirty="0">
                <a:latin typeface="Comic Sans MS" panose="030F0702030302020204" pitchFamily="66" charset="0"/>
              </a:rPr>
              <a:t>2</a:t>
            </a:r>
            <a:r>
              <a:rPr lang="es-ES_tradnl" sz="2500" dirty="0">
                <a:latin typeface="Comic Sans MS" panose="030F0702030302020204" pitchFamily="66" charset="0"/>
              </a:rPr>
              <a:t>a</a:t>
            </a:r>
            <a:r>
              <a:rPr lang="es-ES_tradnl" sz="2500" baseline="-25000" dirty="0">
                <a:latin typeface="Comic Sans MS" panose="030F0702030302020204" pitchFamily="66" charset="0"/>
              </a:rPr>
              <a:t>1</a:t>
            </a:r>
            <a:r>
              <a:rPr lang="es-ES_tradnl" sz="2500" dirty="0">
                <a:latin typeface="Comic Sans MS" panose="030F0702030302020204" pitchFamily="66" charset="0"/>
              </a:rPr>
              <a:t>) + (b</a:t>
            </a:r>
            <a:r>
              <a:rPr lang="es-ES_tradnl" sz="2500" baseline="-25000" dirty="0">
                <a:latin typeface="Comic Sans MS" panose="030F0702030302020204" pitchFamily="66" charset="0"/>
              </a:rPr>
              <a:t>2</a:t>
            </a:r>
            <a:r>
              <a:rPr lang="es-ES_tradnl" sz="2500" dirty="0">
                <a:latin typeface="Comic Sans MS" panose="030F0702030302020204" pitchFamily="66" charset="0"/>
              </a:rPr>
              <a:t>a</a:t>
            </a:r>
            <a:r>
              <a:rPr lang="es-ES_tradnl" sz="2500" baseline="-25000" dirty="0">
                <a:latin typeface="Comic Sans MS" panose="030F0702030302020204" pitchFamily="66" charset="0"/>
              </a:rPr>
              <a:t>2</a:t>
            </a:r>
            <a:r>
              <a:rPr lang="es-ES_tradnl" sz="2500" dirty="0">
                <a:latin typeface="Comic Sans MS" panose="030F0702030302020204" pitchFamily="66" charset="0"/>
              </a:rPr>
              <a:t>)x   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BC6FEBA-4732-6597-42D6-A38EC57BD061}"/>
              </a:ext>
            </a:extLst>
          </p:cNvPr>
          <p:cNvSpPr txBox="1"/>
          <p:nvPr/>
        </p:nvSpPr>
        <p:spPr>
          <a:xfrm>
            <a:off x="8389721" y="3738557"/>
            <a:ext cx="42236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latin typeface="Comic Sans MS" panose="030F0702030302020204" pitchFamily="66" charset="0"/>
              </a:rPr>
              <a:t>0 = (b</a:t>
            </a:r>
            <a:r>
              <a:rPr lang="es-ES_tradnl" sz="2500" baseline="-25000" dirty="0">
                <a:latin typeface="Comic Sans MS" panose="030F0702030302020204" pitchFamily="66" charset="0"/>
              </a:rPr>
              <a:t>1</a:t>
            </a:r>
            <a:r>
              <a:rPr lang="es-ES_tradnl" sz="2500" dirty="0">
                <a:latin typeface="Comic Sans MS" panose="030F0702030302020204" pitchFamily="66" charset="0"/>
              </a:rPr>
              <a:t>+b</a:t>
            </a:r>
            <a:r>
              <a:rPr lang="es-ES_tradnl" sz="2500" baseline="-25000" dirty="0">
                <a:latin typeface="Comic Sans MS" panose="030F0702030302020204" pitchFamily="66" charset="0"/>
              </a:rPr>
              <a:t>2</a:t>
            </a:r>
            <a:r>
              <a:rPr lang="es-ES_tradnl" sz="2500" dirty="0">
                <a:latin typeface="Comic Sans MS" panose="030F0702030302020204" pitchFamily="66" charset="0"/>
              </a:rPr>
              <a:t>a</a:t>
            </a:r>
            <a:r>
              <a:rPr lang="es-ES_tradnl" sz="2500" baseline="-25000" dirty="0">
                <a:latin typeface="Comic Sans MS" panose="030F0702030302020204" pitchFamily="66" charset="0"/>
              </a:rPr>
              <a:t>1</a:t>
            </a:r>
            <a:r>
              <a:rPr lang="es-ES_tradnl" sz="2500" dirty="0">
                <a:latin typeface="Comic Sans MS" panose="030F0702030302020204" pitchFamily="66" charset="0"/>
              </a:rPr>
              <a:t>) + (b</a:t>
            </a:r>
            <a:r>
              <a:rPr lang="es-ES_tradnl" sz="2500" baseline="-25000" dirty="0">
                <a:latin typeface="Comic Sans MS" panose="030F0702030302020204" pitchFamily="66" charset="0"/>
              </a:rPr>
              <a:t>2</a:t>
            </a:r>
            <a:r>
              <a:rPr lang="es-ES_tradnl" sz="2500" dirty="0">
                <a:latin typeface="Comic Sans MS" panose="030F0702030302020204" pitchFamily="66" charset="0"/>
              </a:rPr>
              <a:t>a</a:t>
            </a:r>
            <a:r>
              <a:rPr lang="es-ES_tradnl" sz="2500" baseline="-25000" dirty="0">
                <a:latin typeface="Comic Sans MS" panose="030F0702030302020204" pitchFamily="66" charset="0"/>
              </a:rPr>
              <a:t>2</a:t>
            </a:r>
            <a:r>
              <a:rPr lang="es-ES_tradnl" sz="2500" dirty="0">
                <a:latin typeface="Comic Sans MS" panose="030F0702030302020204" pitchFamily="66" charset="0"/>
              </a:rPr>
              <a:t>-1)x, </a:t>
            </a: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4AA4749C-E090-3274-CEE4-08569067EE91}"/>
              </a:ext>
            </a:extLst>
          </p:cNvPr>
          <p:cNvSpPr/>
          <p:nvPr/>
        </p:nvSpPr>
        <p:spPr>
          <a:xfrm>
            <a:off x="3604909" y="3833168"/>
            <a:ext cx="706526" cy="287831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36F96338-C483-E386-594A-CE1F61DC7F08}"/>
              </a:ext>
            </a:extLst>
          </p:cNvPr>
          <p:cNvSpPr/>
          <p:nvPr/>
        </p:nvSpPr>
        <p:spPr>
          <a:xfrm>
            <a:off x="7683195" y="3833168"/>
            <a:ext cx="706526" cy="287831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3CBD507-A08C-33FF-9D2D-012072D5FE67}"/>
              </a:ext>
            </a:extLst>
          </p:cNvPr>
          <p:cNvSpPr txBox="1"/>
          <p:nvPr/>
        </p:nvSpPr>
        <p:spPr>
          <a:xfrm>
            <a:off x="545684" y="4215611"/>
            <a:ext cx="116751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latin typeface="Comic Sans MS" panose="030F0702030302020204" pitchFamily="66" charset="0"/>
              </a:rPr>
              <a:t>  </a:t>
            </a:r>
            <a:r>
              <a:rPr lang="es-ES_tradnl" sz="2500" dirty="0" err="1">
                <a:latin typeface="Comic Sans MS" panose="030F0702030302020204" pitchFamily="66" charset="0"/>
              </a:rPr>
              <a:t>d’on</a:t>
            </a:r>
            <a:r>
              <a:rPr lang="es-ES_tradnl" sz="2500" dirty="0">
                <a:latin typeface="Comic Sans MS" panose="030F0702030302020204" pitchFamily="66" charset="0"/>
              </a:rPr>
              <a:t>, per tal que es </a:t>
            </a:r>
            <a:r>
              <a:rPr lang="es-ES_tradnl" sz="2500" dirty="0" err="1">
                <a:latin typeface="Comic Sans MS" panose="030F0702030302020204" pitchFamily="66" charset="0"/>
              </a:rPr>
              <a:t>compleixi</a:t>
            </a:r>
            <a:r>
              <a:rPr lang="es-ES_tradnl" sz="2500" dirty="0">
                <a:latin typeface="Comic Sans MS" panose="030F0702030302020204" pitchFamily="66" charset="0"/>
              </a:rPr>
              <a:t> per a </a:t>
            </a:r>
            <a:r>
              <a:rPr lang="es-ES_tradnl" sz="2500" dirty="0" err="1">
                <a:latin typeface="Comic Sans MS" panose="030F0702030302020204" pitchFamily="66" charset="0"/>
              </a:rPr>
              <a:t>diferents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valors</a:t>
            </a:r>
            <a:r>
              <a:rPr lang="es-ES_tradnl" sz="2500" dirty="0">
                <a:latin typeface="Comic Sans MS" panose="030F0702030302020204" pitchFamily="66" charset="0"/>
              </a:rPr>
              <a:t> de “x”, ha de </a:t>
            </a:r>
            <a:r>
              <a:rPr lang="es-ES_tradnl" sz="2500" dirty="0" err="1">
                <a:latin typeface="Comic Sans MS" panose="030F0702030302020204" pitchFamily="66" charset="0"/>
              </a:rPr>
              <a:t>succeir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</a:p>
          <a:p>
            <a:r>
              <a:rPr lang="es-ES_tradnl" sz="2500" dirty="0">
                <a:latin typeface="Comic Sans MS" panose="030F0702030302020204" pitchFamily="66" charset="0"/>
              </a:rPr>
              <a:t>  que  b</a:t>
            </a:r>
            <a:r>
              <a:rPr lang="es-ES_tradnl" sz="2500" baseline="-25000" dirty="0">
                <a:latin typeface="Comic Sans MS" panose="030F0702030302020204" pitchFamily="66" charset="0"/>
              </a:rPr>
              <a:t>2 </a:t>
            </a:r>
            <a:r>
              <a:rPr lang="es-ES_tradnl" sz="2500" dirty="0">
                <a:latin typeface="Comic Sans MS" panose="030F0702030302020204" pitchFamily="66" charset="0"/>
              </a:rPr>
              <a:t>a</a:t>
            </a:r>
            <a:r>
              <a:rPr lang="es-ES_tradnl" sz="2500" baseline="-25000" dirty="0">
                <a:latin typeface="Comic Sans MS" panose="030F0702030302020204" pitchFamily="66" charset="0"/>
              </a:rPr>
              <a:t>2 </a:t>
            </a:r>
            <a:r>
              <a:rPr lang="es-ES_tradnl" sz="2500" dirty="0">
                <a:latin typeface="Comic Sans MS" panose="030F0702030302020204" pitchFamily="66" charset="0"/>
              </a:rPr>
              <a:t>– 1 = 0, o </a:t>
            </a:r>
            <a:r>
              <a:rPr lang="es-ES_tradnl" sz="2500" dirty="0" err="1">
                <a:latin typeface="Comic Sans MS" panose="030F0702030302020204" pitchFamily="66" charset="0"/>
              </a:rPr>
              <a:t>sigui</a:t>
            </a:r>
            <a:r>
              <a:rPr lang="es-ES_tradnl" sz="2500" dirty="0">
                <a:latin typeface="Comic Sans MS" panose="030F0702030302020204" pitchFamily="66" charset="0"/>
              </a:rPr>
              <a:t>, </a:t>
            </a:r>
            <a:r>
              <a:rPr lang="es-ES_tradnl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es-ES_tradnl" sz="25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 </a:t>
            </a:r>
            <a:r>
              <a:rPr lang="es-ES_tradnl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b</a:t>
            </a:r>
            <a:r>
              <a:rPr lang="es-ES_tradnl" sz="25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 </a:t>
            </a:r>
            <a:r>
              <a:rPr lang="es-ES_tradnl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=1</a:t>
            </a:r>
            <a:r>
              <a:rPr lang="es-ES_tradnl" sz="2500" dirty="0">
                <a:latin typeface="Comic Sans MS" panose="030F0702030302020204" pitchFamily="66" charset="0"/>
              </a:rPr>
              <a:t>.</a:t>
            </a:r>
            <a:r>
              <a:rPr lang="es-ES_tradnl" sz="2500" baseline="-25000" dirty="0">
                <a:latin typeface="Comic Sans MS" panose="030F0702030302020204" pitchFamily="66" charset="0"/>
              </a:rPr>
              <a:t> </a:t>
            </a:r>
            <a:endParaRPr lang="es-ES_tradnl" sz="2500" dirty="0">
              <a:latin typeface="Comic Sans MS" panose="030F0702030302020204" pitchFamily="66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AB2D643-CEB2-3624-3D48-8482A448CBE4}"/>
              </a:ext>
            </a:extLst>
          </p:cNvPr>
          <p:cNvSpPr txBox="1"/>
          <p:nvPr/>
        </p:nvSpPr>
        <p:spPr>
          <a:xfrm>
            <a:off x="574479" y="5123552"/>
            <a:ext cx="1167511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latin typeface="Comic Sans MS" panose="030F0702030302020204" pitchFamily="66" charset="0"/>
              </a:rPr>
              <a:t>  </a:t>
            </a:r>
            <a:r>
              <a:rPr lang="es-ES_tradnl" sz="2500" dirty="0" err="1">
                <a:latin typeface="Comic Sans MS" panose="030F0702030302020204" pitchFamily="66" charset="0"/>
              </a:rPr>
              <a:t>Aquesta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igualtat</a:t>
            </a:r>
            <a:r>
              <a:rPr lang="es-ES_tradnl" sz="2500" dirty="0">
                <a:latin typeface="Comic Sans MS" panose="030F0702030302020204" pitchFamily="66" charset="0"/>
              </a:rPr>
              <a:t>  (a</a:t>
            </a:r>
            <a:r>
              <a:rPr lang="es-ES_tradnl" sz="2500" baseline="-25000" dirty="0">
                <a:latin typeface="Comic Sans MS" panose="030F0702030302020204" pitchFamily="66" charset="0"/>
              </a:rPr>
              <a:t>2 </a:t>
            </a:r>
            <a:r>
              <a:rPr lang="es-ES_tradnl" sz="2500" dirty="0">
                <a:latin typeface="Comic Sans MS" panose="030F0702030302020204" pitchFamily="66" charset="0"/>
              </a:rPr>
              <a:t>b</a:t>
            </a:r>
            <a:r>
              <a:rPr lang="es-ES_tradnl" sz="2500" baseline="-25000" dirty="0">
                <a:latin typeface="Comic Sans MS" panose="030F0702030302020204" pitchFamily="66" charset="0"/>
              </a:rPr>
              <a:t>2 </a:t>
            </a:r>
            <a:r>
              <a:rPr lang="es-ES_tradnl" sz="2500" dirty="0">
                <a:latin typeface="Comic Sans MS" panose="030F0702030302020204" pitchFamily="66" charset="0"/>
              </a:rPr>
              <a:t>= 1), de </a:t>
            </a:r>
            <a:r>
              <a:rPr lang="es-ES_tradnl" sz="2500" dirty="0" err="1">
                <a:latin typeface="Comic Sans MS" panose="030F0702030302020204" pitchFamily="66" charset="0"/>
              </a:rPr>
              <a:t>fet</a:t>
            </a:r>
            <a:r>
              <a:rPr lang="es-ES_tradnl" sz="2500" dirty="0">
                <a:latin typeface="Comic Sans MS" panose="030F0702030302020204" pitchFamily="66" charset="0"/>
              </a:rPr>
              <a:t>, </a:t>
            </a:r>
            <a:r>
              <a:rPr lang="es-ES_tradnl" sz="2500" i="1" dirty="0">
                <a:latin typeface="Comic Sans MS" panose="030F0702030302020204" pitchFamily="66" charset="0"/>
              </a:rPr>
              <a:t>no es </a:t>
            </a:r>
            <a:r>
              <a:rPr lang="es-ES_tradnl" sz="2500" i="1" dirty="0" err="1">
                <a:latin typeface="Comic Sans MS" panose="030F0702030302020204" pitchFamily="66" charset="0"/>
              </a:rPr>
              <a:t>compleix</a:t>
            </a:r>
            <a:r>
              <a:rPr lang="es-ES_tradnl" sz="2500" dirty="0">
                <a:latin typeface="Comic Sans MS" panose="030F0702030302020204" pitchFamily="66" charset="0"/>
              </a:rPr>
              <a:t>, ja que </a:t>
            </a:r>
            <a:r>
              <a:rPr lang="es-ES_tradnl" sz="2500" dirty="0" err="1">
                <a:latin typeface="Comic Sans MS" panose="030F0702030302020204" pitchFamily="66" charset="0"/>
              </a:rPr>
              <a:t>els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punts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donats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</a:p>
          <a:p>
            <a:r>
              <a:rPr lang="es-ES_tradnl" sz="2500" dirty="0">
                <a:latin typeface="Comic Sans MS" panose="030F0702030302020204" pitchFamily="66" charset="0"/>
              </a:rPr>
              <a:t>  no </a:t>
            </a:r>
            <a:r>
              <a:rPr lang="es-ES_tradnl" sz="2500" dirty="0" err="1">
                <a:latin typeface="Comic Sans MS" panose="030F0702030302020204" pitchFamily="66" charset="0"/>
              </a:rPr>
              <a:t>estan</a:t>
            </a:r>
            <a:r>
              <a:rPr lang="es-ES_tradnl" sz="2500" dirty="0">
                <a:latin typeface="Comic Sans MS" panose="030F0702030302020204" pitchFamily="66" charset="0"/>
              </a:rPr>
              <a:t> (en </a:t>
            </a:r>
            <a:r>
              <a:rPr lang="es-ES_tradnl" sz="2500" dirty="0" err="1">
                <a:latin typeface="Comic Sans MS" panose="030F0702030302020204" pitchFamily="66" charset="0"/>
              </a:rPr>
              <a:t>principi</a:t>
            </a:r>
            <a:r>
              <a:rPr lang="es-ES_tradnl" sz="2500" dirty="0">
                <a:latin typeface="Comic Sans MS" panose="030F0702030302020204" pitchFamily="66" charset="0"/>
              </a:rPr>
              <a:t>) sobre una recta.</a:t>
            </a:r>
            <a:r>
              <a:rPr lang="es-ES_tradnl" sz="2500" baseline="-25000" dirty="0">
                <a:latin typeface="Comic Sans MS" panose="030F0702030302020204" pitchFamily="66" charset="0"/>
              </a:rPr>
              <a:t>  </a:t>
            </a:r>
            <a:r>
              <a:rPr lang="es-ES_tradnl" sz="2500" dirty="0" err="1">
                <a:latin typeface="Comic Sans MS" panose="030F0702030302020204" pitchFamily="66" charset="0"/>
              </a:rPr>
              <a:t>Però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com</a:t>
            </a:r>
            <a:r>
              <a:rPr lang="es-ES_tradnl" sz="2500" dirty="0">
                <a:latin typeface="Comic Sans MS" panose="030F0702030302020204" pitchFamily="66" charset="0"/>
              </a:rPr>
              <a:t> de </a:t>
            </a:r>
            <a:r>
              <a:rPr lang="es-ES_tradnl" sz="2500" dirty="0" err="1">
                <a:latin typeface="Comic Sans MS" panose="030F0702030302020204" pitchFamily="66" charset="0"/>
              </a:rPr>
              <a:t>prop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estigui</a:t>
            </a:r>
            <a:r>
              <a:rPr lang="es-ES_tradnl" sz="2500" dirty="0">
                <a:latin typeface="Comic Sans MS" panose="030F0702030302020204" pitchFamily="66" charset="0"/>
              </a:rPr>
              <a:t> de </a:t>
            </a:r>
            <a:r>
              <a:rPr lang="es-ES_tradnl" sz="2500" dirty="0" err="1">
                <a:latin typeface="Comic Sans MS" panose="030F0702030302020204" pitchFamily="66" charset="0"/>
              </a:rPr>
              <a:t>complir</a:t>
            </a:r>
            <a:r>
              <a:rPr lang="es-ES_tradnl" sz="2500" dirty="0">
                <a:latin typeface="Comic Sans MS" panose="030F0702030302020204" pitchFamily="66" charset="0"/>
              </a:rPr>
              <a:t>-</a:t>
            </a:r>
          </a:p>
          <a:p>
            <a:r>
              <a:rPr lang="es-ES_tradnl" sz="2500" dirty="0">
                <a:latin typeface="Comic Sans MS" panose="030F0702030302020204" pitchFamily="66" charset="0"/>
              </a:rPr>
              <a:t>  -se </a:t>
            </a:r>
            <a:r>
              <a:rPr lang="es-ES_tradnl" sz="2500" dirty="0" err="1">
                <a:latin typeface="Comic Sans MS" panose="030F0702030302020204" pitchFamily="66" charset="0"/>
              </a:rPr>
              <a:t>ens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dóna</a:t>
            </a:r>
            <a:r>
              <a:rPr lang="es-ES_tradnl" sz="2500" dirty="0">
                <a:latin typeface="Comic Sans MS" panose="030F0702030302020204" pitchFamily="66" charset="0"/>
              </a:rPr>
              <a:t> una idea de la </a:t>
            </a:r>
            <a:r>
              <a:rPr lang="es-ES_tradnl" sz="2500" dirty="0" err="1">
                <a:latin typeface="Comic Sans MS" panose="030F0702030302020204" pitchFamily="66" charset="0"/>
              </a:rPr>
              <a:t>bondat</a:t>
            </a:r>
            <a:r>
              <a:rPr lang="es-ES_tradnl" sz="2500" dirty="0">
                <a:latin typeface="Comic Sans MS" panose="030F0702030302020204" pitchFamily="66" charset="0"/>
              </a:rPr>
              <a:t> de la </a:t>
            </a:r>
            <a:r>
              <a:rPr lang="es-ES_tradnl" sz="2500" dirty="0" err="1">
                <a:latin typeface="Comic Sans MS" panose="030F0702030302020204" pitchFamily="66" charset="0"/>
              </a:rPr>
              <a:t>regressió</a:t>
            </a:r>
            <a:r>
              <a:rPr lang="es-ES_tradnl" sz="2500" dirty="0">
                <a:latin typeface="Comic Sans MS" panose="030F0702030302020204" pitchFamily="66" charset="0"/>
              </a:rPr>
              <a:t> lineal inicial. </a:t>
            </a:r>
          </a:p>
        </p:txBody>
      </p:sp>
    </p:spTree>
    <p:extLst>
      <p:ext uri="{BB962C8B-B14F-4D97-AF65-F5344CB8AC3E}">
        <p14:creationId xmlns:p14="http://schemas.microsoft.com/office/powerpoint/2010/main" val="213445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2" grpId="0" animBg="1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DCF23-BC69-6850-F99B-13E3D891B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3554089-0D17-88B4-D452-1682561FB5C9}"/>
              </a:ext>
            </a:extLst>
          </p:cNvPr>
          <p:cNvSpPr txBox="1">
            <a:spLocks/>
          </p:cNvSpPr>
          <p:nvPr/>
        </p:nvSpPr>
        <p:spPr>
          <a:xfrm>
            <a:off x="516891" y="438263"/>
            <a:ext cx="11095006" cy="1046505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400" b="1" dirty="0">
                <a:solidFill>
                  <a:srgbClr val="7030A0"/>
                </a:solidFill>
              </a:rPr>
              <a:t>… cas particular:  </a:t>
            </a:r>
            <a:r>
              <a:rPr lang="es-ES" sz="3400" b="1" i="1" dirty="0">
                <a:solidFill>
                  <a:srgbClr val="FF0000"/>
                </a:solidFill>
              </a:rPr>
              <a:t>recta de </a:t>
            </a:r>
            <a:r>
              <a:rPr lang="es-ES" sz="3400" b="1" i="1" dirty="0" err="1">
                <a:solidFill>
                  <a:srgbClr val="FF0000"/>
                </a:solidFill>
              </a:rPr>
              <a:t>regressió</a:t>
            </a:r>
            <a:r>
              <a:rPr lang="es-ES" sz="3400" b="1" i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s-ES" sz="3400" i="1" dirty="0">
                <a:solidFill>
                  <a:srgbClr val="FF0000"/>
                </a:solidFill>
              </a:rPr>
              <a:t>              </a:t>
            </a:r>
            <a:r>
              <a:rPr lang="es-ES" sz="3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( y(x) = a</a:t>
            </a:r>
            <a:r>
              <a:rPr lang="es-ES" sz="3400" i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 </a:t>
            </a:r>
            <a:r>
              <a:rPr lang="es-ES" sz="3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+ a</a:t>
            </a:r>
            <a:r>
              <a:rPr lang="es-ES" sz="3400" i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sz="3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x )    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C945B1D-67FA-4F6F-0691-1C8BA05D3442}"/>
              </a:ext>
            </a:extLst>
          </p:cNvPr>
          <p:cNvSpPr txBox="1"/>
          <p:nvPr/>
        </p:nvSpPr>
        <p:spPr>
          <a:xfrm>
            <a:off x="516889" y="1723295"/>
            <a:ext cx="115767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latin typeface="Comic Sans MS" panose="030F0702030302020204" pitchFamily="66" charset="0"/>
              </a:rPr>
              <a:t>  El que se sol </a:t>
            </a:r>
            <a:r>
              <a:rPr lang="es-ES_tradnl" sz="2500" dirty="0" err="1">
                <a:latin typeface="Comic Sans MS" panose="030F0702030302020204" pitchFamily="66" charset="0"/>
              </a:rPr>
              <a:t>fer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és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calcular (a</a:t>
            </a:r>
            <a:r>
              <a:rPr lang="es-ES_tradnl" sz="2500" i="1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</a:t>
            </a:r>
            <a:r>
              <a:rPr lang="es-ES_tradnl" sz="2500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  <a:r>
              <a:rPr lang="es-ES_tradnl" sz="2500" i="1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s-ES_tradnl" sz="2500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r>
              <a:rPr lang="es-ES_tradnl" sz="2500" i="1" baseline="30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1/2 </a:t>
            </a:r>
            <a:r>
              <a:rPr lang="es-ES_tradnl" sz="2500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i </a:t>
            </a:r>
            <a:r>
              <a:rPr lang="es-ES_tradnl" sz="2500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veure</a:t>
            </a:r>
            <a:r>
              <a:rPr lang="es-ES_tradnl" sz="2500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_tradnl" sz="2500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com</a:t>
            </a:r>
            <a:r>
              <a:rPr lang="es-ES_tradnl" sz="2500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de </a:t>
            </a:r>
            <a:r>
              <a:rPr lang="es-ES_tradnl" sz="2500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prop</a:t>
            </a:r>
            <a:r>
              <a:rPr lang="es-ES_tradnl" sz="2500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_tradnl" sz="2500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està</a:t>
            </a:r>
            <a:r>
              <a:rPr lang="es-ES_tradnl" sz="2500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de </a:t>
            </a:r>
            <a:r>
              <a:rPr lang="es-ES_tradnl" sz="2500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± 1.</a:t>
            </a:r>
            <a:r>
              <a:rPr lang="es-ES_tradnl" sz="2500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5B99279-4867-1FCB-7D82-A61E5A3B6F2D}"/>
              </a:ext>
            </a:extLst>
          </p:cNvPr>
          <p:cNvSpPr txBox="1"/>
          <p:nvPr/>
        </p:nvSpPr>
        <p:spPr>
          <a:xfrm>
            <a:off x="516889" y="2298482"/>
            <a:ext cx="115767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latin typeface="Comic Sans MS" panose="030F0702030302020204" pitchFamily="66" charset="0"/>
              </a:rPr>
              <a:t>  Ja </a:t>
            </a:r>
            <a:r>
              <a:rPr lang="es-ES_tradnl" sz="2500" dirty="0" err="1">
                <a:latin typeface="Comic Sans MS" panose="030F0702030302020204" pitchFamily="66" charset="0"/>
              </a:rPr>
              <a:t>coneixem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l’expressió</a:t>
            </a:r>
            <a:r>
              <a:rPr lang="es-ES_tradnl" sz="2500" dirty="0">
                <a:latin typeface="Comic Sans MS" panose="030F0702030302020204" pitchFamily="66" charset="0"/>
              </a:rPr>
              <a:t> de  a</a:t>
            </a:r>
            <a:r>
              <a:rPr lang="es-ES_tradnl" sz="2500" baseline="-25000" dirty="0">
                <a:latin typeface="Comic Sans MS" panose="030F0702030302020204" pitchFamily="66" charset="0"/>
              </a:rPr>
              <a:t>2</a:t>
            </a:r>
            <a:r>
              <a:rPr lang="es-ES_tradnl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_tradnl" sz="2500" dirty="0">
                <a:latin typeface="Comic Sans MS" panose="030F0702030302020204" pitchFamily="66" charset="0"/>
              </a:rPr>
              <a:t>;  la de  b</a:t>
            </a:r>
            <a:r>
              <a:rPr lang="es-ES_tradnl" sz="2500" baseline="-25000" dirty="0">
                <a:latin typeface="Comic Sans MS" panose="030F0702030302020204" pitchFamily="66" charset="0"/>
              </a:rPr>
              <a:t>2   </a:t>
            </a:r>
            <a:r>
              <a:rPr lang="es-ES_tradnl" sz="2500" dirty="0" err="1">
                <a:latin typeface="Comic Sans MS" panose="030F0702030302020204" pitchFamily="66" charset="0"/>
              </a:rPr>
              <a:t>s’obtindria</a:t>
            </a:r>
            <a:r>
              <a:rPr lang="es-ES_tradnl" sz="2500" dirty="0">
                <a:latin typeface="Comic Sans MS" panose="030F0702030302020204" pitchFamily="66" charset="0"/>
              </a:rPr>
              <a:t> de la </a:t>
            </a:r>
            <a:r>
              <a:rPr lang="es-ES_tradnl" sz="2500" dirty="0" err="1">
                <a:latin typeface="Comic Sans MS" panose="030F0702030302020204" pitchFamily="66" charset="0"/>
              </a:rPr>
              <a:t>mateixa</a:t>
            </a:r>
            <a:r>
              <a:rPr lang="es-ES_tradnl" sz="2500" dirty="0">
                <a:latin typeface="Comic Sans MS" panose="030F0702030302020204" pitchFamily="66" charset="0"/>
              </a:rPr>
              <a:t>  </a:t>
            </a:r>
          </a:p>
          <a:p>
            <a:r>
              <a:rPr lang="es-ES_tradnl" sz="2500" dirty="0">
                <a:latin typeface="Comic Sans MS" panose="030F0702030302020204" pitchFamily="66" charset="0"/>
              </a:rPr>
              <a:t>  manera, res </a:t>
            </a:r>
            <a:r>
              <a:rPr lang="es-ES_tradnl" sz="2500" dirty="0" err="1">
                <a:latin typeface="Comic Sans MS" panose="030F0702030302020204" pitchFamily="66" charset="0"/>
              </a:rPr>
              <a:t>més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intercanviant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els</a:t>
            </a:r>
            <a:r>
              <a:rPr lang="es-ES_tradnl" sz="2500" dirty="0">
                <a:latin typeface="Comic Sans MS" panose="030F0702030302020204" pitchFamily="66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</a:rPr>
              <a:t>papers</a:t>
            </a:r>
            <a:r>
              <a:rPr lang="es-ES_tradnl" sz="2500" dirty="0">
                <a:latin typeface="Comic Sans MS" panose="030F0702030302020204" pitchFamily="66" charset="0"/>
              </a:rPr>
              <a:t> de x</a:t>
            </a:r>
            <a:r>
              <a:rPr lang="es-ES_tradnl" sz="2500" baseline="-25000" dirty="0">
                <a:latin typeface="Comic Sans MS" panose="030F0702030302020204" pitchFamily="66" charset="0"/>
              </a:rPr>
              <a:t>i</a:t>
            </a:r>
            <a:r>
              <a:rPr lang="es-ES_tradnl" sz="2500" dirty="0">
                <a:latin typeface="Comic Sans MS" panose="030F0702030302020204" pitchFamily="66" charset="0"/>
              </a:rPr>
              <a:t>  i de  </a:t>
            </a:r>
            <a:r>
              <a:rPr lang="es-ES_tradnl" sz="2500" dirty="0" err="1">
                <a:latin typeface="Comic Sans MS" panose="030F0702030302020204" pitchFamily="66" charset="0"/>
              </a:rPr>
              <a:t>y</a:t>
            </a:r>
            <a:r>
              <a:rPr lang="es-ES_tradnl" sz="2500" baseline="-25000" dirty="0" err="1">
                <a:latin typeface="Comic Sans MS" panose="030F0702030302020204" pitchFamily="66" charset="0"/>
              </a:rPr>
              <a:t>i</a:t>
            </a:r>
            <a:r>
              <a:rPr lang="es-ES_tradnl" sz="2500" dirty="0">
                <a:latin typeface="Comic Sans MS" panose="030F0702030302020204" pitchFamily="66" charset="0"/>
              </a:rPr>
              <a:t>  (per a cada i). </a:t>
            </a:r>
          </a:p>
          <a:p>
            <a:r>
              <a:rPr lang="es-ES_tradnl" sz="2500" dirty="0">
                <a:latin typeface="Comic Sans MS" panose="030F0702030302020204" pitchFamily="66" charset="0"/>
              </a:rPr>
              <a:t>  </a:t>
            </a:r>
            <a:r>
              <a:rPr lang="es-ES_tradnl" sz="2500" dirty="0" err="1">
                <a:latin typeface="Comic Sans MS" panose="030F0702030302020204" pitchFamily="66" charset="0"/>
              </a:rPr>
              <a:t>Així</a:t>
            </a:r>
            <a:r>
              <a:rPr lang="es-ES_tradnl" sz="2500" dirty="0">
                <a:latin typeface="Comic Sans MS" panose="030F0702030302020204" pitchFamily="66" charset="0"/>
              </a:rPr>
              <a:t>: 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43A29C3-92BD-E54C-95C3-638180AC4DDC}"/>
              </a:ext>
            </a:extLst>
          </p:cNvPr>
          <p:cNvSpPr/>
          <p:nvPr/>
        </p:nvSpPr>
        <p:spPr>
          <a:xfrm>
            <a:off x="1179871" y="3138669"/>
            <a:ext cx="1043202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>
              <a:latin typeface="Comic Sans MS" panose="030F0702030302020204" pitchFamily="66" charset="0"/>
            </a:endParaRPr>
          </a:p>
          <a:p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</a:t>
            </a:r>
            <a:r>
              <a:rPr lang="es-ES" sz="2400" dirty="0">
                <a:latin typeface="Comic Sans MS" panose="030F0702030302020204" pitchFamily="66" charset="0"/>
              </a:rPr>
              <a:t>  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                      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n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x</a:t>
            </a:r>
            <a:r>
              <a:rPr lang="es-ES" sz="2400" baseline="-25000" dirty="0">
                <a:latin typeface="Comic Sans MS" panose="030F0702030302020204" pitchFamily="66" charset="0"/>
                <a:ea typeface="Yu Gothic UI" panose="020B0500000000000000" pitchFamily="34" charset="-128"/>
              </a:rPr>
              <a:t>i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latin typeface="Comic Sans MS" panose="030F0702030302020204" pitchFamily="66" charset="0"/>
              </a:rPr>
              <a:t>i</a:t>
            </a:r>
            <a:r>
              <a:rPr lang="es-ES" sz="2400" dirty="0">
                <a:latin typeface="Comic Sans MS" panose="030F0702030302020204" pitchFamily="66" charset="0"/>
              </a:rPr>
              <a:t> - 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latin typeface="Comic Sans MS" panose="030F0702030302020204" pitchFamily="66" charset="0"/>
              </a:rPr>
              <a:t>i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 ∑ </a:t>
            </a:r>
            <a:r>
              <a:rPr lang="es-ES" sz="2400" dirty="0" err="1"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latin typeface="Comic Sans MS" panose="030F0702030302020204" pitchFamily="66" charset="0"/>
              </a:rPr>
              <a:t>i</a:t>
            </a:r>
            <a:r>
              <a:rPr lang="es-ES" sz="2400" baseline="-25000" dirty="0">
                <a:latin typeface="Comic Sans MS" panose="030F0702030302020204" pitchFamily="66" charset="0"/>
              </a:rPr>
              <a:t>           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n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x</a:t>
            </a:r>
            <a:r>
              <a:rPr lang="es-ES" sz="2400" baseline="-25000" dirty="0">
                <a:latin typeface="Comic Sans MS" panose="030F0702030302020204" pitchFamily="66" charset="0"/>
                <a:ea typeface="Yu Gothic UI" panose="020B0500000000000000" pitchFamily="34" charset="-128"/>
              </a:rPr>
              <a:t>i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latin typeface="Comic Sans MS" panose="030F0702030302020204" pitchFamily="66" charset="0"/>
              </a:rPr>
              <a:t>i</a:t>
            </a:r>
            <a:r>
              <a:rPr lang="es-ES" sz="2400" dirty="0">
                <a:latin typeface="Comic Sans MS" panose="030F0702030302020204" pitchFamily="66" charset="0"/>
              </a:rPr>
              <a:t> - 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latin typeface="Comic Sans MS" panose="030F0702030302020204" pitchFamily="66" charset="0"/>
              </a:rPr>
              <a:t>i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 ∑ </a:t>
            </a:r>
            <a:r>
              <a:rPr lang="es-ES" sz="2400" dirty="0" err="1"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latin typeface="Comic Sans MS" panose="030F0702030302020204" pitchFamily="66" charset="0"/>
              </a:rPr>
              <a:t>i</a:t>
            </a:r>
            <a:r>
              <a:rPr lang="es-ES" sz="2400" baseline="-25000" dirty="0">
                <a:latin typeface="Comic Sans MS" panose="030F0702030302020204" pitchFamily="66" charset="0"/>
              </a:rPr>
              <a:t>      </a:t>
            </a:r>
            <a:r>
              <a:rPr lang="es-ES" sz="2400" baseline="30000" dirty="0">
                <a:latin typeface="Comic Sans MS" panose="030F0702030302020204" pitchFamily="66" charset="0"/>
              </a:rPr>
              <a:t>1/2</a:t>
            </a:r>
          </a:p>
          <a:p>
            <a:r>
              <a:rPr lang="es-E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s-ES" sz="3200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xy</a:t>
            </a:r>
            <a:r>
              <a:rPr lang="es-ES" sz="2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latin typeface="Comic Sans MS" panose="030F0702030302020204" pitchFamily="66" charset="0"/>
              </a:rPr>
              <a:t>= </a:t>
            </a:r>
            <a:r>
              <a:rPr lang="es-ES_tradnl" sz="2400" dirty="0">
                <a:latin typeface="Comic Sans MS" panose="030F0702030302020204" pitchFamily="66" charset="0"/>
              </a:rPr>
              <a:t>(a</a:t>
            </a:r>
            <a:r>
              <a:rPr lang="es-ES_tradnl" sz="2400" baseline="-25000" dirty="0">
                <a:latin typeface="Comic Sans MS" panose="030F0702030302020204" pitchFamily="66" charset="0"/>
              </a:rPr>
              <a:t>2 </a:t>
            </a:r>
            <a:r>
              <a:rPr lang="es-ES_tradnl" sz="2400" dirty="0">
                <a:latin typeface="Comic Sans MS" panose="030F0702030302020204" pitchFamily="66" charset="0"/>
              </a:rPr>
              <a:t>b</a:t>
            </a:r>
            <a:r>
              <a:rPr lang="es-ES_tradnl" sz="2400" baseline="-25000" dirty="0">
                <a:latin typeface="Comic Sans MS" panose="030F0702030302020204" pitchFamily="66" charset="0"/>
              </a:rPr>
              <a:t>2</a:t>
            </a:r>
            <a:r>
              <a:rPr lang="es-ES_tradnl" sz="2400" dirty="0">
                <a:latin typeface="Comic Sans MS" panose="030F0702030302020204" pitchFamily="66" charset="0"/>
              </a:rPr>
              <a:t>)</a:t>
            </a:r>
            <a:r>
              <a:rPr lang="es-ES_tradnl" sz="2400" baseline="30000" dirty="0">
                <a:latin typeface="Comic Sans MS" panose="030F0702030302020204" pitchFamily="66" charset="0"/>
              </a:rPr>
              <a:t>1/2</a:t>
            </a:r>
            <a:r>
              <a:rPr lang="es-ES" sz="2400" dirty="0">
                <a:latin typeface="Comic Sans MS" panose="030F0702030302020204" pitchFamily="66" charset="0"/>
              </a:rPr>
              <a:t> =                                   ∙                                     =          </a:t>
            </a:r>
            <a:r>
              <a:rPr lang="es-ES" sz="2400" baseline="30000" dirty="0">
                <a:latin typeface="Comic Sans MS" panose="030F0702030302020204" pitchFamily="66" charset="0"/>
              </a:rPr>
              <a:t> </a:t>
            </a:r>
            <a:r>
              <a:rPr lang="es-ES" sz="2400" baseline="-25000" dirty="0">
                <a:latin typeface="Comic Sans MS" panose="030F0702030302020204" pitchFamily="66" charset="0"/>
              </a:rPr>
              <a:t> </a:t>
            </a:r>
            <a:r>
              <a:rPr lang="es-ES" sz="2400" baseline="30000" dirty="0">
                <a:latin typeface="Comic Sans MS" panose="030F0702030302020204" pitchFamily="66" charset="0"/>
              </a:rPr>
              <a:t> </a:t>
            </a:r>
            <a:endParaRPr lang="es-ES" sz="2400" dirty="0">
              <a:latin typeface="Comic Sans MS" panose="030F0702030302020204" pitchFamily="66" charset="0"/>
            </a:endParaRPr>
          </a:p>
          <a:p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</a:t>
            </a:r>
            <a:r>
              <a:rPr lang="es-ES" sz="2400" dirty="0">
                <a:latin typeface="Comic Sans MS" panose="030F0702030302020204" pitchFamily="66" charset="0"/>
              </a:rPr>
              <a:t>                      n 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latin typeface="Comic Sans MS" panose="030F0702030302020204" pitchFamily="66" charset="0"/>
              </a:rPr>
              <a:t>i</a:t>
            </a:r>
            <a:r>
              <a:rPr lang="es-ES" sz="2400" dirty="0"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latin typeface="Comic Sans MS" panose="030F0702030302020204" pitchFamily="66" charset="0"/>
              </a:rPr>
              <a:t>2</a:t>
            </a:r>
            <a:r>
              <a:rPr lang="es-ES" sz="2400" dirty="0">
                <a:latin typeface="Comic Sans MS" panose="030F0702030302020204" pitchFamily="66" charset="0"/>
              </a:rPr>
              <a:t> -  ( 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latin typeface="Comic Sans MS" panose="030F0702030302020204" pitchFamily="66" charset="0"/>
              </a:rPr>
              <a:t>i </a:t>
            </a:r>
            <a:r>
              <a:rPr lang="es-ES" sz="2400" dirty="0"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latin typeface="Comic Sans MS" panose="030F0702030302020204" pitchFamily="66" charset="0"/>
              </a:rPr>
              <a:t>2</a:t>
            </a:r>
            <a:r>
              <a:rPr lang="es-ES" sz="2400" dirty="0">
                <a:latin typeface="Comic Sans MS" panose="030F0702030302020204" pitchFamily="66" charset="0"/>
              </a:rPr>
              <a:t>       n 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 err="1"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latin typeface="Comic Sans MS" panose="030F0702030302020204" pitchFamily="66" charset="0"/>
              </a:rPr>
              <a:t>i</a:t>
            </a:r>
            <a:r>
              <a:rPr lang="es-ES" sz="2400" dirty="0"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latin typeface="Comic Sans MS" panose="030F0702030302020204" pitchFamily="66" charset="0"/>
              </a:rPr>
              <a:t>2</a:t>
            </a:r>
            <a:r>
              <a:rPr lang="es-ES" sz="2400" dirty="0">
                <a:latin typeface="Comic Sans MS" panose="030F0702030302020204" pitchFamily="66" charset="0"/>
              </a:rPr>
              <a:t> -  ( </a:t>
            </a:r>
            <a:r>
              <a:rPr lang="es-ES" sz="2400" dirty="0"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 err="1"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latin typeface="Comic Sans MS" panose="030F0702030302020204" pitchFamily="66" charset="0"/>
              </a:rPr>
              <a:t>i</a:t>
            </a:r>
            <a:r>
              <a:rPr lang="es-ES" sz="2400" baseline="-250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latin typeface="Comic Sans MS" panose="030F0702030302020204" pitchFamily="66" charset="0"/>
              </a:rPr>
              <a:t>2</a:t>
            </a:r>
            <a:r>
              <a:rPr lang="es-ES" sz="2400" dirty="0">
                <a:latin typeface="Comic Sans MS" panose="030F0702030302020204" pitchFamily="66" charset="0"/>
              </a:rPr>
              <a:t>                     </a:t>
            </a:r>
          </a:p>
          <a:p>
            <a:endParaRPr lang="es-ES" dirty="0">
              <a:latin typeface="Comic Sans MS" panose="030F0702030302020204" pitchFamily="66" charset="0"/>
            </a:endParaRP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459B038D-2BA4-DC4F-C765-0857DBA9837D}"/>
              </a:ext>
            </a:extLst>
          </p:cNvPr>
          <p:cNvCxnSpPr/>
          <p:nvPr/>
        </p:nvCxnSpPr>
        <p:spPr>
          <a:xfrm>
            <a:off x="3636069" y="4076488"/>
            <a:ext cx="2886953" cy="1013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C67DC0DC-9F8C-87CA-7CD4-D099FA99C8F1}"/>
              </a:ext>
            </a:extLst>
          </p:cNvPr>
          <p:cNvCxnSpPr/>
          <p:nvPr/>
        </p:nvCxnSpPr>
        <p:spPr>
          <a:xfrm>
            <a:off x="6902245" y="4086620"/>
            <a:ext cx="2886953" cy="1013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Abrir corchete 18">
            <a:extLst>
              <a:ext uri="{FF2B5EF4-FFF2-40B4-BE49-F238E27FC236}">
                <a16:creationId xmlns:a16="http://schemas.microsoft.com/office/drawing/2014/main" id="{31497109-7DC0-5BC5-9E60-808A945874DF}"/>
              </a:ext>
            </a:extLst>
          </p:cNvPr>
          <p:cNvSpPr/>
          <p:nvPr/>
        </p:nvSpPr>
        <p:spPr>
          <a:xfrm>
            <a:off x="3533512" y="3441978"/>
            <a:ext cx="279035" cy="1309548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Abrir corchete 19">
            <a:extLst>
              <a:ext uri="{FF2B5EF4-FFF2-40B4-BE49-F238E27FC236}">
                <a16:creationId xmlns:a16="http://schemas.microsoft.com/office/drawing/2014/main" id="{8A4989D2-8BB4-FB2C-56AF-65F992D0A1CD}"/>
              </a:ext>
            </a:extLst>
          </p:cNvPr>
          <p:cNvSpPr/>
          <p:nvPr/>
        </p:nvSpPr>
        <p:spPr>
          <a:xfrm flipH="1">
            <a:off x="9642898" y="3498544"/>
            <a:ext cx="292600" cy="1299416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E7A0F41-0352-2E50-2C51-E05644755362}"/>
              </a:ext>
            </a:extLst>
          </p:cNvPr>
          <p:cNvSpPr txBox="1"/>
          <p:nvPr/>
        </p:nvSpPr>
        <p:spPr>
          <a:xfrm>
            <a:off x="7276100" y="3256734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F93406D-6FE7-E238-1475-299AB858CC4F}"/>
              </a:ext>
            </a:extLst>
          </p:cNvPr>
          <p:cNvSpPr txBox="1"/>
          <p:nvPr/>
        </p:nvSpPr>
        <p:spPr>
          <a:xfrm>
            <a:off x="9087659" y="3275830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95586ED-8305-176B-3826-8990458B45CF}"/>
              </a:ext>
            </a:extLst>
          </p:cNvPr>
          <p:cNvSpPr txBox="1"/>
          <p:nvPr/>
        </p:nvSpPr>
        <p:spPr>
          <a:xfrm>
            <a:off x="8453121" y="3271093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7945D00-438F-ED1A-38EF-0CF982401688}"/>
              </a:ext>
            </a:extLst>
          </p:cNvPr>
          <p:cNvSpPr txBox="1"/>
          <p:nvPr/>
        </p:nvSpPr>
        <p:spPr>
          <a:xfrm>
            <a:off x="7276100" y="4111264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EC1E9D9-67AA-70EC-313C-D38620AF3769}"/>
              </a:ext>
            </a:extLst>
          </p:cNvPr>
          <p:cNvSpPr txBox="1"/>
          <p:nvPr/>
        </p:nvSpPr>
        <p:spPr>
          <a:xfrm>
            <a:off x="8782767" y="4096752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61741DF-E4C9-8CA0-42B3-343F3A44A44C}"/>
              </a:ext>
            </a:extLst>
          </p:cNvPr>
          <p:cNvSpPr txBox="1"/>
          <p:nvPr/>
        </p:nvSpPr>
        <p:spPr>
          <a:xfrm>
            <a:off x="5842346" y="3256734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83DE8A3-821C-1641-F115-CE1DA7CD0E58}"/>
              </a:ext>
            </a:extLst>
          </p:cNvPr>
          <p:cNvSpPr txBox="1"/>
          <p:nvPr/>
        </p:nvSpPr>
        <p:spPr>
          <a:xfrm>
            <a:off x="5194300" y="3287063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EB50A948-8C28-1BAA-13E2-565213686A0B}"/>
              </a:ext>
            </a:extLst>
          </p:cNvPr>
          <p:cNvSpPr txBox="1"/>
          <p:nvPr/>
        </p:nvSpPr>
        <p:spPr>
          <a:xfrm>
            <a:off x="4004523" y="3273778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BA080CD-7ED1-639A-44FA-6E728CB0DFDE}"/>
              </a:ext>
            </a:extLst>
          </p:cNvPr>
          <p:cNvSpPr txBox="1"/>
          <p:nvPr/>
        </p:nvSpPr>
        <p:spPr>
          <a:xfrm>
            <a:off x="4065832" y="4102812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B1859328-D3AF-ACFF-E3F1-CFAF75BBDCF3}"/>
              </a:ext>
            </a:extLst>
          </p:cNvPr>
          <p:cNvSpPr txBox="1"/>
          <p:nvPr/>
        </p:nvSpPr>
        <p:spPr>
          <a:xfrm>
            <a:off x="5562700" y="4111264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125229FF-D77D-CE2D-C0FB-C2E255A6628D}"/>
              </a:ext>
            </a:extLst>
          </p:cNvPr>
          <p:cNvSpPr txBox="1"/>
          <p:nvPr/>
        </p:nvSpPr>
        <p:spPr>
          <a:xfrm>
            <a:off x="3948755" y="374581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FEFFD3B-72B7-C25C-D5F5-10DC5350768D}"/>
              </a:ext>
            </a:extLst>
          </p:cNvPr>
          <p:cNvSpPr txBox="1"/>
          <p:nvPr/>
        </p:nvSpPr>
        <p:spPr>
          <a:xfrm>
            <a:off x="5103731" y="375902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C6D83BD4-8879-E9C9-E072-C666A911D3B7}"/>
              </a:ext>
            </a:extLst>
          </p:cNvPr>
          <p:cNvSpPr txBox="1"/>
          <p:nvPr/>
        </p:nvSpPr>
        <p:spPr>
          <a:xfrm>
            <a:off x="7199792" y="375902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19E12B0F-E1D3-A9DB-606C-C4D6CB2738AB}"/>
              </a:ext>
            </a:extLst>
          </p:cNvPr>
          <p:cNvSpPr txBox="1"/>
          <p:nvPr/>
        </p:nvSpPr>
        <p:spPr>
          <a:xfrm>
            <a:off x="8376068" y="375902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DB91980-C569-EF35-69BF-F8FDEE615752}"/>
              </a:ext>
            </a:extLst>
          </p:cNvPr>
          <p:cNvSpPr txBox="1"/>
          <p:nvPr/>
        </p:nvSpPr>
        <p:spPr>
          <a:xfrm>
            <a:off x="9025262" y="377648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39876C01-814E-96F0-9179-C04E147FE7DD}"/>
              </a:ext>
            </a:extLst>
          </p:cNvPr>
          <p:cNvSpPr txBox="1"/>
          <p:nvPr/>
        </p:nvSpPr>
        <p:spPr>
          <a:xfrm>
            <a:off x="4004523" y="4625756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1DFAAF4F-3754-A211-2B20-62C82FA2B6F8}"/>
              </a:ext>
            </a:extLst>
          </p:cNvPr>
          <p:cNvSpPr txBox="1"/>
          <p:nvPr/>
        </p:nvSpPr>
        <p:spPr>
          <a:xfrm>
            <a:off x="5508762" y="4629406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3D438C11-46F8-49A1-92F3-0C8BA711E906}"/>
              </a:ext>
            </a:extLst>
          </p:cNvPr>
          <p:cNvSpPr txBox="1"/>
          <p:nvPr/>
        </p:nvSpPr>
        <p:spPr>
          <a:xfrm>
            <a:off x="7232389" y="4625756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5654B6EA-209E-D3C3-C83F-C4D406034E3D}"/>
              </a:ext>
            </a:extLst>
          </p:cNvPr>
          <p:cNvSpPr txBox="1"/>
          <p:nvPr/>
        </p:nvSpPr>
        <p:spPr>
          <a:xfrm>
            <a:off x="8721877" y="461329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64DD15EF-0A3F-46E4-B5F2-07721DFF9575}"/>
              </a:ext>
            </a:extLst>
          </p:cNvPr>
          <p:cNvSpPr txBox="1"/>
          <p:nvPr/>
        </p:nvSpPr>
        <p:spPr>
          <a:xfrm>
            <a:off x="5774258" y="3757571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EE0E746C-B822-DEE5-3C76-D5BE14266BEC}"/>
              </a:ext>
            </a:extLst>
          </p:cNvPr>
          <p:cNvSpPr/>
          <p:nvPr/>
        </p:nvSpPr>
        <p:spPr>
          <a:xfrm>
            <a:off x="1307009" y="4808092"/>
            <a:ext cx="1043202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>
              <a:latin typeface="Comic Sans MS" panose="030F0702030302020204" pitchFamily="66" charset="0"/>
            </a:endParaRPr>
          </a:p>
          <a:p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</a:t>
            </a:r>
            <a:r>
              <a:rPr lang="es-ES" sz="2400" dirty="0">
                <a:latin typeface="Comic Sans MS" panose="030F0702030302020204" pitchFamily="66" charset="0"/>
              </a:rPr>
              <a:t>  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                                   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n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-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∑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</a:t>
            </a:r>
            <a:endParaRPr lang="es-ES" sz="2400" baseline="30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s-E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</a:t>
            </a:r>
            <a:r>
              <a:rPr lang="es-ES" sz="2400" dirty="0">
                <a:latin typeface="Comic Sans MS" panose="030F0702030302020204" pitchFamily="66" charset="0"/>
              </a:rPr>
              <a:t>=                                    </a:t>
            </a:r>
          </a:p>
          <a:p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</a:t>
            </a:r>
            <a:r>
              <a:rPr lang="es-ES" sz="2400" dirty="0">
                <a:latin typeface="Comic Sans MS" panose="030F0702030302020204" pitchFamily="66" charset="0"/>
              </a:rPr>
              <a:t>         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n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-  (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∙    n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-  (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</a:t>
            </a:r>
          </a:p>
          <a:p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491E66BA-EFB1-BCD0-E7A4-39C04D542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112" y="4871681"/>
            <a:ext cx="408467" cy="493819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231C35E3-46CA-A428-4525-3B4F12CBE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572" y="4864475"/>
            <a:ext cx="408467" cy="493819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63B3F3A5-57D6-5694-7C85-434EA5D31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484" y="4861420"/>
            <a:ext cx="408467" cy="493819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CE48E8E3-6152-9C53-D540-9F1C94568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181" y="5735259"/>
            <a:ext cx="408467" cy="493819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0D396445-1DED-76AB-73E7-5927AFD3E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568" y="5738195"/>
            <a:ext cx="408467" cy="493819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FBFD356B-20A9-8BF6-5126-E8E2BE489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774" y="5737938"/>
            <a:ext cx="408467" cy="493819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EC03A93D-A70D-2191-2538-535EA8147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8876" y="5735259"/>
            <a:ext cx="408467" cy="493819"/>
          </a:xfrm>
          <a:prstGeom prst="rect">
            <a:avLst/>
          </a:prstGeom>
        </p:spPr>
      </p:pic>
      <p:sp>
        <p:nvSpPr>
          <p:cNvPr id="50" name="CuadroTexto 49">
            <a:extLst>
              <a:ext uri="{FF2B5EF4-FFF2-40B4-BE49-F238E27FC236}">
                <a16:creationId xmlns:a16="http://schemas.microsoft.com/office/drawing/2014/main" id="{ACD7651F-6910-5953-1006-20B8287C1915}"/>
              </a:ext>
            </a:extLst>
          </p:cNvPr>
          <p:cNvSpPr txBox="1"/>
          <p:nvPr/>
        </p:nvSpPr>
        <p:spPr>
          <a:xfrm>
            <a:off x="5638112" y="541601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2D24B835-456D-6175-D7C1-B041C7B087DE}"/>
              </a:ext>
            </a:extLst>
          </p:cNvPr>
          <p:cNvSpPr txBox="1"/>
          <p:nvPr/>
        </p:nvSpPr>
        <p:spPr>
          <a:xfrm>
            <a:off x="6816052" y="541601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83D8FDDC-F426-9F6F-5E31-182F04DBFF6A}"/>
              </a:ext>
            </a:extLst>
          </p:cNvPr>
          <p:cNvSpPr txBox="1"/>
          <p:nvPr/>
        </p:nvSpPr>
        <p:spPr>
          <a:xfrm>
            <a:off x="7459689" y="542724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E7225EC9-B10C-932B-EE26-4A8AB543964E}"/>
              </a:ext>
            </a:extLst>
          </p:cNvPr>
          <p:cNvSpPr txBox="1"/>
          <p:nvPr/>
        </p:nvSpPr>
        <p:spPr>
          <a:xfrm>
            <a:off x="4127709" y="630226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0E50B256-4899-622C-6D8C-1175146326DB}"/>
              </a:ext>
            </a:extLst>
          </p:cNvPr>
          <p:cNvSpPr txBox="1"/>
          <p:nvPr/>
        </p:nvSpPr>
        <p:spPr>
          <a:xfrm>
            <a:off x="5617463" y="628465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A727E027-D45F-92D9-F68C-46B54AFBB57C}"/>
              </a:ext>
            </a:extLst>
          </p:cNvPr>
          <p:cNvSpPr txBox="1"/>
          <p:nvPr/>
        </p:nvSpPr>
        <p:spPr>
          <a:xfrm>
            <a:off x="7580992" y="628465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A976C19F-AD09-0177-386F-C7917790F50D}"/>
              </a:ext>
            </a:extLst>
          </p:cNvPr>
          <p:cNvSpPr txBox="1"/>
          <p:nvPr/>
        </p:nvSpPr>
        <p:spPr>
          <a:xfrm>
            <a:off x="9058876" y="629776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2B869D67-9849-9DA2-F7ED-64F73471443B}"/>
              </a:ext>
            </a:extLst>
          </p:cNvPr>
          <p:cNvCxnSpPr>
            <a:cxnSpLocks/>
          </p:cNvCxnSpPr>
          <p:nvPr/>
        </p:nvCxnSpPr>
        <p:spPr>
          <a:xfrm>
            <a:off x="3723360" y="5768888"/>
            <a:ext cx="6902668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Abrir corchete 58">
            <a:extLst>
              <a:ext uri="{FF2B5EF4-FFF2-40B4-BE49-F238E27FC236}">
                <a16:creationId xmlns:a16="http://schemas.microsoft.com/office/drawing/2014/main" id="{5002486B-305A-6198-01DA-3AC21D4F04DF}"/>
              </a:ext>
            </a:extLst>
          </p:cNvPr>
          <p:cNvSpPr/>
          <p:nvPr/>
        </p:nvSpPr>
        <p:spPr>
          <a:xfrm>
            <a:off x="3840603" y="5887071"/>
            <a:ext cx="163920" cy="78453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Abrir corchete 59">
            <a:extLst>
              <a:ext uri="{FF2B5EF4-FFF2-40B4-BE49-F238E27FC236}">
                <a16:creationId xmlns:a16="http://schemas.microsoft.com/office/drawing/2014/main" id="{F6A96224-D041-4287-1887-82924A94383E}"/>
              </a:ext>
            </a:extLst>
          </p:cNvPr>
          <p:cNvSpPr/>
          <p:nvPr/>
        </p:nvSpPr>
        <p:spPr>
          <a:xfrm flipH="1">
            <a:off x="6505992" y="5892392"/>
            <a:ext cx="163920" cy="78453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Abrir corchete 61">
            <a:extLst>
              <a:ext uri="{FF2B5EF4-FFF2-40B4-BE49-F238E27FC236}">
                <a16:creationId xmlns:a16="http://schemas.microsoft.com/office/drawing/2014/main" id="{C7A01D7C-9E58-941B-9C22-F4D9F1C48BD8}"/>
              </a:ext>
            </a:extLst>
          </p:cNvPr>
          <p:cNvSpPr/>
          <p:nvPr/>
        </p:nvSpPr>
        <p:spPr>
          <a:xfrm>
            <a:off x="7304683" y="5885508"/>
            <a:ext cx="163920" cy="78453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Abrir corchete 62">
            <a:extLst>
              <a:ext uri="{FF2B5EF4-FFF2-40B4-BE49-F238E27FC236}">
                <a16:creationId xmlns:a16="http://schemas.microsoft.com/office/drawing/2014/main" id="{7F4BB19E-8934-8F47-1CFC-E83EA0A1A292}"/>
              </a:ext>
            </a:extLst>
          </p:cNvPr>
          <p:cNvSpPr/>
          <p:nvPr/>
        </p:nvSpPr>
        <p:spPr>
          <a:xfrm flipH="1">
            <a:off x="9970072" y="5890829"/>
            <a:ext cx="163920" cy="78453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397690B5-37ED-C44D-95A1-1B90C68AEC97}"/>
              </a:ext>
            </a:extLst>
          </p:cNvPr>
          <p:cNvSpPr txBox="1"/>
          <p:nvPr/>
        </p:nvSpPr>
        <p:spPr>
          <a:xfrm>
            <a:off x="6611169" y="5784792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1/2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BEDAC93D-4A4A-0D84-75FC-FDA2922F6BC1}"/>
              </a:ext>
            </a:extLst>
          </p:cNvPr>
          <p:cNvSpPr txBox="1"/>
          <p:nvPr/>
        </p:nvSpPr>
        <p:spPr>
          <a:xfrm>
            <a:off x="10077480" y="5828968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1/2</a:t>
            </a: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BB101BFF-66DD-F8B7-B75F-513FEDAA9DE8}"/>
              </a:ext>
            </a:extLst>
          </p:cNvPr>
          <p:cNvSpPr txBox="1"/>
          <p:nvPr/>
        </p:nvSpPr>
        <p:spPr>
          <a:xfrm>
            <a:off x="523406" y="5126452"/>
            <a:ext cx="20778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coeficient</a:t>
            </a:r>
            <a:r>
              <a:rPr lang="es-ES" sz="2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de</a:t>
            </a:r>
          </a:p>
          <a:p>
            <a:r>
              <a:rPr lang="es-ES" sz="24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correlació</a:t>
            </a:r>
            <a:r>
              <a:rPr lang="es-ES" sz="2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400" i="1" dirty="0">
                <a:latin typeface="Comic Sans MS" panose="030F0702030302020204" pitchFamily="66" charset="0"/>
              </a:rPr>
              <a:t>o</a:t>
            </a:r>
          </a:p>
          <a:p>
            <a:r>
              <a:rPr lang="es-ES" sz="2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de Pearson </a:t>
            </a:r>
          </a:p>
        </p:txBody>
      </p:sp>
      <p:cxnSp>
        <p:nvCxnSpPr>
          <p:cNvPr id="73" name="Conector recto de flecha 72">
            <a:extLst>
              <a:ext uri="{FF2B5EF4-FFF2-40B4-BE49-F238E27FC236}">
                <a16:creationId xmlns:a16="http://schemas.microsoft.com/office/drawing/2014/main" id="{F405808B-685C-3FD6-3ACC-416FF3C91AB5}"/>
              </a:ext>
            </a:extLst>
          </p:cNvPr>
          <p:cNvCxnSpPr>
            <a:cxnSpLocks/>
          </p:cNvCxnSpPr>
          <p:nvPr/>
        </p:nvCxnSpPr>
        <p:spPr>
          <a:xfrm flipV="1">
            <a:off x="1466805" y="4480596"/>
            <a:ext cx="0" cy="645856"/>
          </a:xfrm>
          <a:prstGeom prst="straightConnector1">
            <a:avLst/>
          </a:prstGeom>
          <a:ln w="317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92A60F46-C15D-56C7-76FA-73831ED6576B}"/>
              </a:ext>
            </a:extLst>
          </p:cNvPr>
          <p:cNvSpPr txBox="1"/>
          <p:nvPr/>
        </p:nvSpPr>
        <p:spPr>
          <a:xfrm>
            <a:off x="572169" y="6229196"/>
            <a:ext cx="1789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(-1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≤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r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xy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≤ 1)</a:t>
            </a:r>
            <a:endParaRPr lang="es-E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1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9" grpId="0" animBg="1"/>
      <p:bldP spid="20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9" grpId="0" animBg="1"/>
      <p:bldP spid="60" grpId="0" animBg="1"/>
      <p:bldP spid="62" grpId="0" animBg="1"/>
      <p:bldP spid="63" grpId="0" animBg="1"/>
      <p:bldP spid="66" grpId="0"/>
      <p:bldP spid="67" grpId="0"/>
      <p:bldP spid="71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E9DAD-B064-33A4-9849-832E26E0F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EA28682A-E4EA-AB83-7DAA-B1B4E10F97E9}"/>
              </a:ext>
            </a:extLst>
          </p:cNvPr>
          <p:cNvSpPr/>
          <p:nvPr/>
        </p:nvSpPr>
        <p:spPr>
          <a:xfrm>
            <a:off x="474892" y="152724"/>
            <a:ext cx="11509430" cy="3504875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C5087F74-64D6-DC6B-670C-7431FD408205}"/>
              </a:ext>
            </a:extLst>
          </p:cNvPr>
          <p:cNvSpPr txBox="1">
            <a:spLocks/>
          </p:cNvSpPr>
          <p:nvPr/>
        </p:nvSpPr>
        <p:spPr>
          <a:xfrm>
            <a:off x="3045811" y="-217675"/>
            <a:ext cx="9122660" cy="22404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_tradnl" sz="25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Anem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a 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trobar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la recta (de 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regressió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)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    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y = a + </a:t>
            </a:r>
            <a:r>
              <a:rPr lang="es-ES" sz="25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bx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que </a:t>
            </a:r>
            <a:r>
              <a:rPr lang="es-ES" sz="2500" dirty="0" err="1">
                <a:latin typeface="Comic Sans MS" panose="030F0702030302020204" pitchFamily="66" charset="0"/>
              </a:rPr>
              <a:t>millor</a:t>
            </a:r>
            <a:r>
              <a:rPr lang="es-ES" sz="2500" dirty="0">
                <a:latin typeface="Comic Sans MS" panose="030F0702030302020204" pitchFamily="66" charset="0"/>
              </a:rPr>
              <a:t> ajusta el </a:t>
            </a:r>
            <a:r>
              <a:rPr lang="es-ES" sz="2500" dirty="0" err="1">
                <a:latin typeface="Comic Sans MS" panose="030F0702030302020204" pitchFamily="66" charset="0"/>
              </a:rPr>
              <a:t>següent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conjunt</a:t>
            </a:r>
            <a:r>
              <a:rPr lang="es-ES" sz="2500" dirty="0">
                <a:latin typeface="Comic Sans MS" panose="030F0702030302020204" pitchFamily="66" charset="0"/>
              </a:rPr>
              <a:t> de 12 </a:t>
            </a:r>
            <a:r>
              <a:rPr lang="es-ES" sz="2500" dirty="0" err="1">
                <a:latin typeface="Comic Sans MS" panose="030F0702030302020204" pitchFamily="66" charset="0"/>
              </a:rPr>
              <a:t>punts</a:t>
            </a:r>
            <a:r>
              <a:rPr lang="es-ES" sz="2500" dirty="0">
                <a:latin typeface="Comic Sans MS" panose="030F0702030302020204" pitchFamily="66" charset="0"/>
              </a:rPr>
              <a:t> (</a:t>
            </a:r>
            <a:r>
              <a:rPr lang="es-ES" sz="2500" dirty="0" err="1">
                <a:latin typeface="Comic Sans MS" panose="030F0702030302020204" pitchFamily="66" charset="0"/>
              </a:rPr>
              <a:t>x</a:t>
            </a:r>
            <a:r>
              <a:rPr lang="es-ES" sz="2500" baseline="-25000" dirty="0" err="1">
                <a:latin typeface="Comic Sans MS" panose="030F0702030302020204" pitchFamily="66" charset="0"/>
              </a:rPr>
              <a:t>i</a:t>
            </a:r>
            <a:r>
              <a:rPr lang="es-ES" sz="2500" dirty="0" err="1">
                <a:latin typeface="Comic Sans MS" panose="030F0702030302020204" pitchFamily="66" charset="0"/>
              </a:rPr>
              <a:t>,y</a:t>
            </a:r>
            <a:r>
              <a:rPr lang="es-ES" sz="2500" baseline="-25000" dirty="0" err="1">
                <a:latin typeface="Comic Sans MS" panose="030F0702030302020204" pitchFamily="66" charset="0"/>
              </a:rPr>
              <a:t>i</a:t>
            </a:r>
            <a:r>
              <a:rPr lang="es-ES" sz="2500" dirty="0">
                <a:latin typeface="Comic Sans MS" panose="030F0702030302020204" pitchFamily="66" charset="0"/>
              </a:rPr>
              <a:t>):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{ (-5, 13.9), (-4, 12.2), (-3, 10.3), (-2, 7.8), (-1, 6.1), (0, 3.7),</a:t>
            </a:r>
          </a:p>
          <a:p>
            <a:pPr marL="0" indent="0">
              <a:buNone/>
            </a:pPr>
            <a:r>
              <a:rPr lang="es-ES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   (1, 1.9), (2, -0.2), (3, -1.8), (4, -4.1), (5, -5.8), (6, -7.7) },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donant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els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valors</a:t>
            </a:r>
            <a:r>
              <a:rPr lang="es-ES" sz="2500" dirty="0">
                <a:latin typeface="Comic Sans MS" panose="030F0702030302020204" pitchFamily="66" charset="0"/>
              </a:rPr>
              <a:t> de </a:t>
            </a:r>
            <a:r>
              <a:rPr lang="es-ES" sz="2500" dirty="0" err="1">
                <a:latin typeface="Comic Sans MS" panose="030F0702030302020204" pitchFamily="66" charset="0"/>
              </a:rPr>
              <a:t>l’error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comès</a:t>
            </a:r>
            <a:r>
              <a:rPr lang="es-ES" sz="2500" dirty="0">
                <a:latin typeface="Comic Sans MS" panose="030F0702030302020204" pitchFamily="66" charset="0"/>
              </a:rPr>
              <a:t> (E) i del </a:t>
            </a:r>
            <a:r>
              <a:rPr lang="es-ES" sz="2500" dirty="0" err="1">
                <a:latin typeface="Comic Sans MS" panose="030F0702030302020204" pitchFamily="66" charset="0"/>
              </a:rPr>
              <a:t>coeficient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de Pearson  (</a:t>
            </a:r>
            <a:r>
              <a:rPr lang="es-ES" sz="2500" dirty="0" err="1">
                <a:latin typeface="Comic Sans MS" panose="030F0702030302020204" pitchFamily="66" charset="0"/>
              </a:rPr>
              <a:t>r</a:t>
            </a:r>
            <a:r>
              <a:rPr lang="es-ES" sz="2500" baseline="-25000" dirty="0" err="1">
                <a:latin typeface="Comic Sans MS" panose="030F0702030302020204" pitchFamily="66" charset="0"/>
              </a:rPr>
              <a:t>xy</a:t>
            </a:r>
            <a:r>
              <a:rPr lang="es-ES" sz="2500" dirty="0">
                <a:latin typeface="Comic Sans MS" panose="030F0702030302020204" pitchFamily="66" charset="0"/>
              </a:rPr>
              <a:t>).</a:t>
            </a:r>
          </a:p>
          <a:p>
            <a:pPr marL="0" indent="0">
              <a:buNone/>
            </a:pP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                        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D6BD9937-A1A9-B8D9-2C04-476DCF0F8205}"/>
              </a:ext>
            </a:extLst>
          </p:cNvPr>
          <p:cNvSpPr txBox="1">
            <a:spLocks/>
          </p:cNvSpPr>
          <p:nvPr/>
        </p:nvSpPr>
        <p:spPr>
          <a:xfrm>
            <a:off x="635513" y="290670"/>
            <a:ext cx="2410298" cy="61188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 err="1">
                <a:solidFill>
                  <a:schemeClr val="bg1"/>
                </a:solidFill>
              </a:rPr>
              <a:t>Exemple</a:t>
            </a:r>
            <a:r>
              <a:rPr lang="es-ES" sz="3200" b="1" dirty="0">
                <a:solidFill>
                  <a:schemeClr val="bg1"/>
                </a:solidFill>
              </a:rPr>
              <a:t> 3  </a:t>
            </a: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4D4F7E3C-3062-FE43-92D5-B79396AA09B3}"/>
              </a:ext>
            </a:extLst>
          </p:cNvPr>
          <p:cNvSpPr txBox="1">
            <a:spLocks/>
          </p:cNvSpPr>
          <p:nvPr/>
        </p:nvSpPr>
        <p:spPr>
          <a:xfrm>
            <a:off x="474892" y="3807783"/>
            <a:ext cx="11624019" cy="2404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 err="1">
                <a:solidFill>
                  <a:srgbClr val="0070C0"/>
                </a:solidFill>
              </a:rPr>
              <a:t>Organitzem</a:t>
            </a:r>
            <a:r>
              <a:rPr lang="es-ES" sz="2500" dirty="0">
                <a:solidFill>
                  <a:srgbClr val="0070C0"/>
                </a:solidFill>
              </a:rPr>
              <a:t> primer les dades en una taula</a:t>
            </a:r>
            <a:r>
              <a:rPr lang="es-ES" sz="2500" dirty="0">
                <a:solidFill>
                  <a:srgbClr val="0070C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: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es-ES" sz="25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baseline="30000" dirty="0">
              <a:latin typeface="Comic Sans MS" panose="030F0702030302020204" pitchFamily="66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010366"/>
              </p:ext>
            </p:extLst>
          </p:nvPr>
        </p:nvGraphicFramePr>
        <p:xfrm>
          <a:off x="1904883" y="4481823"/>
          <a:ext cx="8649447" cy="16495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7231">
                  <a:extLst>
                    <a:ext uri="{9D8B030D-6E8A-4147-A177-3AD203B41FA5}">
                      <a16:colId xmlns:a16="http://schemas.microsoft.com/office/drawing/2014/main" val="3537915871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1648058159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3821215379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3702311312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3843361657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4140958837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1847567443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3795018944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3546461657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3678506613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609009517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1090446071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1654262281"/>
                    </a:ext>
                  </a:extLst>
                </a:gridCol>
              </a:tblGrid>
              <a:tr h="557198">
                <a:tc>
                  <a:txBody>
                    <a:bodyPr/>
                    <a:lstStyle/>
                    <a:p>
                      <a:r>
                        <a:rPr lang="es-ES_tradnl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Dada</a:t>
                      </a:r>
                    </a:p>
                    <a:p>
                      <a:r>
                        <a:rPr lang="es-ES_tradnl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(i)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626497"/>
                  </a:ext>
                </a:extLst>
              </a:tr>
              <a:tr h="452320">
                <a:tc>
                  <a:txBody>
                    <a:bodyPr/>
                    <a:lstStyle/>
                    <a:p>
                      <a:r>
                        <a:rPr lang="es-ES_tradnl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ES_tradnl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  <a:r>
                        <a:rPr lang="es-ES_tradnl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358246"/>
                  </a:ext>
                </a:extLst>
              </a:tr>
              <a:tr h="6339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ES_tradnl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  <a:r>
                        <a:rPr lang="es-ES_tradnl" baseline="-25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endParaRPr lang="es-ES_tradnl" baseline="-25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s-ES_tradnl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13.9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12.2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10.3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-5.8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-7.7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98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88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8556F6B1-3CA5-C375-5518-E77CAE4560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53206"/>
              </p:ext>
            </p:extLst>
          </p:nvPr>
        </p:nvGraphicFramePr>
        <p:xfrm>
          <a:off x="687600" y="1689462"/>
          <a:ext cx="8649447" cy="16495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7231">
                  <a:extLst>
                    <a:ext uri="{9D8B030D-6E8A-4147-A177-3AD203B41FA5}">
                      <a16:colId xmlns:a16="http://schemas.microsoft.com/office/drawing/2014/main" val="3537915871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1648058159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3821215379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3702311312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3843361657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4140958837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1847567443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3795018944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3546461657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3678506613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609009517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1090446071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1654262281"/>
                    </a:ext>
                  </a:extLst>
                </a:gridCol>
              </a:tblGrid>
              <a:tr h="557198">
                <a:tc>
                  <a:txBody>
                    <a:bodyPr/>
                    <a:lstStyle/>
                    <a:p>
                      <a:r>
                        <a:rPr lang="es-ES_tradnl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Dada</a:t>
                      </a:r>
                    </a:p>
                    <a:p>
                      <a:r>
                        <a:rPr lang="es-ES_tradnl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(i)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626497"/>
                  </a:ext>
                </a:extLst>
              </a:tr>
              <a:tr h="452320">
                <a:tc>
                  <a:txBody>
                    <a:bodyPr/>
                    <a:lstStyle/>
                    <a:p>
                      <a:r>
                        <a:rPr lang="es-ES_tradnl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ES_tradnl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  <a:r>
                        <a:rPr lang="es-ES_tradnl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358246"/>
                  </a:ext>
                </a:extLst>
              </a:tr>
              <a:tr h="6339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ES_tradnl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  <a:r>
                        <a:rPr lang="es-ES_tradnl" baseline="-25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endParaRPr lang="es-ES_tradnl" baseline="-25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s-ES_tradnl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13.9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12.2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10.3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-5.8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-7.7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98555"/>
                  </a:ext>
                </a:extLst>
              </a:tr>
            </a:tbl>
          </a:graphicData>
        </a:graphic>
      </p:graphicFrame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A2F568D-BF45-35F7-2D10-9DC9CA7F7B51}"/>
              </a:ext>
            </a:extLst>
          </p:cNvPr>
          <p:cNvSpPr txBox="1">
            <a:spLocks/>
          </p:cNvSpPr>
          <p:nvPr/>
        </p:nvSpPr>
        <p:spPr>
          <a:xfrm>
            <a:off x="687600" y="431140"/>
            <a:ext cx="11624019" cy="2404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 err="1">
                <a:solidFill>
                  <a:srgbClr val="0070C0"/>
                </a:solidFill>
              </a:rPr>
              <a:t>Calculem</a:t>
            </a:r>
            <a:r>
              <a:rPr lang="es-ES" sz="2500" dirty="0">
                <a:solidFill>
                  <a:srgbClr val="0070C0"/>
                </a:solidFill>
              </a:rPr>
              <a:t> ara </a:t>
            </a:r>
            <a:r>
              <a:rPr lang="es-ES" sz="2500" dirty="0" err="1">
                <a:solidFill>
                  <a:srgbClr val="0070C0"/>
                </a:solidFill>
              </a:rPr>
              <a:t>diferents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quantitats</a:t>
            </a:r>
            <a:r>
              <a:rPr lang="es-ES" sz="2500" dirty="0">
                <a:solidFill>
                  <a:srgbClr val="0070C0"/>
                </a:solidFill>
              </a:rPr>
              <a:t> que </a:t>
            </a:r>
            <a:r>
              <a:rPr lang="es-ES" sz="2500" dirty="0" err="1">
                <a:solidFill>
                  <a:srgbClr val="0070C0"/>
                </a:solidFill>
              </a:rPr>
              <a:t>intervenen</a:t>
            </a:r>
            <a:r>
              <a:rPr lang="es-ES" sz="2500" dirty="0">
                <a:solidFill>
                  <a:srgbClr val="0070C0"/>
                </a:solidFill>
              </a:rPr>
              <a:t> en les </a:t>
            </a:r>
            <a:r>
              <a:rPr lang="es-ES" sz="2500" dirty="0" err="1">
                <a:solidFill>
                  <a:srgbClr val="0070C0"/>
                </a:solidFill>
              </a:rPr>
              <a:t>expressions</a:t>
            </a:r>
            <a:r>
              <a:rPr lang="es-ES" sz="2500" dirty="0">
                <a:solidFill>
                  <a:srgbClr val="0070C0"/>
                </a:solidFill>
              </a:rPr>
              <a:t> de  </a:t>
            </a: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a (=a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), b=(a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)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∈ R, </a:t>
            </a:r>
            <a:r>
              <a:rPr lang="es-ES" sz="2500" dirty="0" err="1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r</a:t>
            </a:r>
            <a:r>
              <a:rPr lang="es-ES" sz="2500" baseline="-25000" dirty="0" err="1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xy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, E </a:t>
            </a:r>
            <a:r>
              <a:rPr lang="es-ES" sz="2500" dirty="0">
                <a:solidFill>
                  <a:srgbClr val="0070C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: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es-ES" sz="25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baseline="30000" dirty="0">
              <a:latin typeface="Comic Sans MS" panose="030F0702030302020204" pitchFamily="66" charset="0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53D49381-1972-25AC-F8BC-842837903358}"/>
              </a:ext>
            </a:extLst>
          </p:cNvPr>
          <p:cNvGraphicFramePr>
            <a:graphicFrameLocks noGrp="1"/>
          </p:cNvGraphicFramePr>
          <p:nvPr/>
        </p:nvGraphicFramePr>
        <p:xfrm>
          <a:off x="687600" y="3339060"/>
          <a:ext cx="8650916" cy="16495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8700">
                  <a:extLst>
                    <a:ext uri="{9D8B030D-6E8A-4147-A177-3AD203B41FA5}">
                      <a16:colId xmlns:a16="http://schemas.microsoft.com/office/drawing/2014/main" val="3537915871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1648058159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3821215379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3702311312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3843361657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4140958837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1847567443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3795018944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3546461657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3678506613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609009517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1090446071"/>
                    </a:ext>
                  </a:extLst>
                </a:gridCol>
                <a:gridCol w="666018">
                  <a:extLst>
                    <a:ext uri="{9D8B030D-6E8A-4147-A177-3AD203B41FA5}">
                      <a16:colId xmlns:a16="http://schemas.microsoft.com/office/drawing/2014/main" val="1654262281"/>
                    </a:ext>
                  </a:extLst>
                </a:gridCol>
              </a:tblGrid>
              <a:tr h="557198">
                <a:tc>
                  <a:txBody>
                    <a:bodyPr/>
                    <a:lstStyle/>
                    <a:p>
                      <a:r>
                        <a:rPr lang="es-ES_tradnl" sz="1800" baseline="0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(x</a:t>
                      </a:r>
                      <a:r>
                        <a:rPr lang="es-ES_tradnl" sz="1800" baseline="-25000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r>
                        <a:rPr lang="es-ES_tradnl" sz="1800" baseline="0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)</a:t>
                      </a:r>
                      <a:r>
                        <a:rPr lang="es-ES_tradnl" sz="1800" baseline="30000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626497"/>
                  </a:ext>
                </a:extLst>
              </a:tr>
              <a:tr h="452320">
                <a:tc>
                  <a:txBody>
                    <a:bodyPr/>
                    <a:lstStyle/>
                    <a:p>
                      <a:r>
                        <a:rPr lang="es-ES_tradnl" sz="1800" baseline="0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(</a:t>
                      </a:r>
                      <a:r>
                        <a:rPr lang="es-ES_tradnl" sz="1800" baseline="0" dirty="0" err="1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  <a:r>
                        <a:rPr lang="es-ES_tradnl" sz="1800" baseline="-25000" dirty="0" err="1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r>
                        <a:rPr lang="es-ES_tradnl" sz="1800" baseline="0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)</a:t>
                      </a:r>
                      <a:r>
                        <a:rPr lang="es-ES_tradnl" sz="1800" baseline="30000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s-ES_tradnl" baseline="-25000" dirty="0">
                        <a:solidFill>
                          <a:srgbClr val="00B0F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193.21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148.84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106.09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60.84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37.21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13.69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3.61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0.04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3.24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16.81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33.64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59.29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358246"/>
                  </a:ext>
                </a:extLst>
              </a:tr>
              <a:tr h="6339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err="1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  <a:r>
                        <a:rPr lang="es-ES_tradnl" baseline="-25000" dirty="0" err="1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r>
                        <a:rPr lang="es-ES_tradnl" dirty="0" err="1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  <a:r>
                        <a:rPr lang="es-ES_tradnl" baseline="-25000" dirty="0" err="1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endParaRPr lang="es-ES_tradnl" baseline="-25000" dirty="0">
                        <a:solidFill>
                          <a:srgbClr val="00B0F0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s-ES_tradnl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5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-69.5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5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-48.8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5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-30.9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5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-15.6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5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-6.1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5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5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5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5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5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-16.4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5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5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-46.2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98555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450A22DC-723E-77CE-87C1-3EDA8474F5EE}"/>
              </a:ext>
            </a:extLst>
          </p:cNvPr>
          <p:cNvSpPr txBox="1"/>
          <p:nvPr/>
        </p:nvSpPr>
        <p:spPr>
          <a:xfrm>
            <a:off x="9608400" y="2182762"/>
            <a:ext cx="14158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= 6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sz="2200" baseline="-250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A0B9F1D-16F9-E27B-623C-EBE08B29E6C9}"/>
              </a:ext>
            </a:extLst>
          </p:cNvPr>
          <p:cNvSpPr txBox="1"/>
          <p:nvPr/>
        </p:nvSpPr>
        <p:spPr>
          <a:xfrm>
            <a:off x="9608400" y="247649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2D11A318-9663-1B29-7ACB-7280C4F4C6C1}"/>
              </a:ext>
            </a:extLst>
          </p:cNvPr>
          <p:cNvCxnSpPr/>
          <p:nvPr/>
        </p:nvCxnSpPr>
        <p:spPr>
          <a:xfrm>
            <a:off x="9456666" y="2429671"/>
            <a:ext cx="230400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CAEF305-1510-6018-77ED-3F143733C47B}"/>
              </a:ext>
            </a:extLst>
          </p:cNvPr>
          <p:cNvSpPr txBox="1"/>
          <p:nvPr/>
        </p:nvSpPr>
        <p:spPr>
          <a:xfrm>
            <a:off x="9608400" y="1999363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DEAF60E-0694-6B39-5A75-71D29ADF4F62}"/>
              </a:ext>
            </a:extLst>
          </p:cNvPr>
          <p:cNvSpPr txBox="1"/>
          <p:nvPr/>
        </p:nvSpPr>
        <p:spPr>
          <a:xfrm>
            <a:off x="9615600" y="2754394"/>
            <a:ext cx="2231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     ∑ </a:t>
            </a:r>
            <a:r>
              <a:rPr lang="es-ES" sz="2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2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= 36.3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sz="2200" baseline="-250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6980769-4E95-6350-181E-6FA7E6387A6C}"/>
              </a:ext>
            </a:extLst>
          </p:cNvPr>
          <p:cNvSpPr txBox="1"/>
          <p:nvPr/>
        </p:nvSpPr>
        <p:spPr>
          <a:xfrm>
            <a:off x="10094400" y="304812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7C5EF710-E9BC-88C8-2917-3F2213B9415D}"/>
              </a:ext>
            </a:extLst>
          </p:cNvPr>
          <p:cNvCxnSpPr>
            <a:cxnSpLocks/>
          </p:cNvCxnSpPr>
          <p:nvPr/>
        </p:nvCxnSpPr>
        <p:spPr>
          <a:xfrm>
            <a:off x="9427284" y="3001303"/>
            <a:ext cx="676800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64D6975-8FE8-7873-9383-140C0377BBF1}"/>
              </a:ext>
            </a:extLst>
          </p:cNvPr>
          <p:cNvSpPr txBox="1"/>
          <p:nvPr/>
        </p:nvSpPr>
        <p:spPr>
          <a:xfrm>
            <a:off x="10094400" y="2580112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B697452-103E-8F4A-B77F-BB1B61BDC725}"/>
              </a:ext>
            </a:extLst>
          </p:cNvPr>
          <p:cNvSpPr txBox="1"/>
          <p:nvPr/>
        </p:nvSpPr>
        <p:spPr>
          <a:xfrm>
            <a:off x="9608400" y="3371245"/>
            <a:ext cx="19312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2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= 146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sz="2200" baseline="-250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C07330F-6DF7-1197-F090-CA50F7A955C6}"/>
              </a:ext>
            </a:extLst>
          </p:cNvPr>
          <p:cNvSpPr txBox="1"/>
          <p:nvPr/>
        </p:nvSpPr>
        <p:spPr>
          <a:xfrm>
            <a:off x="9608400" y="3664980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76D4F5B5-3D45-F596-6BA6-C094D4AF86A4}"/>
              </a:ext>
            </a:extLst>
          </p:cNvPr>
          <p:cNvCxnSpPr/>
          <p:nvPr/>
        </p:nvCxnSpPr>
        <p:spPr>
          <a:xfrm>
            <a:off x="9427284" y="3618154"/>
            <a:ext cx="230400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7660654-B06E-60E9-BB41-59888427096E}"/>
              </a:ext>
            </a:extLst>
          </p:cNvPr>
          <p:cNvSpPr txBox="1"/>
          <p:nvPr/>
        </p:nvSpPr>
        <p:spPr>
          <a:xfrm>
            <a:off x="9608400" y="3198684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A0C46B4-40AF-C0B4-B868-FDF8ADBB42B0}"/>
              </a:ext>
            </a:extLst>
          </p:cNvPr>
          <p:cNvSpPr txBox="1"/>
          <p:nvPr/>
        </p:nvSpPr>
        <p:spPr>
          <a:xfrm>
            <a:off x="10130400" y="3909934"/>
            <a:ext cx="2231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(</a:t>
            </a:r>
            <a:r>
              <a:rPr lang="es-ES" sz="2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2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2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=676.51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sz="2200" baseline="-25000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7D7ED2A-3597-5E3E-038D-A7F2BEADA3F9}"/>
              </a:ext>
            </a:extLst>
          </p:cNvPr>
          <p:cNvSpPr txBox="1"/>
          <p:nvPr/>
        </p:nvSpPr>
        <p:spPr>
          <a:xfrm>
            <a:off x="10094400" y="420366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3A2037BD-9297-6E9B-DC4B-A01CA08A0B69}"/>
              </a:ext>
            </a:extLst>
          </p:cNvPr>
          <p:cNvCxnSpPr>
            <a:cxnSpLocks/>
          </p:cNvCxnSpPr>
          <p:nvPr/>
        </p:nvCxnSpPr>
        <p:spPr>
          <a:xfrm>
            <a:off x="9456666" y="4117779"/>
            <a:ext cx="676800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3D7CD1A-4BAC-ABCE-2757-990F2A1358DA}"/>
              </a:ext>
            </a:extLst>
          </p:cNvPr>
          <p:cNvSpPr txBox="1"/>
          <p:nvPr/>
        </p:nvSpPr>
        <p:spPr>
          <a:xfrm>
            <a:off x="10094400" y="3706724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791A323A-8F3A-DC67-50A9-9241553677F1}"/>
              </a:ext>
            </a:extLst>
          </p:cNvPr>
          <p:cNvSpPr txBox="1"/>
          <p:nvPr/>
        </p:nvSpPr>
        <p:spPr>
          <a:xfrm>
            <a:off x="9608400" y="4448623"/>
            <a:ext cx="20647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es-ES" sz="2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2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=-266.4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sz="2200" baseline="-25000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81D5977-0A30-46AF-FC5D-DA0F99A73400}"/>
              </a:ext>
            </a:extLst>
          </p:cNvPr>
          <p:cNvSpPr txBox="1"/>
          <p:nvPr/>
        </p:nvSpPr>
        <p:spPr>
          <a:xfrm>
            <a:off x="9608400" y="4742358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C0744137-5E8D-5343-19CB-F8E9B58667B8}"/>
              </a:ext>
            </a:extLst>
          </p:cNvPr>
          <p:cNvCxnSpPr/>
          <p:nvPr/>
        </p:nvCxnSpPr>
        <p:spPr>
          <a:xfrm>
            <a:off x="9456666" y="4695532"/>
            <a:ext cx="230400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1BE8AFE-9E60-4963-76DE-4DFE4D114449}"/>
              </a:ext>
            </a:extLst>
          </p:cNvPr>
          <p:cNvSpPr txBox="1"/>
          <p:nvPr/>
        </p:nvSpPr>
        <p:spPr>
          <a:xfrm>
            <a:off x="9608400" y="4264646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37" name="Marcador de contenido 2">
            <a:extLst>
              <a:ext uri="{FF2B5EF4-FFF2-40B4-BE49-F238E27FC236}">
                <a16:creationId xmlns:a16="http://schemas.microsoft.com/office/drawing/2014/main" id="{85F7A97F-707C-1AC0-AD4D-675C972A9727}"/>
              </a:ext>
            </a:extLst>
          </p:cNvPr>
          <p:cNvSpPr txBox="1">
            <a:spLocks/>
          </p:cNvSpPr>
          <p:nvPr/>
        </p:nvSpPr>
        <p:spPr>
          <a:xfrm>
            <a:off x="567981" y="5473844"/>
            <a:ext cx="11624019" cy="8141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700" dirty="0" err="1">
                <a:solidFill>
                  <a:srgbClr val="0070C0"/>
                </a:solidFill>
              </a:rPr>
              <a:t>Llavors</a:t>
            </a:r>
            <a:r>
              <a:rPr lang="es-ES" sz="2700" dirty="0">
                <a:solidFill>
                  <a:srgbClr val="0070C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:</a:t>
            </a:r>
            <a:r>
              <a:rPr lang="es-ES" sz="27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baseline="30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65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  <p:bldP spid="15" grpId="0"/>
      <p:bldP spid="16" grpId="0"/>
      <p:bldP spid="18" grpId="0"/>
      <p:bldP spid="19" grpId="0"/>
      <p:bldP spid="20" grpId="0"/>
      <p:bldP spid="22" grpId="0"/>
      <p:bldP spid="23" grpId="0"/>
      <p:bldP spid="24" grpId="0"/>
      <p:bldP spid="26" grpId="0"/>
      <p:bldP spid="27" grpId="0"/>
      <p:bldP spid="28" grpId="0"/>
      <p:bldP spid="30" grpId="0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2613A-7480-E9CF-1446-0DA84984F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F6091B76-F53A-9EA8-307E-C198D5B45E1D}"/>
              </a:ext>
            </a:extLst>
          </p:cNvPr>
          <p:cNvSpPr txBox="1">
            <a:spLocks/>
          </p:cNvSpPr>
          <p:nvPr/>
        </p:nvSpPr>
        <p:spPr>
          <a:xfrm>
            <a:off x="762697" y="68893"/>
            <a:ext cx="11301483" cy="2691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</a:t>
            </a: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</a:t>
            </a:r>
            <a:r>
              <a:rPr lang="es-ES" sz="2400" dirty="0">
                <a:latin typeface="Comic Sans MS" panose="030F0702030302020204" pitchFamily="66" charset="0"/>
              </a:rPr>
              <a:t>  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-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∑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146 ∙ 36.3 – 6 ∙ (-266.4)</a:t>
            </a:r>
          </a:p>
          <a:p>
            <a:pPr marL="0" indent="0">
              <a:buNone/>
            </a:pP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=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r>
              <a:rPr lang="es-ES" sz="26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=                                         =                                         =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4.019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</a:t>
            </a:r>
            <a:r>
              <a:rPr lang="es-ES" sz="2400" dirty="0">
                <a:latin typeface="Comic Sans MS" panose="030F0702030302020204" pitchFamily="66" charset="0"/>
              </a:rPr>
              <a:t>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12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-  (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12 ∙ 146 – 6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4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04FAD5-134E-3D80-9160-6AF00D62DF20}"/>
              </a:ext>
            </a:extLst>
          </p:cNvPr>
          <p:cNvSpPr txBox="1"/>
          <p:nvPr/>
        </p:nvSpPr>
        <p:spPr>
          <a:xfrm>
            <a:off x="2056716" y="140722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35E25F2-FDF2-19DC-7D4C-62D149C3AE5C}"/>
              </a:ext>
            </a:extLst>
          </p:cNvPr>
          <p:cNvSpPr txBox="1"/>
          <p:nvPr/>
        </p:nvSpPr>
        <p:spPr>
          <a:xfrm>
            <a:off x="3895437" y="140261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617DF4-2ED9-8C5F-04A6-930CA36940F3}"/>
              </a:ext>
            </a:extLst>
          </p:cNvPr>
          <p:cNvSpPr txBox="1"/>
          <p:nvPr/>
        </p:nvSpPr>
        <p:spPr>
          <a:xfrm>
            <a:off x="3069438" y="140261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F4039E-4860-F393-0834-D2F99A57E017}"/>
              </a:ext>
            </a:extLst>
          </p:cNvPr>
          <p:cNvSpPr txBox="1"/>
          <p:nvPr/>
        </p:nvSpPr>
        <p:spPr>
          <a:xfrm>
            <a:off x="4565962" y="140261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071B417-B04C-89EE-BA5D-DCBB9853F311}"/>
              </a:ext>
            </a:extLst>
          </p:cNvPr>
          <p:cNvSpPr txBox="1"/>
          <p:nvPr/>
        </p:nvSpPr>
        <p:spPr>
          <a:xfrm>
            <a:off x="2666756" y="232622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0212C95-4B01-0552-05A9-60D151B5344C}"/>
              </a:ext>
            </a:extLst>
          </p:cNvPr>
          <p:cNvSpPr txBox="1"/>
          <p:nvPr/>
        </p:nvSpPr>
        <p:spPr>
          <a:xfrm>
            <a:off x="4175568" y="2386156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19EF582-51F5-0B8A-62CD-034EE371AC02}"/>
              </a:ext>
            </a:extLst>
          </p:cNvPr>
          <p:cNvSpPr txBox="1"/>
          <p:nvPr/>
        </p:nvSpPr>
        <p:spPr>
          <a:xfrm>
            <a:off x="3895437" y="889294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B127C47-4174-8546-6E2B-08A65FD72D52}"/>
              </a:ext>
            </a:extLst>
          </p:cNvPr>
          <p:cNvSpPr txBox="1"/>
          <p:nvPr/>
        </p:nvSpPr>
        <p:spPr>
          <a:xfrm>
            <a:off x="3097490" y="882100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AEAB548-A395-2445-5CE2-83834928F2CE}"/>
              </a:ext>
            </a:extLst>
          </p:cNvPr>
          <p:cNvSpPr txBox="1"/>
          <p:nvPr/>
        </p:nvSpPr>
        <p:spPr>
          <a:xfrm>
            <a:off x="2056716" y="882100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776AC12-19EC-29D0-2714-CC1402B6FFA5}"/>
              </a:ext>
            </a:extLst>
          </p:cNvPr>
          <p:cNvSpPr txBox="1"/>
          <p:nvPr/>
        </p:nvSpPr>
        <p:spPr>
          <a:xfrm>
            <a:off x="4543825" y="882100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3EAAB03-0179-2965-1E00-B63AF6D9452D}"/>
              </a:ext>
            </a:extLst>
          </p:cNvPr>
          <p:cNvSpPr txBox="1"/>
          <p:nvPr/>
        </p:nvSpPr>
        <p:spPr>
          <a:xfrm>
            <a:off x="2670782" y="1837463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ADF12A5-CC64-ACC8-A1CE-2961E0534EE8}"/>
              </a:ext>
            </a:extLst>
          </p:cNvPr>
          <p:cNvSpPr txBox="1"/>
          <p:nvPr/>
        </p:nvSpPr>
        <p:spPr>
          <a:xfrm>
            <a:off x="4175568" y="1835580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88EA011-FB23-B8DE-4376-74B4834B2B0C}"/>
              </a:ext>
            </a:extLst>
          </p:cNvPr>
          <p:cNvCxnSpPr/>
          <p:nvPr/>
        </p:nvCxnSpPr>
        <p:spPr>
          <a:xfrm>
            <a:off x="2056716" y="1802772"/>
            <a:ext cx="3485284" cy="10132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A514A99F-5F13-F55C-F9E9-123EA3BCA335}"/>
              </a:ext>
            </a:extLst>
          </p:cNvPr>
          <p:cNvCxnSpPr/>
          <p:nvPr/>
        </p:nvCxnSpPr>
        <p:spPr>
          <a:xfrm>
            <a:off x="5965039" y="1807838"/>
            <a:ext cx="3485284" cy="10132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CF32E9F5-D43E-1936-68A7-D228DD288C49}"/>
              </a:ext>
            </a:extLst>
          </p:cNvPr>
          <p:cNvSpPr txBox="1">
            <a:spLocks/>
          </p:cNvSpPr>
          <p:nvPr/>
        </p:nvSpPr>
        <p:spPr>
          <a:xfrm>
            <a:off x="762697" y="2083477"/>
            <a:ext cx="11301483" cy="2691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</a:t>
            </a: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</a:t>
            </a:r>
            <a:r>
              <a:rPr lang="es-ES" sz="2400" dirty="0">
                <a:latin typeface="Comic Sans MS" panose="030F0702030302020204" pitchFamily="66" charset="0"/>
              </a:rPr>
              <a:t>  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12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-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∑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12 ∙ (-266.4) – 6 ∙ 36.3</a:t>
            </a:r>
          </a:p>
          <a:p>
            <a:pPr marL="0" indent="0">
              <a:buNone/>
            </a:pP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=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r>
              <a:rPr lang="es-ES" sz="26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=                                         =                                         =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-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1.989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</a:t>
            </a:r>
            <a:r>
              <a:rPr lang="es-ES" sz="2400" dirty="0">
                <a:latin typeface="Comic Sans MS" panose="030F0702030302020204" pitchFamily="66" charset="0"/>
              </a:rPr>
              <a:t>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12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-  (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12 ∙ 146 – 6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4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49F104C-D7D1-CABF-4D27-E492E179420B}"/>
              </a:ext>
            </a:extLst>
          </p:cNvPr>
          <p:cNvSpPr txBox="1"/>
          <p:nvPr/>
        </p:nvSpPr>
        <p:spPr>
          <a:xfrm>
            <a:off x="2464711" y="3424951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596B55A-E986-11F3-6713-0DD3342CB2C5}"/>
              </a:ext>
            </a:extLst>
          </p:cNvPr>
          <p:cNvSpPr txBox="1"/>
          <p:nvPr/>
        </p:nvSpPr>
        <p:spPr>
          <a:xfrm>
            <a:off x="3627402" y="340286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057A093-9CB4-E0A8-6FEF-870780FB2E62}"/>
              </a:ext>
            </a:extLst>
          </p:cNvPr>
          <p:cNvSpPr txBox="1"/>
          <p:nvPr/>
        </p:nvSpPr>
        <p:spPr>
          <a:xfrm>
            <a:off x="4300810" y="342165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E05C15D-F809-200D-E6A3-8E46D36E99DF}"/>
              </a:ext>
            </a:extLst>
          </p:cNvPr>
          <p:cNvSpPr txBox="1"/>
          <p:nvPr/>
        </p:nvSpPr>
        <p:spPr>
          <a:xfrm>
            <a:off x="2666756" y="434526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D27A702-3BCD-70DB-9F20-FC5321001FD8}"/>
              </a:ext>
            </a:extLst>
          </p:cNvPr>
          <p:cNvSpPr txBox="1"/>
          <p:nvPr/>
        </p:nvSpPr>
        <p:spPr>
          <a:xfrm>
            <a:off x="4175568" y="437530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C0207562-B6C1-FE28-22A2-2B3C0C2E498A}"/>
              </a:ext>
            </a:extLst>
          </p:cNvPr>
          <p:cNvSpPr txBox="1"/>
          <p:nvPr/>
        </p:nvSpPr>
        <p:spPr>
          <a:xfrm>
            <a:off x="3584395" y="2908328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A17E011-F28C-13F5-48E9-251C86856CB0}"/>
              </a:ext>
            </a:extLst>
          </p:cNvPr>
          <p:cNvSpPr txBox="1"/>
          <p:nvPr/>
        </p:nvSpPr>
        <p:spPr>
          <a:xfrm>
            <a:off x="2486642" y="2908328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401E8C1-4CB5-F303-2029-D787DB9ECD2D}"/>
              </a:ext>
            </a:extLst>
          </p:cNvPr>
          <p:cNvSpPr txBox="1"/>
          <p:nvPr/>
        </p:nvSpPr>
        <p:spPr>
          <a:xfrm>
            <a:off x="4267372" y="2901134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58F56D30-3B12-1EED-B51B-6783DCC7374B}"/>
              </a:ext>
            </a:extLst>
          </p:cNvPr>
          <p:cNvSpPr txBox="1"/>
          <p:nvPr/>
        </p:nvSpPr>
        <p:spPr>
          <a:xfrm>
            <a:off x="2670782" y="3856497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2482A73B-BB31-D7B3-6456-D914817872D9}"/>
              </a:ext>
            </a:extLst>
          </p:cNvPr>
          <p:cNvSpPr txBox="1"/>
          <p:nvPr/>
        </p:nvSpPr>
        <p:spPr>
          <a:xfrm>
            <a:off x="4175568" y="3854614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DFB01238-C58F-43B2-E121-C2953D95981D}"/>
              </a:ext>
            </a:extLst>
          </p:cNvPr>
          <p:cNvCxnSpPr/>
          <p:nvPr/>
        </p:nvCxnSpPr>
        <p:spPr>
          <a:xfrm>
            <a:off x="2056716" y="3821806"/>
            <a:ext cx="3485284" cy="10132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A2CBB263-7368-DE1E-8076-98B71D1EAA58}"/>
              </a:ext>
            </a:extLst>
          </p:cNvPr>
          <p:cNvCxnSpPr/>
          <p:nvPr/>
        </p:nvCxnSpPr>
        <p:spPr>
          <a:xfrm>
            <a:off x="5965039" y="3826872"/>
            <a:ext cx="3485284" cy="10132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BFC3F8DF-9C1E-E62E-9818-4B0CB05EF9A1}"/>
              </a:ext>
            </a:extLst>
          </p:cNvPr>
          <p:cNvSpPr txBox="1"/>
          <p:nvPr/>
        </p:nvSpPr>
        <p:spPr>
          <a:xfrm>
            <a:off x="3443749" y="2976856"/>
            <a:ext cx="6179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s-ES" sz="1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0F1F8B4-35E5-9EE5-EA1D-062DB797E30B}"/>
              </a:ext>
            </a:extLst>
          </p:cNvPr>
          <p:cNvSpPr txBox="1"/>
          <p:nvPr/>
        </p:nvSpPr>
        <p:spPr>
          <a:xfrm>
            <a:off x="852558" y="4948618"/>
            <a:ext cx="498348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rgbClr val="0070C0"/>
                </a:solidFill>
              </a:rPr>
              <a:t>Per </a:t>
            </a:r>
            <a:r>
              <a:rPr lang="es-ES" sz="2500" dirty="0" err="1">
                <a:solidFill>
                  <a:srgbClr val="0070C0"/>
                </a:solidFill>
              </a:rPr>
              <a:t>tant</a:t>
            </a:r>
            <a:r>
              <a:rPr lang="es-ES" sz="2500" dirty="0">
                <a:solidFill>
                  <a:srgbClr val="0070C0"/>
                </a:solidFill>
              </a:rPr>
              <a:t>, la  </a:t>
            </a:r>
            <a:r>
              <a:rPr lang="es-ES" sz="2500" i="1" dirty="0">
                <a:solidFill>
                  <a:srgbClr val="0070C0"/>
                </a:solidFill>
              </a:rPr>
              <a:t>recta de </a:t>
            </a:r>
            <a:r>
              <a:rPr lang="es-ES" sz="2500" i="1" dirty="0" err="1">
                <a:solidFill>
                  <a:srgbClr val="0070C0"/>
                </a:solidFill>
              </a:rPr>
              <a:t>regressió</a:t>
            </a:r>
            <a:r>
              <a:rPr lang="es-ES" sz="2500" i="1" dirty="0">
                <a:solidFill>
                  <a:srgbClr val="0070C0"/>
                </a:solidFill>
              </a:rPr>
              <a:t>  </a:t>
            </a:r>
            <a:r>
              <a:rPr lang="es-ES" sz="2500" dirty="0">
                <a:solidFill>
                  <a:srgbClr val="0070C0"/>
                </a:solidFill>
              </a:rPr>
              <a:t>és:</a:t>
            </a:r>
          </a:p>
        </p:txBody>
      </p:sp>
      <p:sp>
        <p:nvSpPr>
          <p:cNvPr id="27" name="Marcador de contenido 2">
            <a:extLst>
              <a:ext uri="{FF2B5EF4-FFF2-40B4-BE49-F238E27FC236}">
                <a16:creationId xmlns:a16="http://schemas.microsoft.com/office/drawing/2014/main" id="{2235EF7C-D074-277F-F14B-8F8767467449}"/>
              </a:ext>
            </a:extLst>
          </p:cNvPr>
          <p:cNvSpPr txBox="1">
            <a:spLocks/>
          </p:cNvSpPr>
          <p:nvPr/>
        </p:nvSpPr>
        <p:spPr>
          <a:xfrm>
            <a:off x="3799358" y="4947674"/>
            <a:ext cx="5712893" cy="3390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y(x) = 4.019  - 1.989 x</a:t>
            </a:r>
            <a:endParaRPr lang="es-ES" sz="25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30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</a:t>
            </a: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</a:t>
            </a:r>
            <a:endParaRPr lang="es-ES" sz="2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600" baseline="30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A52BA925-CFD5-C279-218A-2E7556E0CC27}"/>
              </a:ext>
            </a:extLst>
          </p:cNvPr>
          <p:cNvSpPr/>
          <p:nvPr/>
        </p:nvSpPr>
        <p:spPr>
          <a:xfrm>
            <a:off x="3895437" y="5822680"/>
            <a:ext cx="4209712" cy="59346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657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22" grpId="0"/>
      <p:bldP spid="27" grpId="0"/>
      <p:bldP spid="5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33">
            <a:extLst>
              <a:ext uri="{FF2B5EF4-FFF2-40B4-BE49-F238E27FC236}">
                <a16:creationId xmlns:a16="http://schemas.microsoft.com/office/drawing/2014/main" id="{6558ED48-DC7C-19CB-E861-B8ABFBF496F4}"/>
              </a:ext>
            </a:extLst>
          </p:cNvPr>
          <p:cNvSpPr/>
          <p:nvPr/>
        </p:nvSpPr>
        <p:spPr>
          <a:xfrm>
            <a:off x="50985" y="1589790"/>
            <a:ext cx="1355850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>
              <a:latin typeface="Comic Sans MS" panose="030F0702030302020204" pitchFamily="66" charset="0"/>
            </a:endParaRPr>
          </a:p>
          <a:p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</a:t>
            </a:r>
            <a:r>
              <a:rPr lang="es-ES" sz="2400" dirty="0">
                <a:latin typeface="Comic Sans MS" panose="030F0702030302020204" pitchFamily="66" charset="0"/>
              </a:rPr>
              <a:t>  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                                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12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-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∑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   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sz="2400" baseline="30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s-E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</a:t>
            </a:r>
            <a:r>
              <a:rPr lang="es-E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s-ES" sz="2400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xy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=                                                                              =</a:t>
            </a:r>
            <a:r>
              <a:rPr lang="es-ES" sz="2400" dirty="0">
                <a:latin typeface="Comic Sans MS" panose="030F0702030302020204" pitchFamily="66" charset="0"/>
              </a:rPr>
              <a:t>                                    </a:t>
            </a:r>
          </a:p>
          <a:p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</a:t>
            </a:r>
            <a:r>
              <a:rPr lang="es-ES" sz="2400" dirty="0">
                <a:latin typeface="Comic Sans MS" panose="030F0702030302020204" pitchFamily="66" charset="0"/>
              </a:rPr>
              <a:t>        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12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-  (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∙   12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-  (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</a:t>
            </a:r>
          </a:p>
          <a:p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AB2D112E-185D-783A-0E19-474C422D3173}"/>
              </a:ext>
            </a:extLst>
          </p:cNvPr>
          <p:cNvSpPr txBox="1"/>
          <p:nvPr/>
        </p:nvSpPr>
        <p:spPr>
          <a:xfrm>
            <a:off x="4360607" y="219861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28733F62-9B89-004B-EA53-D5FCB8D90F3C}"/>
              </a:ext>
            </a:extLst>
          </p:cNvPr>
          <p:cNvSpPr txBox="1"/>
          <p:nvPr/>
        </p:nvSpPr>
        <p:spPr>
          <a:xfrm>
            <a:off x="5538547" y="219861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F6DE2BF2-DE33-896C-D340-5AAC69C0B8E3}"/>
              </a:ext>
            </a:extLst>
          </p:cNvPr>
          <p:cNvSpPr txBox="1"/>
          <p:nvPr/>
        </p:nvSpPr>
        <p:spPr>
          <a:xfrm>
            <a:off x="6182184" y="2209841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3E8D7F8D-23FB-E2D1-5B6E-EA6F2CCB0AA8}"/>
              </a:ext>
            </a:extLst>
          </p:cNvPr>
          <p:cNvSpPr txBox="1"/>
          <p:nvPr/>
        </p:nvSpPr>
        <p:spPr>
          <a:xfrm>
            <a:off x="2930322" y="308862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256B9CCC-8CEA-7791-3FDC-37F9D511BDE2}"/>
              </a:ext>
            </a:extLst>
          </p:cNvPr>
          <p:cNvSpPr txBox="1"/>
          <p:nvPr/>
        </p:nvSpPr>
        <p:spPr>
          <a:xfrm>
            <a:off x="4456274" y="306725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57C7150A-F73A-AC73-11BC-D3D7F7CEEBEB}"/>
              </a:ext>
            </a:extLst>
          </p:cNvPr>
          <p:cNvSpPr txBox="1"/>
          <p:nvPr/>
        </p:nvSpPr>
        <p:spPr>
          <a:xfrm>
            <a:off x="6419476" y="3076871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FF37B551-FA52-0B93-E321-5AC69C636587}"/>
              </a:ext>
            </a:extLst>
          </p:cNvPr>
          <p:cNvSpPr txBox="1"/>
          <p:nvPr/>
        </p:nvSpPr>
        <p:spPr>
          <a:xfrm>
            <a:off x="7932033" y="307871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22BDD4C5-DDF8-4265-09AB-C36E3AD046D2}"/>
              </a:ext>
            </a:extLst>
          </p:cNvPr>
          <p:cNvCxnSpPr>
            <a:cxnSpLocks/>
          </p:cNvCxnSpPr>
          <p:nvPr/>
        </p:nvCxnSpPr>
        <p:spPr>
          <a:xfrm>
            <a:off x="2386467" y="2585079"/>
            <a:ext cx="6902668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brir corchete 42">
            <a:extLst>
              <a:ext uri="{FF2B5EF4-FFF2-40B4-BE49-F238E27FC236}">
                <a16:creationId xmlns:a16="http://schemas.microsoft.com/office/drawing/2014/main" id="{095AFC5E-DBD2-1107-0678-C4860E5C7114}"/>
              </a:ext>
            </a:extLst>
          </p:cNvPr>
          <p:cNvSpPr/>
          <p:nvPr/>
        </p:nvSpPr>
        <p:spPr>
          <a:xfrm>
            <a:off x="2563098" y="2669669"/>
            <a:ext cx="163920" cy="78453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Abrir corchete 43">
            <a:extLst>
              <a:ext uri="{FF2B5EF4-FFF2-40B4-BE49-F238E27FC236}">
                <a16:creationId xmlns:a16="http://schemas.microsoft.com/office/drawing/2014/main" id="{EF183C1D-9641-DFB7-1715-38246688D49E}"/>
              </a:ext>
            </a:extLst>
          </p:cNvPr>
          <p:cNvSpPr/>
          <p:nvPr/>
        </p:nvSpPr>
        <p:spPr>
          <a:xfrm flipH="1">
            <a:off x="5256000" y="2688100"/>
            <a:ext cx="163920" cy="78453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Abrir corchete 44">
            <a:extLst>
              <a:ext uri="{FF2B5EF4-FFF2-40B4-BE49-F238E27FC236}">
                <a16:creationId xmlns:a16="http://schemas.microsoft.com/office/drawing/2014/main" id="{789DFC8F-F3DB-913E-D88A-7A4952752CB2}"/>
              </a:ext>
            </a:extLst>
          </p:cNvPr>
          <p:cNvSpPr/>
          <p:nvPr/>
        </p:nvSpPr>
        <p:spPr>
          <a:xfrm>
            <a:off x="6027178" y="2668106"/>
            <a:ext cx="163920" cy="78453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Abrir corchete 45">
            <a:extLst>
              <a:ext uri="{FF2B5EF4-FFF2-40B4-BE49-F238E27FC236}">
                <a16:creationId xmlns:a16="http://schemas.microsoft.com/office/drawing/2014/main" id="{DCC0513D-03CA-1A7C-24A2-10D2C14BB657}"/>
              </a:ext>
            </a:extLst>
          </p:cNvPr>
          <p:cNvSpPr/>
          <p:nvPr/>
        </p:nvSpPr>
        <p:spPr>
          <a:xfrm flipH="1">
            <a:off x="8704800" y="2673427"/>
            <a:ext cx="163920" cy="78453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D7F3F6C1-F39D-36FD-E673-128D90FADC1E}"/>
              </a:ext>
            </a:extLst>
          </p:cNvPr>
          <p:cNvSpPr txBox="1"/>
          <p:nvPr/>
        </p:nvSpPr>
        <p:spPr>
          <a:xfrm>
            <a:off x="5333664" y="2567390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1/2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2BBBF62F-5D60-11D1-FF0C-5E22FC450765}"/>
              </a:ext>
            </a:extLst>
          </p:cNvPr>
          <p:cNvSpPr txBox="1"/>
          <p:nvPr/>
        </p:nvSpPr>
        <p:spPr>
          <a:xfrm>
            <a:off x="8799975" y="2611566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1/2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E8D6D884-E63A-52DE-815A-1C91039DD28D}"/>
              </a:ext>
            </a:extLst>
          </p:cNvPr>
          <p:cNvSpPr txBox="1"/>
          <p:nvPr/>
        </p:nvSpPr>
        <p:spPr>
          <a:xfrm>
            <a:off x="4368010" y="1707343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21E458BC-3BDC-AF5F-368A-236D647D9B42}"/>
              </a:ext>
            </a:extLst>
          </p:cNvPr>
          <p:cNvSpPr txBox="1"/>
          <p:nvPr/>
        </p:nvSpPr>
        <p:spPr>
          <a:xfrm>
            <a:off x="5525648" y="1722276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E0E6FBB5-B590-2FFC-95CA-2A273CAA0DD6}"/>
              </a:ext>
            </a:extLst>
          </p:cNvPr>
          <p:cNvSpPr txBox="1"/>
          <p:nvPr/>
        </p:nvSpPr>
        <p:spPr>
          <a:xfrm>
            <a:off x="6191098" y="1712250"/>
            <a:ext cx="429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2F1A865B-4FA1-C882-BF67-EF9AC079C09C}"/>
              </a:ext>
            </a:extLst>
          </p:cNvPr>
          <p:cNvSpPr txBox="1"/>
          <p:nvPr/>
        </p:nvSpPr>
        <p:spPr>
          <a:xfrm>
            <a:off x="2930322" y="2567390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B60021F1-D5F3-A5B1-F160-A354FFA5BCA0}"/>
              </a:ext>
            </a:extLst>
          </p:cNvPr>
          <p:cNvSpPr txBox="1"/>
          <p:nvPr/>
        </p:nvSpPr>
        <p:spPr>
          <a:xfrm>
            <a:off x="4452515" y="2556897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A5250AE8-C6CF-612F-AB7D-28B2B71BE966}"/>
              </a:ext>
            </a:extLst>
          </p:cNvPr>
          <p:cNvSpPr txBox="1"/>
          <p:nvPr/>
        </p:nvSpPr>
        <p:spPr>
          <a:xfrm>
            <a:off x="6438975" y="2567390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0C090937-7EB7-799D-4B77-7FDD8D36DB67}"/>
              </a:ext>
            </a:extLst>
          </p:cNvPr>
          <p:cNvSpPr txBox="1"/>
          <p:nvPr/>
        </p:nvSpPr>
        <p:spPr>
          <a:xfrm>
            <a:off x="7902941" y="2581236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3BD7121-52F3-34A8-C60E-34B1AE1C00DF}"/>
              </a:ext>
            </a:extLst>
          </p:cNvPr>
          <p:cNvSpPr txBox="1"/>
          <p:nvPr/>
        </p:nvSpPr>
        <p:spPr>
          <a:xfrm>
            <a:off x="677430" y="901407"/>
            <a:ext cx="432015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rgbClr val="0070C0"/>
                </a:solidFill>
              </a:rPr>
              <a:t>I el  </a:t>
            </a:r>
            <a:r>
              <a:rPr lang="es-ES" sz="2500" i="1" dirty="0" err="1">
                <a:solidFill>
                  <a:srgbClr val="0070C0"/>
                </a:solidFill>
              </a:rPr>
              <a:t>coeficient</a:t>
            </a:r>
            <a:r>
              <a:rPr lang="es-ES" sz="2500" i="1" dirty="0">
                <a:solidFill>
                  <a:srgbClr val="0070C0"/>
                </a:solidFill>
              </a:rPr>
              <a:t> de Pearson  </a:t>
            </a:r>
            <a:r>
              <a:rPr lang="es-ES" sz="2500" dirty="0">
                <a:solidFill>
                  <a:srgbClr val="0070C0"/>
                </a:solidFill>
              </a:rPr>
              <a:t>val: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05025BB-7866-D721-CC79-1BC909B810D9}"/>
              </a:ext>
            </a:extLst>
          </p:cNvPr>
          <p:cNvSpPr/>
          <p:nvPr/>
        </p:nvSpPr>
        <p:spPr>
          <a:xfrm>
            <a:off x="2090358" y="3678715"/>
            <a:ext cx="800737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>
              <a:latin typeface="Comic Sans MS" panose="030F0702030302020204" pitchFamily="66" charset="0"/>
            </a:endParaRPr>
          </a:p>
          <a:p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12 ∙ (-266.4) – 6 ∙ 36.3 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</a:t>
            </a:r>
          </a:p>
          <a:p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  <a:r>
              <a:rPr lang="es-ES" sz="2400" dirty="0">
                <a:latin typeface="Comic Sans MS" panose="030F0702030302020204" pitchFamily="66" charset="0"/>
              </a:rPr>
              <a:t>                                                   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-0.9996</a:t>
            </a:r>
            <a:r>
              <a:rPr lang="es-ES" sz="2400" dirty="0">
                <a:latin typeface="Comic Sans MS" panose="030F0702030302020204" pitchFamily="66" charset="0"/>
              </a:rPr>
              <a:t>             </a:t>
            </a:r>
          </a:p>
          <a:p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12 ∙ 146 – 6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∙   12 ∙ 676.51 – 36.3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</a:t>
            </a:r>
          </a:p>
          <a:p>
            <a:endParaRPr lang="es-ES" dirty="0">
              <a:latin typeface="Comic Sans MS" panose="030F0702030302020204" pitchFamily="66" charset="0"/>
            </a:endParaRP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7720799D-7B61-0071-94DC-BB08C427ED71}"/>
              </a:ext>
            </a:extLst>
          </p:cNvPr>
          <p:cNvCxnSpPr>
            <a:cxnSpLocks/>
          </p:cNvCxnSpPr>
          <p:nvPr/>
        </p:nvCxnSpPr>
        <p:spPr>
          <a:xfrm>
            <a:off x="2386467" y="4587602"/>
            <a:ext cx="5637919" cy="5766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Abrir corchete 56">
            <a:extLst>
              <a:ext uri="{FF2B5EF4-FFF2-40B4-BE49-F238E27FC236}">
                <a16:creationId xmlns:a16="http://schemas.microsoft.com/office/drawing/2014/main" id="{BC72A5FE-9909-C472-F661-B2AD8BF51D0E}"/>
              </a:ext>
            </a:extLst>
          </p:cNvPr>
          <p:cNvSpPr/>
          <p:nvPr/>
        </p:nvSpPr>
        <p:spPr>
          <a:xfrm>
            <a:off x="2493558" y="4660858"/>
            <a:ext cx="165600" cy="53280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Abrir corchete 57">
            <a:extLst>
              <a:ext uri="{FF2B5EF4-FFF2-40B4-BE49-F238E27FC236}">
                <a16:creationId xmlns:a16="http://schemas.microsoft.com/office/drawing/2014/main" id="{87038E70-BBF5-7F14-2144-D42E8F4FA154}"/>
              </a:ext>
            </a:extLst>
          </p:cNvPr>
          <p:cNvSpPr/>
          <p:nvPr/>
        </p:nvSpPr>
        <p:spPr>
          <a:xfrm flipH="1">
            <a:off x="4226479" y="4665763"/>
            <a:ext cx="163920" cy="53280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Abrir corchete 58">
            <a:extLst>
              <a:ext uri="{FF2B5EF4-FFF2-40B4-BE49-F238E27FC236}">
                <a16:creationId xmlns:a16="http://schemas.microsoft.com/office/drawing/2014/main" id="{CE6C9400-050C-C938-8515-57D7D53CA0B6}"/>
              </a:ext>
            </a:extLst>
          </p:cNvPr>
          <p:cNvSpPr/>
          <p:nvPr/>
        </p:nvSpPr>
        <p:spPr>
          <a:xfrm>
            <a:off x="4829109" y="4656913"/>
            <a:ext cx="163920" cy="53280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Abrir corchete 59">
            <a:extLst>
              <a:ext uri="{FF2B5EF4-FFF2-40B4-BE49-F238E27FC236}">
                <a16:creationId xmlns:a16="http://schemas.microsoft.com/office/drawing/2014/main" id="{EC5AA5B7-4C3C-7B3C-8FBF-AF02155FAD80}"/>
              </a:ext>
            </a:extLst>
          </p:cNvPr>
          <p:cNvSpPr/>
          <p:nvPr/>
        </p:nvSpPr>
        <p:spPr>
          <a:xfrm flipH="1">
            <a:off x="7330374" y="4659277"/>
            <a:ext cx="163920" cy="53280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9331C878-F901-C13A-D943-DDE3B9DD1BBE}"/>
              </a:ext>
            </a:extLst>
          </p:cNvPr>
          <p:cNvSpPr txBox="1"/>
          <p:nvPr/>
        </p:nvSpPr>
        <p:spPr>
          <a:xfrm>
            <a:off x="4334465" y="4571267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1/2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EB0999F5-DFF1-3590-8EEE-1683309D07E4}"/>
              </a:ext>
            </a:extLst>
          </p:cNvPr>
          <p:cNvSpPr txBox="1"/>
          <p:nvPr/>
        </p:nvSpPr>
        <p:spPr>
          <a:xfrm>
            <a:off x="7494294" y="4593368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1/2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484697B-4CA7-AB69-F945-CFDD1BACFA03}"/>
              </a:ext>
            </a:extLst>
          </p:cNvPr>
          <p:cNvSpPr txBox="1"/>
          <p:nvPr/>
        </p:nvSpPr>
        <p:spPr>
          <a:xfrm>
            <a:off x="9479079" y="4472247"/>
            <a:ext cx="51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,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156A441-50ED-1DE4-BDA4-8FAFD9FDF329}"/>
              </a:ext>
            </a:extLst>
          </p:cNvPr>
          <p:cNvSpPr txBox="1"/>
          <p:nvPr/>
        </p:nvSpPr>
        <p:spPr>
          <a:xfrm>
            <a:off x="804901" y="5718066"/>
            <a:ext cx="1055032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rgbClr val="0070C0"/>
                </a:solidFill>
              </a:rPr>
              <a:t>que en ser </a:t>
            </a:r>
            <a:r>
              <a:rPr lang="es-ES" sz="2500" dirty="0" err="1">
                <a:solidFill>
                  <a:srgbClr val="0070C0"/>
                </a:solidFill>
              </a:rPr>
              <a:t>molr</a:t>
            </a:r>
            <a:r>
              <a:rPr lang="es-ES" sz="2500" dirty="0">
                <a:solidFill>
                  <a:srgbClr val="0070C0"/>
                </a:solidFill>
              </a:rPr>
              <a:t> proper a   </a:t>
            </a:r>
            <a:r>
              <a:rPr lang="es-ES" sz="2500" b="1" dirty="0">
                <a:solidFill>
                  <a:srgbClr val="0070C0"/>
                </a:solidFill>
              </a:rPr>
              <a:t>-1</a:t>
            </a:r>
            <a:r>
              <a:rPr lang="es-ES" sz="2500" dirty="0">
                <a:solidFill>
                  <a:srgbClr val="0070C0"/>
                </a:solidFill>
              </a:rPr>
              <a:t>  indica que </a:t>
            </a:r>
            <a:r>
              <a:rPr lang="es-ES" sz="2500" dirty="0" err="1">
                <a:solidFill>
                  <a:srgbClr val="0070C0"/>
                </a:solidFill>
              </a:rPr>
              <a:t>l’aproximació</a:t>
            </a:r>
            <a:r>
              <a:rPr lang="es-ES" sz="2500" dirty="0">
                <a:solidFill>
                  <a:srgbClr val="0070C0"/>
                </a:solidFill>
              </a:rPr>
              <a:t> (o </a:t>
            </a:r>
            <a:r>
              <a:rPr lang="es-ES" sz="2500" dirty="0" err="1">
                <a:solidFill>
                  <a:srgbClr val="0070C0"/>
                </a:solidFill>
              </a:rPr>
              <a:t>ajust</a:t>
            </a:r>
            <a:r>
              <a:rPr lang="es-ES" sz="2500" dirty="0">
                <a:solidFill>
                  <a:srgbClr val="0070C0"/>
                </a:solidFill>
              </a:rPr>
              <a:t>) lineal és molt</a:t>
            </a:r>
          </a:p>
          <a:p>
            <a:r>
              <a:rPr lang="es-ES" sz="2500" dirty="0">
                <a:solidFill>
                  <a:srgbClr val="0070C0"/>
                </a:solidFill>
              </a:rPr>
              <a:t>bona (veure </a:t>
            </a:r>
            <a:r>
              <a:rPr lang="es-ES" sz="2500" dirty="0" err="1">
                <a:solidFill>
                  <a:srgbClr val="0070C0"/>
                </a:solidFill>
              </a:rPr>
              <a:t>gràfic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següent</a:t>
            </a:r>
            <a:r>
              <a:rPr lang="es-ES" sz="2500" dirty="0">
                <a:solidFill>
                  <a:srgbClr val="0070C0"/>
                </a:solidFill>
              </a:rPr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6155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9E4C1-6763-B688-C2DD-01FF7F4DC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Gráfico&#10;&#10;Descripción generada automáticamente">
            <a:extLst>
              <a:ext uri="{FF2B5EF4-FFF2-40B4-BE49-F238E27FC236}">
                <a16:creationId xmlns:a16="http://schemas.microsoft.com/office/drawing/2014/main" id="{B8FE2378-A430-E774-FD87-971A7E5B5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6" y="431094"/>
            <a:ext cx="11027008" cy="623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468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FE443F8-BA87-5477-B7D6-33DE8AB5A34A}"/>
              </a:ext>
            </a:extLst>
          </p:cNvPr>
          <p:cNvSpPr txBox="1"/>
          <p:nvPr/>
        </p:nvSpPr>
        <p:spPr>
          <a:xfrm>
            <a:off x="537256" y="576943"/>
            <a:ext cx="354533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rgbClr val="0070C0"/>
                </a:solidFill>
              </a:rPr>
              <a:t>En </a:t>
            </a:r>
            <a:r>
              <a:rPr lang="es-ES" sz="2500" dirty="0" err="1">
                <a:solidFill>
                  <a:srgbClr val="0070C0"/>
                </a:solidFill>
              </a:rPr>
              <a:t>quant</a:t>
            </a:r>
            <a:r>
              <a:rPr lang="es-ES" sz="2500" dirty="0">
                <a:solidFill>
                  <a:srgbClr val="0070C0"/>
                </a:solidFill>
              </a:rPr>
              <a:t>  </a:t>
            </a:r>
            <a:r>
              <a:rPr lang="es-ES" sz="2500" dirty="0" err="1">
                <a:solidFill>
                  <a:srgbClr val="0070C0"/>
                </a:solidFill>
              </a:rPr>
              <a:t>l’</a:t>
            </a:r>
            <a:r>
              <a:rPr lang="es-ES" sz="2500" i="1" dirty="0" err="1">
                <a:solidFill>
                  <a:srgbClr val="0070C0"/>
                </a:solidFill>
              </a:rPr>
              <a:t>error</a:t>
            </a:r>
            <a:r>
              <a:rPr lang="es-ES" sz="2500" i="1" dirty="0">
                <a:solidFill>
                  <a:srgbClr val="0070C0"/>
                </a:solidFill>
              </a:rPr>
              <a:t>  </a:t>
            </a:r>
            <a:r>
              <a:rPr lang="es-ES" sz="2500" dirty="0" err="1">
                <a:solidFill>
                  <a:srgbClr val="0070C0"/>
                </a:solidFill>
              </a:rPr>
              <a:t>comès</a:t>
            </a:r>
            <a:r>
              <a:rPr lang="es-ES" sz="2500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17A9FE-057E-CDA1-B07B-D32321563F33}"/>
              </a:ext>
            </a:extLst>
          </p:cNvPr>
          <p:cNvSpPr txBox="1">
            <a:spLocks/>
          </p:cNvSpPr>
          <p:nvPr/>
        </p:nvSpPr>
        <p:spPr>
          <a:xfrm>
            <a:off x="750343" y="255706"/>
            <a:ext cx="11301483" cy="2691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</a:t>
            </a: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</a:t>
            </a:r>
            <a:r>
              <a:rPr lang="es-ES" sz="2400" dirty="0">
                <a:latin typeface="Comic Sans MS" panose="030F0702030302020204" pitchFamily="66" charset="0"/>
              </a:rPr>
              <a:t>  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</a:t>
            </a:r>
            <a:r>
              <a:rPr lang="es-E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=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– (a + b 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)) 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=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– (4.019 – 1.989 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)) 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=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0.488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      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</a:t>
            </a:r>
            <a:r>
              <a:rPr lang="es-ES" sz="2400" dirty="0">
                <a:latin typeface="Comic Sans MS" panose="030F0702030302020204" pitchFamily="66" charset="0"/>
              </a:rPr>
              <a:t>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4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C596DFD-E565-F784-F29F-83DEF355A7A6}"/>
              </a:ext>
            </a:extLst>
          </p:cNvPr>
          <p:cNvSpPr txBox="1"/>
          <p:nvPr/>
        </p:nvSpPr>
        <p:spPr>
          <a:xfrm>
            <a:off x="2543114" y="1053997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4217CF9-EB6C-0D76-C377-364EA0A17BCA}"/>
              </a:ext>
            </a:extLst>
          </p:cNvPr>
          <p:cNvSpPr txBox="1"/>
          <p:nvPr/>
        </p:nvSpPr>
        <p:spPr>
          <a:xfrm>
            <a:off x="5315810" y="1053997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AAF44AD-BD5E-4A15-BA2E-3E23E6B71489}"/>
              </a:ext>
            </a:extLst>
          </p:cNvPr>
          <p:cNvSpPr txBox="1"/>
          <p:nvPr/>
        </p:nvSpPr>
        <p:spPr>
          <a:xfrm>
            <a:off x="5315810" y="158938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9EF7613-D334-2E9D-DEA1-CDBE2F6EB9BD}"/>
              </a:ext>
            </a:extLst>
          </p:cNvPr>
          <p:cNvSpPr txBox="1"/>
          <p:nvPr/>
        </p:nvSpPr>
        <p:spPr>
          <a:xfrm>
            <a:off x="2515062" y="1601228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B93C4E2F-0908-63BC-E0F2-FC06D53963F1}"/>
              </a:ext>
            </a:extLst>
          </p:cNvPr>
          <p:cNvSpPr txBox="1">
            <a:spLocks/>
          </p:cNvSpPr>
          <p:nvPr/>
        </p:nvSpPr>
        <p:spPr>
          <a:xfrm>
            <a:off x="144000" y="2124777"/>
            <a:ext cx="12142268" cy="2945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• </a:t>
            </a:r>
            <a:r>
              <a:rPr lang="es-ES" b="1" u="sng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Observació</a:t>
            </a:r>
            <a:r>
              <a:rPr lang="es-ES" b="1" dirty="0">
                <a:latin typeface="Comic Sans MS" panose="030F0702030302020204" pitchFamily="66" charset="0"/>
                <a:ea typeface="Yu Mincho Light" panose="02020300000000000000" pitchFamily="18" charset="-128"/>
              </a:rPr>
              <a:t>. </a:t>
            </a:r>
            <a:r>
              <a:rPr lang="es-ES" sz="2600" i="1" dirty="0">
                <a:latin typeface="Comic Sans MS" panose="030F0702030302020204" pitchFamily="66" charset="0"/>
                <a:ea typeface="Yu Mincho Light" panose="02020300000000000000" pitchFamily="18" charset="-128"/>
              </a:rPr>
              <a:t>En principi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,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l’error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depèn molt del nombre de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punts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considerats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(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com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més gran el nombre de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punts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, més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creix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l’error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perquè conté més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sumands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positius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);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aquest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b="1" i="1" dirty="0">
                <a:latin typeface="Comic Sans MS" panose="030F0702030302020204" pitchFamily="66" charset="0"/>
                <a:ea typeface="Yu Mincho Light" panose="02020300000000000000" pitchFamily="18" charset="-128"/>
              </a:rPr>
              <a:t>no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ha estat el cas en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els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3 </a:t>
            </a:r>
          </a:p>
          <a:p>
            <a:pPr marL="0" indent="0">
              <a:buNone/>
            </a:pPr>
            <a:r>
              <a:rPr lang="es-ES" sz="2600" dirty="0">
                <a:solidFill>
                  <a:srgbClr val="FF0000"/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exemples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presentats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, on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l’error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ha estat molt més gran per a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conjunts</a:t>
            </a:r>
            <a:endParaRPr lang="es-ES" sz="2600" dirty="0">
              <a:latin typeface="Comic Sans MS" panose="030F0702030302020204" pitchFamily="66" charset="0"/>
              <a:ea typeface="Yu Mincho Light" panose="02020300000000000000" pitchFamily="18" charset="-128"/>
            </a:endParaRP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de 6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punts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(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Exemples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1 i 2) que pel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conjunt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de 12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punts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(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Exemple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3).</a:t>
            </a:r>
            <a:endParaRPr lang="es-ES" sz="2600" dirty="0"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B9C7F4F5-6334-272D-3DBB-7F62C5AED355}"/>
              </a:ext>
            </a:extLst>
          </p:cNvPr>
          <p:cNvSpPr txBox="1">
            <a:spLocks/>
          </p:cNvSpPr>
          <p:nvPr/>
        </p:nvSpPr>
        <p:spPr>
          <a:xfrm>
            <a:off x="277200" y="4757486"/>
            <a:ext cx="12142268" cy="1523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Per a evitar aquesta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dependència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en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certa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mesura (i poder comparar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errors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) se sol calcular el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quocient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sz="2600" dirty="0">
                <a:solidFill>
                  <a:srgbClr val="FF0000"/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E/n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,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anomenat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i="1" dirty="0">
                <a:solidFill>
                  <a:srgbClr val="FF0000"/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error </a:t>
            </a:r>
            <a:r>
              <a:rPr lang="es-ES" sz="2600" i="1" dirty="0" err="1">
                <a:solidFill>
                  <a:srgbClr val="FF0000"/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quadràtic</a:t>
            </a:r>
            <a:r>
              <a:rPr lang="es-ES" sz="2600" i="1" dirty="0">
                <a:solidFill>
                  <a:srgbClr val="FF0000"/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i="1" dirty="0" err="1">
                <a:solidFill>
                  <a:srgbClr val="FF0000"/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mitjà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.</a:t>
            </a: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793965C4-BDCF-292A-C657-B9EBE5AF49F7}"/>
              </a:ext>
            </a:extLst>
          </p:cNvPr>
          <p:cNvSpPr txBox="1">
            <a:spLocks/>
          </p:cNvSpPr>
          <p:nvPr/>
        </p:nvSpPr>
        <p:spPr>
          <a:xfrm>
            <a:off x="-457200" y="5104861"/>
            <a:ext cx="12694987" cy="1523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                                                                                                         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Així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:</a:t>
            </a:r>
          </a:p>
          <a:p>
            <a:pPr marL="0" indent="0">
              <a:buNone/>
            </a:pP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E/6 </a:t>
            </a:r>
            <a:r>
              <a:rPr lang="es-E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(</a:t>
            </a:r>
            <a:r>
              <a:rPr lang="es-ES" sz="24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Exemple</a:t>
            </a:r>
            <a:r>
              <a:rPr lang="es-E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 1) </a:t>
            </a:r>
            <a:r>
              <a:rPr lang="es-ES" sz="2400" dirty="0">
                <a:latin typeface="Comic Sans MS" panose="030F0702030302020204" pitchFamily="66" charset="0"/>
              </a:rPr>
              <a:t>= 0.854,   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E/6 </a:t>
            </a:r>
            <a:r>
              <a:rPr lang="es-E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(</a:t>
            </a:r>
            <a:r>
              <a:rPr lang="es-ES" sz="24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Exemple</a:t>
            </a:r>
            <a:r>
              <a:rPr lang="es-E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 2) </a:t>
            </a:r>
            <a:r>
              <a:rPr lang="es-ES" sz="2400" dirty="0">
                <a:latin typeface="Comic Sans MS" panose="030F0702030302020204" pitchFamily="66" charset="0"/>
              </a:rPr>
              <a:t>= 0.433,   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E/12 </a:t>
            </a:r>
            <a:r>
              <a:rPr lang="es-E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(</a:t>
            </a:r>
            <a:r>
              <a:rPr lang="es-ES" sz="24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Exemple</a:t>
            </a:r>
            <a:r>
              <a:rPr lang="es-E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 3) </a:t>
            </a:r>
            <a:r>
              <a:rPr lang="es-ES" sz="2400" dirty="0">
                <a:latin typeface="Comic Sans MS" panose="030F0702030302020204" pitchFamily="66" charset="0"/>
              </a:rPr>
              <a:t>= 0.041.  </a:t>
            </a:r>
          </a:p>
        </p:txBody>
      </p:sp>
    </p:spTree>
    <p:extLst>
      <p:ext uri="{BB962C8B-B14F-4D97-AF65-F5344CB8AC3E}">
        <p14:creationId xmlns:p14="http://schemas.microsoft.com/office/powerpoint/2010/main" val="209538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7BA2D-AE70-49B8-D9B1-6BD8FE39C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7B5990C-C39D-AE47-4CF7-41C91409C664}"/>
              </a:ext>
            </a:extLst>
          </p:cNvPr>
          <p:cNvSpPr txBox="1">
            <a:spLocks/>
          </p:cNvSpPr>
          <p:nvPr/>
        </p:nvSpPr>
        <p:spPr>
          <a:xfrm>
            <a:off x="516891" y="438263"/>
            <a:ext cx="10800000" cy="793719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rgbClr val="7030A0"/>
                </a:solidFill>
              </a:rPr>
              <a:t>   </a:t>
            </a:r>
            <a:r>
              <a:rPr lang="es-ES" b="1" dirty="0" err="1">
                <a:solidFill>
                  <a:srgbClr val="7030A0"/>
                </a:solidFill>
              </a:rPr>
              <a:t>L’objectiu</a:t>
            </a:r>
            <a:r>
              <a:rPr lang="es-ES" b="1" dirty="0">
                <a:solidFill>
                  <a:srgbClr val="7030A0"/>
                </a:solidFill>
              </a:rPr>
              <a:t>     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BBB457B7-D782-D824-21D3-801A6D8F3DB8}"/>
              </a:ext>
            </a:extLst>
          </p:cNvPr>
          <p:cNvSpPr txBox="1">
            <a:spLocks/>
          </p:cNvSpPr>
          <p:nvPr/>
        </p:nvSpPr>
        <p:spPr>
          <a:xfrm>
            <a:off x="391257" y="1379688"/>
            <a:ext cx="11409486" cy="2945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• 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Trob</a:t>
            </a:r>
            <a:r>
              <a:rPr lang="es-ES" dirty="0">
                <a:latin typeface="Comic Sans MS" panose="030F0702030302020204" pitchFamily="66" charset="0"/>
              </a:rPr>
              <a:t>ar </a:t>
            </a:r>
            <a:r>
              <a:rPr lang="es-ES" dirty="0" err="1">
                <a:latin typeface="Comic Sans MS" panose="030F0702030302020204" pitchFamily="66" charset="0"/>
              </a:rPr>
              <a:t>els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valors</a:t>
            </a:r>
            <a:r>
              <a:rPr lang="es-ES" dirty="0">
                <a:latin typeface="Comic Sans MS" panose="030F0702030302020204" pitchFamily="66" charset="0"/>
              </a:rPr>
              <a:t> de 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s-ES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, a</a:t>
            </a:r>
            <a:r>
              <a:rPr lang="es-ES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, … , </a:t>
            </a:r>
            <a:r>
              <a:rPr lang="es-E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s-ES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∈ R  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que </a:t>
            </a:r>
            <a:r>
              <a:rPr lang="es-ES" dirty="0" err="1">
                <a:solidFill>
                  <a:srgbClr val="00B0F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millor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i="1" dirty="0">
                <a:solidFill>
                  <a:srgbClr val="00B0F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ajusten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dirty="0" err="1">
                <a:solidFill>
                  <a:srgbClr val="00B0F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els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</a:p>
          <a:p>
            <a:pPr marL="0" indent="0">
              <a:buNone/>
            </a:pP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 </a:t>
            </a:r>
            <a:r>
              <a:rPr lang="es-ES" dirty="0" err="1">
                <a:solidFill>
                  <a:srgbClr val="00B0F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punts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dirty="0" err="1">
                <a:solidFill>
                  <a:srgbClr val="00B0F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donats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a la </a:t>
            </a:r>
            <a:r>
              <a:rPr lang="es-ES" dirty="0" err="1">
                <a:solidFill>
                  <a:srgbClr val="00B0F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funció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 y =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 a</a:t>
            </a:r>
            <a:r>
              <a:rPr lang="es-ES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 f</a:t>
            </a:r>
            <a:r>
              <a:rPr lang="es-ES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(x) + a</a:t>
            </a:r>
            <a:r>
              <a:rPr lang="es-ES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 f</a:t>
            </a:r>
            <a:r>
              <a:rPr lang="es-ES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(x) + </a:t>
            </a:r>
            <a:r>
              <a:rPr lang="es-ES" dirty="0">
                <a:solidFill>
                  <a:srgbClr val="00B0F0"/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∙∙∙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 + </a:t>
            </a:r>
            <a:r>
              <a:rPr lang="es-ES" dirty="0" err="1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p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>
                <a:solidFill>
                  <a:srgbClr val="00B0F0"/>
                </a:solidFill>
                <a:latin typeface="Comic Sans MS" panose="030F0702030302020204" pitchFamily="66" charset="0"/>
              </a:rPr>
              <a:t>f</a:t>
            </a:r>
            <a:r>
              <a:rPr lang="es-ES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p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(x)</a:t>
            </a:r>
            <a:r>
              <a:rPr lang="es-ES" dirty="0">
                <a:latin typeface="Comic Sans MS" panose="030F0702030302020204" pitchFamily="66" charset="0"/>
              </a:rPr>
              <a:t>; és a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</a:t>
            </a:r>
            <a:r>
              <a:rPr lang="es-ES" dirty="0" err="1">
                <a:latin typeface="Comic Sans MS" panose="030F0702030302020204" pitchFamily="66" charset="0"/>
              </a:rPr>
              <a:t>dir</a:t>
            </a:r>
            <a:r>
              <a:rPr lang="es-ES" dirty="0">
                <a:latin typeface="Comic Sans MS" panose="030F0702030302020204" pitchFamily="66" charset="0"/>
              </a:rPr>
              <a:t>, </a:t>
            </a:r>
            <a:r>
              <a:rPr lang="es-ES" dirty="0" err="1">
                <a:latin typeface="Comic Sans MS" panose="030F0702030302020204" pitchFamily="66" charset="0"/>
              </a:rPr>
              <a:t>els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valors</a:t>
            </a:r>
            <a:r>
              <a:rPr lang="es-ES" dirty="0">
                <a:latin typeface="Comic Sans MS" panose="030F0702030302020204" pitchFamily="66" charset="0"/>
              </a:rPr>
              <a:t> de 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s-ES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, a</a:t>
            </a:r>
            <a:r>
              <a:rPr lang="es-ES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, … , </a:t>
            </a:r>
            <a:r>
              <a:rPr lang="es-E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s-ES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∈ R 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tals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dirty="0">
                <a:latin typeface="Comic Sans MS" panose="030F0702030302020204" pitchFamily="66" charset="0"/>
              </a:rPr>
              <a:t>que la </a:t>
            </a:r>
            <a:r>
              <a:rPr lang="es-ES" dirty="0" err="1">
                <a:latin typeface="Comic Sans MS" panose="030F0702030302020204" pitchFamily="66" charset="0"/>
              </a:rPr>
              <a:t>diferència</a:t>
            </a:r>
            <a:r>
              <a:rPr lang="es-ES" dirty="0">
                <a:latin typeface="Comic Sans MS" panose="030F0702030302020204" pitchFamily="66" charset="0"/>
              </a:rPr>
              <a:t> (en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valor </a:t>
            </a:r>
            <a:r>
              <a:rPr lang="es-ES" dirty="0" err="1">
                <a:latin typeface="Comic Sans MS" panose="030F0702030302020204" pitchFamily="66" charset="0"/>
              </a:rPr>
              <a:t>absolut</a:t>
            </a:r>
            <a:r>
              <a:rPr lang="es-ES" dirty="0">
                <a:latin typeface="Comic Sans MS" panose="030F0702030302020204" pitchFamily="66" charset="0"/>
              </a:rPr>
              <a:t>)  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|</a:t>
            </a:r>
            <a:r>
              <a:rPr lang="es-ES" dirty="0" err="1">
                <a:solidFill>
                  <a:srgbClr val="00B0F0"/>
                </a:solidFill>
                <a:latin typeface="Comic Sans MS" panose="030F0702030302020204" pitchFamily="66" charset="0"/>
              </a:rPr>
              <a:t>y</a:t>
            </a:r>
            <a:r>
              <a:rPr lang="es-ES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i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- y(x</a:t>
            </a:r>
            <a:r>
              <a:rPr lang="es-ES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i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)|  </a:t>
            </a:r>
            <a:r>
              <a:rPr lang="es-ES" dirty="0">
                <a:latin typeface="Comic Sans MS" panose="030F0702030302020204" pitchFamily="66" charset="0"/>
              </a:rPr>
              <a:t>sigui el més </a:t>
            </a:r>
            <a:r>
              <a:rPr lang="es-ES" dirty="0" err="1">
                <a:latin typeface="Comic Sans MS" panose="030F0702030302020204" pitchFamily="66" charset="0"/>
              </a:rPr>
              <a:t>petita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possible</a:t>
            </a:r>
            <a:r>
              <a:rPr lang="es-ES" dirty="0">
                <a:latin typeface="Comic Sans MS" panose="030F0702030302020204" pitchFamily="66" charset="0"/>
              </a:rPr>
              <a:t> pel </a:t>
            </a:r>
            <a:r>
              <a:rPr lang="es-ES" dirty="0" err="1">
                <a:latin typeface="Comic Sans MS" panose="030F0702030302020204" pitchFamily="66" charset="0"/>
              </a:rPr>
              <a:t>conjunt</a:t>
            </a:r>
            <a:r>
              <a:rPr lang="es-ES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de  n  </a:t>
            </a:r>
            <a:r>
              <a:rPr lang="es-ES" dirty="0" err="1">
                <a:latin typeface="Comic Sans MS" panose="030F0702030302020204" pitchFamily="66" charset="0"/>
              </a:rPr>
              <a:t>punts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donats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2DBF04E1-4FE3-B9CD-EF7D-5E720C3B6A49}"/>
              </a:ext>
            </a:extLst>
          </p:cNvPr>
          <p:cNvSpPr txBox="1">
            <a:spLocks/>
          </p:cNvSpPr>
          <p:nvPr/>
        </p:nvSpPr>
        <p:spPr>
          <a:xfrm>
            <a:off x="391257" y="4005495"/>
            <a:ext cx="11604098" cy="2945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• </a:t>
            </a:r>
            <a:r>
              <a:rPr lang="es-ES" dirty="0" err="1">
                <a:latin typeface="Comic Sans MS" panose="030F0702030302020204" pitchFamily="66" charset="0"/>
              </a:rPr>
              <a:t>Aquest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objectiu</a:t>
            </a:r>
            <a:r>
              <a:rPr lang="es-ES" dirty="0">
                <a:latin typeface="Comic Sans MS" panose="030F0702030302020204" pitchFamily="66" charset="0"/>
              </a:rPr>
              <a:t> se sol precisar </a:t>
            </a:r>
            <a:r>
              <a:rPr lang="es-ES" dirty="0" err="1">
                <a:latin typeface="Comic Sans MS" panose="030F0702030302020204" pitchFamily="66" charset="0"/>
              </a:rPr>
              <a:t>buscant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i="1" dirty="0">
                <a:solidFill>
                  <a:srgbClr val="00B0F0"/>
                </a:solidFill>
                <a:latin typeface="Comic Sans MS" panose="030F0702030302020204" pitchFamily="66" charset="0"/>
              </a:rPr>
              <a:t>el </a:t>
            </a:r>
            <a:r>
              <a:rPr lang="es-ES" i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mínim</a:t>
            </a:r>
            <a:r>
              <a:rPr lang="es-ES" i="1" dirty="0">
                <a:solidFill>
                  <a:srgbClr val="00B0F0"/>
                </a:solidFill>
                <a:latin typeface="Comic Sans MS" panose="030F0702030302020204" pitchFamily="66" charset="0"/>
              </a:rPr>
              <a:t> valor </a:t>
            </a:r>
            <a:r>
              <a:rPr lang="es-ES" i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possible</a:t>
            </a:r>
            <a:endParaRPr lang="es-ES" i="1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i="1" dirty="0">
                <a:latin typeface="Comic Sans MS" panose="030F0702030302020204" pitchFamily="66" charset="0"/>
              </a:rPr>
              <a:t>  </a:t>
            </a:r>
            <a:r>
              <a:rPr lang="es-ES" dirty="0">
                <a:latin typeface="Comic Sans MS" panose="030F0702030302020204" pitchFamily="66" charset="0"/>
              </a:rPr>
              <a:t>per a la suma</a:t>
            </a:r>
          </a:p>
          <a:p>
            <a:pPr marL="0" indent="0">
              <a:buNone/>
            </a:pPr>
            <a:r>
              <a:rPr lang="es-ES" i="1" dirty="0">
                <a:latin typeface="Comic Sans MS" panose="030F0702030302020204" pitchFamily="66" charset="0"/>
              </a:rPr>
              <a:t>     </a:t>
            </a:r>
            <a:r>
              <a:rPr lang="es-ES" i="1" dirty="0">
                <a:solidFill>
                  <a:srgbClr val="00B0F0"/>
                </a:solidFill>
                <a:latin typeface="Comic Sans MS" panose="030F0702030302020204" pitchFamily="66" charset="0"/>
              </a:rPr>
              <a:t>(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y</a:t>
            </a:r>
            <a:r>
              <a:rPr lang="es-ES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- y(x</a:t>
            </a:r>
            <a:r>
              <a:rPr lang="es-ES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))</a:t>
            </a:r>
            <a:r>
              <a:rPr lang="es-ES" baseline="30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 + </a:t>
            </a:r>
            <a:r>
              <a:rPr lang="es-ES" i="1" dirty="0">
                <a:solidFill>
                  <a:srgbClr val="00B0F0"/>
                </a:solidFill>
                <a:latin typeface="Comic Sans MS" panose="030F0702030302020204" pitchFamily="66" charset="0"/>
              </a:rPr>
              <a:t>(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y</a:t>
            </a:r>
            <a:r>
              <a:rPr lang="es-ES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- y(x</a:t>
            </a:r>
            <a:r>
              <a:rPr lang="es-ES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))</a:t>
            </a:r>
            <a:r>
              <a:rPr lang="es-ES" baseline="30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 + ∙∙∙∙ + </a:t>
            </a:r>
            <a:r>
              <a:rPr lang="es-ES" i="1" dirty="0">
                <a:solidFill>
                  <a:srgbClr val="00B0F0"/>
                </a:solidFill>
                <a:latin typeface="Comic Sans MS" panose="030F0702030302020204" pitchFamily="66" charset="0"/>
              </a:rPr>
              <a:t>(</a:t>
            </a:r>
            <a:r>
              <a:rPr lang="es-ES" dirty="0" err="1">
                <a:solidFill>
                  <a:srgbClr val="00B0F0"/>
                </a:solidFill>
                <a:latin typeface="Comic Sans MS" panose="030F0702030302020204" pitchFamily="66" charset="0"/>
              </a:rPr>
              <a:t>y</a:t>
            </a:r>
            <a:r>
              <a:rPr lang="es-ES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n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- y(</a:t>
            </a:r>
            <a:r>
              <a:rPr lang="es-ES" dirty="0" err="1">
                <a:solidFill>
                  <a:srgbClr val="00B0F0"/>
                </a:solidFill>
                <a:latin typeface="Comic Sans MS" panose="030F0702030302020204" pitchFamily="66" charset="0"/>
              </a:rPr>
              <a:t>x</a:t>
            </a:r>
            <a:r>
              <a:rPr lang="es-ES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n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))</a:t>
            </a:r>
            <a:r>
              <a:rPr lang="es-ES" baseline="30000" dirty="0">
                <a:solidFill>
                  <a:srgbClr val="00B0F0"/>
                </a:solidFill>
                <a:latin typeface="Comic Sans MS" panose="030F0702030302020204" pitchFamily="66" charset="0"/>
              </a:rPr>
              <a:t>2    </a:t>
            </a:r>
            <a:r>
              <a:rPr lang="es-ES" i="1" dirty="0">
                <a:latin typeface="Comic Sans MS" panose="030F0702030302020204" pitchFamily="66" charset="0"/>
              </a:rPr>
              <a:t>(    </a:t>
            </a:r>
            <a:r>
              <a:rPr lang="es-ES" i="1" dirty="0">
                <a:solidFill>
                  <a:srgbClr val="FF0000"/>
                </a:solidFill>
                <a:latin typeface="Comic Sans MS" panose="030F0702030302020204" pitchFamily="66" charset="0"/>
              </a:rPr>
              <a:t>“</a:t>
            </a:r>
            <a:r>
              <a:rPr lang="es-ES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mínims</a:t>
            </a:r>
            <a:r>
              <a:rPr lang="es-ES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quadrats</a:t>
            </a:r>
            <a:r>
              <a:rPr lang="es-ES" i="1" dirty="0">
                <a:solidFill>
                  <a:srgbClr val="FF0000"/>
                </a:solidFill>
                <a:latin typeface="Comic Sans MS" panose="030F0702030302020204" pitchFamily="66" charset="0"/>
              </a:rPr>
              <a:t>”</a:t>
            </a:r>
            <a:r>
              <a:rPr lang="es-ES" i="1" dirty="0">
                <a:latin typeface="Comic Sans MS" panose="030F0702030302020204" pitchFamily="66" charset="0"/>
              </a:rPr>
              <a:t>), </a:t>
            </a:r>
          </a:p>
          <a:p>
            <a:pPr marL="0" indent="0">
              <a:buNone/>
            </a:pPr>
            <a:r>
              <a:rPr lang="es-ES">
                <a:latin typeface="Comic Sans MS" panose="030F0702030302020204" pitchFamily="66" charset="0"/>
              </a:rPr>
              <a:t> suma </a:t>
            </a:r>
            <a:r>
              <a:rPr lang="es-ES" dirty="0">
                <a:latin typeface="Comic Sans MS" panose="030F0702030302020204" pitchFamily="66" charset="0"/>
              </a:rPr>
              <a:t>que </a:t>
            </a:r>
            <a:r>
              <a:rPr lang="es-ES" dirty="0" err="1">
                <a:latin typeface="Comic Sans MS" panose="030F0702030302020204" pitchFamily="66" charset="0"/>
              </a:rPr>
              <a:t>habitualment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s’escriu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com</a:t>
            </a:r>
            <a:r>
              <a:rPr lang="es-ES" dirty="0"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        E(a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, a</a:t>
            </a:r>
            <a:r>
              <a:rPr lang="es-ES" baseline="-25000" dirty="0">
                <a:latin typeface="Comic Sans MS" panose="030F0702030302020204" pitchFamily="66" charset="0"/>
              </a:rPr>
              <a:t>2</a:t>
            </a:r>
            <a:r>
              <a:rPr lang="es-ES" dirty="0">
                <a:latin typeface="Comic Sans MS" panose="030F0702030302020204" pitchFamily="66" charset="0"/>
              </a:rPr>
              <a:t>, … , </a:t>
            </a:r>
            <a:r>
              <a:rPr lang="es-ES" dirty="0" err="1"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) = </a:t>
            </a:r>
            <a:r>
              <a:rPr lang="es-ES" sz="36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Σ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y</a:t>
            </a:r>
            <a:r>
              <a:rPr lang="es-ES" baseline="-250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 y(x</a:t>
            </a:r>
            <a:r>
              <a:rPr lang="es-ES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))</a:t>
            </a:r>
            <a:r>
              <a:rPr lang="es-ES" baseline="30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      </a:t>
            </a:r>
            <a:r>
              <a:rPr lang="es-ES" dirty="0">
                <a:latin typeface="Comic Sans MS" panose="030F0702030302020204" pitchFamily="66" charset="0"/>
              </a:rPr>
              <a:t>(“E”  per </a:t>
            </a:r>
            <a:r>
              <a:rPr lang="es-ES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”error” </a:t>
            </a:r>
            <a:r>
              <a:rPr lang="es-ES" dirty="0" err="1">
                <a:latin typeface="Comic Sans MS" panose="030F0702030302020204" pitchFamily="66" charset="0"/>
              </a:rPr>
              <a:t>comès</a:t>
            </a:r>
            <a:r>
              <a:rPr lang="es-ES" i="1" dirty="0">
                <a:latin typeface="Comic Sans MS" panose="030F0702030302020204" pitchFamily="66" charset="0"/>
              </a:rPr>
              <a:t>) </a:t>
            </a: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4DBCC715-D4E4-1C85-79C2-7BCB969B4CE2}"/>
              </a:ext>
            </a:extLst>
          </p:cNvPr>
          <p:cNvCxnSpPr/>
          <p:nvPr/>
        </p:nvCxnSpPr>
        <p:spPr>
          <a:xfrm>
            <a:off x="8219768" y="5289754"/>
            <a:ext cx="314632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3CB90F4-11DA-8B30-D1A8-A35EAC73FDFE}"/>
              </a:ext>
            </a:extLst>
          </p:cNvPr>
          <p:cNvSpPr txBox="1"/>
          <p:nvPr/>
        </p:nvSpPr>
        <p:spPr>
          <a:xfrm>
            <a:off x="6852418" y="57517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A9E5092-F937-7D18-25AF-2E1188C9267D}"/>
              </a:ext>
            </a:extLst>
          </p:cNvPr>
          <p:cNvSpPr txBox="1"/>
          <p:nvPr/>
        </p:nvSpPr>
        <p:spPr>
          <a:xfrm>
            <a:off x="4515976" y="58248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3DAEDD4-1F06-E0D5-EF8C-1CEEE666FBB2}"/>
              </a:ext>
            </a:extLst>
          </p:cNvPr>
          <p:cNvSpPr txBox="1"/>
          <p:nvPr/>
        </p:nvSpPr>
        <p:spPr>
          <a:xfrm>
            <a:off x="4425407" y="641537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i=1</a:t>
            </a:r>
          </a:p>
        </p:txBody>
      </p:sp>
    </p:spTree>
    <p:extLst>
      <p:ext uri="{BB962C8B-B14F-4D97-AF65-F5344CB8AC3E}">
        <p14:creationId xmlns:p14="http://schemas.microsoft.com/office/powerpoint/2010/main" val="200502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B8C60-CA84-AF8A-BC62-95C5DE57D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A1FDCA53-3DF1-0BD2-9E3A-44D614B6AB8E}"/>
              </a:ext>
            </a:extLst>
          </p:cNvPr>
          <p:cNvSpPr txBox="1">
            <a:spLocks/>
          </p:cNvSpPr>
          <p:nvPr/>
        </p:nvSpPr>
        <p:spPr>
          <a:xfrm>
            <a:off x="516891" y="438263"/>
            <a:ext cx="11095006" cy="793719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rgbClr val="7030A0"/>
                </a:solidFill>
              </a:rPr>
              <a:t>  Cas particular:  </a:t>
            </a:r>
            <a:r>
              <a:rPr lang="es-ES" b="1" i="1" dirty="0" err="1">
                <a:solidFill>
                  <a:srgbClr val="FF0000"/>
                </a:solidFill>
              </a:rPr>
              <a:t>aproximació</a:t>
            </a:r>
            <a:r>
              <a:rPr lang="es-ES" b="1" i="1" dirty="0">
                <a:solidFill>
                  <a:srgbClr val="FF0000"/>
                </a:solidFill>
              </a:rPr>
              <a:t> exponencial     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85BFDE59-8DFD-3140-C957-5D4041D7A83A}"/>
              </a:ext>
            </a:extLst>
          </p:cNvPr>
          <p:cNvSpPr txBox="1">
            <a:spLocks/>
          </p:cNvSpPr>
          <p:nvPr/>
        </p:nvSpPr>
        <p:spPr>
          <a:xfrm>
            <a:off x="391256" y="1379688"/>
            <a:ext cx="11800744" cy="17666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• 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Hi ha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funcions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d’ajust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que </a:t>
            </a:r>
            <a:r>
              <a:rPr lang="es-ES" b="1" i="1" dirty="0">
                <a:latin typeface="Comic Sans MS" panose="030F0702030302020204" pitchFamily="66" charset="0"/>
                <a:ea typeface="Yu Mincho Light" panose="02020300000000000000" pitchFamily="18" charset="-128"/>
              </a:rPr>
              <a:t>no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són del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tipus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                           y(x) =</a:t>
            </a:r>
            <a:r>
              <a:rPr lang="es-ES" dirty="0">
                <a:latin typeface="Comic Sans MS" panose="030F0702030302020204" pitchFamily="66" charset="0"/>
              </a:rPr>
              <a:t> a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 f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(x) + a</a:t>
            </a:r>
            <a:r>
              <a:rPr lang="es-ES" baseline="-25000" dirty="0">
                <a:latin typeface="Comic Sans MS" panose="030F0702030302020204" pitchFamily="66" charset="0"/>
              </a:rPr>
              <a:t>2</a:t>
            </a:r>
            <a:r>
              <a:rPr lang="es-ES" dirty="0">
                <a:latin typeface="Comic Sans MS" panose="030F0702030302020204" pitchFamily="66" charset="0"/>
              </a:rPr>
              <a:t> f</a:t>
            </a:r>
            <a:r>
              <a:rPr lang="es-ES" baseline="-25000" dirty="0">
                <a:latin typeface="Comic Sans MS" panose="030F0702030302020204" pitchFamily="66" charset="0"/>
              </a:rPr>
              <a:t>2</a:t>
            </a:r>
            <a:r>
              <a:rPr lang="es-ES" dirty="0">
                <a:latin typeface="Comic Sans MS" panose="030F0702030302020204" pitchFamily="66" charset="0"/>
              </a:rPr>
              <a:t>(x) + </a:t>
            </a: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∙∙∙</a:t>
            </a:r>
            <a:r>
              <a:rPr lang="es-ES" dirty="0">
                <a:latin typeface="Comic Sans MS" panose="030F0702030302020204" pitchFamily="66" charset="0"/>
              </a:rPr>
              <a:t> + </a:t>
            </a:r>
            <a:r>
              <a:rPr lang="es-ES" dirty="0" err="1"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f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(x)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però que poden “convertir-se” en </a:t>
            </a:r>
            <a:r>
              <a:rPr lang="es-ES" dirty="0" err="1">
                <a:latin typeface="Comic Sans MS" panose="030F0702030302020204" pitchFamily="66" charset="0"/>
              </a:rPr>
              <a:t>aquest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tipus</a:t>
            </a:r>
            <a:r>
              <a:rPr lang="es-ES" dirty="0">
                <a:latin typeface="Comic Sans MS" panose="030F0702030302020204" pitchFamily="66" charset="0"/>
              </a:rPr>
              <a:t> després de </a:t>
            </a:r>
            <a:r>
              <a:rPr lang="es-ES" dirty="0" err="1">
                <a:latin typeface="Comic Sans MS" panose="030F0702030302020204" pitchFamily="66" charset="0"/>
              </a:rPr>
              <a:t>certa</a:t>
            </a:r>
            <a:r>
              <a:rPr lang="es-ES" dirty="0">
                <a:latin typeface="Comic Sans MS" panose="030F0702030302020204" pitchFamily="66" charset="0"/>
              </a:rPr>
              <a:t> transfor-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</a:t>
            </a:r>
            <a:r>
              <a:rPr lang="es-ES" dirty="0" err="1">
                <a:latin typeface="Comic Sans MS" panose="030F0702030302020204" pitchFamily="66" charset="0"/>
              </a:rPr>
              <a:t>mació</a:t>
            </a:r>
            <a:r>
              <a:rPr lang="es-ES" dirty="0">
                <a:latin typeface="Comic Sans MS" panose="030F0702030302020204" pitchFamily="66" charset="0"/>
              </a:rPr>
              <a:t> de les dades.</a:t>
            </a:r>
          </a:p>
          <a:p>
            <a:pPr marL="0" indent="0">
              <a:buNone/>
            </a:pP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CE61EB1-26F8-471D-0B64-EFACDA646FC4}"/>
              </a:ext>
            </a:extLst>
          </p:cNvPr>
          <p:cNvSpPr txBox="1">
            <a:spLocks/>
          </p:cNvSpPr>
          <p:nvPr/>
        </p:nvSpPr>
        <p:spPr>
          <a:xfrm>
            <a:off x="454111" y="3367548"/>
            <a:ext cx="11675033" cy="2975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 </a:t>
            </a:r>
            <a:r>
              <a:rPr lang="es-ES" sz="2600" dirty="0">
                <a:latin typeface="Comic Sans MS" panose="030F0702030302020204" pitchFamily="66" charset="0"/>
              </a:rPr>
              <a:t>Un </a:t>
            </a:r>
            <a:r>
              <a:rPr lang="es-ES" sz="2600" dirty="0" err="1">
                <a:latin typeface="Comic Sans MS" panose="030F0702030302020204" pitchFamily="66" charset="0"/>
              </a:rPr>
              <a:t>exemple</a:t>
            </a:r>
            <a:r>
              <a:rPr lang="es-ES" sz="2600" dirty="0">
                <a:latin typeface="Comic Sans MS" panose="030F0702030302020204" pitchFamily="66" charset="0"/>
              </a:rPr>
              <a:t> és </a:t>
            </a:r>
            <a:r>
              <a:rPr lang="es-ES" sz="2600" dirty="0" err="1">
                <a:latin typeface="Comic Sans MS" panose="030F0702030302020204" pitchFamily="66" charset="0"/>
              </a:rPr>
              <a:t>l’</a:t>
            </a:r>
            <a:r>
              <a:rPr lang="es-ES" sz="26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aproximació</a:t>
            </a:r>
            <a:r>
              <a:rPr lang="es-ES" sz="26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exponencial</a:t>
            </a:r>
            <a:r>
              <a:rPr lang="es-ES" sz="2600" dirty="0">
                <a:latin typeface="Comic Sans MS" panose="030F0702030302020204" pitchFamily="66" charset="0"/>
              </a:rPr>
              <a:t>, on es </a:t>
            </a:r>
            <a:r>
              <a:rPr lang="es-ES" sz="2600" dirty="0" err="1">
                <a:latin typeface="Comic Sans MS" panose="030F0702030302020204" pitchFamily="66" charset="0"/>
              </a:rPr>
              <a:t>vol</a:t>
            </a:r>
            <a:r>
              <a:rPr lang="es-ES" sz="2600" dirty="0">
                <a:latin typeface="Comic Sans MS" panose="030F0702030302020204" pitchFamily="66" charset="0"/>
              </a:rPr>
              <a:t> ajustar les dades </a:t>
            </a: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 a una </a:t>
            </a:r>
            <a:r>
              <a:rPr lang="es-ES" sz="2600" dirty="0" err="1">
                <a:latin typeface="Comic Sans MS" panose="030F0702030302020204" pitchFamily="66" charset="0"/>
              </a:rPr>
              <a:t>funció</a:t>
            </a:r>
            <a:r>
              <a:rPr lang="es-ES" sz="2600" dirty="0">
                <a:latin typeface="Comic Sans MS" panose="030F0702030302020204" pitchFamily="66" charset="0"/>
              </a:rPr>
              <a:t> del </a:t>
            </a:r>
            <a:r>
              <a:rPr lang="es-ES" sz="2600" dirty="0" err="1">
                <a:latin typeface="Comic Sans MS" panose="030F0702030302020204" pitchFamily="66" charset="0"/>
              </a:rPr>
              <a:t>tipus</a:t>
            </a: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                                    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y(x) =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 A </a:t>
            </a:r>
            <a:r>
              <a:rPr lang="es-E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s-ES" baseline="30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Bx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</a:rPr>
              <a:t>,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</a:t>
            </a:r>
            <a:r>
              <a:rPr lang="es-ES" sz="2600" dirty="0" err="1">
                <a:latin typeface="Comic Sans MS" panose="030F0702030302020204" pitchFamily="66" charset="0"/>
              </a:rPr>
              <a:t>sent</a:t>
            </a:r>
            <a:r>
              <a:rPr lang="es-ES" dirty="0">
                <a:latin typeface="Comic Sans MS" panose="030F0702030302020204" pitchFamily="66" charset="0"/>
              </a:rPr>
              <a:t>  A</a:t>
            </a:r>
            <a:r>
              <a:rPr lang="es-ES" baseline="-25000" dirty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</a:rPr>
              <a:t>,</a:t>
            </a:r>
            <a:r>
              <a:rPr lang="es-ES" baseline="-25000" dirty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</a:rPr>
              <a:t>B</a:t>
            </a:r>
            <a:r>
              <a:rPr lang="es-ES" baseline="-25000" dirty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∈ R 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e</a:t>
            </a:r>
            <a:r>
              <a:rPr lang="es-ES" sz="26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ls</a:t>
            </a:r>
            <a:r>
              <a:rPr lang="es-ES" sz="2600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paràmetres</a:t>
            </a:r>
            <a:r>
              <a:rPr lang="es-ES" sz="2600" dirty="0">
                <a:latin typeface="Comic Sans MS" panose="030F0702030302020204" pitchFamily="66" charset="0"/>
                <a:ea typeface="Cambria Math" panose="02040503050406030204" pitchFamily="18" charset="0"/>
              </a:rPr>
              <a:t> a determinar per ajustar el </a:t>
            </a:r>
            <a:r>
              <a:rPr lang="es-ES" sz="26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millor</a:t>
            </a:r>
            <a:r>
              <a:rPr lang="es-ES" sz="2600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  <a:ea typeface="Cambria Math" panose="02040503050406030204" pitchFamily="18" charset="0"/>
              </a:rPr>
              <a:t>  </a:t>
            </a:r>
            <a:r>
              <a:rPr lang="es-ES" sz="26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possible</a:t>
            </a:r>
            <a:r>
              <a:rPr lang="es-ES" sz="2600" dirty="0">
                <a:latin typeface="Comic Sans MS" panose="030F0702030302020204" pitchFamily="66" charset="0"/>
                <a:ea typeface="Cambria Math" panose="02040503050406030204" pitchFamily="18" charset="0"/>
              </a:rPr>
              <a:t> el </a:t>
            </a:r>
            <a:r>
              <a:rPr lang="es-ES" sz="26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conjunt</a:t>
            </a:r>
            <a:r>
              <a:rPr lang="es-ES" sz="2600" dirty="0">
                <a:latin typeface="Comic Sans MS" panose="030F0702030302020204" pitchFamily="66" charset="0"/>
                <a:ea typeface="Cambria Math" panose="02040503050406030204" pitchFamily="18" charset="0"/>
              </a:rPr>
              <a:t> de  n  </a:t>
            </a:r>
            <a:r>
              <a:rPr lang="es-ES" sz="26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punts</a:t>
            </a:r>
            <a:r>
              <a:rPr lang="es-ES" sz="2600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donats</a:t>
            </a:r>
            <a:r>
              <a:rPr lang="es-ES" sz="2600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{ (x</a:t>
            </a:r>
            <a:r>
              <a:rPr lang="es-ES" sz="2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, y</a:t>
            </a:r>
            <a:r>
              <a:rPr lang="es-ES" sz="2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) ,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(x</a:t>
            </a:r>
            <a:r>
              <a:rPr lang="es-ES" sz="2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, y</a:t>
            </a:r>
            <a:r>
              <a:rPr lang="es-ES" sz="2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) ,</a:t>
            </a:r>
            <a:r>
              <a:rPr lang="es-ES" sz="2400" dirty="0">
                <a:latin typeface="Comic Sans MS" panose="030F0702030302020204" pitchFamily="66" charset="0"/>
              </a:rPr>
              <a:t> 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… ,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s-E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s-ES" sz="2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es-E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) }.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Suposarem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inicialment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que 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y</a:t>
            </a:r>
            <a:r>
              <a:rPr lang="es-ES" sz="2600" baseline="-250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i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&gt; 0  per a tota i = 1, 2, …, n.</a:t>
            </a:r>
            <a:endParaRPr lang="es-ES" sz="2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28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51EBF-1539-6C1D-8427-EC68EDD77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DFC6467B-A5B4-A5CC-100B-C669BB93490A}"/>
              </a:ext>
            </a:extLst>
          </p:cNvPr>
          <p:cNvSpPr txBox="1">
            <a:spLocks/>
          </p:cNvSpPr>
          <p:nvPr/>
        </p:nvSpPr>
        <p:spPr>
          <a:xfrm>
            <a:off x="516891" y="438263"/>
            <a:ext cx="11095006" cy="793719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rgbClr val="7030A0"/>
                </a:solidFill>
              </a:rPr>
              <a:t>… cas particular:  </a:t>
            </a:r>
            <a:r>
              <a:rPr lang="es-ES" b="1" i="1" dirty="0" err="1">
                <a:solidFill>
                  <a:srgbClr val="FF0000"/>
                </a:solidFill>
              </a:rPr>
              <a:t>aproximació</a:t>
            </a:r>
            <a:r>
              <a:rPr lang="es-ES" b="1" i="1" dirty="0">
                <a:solidFill>
                  <a:srgbClr val="FF0000"/>
                </a:solidFill>
              </a:rPr>
              <a:t> exponencial     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D41E45D2-60EA-E9E5-2721-90C0C7769659}"/>
              </a:ext>
            </a:extLst>
          </p:cNvPr>
          <p:cNvSpPr txBox="1">
            <a:spLocks/>
          </p:cNvSpPr>
          <p:nvPr/>
        </p:nvSpPr>
        <p:spPr>
          <a:xfrm>
            <a:off x="395117" y="1632649"/>
            <a:ext cx="11675033" cy="2890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 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Si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prenem</a:t>
            </a:r>
            <a:r>
              <a:rPr lang="es-ES" sz="2600" dirty="0">
                <a:latin typeface="Comic Sans MS" panose="030F0702030302020204" pitchFamily="66" charset="0"/>
              </a:rPr>
              <a:t> el </a:t>
            </a:r>
            <a:r>
              <a:rPr lang="es-ES" sz="2600" dirty="0" err="1">
                <a:latin typeface="Comic Sans MS" panose="030F0702030302020204" pitchFamily="66" charset="0"/>
              </a:rPr>
              <a:t>logaritme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neperià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dels</a:t>
            </a:r>
            <a:r>
              <a:rPr lang="es-ES" sz="2600" dirty="0">
                <a:latin typeface="Comic Sans MS" panose="030F0702030302020204" pitchFamily="66" charset="0"/>
              </a:rPr>
              <a:t> dos membres de la </a:t>
            </a:r>
            <a:r>
              <a:rPr lang="es-ES" sz="2600" dirty="0" err="1">
                <a:latin typeface="Comic Sans MS" panose="030F0702030302020204" pitchFamily="66" charset="0"/>
              </a:rPr>
              <a:t>igualtat</a:t>
            </a:r>
            <a:r>
              <a:rPr lang="es-ES" sz="2600" dirty="0">
                <a:latin typeface="Comic Sans MS" panose="030F0702030302020204" pitchFamily="66" charset="0"/>
              </a:rPr>
              <a:t>  </a:t>
            </a:r>
            <a:r>
              <a:rPr lang="es-ES" sz="2600" dirty="0">
                <a:latin typeface="Comic Sans MS" panose="030F0702030302020204" pitchFamily="66" charset="0"/>
                <a:ea typeface="Cambria Math" panose="02040503050406030204" pitchFamily="18" charset="0"/>
              </a:rPr>
              <a:t>y =</a:t>
            </a:r>
            <a:r>
              <a:rPr lang="es-ES" sz="2600" dirty="0">
                <a:latin typeface="Comic Sans MS" panose="030F0702030302020204" pitchFamily="66" charset="0"/>
              </a:rPr>
              <a:t> A </a:t>
            </a:r>
            <a:r>
              <a:rPr lang="es-ES" sz="2600" dirty="0" err="1">
                <a:latin typeface="Comic Sans MS" panose="030F0702030302020204" pitchFamily="66" charset="0"/>
              </a:rPr>
              <a:t>e</a:t>
            </a:r>
            <a:r>
              <a:rPr lang="es-ES" sz="2600" baseline="30000" dirty="0" err="1">
                <a:latin typeface="Comic Sans MS" panose="030F0702030302020204" pitchFamily="66" charset="0"/>
              </a:rPr>
              <a:t>Bx</a:t>
            </a:r>
            <a:r>
              <a:rPr lang="es-ES" sz="2600" dirty="0"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obtenim</a:t>
            </a: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 </a:t>
            </a: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93A8E97E-8FA2-8B5E-F472-6F812DB29DAE}"/>
              </a:ext>
            </a:extLst>
          </p:cNvPr>
          <p:cNvSpPr/>
          <p:nvPr/>
        </p:nvSpPr>
        <p:spPr>
          <a:xfrm>
            <a:off x="3333137" y="2691682"/>
            <a:ext cx="978408" cy="38606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7B4DA8EC-5647-3E82-321F-B2C3A33D9D92}"/>
              </a:ext>
            </a:extLst>
          </p:cNvPr>
          <p:cNvSpPr txBox="1">
            <a:spLocks/>
          </p:cNvSpPr>
          <p:nvPr/>
        </p:nvSpPr>
        <p:spPr>
          <a:xfrm>
            <a:off x="637617" y="2163097"/>
            <a:ext cx="11675033" cy="1597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 </a:t>
            </a: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                                </a:t>
            </a:r>
            <a:r>
              <a:rPr lang="es-ES" dirty="0" err="1">
                <a:latin typeface="Comic Sans MS" panose="030F0702030302020204" pitchFamily="66" charset="0"/>
              </a:rPr>
              <a:t>ln</a:t>
            </a:r>
            <a:r>
              <a:rPr lang="es-ES" dirty="0">
                <a:latin typeface="Comic Sans MS" panose="030F0702030302020204" pitchFamily="66" charset="0"/>
              </a:rPr>
              <a:t>(y) = </a:t>
            </a:r>
            <a:r>
              <a:rPr lang="es-ES" dirty="0" err="1">
                <a:latin typeface="Comic Sans MS" panose="030F0702030302020204" pitchFamily="66" charset="0"/>
              </a:rPr>
              <a:t>ln</a:t>
            </a:r>
            <a:r>
              <a:rPr lang="es-ES" dirty="0">
                <a:latin typeface="Comic Sans MS" panose="030F0702030302020204" pitchFamily="66" charset="0"/>
              </a:rPr>
              <a:t>(A) + </a:t>
            </a:r>
            <a:r>
              <a:rPr lang="es-ES" dirty="0" err="1">
                <a:latin typeface="Comic Sans MS" panose="030F0702030302020204" pitchFamily="66" charset="0"/>
              </a:rPr>
              <a:t>Bx</a:t>
            </a:r>
            <a:endParaRPr lang="es-E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B43155B4-E361-D92C-5E6E-D3CF1A801AB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53871" y="2655240"/>
            <a:ext cx="11258779" cy="2136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 </a:t>
            </a:r>
            <a:r>
              <a:rPr lang="es-ES" sz="2600" dirty="0">
                <a:latin typeface="Comic Sans MS" panose="030F0702030302020204" pitchFamily="66" charset="0"/>
              </a:rPr>
              <a:t>                                                                          </a:t>
            </a:r>
            <a:r>
              <a:rPr lang="es-ES" dirty="0" err="1">
                <a:solidFill>
                  <a:srgbClr val="00B0F0"/>
                </a:solidFill>
                <a:latin typeface="Comic Sans MS" panose="030F0702030302020204" pitchFamily="66" charset="0"/>
              </a:rPr>
              <a:t>ln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(y) = a + </a:t>
            </a:r>
            <a:r>
              <a:rPr lang="es-ES" dirty="0" err="1">
                <a:solidFill>
                  <a:srgbClr val="00B0F0"/>
                </a:solidFill>
                <a:latin typeface="Comic Sans MS" panose="030F0702030302020204" pitchFamily="66" charset="0"/>
              </a:rPr>
              <a:t>bx</a:t>
            </a:r>
            <a:r>
              <a:rPr lang="es-ES" dirty="0">
                <a:latin typeface="Comic Sans MS" panose="030F0702030302020204" pitchFamily="66" charset="0"/>
              </a:rPr>
              <a:t>, </a:t>
            </a:r>
            <a:r>
              <a:rPr lang="es-ES" dirty="0" err="1">
                <a:latin typeface="Comic Sans MS" panose="030F0702030302020204" pitchFamily="66" charset="0"/>
              </a:rPr>
              <a:t>amb</a:t>
            </a:r>
            <a:endParaRPr lang="es-E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                                                                  </a:t>
            </a:r>
            <a:r>
              <a:rPr lang="es-ES" dirty="0" err="1">
                <a:latin typeface="Comic Sans MS" panose="030F0702030302020204" pitchFamily="66" charset="0"/>
              </a:rPr>
              <a:t>ln</a:t>
            </a:r>
            <a:r>
              <a:rPr lang="es-ES" dirty="0">
                <a:latin typeface="Comic Sans MS" panose="030F0702030302020204" pitchFamily="66" charset="0"/>
              </a:rPr>
              <a:t>(A) = a (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A=</a:t>
            </a:r>
            <a:r>
              <a:rPr lang="es-ES" dirty="0" err="1">
                <a:solidFill>
                  <a:srgbClr val="00B0F0"/>
                </a:solidFill>
                <a:latin typeface="Comic Sans MS" panose="030F0702030302020204" pitchFamily="66" charset="0"/>
              </a:rPr>
              <a:t>e</a:t>
            </a:r>
            <a:r>
              <a:rPr lang="es-ES" baseline="30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es-ES" dirty="0">
                <a:latin typeface="Comic Sans MS" panose="030F0702030302020204" pitchFamily="66" charset="0"/>
              </a:rPr>
              <a:t>), 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B=b</a:t>
            </a:r>
            <a:r>
              <a:rPr lang="es-ES" dirty="0">
                <a:latin typeface="Comic Sans MS" panose="030F0702030302020204" pitchFamily="66" charset="0"/>
              </a:rPr>
              <a:t>. </a:t>
            </a: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9536E6D5-A7E5-70F1-7AE7-7517E0D11EAF}"/>
              </a:ext>
            </a:extLst>
          </p:cNvPr>
          <p:cNvSpPr/>
          <p:nvPr/>
        </p:nvSpPr>
        <p:spPr>
          <a:xfrm>
            <a:off x="7426800" y="2692800"/>
            <a:ext cx="978408" cy="38606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5A98FD60-B59E-F615-4D4F-7318A98F3E1D}"/>
              </a:ext>
            </a:extLst>
          </p:cNvPr>
          <p:cNvSpPr txBox="1">
            <a:spLocks/>
          </p:cNvSpPr>
          <p:nvPr/>
        </p:nvSpPr>
        <p:spPr>
          <a:xfrm>
            <a:off x="516891" y="2655240"/>
            <a:ext cx="3163529" cy="1015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dirty="0" err="1">
                <a:latin typeface="Comic Sans MS" panose="030F0702030302020204" pitchFamily="66" charset="0"/>
              </a:rPr>
              <a:t>ln</a:t>
            </a:r>
            <a:r>
              <a:rPr lang="es-ES" dirty="0">
                <a:latin typeface="Comic Sans MS" panose="030F0702030302020204" pitchFamily="66" charset="0"/>
              </a:rPr>
              <a:t>(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y) =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ln</a:t>
            </a:r>
            <a:r>
              <a:rPr lang="es-ES" dirty="0">
                <a:latin typeface="Comic Sans MS" panose="030F0702030302020204" pitchFamily="66" charset="0"/>
              </a:rPr>
              <a:t>(A </a:t>
            </a:r>
            <a:r>
              <a:rPr lang="es-ES" dirty="0" err="1">
                <a:latin typeface="Comic Sans MS" panose="030F0702030302020204" pitchFamily="66" charset="0"/>
              </a:rPr>
              <a:t>e</a:t>
            </a:r>
            <a:r>
              <a:rPr lang="es-ES" baseline="30000" dirty="0" err="1">
                <a:latin typeface="Comic Sans MS" panose="030F0702030302020204" pitchFamily="66" charset="0"/>
              </a:rPr>
              <a:t>Bx</a:t>
            </a:r>
            <a:r>
              <a:rPr lang="es-ES" dirty="0">
                <a:latin typeface="Comic Sans MS" panose="030F0702030302020204" pitchFamily="66" charset="0"/>
              </a:rPr>
              <a:t>)</a:t>
            </a: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84FE7996-C38C-25CB-CF51-E17108F4F8C0}"/>
              </a:ext>
            </a:extLst>
          </p:cNvPr>
          <p:cNvSpPr txBox="1">
            <a:spLocks/>
          </p:cNvSpPr>
          <p:nvPr/>
        </p:nvSpPr>
        <p:spPr>
          <a:xfrm>
            <a:off x="395117" y="3967810"/>
            <a:ext cx="11675033" cy="2890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 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Per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tant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,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prenent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com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a dades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els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n 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punts</a:t>
            </a:r>
            <a:endParaRPr lang="es-ES" sz="2600" dirty="0">
              <a:latin typeface="Comic Sans MS" panose="030F0702030302020204" pitchFamily="66" charset="0"/>
              <a:ea typeface="Yu Mincho Light" panose="02020300000000000000" pitchFamily="18" charset="-128"/>
            </a:endParaRPr>
          </a:p>
          <a:p>
            <a:pPr marL="0" indent="0">
              <a:buNone/>
            </a:pPr>
            <a:r>
              <a:rPr 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</a:t>
            </a:r>
            <a:r>
              <a:rPr lang="es-E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{ (x</a:t>
            </a:r>
            <a:r>
              <a:rPr lang="es-ES" sz="28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 </a:t>
            </a:r>
            <a:r>
              <a:rPr lang="es-E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, </a:t>
            </a:r>
            <a:r>
              <a:rPr lang="es-ES" sz="28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ln</a:t>
            </a:r>
            <a:r>
              <a:rPr lang="es-E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(y</a:t>
            </a:r>
            <a:r>
              <a:rPr lang="es-ES" sz="28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es-E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)) , (x</a:t>
            </a:r>
            <a:r>
              <a:rPr lang="es-ES" sz="28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 </a:t>
            </a:r>
            <a:r>
              <a:rPr lang="es-E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, </a:t>
            </a:r>
            <a:r>
              <a:rPr lang="es-ES" sz="28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ln</a:t>
            </a:r>
            <a:r>
              <a:rPr lang="es-E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(y</a:t>
            </a:r>
            <a:r>
              <a:rPr lang="es-ES" sz="28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es-E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)),  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…</a:t>
            </a:r>
            <a:r>
              <a:rPr lang="es-ES" sz="2800" dirty="0">
                <a:solidFill>
                  <a:srgbClr val="00B0F0"/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, </a:t>
            </a:r>
            <a:r>
              <a:rPr lang="es-E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(</a:t>
            </a:r>
            <a:r>
              <a:rPr lang="es-ES" sz="28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x</a:t>
            </a:r>
            <a:r>
              <a:rPr lang="es-ES" sz="2800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n</a:t>
            </a:r>
            <a:r>
              <a:rPr lang="es-ES" sz="28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, </a:t>
            </a:r>
            <a:r>
              <a:rPr lang="es-ES" sz="28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ln</a:t>
            </a:r>
            <a:r>
              <a:rPr lang="es-E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(</a:t>
            </a:r>
            <a:r>
              <a:rPr lang="es-ES" sz="28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y</a:t>
            </a:r>
            <a:r>
              <a:rPr lang="es-ES" sz="2800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n</a:t>
            </a:r>
            <a:r>
              <a:rPr lang="es-E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)) }</a:t>
            </a:r>
          </a:p>
          <a:p>
            <a:pPr marL="0" indent="0">
              <a:buNone/>
            </a:pP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podem</a:t>
            </a:r>
            <a:r>
              <a:rPr lang="es-ES" sz="2600" dirty="0">
                <a:latin typeface="Comic Sans MS" panose="030F0702030302020204" pitchFamily="66" charset="0"/>
              </a:rPr>
              <a:t> trobar la </a:t>
            </a:r>
            <a:r>
              <a:rPr lang="es-ES" sz="2600" dirty="0" err="1">
                <a:latin typeface="Comic Sans MS" panose="030F0702030302020204" pitchFamily="66" charset="0"/>
              </a:rPr>
              <a:t>seva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i="1" dirty="0">
                <a:latin typeface="Comic Sans MS" panose="030F0702030302020204" pitchFamily="66" charset="0"/>
              </a:rPr>
              <a:t>recta de </a:t>
            </a:r>
            <a:r>
              <a:rPr lang="es-ES" sz="2600" i="1" dirty="0" err="1">
                <a:latin typeface="Comic Sans MS" panose="030F0702030302020204" pitchFamily="66" charset="0"/>
              </a:rPr>
              <a:t>regressió</a:t>
            </a:r>
            <a:r>
              <a:rPr lang="es-ES" sz="2600" i="1" dirty="0">
                <a:latin typeface="Comic Sans MS" panose="030F0702030302020204" pitchFamily="66" charset="0"/>
              </a:rPr>
              <a:t> </a:t>
            </a:r>
            <a:r>
              <a:rPr lang="es-ES" sz="2600" dirty="0">
                <a:latin typeface="Comic Sans MS" panose="030F0702030302020204" pitchFamily="66" charset="0"/>
              </a:rPr>
              <a:t>per a determinar a, b  i, a partir </a:t>
            </a: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d’aquests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valors</a:t>
            </a:r>
            <a:r>
              <a:rPr lang="es-ES" sz="2600" dirty="0">
                <a:latin typeface="Comic Sans MS" panose="030F0702030302020204" pitchFamily="66" charset="0"/>
              </a:rPr>
              <a:t>, trobar </a:t>
            </a:r>
            <a:r>
              <a:rPr lang="es-ES" sz="2600" dirty="0" err="1">
                <a:latin typeface="Comic Sans MS" panose="030F0702030302020204" pitchFamily="66" charset="0"/>
              </a:rPr>
              <a:t>els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millors</a:t>
            </a:r>
            <a:r>
              <a:rPr lang="es-ES" sz="2600" dirty="0">
                <a:latin typeface="Comic Sans MS" panose="030F0702030302020204" pitchFamily="66" charset="0"/>
              </a:rPr>
              <a:t>  A , B </a:t>
            </a:r>
            <a:r>
              <a:rPr lang="es-ES" sz="2600" dirty="0">
                <a:latin typeface="Comic Sans MS" panose="030F0702030302020204" pitchFamily="66" charset="0"/>
                <a:ea typeface="Cambria Math" panose="02040503050406030204" pitchFamily="18" charset="0"/>
              </a:rPr>
              <a:t>∈ R  </a:t>
            </a:r>
            <a:r>
              <a:rPr lang="es-ES" sz="26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com</a:t>
            </a:r>
            <a:r>
              <a:rPr lang="es-ES" sz="2600" dirty="0">
                <a:latin typeface="Comic Sans MS" panose="030F0702030302020204" pitchFamily="66" charset="0"/>
                <a:ea typeface="Cambria Math" panose="02040503050406030204" pitchFamily="18" charset="0"/>
              </a:rPr>
              <a:t>  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A = </a:t>
            </a:r>
            <a:r>
              <a:rPr lang="es-ES" sz="26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e</a:t>
            </a:r>
            <a:r>
              <a:rPr lang="es-ES" sz="2600" baseline="30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es-ES" sz="2600" dirty="0">
                <a:latin typeface="Comic Sans MS" panose="030F0702030302020204" pitchFamily="66" charset="0"/>
              </a:rPr>
              <a:t>, 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B = b</a:t>
            </a:r>
            <a:r>
              <a:rPr lang="es-ES" sz="26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 </a:t>
            </a: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78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 build="p"/>
      <p:bldP spid="9" grpId="0" animBg="1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B16F0-9A57-9DEA-B801-92DE41086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95C5749-7F45-0091-1185-2E68386220D9}"/>
              </a:ext>
            </a:extLst>
          </p:cNvPr>
          <p:cNvSpPr txBox="1">
            <a:spLocks/>
          </p:cNvSpPr>
          <p:nvPr/>
        </p:nvSpPr>
        <p:spPr>
          <a:xfrm>
            <a:off x="516891" y="438263"/>
            <a:ext cx="11095006" cy="793719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rgbClr val="7030A0"/>
                </a:solidFill>
              </a:rPr>
              <a:t>… cas particular:  </a:t>
            </a:r>
            <a:r>
              <a:rPr lang="es-ES" b="1" i="1" dirty="0" err="1">
                <a:solidFill>
                  <a:srgbClr val="FF0000"/>
                </a:solidFill>
              </a:rPr>
              <a:t>aproximació</a:t>
            </a:r>
            <a:r>
              <a:rPr lang="es-ES" b="1" i="1" dirty="0">
                <a:solidFill>
                  <a:srgbClr val="FF0000"/>
                </a:solidFill>
              </a:rPr>
              <a:t> exponencial     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165DFF8D-393C-8B37-5951-8D083A6B7294}"/>
              </a:ext>
            </a:extLst>
          </p:cNvPr>
          <p:cNvSpPr txBox="1">
            <a:spLocks/>
          </p:cNvSpPr>
          <p:nvPr/>
        </p:nvSpPr>
        <p:spPr>
          <a:xfrm>
            <a:off x="395116" y="1445094"/>
            <a:ext cx="11796884" cy="4798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 - </a:t>
            </a:r>
            <a:r>
              <a:rPr lang="es-ES" sz="26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En cas que </a:t>
            </a:r>
            <a:r>
              <a:rPr lang="es-ES" sz="26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fos</a:t>
            </a:r>
            <a:r>
              <a:rPr lang="es-ES" sz="26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sz="26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y</a:t>
            </a:r>
            <a:r>
              <a:rPr lang="es-ES" sz="2600" baseline="-250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i</a:t>
            </a:r>
            <a:r>
              <a:rPr lang="es-ES" sz="26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&lt; 0  per a tota i = 1, 2, …, n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, hauriem de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procedir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 de forma similar,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trobant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la recta de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regressió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ln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(-y) = a +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bx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sz="2600" dirty="0">
                <a:latin typeface="Comic Sans MS" panose="030F0702030302020204" pitchFamily="66" charset="0"/>
              </a:rPr>
              <a:t>(és a </a:t>
            </a: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   </a:t>
            </a:r>
            <a:r>
              <a:rPr lang="es-ES" sz="2600" dirty="0" err="1">
                <a:latin typeface="Comic Sans MS" panose="030F0702030302020204" pitchFamily="66" charset="0"/>
              </a:rPr>
              <a:t>dir</a:t>
            </a:r>
            <a:r>
              <a:rPr lang="es-ES" sz="2600" dirty="0">
                <a:latin typeface="Comic Sans MS" panose="030F0702030302020204" pitchFamily="66" charset="0"/>
              </a:rPr>
              <a:t>, a partir de les dades 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{ (x</a:t>
            </a:r>
            <a:r>
              <a:rPr lang="es-ES" sz="26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 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, </a:t>
            </a:r>
            <a:r>
              <a:rPr lang="es-ES" sz="26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ln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(-y</a:t>
            </a:r>
            <a:r>
              <a:rPr lang="es-ES" sz="26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)) , (x</a:t>
            </a:r>
            <a:r>
              <a:rPr lang="es-ES" sz="26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 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, </a:t>
            </a:r>
            <a:r>
              <a:rPr lang="es-ES" sz="26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ln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(-y</a:t>
            </a:r>
            <a:r>
              <a:rPr lang="es-ES" sz="26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)),  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… , 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(</a:t>
            </a:r>
            <a:r>
              <a:rPr lang="es-ES" sz="26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x</a:t>
            </a:r>
            <a:r>
              <a:rPr lang="es-ES" sz="2600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n</a:t>
            </a:r>
            <a:r>
              <a:rPr lang="es-ES" sz="26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, </a:t>
            </a:r>
            <a:r>
              <a:rPr lang="es-ES" sz="26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ln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(-</a:t>
            </a:r>
            <a:r>
              <a:rPr lang="es-ES" sz="26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y</a:t>
            </a:r>
            <a:r>
              <a:rPr lang="es-ES" sz="2600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n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)) }</a:t>
            </a:r>
            <a:r>
              <a:rPr lang="es-ES" sz="2600" dirty="0">
                <a:latin typeface="Comic Sans MS" panose="030F0702030302020204" pitchFamily="66" charset="0"/>
              </a:rPr>
              <a:t>)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   i, a partir </a:t>
            </a:r>
            <a:r>
              <a:rPr lang="es-ES" sz="2600" dirty="0" err="1">
                <a:latin typeface="Comic Sans MS" panose="030F0702030302020204" pitchFamily="66" charset="0"/>
              </a:rPr>
              <a:t>d’aquests</a:t>
            </a:r>
            <a:r>
              <a:rPr lang="es-ES" sz="2600" dirty="0">
                <a:latin typeface="Comic Sans MS" panose="030F0702030302020204" pitchFamily="66" charset="0"/>
              </a:rPr>
              <a:t>  a, b, </a:t>
            </a:r>
            <a:r>
              <a:rPr lang="es-ES" sz="2600" dirty="0" err="1">
                <a:latin typeface="Comic Sans MS" panose="030F0702030302020204" pitchFamily="66" charset="0"/>
              </a:rPr>
              <a:t>deduir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els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millors</a:t>
            </a:r>
            <a:r>
              <a:rPr lang="es-ES" sz="2600" dirty="0">
                <a:latin typeface="Comic Sans MS" panose="030F0702030302020204" pitchFamily="66" charset="0"/>
              </a:rPr>
              <a:t>  A , B </a:t>
            </a:r>
            <a:r>
              <a:rPr lang="es-ES" sz="2600" dirty="0">
                <a:latin typeface="Comic Sans MS" panose="030F0702030302020204" pitchFamily="66" charset="0"/>
                <a:ea typeface="Cambria Math" panose="02040503050406030204" pitchFamily="18" charset="0"/>
              </a:rPr>
              <a:t>∈ R  </a:t>
            </a:r>
            <a:r>
              <a:rPr lang="es-ES" sz="26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com</a:t>
            </a:r>
            <a:r>
              <a:rPr lang="es-ES" sz="2600" dirty="0">
                <a:latin typeface="Comic Sans MS" panose="030F0702030302020204" pitchFamily="66" charset="0"/>
                <a:ea typeface="Cambria Math" panose="02040503050406030204" pitchFamily="18" charset="0"/>
              </a:rPr>
              <a:t>  </a:t>
            </a:r>
          </a:p>
          <a:p>
            <a:pPr marL="0" indent="0">
              <a:buNone/>
            </a:pP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                  </a:t>
            </a:r>
            <a:r>
              <a:rPr lang="es-ES" sz="2600" u="sng" dirty="0">
                <a:solidFill>
                  <a:srgbClr val="00B0F0"/>
                </a:solidFill>
                <a:latin typeface="Comic Sans MS" panose="030F0702030302020204" pitchFamily="66" charset="0"/>
              </a:rPr>
              <a:t>A = - </a:t>
            </a:r>
            <a:r>
              <a:rPr lang="es-ES" sz="2600" u="sng" dirty="0" err="1">
                <a:solidFill>
                  <a:srgbClr val="00B0F0"/>
                </a:solidFill>
                <a:latin typeface="Comic Sans MS" panose="030F0702030302020204" pitchFamily="66" charset="0"/>
              </a:rPr>
              <a:t>e</a:t>
            </a:r>
            <a:r>
              <a:rPr lang="es-ES" sz="2600" u="sng" baseline="30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, </a:t>
            </a:r>
            <a:r>
              <a:rPr lang="es-ES" sz="2600" u="sng" dirty="0">
                <a:solidFill>
                  <a:srgbClr val="00B0F0"/>
                </a:solidFill>
                <a:latin typeface="Comic Sans MS" panose="030F0702030302020204" pitchFamily="66" charset="0"/>
              </a:rPr>
              <a:t>B = b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    </a:t>
            </a:r>
            <a:r>
              <a:rPr lang="es-ES" sz="2600" dirty="0">
                <a:latin typeface="Comic Sans MS" panose="030F0702030302020204" pitchFamily="66" charset="0"/>
              </a:rPr>
              <a:t>per </a:t>
            </a:r>
            <a:r>
              <a:rPr lang="es-ES" sz="2600" dirty="0" err="1">
                <a:latin typeface="Comic Sans MS" panose="030F0702030302020204" pitchFamily="66" charset="0"/>
              </a:rPr>
              <a:t>l’ajust</a:t>
            </a:r>
            <a:r>
              <a:rPr lang="es-ES" sz="2600" dirty="0">
                <a:latin typeface="Comic Sans MS" panose="030F0702030302020204" pitchFamily="66" charset="0"/>
              </a:rPr>
              <a:t>    </a:t>
            </a:r>
            <a:r>
              <a:rPr lang="es-ES" sz="2600" u="sng" dirty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y(x) =</a:t>
            </a:r>
            <a:r>
              <a:rPr lang="es-ES" sz="26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 A </a:t>
            </a:r>
            <a:r>
              <a:rPr lang="es-ES" sz="2600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s-ES" sz="2600" u="sng" baseline="30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Bx</a:t>
            </a:r>
            <a:r>
              <a:rPr lang="es-ES" sz="26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s-ES" sz="24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    </a:t>
            </a:r>
            <a:endParaRPr lang="es-E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 </a:t>
            </a: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1B978E5F-A54A-F617-2585-AAA9B60933E6}"/>
              </a:ext>
            </a:extLst>
          </p:cNvPr>
          <p:cNvSpPr txBox="1">
            <a:spLocks/>
          </p:cNvSpPr>
          <p:nvPr/>
        </p:nvSpPr>
        <p:spPr>
          <a:xfrm>
            <a:off x="272212" y="4020542"/>
            <a:ext cx="11919787" cy="47983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 - </a:t>
            </a:r>
            <a:r>
              <a:rPr lang="es-ES" sz="26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I en cas que hi </a:t>
            </a:r>
            <a:r>
              <a:rPr lang="es-ES" sz="26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hagués</a:t>
            </a:r>
            <a:r>
              <a:rPr lang="es-ES" sz="26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sz="26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y</a:t>
            </a:r>
            <a:r>
              <a:rPr lang="es-ES" sz="2600" baseline="-250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i</a:t>
            </a:r>
            <a:r>
              <a:rPr lang="es-ES" sz="26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’s</a:t>
            </a:r>
            <a:r>
              <a:rPr lang="es-ES" sz="26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de </a:t>
            </a:r>
            <a:r>
              <a:rPr lang="es-ES" sz="26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diferent</a:t>
            </a:r>
            <a:r>
              <a:rPr lang="es-ES" sz="26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signe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, hauriem de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prendre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en </a:t>
            </a: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  primer lloc un valor 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C 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∈ R, C &gt; 0</a:t>
            </a:r>
            <a:r>
              <a:rPr lang="es-ES" sz="2600" dirty="0">
                <a:latin typeface="Comic Sans MS" panose="030F0702030302020204" pitchFamily="66" charset="0"/>
                <a:ea typeface="Cambria Math" panose="02040503050406030204" pitchFamily="18" charset="0"/>
              </a:rPr>
              <a:t>, tal que  </a:t>
            </a:r>
            <a:r>
              <a:rPr lang="es-ES" sz="26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y</a:t>
            </a:r>
            <a:r>
              <a:rPr lang="es-ES" sz="2600" baseline="-250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i</a:t>
            </a:r>
            <a:r>
              <a:rPr lang="es-ES" sz="26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 + C &gt; 0  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per a tota i = 1,…, n.</a:t>
            </a: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  I trobar la recta de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regressió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ln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(y + C) = a + </a:t>
            </a:r>
            <a:r>
              <a:rPr lang="es-ES" sz="2600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bx</a:t>
            </a:r>
            <a:r>
              <a:rPr lang="es-ES" sz="26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sz="2600" dirty="0">
                <a:latin typeface="Comic Sans MS" panose="030F0702030302020204" pitchFamily="66" charset="0"/>
              </a:rPr>
              <a:t>(és a </a:t>
            </a:r>
            <a:r>
              <a:rPr lang="es-ES" sz="2600" dirty="0" err="1">
                <a:latin typeface="Comic Sans MS" panose="030F0702030302020204" pitchFamily="66" charset="0"/>
              </a:rPr>
              <a:t>dir</a:t>
            </a:r>
            <a:r>
              <a:rPr lang="es-ES" sz="2600" dirty="0">
                <a:latin typeface="Comic Sans MS" panose="030F0702030302020204" pitchFamily="66" charset="0"/>
              </a:rPr>
              <a:t>, a partir de </a:t>
            </a: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    les dades 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{ (x</a:t>
            </a:r>
            <a:r>
              <a:rPr lang="es-ES" sz="26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 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, </a:t>
            </a:r>
            <a:r>
              <a:rPr lang="es-ES" sz="26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ln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(y</a:t>
            </a:r>
            <a:r>
              <a:rPr lang="es-ES" sz="26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+C)) , (x</a:t>
            </a:r>
            <a:r>
              <a:rPr lang="es-ES" sz="26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 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, </a:t>
            </a:r>
            <a:r>
              <a:rPr lang="es-ES" sz="26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ln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(y</a:t>
            </a:r>
            <a:r>
              <a:rPr lang="es-ES" sz="26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+C)),  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  <a:ea typeface="Yu Mincho Light" panose="02020300000000000000" pitchFamily="18" charset="-128"/>
              </a:rPr>
              <a:t>… , 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(</a:t>
            </a:r>
            <a:r>
              <a:rPr lang="es-ES" sz="26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x</a:t>
            </a:r>
            <a:r>
              <a:rPr lang="es-ES" sz="2600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n</a:t>
            </a:r>
            <a:r>
              <a:rPr lang="es-ES" sz="26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, </a:t>
            </a:r>
            <a:r>
              <a:rPr lang="es-ES" sz="26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ln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(</a:t>
            </a:r>
            <a:r>
              <a:rPr lang="es-ES" sz="26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y</a:t>
            </a:r>
            <a:r>
              <a:rPr lang="es-ES" sz="2600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n</a:t>
            </a:r>
            <a:r>
              <a:rPr lang="es-ES" sz="26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+C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)) }</a:t>
            </a:r>
            <a:r>
              <a:rPr lang="es-ES" sz="2600" dirty="0">
                <a:latin typeface="Comic Sans MS" panose="030F0702030302020204" pitchFamily="66" charset="0"/>
              </a:rPr>
              <a:t>), per a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deduir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    </a:t>
            </a:r>
            <a:r>
              <a:rPr lang="es-ES" sz="2600" dirty="0" err="1">
                <a:latin typeface="Comic Sans MS" panose="030F0702030302020204" pitchFamily="66" charset="0"/>
              </a:rPr>
              <a:t>els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millors</a:t>
            </a:r>
            <a:r>
              <a:rPr lang="es-ES" sz="2600" dirty="0">
                <a:latin typeface="Comic Sans MS" panose="030F0702030302020204" pitchFamily="66" charset="0"/>
              </a:rPr>
              <a:t>  A , B </a:t>
            </a:r>
            <a:r>
              <a:rPr lang="es-ES" sz="2600" dirty="0">
                <a:latin typeface="Comic Sans MS" panose="030F0702030302020204" pitchFamily="66" charset="0"/>
                <a:ea typeface="Cambria Math" panose="02040503050406030204" pitchFamily="18" charset="0"/>
              </a:rPr>
              <a:t>∈ R  (per </a:t>
            </a:r>
            <a:r>
              <a:rPr lang="es-ES" sz="26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aquell</a:t>
            </a:r>
            <a:r>
              <a:rPr lang="es-ES" sz="2600" dirty="0">
                <a:latin typeface="Comic Sans MS" panose="030F0702030302020204" pitchFamily="66" charset="0"/>
                <a:ea typeface="Cambria Math" panose="02040503050406030204" pitchFamily="18" charset="0"/>
              </a:rPr>
              <a:t> valor de C) </a:t>
            </a:r>
            <a:r>
              <a:rPr lang="es-ES" sz="26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com</a:t>
            </a:r>
            <a:r>
              <a:rPr lang="es-ES" sz="2600" dirty="0">
                <a:latin typeface="Comic Sans MS" panose="030F0702030302020204" pitchFamily="66" charset="0"/>
                <a:ea typeface="Cambria Math" panose="02040503050406030204" pitchFamily="18" charset="0"/>
              </a:rPr>
              <a:t>  </a:t>
            </a:r>
          </a:p>
          <a:p>
            <a:pPr marL="0" indent="0">
              <a:buNone/>
            </a:pP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                  </a:t>
            </a:r>
            <a:r>
              <a:rPr lang="es-ES" sz="2600" u="sng" dirty="0">
                <a:solidFill>
                  <a:srgbClr val="00B0F0"/>
                </a:solidFill>
                <a:latin typeface="Comic Sans MS" panose="030F0702030302020204" pitchFamily="66" charset="0"/>
              </a:rPr>
              <a:t>A = </a:t>
            </a:r>
            <a:r>
              <a:rPr lang="es-ES" sz="2600" u="sng" dirty="0" err="1">
                <a:solidFill>
                  <a:srgbClr val="00B0F0"/>
                </a:solidFill>
                <a:latin typeface="Comic Sans MS" panose="030F0702030302020204" pitchFamily="66" charset="0"/>
              </a:rPr>
              <a:t>e</a:t>
            </a:r>
            <a:r>
              <a:rPr lang="es-ES" sz="2600" u="sng" baseline="30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, </a:t>
            </a:r>
            <a:r>
              <a:rPr lang="es-ES" sz="2600" u="sng" dirty="0">
                <a:solidFill>
                  <a:srgbClr val="00B0F0"/>
                </a:solidFill>
                <a:latin typeface="Comic Sans MS" panose="030F0702030302020204" pitchFamily="66" charset="0"/>
              </a:rPr>
              <a:t>B = b</a:t>
            </a:r>
            <a:r>
              <a:rPr lang="es-E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    </a:t>
            </a:r>
            <a:r>
              <a:rPr lang="es-ES" sz="2600" dirty="0">
                <a:latin typeface="Comic Sans MS" panose="030F0702030302020204" pitchFamily="66" charset="0"/>
              </a:rPr>
              <a:t>per </a:t>
            </a:r>
            <a:r>
              <a:rPr lang="es-ES" sz="2600" dirty="0" err="1">
                <a:latin typeface="Comic Sans MS" panose="030F0702030302020204" pitchFamily="66" charset="0"/>
              </a:rPr>
              <a:t>l’ajust</a:t>
            </a:r>
            <a:r>
              <a:rPr lang="es-ES" sz="2600" dirty="0">
                <a:latin typeface="Comic Sans MS" panose="030F0702030302020204" pitchFamily="66" charset="0"/>
              </a:rPr>
              <a:t>    </a:t>
            </a:r>
            <a:r>
              <a:rPr lang="es-ES" sz="2600" u="sng" dirty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y(x) =</a:t>
            </a:r>
            <a:r>
              <a:rPr lang="es-ES" sz="26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 A </a:t>
            </a:r>
            <a:r>
              <a:rPr lang="es-ES" sz="2600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s-ES" sz="2600" u="sng" baseline="30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Bx</a:t>
            </a:r>
            <a:r>
              <a:rPr lang="es-ES" sz="2600" u="sng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6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- C</a:t>
            </a:r>
            <a:r>
              <a:rPr lang="es-ES" sz="26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s-ES" sz="24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    </a:t>
            </a:r>
            <a:endParaRPr lang="es-E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 </a:t>
            </a: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22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1A0FB-4A51-CDB6-F769-D7FDAA66B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27454A23-F40B-343D-F0A8-48FECFEC646F}"/>
              </a:ext>
            </a:extLst>
          </p:cNvPr>
          <p:cNvSpPr/>
          <p:nvPr/>
        </p:nvSpPr>
        <p:spPr>
          <a:xfrm>
            <a:off x="275303" y="152724"/>
            <a:ext cx="11709019" cy="3003431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429D2676-D14D-508C-E54D-A41EF7284133}"/>
              </a:ext>
            </a:extLst>
          </p:cNvPr>
          <p:cNvSpPr txBox="1">
            <a:spLocks/>
          </p:cNvSpPr>
          <p:nvPr/>
        </p:nvSpPr>
        <p:spPr>
          <a:xfrm>
            <a:off x="2812026" y="-164256"/>
            <a:ext cx="9497961" cy="22404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_tradnl" sz="25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 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Anem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a 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trobar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els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_tradnl" sz="2500" dirty="0" err="1">
                <a:latin typeface="Comic Sans MS" panose="030F0702030302020204" pitchFamily="66" charset="0"/>
                <a:cs typeface="Arial" panose="020B0604020202020204" pitchFamily="34" charset="0"/>
              </a:rPr>
              <a:t>valors</a:t>
            </a: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de  A, B </a:t>
            </a:r>
            <a:r>
              <a:rPr lang="es-ES_tradnl" sz="2500" dirty="0">
                <a:latin typeface="Comic Sans MS" panose="030F0702030302020204" pitchFamily="66" charset="0"/>
                <a:ea typeface="Cambria Math" panose="02040503050406030204" pitchFamily="18" charset="0"/>
                <a:cs typeface="Arial" panose="020B0604020202020204" pitchFamily="34" charset="0"/>
              </a:rPr>
              <a:t>∈ R  </a:t>
            </a:r>
            <a:r>
              <a:rPr lang="es-ES" sz="2500" dirty="0">
                <a:latin typeface="Comic Sans MS" panose="030F0702030302020204" pitchFamily="66" charset="0"/>
              </a:rPr>
              <a:t>que </a:t>
            </a:r>
            <a:r>
              <a:rPr lang="es-ES" sz="2500" dirty="0" err="1">
                <a:latin typeface="Comic Sans MS" panose="030F0702030302020204" pitchFamily="66" charset="0"/>
              </a:rPr>
              <a:t>millor</a:t>
            </a:r>
            <a:r>
              <a:rPr lang="es-ES" sz="2500" dirty="0">
                <a:latin typeface="Comic Sans MS" panose="030F0702030302020204" pitchFamily="66" charset="0"/>
              </a:rPr>
              <a:t> ajusten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el </a:t>
            </a:r>
            <a:r>
              <a:rPr lang="es-ES" sz="2500" dirty="0" err="1">
                <a:latin typeface="Comic Sans MS" panose="030F0702030302020204" pitchFamily="66" charset="0"/>
              </a:rPr>
              <a:t>conjunt</a:t>
            </a:r>
            <a:r>
              <a:rPr lang="es-ES" sz="2500" dirty="0">
                <a:latin typeface="Comic Sans MS" panose="030F0702030302020204" pitchFamily="66" charset="0"/>
              </a:rPr>
              <a:t> de 10 </a:t>
            </a:r>
            <a:r>
              <a:rPr lang="es-ES" sz="2500" dirty="0" err="1">
                <a:latin typeface="Comic Sans MS" panose="030F0702030302020204" pitchFamily="66" charset="0"/>
              </a:rPr>
              <a:t>punts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200" dirty="0">
                <a:solidFill>
                  <a:srgbClr val="00B0F0"/>
                </a:solidFill>
                <a:latin typeface="Comic Sans MS" panose="030F0702030302020204" pitchFamily="66" charset="0"/>
              </a:rPr>
              <a:t>{ (0, 2.1), (0.3, 1.911), (0.39, 1.75), (0.54, 1.915), (0.63, 1.716), </a:t>
            </a:r>
          </a:p>
          <a:p>
            <a:pPr marL="0" indent="0">
              <a:buNone/>
            </a:pPr>
            <a:r>
              <a:rPr lang="es-ES" sz="2200" dirty="0">
                <a:solidFill>
                  <a:srgbClr val="00B0F0"/>
                </a:solidFill>
                <a:latin typeface="Comic Sans MS" panose="030F0702030302020204" pitchFamily="66" charset="0"/>
              </a:rPr>
              <a:t> (0.78, 1.422), (0.96, 1.047), (1.14, 0.635), (1.32, 0.196), (1.41, 0.22) },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 a una </a:t>
            </a:r>
            <a:r>
              <a:rPr lang="es-ES" sz="2500" dirty="0" err="1">
                <a:latin typeface="Comic Sans MS" panose="030F0702030302020204" pitchFamily="66" charset="0"/>
              </a:rPr>
              <a:t>funció</a:t>
            </a:r>
            <a:r>
              <a:rPr lang="es-ES" sz="2500" dirty="0">
                <a:latin typeface="Comic Sans MS" panose="030F0702030302020204" pitchFamily="66" charset="0"/>
              </a:rPr>
              <a:t> exponencial del </a:t>
            </a:r>
            <a:r>
              <a:rPr lang="es-ES" sz="2500" dirty="0" err="1">
                <a:latin typeface="Comic Sans MS" panose="030F0702030302020204" pitchFamily="66" charset="0"/>
              </a:rPr>
              <a:t>tipus</a:t>
            </a: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y(x) = A </a:t>
            </a:r>
            <a:r>
              <a:rPr lang="es-ES" sz="25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s-ES" sz="2500" baseline="30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Bx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                        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12E835CE-558A-B3D9-9E70-3BEBDD657413}"/>
              </a:ext>
            </a:extLst>
          </p:cNvPr>
          <p:cNvSpPr txBox="1">
            <a:spLocks/>
          </p:cNvSpPr>
          <p:nvPr/>
        </p:nvSpPr>
        <p:spPr>
          <a:xfrm>
            <a:off x="401728" y="251341"/>
            <a:ext cx="2410298" cy="61188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 err="1">
                <a:solidFill>
                  <a:schemeClr val="bg1"/>
                </a:solidFill>
              </a:rPr>
              <a:t>Exemple</a:t>
            </a:r>
            <a:r>
              <a:rPr lang="es-ES" sz="3200" b="1" dirty="0">
                <a:solidFill>
                  <a:schemeClr val="bg1"/>
                </a:solidFill>
              </a:rPr>
              <a:t> 4  </a:t>
            </a: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47A61095-501F-D65C-A119-C2B22E4A6FEF}"/>
              </a:ext>
            </a:extLst>
          </p:cNvPr>
          <p:cNvSpPr txBox="1">
            <a:spLocks/>
          </p:cNvSpPr>
          <p:nvPr/>
        </p:nvSpPr>
        <p:spPr>
          <a:xfrm>
            <a:off x="567981" y="3788119"/>
            <a:ext cx="11624019" cy="2404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 err="1">
                <a:solidFill>
                  <a:srgbClr val="0070C0"/>
                </a:solidFill>
              </a:rPr>
              <a:t>Organitzem</a:t>
            </a:r>
            <a:r>
              <a:rPr lang="es-ES" sz="2500" dirty="0">
                <a:solidFill>
                  <a:srgbClr val="0070C0"/>
                </a:solidFill>
              </a:rPr>
              <a:t> ara les dades en una taula</a:t>
            </a:r>
            <a:r>
              <a:rPr lang="es-ES" sz="2500" dirty="0">
                <a:solidFill>
                  <a:srgbClr val="0070C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: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es-ES" sz="25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baseline="30000" dirty="0">
              <a:latin typeface="Comic Sans MS" panose="030F0702030302020204" pitchFamily="66" charset="0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238BF972-5FBC-8227-EC63-98ACE15435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781711"/>
              </p:ext>
            </p:extLst>
          </p:nvPr>
        </p:nvGraphicFramePr>
        <p:xfrm>
          <a:off x="1727903" y="4351337"/>
          <a:ext cx="9126906" cy="1840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9756">
                  <a:extLst>
                    <a:ext uri="{9D8B030D-6E8A-4147-A177-3AD203B41FA5}">
                      <a16:colId xmlns:a16="http://schemas.microsoft.com/office/drawing/2014/main" val="3537915871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1648058159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3821215379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3702311312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3843361657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4140958837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1847567443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3795018944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3546461657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3678506613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609009517"/>
                    </a:ext>
                  </a:extLst>
                </a:gridCol>
              </a:tblGrid>
              <a:tr h="564197">
                <a:tc>
                  <a:txBody>
                    <a:bodyPr/>
                    <a:lstStyle/>
                    <a:p>
                      <a:r>
                        <a:rPr lang="es-ES_tradnl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Dada</a:t>
                      </a:r>
                    </a:p>
                    <a:p>
                      <a:r>
                        <a:rPr lang="es-ES_tradnl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(i)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626497"/>
                  </a:ext>
                </a:extLst>
              </a:tr>
              <a:tr h="636673">
                <a:tc>
                  <a:txBody>
                    <a:bodyPr/>
                    <a:lstStyle/>
                    <a:p>
                      <a:r>
                        <a:rPr lang="es-ES_tradnl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ES_tradnl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  <a:r>
                        <a:rPr lang="es-ES_tradnl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0.39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0.54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0.63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0.78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0.96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1.14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1.32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1.41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358246"/>
                  </a:ext>
                </a:extLst>
              </a:tr>
              <a:tr h="6366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ES_tradnl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  <a:r>
                        <a:rPr lang="es-ES_tradnl" baseline="-25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endParaRPr lang="es-ES_tradnl" baseline="-25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s-ES_tradnl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1.911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1.75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1.915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1.716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1.422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1.047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0.635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0.196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0.22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98555"/>
                  </a:ext>
                </a:extLst>
              </a:tr>
            </a:tbl>
          </a:graphicData>
        </a:graphic>
      </p:graphicFrame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9E5828-1C57-578B-8DAD-075430D02157}"/>
              </a:ext>
            </a:extLst>
          </p:cNvPr>
          <p:cNvSpPr txBox="1">
            <a:spLocks/>
          </p:cNvSpPr>
          <p:nvPr/>
        </p:nvSpPr>
        <p:spPr>
          <a:xfrm>
            <a:off x="567981" y="3344590"/>
            <a:ext cx="11624019" cy="2404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 err="1">
                <a:solidFill>
                  <a:srgbClr val="0070C0"/>
                </a:solidFill>
              </a:rPr>
              <a:t>Notem</a:t>
            </a:r>
            <a:r>
              <a:rPr lang="es-ES" sz="2500" dirty="0">
                <a:solidFill>
                  <a:srgbClr val="0070C0"/>
                </a:solidFill>
              </a:rPr>
              <a:t> que les </a:t>
            </a:r>
            <a:r>
              <a:rPr lang="es-ES" sz="2500" dirty="0" err="1">
                <a:solidFill>
                  <a:srgbClr val="0070C0"/>
                </a:solidFill>
              </a:rPr>
              <a:t>segones</a:t>
            </a:r>
            <a:r>
              <a:rPr lang="es-ES" sz="2500" dirty="0">
                <a:solidFill>
                  <a:srgbClr val="0070C0"/>
                </a:solidFill>
              </a:rPr>
              <a:t> coordenades </a:t>
            </a:r>
            <a:r>
              <a:rPr lang="es-ES" sz="2500" dirty="0" err="1">
                <a:solidFill>
                  <a:srgbClr val="0070C0"/>
                </a:solidFill>
              </a:rPr>
              <a:t>dels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punts</a:t>
            </a:r>
            <a:r>
              <a:rPr lang="es-ES" sz="2500" dirty="0">
                <a:solidFill>
                  <a:srgbClr val="0070C0"/>
                </a:solidFill>
              </a:rPr>
              <a:t> són totes  positives. </a:t>
            </a:r>
          </a:p>
          <a:p>
            <a:pPr marL="0" indent="0">
              <a:buNone/>
            </a:pPr>
            <a:endParaRPr lang="es-ES" sz="25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baseline="30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81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42311-FD24-21FF-DD47-F65AAB30D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C43838CD-E07F-E7F4-C166-C6B681041C14}"/>
              </a:ext>
            </a:extLst>
          </p:cNvPr>
          <p:cNvSpPr txBox="1">
            <a:spLocks/>
          </p:cNvSpPr>
          <p:nvPr/>
        </p:nvSpPr>
        <p:spPr>
          <a:xfrm>
            <a:off x="567981" y="487378"/>
            <a:ext cx="11624019" cy="2404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 err="1">
                <a:solidFill>
                  <a:srgbClr val="0070C0"/>
                </a:solidFill>
              </a:rPr>
              <a:t>Calculem</a:t>
            </a:r>
            <a:r>
              <a:rPr lang="es-ES" sz="2500" dirty="0">
                <a:solidFill>
                  <a:srgbClr val="0070C0"/>
                </a:solidFill>
              </a:rPr>
              <a:t> ara la recta de </a:t>
            </a:r>
            <a:r>
              <a:rPr lang="es-ES" sz="2500" dirty="0" err="1">
                <a:solidFill>
                  <a:srgbClr val="0070C0"/>
                </a:solidFill>
              </a:rPr>
              <a:t>regressió</a:t>
            </a:r>
            <a:r>
              <a:rPr lang="es-ES" sz="2500" dirty="0">
                <a:solidFill>
                  <a:srgbClr val="0070C0"/>
                </a:solidFill>
              </a:rPr>
              <a:t> pels </a:t>
            </a:r>
            <a:r>
              <a:rPr lang="es-ES" sz="2500" dirty="0" err="1">
                <a:solidFill>
                  <a:srgbClr val="0070C0"/>
                </a:solidFill>
              </a:rPr>
              <a:t>parells</a:t>
            </a:r>
            <a:r>
              <a:rPr lang="es-ES" sz="2500" dirty="0">
                <a:solidFill>
                  <a:srgbClr val="0070C0"/>
                </a:solidFill>
              </a:rPr>
              <a:t>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(x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r>
              <a:rPr lang="es-ES" sz="25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ln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(</a:t>
            </a:r>
            <a:r>
              <a:rPr lang="es-ES" sz="25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5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)), </a:t>
            </a:r>
            <a:r>
              <a:rPr lang="es-ES" sz="2500" dirty="0">
                <a:solidFill>
                  <a:srgbClr val="0070C0"/>
                </a:solidFill>
              </a:rPr>
              <a:t>per a la </a:t>
            </a:r>
            <a:r>
              <a:rPr lang="es-ES" sz="2500" dirty="0" err="1">
                <a:solidFill>
                  <a:srgbClr val="0070C0"/>
                </a:solidFill>
              </a:rPr>
              <a:t>qual</a:t>
            </a:r>
            <a:r>
              <a:rPr lang="es-ES" sz="2500" dirty="0">
                <a:solidFill>
                  <a:srgbClr val="0070C0"/>
                </a:solidFill>
              </a:rPr>
              <a:t> cosa</a:t>
            </a: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primer </a:t>
            </a:r>
            <a:r>
              <a:rPr lang="es-ES" sz="2500" dirty="0" err="1">
                <a:solidFill>
                  <a:srgbClr val="0070C0"/>
                </a:solidFill>
              </a:rPr>
              <a:t>ampliarem</a:t>
            </a:r>
            <a:r>
              <a:rPr lang="es-ES" sz="2500" dirty="0">
                <a:solidFill>
                  <a:srgbClr val="0070C0"/>
                </a:solidFill>
              </a:rPr>
              <a:t> la taula anterior </a:t>
            </a:r>
            <a:r>
              <a:rPr lang="es-ES" sz="2500" dirty="0" err="1">
                <a:solidFill>
                  <a:srgbClr val="0070C0"/>
                </a:solidFill>
              </a:rPr>
              <a:t>amb</a:t>
            </a:r>
            <a:r>
              <a:rPr lang="es-ES" sz="2500" dirty="0">
                <a:solidFill>
                  <a:srgbClr val="0070C0"/>
                </a:solidFill>
              </a:rPr>
              <a:t> el valor de  </a:t>
            </a:r>
            <a:r>
              <a:rPr lang="es-ES" sz="25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ln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(</a:t>
            </a:r>
            <a:r>
              <a:rPr lang="es-ES" sz="25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5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) </a:t>
            </a:r>
            <a:r>
              <a:rPr lang="es-ES" sz="2500" dirty="0">
                <a:solidFill>
                  <a:srgbClr val="0070C0"/>
                </a:solidFill>
              </a:rPr>
              <a:t>per a cada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500" dirty="0">
                <a:solidFill>
                  <a:srgbClr val="0070C0"/>
                </a:solidFill>
                <a:ea typeface="Yu Gothic UI" panose="020B0500000000000000" pitchFamily="34" charset="-128"/>
              </a:rPr>
              <a:t>: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es-ES" sz="25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baseline="30000" dirty="0">
              <a:latin typeface="Comic Sans MS" panose="030F0702030302020204" pitchFamily="66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31774E2-9D86-E045-B841-660ED2CB04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877805"/>
              </p:ext>
            </p:extLst>
          </p:nvPr>
        </p:nvGraphicFramePr>
        <p:xfrm>
          <a:off x="1403438" y="1689462"/>
          <a:ext cx="9126906" cy="1840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9756">
                  <a:extLst>
                    <a:ext uri="{9D8B030D-6E8A-4147-A177-3AD203B41FA5}">
                      <a16:colId xmlns:a16="http://schemas.microsoft.com/office/drawing/2014/main" val="3537915871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1648058159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3821215379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3702311312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3843361657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4140958837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1847567443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3795018944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3546461657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3678506613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609009517"/>
                    </a:ext>
                  </a:extLst>
                </a:gridCol>
              </a:tblGrid>
              <a:tr h="564197">
                <a:tc>
                  <a:txBody>
                    <a:bodyPr/>
                    <a:lstStyle/>
                    <a:p>
                      <a:r>
                        <a:rPr lang="es-ES_tradnl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Dada</a:t>
                      </a:r>
                    </a:p>
                    <a:p>
                      <a:r>
                        <a:rPr lang="es-ES_tradnl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(i)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626497"/>
                  </a:ext>
                </a:extLst>
              </a:tr>
              <a:tr h="636673">
                <a:tc>
                  <a:txBody>
                    <a:bodyPr/>
                    <a:lstStyle/>
                    <a:p>
                      <a:r>
                        <a:rPr lang="es-ES_tradnl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ES_tradnl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  <a:r>
                        <a:rPr lang="es-ES_tradnl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0.39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 0.54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 0.63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 0.78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 0.96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 1.14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 1.32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 1.41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358246"/>
                  </a:ext>
                </a:extLst>
              </a:tr>
              <a:tr h="6366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ES_tradnl" dirty="0" err="1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  <a:r>
                        <a:rPr lang="es-ES_tradnl" baseline="-25000" dirty="0" err="1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endParaRPr lang="es-ES_tradnl" baseline="-25000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s-ES_tradnl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1.911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1.75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1.915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1.716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1.422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1.047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0.635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0.196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0.22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98555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947CF52-E903-8808-4AAB-EC3E13D91B75}"/>
              </a:ext>
            </a:extLst>
          </p:cNvPr>
          <p:cNvGraphicFramePr>
            <a:graphicFrameLocks noGrp="1"/>
          </p:cNvGraphicFramePr>
          <p:nvPr/>
        </p:nvGraphicFramePr>
        <p:xfrm>
          <a:off x="1403438" y="3530412"/>
          <a:ext cx="9126906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9756">
                  <a:extLst>
                    <a:ext uri="{9D8B030D-6E8A-4147-A177-3AD203B41FA5}">
                      <a16:colId xmlns:a16="http://schemas.microsoft.com/office/drawing/2014/main" val="3537915871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1648058159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3821215379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3702311312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3843361657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4140958837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1847567443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3795018944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3546461657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3678506613"/>
                    </a:ext>
                  </a:extLst>
                </a:gridCol>
                <a:gridCol w="830715">
                  <a:extLst>
                    <a:ext uri="{9D8B030D-6E8A-4147-A177-3AD203B41FA5}">
                      <a16:colId xmlns:a16="http://schemas.microsoft.com/office/drawing/2014/main" val="609009517"/>
                    </a:ext>
                  </a:extLst>
                </a:gridCol>
              </a:tblGrid>
              <a:tr h="6366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ES_tradnl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ln</a:t>
                      </a:r>
                      <a:r>
                        <a:rPr lang="es-ES_tradnl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(</a:t>
                      </a:r>
                      <a:r>
                        <a:rPr lang="es-ES_tradnl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  <a:r>
                        <a:rPr lang="es-ES_tradnl" baseline="-25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r>
                        <a:rPr lang="es-ES_tradnl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)</a:t>
                      </a:r>
                    </a:p>
                    <a:p>
                      <a:endParaRPr lang="es-ES_tradnl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0.741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0.647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0.559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0.649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0.54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0.352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0.045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-0.454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-1.629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-1.514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98555"/>
                  </a:ext>
                </a:extLst>
              </a:tr>
            </a:tbl>
          </a:graphicData>
        </a:graphic>
      </p:graphicFrame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33AF8918-2FB3-AD28-AFC0-2477C34FC88C}"/>
              </a:ext>
            </a:extLst>
          </p:cNvPr>
          <p:cNvSpPr txBox="1">
            <a:spLocks/>
          </p:cNvSpPr>
          <p:nvPr/>
        </p:nvSpPr>
        <p:spPr>
          <a:xfrm>
            <a:off x="283990" y="4732496"/>
            <a:ext cx="11624019" cy="13070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  Després </a:t>
            </a:r>
            <a:r>
              <a:rPr lang="es-ES" sz="2500" dirty="0" err="1">
                <a:solidFill>
                  <a:srgbClr val="0070C0"/>
                </a:solidFill>
              </a:rPr>
              <a:t>d’uns</a:t>
            </a:r>
            <a:r>
              <a:rPr lang="es-ES" sz="2500" dirty="0">
                <a:solidFill>
                  <a:srgbClr val="0070C0"/>
                </a:solidFill>
              </a:rPr>
              <a:t> simples </a:t>
            </a:r>
            <a:r>
              <a:rPr lang="es-ES" sz="2500" dirty="0" err="1">
                <a:solidFill>
                  <a:srgbClr val="0070C0"/>
                </a:solidFill>
              </a:rPr>
              <a:t>càlculs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obtenim</a:t>
            </a:r>
            <a:r>
              <a:rPr lang="es-ES" sz="2500" dirty="0">
                <a:solidFill>
                  <a:srgbClr val="0070C0"/>
                </a:solidFill>
              </a:rPr>
              <a:t>:</a:t>
            </a: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baseline="30000" dirty="0"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35B6B25-5287-574D-93DF-E55AE34E09BD}"/>
              </a:ext>
            </a:extLst>
          </p:cNvPr>
          <p:cNvSpPr txBox="1"/>
          <p:nvPr/>
        </p:nvSpPr>
        <p:spPr>
          <a:xfrm>
            <a:off x="253091" y="5217473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F92F375-FB6F-70CC-F8E5-1A636217DF0E}"/>
              </a:ext>
            </a:extLst>
          </p:cNvPr>
          <p:cNvSpPr txBox="1"/>
          <p:nvPr/>
        </p:nvSpPr>
        <p:spPr>
          <a:xfrm>
            <a:off x="254489" y="5439455"/>
            <a:ext cx="18265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= 7.470,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sz="2200" baseline="-250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98B390E-D088-8EC4-6A4C-9289731DDEAB}"/>
              </a:ext>
            </a:extLst>
          </p:cNvPr>
          <p:cNvSpPr txBox="1"/>
          <p:nvPr/>
        </p:nvSpPr>
        <p:spPr>
          <a:xfrm>
            <a:off x="225039" y="5722992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A6A04D6-69CC-7D62-E16C-A17E55F074C3}"/>
              </a:ext>
            </a:extLst>
          </p:cNvPr>
          <p:cNvSpPr txBox="1"/>
          <p:nvPr/>
        </p:nvSpPr>
        <p:spPr>
          <a:xfrm>
            <a:off x="2006657" y="5426714"/>
            <a:ext cx="243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200" dirty="0" err="1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ln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2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) = -0.061 , 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sz="2200" baseline="-250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B3723DF-9C4F-C6F6-15EC-DBDC31A37F93}"/>
              </a:ext>
            </a:extLst>
          </p:cNvPr>
          <p:cNvSpPr txBox="1"/>
          <p:nvPr/>
        </p:nvSpPr>
        <p:spPr>
          <a:xfrm>
            <a:off x="4372222" y="5422891"/>
            <a:ext cx="243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2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 = 7.490 , 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sz="2200" baseline="-250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02C3797-EE3B-29EB-57B4-59C7D643341E}"/>
              </a:ext>
            </a:extLst>
          </p:cNvPr>
          <p:cNvSpPr txBox="1"/>
          <p:nvPr/>
        </p:nvSpPr>
        <p:spPr>
          <a:xfrm>
            <a:off x="6663439" y="5405249"/>
            <a:ext cx="26440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200" dirty="0" err="1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ln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200" dirty="0" err="1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y</a:t>
            </a:r>
            <a:r>
              <a:rPr lang="es-ES" sz="22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))</a:t>
            </a:r>
            <a:r>
              <a:rPr lang="es-ES" sz="22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 = 7.277 , 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sz="2200" baseline="-250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8548D74-CC3F-7212-21F2-7499ABF0AE74}"/>
              </a:ext>
            </a:extLst>
          </p:cNvPr>
          <p:cNvSpPr txBox="1"/>
          <p:nvPr/>
        </p:nvSpPr>
        <p:spPr>
          <a:xfrm>
            <a:off x="9307456" y="5371362"/>
            <a:ext cx="28845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x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i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</a:t>
            </a:r>
            <a:r>
              <a:rPr lang="es-ES" sz="2200" dirty="0" err="1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ln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200" dirty="0" err="1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y</a:t>
            </a:r>
            <a:r>
              <a:rPr lang="es-ES" sz="22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) = -3.381 ,  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sz="2200" baseline="-250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8AE2731-4088-7CDD-20C2-5E96C3D4151A}"/>
              </a:ext>
            </a:extLst>
          </p:cNvPr>
          <p:cNvSpPr txBox="1"/>
          <p:nvPr/>
        </p:nvSpPr>
        <p:spPr>
          <a:xfrm>
            <a:off x="1979985" y="5741542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7E05324-6F86-3E5A-063A-BD53039DEBDF}"/>
              </a:ext>
            </a:extLst>
          </p:cNvPr>
          <p:cNvSpPr txBox="1"/>
          <p:nvPr/>
        </p:nvSpPr>
        <p:spPr>
          <a:xfrm>
            <a:off x="4336837" y="5722992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C0F7B40-0891-99E1-CD4A-90B7748DC387}"/>
              </a:ext>
            </a:extLst>
          </p:cNvPr>
          <p:cNvSpPr txBox="1"/>
          <p:nvPr/>
        </p:nvSpPr>
        <p:spPr>
          <a:xfrm>
            <a:off x="6646115" y="5722992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779CD26-477A-716F-D3DA-5D49AFF8CE12}"/>
              </a:ext>
            </a:extLst>
          </p:cNvPr>
          <p:cNvSpPr txBox="1"/>
          <p:nvPr/>
        </p:nvSpPr>
        <p:spPr>
          <a:xfrm>
            <a:off x="9265224" y="5678841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B7CF2AE-AF06-C269-62C4-8F865E68A3F9}"/>
              </a:ext>
            </a:extLst>
          </p:cNvPr>
          <p:cNvSpPr txBox="1"/>
          <p:nvPr/>
        </p:nvSpPr>
        <p:spPr>
          <a:xfrm>
            <a:off x="1978605" y="5221167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D3C170B-D782-A6DD-2198-B66AA5EFB856}"/>
              </a:ext>
            </a:extLst>
          </p:cNvPr>
          <p:cNvSpPr txBox="1"/>
          <p:nvPr/>
        </p:nvSpPr>
        <p:spPr>
          <a:xfrm>
            <a:off x="4336837" y="5242048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704A27B-FD93-3463-873E-17AFBBEA1B16}"/>
              </a:ext>
            </a:extLst>
          </p:cNvPr>
          <p:cNvSpPr txBox="1"/>
          <p:nvPr/>
        </p:nvSpPr>
        <p:spPr>
          <a:xfrm>
            <a:off x="6628054" y="5233804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5B848A9-7D7A-4560-CAA7-2D28222F70FE}"/>
              </a:ext>
            </a:extLst>
          </p:cNvPr>
          <p:cNvSpPr txBox="1"/>
          <p:nvPr/>
        </p:nvSpPr>
        <p:spPr>
          <a:xfrm>
            <a:off x="9283562" y="5186696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A55BDB50-8386-7D24-1CDB-99A792C6858A}"/>
              </a:ext>
            </a:extLst>
          </p:cNvPr>
          <p:cNvSpPr txBox="1">
            <a:spLocks/>
          </p:cNvSpPr>
          <p:nvPr/>
        </p:nvSpPr>
        <p:spPr>
          <a:xfrm>
            <a:off x="363760" y="6284133"/>
            <a:ext cx="11624019" cy="52313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9600" dirty="0">
                <a:solidFill>
                  <a:srgbClr val="0070C0"/>
                </a:solidFill>
              </a:rPr>
              <a:t>   </a:t>
            </a:r>
            <a:r>
              <a:rPr lang="es-ES" sz="10000" dirty="0" err="1">
                <a:solidFill>
                  <a:srgbClr val="0070C0"/>
                </a:solidFill>
              </a:rPr>
              <a:t>d’on</a:t>
            </a:r>
            <a:r>
              <a:rPr lang="es-ES" sz="9600" dirty="0">
                <a:solidFill>
                  <a:srgbClr val="0070C0"/>
                </a:solidFill>
              </a:rPr>
              <a:t>:</a:t>
            </a: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baseline="30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53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E45EF-16AA-5DFD-BEBB-494CB26BD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E3249E16-58AE-8CF3-3F54-91275AE0B19C}"/>
              </a:ext>
            </a:extLst>
          </p:cNvPr>
          <p:cNvSpPr txBox="1">
            <a:spLocks/>
          </p:cNvSpPr>
          <p:nvPr/>
        </p:nvSpPr>
        <p:spPr>
          <a:xfrm>
            <a:off x="762697" y="68893"/>
            <a:ext cx="11301483" cy="2691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</a:t>
            </a: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</a:t>
            </a:r>
            <a:r>
              <a:rPr lang="es-ES" sz="2400" dirty="0">
                <a:latin typeface="Comic Sans MS" panose="030F0702030302020204" pitchFamily="66" charset="0"/>
              </a:rPr>
              <a:t>  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0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0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000" dirty="0" err="1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ln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0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) -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0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∑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0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es-E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ln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(</a:t>
            </a:r>
            <a:r>
              <a:rPr lang="es-E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0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0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</a:t>
            </a:r>
            <a:endParaRPr lang="es-E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    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r>
              <a:rPr lang="es-ES" sz="26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=                                            = 1.298                    </a:t>
            </a:r>
            <a:r>
              <a:rPr lang="es-E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= e</a:t>
            </a:r>
            <a:r>
              <a:rPr lang="es-ES" sz="26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1.298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=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3.662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0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</a:t>
            </a:r>
            <a:r>
              <a:rPr lang="es-ES" sz="2000" baseline="-25000" dirty="0">
                <a:latin typeface="Comic Sans MS" panose="030F0702030302020204" pitchFamily="66" charset="0"/>
              </a:rPr>
              <a:t>     </a:t>
            </a:r>
            <a:r>
              <a:rPr lang="es-ES" sz="2000" dirty="0">
                <a:latin typeface="Comic Sans MS" panose="030F0702030302020204" pitchFamily="66" charset="0"/>
              </a:rPr>
              <a:t>               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10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0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0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-  (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0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0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4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1D11818-47C0-C692-E44F-F780353BCA6C}"/>
              </a:ext>
            </a:extLst>
          </p:cNvPr>
          <p:cNvSpPr txBox="1"/>
          <p:nvPr/>
        </p:nvSpPr>
        <p:spPr>
          <a:xfrm>
            <a:off x="2056716" y="140722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9444900-822D-C889-3DAF-100077F9B6F4}"/>
              </a:ext>
            </a:extLst>
          </p:cNvPr>
          <p:cNvSpPr txBox="1"/>
          <p:nvPr/>
        </p:nvSpPr>
        <p:spPr>
          <a:xfrm>
            <a:off x="3971850" y="140261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E66BABA-26FD-6996-7C5F-142DDF72B467}"/>
              </a:ext>
            </a:extLst>
          </p:cNvPr>
          <p:cNvSpPr txBox="1"/>
          <p:nvPr/>
        </p:nvSpPr>
        <p:spPr>
          <a:xfrm>
            <a:off x="2885745" y="138408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4E0BA39-F381-C851-0056-321BC053A968}"/>
              </a:ext>
            </a:extLst>
          </p:cNvPr>
          <p:cNvSpPr txBox="1"/>
          <p:nvPr/>
        </p:nvSpPr>
        <p:spPr>
          <a:xfrm>
            <a:off x="4517804" y="140261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579C9A7-2AF5-9227-3F98-CC2C607194DD}"/>
              </a:ext>
            </a:extLst>
          </p:cNvPr>
          <p:cNvSpPr txBox="1"/>
          <p:nvPr/>
        </p:nvSpPr>
        <p:spPr>
          <a:xfrm>
            <a:off x="2779265" y="2316542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F14460D-783F-F1B5-3273-24BB1FB5ED41}"/>
              </a:ext>
            </a:extLst>
          </p:cNvPr>
          <p:cNvSpPr txBox="1"/>
          <p:nvPr/>
        </p:nvSpPr>
        <p:spPr>
          <a:xfrm>
            <a:off x="4026835" y="229544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D86A725-9329-BA8B-67EA-8BBC72F8A652}"/>
              </a:ext>
            </a:extLst>
          </p:cNvPr>
          <p:cNvSpPr txBox="1"/>
          <p:nvPr/>
        </p:nvSpPr>
        <p:spPr>
          <a:xfrm>
            <a:off x="3999902" y="889294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82A7C85-BD0E-8F18-F9EC-FFF385C48981}"/>
              </a:ext>
            </a:extLst>
          </p:cNvPr>
          <p:cNvSpPr txBox="1"/>
          <p:nvPr/>
        </p:nvSpPr>
        <p:spPr>
          <a:xfrm>
            <a:off x="2916568" y="889294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AABB27C-086F-996E-652C-D9F6D30E0306}"/>
              </a:ext>
            </a:extLst>
          </p:cNvPr>
          <p:cNvSpPr txBox="1"/>
          <p:nvPr/>
        </p:nvSpPr>
        <p:spPr>
          <a:xfrm>
            <a:off x="2056716" y="882100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15D90AE-A8D9-13AA-B7E4-DA903449DAC6}"/>
              </a:ext>
            </a:extLst>
          </p:cNvPr>
          <p:cNvSpPr txBox="1"/>
          <p:nvPr/>
        </p:nvSpPr>
        <p:spPr>
          <a:xfrm>
            <a:off x="4517804" y="882100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A198DC3-80F3-7612-FF72-D588D91F78E3}"/>
              </a:ext>
            </a:extLst>
          </p:cNvPr>
          <p:cNvSpPr txBox="1"/>
          <p:nvPr/>
        </p:nvSpPr>
        <p:spPr>
          <a:xfrm>
            <a:off x="2835369" y="1798256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FA4151C-6C01-A574-3BEE-20DC7E46D1A8}"/>
              </a:ext>
            </a:extLst>
          </p:cNvPr>
          <p:cNvSpPr txBox="1"/>
          <p:nvPr/>
        </p:nvSpPr>
        <p:spPr>
          <a:xfrm>
            <a:off x="4067082" y="1814804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AD1CFC3D-FE93-C97D-3A08-D10C1603CAAA}"/>
              </a:ext>
            </a:extLst>
          </p:cNvPr>
          <p:cNvCxnSpPr>
            <a:cxnSpLocks/>
          </p:cNvCxnSpPr>
          <p:nvPr/>
        </p:nvCxnSpPr>
        <p:spPr>
          <a:xfrm>
            <a:off x="2056716" y="1802772"/>
            <a:ext cx="3754149" cy="13416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53D337B5-CD53-4EFC-74E5-9A69B669D2A1}"/>
              </a:ext>
            </a:extLst>
          </p:cNvPr>
          <p:cNvSpPr txBox="1">
            <a:spLocks/>
          </p:cNvSpPr>
          <p:nvPr/>
        </p:nvSpPr>
        <p:spPr>
          <a:xfrm>
            <a:off x="762697" y="2083477"/>
            <a:ext cx="11301483" cy="2691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</a:t>
            </a: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  </a:t>
            </a:r>
            <a:r>
              <a:rPr lang="es-ES" sz="2000" dirty="0">
                <a:latin typeface="Comic Sans MS" panose="030F0702030302020204" pitchFamily="66" charset="0"/>
              </a:rPr>
              <a:t>       </a:t>
            </a:r>
            <a:r>
              <a:rPr lang="es-ES" sz="2000" baseline="-25000" dirty="0">
                <a:latin typeface="Comic Sans MS" panose="030F0702030302020204" pitchFamily="66" charset="0"/>
              </a:rPr>
              <a:t>          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10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0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es-E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ln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(</a:t>
            </a:r>
            <a:r>
              <a:rPr lang="es-E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0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) -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0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∑ </a:t>
            </a:r>
            <a:r>
              <a:rPr lang="es-ES" sz="2000" dirty="0" err="1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ln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0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0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</a:t>
            </a:r>
            <a:endParaRPr lang="es-E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    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=                                          = -1.746                     </a:t>
            </a:r>
            <a:r>
              <a:rPr lang="es-E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= </a:t>
            </a:r>
            <a:r>
              <a:rPr lang="es-E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-1.746 </a:t>
            </a:r>
          </a:p>
          <a:p>
            <a:pPr marL="0" indent="0">
              <a:buNone/>
            </a:pPr>
            <a:r>
              <a:rPr lang="es-ES" sz="20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</a:t>
            </a:r>
            <a:r>
              <a:rPr lang="es-ES" sz="2000" baseline="-25000" dirty="0">
                <a:latin typeface="Comic Sans MS" panose="030F0702030302020204" pitchFamily="66" charset="0"/>
              </a:rPr>
              <a:t>     </a:t>
            </a:r>
            <a:r>
              <a:rPr lang="es-ES" sz="2000" dirty="0">
                <a:latin typeface="Comic Sans MS" panose="030F0702030302020204" pitchFamily="66" charset="0"/>
              </a:rPr>
              <a:t>                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10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0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0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-  (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0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0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4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D9F8B88-2469-9CC7-0DD0-05226C7188F3}"/>
              </a:ext>
            </a:extLst>
          </p:cNvPr>
          <p:cNvSpPr txBox="1"/>
          <p:nvPr/>
        </p:nvSpPr>
        <p:spPr>
          <a:xfrm>
            <a:off x="2355362" y="331613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FC0E40D-DEDD-E16C-DB86-23B1E7D68F3F}"/>
              </a:ext>
            </a:extLst>
          </p:cNvPr>
          <p:cNvSpPr txBox="1"/>
          <p:nvPr/>
        </p:nvSpPr>
        <p:spPr>
          <a:xfrm>
            <a:off x="3728835" y="3296258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E224E18-3FE1-90A0-C630-5FD92E36A0C9}"/>
              </a:ext>
            </a:extLst>
          </p:cNvPr>
          <p:cNvSpPr txBox="1"/>
          <p:nvPr/>
        </p:nvSpPr>
        <p:spPr>
          <a:xfrm>
            <a:off x="4241798" y="331613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34901A0-65EE-944C-EED6-604328220928}"/>
              </a:ext>
            </a:extLst>
          </p:cNvPr>
          <p:cNvSpPr txBox="1"/>
          <p:nvPr/>
        </p:nvSpPr>
        <p:spPr>
          <a:xfrm>
            <a:off x="2850029" y="418144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E364AB0-24CB-A7BD-4602-CDC5931A560C}"/>
              </a:ext>
            </a:extLst>
          </p:cNvPr>
          <p:cNvSpPr txBox="1"/>
          <p:nvPr/>
        </p:nvSpPr>
        <p:spPr>
          <a:xfrm>
            <a:off x="4133010" y="421428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E8F06D4-296D-ED98-B9AA-E6157E196C1E}"/>
              </a:ext>
            </a:extLst>
          </p:cNvPr>
          <p:cNvSpPr txBox="1"/>
          <p:nvPr/>
        </p:nvSpPr>
        <p:spPr>
          <a:xfrm>
            <a:off x="3756887" y="2830833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DFA2D76-2A7E-21B6-814D-2B54941D2D19}"/>
              </a:ext>
            </a:extLst>
          </p:cNvPr>
          <p:cNvSpPr txBox="1"/>
          <p:nvPr/>
        </p:nvSpPr>
        <p:spPr>
          <a:xfrm>
            <a:off x="2395689" y="2834163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F8F3EE6-624B-0DF4-2A55-2E7CD220BDB4}"/>
              </a:ext>
            </a:extLst>
          </p:cNvPr>
          <p:cNvSpPr txBox="1"/>
          <p:nvPr/>
        </p:nvSpPr>
        <p:spPr>
          <a:xfrm>
            <a:off x="4269850" y="2848123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B0F6942-1A0B-9B47-2124-C374E6618435}"/>
              </a:ext>
            </a:extLst>
          </p:cNvPr>
          <p:cNvSpPr txBox="1"/>
          <p:nvPr/>
        </p:nvSpPr>
        <p:spPr>
          <a:xfrm>
            <a:off x="2879900" y="3734612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FBF911F-F878-8189-EDEE-8E6B334530A0}"/>
              </a:ext>
            </a:extLst>
          </p:cNvPr>
          <p:cNvSpPr txBox="1"/>
          <p:nvPr/>
        </p:nvSpPr>
        <p:spPr>
          <a:xfrm>
            <a:off x="4133010" y="3705839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55CB5396-B3C9-E960-D824-312710A0E0B2}"/>
              </a:ext>
            </a:extLst>
          </p:cNvPr>
          <p:cNvCxnSpPr/>
          <p:nvPr/>
        </p:nvCxnSpPr>
        <p:spPr>
          <a:xfrm>
            <a:off x="2056716" y="3724480"/>
            <a:ext cx="3485284" cy="10132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7F099D9-E3D8-C471-259F-6D438E4A17CF}"/>
              </a:ext>
            </a:extLst>
          </p:cNvPr>
          <p:cNvSpPr txBox="1"/>
          <p:nvPr/>
        </p:nvSpPr>
        <p:spPr>
          <a:xfrm>
            <a:off x="917107" y="4872598"/>
            <a:ext cx="806124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rgbClr val="0070C0"/>
                </a:solidFill>
              </a:rPr>
              <a:t>Per </a:t>
            </a:r>
            <a:r>
              <a:rPr lang="es-ES" sz="2500" dirty="0" err="1">
                <a:solidFill>
                  <a:srgbClr val="0070C0"/>
                </a:solidFill>
              </a:rPr>
              <a:t>tant</a:t>
            </a:r>
            <a:r>
              <a:rPr lang="es-ES" sz="2500" dirty="0">
                <a:solidFill>
                  <a:srgbClr val="0070C0"/>
                </a:solidFill>
              </a:rPr>
              <a:t>, la </a:t>
            </a:r>
            <a:r>
              <a:rPr lang="es-ES" sz="2500" dirty="0" err="1">
                <a:solidFill>
                  <a:srgbClr val="0070C0"/>
                </a:solidFill>
              </a:rPr>
              <a:t>millor</a:t>
            </a:r>
            <a:r>
              <a:rPr lang="es-ES" sz="2500" dirty="0">
                <a:solidFill>
                  <a:srgbClr val="0070C0"/>
                </a:solidFill>
              </a:rPr>
              <a:t>  </a:t>
            </a:r>
            <a:r>
              <a:rPr lang="es-ES" sz="2500" i="1" dirty="0" err="1">
                <a:solidFill>
                  <a:srgbClr val="0070C0"/>
                </a:solidFill>
              </a:rPr>
              <a:t>funció</a:t>
            </a:r>
            <a:r>
              <a:rPr lang="es-ES" sz="2500" i="1" dirty="0">
                <a:solidFill>
                  <a:srgbClr val="0070C0"/>
                </a:solidFill>
              </a:rPr>
              <a:t> exponencial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500" i="1" dirty="0">
                <a:solidFill>
                  <a:srgbClr val="0070C0"/>
                </a:solidFill>
                <a:latin typeface="Aptos" panose="020B0004020202020204" pitchFamily="34" charset="0"/>
              </a:rPr>
              <a:t>de </a:t>
            </a:r>
            <a:r>
              <a:rPr lang="es-ES" sz="2500" i="1" dirty="0" err="1">
                <a:solidFill>
                  <a:srgbClr val="0070C0"/>
                </a:solidFill>
                <a:latin typeface="Aptos" panose="020B0004020202020204" pitchFamily="34" charset="0"/>
              </a:rPr>
              <a:t>tipus</a:t>
            </a:r>
            <a:r>
              <a:rPr lang="es-ES" sz="2500" i="1" dirty="0">
                <a:solidFill>
                  <a:srgbClr val="0070C0"/>
                </a:solidFill>
                <a:latin typeface="Aptos" panose="020B0004020202020204" pitchFamily="34" charset="0"/>
              </a:rPr>
              <a:t>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A </a:t>
            </a:r>
            <a:r>
              <a:rPr lang="es-ES" sz="25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e</a:t>
            </a:r>
            <a:r>
              <a:rPr lang="es-ES" sz="2500" baseline="30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Bx</a:t>
            </a:r>
            <a:r>
              <a:rPr lang="es-ES" sz="2500" i="1" dirty="0">
                <a:solidFill>
                  <a:srgbClr val="0070C0"/>
                </a:solidFill>
              </a:rPr>
              <a:t>   </a:t>
            </a:r>
            <a:r>
              <a:rPr lang="es-ES" sz="2500" dirty="0">
                <a:solidFill>
                  <a:srgbClr val="0070C0"/>
                </a:solidFill>
              </a:rPr>
              <a:t>és:</a:t>
            </a:r>
          </a:p>
        </p:txBody>
      </p:sp>
      <p:sp>
        <p:nvSpPr>
          <p:cNvPr id="27" name="Marcador de contenido 2">
            <a:extLst>
              <a:ext uri="{FF2B5EF4-FFF2-40B4-BE49-F238E27FC236}">
                <a16:creationId xmlns:a16="http://schemas.microsoft.com/office/drawing/2014/main" id="{EE2966F9-2D4C-4F71-CED0-98DA1B06886D}"/>
              </a:ext>
            </a:extLst>
          </p:cNvPr>
          <p:cNvSpPr txBox="1">
            <a:spLocks/>
          </p:cNvSpPr>
          <p:nvPr/>
        </p:nvSpPr>
        <p:spPr>
          <a:xfrm>
            <a:off x="3933790" y="4999763"/>
            <a:ext cx="5712893" cy="3390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y(x) = 3.662  e</a:t>
            </a:r>
            <a:r>
              <a:rPr lang="es-ES" sz="25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-1.746 x</a:t>
            </a:r>
          </a:p>
          <a:p>
            <a:pPr marL="0" indent="0">
              <a:buNone/>
            </a:pPr>
            <a:endParaRPr lang="es-ES" baseline="30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</a:t>
            </a: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</a:t>
            </a:r>
            <a:endParaRPr lang="es-ES" sz="2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600" baseline="30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729F7014-CB35-9079-D838-18758BC00F2C}"/>
              </a:ext>
            </a:extLst>
          </p:cNvPr>
          <p:cNvSpPr/>
          <p:nvPr/>
        </p:nvSpPr>
        <p:spPr>
          <a:xfrm>
            <a:off x="3895437" y="5822680"/>
            <a:ext cx="3852382" cy="59346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Flecha: a la derecha 33">
            <a:extLst>
              <a:ext uri="{FF2B5EF4-FFF2-40B4-BE49-F238E27FC236}">
                <a16:creationId xmlns:a16="http://schemas.microsoft.com/office/drawing/2014/main" id="{F9384A7A-7043-C61D-BD1E-B29F007CFBAC}"/>
              </a:ext>
            </a:extLst>
          </p:cNvPr>
          <p:cNvSpPr/>
          <p:nvPr/>
        </p:nvSpPr>
        <p:spPr>
          <a:xfrm>
            <a:off x="7394333" y="1587285"/>
            <a:ext cx="978408" cy="38606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Flecha: a la derecha 34">
            <a:extLst>
              <a:ext uri="{FF2B5EF4-FFF2-40B4-BE49-F238E27FC236}">
                <a16:creationId xmlns:a16="http://schemas.microsoft.com/office/drawing/2014/main" id="{742B72A6-042B-B6CE-CC71-8C1FA4702495}"/>
              </a:ext>
            </a:extLst>
          </p:cNvPr>
          <p:cNvSpPr/>
          <p:nvPr/>
        </p:nvSpPr>
        <p:spPr>
          <a:xfrm>
            <a:off x="7394333" y="3527992"/>
            <a:ext cx="978408" cy="38606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603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22" grpId="0"/>
      <p:bldP spid="27" grpId="0"/>
      <p:bldP spid="5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E3E2E-0CBE-6D29-AFFF-5AAAF7CAA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33">
            <a:extLst>
              <a:ext uri="{FF2B5EF4-FFF2-40B4-BE49-F238E27FC236}">
                <a16:creationId xmlns:a16="http://schemas.microsoft.com/office/drawing/2014/main" id="{E7D13326-6453-0608-1AB1-D56AAC2B1FD7}"/>
              </a:ext>
            </a:extLst>
          </p:cNvPr>
          <p:cNvSpPr/>
          <p:nvPr/>
        </p:nvSpPr>
        <p:spPr>
          <a:xfrm>
            <a:off x="-478800" y="1520785"/>
            <a:ext cx="1355850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>
              <a:latin typeface="Comic Sans MS" panose="030F0702030302020204" pitchFamily="66" charset="0"/>
            </a:endParaRPr>
          </a:p>
          <a:p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</a:t>
            </a:r>
            <a:r>
              <a:rPr lang="es-ES" sz="2400" dirty="0">
                <a:latin typeface="Comic Sans MS" panose="030F0702030302020204" pitchFamily="66" charset="0"/>
              </a:rPr>
              <a:t>  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                                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10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ln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 -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∑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ln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                                           </a:t>
            </a:r>
          </a:p>
          <a:p>
            <a:r>
              <a:rPr lang="es-E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</a:t>
            </a:r>
            <a:r>
              <a:rPr lang="es-E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s-ES" sz="2400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xy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=                                                                                          =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-0.895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,</a:t>
            </a:r>
            <a:r>
              <a:rPr lang="es-ES" sz="2400" dirty="0">
                <a:latin typeface="Comic Sans MS" panose="030F0702030302020204" pitchFamily="66" charset="0"/>
              </a:rPr>
              <a:t>                                    </a:t>
            </a:r>
          </a:p>
          <a:p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</a:t>
            </a:r>
            <a:r>
              <a:rPr lang="es-ES" sz="2400" dirty="0">
                <a:latin typeface="Comic Sans MS" panose="030F0702030302020204" pitchFamily="66" charset="0"/>
              </a:rPr>
              <a:t>        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10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-  (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∙   10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ln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-  (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ln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 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</a:t>
            </a:r>
          </a:p>
          <a:p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AD37A5AF-9399-46AB-72CD-CDC7F34CB617}"/>
              </a:ext>
            </a:extLst>
          </p:cNvPr>
          <p:cNvSpPr txBox="1"/>
          <p:nvPr/>
        </p:nvSpPr>
        <p:spPr>
          <a:xfrm>
            <a:off x="3819518" y="214181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D3B3C762-F1F7-4B8E-2BF0-F4E1EDE96649}"/>
              </a:ext>
            </a:extLst>
          </p:cNvPr>
          <p:cNvSpPr txBox="1"/>
          <p:nvPr/>
        </p:nvSpPr>
        <p:spPr>
          <a:xfrm>
            <a:off x="5455481" y="214181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D3B1308D-31B1-CFA8-CA84-79489009C352}"/>
              </a:ext>
            </a:extLst>
          </p:cNvPr>
          <p:cNvSpPr txBox="1"/>
          <p:nvPr/>
        </p:nvSpPr>
        <p:spPr>
          <a:xfrm>
            <a:off x="6074187" y="216278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3238508E-3180-2FAF-7730-8712CBFB1B6E}"/>
              </a:ext>
            </a:extLst>
          </p:cNvPr>
          <p:cNvSpPr txBox="1"/>
          <p:nvPr/>
        </p:nvSpPr>
        <p:spPr>
          <a:xfrm>
            <a:off x="2389233" y="303182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D477B466-418B-21FB-A5C3-16D8D449CC35}"/>
              </a:ext>
            </a:extLst>
          </p:cNvPr>
          <p:cNvSpPr txBox="1"/>
          <p:nvPr/>
        </p:nvSpPr>
        <p:spPr>
          <a:xfrm>
            <a:off x="3915185" y="301045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FA5DCB3-C0C2-D724-662D-45F8E785679C}"/>
              </a:ext>
            </a:extLst>
          </p:cNvPr>
          <p:cNvSpPr txBox="1"/>
          <p:nvPr/>
        </p:nvSpPr>
        <p:spPr>
          <a:xfrm>
            <a:off x="5878387" y="302006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67CD6D2A-6683-1364-A374-9D97325743A0}"/>
              </a:ext>
            </a:extLst>
          </p:cNvPr>
          <p:cNvSpPr txBox="1"/>
          <p:nvPr/>
        </p:nvSpPr>
        <p:spPr>
          <a:xfrm>
            <a:off x="7851974" y="302350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0FED17C8-A55B-64A8-AC1A-5B1B0A8D6028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1845378" y="2528277"/>
            <a:ext cx="7767296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brir corchete 42">
            <a:extLst>
              <a:ext uri="{FF2B5EF4-FFF2-40B4-BE49-F238E27FC236}">
                <a16:creationId xmlns:a16="http://schemas.microsoft.com/office/drawing/2014/main" id="{9A06CD8F-0CA1-EDB8-ED6D-D2AB3555D04D}"/>
              </a:ext>
            </a:extLst>
          </p:cNvPr>
          <p:cNvSpPr/>
          <p:nvPr/>
        </p:nvSpPr>
        <p:spPr>
          <a:xfrm>
            <a:off x="2022009" y="2612867"/>
            <a:ext cx="163920" cy="78453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Abrir corchete 43">
            <a:extLst>
              <a:ext uri="{FF2B5EF4-FFF2-40B4-BE49-F238E27FC236}">
                <a16:creationId xmlns:a16="http://schemas.microsoft.com/office/drawing/2014/main" id="{E542786B-64EE-EEDD-C7B2-5E105FBC789D}"/>
              </a:ext>
            </a:extLst>
          </p:cNvPr>
          <p:cNvSpPr/>
          <p:nvPr/>
        </p:nvSpPr>
        <p:spPr>
          <a:xfrm flipH="1">
            <a:off x="4714911" y="2631298"/>
            <a:ext cx="163920" cy="78453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Abrir corchete 44">
            <a:extLst>
              <a:ext uri="{FF2B5EF4-FFF2-40B4-BE49-F238E27FC236}">
                <a16:creationId xmlns:a16="http://schemas.microsoft.com/office/drawing/2014/main" id="{9E3BF862-C9B9-5D2A-CE8E-82B22E15CE6E}"/>
              </a:ext>
            </a:extLst>
          </p:cNvPr>
          <p:cNvSpPr/>
          <p:nvPr/>
        </p:nvSpPr>
        <p:spPr>
          <a:xfrm>
            <a:off x="5486089" y="2611304"/>
            <a:ext cx="163920" cy="78453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Abrir corchete 45">
            <a:extLst>
              <a:ext uri="{FF2B5EF4-FFF2-40B4-BE49-F238E27FC236}">
                <a16:creationId xmlns:a16="http://schemas.microsoft.com/office/drawing/2014/main" id="{D00E8022-C456-7EE4-22D5-029AC49540E2}"/>
              </a:ext>
            </a:extLst>
          </p:cNvPr>
          <p:cNvSpPr/>
          <p:nvPr/>
        </p:nvSpPr>
        <p:spPr>
          <a:xfrm flipH="1">
            <a:off x="9195286" y="2627804"/>
            <a:ext cx="163920" cy="78453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8BA0C04-B213-3B00-75F0-4F64530187D3}"/>
              </a:ext>
            </a:extLst>
          </p:cNvPr>
          <p:cNvSpPr txBox="1"/>
          <p:nvPr/>
        </p:nvSpPr>
        <p:spPr>
          <a:xfrm>
            <a:off x="4821596" y="2510588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1/2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233BF203-58F4-6118-84BB-A7018ACFE8C3}"/>
              </a:ext>
            </a:extLst>
          </p:cNvPr>
          <p:cNvSpPr txBox="1"/>
          <p:nvPr/>
        </p:nvSpPr>
        <p:spPr>
          <a:xfrm>
            <a:off x="9338400" y="2528277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1/2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92A4B1A7-3A8A-5C64-D23A-806944DAE22E}"/>
              </a:ext>
            </a:extLst>
          </p:cNvPr>
          <p:cNvSpPr txBox="1"/>
          <p:nvPr/>
        </p:nvSpPr>
        <p:spPr>
          <a:xfrm>
            <a:off x="3826921" y="1650541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C26ED278-DCB3-57BC-B904-E20C40DCD787}"/>
              </a:ext>
            </a:extLst>
          </p:cNvPr>
          <p:cNvSpPr txBox="1"/>
          <p:nvPr/>
        </p:nvSpPr>
        <p:spPr>
          <a:xfrm>
            <a:off x="5435046" y="1665311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4498ABB6-69F2-6EE6-B216-FBA26E220A97}"/>
              </a:ext>
            </a:extLst>
          </p:cNvPr>
          <p:cNvSpPr txBox="1"/>
          <p:nvPr/>
        </p:nvSpPr>
        <p:spPr>
          <a:xfrm>
            <a:off x="6074187" y="1643612"/>
            <a:ext cx="429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FCBDEB01-8B15-0FB8-045A-CC55E43CDB9D}"/>
              </a:ext>
            </a:extLst>
          </p:cNvPr>
          <p:cNvSpPr txBox="1"/>
          <p:nvPr/>
        </p:nvSpPr>
        <p:spPr>
          <a:xfrm>
            <a:off x="2389233" y="2510588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FA4B1EA9-7C11-5106-4451-B26ECEA5E81F}"/>
              </a:ext>
            </a:extLst>
          </p:cNvPr>
          <p:cNvSpPr txBox="1"/>
          <p:nvPr/>
        </p:nvSpPr>
        <p:spPr>
          <a:xfrm>
            <a:off x="3911426" y="2500095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A45BF4E0-9ADD-A339-730D-F0EB5F9239D7}"/>
              </a:ext>
            </a:extLst>
          </p:cNvPr>
          <p:cNvSpPr txBox="1"/>
          <p:nvPr/>
        </p:nvSpPr>
        <p:spPr>
          <a:xfrm>
            <a:off x="5897886" y="2510588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0F6321F7-FF9E-1EB1-6830-1E60F8BD2D0A}"/>
              </a:ext>
            </a:extLst>
          </p:cNvPr>
          <p:cNvSpPr txBox="1"/>
          <p:nvPr/>
        </p:nvSpPr>
        <p:spPr>
          <a:xfrm>
            <a:off x="7835586" y="2485578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BC38F1D-269A-1DD1-A2C7-28E5F2AED8F4}"/>
              </a:ext>
            </a:extLst>
          </p:cNvPr>
          <p:cNvSpPr txBox="1"/>
          <p:nvPr/>
        </p:nvSpPr>
        <p:spPr>
          <a:xfrm>
            <a:off x="804901" y="796914"/>
            <a:ext cx="432015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rgbClr val="0070C0"/>
                </a:solidFill>
              </a:rPr>
              <a:t>I el  </a:t>
            </a:r>
            <a:r>
              <a:rPr lang="es-ES" sz="2500" i="1" dirty="0" err="1">
                <a:solidFill>
                  <a:srgbClr val="0070C0"/>
                </a:solidFill>
              </a:rPr>
              <a:t>coeficient</a:t>
            </a:r>
            <a:r>
              <a:rPr lang="es-ES" sz="2500" i="1" dirty="0">
                <a:solidFill>
                  <a:srgbClr val="0070C0"/>
                </a:solidFill>
              </a:rPr>
              <a:t> de Pearson  </a:t>
            </a:r>
            <a:r>
              <a:rPr lang="es-ES" sz="2500" dirty="0">
                <a:solidFill>
                  <a:srgbClr val="0070C0"/>
                </a:solidFill>
              </a:rPr>
              <a:t>val: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6B99FAA-4B70-F77B-0FB7-2C4D911C43E0}"/>
              </a:ext>
            </a:extLst>
          </p:cNvPr>
          <p:cNvSpPr txBox="1"/>
          <p:nvPr/>
        </p:nvSpPr>
        <p:spPr>
          <a:xfrm>
            <a:off x="716374" y="3597594"/>
            <a:ext cx="111708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rgbClr val="0070C0"/>
                </a:solidFill>
              </a:rPr>
              <a:t>que potser no està </a:t>
            </a:r>
            <a:r>
              <a:rPr lang="es-ES" sz="2500" dirty="0" err="1">
                <a:solidFill>
                  <a:srgbClr val="0070C0"/>
                </a:solidFill>
              </a:rPr>
              <a:t>prou</a:t>
            </a:r>
            <a:r>
              <a:rPr lang="es-ES" sz="2500" dirty="0">
                <a:solidFill>
                  <a:srgbClr val="0070C0"/>
                </a:solidFill>
              </a:rPr>
              <a:t> proper a   </a:t>
            </a:r>
            <a:r>
              <a:rPr lang="es-ES" sz="2500" b="1" dirty="0">
                <a:solidFill>
                  <a:srgbClr val="0070C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±</a:t>
            </a:r>
            <a:r>
              <a:rPr lang="es-ES" sz="2500" b="1" dirty="0">
                <a:solidFill>
                  <a:srgbClr val="0070C0"/>
                </a:solidFill>
              </a:rPr>
              <a:t>1</a:t>
            </a:r>
            <a:r>
              <a:rPr lang="es-ES" sz="2500" dirty="0">
                <a:solidFill>
                  <a:srgbClr val="0070C0"/>
                </a:solidFill>
              </a:rPr>
              <a:t>  </a:t>
            </a:r>
            <a:r>
              <a:rPr lang="es-ES" sz="2500" dirty="0" err="1">
                <a:solidFill>
                  <a:srgbClr val="0070C0"/>
                </a:solidFill>
              </a:rPr>
              <a:t>com</a:t>
            </a:r>
            <a:r>
              <a:rPr lang="es-ES" sz="2500" dirty="0">
                <a:solidFill>
                  <a:srgbClr val="0070C0"/>
                </a:solidFill>
              </a:rPr>
              <a:t> per a considerar que </a:t>
            </a:r>
            <a:r>
              <a:rPr lang="es-ES" sz="2500" dirty="0" err="1">
                <a:solidFill>
                  <a:srgbClr val="0070C0"/>
                </a:solidFill>
              </a:rPr>
              <a:t>l’ajust</a:t>
            </a:r>
            <a:r>
              <a:rPr lang="es-ES" sz="2500" dirty="0">
                <a:solidFill>
                  <a:srgbClr val="0070C0"/>
                </a:solidFill>
              </a:rPr>
              <a:t>  </a:t>
            </a:r>
          </a:p>
          <a:p>
            <a:r>
              <a:rPr lang="es-ES" sz="2500" dirty="0">
                <a:solidFill>
                  <a:srgbClr val="0070C0"/>
                </a:solidFill>
              </a:rPr>
              <a:t>exponencial </a:t>
            </a:r>
            <a:r>
              <a:rPr lang="es-ES" sz="2500" dirty="0" err="1">
                <a:solidFill>
                  <a:srgbClr val="0070C0"/>
                </a:solidFill>
              </a:rPr>
              <a:t>realitzat</a:t>
            </a:r>
            <a:r>
              <a:rPr lang="es-ES" sz="2500" dirty="0">
                <a:solidFill>
                  <a:srgbClr val="0070C0"/>
                </a:solidFill>
              </a:rPr>
              <a:t> és molt </a:t>
            </a:r>
            <a:r>
              <a:rPr lang="es-ES" sz="2500" dirty="0" err="1">
                <a:solidFill>
                  <a:srgbClr val="0070C0"/>
                </a:solidFill>
              </a:rPr>
              <a:t>bo</a:t>
            </a:r>
            <a:r>
              <a:rPr lang="es-ES" sz="2500" dirty="0">
                <a:solidFill>
                  <a:srgbClr val="0070C0"/>
                </a:solidFill>
              </a:rPr>
              <a:t> (veure </a:t>
            </a:r>
            <a:r>
              <a:rPr lang="es-ES" sz="2500" dirty="0" err="1">
                <a:solidFill>
                  <a:srgbClr val="0070C0"/>
                </a:solidFill>
              </a:rPr>
              <a:t>gràfic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següent</a:t>
            </a:r>
            <a:r>
              <a:rPr lang="es-ES" sz="2500" dirty="0">
                <a:solidFill>
                  <a:srgbClr val="0070C0"/>
                </a:solidFill>
              </a:rPr>
              <a:t>).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8871D520-4001-4D0E-E5B6-C6C5B93BDE68}"/>
              </a:ext>
            </a:extLst>
          </p:cNvPr>
          <p:cNvSpPr txBox="1">
            <a:spLocks/>
          </p:cNvSpPr>
          <p:nvPr/>
        </p:nvSpPr>
        <p:spPr>
          <a:xfrm>
            <a:off x="-521732" y="4433575"/>
            <a:ext cx="11954426" cy="2691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</a:t>
            </a: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</a:t>
            </a:r>
            <a:r>
              <a:rPr lang="es-ES" sz="2400" dirty="0">
                <a:latin typeface="Comic Sans MS" panose="030F0702030302020204" pitchFamily="66" charset="0"/>
              </a:rPr>
              <a:t>  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</a:t>
            </a:r>
            <a:r>
              <a:rPr lang="es-E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=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– (A 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e</a:t>
            </a:r>
            <a:r>
              <a:rPr lang="es-ES" sz="2400" baseline="30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Bx</a:t>
            </a:r>
            <a:r>
              <a:rPr lang="es-ES" sz="2400" baseline="-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=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∑ (</a:t>
            </a:r>
            <a:r>
              <a:rPr lang="es-ES" sz="24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– (3.662 e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-1.746 x</a:t>
            </a:r>
            <a:r>
              <a:rPr lang="es-ES" sz="2400" baseline="-2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)) 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=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3.424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,      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E/10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=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0.342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        </a:t>
            </a:r>
            <a:r>
              <a:rPr 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</a:t>
            </a:r>
            <a:r>
              <a:rPr lang="es-ES" sz="2400" dirty="0">
                <a:latin typeface="Comic Sans MS" panose="030F0702030302020204" pitchFamily="66" charset="0"/>
              </a:rPr>
              <a:t>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4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5AA1DB0-52E0-9B10-734D-27DC2DFB28E8}"/>
              </a:ext>
            </a:extLst>
          </p:cNvPr>
          <p:cNvSpPr txBox="1"/>
          <p:nvPr/>
        </p:nvSpPr>
        <p:spPr>
          <a:xfrm>
            <a:off x="701015" y="4730405"/>
            <a:ext cx="723839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>
                <a:solidFill>
                  <a:srgbClr val="0070C0"/>
                </a:solidFill>
              </a:rPr>
              <a:t> De fet,  </a:t>
            </a:r>
            <a:r>
              <a:rPr lang="es-ES" sz="2500" dirty="0" err="1">
                <a:solidFill>
                  <a:srgbClr val="0070C0"/>
                </a:solidFill>
              </a:rPr>
              <a:t>l’</a:t>
            </a:r>
            <a:r>
              <a:rPr lang="es-ES" sz="2500" i="1" dirty="0" err="1">
                <a:solidFill>
                  <a:srgbClr val="0070C0"/>
                </a:solidFill>
              </a:rPr>
              <a:t>error</a:t>
            </a:r>
            <a:r>
              <a:rPr lang="es-ES" sz="2500" i="1" dirty="0">
                <a:solidFill>
                  <a:srgbClr val="0070C0"/>
                </a:solidFill>
              </a:rPr>
              <a:t>  </a:t>
            </a:r>
            <a:r>
              <a:rPr lang="es-ES" sz="2500" dirty="0">
                <a:solidFill>
                  <a:srgbClr val="0070C0"/>
                </a:solidFill>
              </a:rPr>
              <a:t>(i el </a:t>
            </a:r>
            <a:r>
              <a:rPr lang="es-ES" sz="2500" dirty="0" err="1">
                <a:solidFill>
                  <a:srgbClr val="0070C0"/>
                </a:solidFill>
              </a:rPr>
              <a:t>quadràtic</a:t>
            </a:r>
            <a:r>
              <a:rPr lang="es-ES" sz="2500" dirty="0">
                <a:solidFill>
                  <a:srgbClr val="0070C0"/>
                </a:solidFill>
              </a:rPr>
              <a:t> </a:t>
            </a:r>
            <a:r>
              <a:rPr lang="es-ES" sz="2500" dirty="0" err="1">
                <a:solidFill>
                  <a:srgbClr val="0070C0"/>
                </a:solidFill>
              </a:rPr>
              <a:t>mitjà</a:t>
            </a:r>
            <a:r>
              <a:rPr lang="es-ES" sz="2500" dirty="0">
                <a:solidFill>
                  <a:srgbClr val="0070C0"/>
                </a:solidFill>
              </a:rPr>
              <a:t>) </a:t>
            </a:r>
            <a:r>
              <a:rPr lang="es-ES" sz="2500" dirty="0" err="1">
                <a:solidFill>
                  <a:srgbClr val="0070C0"/>
                </a:solidFill>
              </a:rPr>
              <a:t>comesos</a:t>
            </a:r>
            <a:r>
              <a:rPr lang="es-ES" sz="2500" dirty="0">
                <a:solidFill>
                  <a:srgbClr val="0070C0"/>
                </a:solidFill>
              </a:rPr>
              <a:t> valen: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67CF953-3CC2-D2EC-DC29-CB37BDC0338D}"/>
              </a:ext>
            </a:extLst>
          </p:cNvPr>
          <p:cNvSpPr txBox="1"/>
          <p:nvPr/>
        </p:nvSpPr>
        <p:spPr>
          <a:xfrm>
            <a:off x="1268912" y="577132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30E2E8B-BA67-F346-1D19-EC16D03EC8B3}"/>
              </a:ext>
            </a:extLst>
          </p:cNvPr>
          <p:cNvSpPr txBox="1"/>
          <p:nvPr/>
        </p:nvSpPr>
        <p:spPr>
          <a:xfrm>
            <a:off x="1296964" y="5229816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9114341-9035-5025-B8A0-57460182C3EB}"/>
              </a:ext>
            </a:extLst>
          </p:cNvPr>
          <p:cNvSpPr txBox="1"/>
          <p:nvPr/>
        </p:nvSpPr>
        <p:spPr>
          <a:xfrm>
            <a:off x="3803305" y="5241762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8474505-B976-4E9A-1510-4F3A4CA98120}"/>
              </a:ext>
            </a:extLst>
          </p:cNvPr>
          <p:cNvSpPr txBox="1"/>
          <p:nvPr/>
        </p:nvSpPr>
        <p:spPr>
          <a:xfrm>
            <a:off x="3747201" y="5779098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i=1</a:t>
            </a:r>
          </a:p>
        </p:txBody>
      </p:sp>
    </p:spTree>
    <p:extLst>
      <p:ext uri="{BB962C8B-B14F-4D97-AF65-F5344CB8AC3E}">
        <p14:creationId xmlns:p14="http://schemas.microsoft.com/office/powerpoint/2010/main" val="109369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Gráfico&#10;&#10;El contenido generado por IA puede ser incorrecto.">
            <a:extLst>
              <a:ext uri="{FF2B5EF4-FFF2-40B4-BE49-F238E27FC236}">
                <a16:creationId xmlns:a16="http://schemas.microsoft.com/office/drawing/2014/main" id="{EAECFBFD-AE20-B6FA-9CDB-BB71CD017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00" y="389187"/>
            <a:ext cx="10760400" cy="607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963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19ECA-3BE4-AD7F-E4FB-C795A82AE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A5BA104E-2F93-22B6-165A-80D6158A27FF}"/>
              </a:ext>
            </a:extLst>
          </p:cNvPr>
          <p:cNvSpPr txBox="1">
            <a:spLocks/>
          </p:cNvSpPr>
          <p:nvPr/>
        </p:nvSpPr>
        <p:spPr>
          <a:xfrm>
            <a:off x="516891" y="438263"/>
            <a:ext cx="11095006" cy="793719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rgbClr val="7030A0"/>
                </a:solidFill>
              </a:rPr>
              <a:t>  Altres casos </a:t>
            </a:r>
            <a:r>
              <a:rPr lang="es-ES" b="1" dirty="0" err="1">
                <a:solidFill>
                  <a:srgbClr val="7030A0"/>
                </a:solidFill>
              </a:rPr>
              <a:t>particulars</a:t>
            </a:r>
            <a:r>
              <a:rPr lang="es-ES" b="1" i="1" dirty="0">
                <a:solidFill>
                  <a:srgbClr val="FF0000"/>
                </a:solidFill>
              </a:rPr>
              <a:t>     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831CA74D-1144-7819-D982-4A0BDD378EFC}"/>
              </a:ext>
            </a:extLst>
          </p:cNvPr>
          <p:cNvSpPr txBox="1">
            <a:spLocks/>
          </p:cNvSpPr>
          <p:nvPr/>
        </p:nvSpPr>
        <p:spPr>
          <a:xfrm>
            <a:off x="391256" y="1301029"/>
            <a:ext cx="11800744" cy="4509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• 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A part de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l’</a:t>
            </a:r>
            <a:r>
              <a:rPr lang="es-ES" i="1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aproximació</a:t>
            </a:r>
            <a:r>
              <a:rPr lang="es-ES" i="1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(o </a:t>
            </a:r>
            <a:r>
              <a:rPr lang="es-ES" i="1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ajust</a:t>
            </a:r>
            <a:r>
              <a:rPr lang="es-ES" i="1" dirty="0">
                <a:latin typeface="Comic Sans MS" panose="030F0702030302020204" pitchFamily="66" charset="0"/>
                <a:ea typeface="Yu Mincho Light" panose="02020300000000000000" pitchFamily="18" charset="-128"/>
              </a:rPr>
              <a:t>) exponencial, 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hi</a:t>
            </a:r>
            <a:r>
              <a:rPr lang="es-ES" i="1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ha d’altres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exemples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típics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de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funcions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d’ajust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que </a:t>
            </a:r>
            <a:r>
              <a:rPr lang="es-ES" b="1" i="1" dirty="0">
                <a:latin typeface="Comic Sans MS" panose="030F0702030302020204" pitchFamily="66" charset="0"/>
                <a:ea typeface="Yu Mincho Light" panose="02020300000000000000" pitchFamily="18" charset="-128"/>
              </a:rPr>
              <a:t>no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són del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tipus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                      y(x) =</a:t>
            </a:r>
            <a:r>
              <a:rPr lang="es-ES" dirty="0">
                <a:latin typeface="Comic Sans MS" panose="030F0702030302020204" pitchFamily="66" charset="0"/>
              </a:rPr>
              <a:t> a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 f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(x) + a</a:t>
            </a:r>
            <a:r>
              <a:rPr lang="es-ES" baseline="-25000" dirty="0">
                <a:latin typeface="Comic Sans MS" panose="030F0702030302020204" pitchFamily="66" charset="0"/>
              </a:rPr>
              <a:t>2</a:t>
            </a:r>
            <a:r>
              <a:rPr lang="es-ES" dirty="0">
                <a:latin typeface="Comic Sans MS" panose="030F0702030302020204" pitchFamily="66" charset="0"/>
              </a:rPr>
              <a:t> f</a:t>
            </a:r>
            <a:r>
              <a:rPr lang="es-ES" baseline="-25000" dirty="0">
                <a:latin typeface="Comic Sans MS" panose="030F0702030302020204" pitchFamily="66" charset="0"/>
              </a:rPr>
              <a:t>2</a:t>
            </a:r>
            <a:r>
              <a:rPr lang="es-ES" dirty="0">
                <a:latin typeface="Comic Sans MS" panose="030F0702030302020204" pitchFamily="66" charset="0"/>
              </a:rPr>
              <a:t>(x) + </a:t>
            </a: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∙∙∙</a:t>
            </a:r>
            <a:r>
              <a:rPr lang="es-ES" dirty="0">
                <a:latin typeface="Comic Sans MS" panose="030F0702030302020204" pitchFamily="66" charset="0"/>
              </a:rPr>
              <a:t> + </a:t>
            </a:r>
            <a:r>
              <a:rPr lang="es-ES" dirty="0" err="1"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f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(x)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però que poden “convertir-se” en </a:t>
            </a:r>
            <a:r>
              <a:rPr lang="es-ES" dirty="0" err="1">
                <a:latin typeface="Comic Sans MS" panose="030F0702030302020204" pitchFamily="66" charset="0"/>
              </a:rPr>
              <a:t>aquest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tipus</a:t>
            </a:r>
            <a:r>
              <a:rPr lang="es-ES" dirty="0">
                <a:latin typeface="Comic Sans MS" panose="030F0702030302020204" pitchFamily="66" charset="0"/>
              </a:rPr>
              <a:t> un </a:t>
            </a:r>
            <a:r>
              <a:rPr lang="es-ES" dirty="0" err="1">
                <a:latin typeface="Comic Sans MS" panose="030F0702030302020204" pitchFamily="66" charset="0"/>
              </a:rPr>
              <a:t>cop</a:t>
            </a:r>
            <a:r>
              <a:rPr lang="es-ES" dirty="0">
                <a:latin typeface="Comic Sans MS" panose="030F0702030302020204" pitchFamily="66" charset="0"/>
              </a:rPr>
              <a:t> transformades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les dades de forma </a:t>
            </a:r>
            <a:r>
              <a:rPr lang="es-ES" dirty="0" err="1">
                <a:latin typeface="Comic Sans MS" panose="030F0702030302020204" pitchFamily="66" charset="0"/>
              </a:rPr>
              <a:t>convenient</a:t>
            </a:r>
            <a:r>
              <a:rPr lang="es-ES" dirty="0">
                <a:latin typeface="Comic Sans MS" panose="030F0702030302020204" pitchFamily="66" charset="0"/>
              </a:rPr>
              <a:t>; per </a:t>
            </a:r>
            <a:r>
              <a:rPr lang="es-ES" dirty="0" err="1">
                <a:latin typeface="Comic Sans MS" panose="030F0702030302020204" pitchFamily="66" charset="0"/>
              </a:rPr>
              <a:t>exemple</a:t>
            </a:r>
            <a:r>
              <a:rPr lang="es-ES" dirty="0">
                <a:latin typeface="Comic Sans MS" panose="030F0702030302020204" pitchFamily="66" charset="0"/>
              </a:rPr>
              <a:t>, </a:t>
            </a:r>
            <a:r>
              <a:rPr lang="es-ES" dirty="0" err="1">
                <a:latin typeface="Comic Sans MS" panose="030F0702030302020204" pitchFamily="66" charset="0"/>
              </a:rPr>
              <a:t>l’</a:t>
            </a:r>
            <a:r>
              <a:rPr lang="es-ES" sz="28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aproximació</a:t>
            </a:r>
            <a:r>
              <a:rPr lang="es-ES" sz="28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potencial</a:t>
            </a:r>
            <a:r>
              <a:rPr lang="es-ES" sz="2800" dirty="0">
                <a:latin typeface="Comic Sans MS" panose="030F0702030302020204" pitchFamily="66" charset="0"/>
              </a:rPr>
              <a:t>,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</a:t>
            </a:r>
            <a:r>
              <a:rPr lang="es-ES" sz="2800" dirty="0">
                <a:latin typeface="Comic Sans MS" panose="030F0702030302020204" pitchFamily="66" charset="0"/>
              </a:rPr>
              <a:t>on es </a:t>
            </a:r>
            <a:r>
              <a:rPr lang="es-ES" sz="2800" dirty="0" err="1">
                <a:latin typeface="Comic Sans MS" panose="030F0702030302020204" pitchFamily="66" charset="0"/>
              </a:rPr>
              <a:t>vol</a:t>
            </a:r>
            <a:r>
              <a:rPr lang="es-ES" sz="2800" dirty="0">
                <a:latin typeface="Comic Sans MS" panose="030F0702030302020204" pitchFamily="66" charset="0"/>
              </a:rPr>
              <a:t> ajustar les dades a una </a:t>
            </a:r>
            <a:r>
              <a:rPr lang="es-ES" sz="2800" dirty="0" err="1">
                <a:latin typeface="Comic Sans MS" panose="030F0702030302020204" pitchFamily="66" charset="0"/>
              </a:rPr>
              <a:t>funció</a:t>
            </a:r>
            <a:r>
              <a:rPr lang="es-ES" sz="2800" dirty="0">
                <a:latin typeface="Comic Sans MS" panose="030F0702030302020204" pitchFamily="66" charset="0"/>
              </a:rPr>
              <a:t> del </a:t>
            </a:r>
            <a:r>
              <a:rPr lang="es-ES" sz="2800" dirty="0" err="1">
                <a:latin typeface="Comic Sans MS" panose="030F0702030302020204" pitchFamily="66" charset="0"/>
              </a:rPr>
              <a:t>tipus</a:t>
            </a:r>
            <a:endParaRPr lang="es-ES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                                    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y(x) =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 A </a:t>
            </a:r>
            <a:r>
              <a:rPr lang="es-E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s-ES" baseline="30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</a:rPr>
              <a:t>,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</a:t>
            </a:r>
            <a:r>
              <a:rPr lang="es-ES" sz="2800" dirty="0" err="1">
                <a:latin typeface="Comic Sans MS" panose="030F0702030302020204" pitchFamily="66" charset="0"/>
              </a:rPr>
              <a:t>sent</a:t>
            </a:r>
            <a:r>
              <a:rPr lang="es-ES" dirty="0">
                <a:latin typeface="Comic Sans MS" panose="030F0702030302020204" pitchFamily="66" charset="0"/>
              </a:rPr>
              <a:t>  A</a:t>
            </a:r>
            <a:r>
              <a:rPr lang="es-ES" baseline="-25000" dirty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</a:rPr>
              <a:t>,</a:t>
            </a:r>
            <a:r>
              <a:rPr lang="es-ES" baseline="-25000" dirty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</a:rPr>
              <a:t>B</a:t>
            </a:r>
            <a:r>
              <a:rPr lang="es-ES" baseline="-25000" dirty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∈ R 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e</a:t>
            </a:r>
            <a:r>
              <a:rPr lang="es-ES" sz="28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ls</a:t>
            </a:r>
            <a:r>
              <a:rPr lang="es-ES" sz="2800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8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paràmetres</a:t>
            </a:r>
            <a:r>
              <a:rPr lang="es-ES" sz="2800" dirty="0">
                <a:latin typeface="Comic Sans MS" panose="030F0702030302020204" pitchFamily="66" charset="0"/>
                <a:ea typeface="Cambria Math" panose="02040503050406030204" pitchFamily="18" charset="0"/>
              </a:rPr>
              <a:t> a determinar.</a:t>
            </a:r>
            <a:r>
              <a:rPr lang="es-ES" dirty="0"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C002DBEC-DC1D-AF4B-173B-8411B0A4C5B7}"/>
              </a:ext>
            </a:extLst>
          </p:cNvPr>
          <p:cNvSpPr txBox="1">
            <a:spLocks/>
          </p:cNvSpPr>
          <p:nvPr/>
        </p:nvSpPr>
        <p:spPr>
          <a:xfrm>
            <a:off x="516891" y="5671467"/>
            <a:ext cx="11800744" cy="4509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 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No es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tractarà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aquí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cap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d’aquests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exemples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, es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deixa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com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a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exercici</a:t>
            </a:r>
            <a:endParaRPr lang="es-ES" dirty="0">
              <a:latin typeface="Comic Sans MS" panose="030F0702030302020204" pitchFamily="66" charset="0"/>
              <a:ea typeface="Yu Mincho Light" panose="02020300000000000000" pitchFamily="18" charset="-128"/>
            </a:endParaRP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per qui hi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estigui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interessat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.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94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D3F78F-54F5-147E-A776-4687ED085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hlinkClick r:id="rId2" action="ppaction://hlinksldjump"/>
            <a:extLst>
              <a:ext uri="{FF2B5EF4-FFF2-40B4-BE49-F238E27FC236}">
                <a16:creationId xmlns:a16="http://schemas.microsoft.com/office/drawing/2014/main" id="{E8C206E3-E432-0DB6-897A-31B13A608D6F}"/>
              </a:ext>
            </a:extLst>
          </p:cNvPr>
          <p:cNvSpPr/>
          <p:nvPr/>
        </p:nvSpPr>
        <p:spPr>
          <a:xfrm>
            <a:off x="5225473" y="2703521"/>
            <a:ext cx="2080492" cy="104555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227782"/>
                      <a:gd name="connsiteY0" fmla="*/ 0 h 1045557"/>
                      <a:gd name="connsiteX1" fmla="*/ 5227782 w 5227782"/>
                      <a:gd name="connsiteY1" fmla="*/ 0 h 1045557"/>
                      <a:gd name="connsiteX2" fmla="*/ 5227782 w 5227782"/>
                      <a:gd name="connsiteY2" fmla="*/ 1045557 h 1045557"/>
                      <a:gd name="connsiteX3" fmla="*/ 0 w 5227782"/>
                      <a:gd name="connsiteY3" fmla="*/ 1045557 h 1045557"/>
                      <a:gd name="connsiteX4" fmla="*/ 0 w 5227782"/>
                      <a:gd name="connsiteY4" fmla="*/ 0 h 1045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7782" h="1045557" fill="none" extrusionOk="0">
                        <a:moveTo>
                          <a:pt x="0" y="0"/>
                        </a:moveTo>
                        <a:cubicBezTo>
                          <a:pt x="1298587" y="-49533"/>
                          <a:pt x="3220834" y="-14809"/>
                          <a:pt x="5227782" y="0"/>
                        </a:cubicBezTo>
                        <a:cubicBezTo>
                          <a:pt x="5242517" y="438251"/>
                          <a:pt x="5302284" y="617118"/>
                          <a:pt x="5227782" y="1045557"/>
                        </a:cubicBezTo>
                        <a:cubicBezTo>
                          <a:pt x="3788634" y="997326"/>
                          <a:pt x="1190361" y="1130012"/>
                          <a:pt x="0" y="1045557"/>
                        </a:cubicBezTo>
                        <a:cubicBezTo>
                          <a:pt x="79548" y="687227"/>
                          <a:pt x="21950" y="269712"/>
                          <a:pt x="0" y="0"/>
                        </a:cubicBezTo>
                        <a:close/>
                      </a:path>
                      <a:path w="5227782" h="1045557" stroke="0" extrusionOk="0">
                        <a:moveTo>
                          <a:pt x="0" y="0"/>
                        </a:moveTo>
                        <a:cubicBezTo>
                          <a:pt x="2502706" y="118645"/>
                          <a:pt x="3065621" y="116012"/>
                          <a:pt x="5227782" y="0"/>
                        </a:cubicBezTo>
                        <a:cubicBezTo>
                          <a:pt x="5166567" y="383114"/>
                          <a:pt x="5257048" y="719580"/>
                          <a:pt x="5227782" y="1045557"/>
                        </a:cubicBezTo>
                        <a:cubicBezTo>
                          <a:pt x="4279420" y="1180157"/>
                          <a:pt x="1531167" y="888361"/>
                          <a:pt x="0" y="1045557"/>
                        </a:cubicBezTo>
                        <a:cubicBezTo>
                          <a:pt x="56498" y="602082"/>
                          <a:pt x="-79391" y="45952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Sí</a:t>
            </a:r>
            <a:endParaRPr lang="es-ES" sz="40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77038F3-EA8E-54E5-142A-33905F6C1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812" y="283468"/>
            <a:ext cx="8147304" cy="1325563"/>
          </a:xfrm>
          <a:pattFill prst="wdUpDiag">
            <a:fgClr>
              <a:srgbClr val="FFFF00"/>
            </a:fgClr>
            <a:bgClr>
              <a:schemeClr val="bg1"/>
            </a:bgClr>
          </a:patt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       </a:t>
            </a:r>
            <a:r>
              <a:rPr lang="es-ES" sz="4800" b="1" dirty="0" err="1">
                <a:solidFill>
                  <a:schemeClr val="accent6">
                    <a:lumMod val="50000"/>
                  </a:schemeClr>
                </a:solidFill>
              </a:rPr>
              <a:t>Vols</a:t>
            </a:r>
            <a:r>
              <a:rPr lang="es-ES" sz="4800" b="1" dirty="0">
                <a:solidFill>
                  <a:schemeClr val="accent6">
                    <a:lumMod val="50000"/>
                  </a:schemeClr>
                </a:solidFill>
              </a:rPr>
              <a:t> posar-te a prova?</a:t>
            </a:r>
            <a:endParaRPr lang="es-ES" sz="4800" b="1" dirty="0">
              <a:solidFill>
                <a:srgbClr val="7030A0"/>
              </a:solidFill>
            </a:endParaRPr>
          </a:p>
        </p:txBody>
      </p:sp>
      <p:sp>
        <p:nvSpPr>
          <p:cNvPr id="2" name="Rectángulo 1">
            <a:hlinkClick r:id="rId3" action="ppaction://hlinksldjump"/>
            <a:extLst>
              <a:ext uri="{FF2B5EF4-FFF2-40B4-BE49-F238E27FC236}">
                <a16:creationId xmlns:a16="http://schemas.microsoft.com/office/drawing/2014/main" id="{147A4315-58F8-FC37-BB41-6B05AA5569ED}"/>
              </a:ext>
            </a:extLst>
          </p:cNvPr>
          <p:cNvSpPr/>
          <p:nvPr/>
        </p:nvSpPr>
        <p:spPr>
          <a:xfrm>
            <a:off x="5225473" y="4403156"/>
            <a:ext cx="2080492" cy="104555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227782"/>
                      <a:gd name="connsiteY0" fmla="*/ 0 h 1045557"/>
                      <a:gd name="connsiteX1" fmla="*/ 5227782 w 5227782"/>
                      <a:gd name="connsiteY1" fmla="*/ 0 h 1045557"/>
                      <a:gd name="connsiteX2" fmla="*/ 5227782 w 5227782"/>
                      <a:gd name="connsiteY2" fmla="*/ 1045557 h 1045557"/>
                      <a:gd name="connsiteX3" fmla="*/ 0 w 5227782"/>
                      <a:gd name="connsiteY3" fmla="*/ 1045557 h 1045557"/>
                      <a:gd name="connsiteX4" fmla="*/ 0 w 5227782"/>
                      <a:gd name="connsiteY4" fmla="*/ 0 h 1045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7782" h="1045557" fill="none" extrusionOk="0">
                        <a:moveTo>
                          <a:pt x="0" y="0"/>
                        </a:moveTo>
                        <a:cubicBezTo>
                          <a:pt x="1298587" y="-49533"/>
                          <a:pt x="3220834" y="-14809"/>
                          <a:pt x="5227782" y="0"/>
                        </a:cubicBezTo>
                        <a:cubicBezTo>
                          <a:pt x="5242517" y="438251"/>
                          <a:pt x="5302284" y="617118"/>
                          <a:pt x="5227782" y="1045557"/>
                        </a:cubicBezTo>
                        <a:cubicBezTo>
                          <a:pt x="3788634" y="997326"/>
                          <a:pt x="1190361" y="1130012"/>
                          <a:pt x="0" y="1045557"/>
                        </a:cubicBezTo>
                        <a:cubicBezTo>
                          <a:pt x="79548" y="687227"/>
                          <a:pt x="21950" y="269712"/>
                          <a:pt x="0" y="0"/>
                        </a:cubicBezTo>
                        <a:close/>
                      </a:path>
                      <a:path w="5227782" h="1045557" stroke="0" extrusionOk="0">
                        <a:moveTo>
                          <a:pt x="0" y="0"/>
                        </a:moveTo>
                        <a:cubicBezTo>
                          <a:pt x="2502706" y="118645"/>
                          <a:pt x="3065621" y="116012"/>
                          <a:pt x="5227782" y="0"/>
                        </a:cubicBezTo>
                        <a:cubicBezTo>
                          <a:pt x="5166567" y="383114"/>
                          <a:pt x="5257048" y="719580"/>
                          <a:pt x="5227782" y="1045557"/>
                        </a:cubicBezTo>
                        <a:cubicBezTo>
                          <a:pt x="4279420" y="1180157"/>
                          <a:pt x="1531167" y="888361"/>
                          <a:pt x="0" y="1045557"/>
                        </a:cubicBezTo>
                        <a:cubicBezTo>
                          <a:pt x="56498" y="602082"/>
                          <a:pt x="-79391" y="45952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No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1354437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2CACBDB-3EE1-312C-DCCF-D332E5F98E8B}"/>
              </a:ext>
            </a:extLst>
          </p:cNvPr>
          <p:cNvSpPr txBox="1"/>
          <p:nvPr/>
        </p:nvSpPr>
        <p:spPr>
          <a:xfrm>
            <a:off x="344130" y="152276"/>
            <a:ext cx="11670890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500" dirty="0">
                <a:latin typeface="Comic Sans MS" panose="030F0702030302020204" pitchFamily="66" charset="0"/>
              </a:rPr>
              <a:t> Per </a:t>
            </a:r>
            <a:r>
              <a:rPr lang="es-ES" sz="2500" dirty="0" err="1">
                <a:latin typeface="Comic Sans MS" panose="030F0702030302020204" pitchFamily="66" charset="0"/>
              </a:rPr>
              <a:t>exemple</a:t>
            </a:r>
            <a:r>
              <a:rPr lang="es-ES" sz="2500" dirty="0">
                <a:latin typeface="Comic Sans MS" panose="030F0702030302020204" pitchFamily="66" charset="0"/>
              </a:rPr>
              <a:t>, la recta  y = a + </a:t>
            </a:r>
            <a:r>
              <a:rPr lang="es-ES" sz="2500" dirty="0" err="1">
                <a:latin typeface="Comic Sans MS" panose="030F0702030302020204" pitchFamily="66" charset="0"/>
              </a:rPr>
              <a:t>bx</a:t>
            </a:r>
            <a:r>
              <a:rPr lang="es-ES" sz="2500" dirty="0">
                <a:latin typeface="Comic Sans MS" panose="030F0702030302020204" pitchFamily="66" charset="0"/>
              </a:rPr>
              <a:t>  que </a:t>
            </a:r>
            <a:r>
              <a:rPr lang="es-ES" sz="2500" dirty="0" err="1">
                <a:latin typeface="Comic Sans MS" panose="030F0702030302020204" pitchFamily="66" charset="0"/>
              </a:rPr>
              <a:t>millor</a:t>
            </a:r>
            <a:r>
              <a:rPr lang="es-ES" sz="2500" dirty="0">
                <a:latin typeface="Comic Sans MS" panose="030F0702030302020204" pitchFamily="66" charset="0"/>
              </a:rPr>
              <a:t> ajusta </a:t>
            </a:r>
            <a:r>
              <a:rPr lang="es-ES" sz="2500" dirty="0" err="1">
                <a:latin typeface="Comic Sans MS" panose="030F0702030302020204" pitchFamily="66" charset="0"/>
              </a:rPr>
              <a:t>els</a:t>
            </a:r>
            <a:r>
              <a:rPr lang="es-ES" sz="2500" dirty="0">
                <a:latin typeface="Comic Sans MS" panose="030F0702030302020204" pitchFamily="66" charset="0"/>
              </a:rPr>
              <a:t> 3 </a:t>
            </a:r>
            <a:r>
              <a:rPr lang="es-ES" sz="2500" dirty="0" err="1">
                <a:latin typeface="Comic Sans MS" panose="030F0702030302020204" pitchFamily="66" charset="0"/>
              </a:rPr>
              <a:t>punts</a:t>
            </a:r>
            <a:endParaRPr lang="es-ES" sz="2500" dirty="0">
              <a:latin typeface="Comic Sans MS" panose="030F0702030302020204" pitchFamily="66" charset="0"/>
            </a:endParaRPr>
          </a:p>
          <a:p>
            <a:r>
              <a:rPr lang="es-ES" sz="2500" dirty="0">
                <a:latin typeface="Comic Sans MS" panose="030F0702030302020204" pitchFamily="66" charset="0"/>
              </a:rPr>
              <a:t>  </a:t>
            </a:r>
          </a:p>
          <a:p>
            <a:r>
              <a:rPr lang="es-ES" sz="2500" dirty="0">
                <a:latin typeface="Comic Sans MS" panose="030F0702030302020204" pitchFamily="66" charset="0"/>
              </a:rPr>
              <a:t>                    { (x</a:t>
            </a:r>
            <a:r>
              <a:rPr lang="es-ES" sz="2500" baseline="-25000" dirty="0">
                <a:latin typeface="Comic Sans MS" panose="030F0702030302020204" pitchFamily="66" charset="0"/>
              </a:rPr>
              <a:t>1</a:t>
            </a:r>
            <a:r>
              <a:rPr lang="es-ES" sz="2500" dirty="0">
                <a:latin typeface="Comic Sans MS" panose="030F0702030302020204" pitchFamily="66" charset="0"/>
              </a:rPr>
              <a:t>,y</a:t>
            </a:r>
            <a:r>
              <a:rPr lang="es-ES" sz="2500" baseline="-25000" dirty="0">
                <a:latin typeface="Comic Sans MS" panose="030F0702030302020204" pitchFamily="66" charset="0"/>
              </a:rPr>
              <a:t>1</a:t>
            </a:r>
            <a:r>
              <a:rPr lang="es-ES" sz="2500" dirty="0">
                <a:latin typeface="Comic Sans MS" panose="030F0702030302020204" pitchFamily="66" charset="0"/>
              </a:rPr>
              <a:t>) = (0,2) , (x</a:t>
            </a:r>
            <a:r>
              <a:rPr lang="es-ES" sz="2500" baseline="-25000" dirty="0">
                <a:latin typeface="Comic Sans MS" panose="030F0702030302020204" pitchFamily="66" charset="0"/>
              </a:rPr>
              <a:t>2</a:t>
            </a:r>
            <a:r>
              <a:rPr lang="es-ES" sz="2500" dirty="0">
                <a:latin typeface="Comic Sans MS" panose="030F0702030302020204" pitchFamily="66" charset="0"/>
              </a:rPr>
              <a:t>,y</a:t>
            </a:r>
            <a:r>
              <a:rPr lang="es-ES" sz="2500" baseline="-25000" dirty="0">
                <a:latin typeface="Comic Sans MS" panose="030F0702030302020204" pitchFamily="66" charset="0"/>
              </a:rPr>
              <a:t>2</a:t>
            </a:r>
            <a:r>
              <a:rPr lang="es-ES" sz="2500" dirty="0">
                <a:latin typeface="Comic Sans MS" panose="030F0702030302020204" pitchFamily="66" charset="0"/>
              </a:rPr>
              <a:t>) = (1,4) </a:t>
            </a:r>
            <a:r>
              <a:rPr lang="es-ES" sz="25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, </a:t>
            </a:r>
            <a:r>
              <a:rPr lang="es-ES" sz="2500" dirty="0">
                <a:latin typeface="Comic Sans MS" panose="030F0702030302020204" pitchFamily="66" charset="0"/>
              </a:rPr>
              <a:t>(x</a:t>
            </a:r>
            <a:r>
              <a:rPr lang="es-ES" sz="2500" baseline="-25000" dirty="0">
                <a:latin typeface="Comic Sans MS" panose="030F0702030302020204" pitchFamily="66" charset="0"/>
              </a:rPr>
              <a:t>3</a:t>
            </a:r>
            <a:r>
              <a:rPr lang="es-ES" sz="2500" dirty="0">
                <a:latin typeface="Comic Sans MS" panose="030F0702030302020204" pitchFamily="66" charset="0"/>
              </a:rPr>
              <a:t>,y</a:t>
            </a:r>
            <a:r>
              <a:rPr lang="es-ES" sz="2500" baseline="-25000" dirty="0">
                <a:latin typeface="Comic Sans MS" panose="030F0702030302020204" pitchFamily="66" charset="0"/>
              </a:rPr>
              <a:t>3</a:t>
            </a:r>
            <a:r>
              <a:rPr lang="es-ES" sz="2500" dirty="0">
                <a:latin typeface="Comic Sans MS" panose="030F0702030302020204" pitchFamily="66" charset="0"/>
              </a:rPr>
              <a:t>) = (2,8) } </a:t>
            </a: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r>
              <a:rPr lang="es-ES" sz="2500" dirty="0">
                <a:latin typeface="Comic Sans MS" panose="030F0702030302020204" pitchFamily="66" charset="0"/>
              </a:rPr>
              <a:t>és la que </a:t>
            </a:r>
            <a:r>
              <a:rPr lang="es-ES" sz="2500" dirty="0" err="1">
                <a:latin typeface="Comic Sans MS" panose="030F0702030302020204" pitchFamily="66" charset="0"/>
              </a:rPr>
              <a:t>correspon</a:t>
            </a:r>
            <a:r>
              <a:rPr lang="es-ES" sz="2500" dirty="0">
                <a:latin typeface="Comic Sans MS" panose="030F0702030302020204" pitchFamily="66" charset="0"/>
              </a:rPr>
              <a:t> a   </a:t>
            </a:r>
            <a:r>
              <a:rPr lang="es-ES" sz="2500" dirty="0" err="1">
                <a:latin typeface="Comic Sans MS" panose="030F0702030302020204" pitchFamily="66" charset="0"/>
              </a:rPr>
              <a:t>a</a:t>
            </a:r>
            <a:r>
              <a:rPr lang="es-ES" sz="2500" dirty="0">
                <a:latin typeface="Comic Sans MS" panose="030F0702030302020204" pitchFamily="66" charset="0"/>
              </a:rPr>
              <a:t> = 5/3,  b=3, és a </a:t>
            </a:r>
            <a:r>
              <a:rPr lang="es-ES" sz="2500" dirty="0" err="1">
                <a:latin typeface="Comic Sans MS" panose="030F0702030302020204" pitchFamily="66" charset="0"/>
              </a:rPr>
              <a:t>dir</a:t>
            </a:r>
            <a:r>
              <a:rPr lang="es-ES" sz="2500" dirty="0">
                <a:latin typeface="Comic Sans MS" panose="030F0702030302020204" pitchFamily="66" charset="0"/>
              </a:rPr>
              <a:t>,</a:t>
            </a: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r>
              <a:rPr lang="es-ES" sz="2500" dirty="0">
                <a:latin typeface="Comic Sans MS" panose="030F0702030302020204" pitchFamily="66" charset="0"/>
              </a:rPr>
              <a:t>                                           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y = (5/3) + 3x</a:t>
            </a:r>
            <a:r>
              <a:rPr lang="es-ES" sz="2500" dirty="0">
                <a:latin typeface="Comic Sans MS" panose="030F0702030302020204" pitchFamily="66" charset="0"/>
              </a:rPr>
              <a:t>,</a:t>
            </a: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r>
              <a:rPr lang="es-ES" sz="2500" dirty="0">
                <a:latin typeface="Comic Sans MS" panose="030F0702030302020204" pitchFamily="66" charset="0"/>
              </a:rPr>
              <a:t>per a la que </a:t>
            </a:r>
            <a:r>
              <a:rPr lang="es-ES" sz="2500" dirty="0" err="1">
                <a:latin typeface="Comic Sans MS" panose="030F0702030302020204" pitchFamily="66" charset="0"/>
              </a:rPr>
              <a:t>l’error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comès</a:t>
            </a:r>
            <a:r>
              <a:rPr lang="es-ES" sz="2500" dirty="0">
                <a:latin typeface="Comic Sans MS" panose="030F0702030302020204" pitchFamily="66" charset="0"/>
              </a:rPr>
              <a:t> val  (ja que  y(0)=5/3, y(1)=14/3, y(2)=23/3):</a:t>
            </a: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r>
              <a:rPr lang="es-ES" sz="2500" dirty="0">
                <a:latin typeface="Comic Sans MS" panose="030F0702030302020204" pitchFamily="66" charset="0"/>
              </a:rPr>
              <a:t>               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E(a=5/3,b=3)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latin typeface="Comic Sans MS" panose="030F0702030302020204" pitchFamily="66" charset="0"/>
              </a:rPr>
              <a:t>= (2-5/3)</a:t>
            </a:r>
            <a:r>
              <a:rPr lang="es-ES" sz="2500" baseline="30000" dirty="0">
                <a:latin typeface="Comic Sans MS" panose="030F0702030302020204" pitchFamily="66" charset="0"/>
              </a:rPr>
              <a:t>2 </a:t>
            </a:r>
            <a:r>
              <a:rPr lang="es-ES" sz="2500" dirty="0">
                <a:latin typeface="Comic Sans MS" panose="030F0702030302020204" pitchFamily="66" charset="0"/>
              </a:rPr>
              <a:t>+ (4-14/3)</a:t>
            </a:r>
            <a:r>
              <a:rPr lang="es-ES" sz="2500" baseline="30000" dirty="0">
                <a:latin typeface="Comic Sans MS" panose="030F0702030302020204" pitchFamily="66" charset="0"/>
              </a:rPr>
              <a:t>2 </a:t>
            </a:r>
            <a:r>
              <a:rPr lang="es-ES" sz="2500" dirty="0">
                <a:latin typeface="Comic Sans MS" panose="030F0702030302020204" pitchFamily="66" charset="0"/>
              </a:rPr>
              <a:t>+ (8-23/3)</a:t>
            </a:r>
            <a:r>
              <a:rPr lang="es-ES" sz="2500" baseline="30000" dirty="0">
                <a:latin typeface="Comic Sans MS" panose="030F0702030302020204" pitchFamily="66" charset="0"/>
              </a:rPr>
              <a:t>2  </a:t>
            </a:r>
            <a:r>
              <a:rPr lang="es-ES" sz="2500" dirty="0">
                <a:latin typeface="Comic Sans MS" panose="030F0702030302020204" pitchFamily="66" charset="0"/>
              </a:rPr>
              <a:t>=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2/3</a:t>
            </a:r>
            <a:endParaRPr lang="es-ES" sz="2500" dirty="0">
              <a:solidFill>
                <a:srgbClr val="0070C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B757344-42DC-0DAA-8754-31894C2EB609}"/>
              </a:ext>
            </a:extLst>
          </p:cNvPr>
          <p:cNvSpPr txBox="1"/>
          <p:nvPr/>
        </p:nvSpPr>
        <p:spPr>
          <a:xfrm>
            <a:off x="260555" y="4616742"/>
            <a:ext cx="1167089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D’haver</a:t>
            </a:r>
            <a:r>
              <a:rPr lang="es-ES" sz="2500" dirty="0">
                <a:latin typeface="Comic Sans MS" panose="030F0702030302020204" pitchFamily="66" charset="0"/>
              </a:rPr>
              <a:t> pres una altra recta (fins i </a:t>
            </a:r>
            <a:r>
              <a:rPr lang="es-ES" sz="2500" dirty="0" err="1">
                <a:latin typeface="Comic Sans MS" panose="030F0702030302020204" pitchFamily="66" charset="0"/>
              </a:rPr>
              <a:t>tot</a:t>
            </a:r>
            <a:r>
              <a:rPr lang="es-ES" sz="2500" dirty="0">
                <a:latin typeface="Comic Sans MS" panose="030F0702030302020204" pitchFamily="66" charset="0"/>
              </a:rPr>
              <a:t> una que </a:t>
            </a:r>
            <a:r>
              <a:rPr lang="es-ES" sz="2500" dirty="0" err="1">
                <a:latin typeface="Comic Sans MS" panose="030F0702030302020204" pitchFamily="66" charset="0"/>
              </a:rPr>
              <a:t>passi</a:t>
            </a:r>
            <a:r>
              <a:rPr lang="es-ES" sz="2500" dirty="0">
                <a:latin typeface="Comic Sans MS" panose="030F0702030302020204" pitchFamily="66" charset="0"/>
              </a:rPr>
              <a:t> per 2 </a:t>
            </a:r>
            <a:r>
              <a:rPr lang="es-ES" sz="2500" dirty="0" err="1">
                <a:latin typeface="Comic Sans MS" panose="030F0702030302020204" pitchFamily="66" charset="0"/>
              </a:rPr>
              <a:t>dels</a:t>
            </a:r>
            <a:r>
              <a:rPr lang="es-ES" sz="2500" dirty="0">
                <a:latin typeface="Comic Sans MS" panose="030F0702030302020204" pitchFamily="66" charset="0"/>
              </a:rPr>
              <a:t> 3 </a:t>
            </a:r>
            <a:r>
              <a:rPr lang="es-ES" sz="2500" dirty="0" err="1">
                <a:latin typeface="Comic Sans MS" panose="030F0702030302020204" pitchFamily="66" charset="0"/>
              </a:rPr>
              <a:t>punts</a:t>
            </a:r>
            <a:r>
              <a:rPr lang="es-ES" sz="2500" dirty="0">
                <a:latin typeface="Comic Sans MS" panose="030F0702030302020204" pitchFamily="66" charset="0"/>
              </a:rPr>
              <a:t>),  </a:t>
            </a:r>
          </a:p>
          <a:p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l’error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mai</a:t>
            </a:r>
            <a:r>
              <a:rPr lang="es-ES" sz="2500" dirty="0">
                <a:latin typeface="Comic Sans MS" panose="030F0702030302020204" pitchFamily="66" charset="0"/>
              </a:rPr>
              <a:t> seria menor. Per </a:t>
            </a:r>
            <a:r>
              <a:rPr lang="es-ES" sz="2500" dirty="0" err="1">
                <a:latin typeface="Comic Sans MS" panose="030F0702030302020204" pitchFamily="66" charset="0"/>
              </a:rPr>
              <a:t>exemple</a:t>
            </a:r>
            <a:r>
              <a:rPr lang="es-ES" sz="2500" dirty="0">
                <a:latin typeface="Comic Sans MS" panose="030F0702030302020204" pitchFamily="66" charset="0"/>
              </a:rPr>
              <a:t>, per a la recta 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y = 2 + 3x  </a:t>
            </a:r>
            <a:r>
              <a:rPr lang="es-ES" sz="2500" dirty="0">
                <a:latin typeface="Comic Sans MS" panose="030F0702030302020204" pitchFamily="66" charset="0"/>
              </a:rPr>
              <a:t>tenim:</a:t>
            </a:r>
          </a:p>
          <a:p>
            <a:endParaRPr lang="es-ES" sz="2500" dirty="0">
              <a:latin typeface="Comic Sans MS" panose="030F0702030302020204" pitchFamily="66" charset="0"/>
            </a:endParaRPr>
          </a:p>
          <a:p>
            <a:r>
              <a:rPr lang="es-ES" sz="2500" dirty="0">
                <a:latin typeface="Comic Sans MS" panose="030F0702030302020204" pitchFamily="66" charset="0"/>
              </a:rPr>
              <a:t>                      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E(a=2,b=3) </a:t>
            </a:r>
            <a:r>
              <a:rPr lang="es-ES" sz="2500" dirty="0">
                <a:latin typeface="Comic Sans MS" panose="030F0702030302020204" pitchFamily="66" charset="0"/>
              </a:rPr>
              <a:t>= (2-2)</a:t>
            </a:r>
            <a:r>
              <a:rPr lang="es-ES" sz="2500" baseline="30000" dirty="0">
                <a:latin typeface="Comic Sans MS" panose="030F0702030302020204" pitchFamily="66" charset="0"/>
              </a:rPr>
              <a:t>2 </a:t>
            </a:r>
            <a:r>
              <a:rPr lang="es-ES" sz="2500" dirty="0">
                <a:latin typeface="Comic Sans MS" panose="030F0702030302020204" pitchFamily="66" charset="0"/>
              </a:rPr>
              <a:t>+ (4-5)</a:t>
            </a:r>
            <a:r>
              <a:rPr lang="es-ES" sz="2500" baseline="30000" dirty="0">
                <a:latin typeface="Comic Sans MS" panose="030F0702030302020204" pitchFamily="66" charset="0"/>
              </a:rPr>
              <a:t>2 </a:t>
            </a:r>
            <a:r>
              <a:rPr lang="es-ES" sz="2500" dirty="0">
                <a:latin typeface="Comic Sans MS" panose="030F0702030302020204" pitchFamily="66" charset="0"/>
              </a:rPr>
              <a:t>+ (8-8)</a:t>
            </a:r>
            <a:r>
              <a:rPr lang="es-ES" sz="2500" baseline="30000" dirty="0">
                <a:latin typeface="Comic Sans MS" panose="030F0702030302020204" pitchFamily="66" charset="0"/>
              </a:rPr>
              <a:t>2  </a:t>
            </a:r>
            <a:r>
              <a:rPr lang="es-ES" sz="2500" dirty="0">
                <a:latin typeface="Comic Sans MS" panose="030F0702030302020204" pitchFamily="66" charset="0"/>
              </a:rPr>
              <a:t>=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es-ES" sz="2500" dirty="0">
                <a:latin typeface="Comic Sans MS" panose="030F0702030302020204" pitchFamily="66" charset="0"/>
              </a:rPr>
              <a:t>&gt; 2/3</a:t>
            </a:r>
            <a:endParaRPr lang="es-ES" sz="25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80D9B80-82B1-257A-F158-ECFCC6B88C54}"/>
              </a:ext>
            </a:extLst>
          </p:cNvPr>
          <p:cNvSpPr txBox="1"/>
          <p:nvPr/>
        </p:nvSpPr>
        <p:spPr>
          <a:xfrm>
            <a:off x="260555" y="6228670"/>
            <a:ext cx="1167089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>
                <a:latin typeface="Comic Sans MS" panose="030F0702030302020204" pitchFamily="66" charset="0"/>
              </a:rPr>
              <a:t>Gràficament:</a:t>
            </a:r>
            <a:endParaRPr lang="es-ES" sz="2500" dirty="0"/>
          </a:p>
        </p:txBody>
      </p:sp>
    </p:spTree>
    <p:extLst>
      <p:ext uri="{BB962C8B-B14F-4D97-AF65-F5344CB8AC3E}">
        <p14:creationId xmlns:p14="http://schemas.microsoft.com/office/powerpoint/2010/main" val="293757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A51D1D-680A-193D-90CA-0E163F2F6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ángulo: esquinas redondeadas 49">
            <a:hlinkClick r:id="rId2" action="ppaction://hlinksldjump"/>
            <a:extLst>
              <a:ext uri="{FF2B5EF4-FFF2-40B4-BE49-F238E27FC236}">
                <a16:creationId xmlns:a16="http://schemas.microsoft.com/office/drawing/2014/main" id="{CCF431FD-6284-2901-5807-B9F759C4C86B}"/>
              </a:ext>
            </a:extLst>
          </p:cNvPr>
          <p:cNvSpPr/>
          <p:nvPr/>
        </p:nvSpPr>
        <p:spPr>
          <a:xfrm>
            <a:off x="1081925" y="4063671"/>
            <a:ext cx="4320000" cy="10376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i="1" dirty="0">
                <a:solidFill>
                  <a:srgbClr val="0070C0"/>
                </a:solidFill>
              </a:rPr>
              <a:t>Veure la </a:t>
            </a:r>
            <a:r>
              <a:rPr lang="es-ES" sz="3200" b="1" i="1" dirty="0" err="1">
                <a:solidFill>
                  <a:srgbClr val="0070C0"/>
                </a:solidFill>
              </a:rPr>
              <a:t>solució</a:t>
            </a:r>
            <a:endParaRPr lang="es-ES" sz="3200" b="1" i="1" dirty="0">
              <a:solidFill>
                <a:srgbClr val="0070C0"/>
              </a:solidFill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94E46F3-31FA-9626-0C65-5C9A7465D275}"/>
              </a:ext>
            </a:extLst>
          </p:cNvPr>
          <p:cNvSpPr/>
          <p:nvPr/>
        </p:nvSpPr>
        <p:spPr>
          <a:xfrm>
            <a:off x="294968" y="401590"/>
            <a:ext cx="11757879" cy="2416936"/>
          </a:xfrm>
          <a:prstGeom prst="rect">
            <a:avLst/>
          </a:prstGeom>
          <a:solidFill>
            <a:schemeClr val="tx2">
              <a:lumMod val="10000"/>
              <a:lumOff val="90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E96AE921-A111-37D3-EB9E-3FAC1EA98921}"/>
              </a:ext>
            </a:extLst>
          </p:cNvPr>
          <p:cNvSpPr txBox="1">
            <a:spLocks/>
          </p:cNvSpPr>
          <p:nvPr/>
        </p:nvSpPr>
        <p:spPr>
          <a:xfrm>
            <a:off x="341284" y="-6754"/>
            <a:ext cx="11850715" cy="22404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_tradnl" sz="25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                        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E3398E9-3384-E5E4-A3F8-5BEC8AA51740}"/>
              </a:ext>
            </a:extLst>
          </p:cNvPr>
          <p:cNvSpPr txBox="1"/>
          <p:nvPr/>
        </p:nvSpPr>
        <p:spPr>
          <a:xfrm>
            <a:off x="3860663" y="579055"/>
            <a:ext cx="8192183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Donat</a:t>
            </a:r>
            <a:r>
              <a:rPr lang="es-ES" sz="2400" dirty="0">
                <a:latin typeface="Comic Sans MS" panose="030F0702030302020204" pitchFamily="66" charset="0"/>
              </a:rPr>
              <a:t> un </a:t>
            </a:r>
            <a:r>
              <a:rPr lang="es-ES" sz="2400" dirty="0" err="1">
                <a:latin typeface="Comic Sans MS" panose="030F0702030302020204" pitchFamily="66" charset="0"/>
              </a:rPr>
              <a:t>conjunt</a:t>
            </a:r>
            <a:r>
              <a:rPr lang="es-ES" sz="2400" dirty="0">
                <a:latin typeface="Comic Sans MS" panose="030F0702030302020204" pitchFamily="66" charset="0"/>
              </a:rPr>
              <a:t> de 2 </a:t>
            </a:r>
            <a:r>
              <a:rPr lang="es-ES" sz="2400" dirty="0" err="1">
                <a:latin typeface="Comic Sans MS" panose="030F0702030302020204" pitchFamily="66" charset="0"/>
              </a:rPr>
              <a:t>punts</a:t>
            </a:r>
            <a:r>
              <a:rPr lang="es-ES" sz="2400" dirty="0">
                <a:latin typeface="Comic Sans MS" panose="030F0702030302020204" pitchFamily="66" charset="0"/>
              </a:rPr>
              <a:t> del </a:t>
            </a:r>
            <a:r>
              <a:rPr lang="es-ES" sz="2400" dirty="0" err="1">
                <a:latin typeface="Comic Sans MS" panose="030F0702030302020204" pitchFamily="66" charset="0"/>
              </a:rPr>
              <a:t>pla</a:t>
            </a:r>
            <a:r>
              <a:rPr lang="es-ES" sz="2400" dirty="0">
                <a:latin typeface="Comic Sans MS" panose="030F0702030302020204" pitchFamily="66" charset="0"/>
              </a:rPr>
              <a:t>, {(x</a:t>
            </a:r>
            <a:r>
              <a:rPr lang="es-ES" sz="2400" baseline="-25000" dirty="0">
                <a:latin typeface="Comic Sans MS" panose="030F0702030302020204" pitchFamily="66" charset="0"/>
              </a:rPr>
              <a:t>1</a:t>
            </a:r>
            <a:r>
              <a:rPr lang="es-ES" sz="2400" dirty="0">
                <a:latin typeface="Comic Sans MS" panose="030F0702030302020204" pitchFamily="66" charset="0"/>
              </a:rPr>
              <a:t>,y</a:t>
            </a:r>
            <a:r>
              <a:rPr lang="es-ES" sz="2400" baseline="-25000" dirty="0">
                <a:latin typeface="Comic Sans MS" panose="030F0702030302020204" pitchFamily="66" charset="0"/>
              </a:rPr>
              <a:t>1</a:t>
            </a:r>
            <a:r>
              <a:rPr lang="es-ES" sz="2400" dirty="0">
                <a:latin typeface="Comic Sans MS" panose="030F0702030302020204" pitchFamily="66" charset="0"/>
              </a:rPr>
              <a:t>), (x</a:t>
            </a:r>
            <a:r>
              <a:rPr lang="es-ES" sz="2400" baseline="-25000" dirty="0">
                <a:latin typeface="Comic Sans MS" panose="030F0702030302020204" pitchFamily="66" charset="0"/>
              </a:rPr>
              <a:t>2</a:t>
            </a:r>
            <a:r>
              <a:rPr lang="es-ES" sz="2400" dirty="0">
                <a:latin typeface="Comic Sans MS" panose="030F0702030302020204" pitchFamily="66" charset="0"/>
              </a:rPr>
              <a:t>,y</a:t>
            </a:r>
            <a:r>
              <a:rPr lang="es-ES" sz="2400" baseline="-25000" dirty="0">
                <a:latin typeface="Comic Sans MS" panose="030F0702030302020204" pitchFamily="66" charset="0"/>
              </a:rPr>
              <a:t>2</a:t>
            </a:r>
            <a:r>
              <a:rPr lang="es-ES" sz="2400" dirty="0">
                <a:latin typeface="Comic Sans MS" panose="030F0702030302020204" pitchFamily="66" charset="0"/>
              </a:rPr>
              <a:t>)},   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amb</a:t>
            </a:r>
            <a:r>
              <a:rPr lang="es-ES" sz="2400" dirty="0">
                <a:latin typeface="Comic Sans MS" panose="030F0702030302020204" pitchFamily="66" charset="0"/>
              </a:rPr>
              <a:t> x</a:t>
            </a:r>
            <a:r>
              <a:rPr lang="es-ES" sz="2400" baseline="-25000" dirty="0">
                <a:latin typeface="Comic Sans MS" panose="030F0702030302020204" pitchFamily="66" charset="0"/>
              </a:rPr>
              <a:t>1  </a:t>
            </a:r>
            <a:r>
              <a:rPr lang="es-ES" sz="24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≠</a:t>
            </a:r>
            <a:r>
              <a:rPr lang="es-ES" sz="2400" baseline="-25000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sz="2400" dirty="0"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latin typeface="Comic Sans MS" panose="030F0702030302020204" pitchFamily="66" charset="0"/>
              </a:rPr>
              <a:t>2 </a:t>
            </a:r>
            <a:r>
              <a:rPr lang="es-ES" sz="2400" dirty="0">
                <a:latin typeface="Comic Sans MS" panose="030F0702030302020204" pitchFamily="66" charset="0"/>
              </a:rPr>
              <a:t>, la recta de </a:t>
            </a:r>
            <a:r>
              <a:rPr lang="es-ES" sz="2400" dirty="0" err="1">
                <a:latin typeface="Comic Sans MS" panose="030F0702030302020204" pitchFamily="66" charset="0"/>
              </a:rPr>
              <a:t>regressió</a:t>
            </a:r>
            <a:r>
              <a:rPr lang="es-ES" sz="2400" dirty="0">
                <a:latin typeface="Comic Sans MS" panose="030F0702030302020204" pitchFamily="66" charset="0"/>
              </a:rPr>
              <a:t> ha de ser la que faci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mínim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l’error</a:t>
            </a:r>
            <a:r>
              <a:rPr lang="es-ES" sz="2400" dirty="0">
                <a:latin typeface="Comic Sans MS" panose="030F0702030302020204" pitchFamily="66" charset="0"/>
              </a:rPr>
              <a:t>. I, </a:t>
            </a:r>
            <a:r>
              <a:rPr lang="es-ES" sz="2400" dirty="0" err="1">
                <a:latin typeface="Comic Sans MS" panose="030F0702030302020204" pitchFamily="66" charset="0"/>
              </a:rPr>
              <a:t>òbviament</a:t>
            </a:r>
            <a:r>
              <a:rPr lang="es-ES" sz="2400" dirty="0">
                <a:latin typeface="Comic Sans MS" panose="030F0702030302020204" pitchFamily="66" charset="0"/>
              </a:rPr>
              <a:t>, </a:t>
            </a:r>
            <a:r>
              <a:rPr lang="es-ES" sz="2400" dirty="0" err="1">
                <a:latin typeface="Comic Sans MS" panose="030F0702030302020204" pitchFamily="66" charset="0"/>
              </a:rPr>
              <a:t>això</a:t>
            </a:r>
            <a:r>
              <a:rPr lang="es-ES" sz="2400" dirty="0">
                <a:latin typeface="Comic Sans MS" panose="030F0702030302020204" pitchFamily="66" charset="0"/>
              </a:rPr>
              <a:t> passa </a:t>
            </a:r>
            <a:r>
              <a:rPr lang="es-ES" sz="2400" dirty="0" err="1">
                <a:latin typeface="Comic Sans MS" panose="030F0702030302020204" pitchFamily="66" charset="0"/>
              </a:rPr>
              <a:t>quand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aquest</a:t>
            </a:r>
            <a:endParaRPr lang="es-ES" sz="2400" dirty="0">
              <a:latin typeface="Comic Sans MS" panose="030F0702030302020204" pitchFamily="66" charset="0"/>
            </a:endParaRPr>
          </a:p>
          <a:p>
            <a:r>
              <a:rPr lang="es-ES" sz="2400" dirty="0">
                <a:latin typeface="Comic Sans MS" panose="030F0702030302020204" pitchFamily="66" charset="0"/>
              </a:rPr>
              <a:t> error és </a:t>
            </a:r>
            <a:r>
              <a:rPr lang="es-ES" sz="2400" dirty="0" err="1">
                <a:latin typeface="Comic Sans MS" panose="030F0702030302020204" pitchFamily="66" charset="0"/>
              </a:rPr>
              <a:t>zero</a:t>
            </a:r>
            <a:r>
              <a:rPr lang="es-ES" sz="2400" dirty="0">
                <a:latin typeface="Comic Sans MS" panose="030F0702030302020204" pitchFamily="66" charset="0"/>
              </a:rPr>
              <a:t>, és a </a:t>
            </a:r>
            <a:r>
              <a:rPr lang="es-ES" sz="2400" dirty="0" err="1">
                <a:latin typeface="Comic Sans MS" panose="030F0702030302020204" pitchFamily="66" charset="0"/>
              </a:rPr>
              <a:t>dir</a:t>
            </a:r>
            <a:r>
              <a:rPr lang="es-ES" sz="2400" dirty="0">
                <a:latin typeface="Comic Sans MS" panose="030F0702030302020204" pitchFamily="66" charset="0"/>
              </a:rPr>
              <a:t>, la recta passa pels 2 </a:t>
            </a:r>
            <a:r>
              <a:rPr lang="es-ES" sz="2400" dirty="0" err="1">
                <a:latin typeface="Comic Sans MS" panose="030F0702030302020204" pitchFamily="66" charset="0"/>
              </a:rPr>
              <a:t>punts</a:t>
            </a:r>
            <a:endParaRPr lang="es-ES" sz="2400" dirty="0">
              <a:latin typeface="Comic Sans MS" panose="030F0702030302020204" pitchFamily="66" charset="0"/>
            </a:endParaRPr>
          </a:p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donats</a:t>
            </a:r>
            <a:r>
              <a:rPr lang="es-ES" sz="2400" dirty="0">
                <a:latin typeface="Comic Sans MS" panose="030F0702030302020204" pitchFamily="66" charset="0"/>
              </a:rPr>
              <a:t>. </a:t>
            </a:r>
            <a:r>
              <a:rPr lang="es-ES" sz="2400" dirty="0" err="1">
                <a:latin typeface="Comic Sans MS" panose="030F0702030302020204" pitchFamily="66" charset="0"/>
              </a:rPr>
              <a:t>Sabries</a:t>
            </a:r>
            <a:r>
              <a:rPr lang="es-ES" sz="2400" dirty="0">
                <a:latin typeface="Comic Sans MS" panose="030F0702030302020204" pitchFamily="66" charset="0"/>
              </a:rPr>
              <a:t> demostrar-</a:t>
            </a:r>
            <a:r>
              <a:rPr lang="es-ES" sz="2400" dirty="0" err="1">
                <a:latin typeface="Comic Sans MS" panose="030F0702030302020204" pitchFamily="66" charset="0"/>
              </a:rPr>
              <a:t>ho</a:t>
            </a:r>
            <a:r>
              <a:rPr lang="es-ES" sz="2400" dirty="0">
                <a:latin typeface="Comic Sans MS" panose="030F0702030302020204" pitchFamily="66" charset="0"/>
              </a:rPr>
              <a:t>? 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sp>
        <p:nvSpPr>
          <p:cNvPr id="3" name="Rectángulo: esquinas redondeadas 2">
            <a:hlinkClick r:id="" action="ppaction://noaction"/>
            <a:extLst>
              <a:ext uri="{FF2B5EF4-FFF2-40B4-BE49-F238E27FC236}">
                <a16:creationId xmlns:a16="http://schemas.microsoft.com/office/drawing/2014/main" id="{22FC7146-C8D4-9209-953A-B9454E44BE24}"/>
              </a:ext>
            </a:extLst>
          </p:cNvPr>
          <p:cNvSpPr/>
          <p:nvPr/>
        </p:nvSpPr>
        <p:spPr>
          <a:xfrm>
            <a:off x="390320" y="553179"/>
            <a:ext cx="3240322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Comic Sans MS" panose="030F0702030302020204" pitchFamily="66" charset="0"/>
              </a:rPr>
              <a:t>Pregunta  1</a:t>
            </a:r>
          </a:p>
        </p:txBody>
      </p:sp>
      <p:sp>
        <p:nvSpPr>
          <p:cNvPr id="9" name="Rectángulo: esquinas redondeadas 8">
            <a:hlinkClick r:id="rId3" action="ppaction://hlinksldjump"/>
            <a:extLst>
              <a:ext uri="{FF2B5EF4-FFF2-40B4-BE49-F238E27FC236}">
                <a16:creationId xmlns:a16="http://schemas.microsoft.com/office/drawing/2014/main" id="{0D6BF347-82CF-E34F-D138-B5DAB0C9E0E1}"/>
              </a:ext>
            </a:extLst>
          </p:cNvPr>
          <p:cNvSpPr/>
          <p:nvPr/>
        </p:nvSpPr>
        <p:spPr>
          <a:xfrm>
            <a:off x="6396262" y="4063671"/>
            <a:ext cx="4320000" cy="10376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i="1" dirty="0" err="1">
                <a:solidFill>
                  <a:srgbClr val="0070C0"/>
                </a:solidFill>
              </a:rPr>
              <a:t>Següent</a:t>
            </a:r>
            <a:r>
              <a:rPr lang="es-ES" sz="3200" b="1" i="1" dirty="0">
                <a:solidFill>
                  <a:srgbClr val="0070C0"/>
                </a:solidFill>
              </a:rPr>
              <a:t> pregunta</a:t>
            </a:r>
          </a:p>
        </p:txBody>
      </p:sp>
    </p:spTree>
    <p:extLst>
      <p:ext uri="{BB962C8B-B14F-4D97-AF65-F5344CB8AC3E}">
        <p14:creationId xmlns:p14="http://schemas.microsoft.com/office/powerpoint/2010/main" val="10656694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1E33CDE-9375-4DD7-63C9-1103AA123789}"/>
              </a:ext>
            </a:extLst>
          </p:cNvPr>
          <p:cNvSpPr txBox="1">
            <a:spLocks/>
          </p:cNvSpPr>
          <p:nvPr/>
        </p:nvSpPr>
        <p:spPr>
          <a:xfrm>
            <a:off x="445258" y="217683"/>
            <a:ext cx="11746742" cy="2691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Sigui  y(x) = a</a:t>
            </a:r>
            <a:r>
              <a:rPr lang="es-ES" sz="26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+ a</a:t>
            </a:r>
            <a:r>
              <a:rPr lang="es-ES" sz="26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x  la recta de </a:t>
            </a:r>
            <a:r>
              <a:rPr lang="es-ES" sz="26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regressió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, per la </a:t>
            </a:r>
            <a:r>
              <a:rPr lang="es-ES" sz="26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qual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endParaRPr lang="es-ES" sz="2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</a:t>
            </a:r>
            <a:r>
              <a:rPr lang="es-ES" sz="2400" dirty="0">
                <a:latin typeface="Comic Sans MS" panose="030F0702030302020204" pitchFamily="66" charset="0"/>
              </a:rPr>
              <a:t>  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+(x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+y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-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+x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+x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-x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-x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-x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endParaRPr lang="es-E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dirty="0">
                <a:latin typeface="Comic Sans MS" panose="030F0702030302020204" pitchFamily="66" charset="0"/>
              </a:rPr>
              <a:t>     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r>
              <a:rPr lang="es-ES" sz="26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  <a:r>
              <a:rPr lang="es-ES" sz="2400" dirty="0">
                <a:latin typeface="Comic Sans MS" panose="030F0702030302020204" pitchFamily="66" charset="0"/>
              </a:rPr>
              <a:t>                                                    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  <a:r>
              <a:rPr lang="es-ES" sz="2400" dirty="0">
                <a:latin typeface="Comic Sans MS" panose="030F0702030302020204" pitchFamily="66" charset="0"/>
              </a:rPr>
              <a:t>                 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baseline="30000" dirty="0">
                <a:latin typeface="Comic Sans MS" panose="030F0702030302020204" pitchFamily="66" charset="0"/>
              </a:rPr>
              <a:t> </a:t>
            </a:r>
            <a:r>
              <a:rPr lang="es-ES" sz="2400" baseline="-25000" dirty="0">
                <a:latin typeface="Comic Sans MS" panose="030F0702030302020204" pitchFamily="66" charset="0"/>
              </a:rPr>
              <a:t> </a:t>
            </a:r>
            <a:r>
              <a:rPr lang="es-ES" sz="2400" baseline="30000" dirty="0">
                <a:latin typeface="Comic Sans MS" panose="030F0702030302020204" pitchFamily="66" charset="0"/>
              </a:rPr>
              <a:t> </a:t>
            </a:r>
            <a:endParaRPr lang="es-ES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</a:t>
            </a:r>
            <a:r>
              <a:rPr lang="es-ES" sz="2400" dirty="0">
                <a:latin typeface="Comic Sans MS" panose="030F0702030302020204" pitchFamily="66" charset="0"/>
              </a:rPr>
              <a:t>      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+(x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 -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+x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-x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-x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4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06CB3AA-A974-DB35-BC2B-575E29464691}"/>
              </a:ext>
            </a:extLst>
          </p:cNvPr>
          <p:cNvCxnSpPr>
            <a:cxnSpLocks/>
          </p:cNvCxnSpPr>
          <p:nvPr/>
        </p:nvCxnSpPr>
        <p:spPr>
          <a:xfrm>
            <a:off x="1774353" y="1968224"/>
            <a:ext cx="5629336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EFF51B2-5452-F52B-C3BF-79FCC9708EA4}"/>
              </a:ext>
            </a:extLst>
          </p:cNvPr>
          <p:cNvCxnSpPr>
            <a:cxnSpLocks/>
          </p:cNvCxnSpPr>
          <p:nvPr/>
        </p:nvCxnSpPr>
        <p:spPr>
          <a:xfrm>
            <a:off x="7806444" y="1968224"/>
            <a:ext cx="2438769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CC53428-5531-6A2B-607F-B799F12A9E36}"/>
              </a:ext>
            </a:extLst>
          </p:cNvPr>
          <p:cNvCxnSpPr>
            <a:cxnSpLocks/>
          </p:cNvCxnSpPr>
          <p:nvPr/>
        </p:nvCxnSpPr>
        <p:spPr>
          <a:xfrm>
            <a:off x="10525060" y="1965080"/>
            <a:ext cx="1440797" cy="3144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8AEBEC50-BDF5-C9BF-41CF-A1FA88F2E925}"/>
              </a:ext>
            </a:extLst>
          </p:cNvPr>
          <p:cNvSpPr txBox="1">
            <a:spLocks/>
          </p:cNvSpPr>
          <p:nvPr/>
        </p:nvSpPr>
        <p:spPr>
          <a:xfrm>
            <a:off x="445258" y="2308723"/>
            <a:ext cx="11746742" cy="2140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</a:t>
            </a:r>
            <a:endParaRPr lang="es-ES" sz="2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2(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x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1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+x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 -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+x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+y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-x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-y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-y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endParaRPr lang="es-E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dirty="0">
                <a:latin typeface="Comic Sans MS" panose="030F0702030302020204" pitchFamily="66" charset="0"/>
              </a:rPr>
              <a:t>     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r>
              <a:rPr lang="es-ES" sz="26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  <a:r>
              <a:rPr lang="es-ES" sz="2400" dirty="0">
                <a:latin typeface="Comic Sans MS" panose="030F0702030302020204" pitchFamily="66" charset="0"/>
              </a:rPr>
              <a:t>                                        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  <a:r>
              <a:rPr lang="es-ES" sz="2400" dirty="0">
                <a:latin typeface="Comic Sans MS" panose="030F0702030302020204" pitchFamily="66" charset="0"/>
              </a:rPr>
              <a:t>             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baseline="30000" dirty="0">
                <a:latin typeface="Comic Sans MS" panose="030F0702030302020204" pitchFamily="66" charset="0"/>
              </a:rPr>
              <a:t> </a:t>
            </a:r>
            <a:r>
              <a:rPr lang="es-ES" sz="2400" baseline="-25000" dirty="0">
                <a:latin typeface="Comic Sans MS" panose="030F0702030302020204" pitchFamily="66" charset="0"/>
              </a:rPr>
              <a:t> </a:t>
            </a:r>
            <a:r>
              <a:rPr lang="es-ES" sz="2400" baseline="30000" dirty="0">
                <a:latin typeface="Comic Sans MS" panose="030F0702030302020204" pitchFamily="66" charset="0"/>
              </a:rPr>
              <a:t> </a:t>
            </a:r>
            <a:endParaRPr lang="es-ES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</a:t>
            </a:r>
            <a:r>
              <a:rPr lang="es-ES" sz="2400" baseline="-25000" dirty="0">
                <a:latin typeface="Comic Sans MS" panose="030F0702030302020204" pitchFamily="66" charset="0"/>
              </a:rPr>
              <a:t>     </a:t>
            </a:r>
            <a:r>
              <a:rPr lang="es-ES" sz="2400" dirty="0">
                <a:latin typeface="Comic Sans MS" panose="030F0702030302020204" pitchFamily="66" charset="0"/>
              </a:rPr>
              <a:t> 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+(x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 -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+x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-x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-x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4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05B62E63-7B7D-4BE8-6C6B-EE3E953043E5}"/>
              </a:ext>
            </a:extLst>
          </p:cNvPr>
          <p:cNvCxnSpPr>
            <a:cxnSpLocks/>
          </p:cNvCxnSpPr>
          <p:nvPr/>
        </p:nvCxnSpPr>
        <p:spPr>
          <a:xfrm flipV="1">
            <a:off x="9222287" y="3559678"/>
            <a:ext cx="1160578" cy="12976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FCA8D779-93D4-FA28-14EC-4BB34EC97DA7}"/>
              </a:ext>
            </a:extLst>
          </p:cNvPr>
          <p:cNvCxnSpPr>
            <a:cxnSpLocks/>
          </p:cNvCxnSpPr>
          <p:nvPr/>
        </p:nvCxnSpPr>
        <p:spPr>
          <a:xfrm>
            <a:off x="6710149" y="3559678"/>
            <a:ext cx="2158548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66350C5A-1A9D-6062-7FEE-022D09BE5534}"/>
              </a:ext>
            </a:extLst>
          </p:cNvPr>
          <p:cNvCxnSpPr>
            <a:cxnSpLocks/>
          </p:cNvCxnSpPr>
          <p:nvPr/>
        </p:nvCxnSpPr>
        <p:spPr>
          <a:xfrm>
            <a:off x="1774354" y="3546702"/>
            <a:ext cx="4544275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6E9C51F0-D1F1-E1B1-37C7-D031220FBA46}"/>
              </a:ext>
            </a:extLst>
          </p:cNvPr>
          <p:cNvSpPr txBox="1">
            <a:spLocks/>
          </p:cNvSpPr>
          <p:nvPr/>
        </p:nvSpPr>
        <p:spPr>
          <a:xfrm>
            <a:off x="101129" y="4444459"/>
            <a:ext cx="12513658" cy="2691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Per </a:t>
            </a:r>
            <a:r>
              <a:rPr lang="es-ES" sz="26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tant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r>
              <a:rPr lang="es-ES" sz="26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avaluant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en x</a:t>
            </a:r>
            <a:r>
              <a:rPr lang="es-ES" sz="26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 i en x</a:t>
            </a:r>
            <a:r>
              <a:rPr lang="es-ES" sz="26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  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(ha de donar y</a:t>
            </a:r>
            <a:r>
              <a:rPr lang="es-ES" sz="26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, y</a:t>
            </a:r>
            <a:r>
              <a:rPr lang="es-ES" sz="26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r>
              <a:rPr lang="es-ES" sz="26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respectivament</a:t>
            </a:r>
            <a:r>
              <a:rPr lang="es-E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):</a:t>
            </a:r>
          </a:p>
          <a:p>
            <a:pPr marL="0" indent="0">
              <a:buNone/>
            </a:pP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</a:t>
            </a: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234A71-9A6A-611C-70BC-8853BC0A4CEC}"/>
              </a:ext>
            </a:extLst>
          </p:cNvPr>
          <p:cNvSpPr txBox="1">
            <a:spLocks/>
          </p:cNvSpPr>
          <p:nvPr/>
        </p:nvSpPr>
        <p:spPr>
          <a:xfrm>
            <a:off x="253529" y="4596859"/>
            <a:ext cx="12513658" cy="2691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</a:t>
            </a:r>
            <a:endParaRPr lang="es-ES" sz="2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x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1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-x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        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(y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-y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x</a:t>
            </a:r>
            <a:r>
              <a:rPr lang="es-ES" sz="22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      (x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-x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)y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                   </a:t>
            </a:r>
            <a:endParaRPr lang="es-ES" sz="2200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200" dirty="0">
                <a:latin typeface="Comic Sans MS" panose="030F0702030302020204" pitchFamily="66" charset="0"/>
              </a:rPr>
              <a:t> </a:t>
            </a:r>
            <a:r>
              <a:rPr lang="es-E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y(x</a:t>
            </a:r>
            <a:r>
              <a:rPr lang="es-ES" sz="22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s-E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  <a:r>
              <a:rPr lang="es-E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+</a:t>
            </a:r>
            <a:r>
              <a:rPr lang="es-E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  <a:r>
              <a:rPr lang="es-ES" sz="2200" dirty="0">
                <a:latin typeface="Comic Sans MS" panose="030F0702030302020204" pitchFamily="66" charset="0"/>
              </a:rPr>
              <a:t>               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= </a:t>
            </a:r>
            <a:r>
              <a:rPr lang="es-E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es-ES" sz="22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;</a:t>
            </a:r>
            <a:r>
              <a:rPr lang="es-ES" sz="22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200" baseline="30000" dirty="0">
                <a:latin typeface="Comic Sans MS" panose="030F0702030302020204" pitchFamily="66" charset="0"/>
              </a:rPr>
              <a:t> </a:t>
            </a:r>
            <a:r>
              <a:rPr lang="es-ES" sz="2200" baseline="-25000" dirty="0">
                <a:latin typeface="Comic Sans MS" panose="030F0702030302020204" pitchFamily="66" charset="0"/>
              </a:rPr>
              <a:t> </a:t>
            </a:r>
            <a:r>
              <a:rPr lang="es-ES" sz="2200" baseline="30000" dirty="0">
                <a:latin typeface="Comic Sans MS" panose="030F0702030302020204" pitchFamily="66" charset="0"/>
              </a:rPr>
              <a:t> </a:t>
            </a:r>
            <a:endParaRPr lang="es-ES" sz="2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2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</a:t>
            </a:r>
            <a:r>
              <a:rPr lang="es-ES" sz="2200" baseline="-25000" dirty="0">
                <a:latin typeface="Comic Sans MS" panose="030F0702030302020204" pitchFamily="66" charset="0"/>
              </a:rPr>
              <a:t>     </a:t>
            </a:r>
            <a:r>
              <a:rPr lang="es-ES" sz="2200" dirty="0">
                <a:latin typeface="Comic Sans MS" panose="030F0702030302020204" pitchFamily="66" charset="0"/>
              </a:rPr>
              <a:t>      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-x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</a:t>
            </a:r>
            <a:r>
              <a:rPr lang="es-ES" sz="2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2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-x</a:t>
            </a:r>
            <a:r>
              <a:rPr lang="es-ES" sz="22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</a:t>
            </a:r>
            <a:r>
              <a:rPr lang="es-ES" sz="2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2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-x</a:t>
            </a:r>
            <a:r>
              <a:rPr lang="es-ES" sz="22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       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09B95379-F78E-D830-7C01-5C332FA05BE7}"/>
              </a:ext>
            </a:extLst>
          </p:cNvPr>
          <p:cNvCxnSpPr>
            <a:cxnSpLocks/>
          </p:cNvCxnSpPr>
          <p:nvPr/>
        </p:nvCxnSpPr>
        <p:spPr>
          <a:xfrm flipV="1">
            <a:off x="1250601" y="5700159"/>
            <a:ext cx="1236961" cy="9032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D451E33-25BD-3562-C010-7D2C581A1617}"/>
              </a:ext>
            </a:extLst>
          </p:cNvPr>
          <p:cNvCxnSpPr>
            <a:cxnSpLocks/>
          </p:cNvCxnSpPr>
          <p:nvPr/>
        </p:nvCxnSpPr>
        <p:spPr>
          <a:xfrm>
            <a:off x="2877470" y="5720223"/>
            <a:ext cx="1006273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0E1F830A-972D-D6A6-D23D-BF95C0FB6CCC}"/>
              </a:ext>
            </a:extLst>
          </p:cNvPr>
          <p:cNvCxnSpPr>
            <a:cxnSpLocks/>
          </p:cNvCxnSpPr>
          <p:nvPr/>
        </p:nvCxnSpPr>
        <p:spPr>
          <a:xfrm>
            <a:off x="4435381" y="5728111"/>
            <a:ext cx="1090348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8F3D7E8B-E0D3-FBE1-829D-E13B9D46B321}"/>
              </a:ext>
            </a:extLst>
          </p:cNvPr>
          <p:cNvSpPr txBox="1">
            <a:spLocks/>
          </p:cNvSpPr>
          <p:nvPr/>
        </p:nvSpPr>
        <p:spPr>
          <a:xfrm>
            <a:off x="405929" y="5108385"/>
            <a:ext cx="12513658" cy="2691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                                                                               x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1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-x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        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(y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-y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sz="2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x</a:t>
            </a:r>
            <a:r>
              <a:rPr lang="es-ES" sz="22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      (x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-x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)y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</a:p>
          <a:p>
            <a:pPr marL="0" indent="0">
              <a:buNone/>
            </a:pPr>
            <a:r>
              <a:rPr lang="es-ES" sz="2200" dirty="0">
                <a:latin typeface="Comic Sans MS" panose="030F0702030302020204" pitchFamily="66" charset="0"/>
              </a:rPr>
              <a:t> </a:t>
            </a:r>
            <a:r>
              <a:rPr lang="es-ES" sz="22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                                                                          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y(x</a:t>
            </a:r>
            <a:r>
              <a:rPr lang="es-ES" sz="22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  <a:r>
              <a:rPr lang="es-E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+</a:t>
            </a:r>
            <a:r>
              <a:rPr lang="es-E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  <a:r>
              <a:rPr lang="es-ES" sz="2200" dirty="0">
                <a:latin typeface="Comic Sans MS" panose="030F0702030302020204" pitchFamily="66" charset="0"/>
              </a:rPr>
              <a:t>                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= </a:t>
            </a:r>
            <a:r>
              <a:rPr lang="es-E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es-ES" sz="22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   </a:t>
            </a:r>
            <a:r>
              <a:rPr lang="es-ES" sz="22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200" baseline="-25000" dirty="0">
                <a:latin typeface="Comic Sans MS" panose="030F0702030302020204" pitchFamily="66" charset="0"/>
              </a:rPr>
              <a:t>     </a:t>
            </a:r>
            <a:r>
              <a:rPr lang="es-ES" sz="2200" dirty="0">
                <a:latin typeface="Comic Sans MS" panose="030F0702030302020204" pitchFamily="66" charset="0"/>
              </a:rPr>
              <a:t>   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  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                           </a:t>
            </a:r>
          </a:p>
          <a:p>
            <a:pPr marL="0" indent="0">
              <a:buNone/>
            </a:pP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                                                    x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-x</a:t>
            </a:r>
            <a:r>
              <a:rPr lang="es-ES" sz="2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</a:t>
            </a:r>
            <a:r>
              <a:rPr lang="es-ES" sz="2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2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-x</a:t>
            </a:r>
            <a:r>
              <a:rPr lang="es-ES" sz="22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</a:t>
            </a:r>
            <a:r>
              <a:rPr lang="es-ES" sz="2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x</a:t>
            </a:r>
            <a:r>
              <a:rPr lang="es-ES" sz="22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2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-x</a:t>
            </a:r>
            <a:r>
              <a:rPr lang="es-ES" sz="22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endParaRPr lang="es-ES" sz="22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DED8C177-5DED-9BA6-EA79-41568D9782B1}"/>
              </a:ext>
            </a:extLst>
          </p:cNvPr>
          <p:cNvCxnSpPr>
            <a:cxnSpLocks/>
          </p:cNvCxnSpPr>
          <p:nvPr/>
        </p:nvCxnSpPr>
        <p:spPr>
          <a:xfrm flipV="1">
            <a:off x="7139091" y="5714984"/>
            <a:ext cx="1236961" cy="9032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768EAE95-64F1-A14B-71AD-5E4349860C24}"/>
              </a:ext>
            </a:extLst>
          </p:cNvPr>
          <p:cNvCxnSpPr>
            <a:cxnSpLocks/>
          </p:cNvCxnSpPr>
          <p:nvPr/>
        </p:nvCxnSpPr>
        <p:spPr>
          <a:xfrm>
            <a:off x="8834786" y="5718128"/>
            <a:ext cx="1006273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631D3C0F-079C-7580-3987-D40C7CBA99A2}"/>
              </a:ext>
            </a:extLst>
          </p:cNvPr>
          <p:cNvCxnSpPr>
            <a:cxnSpLocks/>
          </p:cNvCxnSpPr>
          <p:nvPr/>
        </p:nvCxnSpPr>
        <p:spPr>
          <a:xfrm>
            <a:off x="10382865" y="5714984"/>
            <a:ext cx="1090348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29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D7C09-E109-684D-9A2E-6723AE17A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ángulo: esquinas redondeadas 49">
            <a:hlinkClick r:id="rId2" action="ppaction://hlinksldjump"/>
            <a:extLst>
              <a:ext uri="{FF2B5EF4-FFF2-40B4-BE49-F238E27FC236}">
                <a16:creationId xmlns:a16="http://schemas.microsoft.com/office/drawing/2014/main" id="{C34549F1-EA6E-8781-4ABA-B06E07D12984}"/>
              </a:ext>
            </a:extLst>
          </p:cNvPr>
          <p:cNvSpPr/>
          <p:nvPr/>
        </p:nvSpPr>
        <p:spPr>
          <a:xfrm>
            <a:off x="2118602" y="4405626"/>
            <a:ext cx="3254101" cy="10376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E</a:t>
            </a:r>
            <a:r>
              <a:rPr lang="es-ES" sz="3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&lt; E</a:t>
            </a:r>
            <a:r>
              <a:rPr lang="es-ES" sz="3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&lt; E</a:t>
            </a:r>
            <a:r>
              <a:rPr lang="es-ES" sz="3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endParaRPr lang="es-ES" sz="3200" b="1" i="1" dirty="0">
              <a:solidFill>
                <a:srgbClr val="0070C0"/>
              </a:solidFill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5F783102-0D75-23A9-494F-B5483DD0C0F2}"/>
              </a:ext>
            </a:extLst>
          </p:cNvPr>
          <p:cNvSpPr/>
          <p:nvPr/>
        </p:nvSpPr>
        <p:spPr>
          <a:xfrm>
            <a:off x="294968" y="196605"/>
            <a:ext cx="11757879" cy="3969229"/>
          </a:xfrm>
          <a:prstGeom prst="rect">
            <a:avLst/>
          </a:prstGeom>
          <a:solidFill>
            <a:schemeClr val="tx2">
              <a:lumMod val="10000"/>
              <a:lumOff val="90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F7AB6E49-8E65-54F4-230E-146CA958641B}"/>
              </a:ext>
            </a:extLst>
          </p:cNvPr>
          <p:cNvSpPr txBox="1">
            <a:spLocks/>
          </p:cNvSpPr>
          <p:nvPr/>
        </p:nvSpPr>
        <p:spPr>
          <a:xfrm>
            <a:off x="341284" y="-6754"/>
            <a:ext cx="11850715" cy="22404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_tradnl" sz="25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_tradnl" sz="2500" dirty="0">
                <a:latin typeface="Comic Sans MS" panose="030F0702030302020204" pitchFamily="66" charset="0"/>
                <a:cs typeface="Arial" panose="020B0604020202020204" pitchFamily="34" charset="0"/>
              </a:rPr>
              <a:t>                         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7142315-FA6C-E439-A2F3-5BADE8B5BFDA}"/>
              </a:ext>
            </a:extLst>
          </p:cNvPr>
          <p:cNvSpPr txBox="1"/>
          <p:nvPr/>
        </p:nvSpPr>
        <p:spPr>
          <a:xfrm>
            <a:off x="3745653" y="223099"/>
            <a:ext cx="8307194" cy="4401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latin typeface="Comic Sans MS" panose="030F0702030302020204" pitchFamily="66" charset="0"/>
              </a:rPr>
              <a:t>Sigui el </a:t>
            </a:r>
            <a:r>
              <a:rPr lang="es-ES" sz="2400" dirty="0" err="1">
                <a:latin typeface="Comic Sans MS" panose="030F0702030302020204" pitchFamily="66" charset="0"/>
              </a:rPr>
              <a:t>següent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conjunt</a:t>
            </a:r>
            <a:r>
              <a:rPr lang="es-ES" sz="2400" dirty="0">
                <a:latin typeface="Comic Sans MS" panose="030F0702030302020204" pitchFamily="66" charset="0"/>
              </a:rPr>
              <a:t> de 8 </a:t>
            </a:r>
            <a:r>
              <a:rPr lang="es-ES" sz="2400" dirty="0" err="1">
                <a:latin typeface="Comic Sans MS" panose="030F0702030302020204" pitchFamily="66" charset="0"/>
              </a:rPr>
              <a:t>punts</a:t>
            </a:r>
            <a:r>
              <a:rPr lang="es-ES" sz="2400" dirty="0">
                <a:latin typeface="Comic Sans MS" panose="030F0702030302020204" pitchFamily="66" charset="0"/>
              </a:rPr>
              <a:t> del </a:t>
            </a:r>
            <a:r>
              <a:rPr lang="es-ES" sz="2400" dirty="0" err="1">
                <a:latin typeface="Comic Sans MS" panose="030F0702030302020204" pitchFamily="66" charset="0"/>
              </a:rPr>
              <a:t>pla</a:t>
            </a:r>
            <a:r>
              <a:rPr lang="es-ES" sz="2400" dirty="0">
                <a:latin typeface="Comic Sans MS" panose="030F0702030302020204" pitchFamily="66" charset="0"/>
              </a:rPr>
              <a:t>: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      { (0,2.1), (0.2,2.5), (0.8,3.5), (1.5,4.35), 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        (3,6.4), (4.1,8.55), (5.9,10.65), (6.2,11.8) }, 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que anem a ajustar </a:t>
            </a:r>
            <a:r>
              <a:rPr lang="es-ES" sz="2400" dirty="0" err="1">
                <a:latin typeface="Comic Sans MS" panose="030F0702030302020204" pitchFamily="66" charset="0"/>
              </a:rPr>
              <a:t>utilitzant</a:t>
            </a:r>
            <a:r>
              <a:rPr lang="es-ES" sz="2400" dirty="0">
                <a:latin typeface="Comic Sans MS" panose="030F0702030302020204" pitchFamily="66" charset="0"/>
              </a:rPr>
              <a:t> 3 </a:t>
            </a:r>
            <a:r>
              <a:rPr lang="es-ES" sz="2400" dirty="0" err="1">
                <a:latin typeface="Comic Sans MS" panose="030F0702030302020204" pitchFamily="66" charset="0"/>
              </a:rPr>
              <a:t>funcions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diferents</a:t>
            </a:r>
            <a:r>
              <a:rPr lang="es-ES" sz="2400" dirty="0">
                <a:latin typeface="Comic Sans MS" panose="030F0702030302020204" pitchFamily="66" charset="0"/>
              </a:rPr>
              <a:t>: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             1)  y(x) = a</a:t>
            </a:r>
            <a:r>
              <a:rPr lang="es-ES" sz="2400" baseline="-25000" dirty="0">
                <a:latin typeface="Comic Sans MS" panose="030F0702030302020204" pitchFamily="66" charset="0"/>
              </a:rPr>
              <a:t>1</a:t>
            </a:r>
            <a:r>
              <a:rPr lang="es-ES" sz="2400" dirty="0">
                <a:latin typeface="Comic Sans MS" panose="030F0702030302020204" pitchFamily="66" charset="0"/>
              </a:rPr>
              <a:t> + b</a:t>
            </a:r>
            <a:r>
              <a:rPr lang="es-ES" sz="2400" baseline="-25000" dirty="0">
                <a:latin typeface="Comic Sans MS" panose="030F0702030302020204" pitchFamily="66" charset="0"/>
              </a:rPr>
              <a:t>1</a:t>
            </a:r>
            <a:r>
              <a:rPr lang="es-ES" sz="2400" dirty="0">
                <a:latin typeface="Comic Sans MS" panose="030F0702030302020204" pitchFamily="66" charset="0"/>
              </a:rPr>
              <a:t> x ;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             2)  y(x) = a</a:t>
            </a:r>
            <a:r>
              <a:rPr lang="es-ES" sz="2400" baseline="-25000" dirty="0">
                <a:latin typeface="Comic Sans MS" panose="030F0702030302020204" pitchFamily="66" charset="0"/>
              </a:rPr>
              <a:t>2</a:t>
            </a:r>
            <a:r>
              <a:rPr lang="es-ES" sz="2400" dirty="0">
                <a:latin typeface="Comic Sans MS" panose="030F0702030302020204" pitchFamily="66" charset="0"/>
              </a:rPr>
              <a:t> x + b</a:t>
            </a:r>
            <a:r>
              <a:rPr lang="es-ES" sz="2400" baseline="-25000" dirty="0">
                <a:latin typeface="Comic Sans MS" panose="030F0702030302020204" pitchFamily="66" charset="0"/>
              </a:rPr>
              <a:t>2</a:t>
            </a:r>
            <a:r>
              <a:rPr lang="es-ES" sz="2400" dirty="0">
                <a:latin typeface="Comic Sans MS" panose="030F0702030302020204" pitchFamily="66" charset="0"/>
              </a:rPr>
              <a:t> x</a:t>
            </a:r>
            <a:r>
              <a:rPr lang="es-ES" sz="2400" baseline="30000" dirty="0">
                <a:latin typeface="Comic Sans MS" panose="030F0702030302020204" pitchFamily="66" charset="0"/>
              </a:rPr>
              <a:t>2 </a:t>
            </a:r>
            <a:r>
              <a:rPr lang="es-ES" sz="2400" dirty="0">
                <a:latin typeface="Comic Sans MS" panose="030F0702030302020204" pitchFamily="66" charset="0"/>
              </a:rPr>
              <a:t>;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             3)  y(x) = a</a:t>
            </a:r>
            <a:r>
              <a:rPr lang="es-ES" sz="2400" baseline="-25000" dirty="0">
                <a:latin typeface="Comic Sans MS" panose="030F0702030302020204" pitchFamily="66" charset="0"/>
              </a:rPr>
              <a:t>3</a:t>
            </a:r>
            <a:r>
              <a:rPr lang="es-ES" sz="2400" dirty="0">
                <a:latin typeface="Comic Sans MS" panose="030F0702030302020204" pitchFamily="66" charset="0"/>
              </a:rPr>
              <a:t> e</a:t>
            </a:r>
            <a:r>
              <a:rPr lang="es-ES" sz="2400" baseline="30000" dirty="0">
                <a:latin typeface="Comic Sans MS" panose="030F0702030302020204" pitchFamily="66" charset="0"/>
              </a:rPr>
              <a:t>b</a:t>
            </a:r>
            <a:r>
              <a:rPr lang="es-ES" sz="2400" baseline="-5000" dirty="0">
                <a:latin typeface="Comic Sans MS" panose="030F0702030302020204" pitchFamily="66" charset="0"/>
              </a:rPr>
              <a:t>3</a:t>
            </a:r>
            <a:r>
              <a:rPr lang="es-ES" sz="2400" baseline="30000" dirty="0">
                <a:latin typeface="Comic Sans MS" panose="030F0702030302020204" pitchFamily="66" charset="0"/>
              </a:rPr>
              <a:t>x </a:t>
            </a:r>
            <a:r>
              <a:rPr lang="es-ES" sz="2400" dirty="0">
                <a:latin typeface="Comic Sans MS" panose="030F0702030302020204" pitchFamily="66" charset="0"/>
              </a:rPr>
              <a:t>.</a:t>
            </a:r>
          </a:p>
          <a:p>
            <a:endParaRPr lang="es-ES" sz="2400" baseline="30000" dirty="0">
              <a:latin typeface="Comic Sans MS" panose="030F0702030302020204" pitchFamily="66" charset="0"/>
            </a:endParaRPr>
          </a:p>
          <a:p>
            <a:r>
              <a:rPr lang="es-ES" sz="2400" dirty="0">
                <a:latin typeface="Comic Sans MS" panose="030F0702030302020204" pitchFamily="66" charset="0"/>
              </a:rPr>
              <a:t>  </a:t>
            </a:r>
            <a:r>
              <a:rPr lang="es-ES" sz="2400" dirty="0" err="1">
                <a:latin typeface="Comic Sans MS" panose="030F0702030302020204" pitchFamily="66" charset="0"/>
              </a:rPr>
              <a:t>Anomenant</a:t>
            </a:r>
            <a:r>
              <a:rPr lang="es-ES" sz="2400" dirty="0">
                <a:latin typeface="Comic Sans MS" panose="030F0702030302020204" pitchFamily="66" charset="0"/>
              </a:rPr>
              <a:t>  E</a:t>
            </a:r>
            <a:r>
              <a:rPr lang="es-ES" sz="2400" baseline="-25000" dirty="0">
                <a:latin typeface="Comic Sans MS" panose="030F0702030302020204" pitchFamily="66" charset="0"/>
              </a:rPr>
              <a:t>1</a:t>
            </a:r>
            <a:r>
              <a:rPr lang="es-ES" sz="2400" dirty="0">
                <a:latin typeface="Comic Sans MS" panose="030F0702030302020204" pitchFamily="66" charset="0"/>
              </a:rPr>
              <a:t>, E</a:t>
            </a:r>
            <a:r>
              <a:rPr lang="es-ES" sz="2400" baseline="-25000" dirty="0">
                <a:latin typeface="Comic Sans MS" panose="030F0702030302020204" pitchFamily="66" charset="0"/>
              </a:rPr>
              <a:t>2</a:t>
            </a:r>
            <a:r>
              <a:rPr lang="es-ES" sz="2400" dirty="0">
                <a:latin typeface="Comic Sans MS" panose="030F0702030302020204" pitchFamily="66" charset="0"/>
              </a:rPr>
              <a:t>, E</a:t>
            </a:r>
            <a:r>
              <a:rPr lang="es-ES" sz="2400" baseline="-25000" dirty="0">
                <a:latin typeface="Comic Sans MS" panose="030F0702030302020204" pitchFamily="66" charset="0"/>
              </a:rPr>
              <a:t>3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als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errors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respectius</a:t>
            </a:r>
            <a:r>
              <a:rPr lang="es-ES" sz="2400" dirty="0">
                <a:latin typeface="Comic Sans MS" panose="030F0702030302020204" pitchFamily="66" charset="0"/>
              </a:rPr>
              <a:t> pels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  </a:t>
            </a:r>
            <a:r>
              <a:rPr lang="es-ES" sz="2400" dirty="0" err="1">
                <a:latin typeface="Comic Sans MS" panose="030F0702030302020204" pitchFamily="66" charset="0"/>
              </a:rPr>
              <a:t>millors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valors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dels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paràmetres</a:t>
            </a:r>
            <a:r>
              <a:rPr lang="es-ES" sz="2400" dirty="0">
                <a:latin typeface="Comic Sans MS" panose="030F0702030302020204" pitchFamily="66" charset="0"/>
              </a:rPr>
              <a:t> en cada cas, </a:t>
            </a:r>
            <a:r>
              <a:rPr lang="es-ES" sz="2400" dirty="0" err="1">
                <a:latin typeface="Comic Sans MS" panose="030F0702030302020204" pitchFamily="66" charset="0"/>
              </a:rPr>
              <a:t>tria</a:t>
            </a:r>
            <a:endParaRPr lang="es-ES" sz="2400" dirty="0">
              <a:latin typeface="Comic Sans MS" panose="030F0702030302020204" pitchFamily="66" charset="0"/>
            </a:endParaRPr>
          </a:p>
          <a:p>
            <a:r>
              <a:rPr lang="es-ES" sz="2400" dirty="0">
                <a:latin typeface="Comic Sans MS" panose="030F0702030302020204" pitchFamily="66" charset="0"/>
              </a:rPr>
              <a:t>  </a:t>
            </a:r>
            <a:r>
              <a:rPr lang="es-ES" sz="2400" dirty="0" err="1">
                <a:latin typeface="Comic Sans MS" panose="030F0702030302020204" pitchFamily="66" charset="0"/>
              </a:rPr>
              <a:t>l’opció</a:t>
            </a:r>
            <a:r>
              <a:rPr lang="es-ES" sz="2400" dirty="0">
                <a:latin typeface="Comic Sans MS" panose="030F0702030302020204" pitchFamily="66" charset="0"/>
              </a:rPr>
              <a:t> correcta: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 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sp>
        <p:nvSpPr>
          <p:cNvPr id="3" name="Rectángulo: esquinas redondeadas 2">
            <a:hlinkClick r:id="" action="ppaction://noaction"/>
            <a:extLst>
              <a:ext uri="{FF2B5EF4-FFF2-40B4-BE49-F238E27FC236}">
                <a16:creationId xmlns:a16="http://schemas.microsoft.com/office/drawing/2014/main" id="{AA6022C4-5858-E0CF-55E3-72DC07EFEC29}"/>
              </a:ext>
            </a:extLst>
          </p:cNvPr>
          <p:cNvSpPr/>
          <p:nvPr/>
        </p:nvSpPr>
        <p:spPr>
          <a:xfrm>
            <a:off x="400150" y="327037"/>
            <a:ext cx="3240322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Comic Sans MS" panose="030F0702030302020204" pitchFamily="66" charset="0"/>
              </a:rPr>
              <a:t>Pregunta  2</a:t>
            </a:r>
          </a:p>
        </p:txBody>
      </p:sp>
      <p:sp>
        <p:nvSpPr>
          <p:cNvPr id="4" name="Rectángulo: esquinas redondeadas 3">
            <a:hlinkClick r:id="rId3" action="ppaction://hlinksldjump"/>
            <a:extLst>
              <a:ext uri="{FF2B5EF4-FFF2-40B4-BE49-F238E27FC236}">
                <a16:creationId xmlns:a16="http://schemas.microsoft.com/office/drawing/2014/main" id="{B7F820D2-CAAE-3758-534C-A8EF28B25936}"/>
              </a:ext>
            </a:extLst>
          </p:cNvPr>
          <p:cNvSpPr/>
          <p:nvPr/>
        </p:nvSpPr>
        <p:spPr>
          <a:xfrm>
            <a:off x="6819299" y="4401698"/>
            <a:ext cx="3254101" cy="10376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E</a:t>
            </a:r>
            <a:r>
              <a:rPr lang="es-ES" sz="3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&lt; E</a:t>
            </a:r>
            <a:r>
              <a:rPr lang="es-ES" sz="3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&lt; E</a:t>
            </a:r>
            <a:r>
              <a:rPr lang="es-ES" sz="3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endParaRPr lang="es-ES" sz="3200" b="1" i="1" dirty="0">
              <a:solidFill>
                <a:srgbClr val="0070C0"/>
              </a:solidFill>
            </a:endParaRPr>
          </a:p>
        </p:txBody>
      </p:sp>
      <p:sp>
        <p:nvSpPr>
          <p:cNvPr id="5" name="Rectángulo: esquinas redondeadas 4">
            <a:hlinkClick r:id="rId3" action="ppaction://hlinksldjump"/>
            <a:extLst>
              <a:ext uri="{FF2B5EF4-FFF2-40B4-BE49-F238E27FC236}">
                <a16:creationId xmlns:a16="http://schemas.microsoft.com/office/drawing/2014/main" id="{4D9ED7D0-6C1B-395A-47C0-594AFE435A5F}"/>
              </a:ext>
            </a:extLst>
          </p:cNvPr>
          <p:cNvSpPr/>
          <p:nvPr/>
        </p:nvSpPr>
        <p:spPr>
          <a:xfrm>
            <a:off x="2118602" y="5675249"/>
            <a:ext cx="3254101" cy="10376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E</a:t>
            </a:r>
            <a:r>
              <a:rPr lang="es-ES" sz="3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&lt; E</a:t>
            </a:r>
            <a:r>
              <a:rPr lang="es-ES" sz="3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s-E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&lt; E</a:t>
            </a:r>
            <a:r>
              <a:rPr lang="es-ES" sz="32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  <a:endParaRPr lang="es-ES" sz="3200" b="1" i="1" dirty="0">
              <a:solidFill>
                <a:srgbClr val="0070C0"/>
              </a:solidFill>
            </a:endParaRPr>
          </a:p>
        </p:txBody>
      </p:sp>
      <p:sp>
        <p:nvSpPr>
          <p:cNvPr id="6" name="Rectángulo: esquinas redondeadas 5">
            <a:hlinkClick r:id="rId3" action="ppaction://hlinksldjump"/>
            <a:extLst>
              <a:ext uri="{FF2B5EF4-FFF2-40B4-BE49-F238E27FC236}">
                <a16:creationId xmlns:a16="http://schemas.microsoft.com/office/drawing/2014/main" id="{8F75A893-BD07-2465-E180-7CDBE2D5B8D5}"/>
              </a:ext>
            </a:extLst>
          </p:cNvPr>
          <p:cNvSpPr/>
          <p:nvPr/>
        </p:nvSpPr>
        <p:spPr>
          <a:xfrm>
            <a:off x="6819297" y="5675249"/>
            <a:ext cx="3254101" cy="10376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Cap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de les altres és correcta</a:t>
            </a:r>
            <a:endParaRPr lang="es-ES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927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10AF0B-042E-3023-4AD1-0120C368B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C56C64F-E385-E701-96BD-F87333056D27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2B09018-6BC9-51F4-F54F-71BD96698F95}"/>
              </a:ext>
            </a:extLst>
          </p:cNvPr>
          <p:cNvSpPr/>
          <p:nvPr/>
        </p:nvSpPr>
        <p:spPr>
          <a:xfrm>
            <a:off x="6177403" y="1629000"/>
            <a:ext cx="5073826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S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i </a:t>
            </a:r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us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plau, </a:t>
            </a:r>
          </a:p>
          <a:p>
            <a:pPr algn="ctr"/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c</a:t>
            </a:r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omp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rov</a:t>
            </a:r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a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la </a:t>
            </a:r>
          </a:p>
          <a:p>
            <a:pPr algn="ctr"/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teva</a:t>
            </a:r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resposta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B6E4A6E9-8EB3-0B6F-02B4-6B0B33FD5F89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16D2BFAD-5930-2BF4-A369-6CA39A0E5EEF}"/>
              </a:ext>
            </a:extLst>
          </p:cNvPr>
          <p:cNvSpPr/>
          <p:nvPr/>
        </p:nvSpPr>
        <p:spPr>
          <a:xfrm rot="2761830">
            <a:off x="2172447" y="2110999"/>
            <a:ext cx="3011054" cy="2906056"/>
          </a:xfrm>
          <a:prstGeom prst="plus">
            <a:avLst>
              <a:gd name="adj" fmla="val 37695"/>
            </a:avLst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E47866FE-5ED6-EA1B-7AC1-5E16F4BB677E}"/>
              </a:ext>
            </a:extLst>
          </p:cNvPr>
          <p:cNvSpPr/>
          <p:nvPr/>
        </p:nvSpPr>
        <p:spPr>
          <a:xfrm rot="2761830">
            <a:off x="2193543" y="1869594"/>
            <a:ext cx="3011054" cy="2906056"/>
          </a:xfrm>
          <a:prstGeom prst="plus">
            <a:avLst>
              <a:gd name="adj" fmla="val 376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08FBB905-006F-128E-8B42-A33DBC77491A}"/>
              </a:ext>
            </a:extLst>
          </p:cNvPr>
          <p:cNvSpPr txBox="1">
            <a:spLocks/>
          </p:cNvSpPr>
          <p:nvPr/>
        </p:nvSpPr>
        <p:spPr>
          <a:xfrm>
            <a:off x="7434010" y="5279403"/>
            <a:ext cx="2880000" cy="110017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153B093A-0900-2CD9-AB3E-F4E88507E799}"/>
              </a:ext>
            </a:extLst>
          </p:cNvPr>
          <p:cNvSpPr txBox="1">
            <a:spLocks/>
          </p:cNvSpPr>
          <p:nvPr/>
        </p:nvSpPr>
        <p:spPr>
          <a:xfrm>
            <a:off x="7331318" y="5106282"/>
            <a:ext cx="288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prova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de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nou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</a:p>
        </p:txBody>
      </p:sp>
      <p:sp>
        <p:nvSpPr>
          <p:cNvPr id="21" name="Flecha: hacia la izquierda 20">
            <a:extLst>
              <a:ext uri="{FF2B5EF4-FFF2-40B4-BE49-F238E27FC236}">
                <a16:creationId xmlns:a16="http://schemas.microsoft.com/office/drawing/2014/main" id="{E1598C07-CB8A-4DF2-D332-AC9C1DCEE3BA}"/>
              </a:ext>
            </a:extLst>
          </p:cNvPr>
          <p:cNvSpPr/>
          <p:nvPr/>
        </p:nvSpPr>
        <p:spPr>
          <a:xfrm>
            <a:off x="7473049" y="5427381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34557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8E4E05-D8A8-F6A0-BA5D-79442E11B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51ED7E6-3082-1D1D-898B-7E7B6CB646A4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F6FAB979-D031-6687-3493-6038BFA84048}"/>
              </a:ext>
            </a:extLst>
          </p:cNvPr>
          <p:cNvSpPr/>
          <p:nvPr/>
        </p:nvSpPr>
        <p:spPr>
          <a:xfrm rot="2599813" flipH="1">
            <a:off x="2991412" y="1972771"/>
            <a:ext cx="1373157" cy="2699700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4507E5A-9641-AA26-5351-EA0362FF9034}"/>
              </a:ext>
            </a:extLst>
          </p:cNvPr>
          <p:cNvSpPr/>
          <p:nvPr/>
        </p:nvSpPr>
        <p:spPr>
          <a:xfrm>
            <a:off x="5667848" y="2660902"/>
            <a:ext cx="65117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EXCEL</a:t>
            </a:r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∙</a:t>
            </a:r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LENT!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99D488BB-B831-CA6D-C566-0B9EDCEE4BCA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orma en L 2">
            <a:extLst>
              <a:ext uri="{FF2B5EF4-FFF2-40B4-BE49-F238E27FC236}">
                <a16:creationId xmlns:a16="http://schemas.microsoft.com/office/drawing/2014/main" id="{8EB0C927-3619-1ECB-0BDD-1B2196C7FC13}"/>
              </a:ext>
            </a:extLst>
          </p:cNvPr>
          <p:cNvSpPr/>
          <p:nvPr/>
        </p:nvSpPr>
        <p:spPr>
          <a:xfrm rot="2599813" flipH="1">
            <a:off x="2970317" y="1667463"/>
            <a:ext cx="1373157" cy="2699700"/>
          </a:xfrm>
          <a:prstGeom prst="corner">
            <a:avLst/>
          </a:prstGeom>
          <a:solidFill>
            <a:srgbClr val="33CC3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0FAA4EF-C196-22C7-1F70-E23802AEA735}"/>
              </a:ext>
            </a:extLst>
          </p:cNvPr>
          <p:cNvSpPr txBox="1"/>
          <p:nvPr/>
        </p:nvSpPr>
        <p:spPr>
          <a:xfrm>
            <a:off x="6262818" y="4490336"/>
            <a:ext cx="54867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( a</a:t>
            </a:r>
            <a:r>
              <a:rPr lang="es-ES" sz="2400" baseline="-25000" dirty="0">
                <a:solidFill>
                  <a:srgbClr val="7030A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= 2.152,  b</a:t>
            </a:r>
            <a:r>
              <a:rPr lang="es-ES" sz="2400" baseline="-25000" dirty="0">
                <a:solidFill>
                  <a:srgbClr val="7030A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= 1.503,  E</a:t>
            </a:r>
            <a:r>
              <a:rPr lang="es-ES" sz="2400" baseline="-25000" dirty="0">
                <a:solidFill>
                  <a:srgbClr val="7030A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= 0.398;</a:t>
            </a:r>
          </a:p>
          <a:p>
            <a:r>
              <a:rPr lang="es-E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 a</a:t>
            </a:r>
            <a:r>
              <a:rPr lang="es-ES" sz="2400" baseline="-25000" dirty="0">
                <a:solidFill>
                  <a:srgbClr val="7030A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= 2.898, b</a:t>
            </a:r>
            <a:r>
              <a:rPr lang="es-ES" sz="2400" baseline="-25000" dirty="0">
                <a:solidFill>
                  <a:srgbClr val="7030A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= -0.175, E</a:t>
            </a:r>
            <a:r>
              <a:rPr lang="es-ES" sz="2400" baseline="-25000" dirty="0">
                <a:solidFill>
                  <a:srgbClr val="7030A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= 11.063;</a:t>
            </a:r>
          </a:p>
          <a:p>
            <a:r>
              <a:rPr lang="es-E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 a</a:t>
            </a:r>
            <a:r>
              <a:rPr lang="es-ES" sz="2400" baseline="-25000" dirty="0">
                <a:solidFill>
                  <a:srgbClr val="7030A0"/>
                </a:solidFill>
                <a:latin typeface="Comic Sans MS" panose="030F0702030302020204" pitchFamily="66" charset="0"/>
              </a:rPr>
              <a:t>3</a:t>
            </a:r>
            <a:r>
              <a:rPr lang="es-E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= 2.585, b</a:t>
            </a:r>
            <a:r>
              <a:rPr lang="es-ES" sz="2400" baseline="-25000" dirty="0">
                <a:solidFill>
                  <a:srgbClr val="7030A0"/>
                </a:solidFill>
                <a:latin typeface="Comic Sans MS" panose="030F0702030302020204" pitchFamily="66" charset="0"/>
              </a:rPr>
              <a:t>3</a:t>
            </a:r>
            <a:r>
              <a:rPr lang="es-E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= 0.258,  E</a:t>
            </a:r>
            <a:r>
              <a:rPr lang="es-ES" sz="2400" baseline="-25000" dirty="0">
                <a:solidFill>
                  <a:srgbClr val="7030A0"/>
                </a:solidFill>
                <a:latin typeface="Comic Sans MS" panose="030F0702030302020204" pitchFamily="66" charset="0"/>
              </a:rPr>
              <a:t>3</a:t>
            </a:r>
            <a:r>
              <a:rPr lang="es-E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= 5.177 )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11202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áfico, Gráfico de líneas&#10;&#10;El contenido generado por IA puede ser incorrecto.">
            <a:extLst>
              <a:ext uri="{FF2B5EF4-FFF2-40B4-BE49-F238E27FC236}">
                <a16:creationId xmlns:a16="http://schemas.microsoft.com/office/drawing/2014/main" id="{AB4D741F-F8CE-3E17-FFA4-1EC9AC452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7" y="263898"/>
            <a:ext cx="11203901" cy="633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644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774AA4-AF8A-9444-2535-0BDF2E18A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ipse 13">
            <a:extLst>
              <a:ext uri="{FF2B5EF4-FFF2-40B4-BE49-F238E27FC236}">
                <a16:creationId xmlns:a16="http://schemas.microsoft.com/office/drawing/2014/main" id="{E0FE5A09-CC09-E9BC-89F8-F36FCEB07F01}"/>
              </a:ext>
            </a:extLst>
          </p:cNvPr>
          <p:cNvSpPr/>
          <p:nvPr/>
        </p:nvSpPr>
        <p:spPr>
          <a:xfrm>
            <a:off x="10797308" y="185303"/>
            <a:ext cx="1182254" cy="1091449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49B39-FD12-B20D-77BD-60E152E9D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11" y="174458"/>
            <a:ext cx="10743831" cy="1307213"/>
          </a:xfrm>
          <a:noFill/>
        </p:spPr>
        <p:txBody>
          <a:bodyPr>
            <a:noAutofit/>
          </a:bodyPr>
          <a:lstStyle/>
          <a:p>
            <a:r>
              <a:rPr lang="es-ES" b="1">
                <a:solidFill>
                  <a:srgbClr val="FF0000"/>
                </a:solidFill>
                <a:latin typeface="Comic Sans MS" panose="030F0702030302020204" pitchFamily="66" charset="0"/>
              </a:rPr>
              <a:t>ALGUNS TÒPICS </a:t>
            </a:r>
            <a:r>
              <a:rPr lang="es-ES" b="1" dirty="0">
                <a:solidFill>
                  <a:srgbClr val="FF0000"/>
                </a:solidFill>
                <a:latin typeface="Comic Sans MS" panose="030F0702030302020204" pitchFamily="66" charset="0"/>
              </a:rPr>
              <a:t>D’UTILITAT</a:t>
            </a:r>
            <a:br>
              <a:rPr lang="es-ES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s-ES" b="1" dirty="0">
                <a:solidFill>
                  <a:srgbClr val="FF0000"/>
                </a:solidFill>
                <a:latin typeface="Comic Sans MS" panose="030F0702030302020204" pitchFamily="66" charset="0"/>
              </a:rPr>
              <a:t>RELACIONATS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6C9D72-C19A-624C-5517-9DF10F42D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011" y="1581042"/>
            <a:ext cx="11587989" cy="4351338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• </a:t>
            </a:r>
            <a:r>
              <a:rPr lang="es-ES" sz="3200" dirty="0">
                <a:latin typeface="Comic Sans MS" panose="030F0702030302020204" pitchFamily="66" charset="0"/>
              </a:rPr>
              <a:t>Es </a:t>
            </a:r>
            <a:r>
              <a:rPr lang="es-ES" sz="3200" dirty="0" err="1">
                <a:latin typeface="Comic Sans MS" panose="030F0702030302020204" pitchFamily="66" charset="0"/>
              </a:rPr>
              <a:t>suggereix</a:t>
            </a:r>
            <a:r>
              <a:rPr lang="es-ES" sz="3200" dirty="0">
                <a:latin typeface="Comic Sans MS" panose="030F0702030302020204" pitchFamily="66" charset="0"/>
              </a:rPr>
              <a:t> la </a:t>
            </a:r>
            <a:r>
              <a:rPr lang="es-ES" sz="3200" dirty="0" err="1">
                <a:latin typeface="Comic Sans MS" panose="030F0702030302020204" pitchFamily="66" charset="0"/>
              </a:rPr>
              <a:t>revisió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d’alguns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dels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següents</a:t>
            </a:r>
            <a:r>
              <a:rPr lang="es-ES" sz="3200" dirty="0">
                <a:latin typeface="Comic Sans MS" panose="030F0702030302020204" pitchFamily="66" charset="0"/>
              </a:rPr>
              <a:t> </a:t>
            </a:r>
            <a:r>
              <a:rPr lang="es-ES" sz="3200" dirty="0" err="1">
                <a:latin typeface="Comic Sans MS" panose="030F0702030302020204" pitchFamily="66" charset="0"/>
              </a:rPr>
              <a:t>tòpics</a:t>
            </a:r>
            <a:r>
              <a:rPr lang="es-ES" sz="3200" dirty="0"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r>
              <a:rPr lang="es-ES" sz="3200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135738F-C8E2-CA27-AD24-E19A94CFF874}"/>
              </a:ext>
            </a:extLst>
          </p:cNvPr>
          <p:cNvSpPr txBox="1"/>
          <p:nvPr/>
        </p:nvSpPr>
        <p:spPr>
          <a:xfrm>
            <a:off x="1015999" y="2278207"/>
            <a:ext cx="10829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omic Sans MS" panose="030F0702030302020204" pitchFamily="66" charset="0"/>
              </a:rPr>
              <a:t>–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Projecció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ortogonal d’un vector sobre un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subespai</a:t>
            </a:r>
            <a:endParaRPr lang="es-ES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EFAF860-CB72-472B-3C71-E068A91C4D7D}"/>
              </a:ext>
            </a:extLst>
          </p:cNvPr>
          <p:cNvSpPr txBox="1"/>
          <p:nvPr/>
        </p:nvSpPr>
        <p:spPr>
          <a:xfrm>
            <a:off x="1015998" y="2932631"/>
            <a:ext cx="10331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omic Sans MS" panose="030F0702030302020204" pitchFamily="66" charset="0"/>
              </a:rPr>
              <a:t>–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Millor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aproximació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d’un vector en un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subespai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A71E3F1-42ED-FACC-C84E-EE4A8D0DDC60}"/>
              </a:ext>
            </a:extLst>
          </p:cNvPr>
          <p:cNvSpPr txBox="1"/>
          <p:nvPr/>
        </p:nvSpPr>
        <p:spPr>
          <a:xfrm>
            <a:off x="1015998" y="3641537"/>
            <a:ext cx="10232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omic Sans MS" panose="030F0702030302020204" pitchFamily="66" charset="0"/>
              </a:rPr>
              <a:t>–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Extrems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d’una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funció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multivariada; vector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gradient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60845BF-E0A9-FFE7-6B79-60A40F43BF5B}"/>
              </a:ext>
            </a:extLst>
          </p:cNvPr>
          <p:cNvSpPr txBox="1"/>
          <p:nvPr/>
        </p:nvSpPr>
        <p:spPr>
          <a:xfrm>
            <a:off x="1015998" y="4350443"/>
            <a:ext cx="11268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omic Sans MS" panose="030F0702030302020204" pitchFamily="66" charset="0"/>
              </a:rPr>
              <a:t>–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Mètode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dels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gradients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conjugats</a:t>
            </a:r>
            <a:endParaRPr lang="es-ES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642C0C7-D97A-E9B6-D37B-03BFC5144699}"/>
              </a:ext>
            </a:extLst>
          </p:cNvPr>
          <p:cNvSpPr txBox="1"/>
          <p:nvPr/>
        </p:nvSpPr>
        <p:spPr>
          <a:xfrm>
            <a:off x="1015998" y="5702133"/>
            <a:ext cx="103724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omic Sans MS" panose="030F0702030302020204" pitchFamily="66" charset="0"/>
              </a:rPr>
              <a:t>–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Interpolació</a:t>
            </a:r>
            <a:endParaRPr lang="es-ES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s-ES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s-ES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4FCD73C-4101-A68F-690C-F0E02E5E1FDD}"/>
              </a:ext>
            </a:extLst>
          </p:cNvPr>
          <p:cNvSpPr txBox="1"/>
          <p:nvPr/>
        </p:nvSpPr>
        <p:spPr>
          <a:xfrm>
            <a:off x="1015998" y="5023012"/>
            <a:ext cx="9919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omic Sans MS" panose="030F0702030302020204" pitchFamily="66" charset="0"/>
              </a:rPr>
              <a:t>– </a:t>
            </a:r>
            <a:r>
              <a:rPr lang="es-ES" sz="2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Correlació</a:t>
            </a:r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entre dues variables estadístiques</a:t>
            </a:r>
          </a:p>
        </p:txBody>
      </p:sp>
      <p:pic>
        <p:nvPicPr>
          <p:cNvPr id="13" name="Gráfico 12" descr="Libros con relleno sólido">
            <a:extLst>
              <a:ext uri="{FF2B5EF4-FFF2-40B4-BE49-F238E27FC236}">
                <a16:creationId xmlns:a16="http://schemas.microsoft.com/office/drawing/2014/main" id="{CC09F7A8-D91C-D2BC-9259-9FDC849581C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31235" y="27382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89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AE1D14F-94AE-336E-0231-CFD25BDDA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6" y="217468"/>
            <a:ext cx="11368251" cy="6423063"/>
          </a:xfrm>
        </p:spPr>
      </p:pic>
    </p:spTree>
    <p:extLst>
      <p:ext uri="{BB962C8B-B14F-4D97-AF65-F5344CB8AC3E}">
        <p14:creationId xmlns:p14="http://schemas.microsoft.com/office/powerpoint/2010/main" val="314166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3C22E-6565-C76D-3BB7-ED248D298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30ED82F7-DE3A-A882-1BBF-F79BFD4E0663}"/>
              </a:ext>
            </a:extLst>
          </p:cNvPr>
          <p:cNvSpPr txBox="1">
            <a:spLocks/>
          </p:cNvSpPr>
          <p:nvPr/>
        </p:nvSpPr>
        <p:spPr>
          <a:xfrm>
            <a:off x="0" y="483366"/>
            <a:ext cx="11928563" cy="2945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• </a:t>
            </a:r>
            <a:r>
              <a:rPr lang="es-ES" b="1" u="sng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Observació</a:t>
            </a:r>
            <a:r>
              <a:rPr lang="es-ES" b="1" dirty="0">
                <a:latin typeface="Comic Sans MS" panose="030F0702030302020204" pitchFamily="66" charset="0"/>
                <a:ea typeface="Yu Mincho Light" panose="02020300000000000000" pitchFamily="18" charset="-128"/>
              </a:rPr>
              <a:t>. 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La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funció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a la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qual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es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volen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ajustar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els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punts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donats</a:t>
            </a:r>
            <a:endParaRPr lang="es-ES" dirty="0">
              <a:latin typeface="Comic Sans MS" panose="030F0702030302020204" pitchFamily="66" charset="0"/>
              <a:ea typeface="Yu Mincho Light" panose="02020300000000000000" pitchFamily="18" charset="-128"/>
            </a:endParaRP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pot ser més general que </a:t>
            </a:r>
            <a:r>
              <a:rPr lang="es-ES">
                <a:latin typeface="Comic Sans MS" panose="030F0702030302020204" pitchFamily="66" charset="0"/>
                <a:ea typeface="Yu Mincho Light" panose="02020300000000000000" pitchFamily="18" charset="-128"/>
              </a:rPr>
              <a:t>la presentada  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y(x) =</a:t>
            </a:r>
            <a:r>
              <a:rPr lang="es-ES" dirty="0">
                <a:latin typeface="Comic Sans MS" panose="030F0702030302020204" pitchFamily="66" charset="0"/>
              </a:rPr>
              <a:t> a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 f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(x) + </a:t>
            </a: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∙∙∙</a:t>
            </a:r>
            <a:r>
              <a:rPr lang="es-ES" dirty="0">
                <a:latin typeface="Comic Sans MS" panose="030F0702030302020204" pitchFamily="66" charset="0"/>
              </a:rPr>
              <a:t> + </a:t>
            </a:r>
            <a:r>
              <a:rPr lang="es-ES" dirty="0" err="1"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f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(x),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</a:t>
            </a:r>
            <a:r>
              <a:rPr lang="es-ES" dirty="0" err="1">
                <a:latin typeface="Comic Sans MS" panose="030F0702030302020204" pitchFamily="66" charset="0"/>
              </a:rPr>
              <a:t>els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paràmetres</a:t>
            </a:r>
            <a:r>
              <a:rPr lang="es-ES" dirty="0">
                <a:latin typeface="Comic Sans MS" panose="030F0702030302020204" pitchFamily="66" charset="0"/>
              </a:rPr>
              <a:t> a determinar  (a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, … , </a:t>
            </a:r>
            <a:r>
              <a:rPr lang="es-ES" dirty="0" err="1"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baseline="-25000" dirty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∈ R)  poden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aparèixer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de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 moltes altres formes “no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lineals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”; per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exemple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,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                            y(x) = a</a:t>
            </a:r>
            <a:r>
              <a:rPr lang="es-ES" baseline="-25000" dirty="0">
                <a:latin typeface="Comic Sans MS" panose="030F0702030302020204" pitchFamily="66" charset="0"/>
                <a:ea typeface="Cambria Math" panose="02040503050406030204" pitchFamily="18" charset="0"/>
              </a:rPr>
              <a:t>1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ln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(a</a:t>
            </a:r>
            <a:r>
              <a:rPr lang="es-ES" baseline="-25000" dirty="0">
                <a:latin typeface="Comic Sans MS" panose="030F0702030302020204" pitchFamily="66" charset="0"/>
                <a:ea typeface="Cambria Math" panose="02040503050406030204" pitchFamily="18" charset="0"/>
              </a:rPr>
              <a:t>2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x</a:t>
            </a:r>
            <a:r>
              <a:rPr lang="es-ES" baseline="30000" dirty="0">
                <a:latin typeface="Comic Sans MS" panose="030F0702030302020204" pitchFamily="66" charset="0"/>
                <a:ea typeface="Cambria Math" panose="02040503050406030204" pitchFamily="18" charset="0"/>
              </a:rPr>
              <a:t>2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) + sin(a</a:t>
            </a:r>
            <a:r>
              <a:rPr lang="es-ES" baseline="-25000" dirty="0">
                <a:latin typeface="Comic Sans MS" panose="030F0702030302020204" pitchFamily="66" charset="0"/>
                <a:ea typeface="Cambria Math" panose="02040503050406030204" pitchFamily="18" charset="0"/>
              </a:rPr>
              <a:t>3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x) + a</a:t>
            </a:r>
            <a:r>
              <a:rPr lang="es-ES" baseline="-25000" dirty="0">
                <a:latin typeface="Comic Sans MS" panose="030F0702030302020204" pitchFamily="66" charset="0"/>
                <a:ea typeface="Cambria Math" panose="02040503050406030204" pitchFamily="18" charset="0"/>
              </a:rPr>
              <a:t>4 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.</a:t>
            </a:r>
            <a:endParaRPr lang="es-E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A773AA4C-2067-0270-35AD-9090A9EDFCEA}"/>
              </a:ext>
            </a:extLst>
          </p:cNvPr>
          <p:cNvSpPr txBox="1">
            <a:spLocks/>
          </p:cNvSpPr>
          <p:nvPr/>
        </p:nvSpPr>
        <p:spPr>
          <a:xfrm>
            <a:off x="0" y="3558558"/>
            <a:ext cx="12361182" cy="3137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  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Tot i que el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procediment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per a determinar en aquests casos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els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millors</a:t>
            </a: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 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  </a:t>
            </a:r>
            <a:r>
              <a:rPr lang="es-ES" dirty="0">
                <a:latin typeface="Comic Sans MS" panose="030F0702030302020204" pitchFamily="66" charset="0"/>
              </a:rPr>
              <a:t>a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, … , </a:t>
            </a:r>
            <a:r>
              <a:rPr lang="es-ES" dirty="0" err="1"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baseline="-25000" dirty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∈ R  és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idèntic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al que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explicarem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, el sistema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d’equacions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 que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permet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trobar aquests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valors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de  </a:t>
            </a:r>
            <a:r>
              <a:rPr lang="es-ES" dirty="0">
                <a:latin typeface="Comic Sans MS" panose="030F0702030302020204" pitchFamily="66" charset="0"/>
              </a:rPr>
              <a:t>a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, … , </a:t>
            </a:r>
            <a:r>
              <a:rPr lang="es-ES" dirty="0" err="1"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baseline="-25000" dirty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∈ R </a:t>
            </a:r>
            <a:r>
              <a:rPr lang="es-ES" i="1" dirty="0">
                <a:latin typeface="Comic Sans MS" panose="030F0702030302020204" pitchFamily="66" charset="0"/>
                <a:ea typeface="Cambria Math" panose="02040503050406030204" pitchFamily="18" charset="0"/>
              </a:rPr>
              <a:t>no </a:t>
            </a:r>
            <a:r>
              <a:rPr lang="es-ES" i="1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sempre</a:t>
            </a:r>
            <a:r>
              <a:rPr lang="es-ES" i="1" dirty="0">
                <a:latin typeface="Comic Sans MS" panose="030F0702030302020204" pitchFamily="66" charset="0"/>
                <a:ea typeface="Cambria Math" panose="02040503050406030204" pitchFamily="18" charset="0"/>
              </a:rPr>
              <a:t> és </a:t>
            </a:r>
          </a:p>
          <a:p>
            <a:pPr marL="0" indent="0">
              <a:buNone/>
            </a:pPr>
            <a:r>
              <a:rPr lang="es-ES" i="1" dirty="0">
                <a:latin typeface="Comic Sans MS" panose="030F0702030302020204" pitchFamily="66" charset="0"/>
                <a:ea typeface="Cambria Math" panose="02040503050406030204" pitchFamily="18" charset="0"/>
              </a:rPr>
              <a:t>  resoluble </a:t>
            </a:r>
            <a:r>
              <a:rPr lang="es-ES" i="1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analíticament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(potser sí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amb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l’ajut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d’algun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software i/o de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 forma aproximada), al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contrari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del que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succeeix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per a una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funció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com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 y(x) =</a:t>
            </a:r>
            <a:r>
              <a:rPr lang="es-ES" dirty="0">
                <a:latin typeface="Comic Sans MS" panose="030F0702030302020204" pitchFamily="66" charset="0"/>
              </a:rPr>
              <a:t> a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 f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(x) + </a:t>
            </a: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∙∙∙</a:t>
            </a:r>
            <a:r>
              <a:rPr lang="es-ES" dirty="0">
                <a:latin typeface="Comic Sans MS" panose="030F0702030302020204" pitchFamily="66" charset="0"/>
              </a:rPr>
              <a:t> + </a:t>
            </a:r>
            <a:r>
              <a:rPr lang="es-ES" dirty="0" err="1"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f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(x), a la </a:t>
            </a:r>
            <a:r>
              <a:rPr lang="es-ES" dirty="0" err="1">
                <a:latin typeface="Comic Sans MS" panose="030F0702030302020204" pitchFamily="66" charset="0"/>
              </a:rPr>
              <a:t>qual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ens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dedicarem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>
                <a:latin typeface="Comic Sans MS" panose="030F0702030302020204" pitchFamily="66" charset="0"/>
              </a:rPr>
              <a:t>exclussivament.</a:t>
            </a:r>
            <a:endParaRPr lang="es-ES" dirty="0">
              <a:latin typeface="Comic Sans MS" panose="030F0702030302020204" pitchFamily="66" charset="0"/>
              <a:ea typeface="Yu Mincho Light" panose="02020300000000000000" pitchFamily="18" charset="-128"/>
            </a:endParaRPr>
          </a:p>
          <a:p>
            <a:pPr marL="0" indent="0">
              <a:buNone/>
            </a:pP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87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7E507-F25F-4EC8-F0E8-8C3EC4E08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264BCFF-200A-70FE-1A08-4C6E025E84EE}"/>
              </a:ext>
            </a:extLst>
          </p:cNvPr>
          <p:cNvSpPr txBox="1">
            <a:spLocks/>
          </p:cNvSpPr>
          <p:nvPr/>
        </p:nvSpPr>
        <p:spPr>
          <a:xfrm>
            <a:off x="516891" y="438263"/>
            <a:ext cx="10800000" cy="793719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rgbClr val="7030A0"/>
                </a:solidFill>
              </a:rPr>
              <a:t>   El </a:t>
            </a:r>
            <a:r>
              <a:rPr lang="es-ES" b="1" dirty="0" err="1">
                <a:solidFill>
                  <a:srgbClr val="7030A0"/>
                </a:solidFill>
              </a:rPr>
              <a:t>procediment</a:t>
            </a:r>
            <a:r>
              <a:rPr lang="es-ES" b="1" dirty="0">
                <a:solidFill>
                  <a:srgbClr val="7030A0"/>
                </a:solidFill>
              </a:rPr>
              <a:t>     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8117D678-6A27-B5DE-0183-6037D41335B1}"/>
              </a:ext>
            </a:extLst>
          </p:cNvPr>
          <p:cNvSpPr txBox="1">
            <a:spLocks/>
          </p:cNvSpPr>
          <p:nvPr/>
        </p:nvSpPr>
        <p:spPr>
          <a:xfrm>
            <a:off x="516889" y="1328957"/>
            <a:ext cx="11800743" cy="2945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• </a:t>
            </a:r>
            <a:r>
              <a:rPr lang="es-ES" dirty="0">
                <a:latin typeface="Comic Sans MS" panose="030F0702030302020204" pitchFamily="66" charset="0"/>
              </a:rPr>
              <a:t>Per a trobar el 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mínim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</a:rPr>
              <a:t>valor de la </a:t>
            </a:r>
            <a:r>
              <a:rPr lang="es-ES" dirty="0" err="1">
                <a:latin typeface="Comic Sans MS" panose="030F0702030302020204" pitchFamily="66" charset="0"/>
              </a:rPr>
              <a:t>funció</a:t>
            </a:r>
            <a:r>
              <a:rPr lang="es-ES" dirty="0">
                <a:latin typeface="Comic Sans MS" panose="030F0702030302020204" pitchFamily="66" charset="0"/>
              </a:rPr>
              <a:t> error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 = </a:t>
            </a:r>
            <a:r>
              <a:rPr lang="es-ES" dirty="0">
                <a:latin typeface="Comic Sans MS" panose="030F0702030302020204" pitchFamily="66" charset="0"/>
              </a:rPr>
              <a:t>E(a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, a</a:t>
            </a:r>
            <a:r>
              <a:rPr lang="es-ES" baseline="-25000" dirty="0">
                <a:latin typeface="Comic Sans MS" panose="030F0702030302020204" pitchFamily="66" charset="0"/>
              </a:rPr>
              <a:t>2</a:t>
            </a:r>
            <a:r>
              <a:rPr lang="es-ES" dirty="0">
                <a:latin typeface="Comic Sans MS" panose="030F0702030302020204" pitchFamily="66" charset="0"/>
              </a:rPr>
              <a:t>, … , </a:t>
            </a:r>
            <a:r>
              <a:rPr lang="es-ES" dirty="0" err="1"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) = </a:t>
            </a:r>
            <a:r>
              <a:rPr lang="es-ES" sz="3600" dirty="0">
                <a:latin typeface="Comic Sans MS" panose="030F0702030302020204" pitchFamily="66" charset="0"/>
              </a:rPr>
              <a:t>Σ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i="1" dirty="0">
                <a:latin typeface="Comic Sans MS" panose="030F0702030302020204" pitchFamily="66" charset="0"/>
              </a:rPr>
              <a:t>(</a:t>
            </a:r>
            <a:r>
              <a:rPr lang="es-ES" dirty="0" err="1">
                <a:latin typeface="Comic Sans MS" panose="030F0702030302020204" pitchFamily="66" charset="0"/>
              </a:rPr>
              <a:t>y</a:t>
            </a:r>
            <a:r>
              <a:rPr lang="es-ES" baseline="-25000" dirty="0" err="1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- y(x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))</a:t>
            </a:r>
            <a:r>
              <a:rPr lang="es-ES" baseline="30000" dirty="0">
                <a:latin typeface="Comic Sans MS" panose="030F0702030302020204" pitchFamily="66" charset="0"/>
              </a:rPr>
              <a:t>2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</a:t>
            </a:r>
            <a:r>
              <a:rPr lang="es-ES" baseline="30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36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Σ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y</a:t>
            </a:r>
            <a:r>
              <a:rPr lang="es-ES" baseline="-250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</a:t>
            </a: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f</a:t>
            </a:r>
            <a:r>
              <a:rPr lang="es-ES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) -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∙∙∙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- 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</a:t>
            </a:r>
            <a:r>
              <a:rPr lang="es-ES" baseline="-250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))</a:t>
            </a:r>
            <a:r>
              <a:rPr lang="es-ES" baseline="30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  <a:p>
            <a:pPr marL="0" indent="0">
              <a:buNone/>
            </a:pPr>
            <a:endParaRPr lang="es-ES" baseline="300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baseline="30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  <a:r>
              <a:rPr lang="es-ES" dirty="0" err="1">
                <a:latin typeface="Comic Sans MS" panose="030F0702030302020204" pitchFamily="66" charset="0"/>
              </a:rPr>
              <a:t>sabem</a:t>
            </a:r>
            <a:r>
              <a:rPr lang="es-ES" dirty="0">
                <a:latin typeface="Comic Sans MS" panose="030F0702030302020204" pitchFamily="66" charset="0"/>
              </a:rPr>
              <a:t> que </a:t>
            </a:r>
            <a:r>
              <a:rPr lang="es-ES" dirty="0" err="1">
                <a:latin typeface="Comic Sans MS" panose="030F0702030302020204" pitchFamily="66" charset="0"/>
              </a:rPr>
              <a:t>s’han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d’anul</a:t>
            </a:r>
            <a:r>
              <a:rPr lang="es-ES" dirty="0" err="1">
                <a:latin typeface="Comic Sans MS" panose="030F0702030302020204" pitchFamily="66" charset="0"/>
                <a:ea typeface="Yu Mincho Light" panose="02020300000000000000" pitchFamily="18" charset="-128"/>
              </a:rPr>
              <a:t>∙</a:t>
            </a:r>
            <a:r>
              <a:rPr lang="es-ES" dirty="0" err="1">
                <a:latin typeface="Comic Sans MS" panose="030F0702030302020204" pitchFamily="66" charset="0"/>
              </a:rPr>
              <a:t>lar</a:t>
            </a:r>
            <a:r>
              <a:rPr lang="es-ES" dirty="0">
                <a:latin typeface="Comic Sans MS" panose="030F0702030302020204" pitchFamily="66" charset="0"/>
              </a:rPr>
              <a:t> totes les </a:t>
            </a:r>
            <a:r>
              <a:rPr lang="es-ES" dirty="0" err="1">
                <a:latin typeface="Comic Sans MS" panose="030F0702030302020204" pitchFamily="66" charset="0"/>
              </a:rPr>
              <a:t>seves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derivads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parcials</a:t>
            </a:r>
            <a:r>
              <a:rPr lang="es-ES" dirty="0">
                <a:latin typeface="Comic Sans MS" panose="030F0702030302020204" pitchFamily="66" charset="0"/>
              </a:rPr>
              <a:t> respecte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a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, … , </a:t>
            </a:r>
            <a:r>
              <a:rPr lang="es-ES" dirty="0" err="1"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baseline="-25000" dirty="0">
                <a:latin typeface="Comic Sans MS" panose="030F0702030302020204" pitchFamily="66" charset="0"/>
              </a:rPr>
              <a:t> </a:t>
            </a:r>
            <a:r>
              <a:rPr lang="es-ES" baseline="30000" dirty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</a:rPr>
              <a:t>:          </a:t>
            </a:r>
            <a:r>
              <a:rPr lang="es-ES" sz="2600" dirty="0">
                <a:latin typeface="Comic Sans MS" panose="030F0702030302020204" pitchFamily="66" charset="0"/>
              </a:rPr>
              <a:t>= 0,</a:t>
            </a:r>
            <a:r>
              <a:rPr lang="es-ES" dirty="0">
                <a:latin typeface="Comic Sans MS" panose="030F0702030302020204" pitchFamily="66" charset="0"/>
              </a:rPr>
              <a:t> … ,         </a:t>
            </a:r>
            <a:r>
              <a:rPr lang="es-ES" sz="2600" dirty="0">
                <a:latin typeface="Comic Sans MS" panose="030F0702030302020204" pitchFamily="66" charset="0"/>
              </a:rPr>
              <a:t>= 0  (és </a:t>
            </a:r>
            <a:r>
              <a:rPr lang="es-ES" sz="2600" dirty="0" err="1">
                <a:latin typeface="Comic Sans MS" panose="030F0702030302020204" pitchFamily="66" charset="0"/>
              </a:rPr>
              <a:t>fàcil</a:t>
            </a:r>
            <a:r>
              <a:rPr lang="es-ES" sz="2600" dirty="0">
                <a:latin typeface="Comic Sans MS" panose="030F0702030302020204" pitchFamily="66" charset="0"/>
              </a:rPr>
              <a:t> veure que </a:t>
            </a:r>
            <a:r>
              <a:rPr lang="es-ES" sz="2600" i="1" dirty="0">
                <a:latin typeface="Comic Sans MS" panose="030F0702030302020204" pitchFamily="66" charset="0"/>
              </a:rPr>
              <a:t>no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dóna</a:t>
            </a:r>
            <a:r>
              <a:rPr lang="es-ES" sz="2600" dirty="0">
                <a:latin typeface="Comic Sans MS" panose="030F0702030302020204" pitchFamily="66" charset="0"/>
              </a:rPr>
              <a:t> un </a:t>
            </a:r>
            <a:r>
              <a:rPr lang="es-ES" sz="2600" dirty="0" err="1">
                <a:latin typeface="Comic Sans MS" panose="030F0702030302020204" pitchFamily="66" charset="0"/>
              </a:rPr>
              <a:t>màxim</a:t>
            </a:r>
            <a:r>
              <a:rPr lang="es-ES" sz="2600" dirty="0">
                <a:latin typeface="Comic Sans MS" panose="030F0702030302020204" pitchFamily="66" charset="0"/>
              </a:rPr>
              <a:t>).</a:t>
            </a:r>
          </a:p>
          <a:p>
            <a:endParaRPr lang="es-ES" dirty="0">
              <a:latin typeface="Comic Sans MS" panose="030F0702030302020204" pitchFamily="66" charset="0"/>
            </a:endParaRPr>
          </a:p>
          <a:p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baseline="-25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33E18D0-B514-FAF5-3B63-ECDD5C3D520D}"/>
              </a:ext>
            </a:extLst>
          </p:cNvPr>
          <p:cNvSpPr txBox="1"/>
          <p:nvPr/>
        </p:nvSpPr>
        <p:spPr>
          <a:xfrm>
            <a:off x="6861092" y="1601382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B94D21F-02F1-0A56-7AF0-C1B21B6A95EC}"/>
              </a:ext>
            </a:extLst>
          </p:cNvPr>
          <p:cNvSpPr txBox="1"/>
          <p:nvPr/>
        </p:nvSpPr>
        <p:spPr>
          <a:xfrm>
            <a:off x="6770523" y="2266941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FA2CD7A-7911-A8DE-6EE5-C01AAC424C73}"/>
              </a:ext>
            </a:extLst>
          </p:cNvPr>
          <p:cNvSpPr txBox="1"/>
          <p:nvPr/>
        </p:nvSpPr>
        <p:spPr>
          <a:xfrm>
            <a:off x="4332376" y="2252821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BBE46CE-9DCF-7859-3FDA-6C1E388DC71F}"/>
              </a:ext>
            </a:extLst>
          </p:cNvPr>
          <p:cNvSpPr txBox="1"/>
          <p:nvPr/>
        </p:nvSpPr>
        <p:spPr>
          <a:xfrm>
            <a:off x="4422945" y="160622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DDAD31F-AD3E-EBAB-6A30-AA3E4C190719}"/>
              </a:ext>
            </a:extLst>
          </p:cNvPr>
          <p:cNvSpPr txBox="1"/>
          <p:nvPr/>
        </p:nvSpPr>
        <p:spPr>
          <a:xfrm>
            <a:off x="2893816" y="3153836"/>
            <a:ext cx="56297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dirty="0">
                <a:latin typeface="Comic Sans MS" panose="030F0702030302020204" pitchFamily="66" charset="0"/>
              </a:rPr>
              <a:t>∂E</a:t>
            </a:r>
            <a:endParaRPr lang="es-ES" sz="26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A3E932C-4432-EE3C-C594-7D4BB5A1CBB4}"/>
              </a:ext>
            </a:extLst>
          </p:cNvPr>
          <p:cNvSpPr txBox="1"/>
          <p:nvPr/>
        </p:nvSpPr>
        <p:spPr>
          <a:xfrm>
            <a:off x="2963774" y="3578722"/>
            <a:ext cx="62388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dirty="0">
                <a:latin typeface="Comic Sans MS" panose="030F0702030302020204" pitchFamily="66" charset="0"/>
              </a:rPr>
              <a:t>∂a</a:t>
            </a:r>
            <a:r>
              <a:rPr lang="es-ES" sz="2600" baseline="-25000" dirty="0">
                <a:latin typeface="Comic Sans MS" panose="030F0702030302020204" pitchFamily="66" charset="0"/>
              </a:rPr>
              <a:t>1</a:t>
            </a:r>
            <a:endParaRPr lang="es-ES" sz="2600" baseline="-25000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2FBC6DDE-42B0-56BE-10F1-FD8EC717137B}"/>
              </a:ext>
            </a:extLst>
          </p:cNvPr>
          <p:cNvCxnSpPr/>
          <p:nvPr/>
        </p:nvCxnSpPr>
        <p:spPr>
          <a:xfrm>
            <a:off x="2796976" y="3604633"/>
            <a:ext cx="75195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578823F-5116-64C4-CF56-9615AC6A8417}"/>
              </a:ext>
            </a:extLst>
          </p:cNvPr>
          <p:cNvSpPr txBox="1"/>
          <p:nvPr/>
        </p:nvSpPr>
        <p:spPr>
          <a:xfrm>
            <a:off x="4922088" y="3167155"/>
            <a:ext cx="56297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dirty="0">
                <a:latin typeface="Comic Sans MS" panose="030F0702030302020204" pitchFamily="66" charset="0"/>
              </a:rPr>
              <a:t>∂E</a:t>
            </a:r>
            <a:endParaRPr lang="es-ES" sz="26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C243F08-7B19-56E8-9E03-4DC02D053E2D}"/>
              </a:ext>
            </a:extLst>
          </p:cNvPr>
          <p:cNvSpPr txBox="1"/>
          <p:nvPr/>
        </p:nvSpPr>
        <p:spPr>
          <a:xfrm>
            <a:off x="4948572" y="3604633"/>
            <a:ext cx="6431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dirty="0">
                <a:latin typeface="Comic Sans MS" panose="030F0702030302020204" pitchFamily="66" charset="0"/>
              </a:rPr>
              <a:t>∂</a:t>
            </a:r>
            <a:r>
              <a:rPr lang="es-ES" sz="2600" dirty="0" err="1">
                <a:latin typeface="Comic Sans MS" panose="030F0702030302020204" pitchFamily="66" charset="0"/>
              </a:rPr>
              <a:t>a</a:t>
            </a:r>
            <a:r>
              <a:rPr lang="es-ES" sz="2600" baseline="-25000" dirty="0" err="1">
                <a:latin typeface="Comic Sans MS" panose="030F0702030302020204" pitchFamily="66" charset="0"/>
              </a:rPr>
              <a:t>p</a:t>
            </a:r>
            <a:endParaRPr lang="es-ES" sz="2600" baseline="-25000" dirty="0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E560AC3C-A658-F4ED-E0FB-5DC58F116064}"/>
              </a:ext>
            </a:extLst>
          </p:cNvPr>
          <p:cNvCxnSpPr/>
          <p:nvPr/>
        </p:nvCxnSpPr>
        <p:spPr>
          <a:xfrm>
            <a:off x="4827597" y="3628594"/>
            <a:ext cx="75195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B66D4E5D-2C7F-C94B-A295-D447B08A6B93}"/>
              </a:ext>
            </a:extLst>
          </p:cNvPr>
          <p:cNvSpPr txBox="1">
            <a:spLocks/>
          </p:cNvSpPr>
          <p:nvPr/>
        </p:nvSpPr>
        <p:spPr>
          <a:xfrm>
            <a:off x="516888" y="4139117"/>
            <a:ext cx="11800743" cy="2945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  </a:t>
            </a:r>
            <a:r>
              <a:rPr lang="es-ES" dirty="0">
                <a:latin typeface="Comic Sans MS" panose="030F0702030302020204" pitchFamily="66" charset="0"/>
              </a:rPr>
              <a:t>Per a </a:t>
            </a:r>
            <a:r>
              <a:rPr lang="es-ES" dirty="0" err="1">
                <a:latin typeface="Comic Sans MS" panose="030F0702030302020204" pitchFamily="66" charset="0"/>
              </a:rPr>
              <a:t>tot</a:t>
            </a:r>
            <a:r>
              <a:rPr lang="es-ES" dirty="0">
                <a:latin typeface="Comic Sans MS" panose="030F0702030302020204" pitchFamily="66" charset="0"/>
              </a:rPr>
              <a:t> j = 1, 2, …, p, </a:t>
            </a:r>
            <a:r>
              <a:rPr lang="es-ES" dirty="0" err="1">
                <a:latin typeface="Comic Sans MS" panose="030F0702030302020204" pitchFamily="66" charset="0"/>
              </a:rPr>
              <a:t>s’obté</a:t>
            </a:r>
            <a:r>
              <a:rPr lang="es-ES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es-ES" sz="2600" dirty="0">
                <a:latin typeface="Comic Sans MS" panose="030F0702030302020204" pitchFamily="66" charset="0"/>
              </a:rPr>
              <a:t>0 =</a:t>
            </a:r>
            <a:r>
              <a:rPr lang="es-ES" dirty="0">
                <a:latin typeface="Comic Sans MS" panose="030F0702030302020204" pitchFamily="66" charset="0"/>
              </a:rPr>
              <a:t>         </a:t>
            </a:r>
            <a:r>
              <a:rPr lang="es-ES" sz="2600" dirty="0">
                <a:latin typeface="Comic Sans MS" panose="030F0702030302020204" pitchFamily="66" charset="0"/>
              </a:rPr>
              <a:t>= </a:t>
            </a:r>
            <a:r>
              <a:rPr lang="es-ES" sz="3600" dirty="0">
                <a:latin typeface="Comic Sans MS" panose="030F0702030302020204" pitchFamily="66" charset="0"/>
              </a:rPr>
              <a:t>Σ</a:t>
            </a:r>
            <a:r>
              <a:rPr lang="es-ES" dirty="0">
                <a:latin typeface="Comic Sans MS" panose="030F0702030302020204" pitchFamily="66" charset="0"/>
              </a:rPr>
              <a:t> ( </a:t>
            </a:r>
            <a:r>
              <a:rPr lang="es-ES" sz="2600" dirty="0">
                <a:latin typeface="Comic Sans MS" panose="030F0702030302020204" pitchFamily="66" charset="0"/>
              </a:rPr>
              <a:t>2 ∙</a:t>
            </a:r>
            <a:r>
              <a:rPr lang="es-ES" sz="2600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600" i="1" dirty="0">
                <a:latin typeface="Comic Sans MS" panose="030F0702030302020204" pitchFamily="66" charset="0"/>
              </a:rPr>
              <a:t>(</a:t>
            </a:r>
            <a:r>
              <a:rPr lang="es-ES" sz="2600" dirty="0" err="1">
                <a:latin typeface="Comic Sans MS" panose="030F0702030302020204" pitchFamily="66" charset="0"/>
              </a:rPr>
              <a:t>y</a:t>
            </a:r>
            <a:r>
              <a:rPr lang="es-ES" sz="2600" baseline="-25000" dirty="0" err="1">
                <a:latin typeface="Comic Sans MS" panose="030F0702030302020204" pitchFamily="66" charset="0"/>
              </a:rPr>
              <a:t>i</a:t>
            </a:r>
            <a:r>
              <a:rPr lang="es-ES" sz="2600" dirty="0">
                <a:latin typeface="Comic Sans MS" panose="030F0702030302020204" pitchFamily="66" charset="0"/>
              </a:rPr>
              <a:t>- a</a:t>
            </a:r>
            <a:r>
              <a:rPr lang="es-ES" sz="2600" baseline="-25000" dirty="0">
                <a:latin typeface="Comic Sans MS" panose="030F0702030302020204" pitchFamily="66" charset="0"/>
              </a:rPr>
              <a:t>1</a:t>
            </a:r>
            <a:r>
              <a:rPr lang="es-ES" sz="2600" dirty="0">
                <a:latin typeface="Comic Sans MS" panose="030F0702030302020204" pitchFamily="66" charset="0"/>
              </a:rPr>
              <a:t> f</a:t>
            </a:r>
            <a:r>
              <a:rPr lang="es-ES" sz="2600" baseline="-25000" dirty="0">
                <a:latin typeface="Comic Sans MS" panose="030F0702030302020204" pitchFamily="66" charset="0"/>
              </a:rPr>
              <a:t>1</a:t>
            </a:r>
            <a:r>
              <a:rPr lang="es-ES" sz="2600" dirty="0">
                <a:latin typeface="Comic Sans MS" panose="030F0702030302020204" pitchFamily="66" charset="0"/>
              </a:rPr>
              <a:t>(x</a:t>
            </a:r>
            <a:r>
              <a:rPr lang="es-ES" sz="2600" baseline="-25000" dirty="0">
                <a:latin typeface="Comic Sans MS" panose="030F0702030302020204" pitchFamily="66" charset="0"/>
              </a:rPr>
              <a:t>i</a:t>
            </a:r>
            <a:r>
              <a:rPr lang="es-ES" sz="2600" dirty="0">
                <a:latin typeface="Comic Sans MS" panose="030F0702030302020204" pitchFamily="66" charset="0"/>
              </a:rPr>
              <a:t>) - </a:t>
            </a:r>
            <a:r>
              <a:rPr lang="es-ES" sz="2600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∙∙∙</a:t>
            </a:r>
            <a:r>
              <a:rPr lang="es-ES" sz="2600" dirty="0">
                <a:latin typeface="Comic Sans MS" panose="030F0702030302020204" pitchFamily="66" charset="0"/>
              </a:rPr>
              <a:t> - </a:t>
            </a:r>
            <a:r>
              <a:rPr lang="es-ES" sz="2600" dirty="0" err="1">
                <a:latin typeface="Comic Sans MS" panose="030F0702030302020204" pitchFamily="66" charset="0"/>
              </a:rPr>
              <a:t>a</a:t>
            </a:r>
            <a:r>
              <a:rPr lang="es-ES" sz="2600" baseline="-25000" dirty="0" err="1">
                <a:latin typeface="Comic Sans MS" panose="030F0702030302020204" pitchFamily="66" charset="0"/>
              </a:rPr>
              <a:t>p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f</a:t>
            </a:r>
            <a:r>
              <a:rPr lang="es-ES" sz="2600" baseline="-25000" dirty="0" err="1">
                <a:latin typeface="Comic Sans MS" panose="030F0702030302020204" pitchFamily="66" charset="0"/>
              </a:rPr>
              <a:t>p</a:t>
            </a:r>
            <a:r>
              <a:rPr lang="es-ES" sz="2600" dirty="0">
                <a:latin typeface="Comic Sans MS" panose="030F0702030302020204" pitchFamily="66" charset="0"/>
              </a:rPr>
              <a:t>(x</a:t>
            </a:r>
            <a:r>
              <a:rPr lang="es-ES" sz="2600" baseline="-25000" dirty="0">
                <a:latin typeface="Comic Sans MS" panose="030F0702030302020204" pitchFamily="66" charset="0"/>
              </a:rPr>
              <a:t>i</a:t>
            </a:r>
            <a:r>
              <a:rPr lang="es-ES" sz="2600" dirty="0">
                <a:latin typeface="Comic Sans MS" panose="030F0702030302020204" pitchFamily="66" charset="0"/>
              </a:rPr>
              <a:t>)) ∙ (-</a:t>
            </a:r>
            <a:r>
              <a:rPr lang="es-ES" sz="2600" dirty="0" err="1">
                <a:latin typeface="Comic Sans MS" panose="030F0702030302020204" pitchFamily="66" charset="0"/>
              </a:rPr>
              <a:t>f</a:t>
            </a:r>
            <a:r>
              <a:rPr lang="es-ES" sz="2600" baseline="-25000" dirty="0" err="1">
                <a:latin typeface="Comic Sans MS" panose="030F0702030302020204" pitchFamily="66" charset="0"/>
              </a:rPr>
              <a:t>j</a:t>
            </a:r>
            <a:r>
              <a:rPr lang="es-ES" sz="2600" dirty="0">
                <a:latin typeface="Comic Sans MS" panose="030F0702030302020204" pitchFamily="66" charset="0"/>
              </a:rPr>
              <a:t>(x</a:t>
            </a:r>
            <a:r>
              <a:rPr lang="es-ES" sz="2600" baseline="-25000" dirty="0">
                <a:latin typeface="Comic Sans MS" panose="030F0702030302020204" pitchFamily="66" charset="0"/>
              </a:rPr>
              <a:t>i</a:t>
            </a:r>
            <a:r>
              <a:rPr lang="es-ES" sz="2600" dirty="0">
                <a:latin typeface="Comic Sans MS" panose="030F0702030302020204" pitchFamily="66" charset="0"/>
              </a:rPr>
              <a:t>)) )</a:t>
            </a:r>
          </a:p>
          <a:p>
            <a:pPr marL="0" indent="0">
              <a:buNone/>
            </a:pPr>
            <a:endParaRPr lang="es-ES" sz="2600" dirty="0">
              <a:latin typeface="Comic Sans MS" panose="030F0702030302020204" pitchFamily="66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B3EA424-DDF6-0023-E00C-426B02556C83}"/>
              </a:ext>
            </a:extLst>
          </p:cNvPr>
          <p:cNvSpPr txBox="1"/>
          <p:nvPr/>
        </p:nvSpPr>
        <p:spPr>
          <a:xfrm>
            <a:off x="3324030" y="4453256"/>
            <a:ext cx="56297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dirty="0">
                <a:latin typeface="Comic Sans MS" panose="030F0702030302020204" pitchFamily="66" charset="0"/>
              </a:rPr>
              <a:t>∂E</a:t>
            </a:r>
            <a:endParaRPr lang="es-ES" sz="26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1716C77-76CF-9FF9-CB2F-35E62915AFB6}"/>
              </a:ext>
            </a:extLst>
          </p:cNvPr>
          <p:cNvSpPr txBox="1"/>
          <p:nvPr/>
        </p:nvSpPr>
        <p:spPr>
          <a:xfrm>
            <a:off x="3330453" y="4950777"/>
            <a:ext cx="6142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dirty="0">
                <a:latin typeface="Comic Sans MS" panose="030F0702030302020204" pitchFamily="66" charset="0"/>
              </a:rPr>
              <a:t>∂a</a:t>
            </a:r>
            <a:r>
              <a:rPr lang="es-ES" sz="2600" baseline="-25000" dirty="0">
                <a:latin typeface="Comic Sans MS" panose="030F0702030302020204" pitchFamily="66" charset="0"/>
              </a:rPr>
              <a:t>j</a:t>
            </a:r>
            <a:endParaRPr lang="es-ES" sz="2600" baseline="-25000" dirty="0"/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5BA37FB5-C0A0-6527-6FB0-6E041862C8AB}"/>
              </a:ext>
            </a:extLst>
          </p:cNvPr>
          <p:cNvCxnSpPr/>
          <p:nvPr/>
        </p:nvCxnSpPr>
        <p:spPr>
          <a:xfrm>
            <a:off x="3238571" y="4945699"/>
            <a:ext cx="75195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14D06D1-AC15-4A71-6E7B-DD0DD18FBEFF}"/>
              </a:ext>
            </a:extLst>
          </p:cNvPr>
          <p:cNvSpPr txBox="1"/>
          <p:nvPr/>
        </p:nvSpPr>
        <p:spPr>
          <a:xfrm>
            <a:off x="4299321" y="5073888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9515E27-D214-8194-FE1A-6463BC956145}"/>
              </a:ext>
            </a:extLst>
          </p:cNvPr>
          <p:cNvSpPr txBox="1"/>
          <p:nvPr/>
        </p:nvSpPr>
        <p:spPr>
          <a:xfrm>
            <a:off x="4389890" y="444039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37" name="Flecha: hacia abajo 36">
            <a:extLst>
              <a:ext uri="{FF2B5EF4-FFF2-40B4-BE49-F238E27FC236}">
                <a16:creationId xmlns:a16="http://schemas.microsoft.com/office/drawing/2014/main" id="{A40F000C-44B5-0640-846B-160B0F58BD44}"/>
              </a:ext>
            </a:extLst>
          </p:cNvPr>
          <p:cNvSpPr/>
          <p:nvPr/>
        </p:nvSpPr>
        <p:spPr>
          <a:xfrm>
            <a:off x="5412992" y="5336983"/>
            <a:ext cx="935200" cy="363794"/>
          </a:xfrm>
          <a:prstGeom prst="downArrow">
            <a:avLst>
              <a:gd name="adj1" fmla="val 50000"/>
              <a:gd name="adj2" fmla="val 5540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Marcador de contenido 2">
            <a:extLst>
              <a:ext uri="{FF2B5EF4-FFF2-40B4-BE49-F238E27FC236}">
                <a16:creationId xmlns:a16="http://schemas.microsoft.com/office/drawing/2014/main" id="{02290256-8AF2-F7F1-131D-8A6CF568E37A}"/>
              </a:ext>
            </a:extLst>
          </p:cNvPr>
          <p:cNvSpPr txBox="1">
            <a:spLocks/>
          </p:cNvSpPr>
          <p:nvPr/>
        </p:nvSpPr>
        <p:spPr>
          <a:xfrm>
            <a:off x="98323" y="5825734"/>
            <a:ext cx="12093677" cy="1504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600" dirty="0">
                <a:latin typeface="Comic Sans MS" panose="030F0702030302020204" pitchFamily="66" charset="0"/>
              </a:rPr>
              <a:t>- </a:t>
            </a:r>
            <a:r>
              <a:rPr lang="es-ES" sz="3600" dirty="0">
                <a:latin typeface="Comic Sans MS" panose="030F0702030302020204" pitchFamily="66" charset="0"/>
              </a:rPr>
              <a:t>Σ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y</a:t>
            </a:r>
            <a:r>
              <a:rPr lang="es-ES" sz="2600" baseline="-25000" dirty="0" err="1">
                <a:latin typeface="Comic Sans MS" panose="030F0702030302020204" pitchFamily="66" charset="0"/>
              </a:rPr>
              <a:t>i</a:t>
            </a:r>
            <a:r>
              <a:rPr lang="es-ES" sz="2600" baseline="-25000" dirty="0">
                <a:latin typeface="Comic Sans MS" panose="030F0702030302020204" pitchFamily="66" charset="0"/>
              </a:rPr>
              <a:t> </a:t>
            </a:r>
            <a:r>
              <a:rPr lang="es-ES" sz="2600" dirty="0" err="1">
                <a:latin typeface="Comic Sans MS" panose="030F0702030302020204" pitchFamily="66" charset="0"/>
              </a:rPr>
              <a:t>f</a:t>
            </a:r>
            <a:r>
              <a:rPr lang="es-ES" sz="2600" baseline="-25000" dirty="0" err="1">
                <a:latin typeface="Comic Sans MS" panose="030F0702030302020204" pitchFamily="66" charset="0"/>
              </a:rPr>
              <a:t>j</a:t>
            </a:r>
            <a:r>
              <a:rPr lang="es-ES" sz="2600" dirty="0">
                <a:latin typeface="Comic Sans MS" panose="030F0702030302020204" pitchFamily="66" charset="0"/>
              </a:rPr>
              <a:t>(x</a:t>
            </a:r>
            <a:r>
              <a:rPr lang="es-ES" sz="2600" baseline="-25000" dirty="0">
                <a:latin typeface="Comic Sans MS" panose="030F0702030302020204" pitchFamily="66" charset="0"/>
              </a:rPr>
              <a:t>i</a:t>
            </a:r>
            <a:r>
              <a:rPr lang="es-ES" sz="2600" dirty="0">
                <a:latin typeface="Comic Sans MS" panose="030F0702030302020204" pitchFamily="66" charset="0"/>
              </a:rPr>
              <a:t>) + a</a:t>
            </a:r>
            <a:r>
              <a:rPr lang="es-ES" sz="2600" baseline="-25000" dirty="0">
                <a:latin typeface="Comic Sans MS" panose="030F0702030302020204" pitchFamily="66" charset="0"/>
              </a:rPr>
              <a:t>1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3600" dirty="0">
                <a:latin typeface="Comic Sans MS" panose="030F0702030302020204" pitchFamily="66" charset="0"/>
              </a:rPr>
              <a:t>Σ </a:t>
            </a:r>
            <a:r>
              <a:rPr lang="es-ES" sz="2600" dirty="0" err="1">
                <a:latin typeface="Comic Sans MS" panose="030F0702030302020204" pitchFamily="66" charset="0"/>
              </a:rPr>
              <a:t>f</a:t>
            </a:r>
            <a:r>
              <a:rPr lang="es-ES" sz="2600" baseline="-25000" dirty="0" err="1">
                <a:latin typeface="Comic Sans MS" panose="030F0702030302020204" pitchFamily="66" charset="0"/>
              </a:rPr>
              <a:t>j</a:t>
            </a:r>
            <a:r>
              <a:rPr lang="es-ES" sz="2600" dirty="0">
                <a:latin typeface="Comic Sans MS" panose="030F0702030302020204" pitchFamily="66" charset="0"/>
              </a:rPr>
              <a:t>(x</a:t>
            </a:r>
            <a:r>
              <a:rPr lang="es-ES" sz="2600" baseline="-25000" dirty="0">
                <a:latin typeface="Comic Sans MS" panose="030F0702030302020204" pitchFamily="66" charset="0"/>
              </a:rPr>
              <a:t>i</a:t>
            </a:r>
            <a:r>
              <a:rPr lang="es-ES" sz="2600" dirty="0">
                <a:latin typeface="Comic Sans MS" panose="030F0702030302020204" pitchFamily="66" charset="0"/>
              </a:rPr>
              <a:t>) f</a:t>
            </a:r>
            <a:r>
              <a:rPr lang="es-ES" sz="2600" baseline="-25000" dirty="0">
                <a:latin typeface="Comic Sans MS" panose="030F0702030302020204" pitchFamily="66" charset="0"/>
              </a:rPr>
              <a:t>1</a:t>
            </a:r>
            <a:r>
              <a:rPr lang="es-ES" sz="2600" dirty="0">
                <a:latin typeface="Comic Sans MS" panose="030F0702030302020204" pitchFamily="66" charset="0"/>
              </a:rPr>
              <a:t>(x</a:t>
            </a:r>
            <a:r>
              <a:rPr lang="es-ES" sz="2600" baseline="-25000" dirty="0">
                <a:latin typeface="Comic Sans MS" panose="030F0702030302020204" pitchFamily="66" charset="0"/>
              </a:rPr>
              <a:t>i</a:t>
            </a:r>
            <a:r>
              <a:rPr lang="es-ES" sz="2600" dirty="0">
                <a:latin typeface="Comic Sans MS" panose="030F0702030302020204" pitchFamily="66" charset="0"/>
              </a:rPr>
              <a:t>) + </a:t>
            </a:r>
            <a:r>
              <a:rPr lang="es-ES" sz="2600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∙∙∙</a:t>
            </a:r>
            <a:r>
              <a:rPr lang="es-ES" sz="2600" dirty="0">
                <a:latin typeface="Comic Sans MS" panose="030F0702030302020204" pitchFamily="66" charset="0"/>
              </a:rPr>
              <a:t> + a</a:t>
            </a:r>
            <a:r>
              <a:rPr lang="es-ES" sz="2600" baseline="-25000" dirty="0">
                <a:latin typeface="Comic Sans MS" panose="030F0702030302020204" pitchFamily="66" charset="0"/>
              </a:rPr>
              <a:t>j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3600" dirty="0">
                <a:latin typeface="Comic Sans MS" panose="030F0702030302020204" pitchFamily="66" charset="0"/>
              </a:rPr>
              <a:t>Σ </a:t>
            </a:r>
            <a:r>
              <a:rPr lang="es-ES" sz="2600" dirty="0" err="1">
                <a:latin typeface="Comic Sans MS" panose="030F0702030302020204" pitchFamily="66" charset="0"/>
              </a:rPr>
              <a:t>f</a:t>
            </a:r>
            <a:r>
              <a:rPr lang="es-ES" sz="2600" baseline="-25000" dirty="0" err="1">
                <a:latin typeface="Comic Sans MS" panose="030F0702030302020204" pitchFamily="66" charset="0"/>
              </a:rPr>
              <a:t>j</a:t>
            </a:r>
            <a:r>
              <a:rPr lang="es-ES" sz="2600" dirty="0">
                <a:latin typeface="Comic Sans MS" panose="030F0702030302020204" pitchFamily="66" charset="0"/>
              </a:rPr>
              <a:t>(x</a:t>
            </a:r>
            <a:r>
              <a:rPr lang="es-ES" sz="2600" baseline="-25000" dirty="0">
                <a:latin typeface="Comic Sans MS" panose="030F0702030302020204" pitchFamily="66" charset="0"/>
              </a:rPr>
              <a:t>i</a:t>
            </a:r>
            <a:r>
              <a:rPr lang="es-ES" sz="2600" dirty="0">
                <a:latin typeface="Comic Sans MS" panose="030F0702030302020204" pitchFamily="66" charset="0"/>
              </a:rPr>
              <a:t>) </a:t>
            </a:r>
            <a:r>
              <a:rPr lang="es-ES" sz="2600" dirty="0" err="1">
                <a:latin typeface="Comic Sans MS" panose="030F0702030302020204" pitchFamily="66" charset="0"/>
              </a:rPr>
              <a:t>f</a:t>
            </a:r>
            <a:r>
              <a:rPr lang="es-ES" sz="2600" baseline="-25000" dirty="0" err="1">
                <a:latin typeface="Comic Sans MS" panose="030F0702030302020204" pitchFamily="66" charset="0"/>
              </a:rPr>
              <a:t>j</a:t>
            </a:r>
            <a:r>
              <a:rPr lang="es-ES" sz="2600" dirty="0">
                <a:latin typeface="Comic Sans MS" panose="030F0702030302020204" pitchFamily="66" charset="0"/>
              </a:rPr>
              <a:t>(x</a:t>
            </a:r>
            <a:r>
              <a:rPr lang="es-ES" sz="2600" baseline="-25000" dirty="0">
                <a:latin typeface="Comic Sans MS" panose="030F0702030302020204" pitchFamily="66" charset="0"/>
              </a:rPr>
              <a:t>i</a:t>
            </a:r>
            <a:r>
              <a:rPr lang="es-ES" sz="2600" dirty="0">
                <a:latin typeface="Comic Sans MS" panose="030F0702030302020204" pitchFamily="66" charset="0"/>
              </a:rPr>
              <a:t>) + </a:t>
            </a:r>
            <a:r>
              <a:rPr lang="es-ES" sz="2600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∙∙∙</a:t>
            </a:r>
            <a:r>
              <a:rPr lang="es-ES" sz="2600" dirty="0">
                <a:latin typeface="Comic Sans MS" panose="030F0702030302020204" pitchFamily="66" charset="0"/>
              </a:rPr>
              <a:t> + </a:t>
            </a:r>
            <a:r>
              <a:rPr lang="es-ES" sz="2600" dirty="0" err="1">
                <a:latin typeface="Comic Sans MS" panose="030F0702030302020204" pitchFamily="66" charset="0"/>
              </a:rPr>
              <a:t>a</a:t>
            </a:r>
            <a:r>
              <a:rPr lang="es-ES" sz="2600" baseline="-25000" dirty="0" err="1">
                <a:latin typeface="Comic Sans MS" panose="030F0702030302020204" pitchFamily="66" charset="0"/>
              </a:rPr>
              <a:t>p</a:t>
            </a:r>
            <a:r>
              <a:rPr lang="es-ES" sz="2600" dirty="0">
                <a:latin typeface="Comic Sans MS" panose="030F0702030302020204" pitchFamily="66" charset="0"/>
              </a:rPr>
              <a:t> </a:t>
            </a:r>
            <a:r>
              <a:rPr lang="es-ES" sz="3600" dirty="0">
                <a:latin typeface="Comic Sans MS" panose="030F0702030302020204" pitchFamily="66" charset="0"/>
              </a:rPr>
              <a:t>Σ </a:t>
            </a:r>
            <a:r>
              <a:rPr lang="es-ES" sz="2600" dirty="0" err="1">
                <a:latin typeface="Comic Sans MS" panose="030F0702030302020204" pitchFamily="66" charset="0"/>
              </a:rPr>
              <a:t>f</a:t>
            </a:r>
            <a:r>
              <a:rPr lang="es-ES" sz="2600" baseline="-25000" dirty="0" err="1">
                <a:latin typeface="Comic Sans MS" panose="030F0702030302020204" pitchFamily="66" charset="0"/>
              </a:rPr>
              <a:t>j</a:t>
            </a:r>
            <a:r>
              <a:rPr lang="es-ES" sz="2600" dirty="0">
                <a:latin typeface="Comic Sans MS" panose="030F0702030302020204" pitchFamily="66" charset="0"/>
              </a:rPr>
              <a:t>(x</a:t>
            </a:r>
            <a:r>
              <a:rPr lang="es-ES" sz="2600" baseline="-25000" dirty="0">
                <a:latin typeface="Comic Sans MS" panose="030F0702030302020204" pitchFamily="66" charset="0"/>
              </a:rPr>
              <a:t>i</a:t>
            </a:r>
            <a:r>
              <a:rPr lang="es-ES" sz="2600" dirty="0">
                <a:latin typeface="Comic Sans MS" panose="030F0702030302020204" pitchFamily="66" charset="0"/>
              </a:rPr>
              <a:t>) </a:t>
            </a:r>
            <a:r>
              <a:rPr lang="es-ES" sz="2600" dirty="0" err="1">
                <a:latin typeface="Comic Sans MS" panose="030F0702030302020204" pitchFamily="66" charset="0"/>
              </a:rPr>
              <a:t>f</a:t>
            </a:r>
            <a:r>
              <a:rPr lang="es-ES" sz="2600" baseline="-25000" dirty="0" err="1">
                <a:latin typeface="Comic Sans MS" panose="030F0702030302020204" pitchFamily="66" charset="0"/>
              </a:rPr>
              <a:t>p</a:t>
            </a:r>
            <a:r>
              <a:rPr lang="es-ES" sz="2600" dirty="0">
                <a:latin typeface="Comic Sans MS" panose="030F0702030302020204" pitchFamily="66" charset="0"/>
              </a:rPr>
              <a:t>(x</a:t>
            </a:r>
            <a:r>
              <a:rPr lang="es-ES" sz="2600" baseline="-25000" dirty="0">
                <a:latin typeface="Comic Sans MS" panose="030F0702030302020204" pitchFamily="66" charset="0"/>
              </a:rPr>
              <a:t>i</a:t>
            </a:r>
            <a:r>
              <a:rPr lang="es-ES" sz="2600" dirty="0">
                <a:latin typeface="Comic Sans MS" panose="030F0702030302020204" pitchFamily="66" charset="0"/>
              </a:rPr>
              <a:t>)=0.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3259F934-091B-0B06-321C-07AA383E2E86}"/>
              </a:ext>
            </a:extLst>
          </p:cNvPr>
          <p:cNvSpPr txBox="1"/>
          <p:nvPr/>
        </p:nvSpPr>
        <p:spPr>
          <a:xfrm>
            <a:off x="347823" y="622394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73FBE8C9-675B-374D-3D06-E8E9D7E832F6}"/>
              </a:ext>
            </a:extLst>
          </p:cNvPr>
          <p:cNvSpPr txBox="1"/>
          <p:nvPr/>
        </p:nvSpPr>
        <p:spPr>
          <a:xfrm>
            <a:off x="2553961" y="624012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6F045F64-B049-B222-BE96-0D46A40F7115}"/>
              </a:ext>
            </a:extLst>
          </p:cNvPr>
          <p:cNvSpPr txBox="1"/>
          <p:nvPr/>
        </p:nvSpPr>
        <p:spPr>
          <a:xfrm>
            <a:off x="5982720" y="6219376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9DDCAC5C-EF4F-A4EF-4140-213AC4BFEC52}"/>
              </a:ext>
            </a:extLst>
          </p:cNvPr>
          <p:cNvSpPr txBox="1"/>
          <p:nvPr/>
        </p:nvSpPr>
        <p:spPr>
          <a:xfrm>
            <a:off x="9411479" y="6219376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699082D5-5F89-46C9-2CEC-9B07E81109CF}"/>
              </a:ext>
            </a:extLst>
          </p:cNvPr>
          <p:cNvSpPr txBox="1"/>
          <p:nvPr/>
        </p:nvSpPr>
        <p:spPr>
          <a:xfrm>
            <a:off x="485839" y="5561136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0F5DD06E-4214-5330-7520-31D9386E92DD}"/>
              </a:ext>
            </a:extLst>
          </p:cNvPr>
          <p:cNvSpPr txBox="1"/>
          <p:nvPr/>
        </p:nvSpPr>
        <p:spPr>
          <a:xfrm>
            <a:off x="2690664" y="554394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4BA15F2C-2CCA-8F2B-5E3B-A856439AFE70}"/>
              </a:ext>
            </a:extLst>
          </p:cNvPr>
          <p:cNvSpPr txBox="1"/>
          <p:nvPr/>
        </p:nvSpPr>
        <p:spPr>
          <a:xfrm>
            <a:off x="6076168" y="554878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4DC0DC5D-718C-2C06-9CC5-31E428C5022D}"/>
              </a:ext>
            </a:extLst>
          </p:cNvPr>
          <p:cNvSpPr txBox="1"/>
          <p:nvPr/>
        </p:nvSpPr>
        <p:spPr>
          <a:xfrm>
            <a:off x="9428159" y="557551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50454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19" grpId="0"/>
      <p:bldP spid="21" grpId="0"/>
      <p:bldP spid="22" grpId="0"/>
      <p:bldP spid="24" grpId="0"/>
      <p:bldP spid="25" grpId="0"/>
      <p:bldP spid="37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1E96B-2D3B-8AB5-4AF8-781218BBC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715BF8A8-055A-3DC1-406F-6AEE235A8195}"/>
              </a:ext>
            </a:extLst>
          </p:cNvPr>
          <p:cNvSpPr txBox="1">
            <a:spLocks/>
          </p:cNvSpPr>
          <p:nvPr/>
        </p:nvSpPr>
        <p:spPr>
          <a:xfrm>
            <a:off x="516891" y="1551659"/>
            <a:ext cx="12079812" cy="5306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Que </a:t>
            </a:r>
            <a:r>
              <a:rPr lang="es-ES" dirty="0" err="1">
                <a:latin typeface="Comic Sans MS" panose="030F0702030302020204" pitchFamily="66" charset="0"/>
              </a:rPr>
              <a:t>dóna</a:t>
            </a:r>
            <a:r>
              <a:rPr lang="es-ES" dirty="0">
                <a:latin typeface="Comic Sans MS" panose="030F0702030302020204" pitchFamily="66" charset="0"/>
              </a:rPr>
              <a:t> lloc a un sistema </a:t>
            </a:r>
            <a:r>
              <a:rPr lang="es-ES" dirty="0" err="1">
                <a:latin typeface="Comic Sans MS" panose="030F0702030302020204" pitchFamily="66" charset="0"/>
              </a:rPr>
              <a:t>d’equacions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lineals</a:t>
            </a:r>
            <a:r>
              <a:rPr lang="es-ES" dirty="0">
                <a:latin typeface="Comic Sans MS" panose="030F0702030302020204" pitchFamily="66" charset="0"/>
              </a:rPr>
              <a:t> (en les </a:t>
            </a:r>
            <a:r>
              <a:rPr lang="es-ES" dirty="0" err="1">
                <a:latin typeface="Comic Sans MS" panose="030F0702030302020204" pitchFamily="66" charset="0"/>
              </a:rPr>
              <a:t>incògnites</a:t>
            </a:r>
            <a:r>
              <a:rPr lang="es-ES" dirty="0"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a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, a</a:t>
            </a:r>
            <a:r>
              <a:rPr lang="es-ES" baseline="-25000" dirty="0">
                <a:latin typeface="Comic Sans MS" panose="030F0702030302020204" pitchFamily="66" charset="0"/>
              </a:rPr>
              <a:t>2</a:t>
            </a:r>
            <a:r>
              <a:rPr lang="es-ES" dirty="0">
                <a:latin typeface="Comic Sans MS" panose="030F0702030302020204" pitchFamily="66" charset="0"/>
              </a:rPr>
              <a:t>, … , </a:t>
            </a:r>
            <a:r>
              <a:rPr lang="es-ES" dirty="0" err="1"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baseline="-25000" dirty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∈ R) que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podem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escriure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matricialment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com</a:t>
            </a:r>
            <a:r>
              <a:rPr lang="es-ES" dirty="0">
                <a:latin typeface="Comic Sans MS" panose="030F0702030302020204" pitchFamily="66" charset="0"/>
                <a:ea typeface="Cambria Math" panose="02040503050406030204" pitchFamily="18" charset="0"/>
              </a:rPr>
              <a:t>:</a:t>
            </a:r>
            <a:r>
              <a:rPr lang="es-ES" dirty="0"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Σf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f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    Σf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f</a:t>
            </a:r>
            <a:r>
              <a:rPr lang="es-ES" baseline="-25000" dirty="0">
                <a:latin typeface="Comic Sans MS" panose="030F0702030302020204" pitchFamily="66" charset="0"/>
              </a:rPr>
              <a:t>2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  ∙∙∙   Σf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</a:t>
            </a:r>
            <a:r>
              <a:rPr lang="es-ES" dirty="0" err="1">
                <a:latin typeface="Comic Sans MS" panose="030F0702030302020204" pitchFamily="66" charset="0"/>
              </a:rPr>
              <a:t>f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     a</a:t>
            </a:r>
            <a:r>
              <a:rPr lang="es-ES" baseline="-25000" dirty="0">
                <a:latin typeface="Comic Sans MS" panose="030F0702030302020204" pitchFamily="66" charset="0"/>
              </a:rPr>
              <a:t>1         </a:t>
            </a:r>
            <a:r>
              <a:rPr lang="es-ES" dirty="0">
                <a:latin typeface="Comic Sans MS" panose="030F0702030302020204" pitchFamily="66" charset="0"/>
              </a:rPr>
              <a:t>Σf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</a:t>
            </a:r>
            <a:r>
              <a:rPr lang="es-ES" dirty="0" err="1">
                <a:latin typeface="Comic Sans MS" panose="030F0702030302020204" pitchFamily="66" charset="0"/>
              </a:rPr>
              <a:t>y</a:t>
            </a:r>
            <a:r>
              <a:rPr lang="es-ES" baseline="-25000" dirty="0" err="1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s-E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Σf</a:t>
            </a:r>
            <a:r>
              <a:rPr lang="es-ES" baseline="-25000" dirty="0">
                <a:latin typeface="Comic Sans MS" panose="030F0702030302020204" pitchFamily="66" charset="0"/>
              </a:rPr>
              <a:t>2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f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    Σf</a:t>
            </a:r>
            <a:r>
              <a:rPr lang="es-ES" baseline="-25000" dirty="0">
                <a:latin typeface="Comic Sans MS" panose="030F0702030302020204" pitchFamily="66" charset="0"/>
              </a:rPr>
              <a:t>2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f</a:t>
            </a:r>
            <a:r>
              <a:rPr lang="es-ES" baseline="-25000" dirty="0">
                <a:latin typeface="Comic Sans MS" panose="030F0702030302020204" pitchFamily="66" charset="0"/>
              </a:rPr>
              <a:t>2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  ∙∙∙   Σf</a:t>
            </a:r>
            <a:r>
              <a:rPr lang="es-ES" baseline="-25000" dirty="0">
                <a:latin typeface="Comic Sans MS" panose="030F0702030302020204" pitchFamily="66" charset="0"/>
              </a:rPr>
              <a:t>2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</a:t>
            </a:r>
            <a:r>
              <a:rPr lang="es-ES" dirty="0" err="1">
                <a:latin typeface="Comic Sans MS" panose="030F0702030302020204" pitchFamily="66" charset="0"/>
              </a:rPr>
              <a:t>f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    a</a:t>
            </a:r>
            <a:r>
              <a:rPr lang="es-ES" baseline="-25000" dirty="0">
                <a:latin typeface="Comic Sans MS" panose="030F0702030302020204" pitchFamily="66" charset="0"/>
              </a:rPr>
              <a:t>2         </a:t>
            </a:r>
            <a:r>
              <a:rPr lang="es-ES" dirty="0">
                <a:latin typeface="Comic Sans MS" panose="030F0702030302020204" pitchFamily="66" charset="0"/>
              </a:rPr>
              <a:t>Σf</a:t>
            </a:r>
            <a:r>
              <a:rPr lang="es-ES" baseline="-25000" dirty="0">
                <a:latin typeface="Comic Sans MS" panose="030F0702030302020204" pitchFamily="66" charset="0"/>
              </a:rPr>
              <a:t>2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</a:t>
            </a:r>
            <a:r>
              <a:rPr lang="es-ES" dirty="0" err="1">
                <a:latin typeface="Comic Sans MS" panose="030F0702030302020204" pitchFamily="66" charset="0"/>
              </a:rPr>
              <a:t>y</a:t>
            </a:r>
            <a:r>
              <a:rPr lang="es-ES" baseline="-25000" dirty="0" err="1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    ,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                              …                                         …            …</a:t>
            </a:r>
          </a:p>
          <a:p>
            <a:pPr marL="0" indent="0">
              <a:buNone/>
            </a:pPr>
            <a:r>
              <a:rPr lang="es-ES" dirty="0" err="1">
                <a:latin typeface="Comic Sans MS" panose="030F0702030302020204" pitchFamily="66" charset="0"/>
              </a:rPr>
              <a:t>Σf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f</a:t>
            </a:r>
            <a:r>
              <a:rPr lang="es-ES" baseline="-25000" dirty="0">
                <a:latin typeface="Comic Sans MS" panose="030F0702030302020204" pitchFamily="66" charset="0"/>
              </a:rPr>
              <a:t>1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    </a:t>
            </a:r>
            <a:r>
              <a:rPr lang="es-ES" dirty="0" err="1">
                <a:latin typeface="Comic Sans MS" panose="030F0702030302020204" pitchFamily="66" charset="0"/>
              </a:rPr>
              <a:t>Σf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f</a:t>
            </a:r>
            <a:r>
              <a:rPr lang="es-ES" baseline="-25000" dirty="0">
                <a:latin typeface="Comic Sans MS" panose="030F0702030302020204" pitchFamily="66" charset="0"/>
              </a:rPr>
              <a:t>2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  ∙∙∙   </a:t>
            </a:r>
            <a:r>
              <a:rPr lang="es-ES" dirty="0" err="1">
                <a:latin typeface="Comic Sans MS" panose="030F0702030302020204" pitchFamily="66" charset="0"/>
              </a:rPr>
              <a:t>Σf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</a:t>
            </a:r>
            <a:r>
              <a:rPr lang="es-ES" dirty="0" err="1">
                <a:latin typeface="Comic Sans MS" panose="030F0702030302020204" pitchFamily="66" charset="0"/>
              </a:rPr>
              <a:t>f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    </a:t>
            </a:r>
            <a:r>
              <a:rPr lang="es-ES" dirty="0" err="1"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baseline="-25000" dirty="0">
                <a:latin typeface="Comic Sans MS" panose="030F0702030302020204" pitchFamily="66" charset="0"/>
              </a:rPr>
              <a:t>           </a:t>
            </a:r>
            <a:r>
              <a:rPr lang="es-ES" dirty="0" err="1">
                <a:latin typeface="Comic Sans MS" panose="030F0702030302020204" pitchFamily="66" charset="0"/>
              </a:rPr>
              <a:t>Σf</a:t>
            </a:r>
            <a:r>
              <a:rPr lang="es-ES" baseline="-25000" dirty="0" err="1">
                <a:latin typeface="Comic Sans MS" panose="030F0702030302020204" pitchFamily="66" charset="0"/>
              </a:rPr>
              <a:t>p</a:t>
            </a:r>
            <a:r>
              <a:rPr lang="es-ES" dirty="0">
                <a:latin typeface="Comic Sans MS" panose="030F0702030302020204" pitchFamily="66" charset="0"/>
              </a:rPr>
              <a:t>(x</a:t>
            </a:r>
            <a:r>
              <a:rPr lang="es-ES" baseline="-25000" dirty="0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) </a:t>
            </a:r>
            <a:r>
              <a:rPr lang="es-ES" dirty="0" err="1">
                <a:latin typeface="Comic Sans MS" panose="030F0702030302020204" pitchFamily="66" charset="0"/>
              </a:rPr>
              <a:t>y</a:t>
            </a:r>
            <a:r>
              <a:rPr lang="es-ES" baseline="-25000" dirty="0" err="1">
                <a:latin typeface="Comic Sans MS" panose="030F0702030302020204" pitchFamily="66" charset="0"/>
              </a:rPr>
              <a:t>i</a:t>
            </a:r>
            <a:r>
              <a:rPr lang="es-ES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s-E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sistema que </a:t>
            </a:r>
            <a:r>
              <a:rPr lang="es-ES" dirty="0" err="1">
                <a:latin typeface="Comic Sans MS" panose="030F0702030302020204" pitchFamily="66" charset="0"/>
              </a:rPr>
              <a:t>sempre</a:t>
            </a:r>
            <a:r>
              <a:rPr lang="es-ES" dirty="0">
                <a:latin typeface="Comic Sans MS" panose="030F0702030302020204" pitchFamily="66" charset="0"/>
              </a:rPr>
              <a:t> té </a:t>
            </a:r>
            <a:r>
              <a:rPr lang="es-ES" dirty="0" err="1">
                <a:latin typeface="Comic Sans MS" panose="030F0702030302020204" pitchFamily="66" charset="0"/>
              </a:rPr>
              <a:t>solució</a:t>
            </a:r>
            <a:r>
              <a:rPr lang="es-ES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9261677" y="4224608"/>
            <a:ext cx="34817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500" dirty="0"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6BC1363-A40C-E416-894C-260A69037B35}"/>
              </a:ext>
            </a:extLst>
          </p:cNvPr>
          <p:cNvSpPr txBox="1">
            <a:spLocks/>
          </p:cNvSpPr>
          <p:nvPr/>
        </p:nvSpPr>
        <p:spPr>
          <a:xfrm>
            <a:off x="516891" y="438263"/>
            <a:ext cx="10800000" cy="793719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rgbClr val="7030A0"/>
                </a:solidFill>
              </a:rPr>
              <a:t>… el </a:t>
            </a:r>
            <a:r>
              <a:rPr lang="es-ES" b="1" dirty="0" err="1">
                <a:solidFill>
                  <a:srgbClr val="7030A0"/>
                </a:solidFill>
              </a:rPr>
              <a:t>procediment</a:t>
            </a:r>
            <a:r>
              <a:rPr lang="es-ES" b="1" dirty="0">
                <a:solidFill>
                  <a:srgbClr val="7030A0"/>
                </a:solidFill>
              </a:rPr>
              <a:t>    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1FEDB05-CA04-BBEC-A068-0D4ED2EFA250}"/>
              </a:ext>
            </a:extLst>
          </p:cNvPr>
          <p:cNvSpPr txBox="1"/>
          <p:nvPr/>
        </p:nvSpPr>
        <p:spPr>
          <a:xfrm>
            <a:off x="608400" y="2844549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48A422B-E4B8-0852-F96F-A8BD3E7639C4}"/>
              </a:ext>
            </a:extLst>
          </p:cNvPr>
          <p:cNvSpPr txBox="1"/>
          <p:nvPr/>
        </p:nvSpPr>
        <p:spPr>
          <a:xfrm>
            <a:off x="552586" y="337371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2008471-ACD6-95A9-DC5D-B92330FC398B}"/>
              </a:ext>
            </a:extLst>
          </p:cNvPr>
          <p:cNvSpPr txBox="1"/>
          <p:nvPr/>
        </p:nvSpPr>
        <p:spPr>
          <a:xfrm>
            <a:off x="3120542" y="2844549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7C6FFCC-7357-5CAA-5F5E-DD293C79D2F5}"/>
              </a:ext>
            </a:extLst>
          </p:cNvPr>
          <p:cNvSpPr txBox="1"/>
          <p:nvPr/>
        </p:nvSpPr>
        <p:spPr>
          <a:xfrm>
            <a:off x="6082564" y="2830926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0FF7203-BE05-264F-F13C-1069481D40B8}"/>
              </a:ext>
            </a:extLst>
          </p:cNvPr>
          <p:cNvSpPr txBox="1"/>
          <p:nvPr/>
        </p:nvSpPr>
        <p:spPr>
          <a:xfrm>
            <a:off x="9720704" y="2842273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327D653-2AF5-3809-E90E-926086372D3E}"/>
              </a:ext>
            </a:extLst>
          </p:cNvPr>
          <p:cNvSpPr txBox="1"/>
          <p:nvPr/>
        </p:nvSpPr>
        <p:spPr>
          <a:xfrm>
            <a:off x="608400" y="3839126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606E1E45-8C62-6670-33EB-F5D650F49330}"/>
              </a:ext>
            </a:extLst>
          </p:cNvPr>
          <p:cNvSpPr txBox="1"/>
          <p:nvPr/>
        </p:nvSpPr>
        <p:spPr>
          <a:xfrm>
            <a:off x="3157200" y="3839126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4BFDA169-6E74-B0EC-B2B0-29FAED2B3643}"/>
              </a:ext>
            </a:extLst>
          </p:cNvPr>
          <p:cNvSpPr txBox="1"/>
          <p:nvPr/>
        </p:nvSpPr>
        <p:spPr>
          <a:xfrm>
            <a:off x="6211742" y="3855276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11E9C7B-042A-E7C7-D5B7-D8C0FFDBE1AE}"/>
              </a:ext>
            </a:extLst>
          </p:cNvPr>
          <p:cNvSpPr txBox="1"/>
          <p:nvPr/>
        </p:nvSpPr>
        <p:spPr>
          <a:xfrm>
            <a:off x="9738021" y="3839126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06263126-5EE8-F99A-EFB4-49367478A98A}"/>
              </a:ext>
            </a:extLst>
          </p:cNvPr>
          <p:cNvSpPr txBox="1"/>
          <p:nvPr/>
        </p:nvSpPr>
        <p:spPr>
          <a:xfrm>
            <a:off x="608400" y="4851275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0330F89-D13F-C286-99EA-698C8560EF52}"/>
              </a:ext>
            </a:extLst>
          </p:cNvPr>
          <p:cNvSpPr txBox="1"/>
          <p:nvPr/>
        </p:nvSpPr>
        <p:spPr>
          <a:xfrm>
            <a:off x="3164400" y="4860863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FFAB802C-2BA6-8AAB-4DF8-31D0E7DB975D}"/>
              </a:ext>
            </a:extLst>
          </p:cNvPr>
          <p:cNvSpPr txBox="1"/>
          <p:nvPr/>
        </p:nvSpPr>
        <p:spPr>
          <a:xfrm>
            <a:off x="6130800" y="4879626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4DDFC3F-F06A-BC7D-FD79-B073CE66F80E}"/>
              </a:ext>
            </a:extLst>
          </p:cNvPr>
          <p:cNvSpPr txBox="1"/>
          <p:nvPr/>
        </p:nvSpPr>
        <p:spPr>
          <a:xfrm>
            <a:off x="9836446" y="4902946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772B7440-1238-50D9-1D34-EE332F68456C}"/>
              </a:ext>
            </a:extLst>
          </p:cNvPr>
          <p:cNvSpPr txBox="1"/>
          <p:nvPr/>
        </p:nvSpPr>
        <p:spPr>
          <a:xfrm>
            <a:off x="3029973" y="3392651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5F8CBFE8-5772-D633-036A-A13B6995864D}"/>
              </a:ext>
            </a:extLst>
          </p:cNvPr>
          <p:cNvSpPr txBox="1"/>
          <p:nvPr/>
        </p:nvSpPr>
        <p:spPr>
          <a:xfrm>
            <a:off x="6040231" y="340005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0645396C-1FD5-7D46-1979-3BA9A1F8C824}"/>
              </a:ext>
            </a:extLst>
          </p:cNvPr>
          <p:cNvSpPr txBox="1"/>
          <p:nvPr/>
        </p:nvSpPr>
        <p:spPr>
          <a:xfrm>
            <a:off x="9655308" y="3419481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158AE522-B355-57D4-2EC3-EA3A77CFC2DA}"/>
              </a:ext>
            </a:extLst>
          </p:cNvPr>
          <p:cNvSpPr txBox="1"/>
          <p:nvPr/>
        </p:nvSpPr>
        <p:spPr>
          <a:xfrm>
            <a:off x="552586" y="4385868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2F5B94A9-7567-E892-AE49-B38FE9C86376}"/>
              </a:ext>
            </a:extLst>
          </p:cNvPr>
          <p:cNvSpPr txBox="1"/>
          <p:nvPr/>
        </p:nvSpPr>
        <p:spPr>
          <a:xfrm>
            <a:off x="3120542" y="439518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FD2B2370-FCE7-8F81-838E-7732B3B45553}"/>
              </a:ext>
            </a:extLst>
          </p:cNvPr>
          <p:cNvSpPr txBox="1"/>
          <p:nvPr/>
        </p:nvSpPr>
        <p:spPr>
          <a:xfrm>
            <a:off x="6096000" y="442440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F2AB844C-52C4-B8D8-AD4B-23E64EA01C89}"/>
              </a:ext>
            </a:extLst>
          </p:cNvPr>
          <p:cNvSpPr txBox="1"/>
          <p:nvPr/>
        </p:nvSpPr>
        <p:spPr>
          <a:xfrm>
            <a:off x="9712413" y="442440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79C34A15-B124-FCDF-CB88-A1DFBC125C00}"/>
              </a:ext>
            </a:extLst>
          </p:cNvPr>
          <p:cNvSpPr txBox="1"/>
          <p:nvPr/>
        </p:nvSpPr>
        <p:spPr>
          <a:xfrm>
            <a:off x="506474" y="544279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E4AA43FC-20DE-63AE-082D-2DB8FA876BBC}"/>
              </a:ext>
            </a:extLst>
          </p:cNvPr>
          <p:cNvSpPr txBox="1"/>
          <p:nvPr/>
        </p:nvSpPr>
        <p:spPr>
          <a:xfrm>
            <a:off x="3073831" y="5459222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282F981C-C010-449F-DC6A-3D67D8AF4A46}"/>
              </a:ext>
            </a:extLst>
          </p:cNvPr>
          <p:cNvSpPr txBox="1"/>
          <p:nvPr/>
        </p:nvSpPr>
        <p:spPr>
          <a:xfrm>
            <a:off x="6053106" y="544279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841CFC17-3311-4FD5-DF5E-10242DF70DF4}"/>
              </a:ext>
            </a:extLst>
          </p:cNvPr>
          <p:cNvSpPr txBox="1"/>
          <p:nvPr/>
        </p:nvSpPr>
        <p:spPr>
          <a:xfrm>
            <a:off x="9745877" y="5459222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i=1</a:t>
            </a:r>
          </a:p>
        </p:txBody>
      </p:sp>
      <p:sp>
        <p:nvSpPr>
          <p:cNvPr id="47" name="Abrir corchete 46">
            <a:extLst>
              <a:ext uri="{FF2B5EF4-FFF2-40B4-BE49-F238E27FC236}">
                <a16:creationId xmlns:a16="http://schemas.microsoft.com/office/drawing/2014/main" id="{19A17DAD-CB80-E2E8-89C4-85836BA3B66C}"/>
              </a:ext>
            </a:extLst>
          </p:cNvPr>
          <p:cNvSpPr/>
          <p:nvPr/>
        </p:nvSpPr>
        <p:spPr>
          <a:xfrm>
            <a:off x="461160" y="3012894"/>
            <a:ext cx="103298" cy="28404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Abrir corchete 47">
            <a:extLst>
              <a:ext uri="{FF2B5EF4-FFF2-40B4-BE49-F238E27FC236}">
                <a16:creationId xmlns:a16="http://schemas.microsoft.com/office/drawing/2014/main" id="{CFBBD882-6316-630C-BF44-8E5280324B49}"/>
              </a:ext>
            </a:extLst>
          </p:cNvPr>
          <p:cNvSpPr/>
          <p:nvPr/>
        </p:nvSpPr>
        <p:spPr>
          <a:xfrm>
            <a:off x="8608325" y="3014436"/>
            <a:ext cx="103298" cy="28404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Abrir corchete 48">
            <a:extLst>
              <a:ext uri="{FF2B5EF4-FFF2-40B4-BE49-F238E27FC236}">
                <a16:creationId xmlns:a16="http://schemas.microsoft.com/office/drawing/2014/main" id="{B04C0D07-AF20-012A-1858-4ECF97A04EB0}"/>
              </a:ext>
            </a:extLst>
          </p:cNvPr>
          <p:cNvSpPr/>
          <p:nvPr/>
        </p:nvSpPr>
        <p:spPr>
          <a:xfrm>
            <a:off x="9589042" y="3012894"/>
            <a:ext cx="103298" cy="28404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Abrir corchete 49">
            <a:extLst>
              <a:ext uri="{FF2B5EF4-FFF2-40B4-BE49-F238E27FC236}">
                <a16:creationId xmlns:a16="http://schemas.microsoft.com/office/drawing/2014/main" id="{627C27B3-228D-610E-29CA-CF486B30DC6A}"/>
              </a:ext>
            </a:extLst>
          </p:cNvPr>
          <p:cNvSpPr/>
          <p:nvPr/>
        </p:nvSpPr>
        <p:spPr>
          <a:xfrm flipH="1">
            <a:off x="9110450" y="2988009"/>
            <a:ext cx="118837" cy="28728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Abrir corchete 50">
            <a:extLst>
              <a:ext uri="{FF2B5EF4-FFF2-40B4-BE49-F238E27FC236}">
                <a16:creationId xmlns:a16="http://schemas.microsoft.com/office/drawing/2014/main" id="{4A7B5B03-5F83-A7A0-D85F-52CB63EF5FEE}"/>
              </a:ext>
            </a:extLst>
          </p:cNvPr>
          <p:cNvSpPr/>
          <p:nvPr/>
        </p:nvSpPr>
        <p:spPr>
          <a:xfrm flipH="1">
            <a:off x="8220093" y="3026939"/>
            <a:ext cx="118837" cy="28728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Abrir corchete 51">
            <a:extLst>
              <a:ext uri="{FF2B5EF4-FFF2-40B4-BE49-F238E27FC236}">
                <a16:creationId xmlns:a16="http://schemas.microsoft.com/office/drawing/2014/main" id="{93DEFE17-5123-4071-B9C7-94B4032F5188}"/>
              </a:ext>
            </a:extLst>
          </p:cNvPr>
          <p:cNvSpPr/>
          <p:nvPr/>
        </p:nvSpPr>
        <p:spPr>
          <a:xfrm flipH="1">
            <a:off x="11389992" y="3026939"/>
            <a:ext cx="118837" cy="28728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1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27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44" grpId="0"/>
      <p:bldP spid="45" grpId="0"/>
      <p:bldP spid="46" grpId="0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4992A0D3-816E-8AD4-99C4-931FA119506A}"/>
              </a:ext>
            </a:extLst>
          </p:cNvPr>
          <p:cNvSpPr txBox="1">
            <a:spLocks/>
          </p:cNvSpPr>
          <p:nvPr/>
        </p:nvSpPr>
        <p:spPr>
          <a:xfrm>
            <a:off x="625046" y="171004"/>
            <a:ext cx="10800000" cy="793719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rgbClr val="7030A0"/>
                </a:solidFill>
              </a:rPr>
              <a:t>… el </a:t>
            </a:r>
            <a:r>
              <a:rPr lang="es-ES" b="1" dirty="0" err="1">
                <a:solidFill>
                  <a:srgbClr val="7030A0"/>
                </a:solidFill>
              </a:rPr>
              <a:t>procediment</a:t>
            </a:r>
            <a:r>
              <a:rPr lang="es-ES" b="1" dirty="0">
                <a:solidFill>
                  <a:srgbClr val="7030A0"/>
                </a:solidFill>
              </a:rPr>
              <a:t>    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0C6D52-B588-B675-DD29-6712057A1800}"/>
              </a:ext>
            </a:extLst>
          </p:cNvPr>
          <p:cNvSpPr txBox="1"/>
          <p:nvPr/>
        </p:nvSpPr>
        <p:spPr>
          <a:xfrm>
            <a:off x="696000" y="1140474"/>
            <a:ext cx="10800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sz="2800" dirty="0">
                <a:latin typeface="Comic Sans MS" panose="030F0702030302020204" pitchFamily="66" charset="0"/>
              </a:rPr>
              <a:t>És habitual definir algunes </a:t>
            </a:r>
            <a:r>
              <a:rPr lang="es-ES" sz="2800" dirty="0" err="1">
                <a:latin typeface="Comic Sans MS" panose="030F0702030302020204" pitchFamily="66" charset="0"/>
              </a:rPr>
              <a:t>matrius</a:t>
            </a:r>
            <a:r>
              <a:rPr lang="es-ES" sz="2800" dirty="0"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latin typeface="Comic Sans MS" panose="030F0702030302020204" pitchFamily="66" charset="0"/>
              </a:rPr>
              <a:t>auxiliars</a:t>
            </a:r>
            <a:r>
              <a:rPr lang="es-ES" sz="2800" dirty="0">
                <a:latin typeface="Comic Sans MS" panose="030F0702030302020204" pitchFamily="66" charset="0"/>
              </a:rPr>
              <a:t> per a </a:t>
            </a:r>
            <a:r>
              <a:rPr lang="es-ES" sz="2800" dirty="0" err="1">
                <a:latin typeface="Comic Sans MS" panose="030F0702030302020204" pitchFamily="66" charset="0"/>
              </a:rPr>
              <a:t>expressar</a:t>
            </a:r>
            <a:r>
              <a:rPr lang="es-ES" sz="2800" dirty="0">
                <a:latin typeface="Comic Sans MS" panose="030F0702030302020204" pitchFamily="66" charset="0"/>
              </a:rPr>
              <a:t> </a:t>
            </a:r>
            <a:r>
              <a:rPr lang="es-ES" sz="2800" dirty="0" err="1">
                <a:latin typeface="Comic Sans MS" panose="030F0702030302020204" pitchFamily="66" charset="0"/>
              </a:rPr>
              <a:t>aquest</a:t>
            </a:r>
            <a:r>
              <a:rPr lang="es-ES" sz="2800" dirty="0">
                <a:latin typeface="Comic Sans MS" panose="030F0702030302020204" pitchFamily="66" charset="0"/>
              </a:rPr>
              <a:t> </a:t>
            </a:r>
            <a:r>
              <a:rPr lang="es-ES" sz="2800" dirty="0">
                <a:latin typeface="Comic Sans MS" panose="030F0702030302020204" pitchFamily="66" charset="0"/>
                <a:ea typeface="Cambria Math" panose="02040503050406030204" pitchFamily="18" charset="0"/>
              </a:rPr>
              <a:t>sistema de forma més compacta, útil per a la </a:t>
            </a:r>
            <a:r>
              <a:rPr lang="es-ES" sz="28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resolució</a:t>
            </a:r>
            <a:r>
              <a:rPr lang="es-ES" sz="2800" dirty="0">
                <a:latin typeface="Comic Sans MS" panose="030F0702030302020204" pitchFamily="66" charset="0"/>
                <a:ea typeface="Cambria Math" panose="02040503050406030204" pitchFamily="18" charset="0"/>
              </a:rPr>
              <a:t>:</a:t>
            </a:r>
            <a:r>
              <a:rPr lang="es-ES" sz="2800" dirty="0">
                <a:latin typeface="Comic Sans MS" panose="030F0702030302020204" pitchFamily="66" charset="0"/>
              </a:rPr>
              <a:t>  </a:t>
            </a:r>
          </a:p>
          <a:p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3483F88-B0B6-2B2B-D33C-746DE8633ED4}"/>
              </a:ext>
            </a:extLst>
          </p:cNvPr>
          <p:cNvSpPr txBox="1"/>
          <p:nvPr/>
        </p:nvSpPr>
        <p:spPr>
          <a:xfrm>
            <a:off x="666000" y="2114475"/>
            <a:ext cx="1149812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latin typeface="Comic Sans MS" panose="030F0702030302020204" pitchFamily="66" charset="0"/>
              </a:rPr>
              <a:t>    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∈ M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R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(n x p) </a:t>
            </a:r>
            <a:r>
              <a:rPr lang="es-ES" sz="2500" dirty="0">
                <a:solidFill>
                  <a:schemeClr val="tx2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: cada columna  j  ve donada per  </a:t>
            </a:r>
            <a:r>
              <a:rPr lang="es-ES" sz="25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f</a:t>
            </a:r>
            <a:r>
              <a:rPr lang="es-ES" sz="2500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j</a:t>
            </a:r>
            <a:r>
              <a:rPr lang="es-ES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(x</a:t>
            </a:r>
            <a:r>
              <a:rPr lang="es-ES" sz="25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), </a:t>
            </a:r>
            <a:r>
              <a:rPr lang="es-ES" sz="25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f</a:t>
            </a:r>
            <a:r>
              <a:rPr lang="es-ES" sz="2500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j</a:t>
            </a:r>
            <a:r>
              <a:rPr lang="es-ES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(x</a:t>
            </a:r>
            <a:r>
              <a:rPr lang="es-ES" sz="25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), … , </a:t>
            </a:r>
            <a:r>
              <a:rPr lang="es-ES" sz="25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f</a:t>
            </a:r>
            <a:r>
              <a:rPr lang="es-ES" sz="2500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j</a:t>
            </a:r>
            <a:r>
              <a:rPr lang="es-ES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(</a:t>
            </a:r>
            <a:r>
              <a:rPr lang="es-ES" sz="25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x</a:t>
            </a:r>
            <a:r>
              <a:rPr lang="es-ES" sz="2500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n</a:t>
            </a:r>
            <a:r>
              <a:rPr lang="es-ES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) </a:t>
            </a:r>
            <a:r>
              <a:rPr lang="es-ES" sz="2500" dirty="0">
                <a:solidFill>
                  <a:schemeClr val="tx2"/>
                </a:solidFill>
                <a:latin typeface="Comic Sans MS" panose="030F0702030302020204" pitchFamily="66" charset="0"/>
              </a:rPr>
              <a:t>;</a:t>
            </a:r>
            <a:r>
              <a:rPr lang="es-ES" sz="2500" dirty="0">
                <a:solidFill>
                  <a:schemeClr val="tx2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</a:t>
            </a:r>
            <a:endParaRPr lang="es-ES" sz="25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endParaRPr lang="es-ES_tradnl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BD43DF8B-05F9-A199-1717-C83DAF168530}"/>
              </a:ext>
            </a:extLst>
          </p:cNvPr>
          <p:cNvSpPr txBox="1">
            <a:spLocks/>
          </p:cNvSpPr>
          <p:nvPr/>
        </p:nvSpPr>
        <p:spPr>
          <a:xfrm>
            <a:off x="-237940" y="2611577"/>
            <a:ext cx="12079812" cy="1127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7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</a:t>
            </a:r>
            <a:r>
              <a:rPr lang="es-ES" sz="25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es-ES" sz="2500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∈ M</a:t>
            </a:r>
            <a:r>
              <a:rPr lang="es-ES" sz="250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R</a:t>
            </a: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(n x 1) </a:t>
            </a:r>
            <a:r>
              <a:rPr lang="es-ES" sz="2500" dirty="0">
                <a:solidFill>
                  <a:schemeClr val="tx2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: </a:t>
            </a:r>
            <a:r>
              <a:rPr lang="es-ES" sz="2500" dirty="0" err="1">
                <a:solidFill>
                  <a:schemeClr val="tx2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matriu</a:t>
            </a:r>
            <a:r>
              <a:rPr lang="es-ES" sz="2500" dirty="0">
                <a:solidFill>
                  <a:schemeClr val="tx2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columna </a:t>
            </a:r>
            <a:r>
              <a:rPr lang="es-ES" sz="2500" dirty="0" err="1">
                <a:solidFill>
                  <a:schemeClr val="tx2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amb</a:t>
            </a:r>
            <a:r>
              <a:rPr lang="es-ES" sz="2500" dirty="0">
                <a:solidFill>
                  <a:schemeClr val="tx2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entrades  </a:t>
            </a:r>
            <a:r>
              <a:rPr lang="es-ES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y</a:t>
            </a:r>
            <a:r>
              <a:rPr lang="es-ES" sz="25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, y</a:t>
            </a:r>
            <a:r>
              <a:rPr lang="es-ES" sz="25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, … , </a:t>
            </a:r>
            <a:r>
              <a:rPr lang="es-ES" sz="25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y</a:t>
            </a:r>
            <a:r>
              <a:rPr lang="es-ES" sz="2500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n</a:t>
            </a:r>
            <a:r>
              <a:rPr lang="es-ES" sz="25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chemeClr val="tx2"/>
                </a:solidFill>
                <a:latin typeface="Comic Sans MS" panose="030F0702030302020204" pitchFamily="66" charset="0"/>
              </a:rPr>
              <a:t>;</a:t>
            </a:r>
          </a:p>
          <a:p>
            <a:pPr marL="0" indent="0">
              <a:buNone/>
            </a:pPr>
            <a:r>
              <a:rPr lang="es-ES" sz="25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</a:t>
            </a:r>
            <a:endParaRPr lang="es-ES" sz="25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8C2CA3CC-E9F6-7EDB-5A52-AC752C421745}"/>
              </a:ext>
            </a:extLst>
          </p:cNvPr>
          <p:cNvSpPr txBox="1">
            <a:spLocks/>
          </p:cNvSpPr>
          <p:nvPr/>
        </p:nvSpPr>
        <p:spPr>
          <a:xfrm>
            <a:off x="1144428" y="3123297"/>
            <a:ext cx="8428540" cy="1285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∈ M</a:t>
            </a:r>
            <a:r>
              <a:rPr lang="es-ES" sz="240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R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(p x 1) </a:t>
            </a:r>
            <a:r>
              <a:rPr lang="es-ES" sz="2400" dirty="0">
                <a:solidFill>
                  <a:schemeClr val="tx2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: </a:t>
            </a:r>
            <a:r>
              <a:rPr lang="es-ES" sz="2400" dirty="0" err="1">
                <a:solidFill>
                  <a:schemeClr val="tx2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matriu</a:t>
            </a:r>
            <a:r>
              <a:rPr lang="es-ES" sz="2400" dirty="0">
                <a:solidFill>
                  <a:schemeClr val="tx2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columna </a:t>
            </a:r>
            <a:r>
              <a:rPr lang="es-ES" sz="2400" dirty="0" err="1">
                <a:solidFill>
                  <a:schemeClr val="tx2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amb</a:t>
            </a:r>
            <a:r>
              <a:rPr lang="es-ES" sz="2400" dirty="0">
                <a:solidFill>
                  <a:schemeClr val="tx2"/>
                </a:solidFill>
                <a:latin typeface="Comic Sans MS" panose="030F0702030302020204" pitchFamily="66" charset="0"/>
                <a:ea typeface="Yu Gothic UI" panose="020B0500000000000000" pitchFamily="34" charset="-128"/>
              </a:rPr>
              <a:t> entrades  </a:t>
            </a:r>
            <a:r>
              <a:rPr lang="es-E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es-ES" sz="24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, a</a:t>
            </a:r>
            <a:r>
              <a:rPr lang="es-ES" sz="24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es-E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, … , a</a:t>
            </a:r>
            <a:r>
              <a:rPr lang="es-ES" sz="2400" baseline="-25000" dirty="0">
                <a:solidFill>
                  <a:srgbClr val="00B0F0"/>
                </a:solidFill>
                <a:latin typeface="Comic Sans MS" panose="030F0702030302020204" pitchFamily="66" charset="0"/>
              </a:rPr>
              <a:t>p</a:t>
            </a:r>
            <a:r>
              <a:rPr lang="es-E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s-ES" sz="24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09BBE2E7-5E00-DCB7-AF00-3843FD237403}"/>
              </a:ext>
            </a:extLst>
          </p:cNvPr>
          <p:cNvSpPr txBox="1">
            <a:spLocks/>
          </p:cNvSpPr>
          <p:nvPr/>
        </p:nvSpPr>
        <p:spPr>
          <a:xfrm>
            <a:off x="693872" y="3647122"/>
            <a:ext cx="10645482" cy="1391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Ara, el sistema anterior es pot escriure </a:t>
            </a:r>
            <a:r>
              <a:rPr lang="es-ES" dirty="0" err="1">
                <a:latin typeface="Comic Sans MS" panose="030F0702030302020204" pitchFamily="66" charset="0"/>
              </a:rPr>
              <a:t>com</a:t>
            </a:r>
            <a:r>
              <a:rPr lang="es-ES" dirty="0"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(C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T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a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(C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T </a:t>
            </a:r>
            <a:r>
              <a:rPr lang="es-ES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es-ES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    </a:t>
            </a:r>
            <a:r>
              <a:rPr lang="es-ES" dirty="0">
                <a:latin typeface="Comic Sans MS" panose="030F0702030302020204" pitchFamily="66" charset="0"/>
              </a:rPr>
              <a:t>(</a:t>
            </a:r>
            <a:r>
              <a:rPr lang="es-ES" dirty="0" err="1">
                <a:latin typeface="Comic Sans MS" panose="030F0702030302020204" pitchFamily="66" charset="0"/>
              </a:rPr>
              <a:t>d’on</a:t>
            </a:r>
            <a:r>
              <a:rPr lang="es-ES" dirty="0">
                <a:latin typeface="Comic Sans MS" panose="030F0702030302020204" pitchFamily="66" charset="0"/>
              </a:rPr>
              <a:t> es pot </a:t>
            </a:r>
            <a:r>
              <a:rPr lang="es-ES" dirty="0" err="1">
                <a:latin typeface="Comic Sans MS" panose="030F0702030302020204" pitchFamily="66" charset="0"/>
              </a:rPr>
              <a:t>obtenir</a:t>
            </a:r>
            <a:r>
              <a:rPr lang="es-ES" dirty="0">
                <a:latin typeface="Comic Sans MS" panose="030F0702030302020204" pitchFamily="66" charset="0"/>
              </a:rPr>
              <a:t>  C</a:t>
            </a:r>
            <a:r>
              <a:rPr lang="es-ES" baseline="-25000" dirty="0">
                <a:latin typeface="Comic Sans MS" panose="030F0702030302020204" pitchFamily="66" charset="0"/>
              </a:rPr>
              <a:t>a</a:t>
            </a:r>
            <a:r>
              <a:rPr lang="es-ES" dirty="0">
                <a:latin typeface="Comic Sans MS" panose="030F0702030302020204" pitchFamily="66" charset="0"/>
              </a:rPr>
              <a:t>)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EDC7A53B-2AD4-4D7D-7EB2-676532487AA1}"/>
              </a:ext>
            </a:extLst>
          </p:cNvPr>
          <p:cNvSpPr txBox="1">
            <a:spLocks/>
          </p:cNvSpPr>
          <p:nvPr/>
        </p:nvSpPr>
        <p:spPr>
          <a:xfrm>
            <a:off x="693872" y="4752511"/>
            <a:ext cx="11301483" cy="21586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Que,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quan C</a:t>
            </a:r>
            <a:r>
              <a:rPr lang="es-ES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té 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rang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p  </a:t>
            </a:r>
            <a:r>
              <a:rPr lang="es-ES" dirty="0">
                <a:latin typeface="Comic Sans MS" panose="030F0702030302020204" pitchFamily="66" charset="0"/>
              </a:rPr>
              <a:t>(el més habitual), </a:t>
            </a:r>
            <a:r>
              <a:rPr lang="es-ES" dirty="0" err="1">
                <a:latin typeface="Comic Sans MS" panose="030F0702030302020204" pitchFamily="66" charset="0"/>
              </a:rPr>
              <a:t>permet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deduir</a:t>
            </a:r>
            <a:r>
              <a:rPr lang="es-ES" dirty="0"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                                 a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 C</a:t>
            </a:r>
            <a:r>
              <a:rPr lang="es-ES" baseline="-25000" dirty="0">
                <a:latin typeface="Comic Sans MS" panose="030F0702030302020204" pitchFamily="66" charset="0"/>
              </a:rPr>
              <a:t>a </a:t>
            </a:r>
            <a:r>
              <a:rPr lang="es-ES" dirty="0">
                <a:latin typeface="Comic Sans MS" panose="030F0702030302020204" pitchFamily="66" charset="0"/>
              </a:rPr>
              <a:t>=</a:t>
            </a:r>
            <a:r>
              <a:rPr lang="es-ES" baseline="30000" dirty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</a:rPr>
              <a:t>( (C</a:t>
            </a:r>
            <a:r>
              <a:rPr lang="es-ES" baseline="-25000" dirty="0">
                <a:latin typeface="Comic Sans MS" panose="030F0702030302020204" pitchFamily="66" charset="0"/>
              </a:rPr>
              <a:t>F</a:t>
            </a:r>
            <a:r>
              <a:rPr lang="es-ES" dirty="0">
                <a:latin typeface="Comic Sans MS" panose="030F0702030302020204" pitchFamily="66" charset="0"/>
              </a:rPr>
              <a:t>)</a:t>
            </a:r>
            <a:r>
              <a:rPr lang="es-ES" baseline="30000" dirty="0">
                <a:latin typeface="Comic Sans MS" panose="030F0702030302020204" pitchFamily="66" charset="0"/>
              </a:rPr>
              <a:t>T </a:t>
            </a:r>
            <a:r>
              <a:rPr lang="es-ES" dirty="0">
                <a:latin typeface="Comic Sans MS" panose="030F0702030302020204" pitchFamily="66" charset="0"/>
              </a:rPr>
              <a:t>C</a:t>
            </a:r>
            <a:r>
              <a:rPr lang="es-ES" baseline="-25000" dirty="0">
                <a:latin typeface="Comic Sans MS" panose="030F0702030302020204" pitchFamily="66" charset="0"/>
              </a:rPr>
              <a:t>F </a:t>
            </a:r>
            <a:r>
              <a:rPr lang="es-ES" dirty="0">
                <a:latin typeface="Comic Sans MS" panose="030F0702030302020204" pitchFamily="66" charset="0"/>
              </a:rPr>
              <a:t>)</a:t>
            </a:r>
            <a:r>
              <a:rPr lang="es-ES" baseline="30000" dirty="0">
                <a:latin typeface="Comic Sans MS" panose="030F0702030302020204" pitchFamily="66" charset="0"/>
              </a:rPr>
              <a:t>-1  </a:t>
            </a:r>
            <a:r>
              <a:rPr lang="es-ES" dirty="0">
                <a:latin typeface="Comic Sans MS" panose="030F0702030302020204" pitchFamily="66" charset="0"/>
              </a:rPr>
              <a:t>(C</a:t>
            </a:r>
            <a:r>
              <a:rPr lang="es-ES" baseline="-25000" dirty="0">
                <a:latin typeface="Comic Sans MS" panose="030F0702030302020204" pitchFamily="66" charset="0"/>
              </a:rPr>
              <a:t>F</a:t>
            </a:r>
            <a:r>
              <a:rPr lang="es-ES" dirty="0">
                <a:latin typeface="Comic Sans MS" panose="030F0702030302020204" pitchFamily="66" charset="0"/>
              </a:rPr>
              <a:t>)</a:t>
            </a:r>
            <a:r>
              <a:rPr lang="es-ES" baseline="30000" dirty="0">
                <a:latin typeface="Comic Sans MS" panose="030F0702030302020204" pitchFamily="66" charset="0"/>
              </a:rPr>
              <a:t>T </a:t>
            </a:r>
            <a:r>
              <a:rPr lang="es-ES" dirty="0" err="1">
                <a:latin typeface="Comic Sans MS" panose="030F0702030302020204" pitchFamily="66" charset="0"/>
              </a:rPr>
              <a:t>C</a:t>
            </a:r>
            <a:r>
              <a:rPr lang="es-ES" baseline="-25000" dirty="0" err="1">
                <a:latin typeface="Comic Sans MS" panose="030F0702030302020204" pitchFamily="66" charset="0"/>
              </a:rPr>
              <a:t>y</a:t>
            </a:r>
            <a:r>
              <a:rPr lang="es-ES" baseline="30000" dirty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</a:rPr>
              <a:t>, és a </a:t>
            </a:r>
            <a:r>
              <a:rPr lang="es-ES" dirty="0" err="1">
                <a:latin typeface="Comic Sans MS" panose="030F0702030302020204" pitchFamily="66" charset="0"/>
              </a:rPr>
              <a:t>dir</a:t>
            </a:r>
            <a:r>
              <a:rPr lang="es-ES">
                <a:latin typeface="Comic Sans MS" panose="030F0702030302020204" pitchFamily="66" charset="0"/>
              </a:rPr>
              <a:t>,     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…</a:t>
            </a:r>
            <a:r>
              <a:rPr lang="es-ES" dirty="0">
                <a:latin typeface="Comic Sans MS" panose="030F0702030302020204" pitchFamily="66" charset="0"/>
              </a:rPr>
              <a:t> 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=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( (C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T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-1  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(C</a:t>
            </a:r>
            <a:r>
              <a:rPr lang="es-ES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es-ES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T </a:t>
            </a:r>
            <a:r>
              <a:rPr lang="es-ES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es-ES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s-ES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                                                                 </a:t>
            </a:r>
            <a:r>
              <a:rPr lang="es-ES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r>
              <a:rPr lang="es-ES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</a:t>
            </a:r>
            <a:endParaRPr lang="es-ES" baseline="30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3" name="Abrir corchete 12">
            <a:extLst>
              <a:ext uri="{FF2B5EF4-FFF2-40B4-BE49-F238E27FC236}">
                <a16:creationId xmlns:a16="http://schemas.microsoft.com/office/drawing/2014/main" id="{942558FA-00F6-5AA8-42F3-B65FE9AA6B93}"/>
              </a:ext>
            </a:extLst>
          </p:cNvPr>
          <p:cNvSpPr/>
          <p:nvPr/>
        </p:nvSpPr>
        <p:spPr>
          <a:xfrm>
            <a:off x="6872360" y="5327064"/>
            <a:ext cx="45719" cy="1375624"/>
          </a:xfrm>
          <a:prstGeom prst="leftBracke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Abrir corchete 13">
            <a:extLst>
              <a:ext uri="{FF2B5EF4-FFF2-40B4-BE49-F238E27FC236}">
                <a16:creationId xmlns:a16="http://schemas.microsoft.com/office/drawing/2014/main" id="{231A626A-A6BB-4F45-E3B0-CEB47C9B0294}"/>
              </a:ext>
            </a:extLst>
          </p:cNvPr>
          <p:cNvSpPr/>
          <p:nvPr/>
        </p:nvSpPr>
        <p:spPr>
          <a:xfrm flipH="1">
            <a:off x="7360308" y="5311372"/>
            <a:ext cx="45719" cy="1391316"/>
          </a:xfrm>
          <a:prstGeom prst="leftBracke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A6A7338-58C1-E627-39BA-60FADA044718}"/>
              </a:ext>
            </a:extLst>
          </p:cNvPr>
          <p:cNvSpPr/>
          <p:nvPr/>
        </p:nvSpPr>
        <p:spPr>
          <a:xfrm>
            <a:off x="2045227" y="4066481"/>
            <a:ext cx="3313471" cy="5934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98EAE36-AAD6-5CBB-CB7C-9F961B801CA5}"/>
              </a:ext>
            </a:extLst>
          </p:cNvPr>
          <p:cNvSpPr/>
          <p:nvPr/>
        </p:nvSpPr>
        <p:spPr>
          <a:xfrm>
            <a:off x="6624000" y="5155200"/>
            <a:ext cx="4296697" cy="166656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24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2916</TotalTime>
  <Words>6005</Words>
  <Application>Microsoft Office PowerPoint</Application>
  <PresentationFormat>Panorámica</PresentationFormat>
  <Paragraphs>1086</Paragraphs>
  <Slides>46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6" baseType="lpstr">
      <vt:lpstr>Yu Gothic UI</vt:lpstr>
      <vt:lpstr>Yu Mincho Light</vt:lpstr>
      <vt:lpstr>Aptos</vt:lpstr>
      <vt:lpstr>Aptos Display</vt:lpstr>
      <vt:lpstr>Arial</vt:lpstr>
      <vt:lpstr>Calibri</vt:lpstr>
      <vt:lpstr>Cambria Math</vt:lpstr>
      <vt:lpstr>Comic Sans MS</vt:lpstr>
      <vt:lpstr>Maiandra GD</vt:lpstr>
      <vt:lpstr>Tema de Office</vt:lpstr>
      <vt:lpstr>  APROXIMACIÓ (O AJUST)  PER   MÍNIMS QUADRATS</vt:lpstr>
      <vt:lpstr>    Dades inicials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  Vols posar-te a prova?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ALGUNS TÒPICS D’UTILITAT RELACIONATS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 for the intersection and sum of two subespaces:  a matrix approach</dc:title>
  <dc:creator>Xavier Marcote Ordax</dc:creator>
  <cp:lastModifiedBy>Xavier Marcote Ordax</cp:lastModifiedBy>
  <cp:revision>289</cp:revision>
  <dcterms:created xsi:type="dcterms:W3CDTF">2024-04-26T15:42:24Z</dcterms:created>
  <dcterms:modified xsi:type="dcterms:W3CDTF">2025-02-21T16:16:52Z</dcterms:modified>
</cp:coreProperties>
</file>