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24"/>
  </p:notesMasterIdLst>
  <p:sldIdLst>
    <p:sldId id="256" r:id="rId2"/>
    <p:sldId id="257" r:id="rId3"/>
    <p:sldId id="311" r:id="rId4"/>
    <p:sldId id="305" r:id="rId5"/>
    <p:sldId id="306" r:id="rId6"/>
    <p:sldId id="307" r:id="rId7"/>
    <p:sldId id="308" r:id="rId8"/>
    <p:sldId id="309" r:id="rId9"/>
    <p:sldId id="260" r:id="rId10"/>
    <p:sldId id="310" r:id="rId11"/>
    <p:sldId id="312" r:id="rId12"/>
    <p:sldId id="313" r:id="rId13"/>
    <p:sldId id="264" r:id="rId14"/>
    <p:sldId id="314" r:id="rId15"/>
    <p:sldId id="315" r:id="rId16"/>
    <p:sldId id="316" r:id="rId17"/>
    <p:sldId id="317" r:id="rId18"/>
    <p:sldId id="321" r:id="rId19"/>
    <p:sldId id="320" r:id="rId20"/>
    <p:sldId id="319" r:id="rId21"/>
    <p:sldId id="322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3" autoAdjust="0"/>
    <p:restoredTop sz="94365" autoAdjust="0"/>
  </p:normalViewPr>
  <p:slideViewPr>
    <p:cSldViewPr snapToGrid="0">
      <p:cViewPr varScale="1">
        <p:scale>
          <a:sx n="59" d="100"/>
          <a:sy n="59" d="100"/>
        </p:scale>
        <p:origin x="8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36F40-2F38-42D3-AD51-C905872A325E}" type="datetimeFigureOut">
              <a:rPr lang="es-ES_tradnl" smtClean="0"/>
              <a:t>15/02/2025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B63AB-728B-4695-9052-533DC24A5DB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87030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63AB-728B-4695-9052-533DC24A5DBF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76406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63AB-728B-4695-9052-533DC24A5DBF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5260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6882" y="-277977"/>
            <a:ext cx="7414846" cy="6076663"/>
          </a:xfrm>
        </p:spPr>
        <p:txBody>
          <a:bodyPr>
            <a:normAutofit/>
          </a:bodyPr>
          <a:lstStyle/>
          <a:p>
            <a:r>
              <a:rPr lang="es-ES" sz="7200" dirty="0" err="1">
                <a:solidFill>
                  <a:srgbClr val="0070C0"/>
                </a:solidFill>
                <a:latin typeface="Franklin Gothic Demi Cond" panose="020B0706030402020204" pitchFamily="34" charset="0"/>
              </a:rPr>
              <a:t>Supplementary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 err="1">
                <a:latin typeface="Franklin Gothic Demi Cond" panose="020B0706030402020204" pitchFamily="34" charset="0"/>
              </a:rPr>
              <a:t>of</a:t>
            </a:r>
            <a:r>
              <a:rPr lang="es-ES" sz="7200" dirty="0">
                <a:latin typeface="Franklin Gothic Demi Cond" panose="020B0706030402020204" pitchFamily="34" charset="0"/>
              </a:rPr>
              <a:t> a </a:t>
            </a:r>
            <a:r>
              <a:rPr lang="es-ES" sz="7200" dirty="0" err="1">
                <a:latin typeface="Franklin Gothic Demi Cond" panose="020B0706030402020204" pitchFamily="34" charset="0"/>
              </a:rPr>
              <a:t>subspace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latin typeface="Franklin Gothic Demi Cond" panose="020B0706030402020204" pitchFamily="34" charset="0"/>
              </a:rPr>
              <a:t>of</a:t>
            </a:r>
            <a:r>
              <a:rPr lang="es-ES" sz="7200" dirty="0">
                <a:latin typeface="Franklin Gothic Demi Cond" panose="020B0706030402020204" pitchFamily="34" charset="0"/>
              </a:rPr>
              <a:t> a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finite dimensional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linear </a:t>
            </a:r>
            <a:r>
              <a:rPr lang="es-ES" sz="7200" dirty="0" err="1">
                <a:latin typeface="Franklin Gothic Demi Cond" panose="020B0706030402020204" pitchFamily="34" charset="0"/>
              </a:rPr>
              <a:t>space</a:t>
            </a:r>
            <a:r>
              <a:rPr lang="es-ES" sz="7200" dirty="0">
                <a:latin typeface="Franklin Gothic Demi Cond" panose="020B0706030402020204" pitchFamily="34" charset="0"/>
              </a:rPr>
              <a:t>: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 err="1">
                <a:solidFill>
                  <a:srgbClr val="0070C0"/>
                </a:solidFill>
                <a:latin typeface="Franklin Gothic Demi Cond" panose="020B0706030402020204" pitchFamily="34" charset="0"/>
              </a:rPr>
              <a:t>matrix</a:t>
            </a:r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solidFill>
                  <a:srgbClr val="0070C0"/>
                </a:solidFill>
                <a:latin typeface="Franklin Gothic Demi Cond" panose="020B0706030402020204" pitchFamily="34" charset="0"/>
              </a:rPr>
              <a:t>approach</a:t>
            </a:r>
            <a:endParaRPr lang="es-ES" sz="7200" dirty="0">
              <a:solidFill>
                <a:srgbClr val="0070C0"/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77" y="1059314"/>
            <a:ext cx="4695092" cy="469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7163B-EA6A-C6EA-C051-732A75F78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9717633-B156-5876-D3D7-092735433748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416AAAA-FA7E-3677-B4D0-C0A75771DFA5}"/>
              </a:ext>
            </a:extLst>
          </p:cNvPr>
          <p:cNvSpPr txBox="1">
            <a:spLocks/>
          </p:cNvSpPr>
          <p:nvPr/>
        </p:nvSpPr>
        <p:spPr>
          <a:xfrm>
            <a:off x="6027242" y="32472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868DC26C-FB41-A451-86D8-6CE677BF6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757" y="2323400"/>
            <a:ext cx="5438712" cy="42113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dirty="0"/>
              <a:t>  </a:t>
            </a:r>
            <a:r>
              <a:rPr lang="es-ES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Delete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from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dirty="0" err="1">
                <a:latin typeface="Comic Sans MS" panose="030F0702030302020204" pitchFamily="66" charset="0"/>
              </a:rPr>
              <a:t>all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zero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rows</a:t>
            </a:r>
            <a:r>
              <a:rPr lang="es-ES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(</a:t>
            </a:r>
            <a:r>
              <a:rPr lang="es-ES" dirty="0" err="1">
                <a:latin typeface="Comic Sans MS" panose="030F0702030302020204" pitchFamily="66" charset="0"/>
              </a:rPr>
              <a:t>if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any</a:t>
            </a:r>
            <a:r>
              <a:rPr lang="es-ES" dirty="0">
                <a:latin typeface="Comic Sans MS" panose="030F0702030302020204" pitchFamily="66" charset="0"/>
              </a:rPr>
              <a:t>) and </a:t>
            </a:r>
            <a:r>
              <a:rPr lang="es-ES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insert</a:t>
            </a:r>
            <a:r>
              <a:rPr lang="es-ES" dirty="0">
                <a:latin typeface="Comic Sans MS" panose="030F0702030302020204" pitchFamily="66" charset="0"/>
              </a:rPr>
              <a:t> as </a:t>
            </a:r>
            <a:r>
              <a:rPr lang="es-ES" dirty="0" err="1">
                <a:latin typeface="Comic Sans MS" panose="030F0702030302020204" pitchFamily="66" charset="0"/>
              </a:rPr>
              <a:t>many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rows</a:t>
            </a:r>
            <a:r>
              <a:rPr lang="es-ES" dirty="0">
                <a:latin typeface="Comic Sans MS" panose="030F0702030302020204" pitchFamily="66" charset="0"/>
              </a:rPr>
              <a:t> as </a:t>
            </a:r>
            <a:r>
              <a:rPr lang="es-ES" dirty="0" err="1">
                <a:latin typeface="Comic Sans MS" panose="030F0702030302020204" pitchFamily="66" charset="0"/>
              </a:rPr>
              <a:t>necessary</a:t>
            </a:r>
            <a:r>
              <a:rPr lang="es-ES" dirty="0">
                <a:latin typeface="Comic Sans MS" panose="030F0702030302020204" pitchFamily="66" charset="0"/>
              </a:rPr>
              <a:t> to </a:t>
            </a:r>
            <a:r>
              <a:rPr lang="es-ES" dirty="0" err="1">
                <a:latin typeface="Comic Sans MS" panose="030F0702030302020204" pitchFamily="66" charset="0"/>
              </a:rPr>
              <a:t>obtain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a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square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matrix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in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row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echelon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form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with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no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zero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row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. 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Call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b="1" dirty="0">
                <a:latin typeface="Comic Sans MS" panose="030F0702030302020204" pitchFamily="66" charset="0"/>
              </a:rPr>
              <a:t> 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/>
              <a:t>       </a:t>
            </a:r>
            <a:r>
              <a:rPr lang="es-ES" dirty="0">
                <a:latin typeface="Comic Sans MS" panose="030F0702030302020204" pitchFamily="66" charset="0"/>
              </a:rPr>
              <a:t>to </a:t>
            </a:r>
            <a:r>
              <a:rPr lang="es-ES" dirty="0" err="1">
                <a:latin typeface="Comic Sans MS" panose="030F0702030302020204" pitchFamily="66" charset="0"/>
              </a:rPr>
              <a:t>this</a:t>
            </a:r>
            <a:r>
              <a:rPr lang="es-ES" dirty="0">
                <a:latin typeface="Comic Sans MS" panose="030F0702030302020204" pitchFamily="66" charset="0"/>
              </a:rPr>
              <a:t> new </a:t>
            </a:r>
            <a:r>
              <a:rPr lang="es-ES" dirty="0" err="1">
                <a:latin typeface="Comic Sans MS" panose="030F0702030302020204" pitchFamily="66" charset="0"/>
              </a:rPr>
              <a:t>matrix</a:t>
            </a:r>
            <a:r>
              <a:rPr lang="es-ES" dirty="0">
                <a:latin typeface="Comic Sans MS" panose="030F0702030302020204" pitchFamily="66" charset="0"/>
              </a:rPr>
              <a:t> in </a:t>
            </a:r>
            <a:r>
              <a:rPr lang="es-ES" dirty="0" err="1">
                <a:latin typeface="Comic Sans MS" panose="030F0702030302020204" pitchFamily="66" charset="0"/>
              </a:rPr>
              <a:t>r.e.f</a:t>
            </a:r>
            <a:r>
              <a:rPr lang="es-ES" dirty="0">
                <a:latin typeface="Comic Sans MS" panose="030F0702030302020204" pitchFamily="66" charset="0"/>
              </a:rPr>
              <a:t>.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(</a:t>
            </a:r>
            <a:r>
              <a:rPr lang="es-ES" dirty="0" err="1">
                <a:latin typeface="Comic Sans MS" panose="030F0702030302020204" pitchFamily="66" charset="0"/>
              </a:rPr>
              <a:t>there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is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an</a:t>
            </a:r>
            <a:r>
              <a:rPr lang="es-ES" dirty="0">
                <a:latin typeface="Comic Sans MS" panose="030F0702030302020204" pitchFamily="66" charset="0"/>
              </a:rPr>
              <a:t> infinite </a:t>
            </a:r>
            <a:r>
              <a:rPr lang="es-ES" dirty="0" err="1">
                <a:latin typeface="Comic Sans MS" panose="030F0702030302020204" pitchFamily="66" charset="0"/>
              </a:rPr>
              <a:t>number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</a:t>
            </a:r>
            <a:r>
              <a:rPr lang="es-ES" dirty="0" err="1">
                <a:latin typeface="Comic Sans MS" panose="030F0702030302020204" pitchFamily="66" charset="0"/>
              </a:rPr>
              <a:t>possibilities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for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such</a:t>
            </a:r>
            <a:r>
              <a:rPr lang="es-ES">
                <a:latin typeface="Comic Sans MS" panose="030F0702030302020204" pitchFamily="66" charset="0"/>
              </a:rPr>
              <a:t> </a:t>
            </a:r>
            <a:r>
              <a:rPr lang="es-ES" b="1">
                <a:latin typeface="Comic Sans MS" panose="030F0702030302020204" pitchFamily="66" charset="0"/>
              </a:rPr>
              <a:t>H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when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</a:t>
            </a:r>
            <a:r>
              <a:rPr lang="es-ES" dirty="0" err="1">
                <a:latin typeface="Comic Sans MS" panose="030F0702030302020204" pitchFamily="66" charset="0"/>
              </a:rPr>
              <a:t>some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row</a:t>
            </a:r>
            <a:r>
              <a:rPr lang="es-ES" dirty="0">
                <a:latin typeface="Comic Sans MS" panose="030F0702030302020204" pitchFamily="66" charset="0"/>
              </a:rPr>
              <a:t> has to be </a:t>
            </a:r>
            <a:r>
              <a:rPr lang="es-ES" dirty="0" err="1">
                <a:latin typeface="Comic Sans MS" panose="030F0702030302020204" pitchFamily="66" charset="0"/>
              </a:rPr>
              <a:t>inserted</a:t>
            </a:r>
            <a:r>
              <a:rPr lang="es-ES" dirty="0">
                <a:latin typeface="Comic Sans MS" panose="030F0702030302020204" pitchFamily="66" charset="0"/>
              </a:rPr>
              <a:t>).</a:t>
            </a: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1BB275-CBA0-2FCF-CCDF-8A81C5346096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23856D9A-208D-D85B-2085-2BFD4E24D883}"/>
              </a:ext>
            </a:extLst>
          </p:cNvPr>
          <p:cNvSpPr/>
          <p:nvPr/>
        </p:nvSpPr>
        <p:spPr>
          <a:xfrm>
            <a:off x="7224225" y="3235432"/>
            <a:ext cx="484632" cy="838452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9484AC5-0D45-FB55-A0C2-A2BB0D0ABDA9}"/>
              </a:ext>
            </a:extLst>
          </p:cNvPr>
          <p:cNvSpPr txBox="1"/>
          <p:nvPr/>
        </p:nvSpPr>
        <p:spPr>
          <a:xfrm>
            <a:off x="6131281" y="231433"/>
            <a:ext cx="29321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example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13A97A82-923E-BD45-168F-AFAA9E03E752}"/>
              </a:ext>
            </a:extLst>
          </p:cNvPr>
          <p:cNvSpPr txBox="1"/>
          <p:nvPr/>
        </p:nvSpPr>
        <p:spPr>
          <a:xfrm>
            <a:off x="5905432" y="4601448"/>
            <a:ext cx="2095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513F0985-D08F-3358-3762-A6D602F2076A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method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in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steps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FC08E7BF-18E8-9F63-6844-F216C0BFDDDB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1EEEFFAA-8FC5-E3CE-0679-86E31EED4440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8B80E34E-4D03-E215-B92C-C492A8178D13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Abrir corchete 68">
            <a:extLst>
              <a:ext uri="{FF2B5EF4-FFF2-40B4-BE49-F238E27FC236}">
                <a16:creationId xmlns:a16="http://schemas.microsoft.com/office/drawing/2014/main" id="{E3E0638A-3556-1530-1573-4A80A4E94EF0}"/>
              </a:ext>
            </a:extLst>
          </p:cNvPr>
          <p:cNvSpPr/>
          <p:nvPr/>
        </p:nvSpPr>
        <p:spPr>
          <a:xfrm>
            <a:off x="6566231" y="4253885"/>
            <a:ext cx="108000" cy="13032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B58FF4C-B24E-26C3-04AC-B85A3487D746}"/>
              </a:ext>
            </a:extLst>
          </p:cNvPr>
          <p:cNvSpPr txBox="1"/>
          <p:nvPr/>
        </p:nvSpPr>
        <p:spPr>
          <a:xfrm>
            <a:off x="6491533" y="4305320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0   0   0  0   </a:t>
            </a:r>
          </a:p>
        </p:txBody>
      </p:sp>
      <p:sp>
        <p:nvSpPr>
          <p:cNvPr id="75" name="Cerrar corchete 74">
            <a:extLst>
              <a:ext uri="{FF2B5EF4-FFF2-40B4-BE49-F238E27FC236}">
                <a16:creationId xmlns:a16="http://schemas.microsoft.com/office/drawing/2014/main" id="{BEFFE10F-151B-B379-45F3-FDC15889AF3A}"/>
              </a:ext>
            </a:extLst>
          </p:cNvPr>
          <p:cNvSpPr/>
          <p:nvPr/>
        </p:nvSpPr>
        <p:spPr>
          <a:xfrm>
            <a:off x="8165400" y="4253885"/>
            <a:ext cx="108944" cy="13032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19995DC-BDB6-2391-56E4-8249D8B96495}"/>
              </a:ext>
            </a:extLst>
          </p:cNvPr>
          <p:cNvSpPr txBox="1"/>
          <p:nvPr/>
        </p:nvSpPr>
        <p:spPr>
          <a:xfrm>
            <a:off x="8924054" y="5301492"/>
            <a:ext cx="41704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square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in 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.,             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no 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zero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B8EF2D9-FCDC-107C-B5AD-95F68A9247DF}"/>
              </a:ext>
            </a:extLst>
          </p:cNvPr>
          <p:cNvSpPr txBox="1"/>
          <p:nvPr/>
        </p:nvSpPr>
        <p:spPr>
          <a:xfrm>
            <a:off x="9263598" y="4113779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923BDA81-783E-F408-480A-4C039533B7D6}"/>
              </a:ext>
            </a:extLst>
          </p:cNvPr>
          <p:cNvSpPr/>
          <p:nvPr/>
        </p:nvSpPr>
        <p:spPr>
          <a:xfrm>
            <a:off x="10954803" y="4106832"/>
            <a:ext cx="108944" cy="16632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9F3FEC41-896B-3AB8-E893-D34014895513}"/>
              </a:ext>
            </a:extLst>
          </p:cNvPr>
          <p:cNvSpPr/>
          <p:nvPr/>
        </p:nvSpPr>
        <p:spPr>
          <a:xfrm>
            <a:off x="9311870" y="4073884"/>
            <a:ext cx="108000" cy="16632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: a la derecha con muesca 14">
            <a:extLst>
              <a:ext uri="{FF2B5EF4-FFF2-40B4-BE49-F238E27FC236}">
                <a16:creationId xmlns:a16="http://schemas.microsoft.com/office/drawing/2014/main" id="{E55AC5C9-03BF-4B91-6BF8-E91F07B85CAB}"/>
              </a:ext>
            </a:extLst>
          </p:cNvPr>
          <p:cNvSpPr/>
          <p:nvPr/>
        </p:nvSpPr>
        <p:spPr>
          <a:xfrm>
            <a:off x="8520082" y="4663168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8068A59-F5EA-0F50-E508-83136932F05D}"/>
              </a:ext>
            </a:extLst>
          </p:cNvPr>
          <p:cNvSpPr txBox="1"/>
          <p:nvPr/>
        </p:nvSpPr>
        <p:spPr>
          <a:xfrm>
            <a:off x="9263598" y="4529278"/>
            <a:ext cx="388110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0   0   0   1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52AAB80-B58C-AE67-8048-5E1505047987}"/>
              </a:ext>
            </a:extLst>
          </p:cNvPr>
          <p:cNvSpPr txBox="1"/>
          <p:nvPr/>
        </p:nvSpPr>
        <p:spPr>
          <a:xfrm>
            <a:off x="11118408" y="4586102"/>
            <a:ext cx="8777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998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/>
      <p:bldP spid="33" grpId="0" animBg="1"/>
      <p:bldP spid="7" grpId="0"/>
      <p:bldP spid="72" grpId="0"/>
      <p:bldP spid="51" grpId="0" animBg="1"/>
      <p:bldP spid="60" grpId="0"/>
      <p:bldP spid="64" grpId="0" animBg="1"/>
      <p:bldP spid="69" grpId="0" animBg="1"/>
      <p:bldP spid="73" grpId="0"/>
      <p:bldP spid="75" grpId="0" animBg="1"/>
      <p:bldP spid="2" grpId="0"/>
      <p:bldP spid="11" grpId="0"/>
      <p:bldP spid="12" grpId="0" animBg="1"/>
      <p:bldP spid="13" grpId="0" animBg="1"/>
      <p:bldP spid="15" grpId="0" animBg="1"/>
      <p:bldP spid="16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48636-C7C4-F320-2F2C-A3C88FAB1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EBC8648C-4CB5-72B3-324B-96286E144D98}"/>
              </a:ext>
            </a:extLst>
          </p:cNvPr>
          <p:cNvSpPr/>
          <p:nvPr/>
        </p:nvSpPr>
        <p:spPr>
          <a:xfrm>
            <a:off x="8699130" y="4517577"/>
            <a:ext cx="3454037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B5CCB27-16C9-6A13-5F02-1701D661DF63}"/>
              </a:ext>
            </a:extLst>
          </p:cNvPr>
          <p:cNvSpPr/>
          <p:nvPr/>
        </p:nvSpPr>
        <p:spPr>
          <a:xfrm>
            <a:off x="6470499" y="4912336"/>
            <a:ext cx="1727951" cy="7773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B487F53A-C9EE-3C8E-DA3B-328113607182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3EC721A-D179-AA3D-DE40-ADF8F9D55773}"/>
              </a:ext>
            </a:extLst>
          </p:cNvPr>
          <p:cNvSpPr txBox="1">
            <a:spLocks/>
          </p:cNvSpPr>
          <p:nvPr/>
        </p:nvSpPr>
        <p:spPr>
          <a:xfrm>
            <a:off x="6027242" y="32472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AC7FE269-5226-7BD1-0F6B-EF5242E7A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703" y="2272599"/>
            <a:ext cx="5420766" cy="42113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dirty="0"/>
              <a:t> 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inserted</a:t>
            </a:r>
            <a:r>
              <a:rPr lang="es-ES" sz="2700" dirty="0">
                <a:latin typeface="Comic Sans MS" panose="030F0702030302020204" pitchFamily="66" charset="0"/>
              </a:rPr>
              <a:t> to define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sz="2700" dirty="0">
                <a:latin typeface="Comic Sans MS" panose="030F0702030302020204" pitchFamily="66" charset="0"/>
              </a:rPr>
              <a:t>  (</a:t>
            </a:r>
            <a:r>
              <a:rPr lang="es-ES" sz="2700" dirty="0" err="1">
                <a:latin typeface="Comic Sans MS" panose="030F0702030302020204" pitchFamily="66" charset="0"/>
              </a:rPr>
              <a:t>taken</a:t>
            </a:r>
            <a:r>
              <a:rPr lang="es-ES" sz="2700" dirty="0">
                <a:latin typeface="Comic Sans MS" panose="030F0702030302020204" pitchFamily="66" charset="0"/>
              </a:rPr>
              <a:t> as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in basis V,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reference</a:t>
            </a:r>
            <a:r>
              <a:rPr lang="es-ES" sz="2700" dirty="0">
                <a:latin typeface="Comic Sans MS" panose="030F0702030302020204" pitchFamily="66" charset="0"/>
              </a:rPr>
              <a:t> basis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linear </a:t>
            </a:r>
            <a:r>
              <a:rPr lang="es-ES" sz="2700" dirty="0" err="1">
                <a:latin typeface="Comic Sans MS" panose="030F0702030302020204" pitchFamily="66" charset="0"/>
              </a:rPr>
              <a:t>space</a:t>
            </a:r>
            <a:r>
              <a:rPr lang="es-ES" sz="2700" dirty="0">
                <a:latin typeface="Comic Sans MS" panose="030F0702030302020204" pitchFamily="66" charset="0"/>
              </a:rPr>
              <a:t>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generate</a:t>
            </a:r>
            <a:r>
              <a:rPr lang="es-ES" sz="2700" dirty="0">
                <a:latin typeface="Comic Sans MS" panose="030F0702030302020204" pitchFamily="66" charset="0"/>
              </a:rPr>
              <a:t> a sub-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space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supplementary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F;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set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   G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also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basis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G.</a:t>
            </a:r>
            <a:endParaRPr lang="es-ES" sz="2700" b="1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6320E8F-6A7C-1602-6332-C78E3EA5CC9B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9AFBA36A-CF47-74ED-B4A0-05207D3C3B39}"/>
              </a:ext>
            </a:extLst>
          </p:cNvPr>
          <p:cNvSpPr/>
          <p:nvPr/>
        </p:nvSpPr>
        <p:spPr>
          <a:xfrm>
            <a:off x="7224225" y="3235432"/>
            <a:ext cx="484632" cy="838452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799C2AA-58B1-38EC-2228-D1A9F40DFD8C}"/>
              </a:ext>
            </a:extLst>
          </p:cNvPr>
          <p:cNvSpPr txBox="1"/>
          <p:nvPr/>
        </p:nvSpPr>
        <p:spPr>
          <a:xfrm>
            <a:off x="6131281" y="231433"/>
            <a:ext cx="29321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example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01272C17-09B9-14F7-FA90-2353743BD193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method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in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steps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1B56C726-D932-7C73-9490-1EE9CBC946CB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A202A3B-62E4-FF55-7690-99E416965A69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2D36A378-7719-295B-7870-40B5F7EF1AF5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6965FB7-AD71-CF7F-35F9-0DF8F18933D5}"/>
              </a:ext>
            </a:extLst>
          </p:cNvPr>
          <p:cNvSpPr txBox="1"/>
          <p:nvPr/>
        </p:nvSpPr>
        <p:spPr>
          <a:xfrm>
            <a:off x="6368983" y="4073884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356A5A14-E83D-A808-05A8-2C894D0607BC}"/>
              </a:ext>
            </a:extLst>
          </p:cNvPr>
          <p:cNvSpPr/>
          <p:nvPr/>
        </p:nvSpPr>
        <p:spPr>
          <a:xfrm>
            <a:off x="8147768" y="4080736"/>
            <a:ext cx="108944" cy="16632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8E76503B-022A-6311-4331-71C320B27BAD}"/>
              </a:ext>
            </a:extLst>
          </p:cNvPr>
          <p:cNvSpPr/>
          <p:nvPr/>
        </p:nvSpPr>
        <p:spPr>
          <a:xfrm>
            <a:off x="6403187" y="4073884"/>
            <a:ext cx="108000" cy="16632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9160A81-1E49-ABEB-BFB9-98A609ED720D}"/>
              </a:ext>
            </a:extLst>
          </p:cNvPr>
          <p:cNvSpPr txBox="1"/>
          <p:nvPr/>
        </p:nvSpPr>
        <p:spPr>
          <a:xfrm>
            <a:off x="5723466" y="4644513"/>
            <a:ext cx="8777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6E116FE-0A9E-89E3-2094-D5C9C5BFB51A}"/>
              </a:ext>
            </a:extLst>
          </p:cNvPr>
          <p:cNvSpPr txBox="1"/>
          <p:nvPr/>
        </p:nvSpPr>
        <p:spPr>
          <a:xfrm>
            <a:off x="6194503" y="6133405"/>
            <a:ext cx="2237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inserted</a:t>
            </a:r>
            <a:endParaRPr lang="es-ES" sz="28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F0587C29-153D-07CD-96C1-38D99EBA3D47}"/>
              </a:ext>
            </a:extLst>
          </p:cNvPr>
          <p:cNvCxnSpPr>
            <a:stCxn id="3" idx="0"/>
          </p:cNvCxnSpPr>
          <p:nvPr/>
        </p:nvCxnSpPr>
        <p:spPr>
          <a:xfrm flipV="1">
            <a:off x="7313069" y="5743936"/>
            <a:ext cx="8093" cy="389469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4FAA29D1-0405-B477-5D76-4224E2752C19}"/>
              </a:ext>
            </a:extLst>
          </p:cNvPr>
          <p:cNvSpPr/>
          <p:nvPr/>
        </p:nvSpPr>
        <p:spPr>
          <a:xfrm>
            <a:off x="8333255" y="4659607"/>
            <a:ext cx="228643" cy="4846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C8E196C-7009-B5D9-9AE0-977180536525}"/>
              </a:ext>
            </a:extLst>
          </p:cNvPr>
          <p:cNvSpPr txBox="1"/>
          <p:nvPr/>
        </p:nvSpPr>
        <p:spPr>
          <a:xfrm>
            <a:off x="8737962" y="4697433"/>
            <a:ext cx="3737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=&lt; (0,0,1,0), (0,0,0,1) &gt;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6F161A1-F185-4EC3-E835-67BC02336936}"/>
              </a:ext>
            </a:extLst>
          </p:cNvPr>
          <p:cNvSpPr txBox="1"/>
          <p:nvPr/>
        </p:nvSpPr>
        <p:spPr>
          <a:xfrm>
            <a:off x="6470499" y="4517577"/>
            <a:ext cx="388110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0   0   0   1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2037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" grpId="0" animBg="1"/>
      <p:bldP spid="6" grpId="0" animBg="1"/>
      <p:bldP spid="24" grpId="0"/>
      <p:bldP spid="33" grpId="0" animBg="1"/>
      <p:bldP spid="7" grpId="0"/>
      <p:bldP spid="51" grpId="0" animBg="1"/>
      <p:bldP spid="60" grpId="0"/>
      <p:bldP spid="64" grpId="0" animBg="1"/>
      <p:bldP spid="11" grpId="0"/>
      <p:bldP spid="12" grpId="0" animBg="1"/>
      <p:bldP spid="13" grpId="0" animBg="1"/>
      <p:bldP spid="18" grpId="0"/>
      <p:bldP spid="3" grpId="0"/>
      <p:bldP spid="10" grpId="0" animBg="1"/>
      <p:bldP spid="1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497" y="119210"/>
            <a:ext cx="7155654" cy="830997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>
                <a:solidFill>
                  <a:schemeClr val="accent6">
                    <a:lumMod val="50000"/>
                  </a:schemeClr>
                </a:solidFill>
              </a:rPr>
              <a:t>     Need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for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a new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example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?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123891" y="1090699"/>
            <a:ext cx="1194421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300" b="1" dirty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es-ES" sz="53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300" b="1" baseline="-25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s-ES" sz="5300" b="1" dirty="0">
                <a:solidFill>
                  <a:schemeClr val="accent6">
                    <a:lumMod val="75000"/>
                  </a:schemeClr>
                </a:solidFill>
              </a:rPr>
              <a:t>[x]</a:t>
            </a:r>
            <a:r>
              <a:rPr lang="es-ES" sz="53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53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polynomials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of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degree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≤ 4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with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real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coefficients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4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2-2x-2x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+7x</a:t>
            </a:r>
            <a:r>
              <a:rPr lang="es-ES" sz="4700" baseline="30000" dirty="0">
                <a:latin typeface="Comic Sans MS" panose="030F0702030302020204" pitchFamily="66" charset="0"/>
              </a:rPr>
              <a:t>4</a:t>
            </a:r>
            <a:r>
              <a:rPr lang="es-ES" sz="4700" dirty="0">
                <a:latin typeface="Comic Sans MS" panose="030F0702030302020204" pitchFamily="66" charset="0"/>
              </a:rPr>
              <a:t>, 1+2x+3x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+3x</a:t>
            </a:r>
            <a:r>
              <a:rPr lang="es-ES" sz="4700" baseline="30000" dirty="0">
                <a:latin typeface="Comic Sans MS" panose="030F0702030302020204" pitchFamily="66" charset="0"/>
              </a:rPr>
              <a:t>4</a:t>
            </a:r>
            <a:r>
              <a:rPr lang="es-ES" sz="4700" dirty="0">
                <a:latin typeface="Comic Sans MS" panose="030F0702030302020204" pitchFamily="66" charset="0"/>
              </a:rPr>
              <a:t>, 2+x-x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+5x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+8x</a:t>
            </a:r>
            <a:r>
              <a:rPr lang="es-ES" sz="4700" baseline="30000" dirty="0">
                <a:latin typeface="Comic Sans MS" panose="030F0702030302020204" pitchFamily="66" charset="0"/>
              </a:rPr>
              <a:t>4 </a:t>
            </a:r>
            <a:r>
              <a:rPr lang="es-ES" sz="4700" dirty="0">
                <a:latin typeface="Comic Sans MS" panose="030F0702030302020204" pitchFamily="66" charset="0"/>
              </a:rPr>
              <a:t>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We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want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to 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calculate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subspace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r>
              <a:rPr lang="es-ES" sz="53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G,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supplementary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r>
              <a:rPr lang="es-ES" sz="5300" b="1" dirty="0">
                <a:latin typeface="Comic Sans MS" panose="030F0702030302020204" pitchFamily="66" charset="0"/>
                <a:cs typeface="Calibri Light" panose="020F0302020204030204" pitchFamily="34" charset="0"/>
              </a:rPr>
              <a:t>F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E5A5487-C344-D39C-C698-F3515BEC759B}"/>
              </a:ext>
            </a:extLst>
          </p:cNvPr>
          <p:cNvSpPr txBox="1"/>
          <p:nvPr/>
        </p:nvSpPr>
        <p:spPr>
          <a:xfrm>
            <a:off x="3145913" y="3601155"/>
            <a:ext cx="8784777" cy="140583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Taking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{1,x,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canonical basis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3200" b="1" i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R</a:t>
            </a:r>
            <a:r>
              <a:rPr lang="es-ES" sz="3200" b="1" baseline="-2500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4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[x]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(2,-2,-2,2,7)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.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BBA6D15-C577-155A-5ACC-81DEB47B0A79}"/>
              </a:ext>
            </a:extLst>
          </p:cNvPr>
          <p:cNvSpPr txBox="1"/>
          <p:nvPr/>
        </p:nvSpPr>
        <p:spPr>
          <a:xfrm>
            <a:off x="361737" y="3083733"/>
            <a:ext cx="6518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follow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4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steps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method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66456461-827D-537D-83B2-EA7CD69B1BE3}"/>
              </a:ext>
            </a:extLst>
          </p:cNvPr>
          <p:cNvSpPr/>
          <p:nvPr/>
        </p:nvSpPr>
        <p:spPr>
          <a:xfrm>
            <a:off x="396076" y="3631501"/>
            <a:ext cx="26100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ED5DC41-FDA7-CBD2-298B-A543140E7669}"/>
              </a:ext>
            </a:extLst>
          </p:cNvPr>
          <p:cNvSpPr txBox="1"/>
          <p:nvPr/>
        </p:nvSpPr>
        <p:spPr>
          <a:xfrm>
            <a:off x="417098" y="3827091"/>
            <a:ext cx="2618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C55107-6E80-5C7B-C7D7-7DF5B7A8E685}"/>
              </a:ext>
            </a:extLst>
          </p:cNvPr>
          <p:cNvSpPr txBox="1"/>
          <p:nvPr/>
        </p:nvSpPr>
        <p:spPr>
          <a:xfrm>
            <a:off x="4814291" y="567304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4206749-41C9-F2AA-1A6F-8F67EFE16345}"/>
              </a:ext>
            </a:extLst>
          </p:cNvPr>
          <p:cNvSpPr txBox="1"/>
          <p:nvPr/>
        </p:nvSpPr>
        <p:spPr>
          <a:xfrm>
            <a:off x="5613675" y="5242161"/>
            <a:ext cx="247939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-2 -2  2  7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1   2   0  3  3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1  -1  5  8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0095FEE2-3482-6653-9BD8-9E074B59DC50}"/>
              </a:ext>
            </a:extLst>
          </p:cNvPr>
          <p:cNvSpPr/>
          <p:nvPr/>
        </p:nvSpPr>
        <p:spPr>
          <a:xfrm>
            <a:off x="5659394" y="5242161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7908E2EF-5797-9B2C-B259-5912EA72C19C}"/>
              </a:ext>
            </a:extLst>
          </p:cNvPr>
          <p:cNvSpPr/>
          <p:nvPr/>
        </p:nvSpPr>
        <p:spPr>
          <a:xfrm>
            <a:off x="7981618" y="5242161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4FE0521-67EE-252D-277F-1A4BAF0CC645}"/>
              </a:ext>
            </a:extLst>
          </p:cNvPr>
          <p:cNvSpPr txBox="1"/>
          <p:nvPr/>
        </p:nvSpPr>
        <p:spPr>
          <a:xfrm>
            <a:off x="10965247" y="4341600"/>
            <a:ext cx="729687" cy="667170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So:</a:t>
            </a:r>
          </a:p>
        </p:txBody>
      </p:sp>
    </p:spTree>
    <p:extLst>
      <p:ext uri="{BB962C8B-B14F-4D97-AF65-F5344CB8AC3E}">
        <p14:creationId xmlns:p14="http://schemas.microsoft.com/office/powerpoint/2010/main" val="4123253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  <p:bldP spid="3" grpId="0" animBg="1"/>
      <p:bldP spid="4" grpId="0"/>
      <p:bldP spid="5" grpId="0"/>
      <p:bldP spid="7" grpId="0"/>
      <p:bldP spid="8" grpId="0" animBg="1"/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8B524F32-8C20-7407-CFE9-44D5321D930B}"/>
              </a:ext>
            </a:extLst>
          </p:cNvPr>
          <p:cNvSpPr/>
          <p:nvPr/>
        </p:nvSpPr>
        <p:spPr>
          <a:xfrm>
            <a:off x="522462" y="1979682"/>
            <a:ext cx="100851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A86F8F9-0D41-E8A9-2390-1D51F1076BAE}"/>
              </a:ext>
            </a:extLst>
          </p:cNvPr>
          <p:cNvSpPr txBox="1"/>
          <p:nvPr/>
        </p:nvSpPr>
        <p:spPr>
          <a:xfrm>
            <a:off x="522462" y="2175272"/>
            <a:ext cx="100928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elementary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operations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get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R,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in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E6DBF9-3B5F-1BA8-A16B-A66D20000A8C}"/>
              </a:ext>
            </a:extLst>
          </p:cNvPr>
          <p:cNvSpPr txBox="1"/>
          <p:nvPr/>
        </p:nvSpPr>
        <p:spPr>
          <a:xfrm>
            <a:off x="5249637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6E84-D93E-D08F-F382-EEB4A6B4BEC3}"/>
              </a:ext>
            </a:extLst>
          </p:cNvPr>
          <p:cNvSpPr txBox="1"/>
          <p:nvPr/>
        </p:nvSpPr>
        <p:spPr>
          <a:xfrm>
            <a:off x="4131405" y="3927973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6E17B858-5EDE-B5DA-F7DA-23CBE4D1BDBC}"/>
              </a:ext>
            </a:extLst>
          </p:cNvPr>
          <p:cNvCxnSpPr/>
          <p:nvPr/>
        </p:nvCxnSpPr>
        <p:spPr>
          <a:xfrm>
            <a:off x="4177057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AE5A456D-9D8E-9524-FCA0-3901C751F8F2}"/>
              </a:ext>
            </a:extLst>
          </p:cNvPr>
          <p:cNvCxnSpPr>
            <a:cxnSpLocks/>
          </p:cNvCxnSpPr>
          <p:nvPr/>
        </p:nvCxnSpPr>
        <p:spPr>
          <a:xfrm>
            <a:off x="5253308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D1FFCA16-D361-5770-9C58-B9D5BEFE0FE2}"/>
              </a:ext>
            </a:extLst>
          </p:cNvPr>
          <p:cNvSpPr txBox="1"/>
          <p:nvPr/>
        </p:nvSpPr>
        <p:spPr>
          <a:xfrm>
            <a:off x="714239" y="3966409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797428F-FA5A-EC55-94E8-025A2F32A88A}"/>
              </a:ext>
            </a:extLst>
          </p:cNvPr>
          <p:cNvSpPr txBox="1"/>
          <p:nvPr/>
        </p:nvSpPr>
        <p:spPr>
          <a:xfrm>
            <a:off x="1513623" y="3535522"/>
            <a:ext cx="247939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-2 -2  2  7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1   2   0  3  3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1  -1  5  8</a:t>
            </a: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181EEAFB-A1E6-FC4F-B309-51C44E00FF0B}"/>
              </a:ext>
            </a:extLst>
          </p:cNvPr>
          <p:cNvSpPr/>
          <p:nvPr/>
        </p:nvSpPr>
        <p:spPr>
          <a:xfrm>
            <a:off x="1559342" y="353552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B0EFD26-F79C-76C9-DA38-69E4857D1DED}"/>
              </a:ext>
            </a:extLst>
          </p:cNvPr>
          <p:cNvSpPr/>
          <p:nvPr/>
        </p:nvSpPr>
        <p:spPr>
          <a:xfrm>
            <a:off x="3881566" y="353552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72EEC6C-1407-6917-F447-7582BE195DCC}"/>
              </a:ext>
            </a:extLst>
          </p:cNvPr>
          <p:cNvCxnSpPr>
            <a:cxnSpLocks/>
          </p:cNvCxnSpPr>
          <p:nvPr/>
        </p:nvCxnSpPr>
        <p:spPr>
          <a:xfrm>
            <a:off x="4462439" y="4128028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B393FC5-4C53-50CC-077F-B8AEE3D3A800}"/>
              </a:ext>
            </a:extLst>
          </p:cNvPr>
          <p:cNvSpPr txBox="1"/>
          <p:nvPr/>
        </p:nvSpPr>
        <p:spPr>
          <a:xfrm>
            <a:off x="6237529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7C8D4C1-C571-88EF-0AD8-87760768D483}"/>
              </a:ext>
            </a:extLst>
          </p:cNvPr>
          <p:cNvCxnSpPr>
            <a:cxnSpLocks/>
          </p:cNvCxnSpPr>
          <p:nvPr/>
        </p:nvCxnSpPr>
        <p:spPr>
          <a:xfrm>
            <a:off x="6293123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FFC49F7-B0D7-E866-1F77-D3A04060AB7B}"/>
              </a:ext>
            </a:extLst>
          </p:cNvPr>
          <p:cNvSpPr txBox="1"/>
          <p:nvPr/>
        </p:nvSpPr>
        <p:spPr>
          <a:xfrm>
            <a:off x="7274569" y="3927973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694C52AF-3B5C-79F5-D6FB-EA4F7564E9B2}"/>
              </a:ext>
            </a:extLst>
          </p:cNvPr>
          <p:cNvCxnSpPr>
            <a:cxnSpLocks/>
          </p:cNvCxnSpPr>
          <p:nvPr/>
        </p:nvCxnSpPr>
        <p:spPr>
          <a:xfrm>
            <a:off x="7605602" y="4128028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5264F670-A0BB-6A71-9FA9-E2299FDE073D}"/>
              </a:ext>
            </a:extLst>
          </p:cNvPr>
          <p:cNvCxnSpPr/>
          <p:nvPr/>
        </p:nvCxnSpPr>
        <p:spPr>
          <a:xfrm>
            <a:off x="7320220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46C78EE-BF61-F369-42C8-903D0DAB8867}"/>
              </a:ext>
            </a:extLst>
          </p:cNvPr>
          <p:cNvSpPr txBox="1"/>
          <p:nvPr/>
        </p:nvSpPr>
        <p:spPr>
          <a:xfrm>
            <a:off x="4305334" y="516191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094D2B8-302B-78EC-A83D-7F5330EF3C43}"/>
              </a:ext>
            </a:extLst>
          </p:cNvPr>
          <p:cNvCxnSpPr/>
          <p:nvPr/>
        </p:nvCxnSpPr>
        <p:spPr>
          <a:xfrm>
            <a:off x="4177055" y="556202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2D700D9-145D-E278-14A7-307C62345192}"/>
              </a:ext>
            </a:extLst>
          </p:cNvPr>
          <p:cNvSpPr txBox="1"/>
          <p:nvPr/>
        </p:nvSpPr>
        <p:spPr>
          <a:xfrm>
            <a:off x="5197712" y="5161919"/>
            <a:ext cx="1095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55D25C1A-0907-E1E3-FE5F-EA54FA55247A}"/>
              </a:ext>
            </a:extLst>
          </p:cNvPr>
          <p:cNvCxnSpPr/>
          <p:nvPr/>
        </p:nvCxnSpPr>
        <p:spPr>
          <a:xfrm>
            <a:off x="5262887" y="556202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6CF75AA-5440-67DF-F7FD-F94DD91DF2BE}"/>
              </a:ext>
            </a:extLst>
          </p:cNvPr>
          <p:cNvSpPr txBox="1"/>
          <p:nvPr/>
        </p:nvSpPr>
        <p:spPr>
          <a:xfrm>
            <a:off x="8816835" y="5244912"/>
            <a:ext cx="2640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  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A359BE3-4EB5-DBE3-C6F3-39604F8BEBD7}"/>
              </a:ext>
            </a:extLst>
          </p:cNvPr>
          <p:cNvSpPr txBox="1"/>
          <p:nvPr/>
        </p:nvSpPr>
        <p:spPr>
          <a:xfrm>
            <a:off x="6306373" y="4849522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6F96E176-2772-3D2D-A5C6-F71A74482C57}"/>
              </a:ext>
            </a:extLst>
          </p:cNvPr>
          <p:cNvSpPr/>
          <p:nvPr/>
        </p:nvSpPr>
        <p:spPr>
          <a:xfrm>
            <a:off x="6352092" y="484952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BD372C22-8AC8-4AD6-C9C8-AA6A6D77AF4A}"/>
              </a:ext>
            </a:extLst>
          </p:cNvPr>
          <p:cNvSpPr/>
          <p:nvPr/>
        </p:nvSpPr>
        <p:spPr>
          <a:xfrm>
            <a:off x="8721605" y="484952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64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7" grpId="0"/>
      <p:bldP spid="10" grpId="0"/>
      <p:bldP spid="11" grpId="0"/>
      <p:bldP spid="12" grpId="0" animBg="1"/>
      <p:bldP spid="13" grpId="0" animBg="1"/>
      <p:bldP spid="16" grpId="0"/>
      <p:bldP spid="18" grpId="0"/>
      <p:bldP spid="21" grpId="0"/>
      <p:bldP spid="23" grpId="0"/>
      <p:bldP spid="25" grpId="0"/>
      <p:bldP spid="26" grpId="0"/>
      <p:bldP spid="27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C2713-64EB-430A-8775-857DCF848F3A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6F68D7A6-A784-24B0-A898-0C3E7786BD1E}"/>
              </a:ext>
            </a:extLst>
          </p:cNvPr>
          <p:cNvSpPr/>
          <p:nvPr/>
        </p:nvSpPr>
        <p:spPr>
          <a:xfrm>
            <a:off x="522462" y="1979682"/>
            <a:ext cx="10204532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3530710-88FF-F715-4AFA-561C4FF41AF6}"/>
              </a:ext>
            </a:extLst>
          </p:cNvPr>
          <p:cNvSpPr txBox="1"/>
          <p:nvPr/>
        </p:nvSpPr>
        <p:spPr>
          <a:xfrm>
            <a:off x="522462" y="2175272"/>
            <a:ext cx="99501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delete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and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insert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obtain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a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square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in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with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7F7378A-768C-92EF-8BBD-6426AD51FDD5}"/>
              </a:ext>
            </a:extLst>
          </p:cNvPr>
          <p:cNvSpPr txBox="1"/>
          <p:nvPr/>
        </p:nvSpPr>
        <p:spPr>
          <a:xfrm>
            <a:off x="861167" y="3790112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3DB9ED53-8107-0767-441C-277F289B2B58}"/>
              </a:ext>
            </a:extLst>
          </p:cNvPr>
          <p:cNvSpPr/>
          <p:nvPr/>
        </p:nvSpPr>
        <p:spPr>
          <a:xfrm>
            <a:off x="934517" y="379011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78BEF3BC-1F17-DB07-3263-E0EB3BCC31C3}"/>
              </a:ext>
            </a:extLst>
          </p:cNvPr>
          <p:cNvSpPr/>
          <p:nvPr/>
        </p:nvSpPr>
        <p:spPr>
          <a:xfrm>
            <a:off x="3304030" y="379011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59C0A23-AEA5-3351-D5DF-8940AA93312C}"/>
              </a:ext>
            </a:extLst>
          </p:cNvPr>
          <p:cNvSpPr txBox="1"/>
          <p:nvPr/>
        </p:nvSpPr>
        <p:spPr>
          <a:xfrm>
            <a:off x="376777" y="4220999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/>
          </a:p>
        </p:txBody>
      </p:sp>
      <p:sp>
        <p:nvSpPr>
          <p:cNvPr id="9" name="Flecha: a la derecha con muesca 8">
            <a:extLst>
              <a:ext uri="{FF2B5EF4-FFF2-40B4-BE49-F238E27FC236}">
                <a16:creationId xmlns:a16="http://schemas.microsoft.com/office/drawing/2014/main" id="{2EA8ACCB-590D-A22C-5514-C706A308AE1D}"/>
              </a:ext>
            </a:extLst>
          </p:cNvPr>
          <p:cNvSpPr/>
          <p:nvPr/>
        </p:nvSpPr>
        <p:spPr>
          <a:xfrm>
            <a:off x="4018817" y="4190232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7DAE9EC-BCF0-DF23-5E1A-736A41091987}"/>
              </a:ext>
            </a:extLst>
          </p:cNvPr>
          <p:cNvSpPr txBox="1"/>
          <p:nvPr/>
        </p:nvSpPr>
        <p:spPr>
          <a:xfrm>
            <a:off x="3404610" y="384774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</a:rPr>
              <a:t>nothing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to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</a:rPr>
              <a:t>delete</a:t>
            </a:r>
            <a:endParaRPr lang="es-E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8E978EE7-93FD-C8CD-046E-B75F38F70393}"/>
              </a:ext>
            </a:extLst>
          </p:cNvPr>
          <p:cNvSpPr/>
          <p:nvPr/>
        </p:nvSpPr>
        <p:spPr>
          <a:xfrm>
            <a:off x="5363949" y="379011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07EC35-CDBA-7627-C67D-C27A89A57802}"/>
              </a:ext>
            </a:extLst>
          </p:cNvPr>
          <p:cNvSpPr txBox="1"/>
          <p:nvPr/>
        </p:nvSpPr>
        <p:spPr>
          <a:xfrm>
            <a:off x="5363949" y="3832374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BCD0C02B-D0A0-6702-DEC2-4BC3AAA75149}"/>
              </a:ext>
            </a:extLst>
          </p:cNvPr>
          <p:cNvSpPr/>
          <p:nvPr/>
        </p:nvSpPr>
        <p:spPr>
          <a:xfrm>
            <a:off x="7821952" y="379011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34977AAC-67FB-389C-8EC9-589B309AF961}"/>
              </a:ext>
            </a:extLst>
          </p:cNvPr>
          <p:cNvSpPr/>
          <p:nvPr/>
        </p:nvSpPr>
        <p:spPr>
          <a:xfrm>
            <a:off x="8126652" y="4161054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AE294F7-564C-5789-7243-648B958EE729}"/>
              </a:ext>
            </a:extLst>
          </p:cNvPr>
          <p:cNvSpPr txBox="1"/>
          <p:nvPr/>
        </p:nvSpPr>
        <p:spPr>
          <a:xfrm>
            <a:off x="8024245" y="3765925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</a:rPr>
              <a:t>insert</a:t>
            </a:r>
            <a:endParaRPr lang="es-E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9BA511B-041B-A6C7-EF27-A916CB0875A0}"/>
              </a:ext>
            </a:extLst>
          </p:cNvPr>
          <p:cNvSpPr txBox="1"/>
          <p:nvPr/>
        </p:nvSpPr>
        <p:spPr>
          <a:xfrm>
            <a:off x="8863031" y="3465609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DE4876B-0149-EE7F-FE86-8094320E7B4F}"/>
              </a:ext>
            </a:extLst>
          </p:cNvPr>
          <p:cNvSpPr/>
          <p:nvPr/>
        </p:nvSpPr>
        <p:spPr>
          <a:xfrm>
            <a:off x="8915421" y="3465609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282A672C-3CFC-EC38-D730-EB2A174016B0}"/>
              </a:ext>
            </a:extLst>
          </p:cNvPr>
          <p:cNvSpPr/>
          <p:nvPr/>
        </p:nvSpPr>
        <p:spPr>
          <a:xfrm>
            <a:off x="11287417" y="3465609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43D12C-734E-10C6-B106-B943050803BA}"/>
              </a:ext>
            </a:extLst>
          </p:cNvPr>
          <p:cNvSpPr txBox="1"/>
          <p:nvPr/>
        </p:nvSpPr>
        <p:spPr>
          <a:xfrm>
            <a:off x="11362974" y="4141760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=H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5133C59-5566-D911-E0A0-DE2EF973DF77}"/>
              </a:ext>
            </a:extLst>
          </p:cNvPr>
          <p:cNvSpPr txBox="1"/>
          <p:nvPr/>
        </p:nvSpPr>
        <p:spPr>
          <a:xfrm>
            <a:off x="8863031" y="3442742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0  0   1   0   0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0  0   0   0   1</a:t>
            </a:r>
          </a:p>
        </p:txBody>
      </p:sp>
    </p:spTree>
    <p:extLst>
      <p:ext uri="{BB962C8B-B14F-4D97-AF65-F5344CB8AC3E}">
        <p14:creationId xmlns:p14="http://schemas.microsoft.com/office/powerpoint/2010/main" val="47455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0" grpId="0" animBg="1"/>
      <p:bldP spid="11" grpId="0"/>
      <p:bldP spid="13" grpId="0" animBg="1"/>
      <p:bldP spid="14" grpId="0" animBg="1"/>
      <p:bldP spid="15" grpId="0"/>
      <p:bldP spid="16" grpId="0"/>
      <p:bldP spid="17" grpId="0" animBg="1"/>
      <p:bldP spid="18" grpId="0" animBg="1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80FCC-3E99-7063-EA5E-5D787F9FE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02AC0802-2B4E-01AC-96F7-2E0A25F3F002}"/>
              </a:ext>
            </a:extLst>
          </p:cNvPr>
          <p:cNvSpPr/>
          <p:nvPr/>
        </p:nvSpPr>
        <p:spPr>
          <a:xfrm>
            <a:off x="1531061" y="4628398"/>
            <a:ext cx="2324632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52492F47-1747-4EE6-1DB3-2560EC99273C}"/>
              </a:ext>
            </a:extLst>
          </p:cNvPr>
          <p:cNvSpPr/>
          <p:nvPr/>
        </p:nvSpPr>
        <p:spPr>
          <a:xfrm>
            <a:off x="1564507" y="5477410"/>
            <a:ext cx="2284461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81F5527-C085-2656-D349-4A51650197A5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F2456A0-E911-BE6B-DBE8-99E8D85F34F4}"/>
              </a:ext>
            </a:extLst>
          </p:cNvPr>
          <p:cNvSpPr/>
          <p:nvPr/>
        </p:nvSpPr>
        <p:spPr>
          <a:xfrm>
            <a:off x="522463" y="1979682"/>
            <a:ext cx="9616082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07D7DBC-18FB-73EE-3D11-BEC237D9736C}"/>
              </a:ext>
            </a:extLst>
          </p:cNvPr>
          <p:cNvSpPr txBox="1"/>
          <p:nvPr/>
        </p:nvSpPr>
        <p:spPr>
          <a:xfrm>
            <a:off x="522462" y="2175272"/>
            <a:ext cx="95429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(define a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supplementary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subspace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inserted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in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4251F7B-4C24-9C3C-FC1E-E0FAC67A6ADF}"/>
              </a:ext>
            </a:extLst>
          </p:cNvPr>
          <p:cNvSpPr txBox="1"/>
          <p:nvPr/>
        </p:nvSpPr>
        <p:spPr>
          <a:xfrm>
            <a:off x="578383" y="4588776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7421887E-620E-EF64-B825-E3577D114165}"/>
              </a:ext>
            </a:extLst>
          </p:cNvPr>
          <p:cNvSpPr/>
          <p:nvPr/>
        </p:nvSpPr>
        <p:spPr>
          <a:xfrm>
            <a:off x="4264554" y="4588776"/>
            <a:ext cx="1782350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12E694F-E6BC-823F-BA0F-3C23A92393C6}"/>
              </a:ext>
            </a:extLst>
          </p:cNvPr>
          <p:cNvSpPr txBox="1"/>
          <p:nvPr/>
        </p:nvSpPr>
        <p:spPr>
          <a:xfrm>
            <a:off x="4286069" y="4228288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 err="1">
                <a:solidFill>
                  <a:schemeClr val="accent2">
                    <a:lumMod val="50000"/>
                  </a:schemeClr>
                </a:solidFill>
              </a:rPr>
              <a:t>inserted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ES" sz="2000" dirty="0" err="1">
                <a:solidFill>
                  <a:schemeClr val="accent2">
                    <a:lumMod val="50000"/>
                  </a:schemeClr>
                </a:solidFill>
              </a:rPr>
              <a:t>rows</a:t>
            </a:r>
            <a:endParaRPr lang="es-E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19E3AAF-4AE4-3171-6C7A-BF98F0E15E86}"/>
              </a:ext>
            </a:extLst>
          </p:cNvPr>
          <p:cNvSpPr txBox="1"/>
          <p:nvPr/>
        </p:nvSpPr>
        <p:spPr>
          <a:xfrm>
            <a:off x="1424367" y="3743654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7C6C1EB4-0B2B-2880-8FDA-529A062454CF}"/>
              </a:ext>
            </a:extLst>
          </p:cNvPr>
          <p:cNvSpPr/>
          <p:nvPr/>
        </p:nvSpPr>
        <p:spPr>
          <a:xfrm>
            <a:off x="1413667" y="3779386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F078C967-D9A2-2C22-FA5C-BCABCD2043C7}"/>
              </a:ext>
            </a:extLst>
          </p:cNvPr>
          <p:cNvSpPr/>
          <p:nvPr/>
        </p:nvSpPr>
        <p:spPr>
          <a:xfrm>
            <a:off x="3855693" y="3770819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D876566-2093-9A7B-2BAB-592AD221178D}"/>
              </a:ext>
            </a:extLst>
          </p:cNvPr>
          <p:cNvSpPr txBox="1"/>
          <p:nvPr/>
        </p:nvSpPr>
        <p:spPr>
          <a:xfrm>
            <a:off x="1424367" y="3770819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0  0   1   0   0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0  0   0   0   1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92D38F50-5472-3B99-5BA2-D9AE1A54C4D7}"/>
              </a:ext>
            </a:extLst>
          </p:cNvPr>
          <p:cNvSpPr/>
          <p:nvPr/>
        </p:nvSpPr>
        <p:spPr>
          <a:xfrm>
            <a:off x="6123581" y="3560197"/>
            <a:ext cx="5920935" cy="290517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76DD0FB-5298-CD1A-DD1D-4DBF026E71C0}"/>
              </a:ext>
            </a:extLst>
          </p:cNvPr>
          <p:cNvSpPr txBox="1"/>
          <p:nvPr/>
        </p:nvSpPr>
        <p:spPr>
          <a:xfrm>
            <a:off x="6153598" y="3847693"/>
            <a:ext cx="603840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(0,0,1,0,0)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: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supplementary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basis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G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(G)=2)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48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14" grpId="0" animBg="1"/>
      <p:bldP spid="15" grpId="0"/>
      <p:bldP spid="2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93E39-87E7-6810-BDB6-644AA75D6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795A0BE0-60A8-B7B2-B725-3AAC3D2A4CC7}"/>
              </a:ext>
            </a:extLst>
          </p:cNvPr>
          <p:cNvSpPr/>
          <p:nvPr/>
        </p:nvSpPr>
        <p:spPr>
          <a:xfrm>
            <a:off x="738993" y="4706304"/>
            <a:ext cx="2324632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E3C84149-0C2B-9997-5CA2-F8D7C5F8FB9B}"/>
              </a:ext>
            </a:extLst>
          </p:cNvPr>
          <p:cNvSpPr/>
          <p:nvPr/>
        </p:nvSpPr>
        <p:spPr>
          <a:xfrm>
            <a:off x="772439" y="5555316"/>
            <a:ext cx="2284461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9C4E14-D3C6-015F-8860-57E3B9B1F688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1128764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… 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another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possible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solution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another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supplementary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F)</a:t>
            </a:r>
            <a:r>
              <a:rPr lang="es-ES" sz="29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…</a:t>
            </a:r>
            <a:endParaRPr lang="es-ES" sz="29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B2EB7766-5CFE-F343-84F0-9E02F49378E1}"/>
              </a:ext>
            </a:extLst>
          </p:cNvPr>
          <p:cNvSpPr/>
          <p:nvPr/>
        </p:nvSpPr>
        <p:spPr>
          <a:xfrm>
            <a:off x="522461" y="1979682"/>
            <a:ext cx="10519165" cy="98174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D801AD1-2B49-440A-1891-D0B59ED21C36}"/>
              </a:ext>
            </a:extLst>
          </p:cNvPr>
          <p:cNvSpPr txBox="1"/>
          <p:nvPr/>
        </p:nvSpPr>
        <p:spPr>
          <a:xfrm>
            <a:off x="522462" y="2175272"/>
            <a:ext cx="10450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(define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another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supplementary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inserted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D86621B5-6E2C-3653-317A-3F7430F6291A}"/>
              </a:ext>
            </a:extLst>
          </p:cNvPr>
          <p:cNvSpPr/>
          <p:nvPr/>
        </p:nvSpPr>
        <p:spPr>
          <a:xfrm>
            <a:off x="3402624" y="4653146"/>
            <a:ext cx="1030200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F737A57-BDF8-F548-C4D3-7607301E52FA}"/>
              </a:ext>
            </a:extLst>
          </p:cNvPr>
          <p:cNvSpPr txBox="1"/>
          <p:nvPr/>
        </p:nvSpPr>
        <p:spPr>
          <a:xfrm>
            <a:off x="3300280" y="3686021"/>
            <a:ext cx="17823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</a:rPr>
              <a:t>    new </a:t>
            </a:r>
          </a:p>
          <a:p>
            <a:r>
              <a:rPr lang="es-ES" sz="2000" dirty="0" err="1">
                <a:solidFill>
                  <a:srgbClr val="FF0000"/>
                </a:solidFill>
              </a:rPr>
              <a:t>inserted</a:t>
            </a:r>
            <a:r>
              <a:rPr lang="es-ES" sz="2000" dirty="0">
                <a:solidFill>
                  <a:srgbClr val="FF0000"/>
                </a:solidFill>
              </a:rPr>
              <a:t> </a:t>
            </a:r>
          </a:p>
          <a:p>
            <a:r>
              <a:rPr lang="es-ES" sz="2000" dirty="0">
                <a:solidFill>
                  <a:srgbClr val="FF0000"/>
                </a:solidFill>
              </a:rPr>
              <a:t>    </a:t>
            </a:r>
            <a:r>
              <a:rPr lang="es-ES" sz="2000" dirty="0" err="1">
                <a:solidFill>
                  <a:srgbClr val="FF0000"/>
                </a:solidFill>
              </a:rPr>
              <a:t>rows</a:t>
            </a:r>
            <a:endParaRPr lang="es-ES" sz="2000" dirty="0">
              <a:solidFill>
                <a:srgbClr val="FF0000"/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C09EBF3-9301-EF13-33C5-DE06DAA4661C}"/>
              </a:ext>
            </a:extLst>
          </p:cNvPr>
          <p:cNvSpPr txBox="1"/>
          <p:nvPr/>
        </p:nvSpPr>
        <p:spPr>
          <a:xfrm>
            <a:off x="632299" y="3821560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0D0842D7-E977-014F-C18C-664F65D85F8D}"/>
              </a:ext>
            </a:extLst>
          </p:cNvPr>
          <p:cNvSpPr/>
          <p:nvPr/>
        </p:nvSpPr>
        <p:spPr>
          <a:xfrm>
            <a:off x="621599" y="3857292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CB41EA78-2412-F158-31D7-219532FA57D2}"/>
              </a:ext>
            </a:extLst>
          </p:cNvPr>
          <p:cNvSpPr/>
          <p:nvPr/>
        </p:nvSpPr>
        <p:spPr>
          <a:xfrm>
            <a:off x="3063625" y="3848725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89023AE-00EE-ACEA-5450-EBBFFD583644}"/>
              </a:ext>
            </a:extLst>
          </p:cNvPr>
          <p:cNvSpPr txBox="1"/>
          <p:nvPr/>
        </p:nvSpPr>
        <p:spPr>
          <a:xfrm>
            <a:off x="632299" y="3848400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0  0   1   3  -5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0  0   0   0   1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3202AC8-B274-E7EA-37EB-6F2D59C5214F}"/>
              </a:ext>
            </a:extLst>
          </p:cNvPr>
          <p:cNvSpPr/>
          <p:nvPr/>
        </p:nvSpPr>
        <p:spPr>
          <a:xfrm>
            <a:off x="4562168" y="3558623"/>
            <a:ext cx="7452851" cy="290517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B6DD8A7-6A65-7ABC-6B2D-C2DCFA72F89B}"/>
              </a:ext>
            </a:extLst>
          </p:cNvPr>
          <p:cNvSpPr txBox="1"/>
          <p:nvPr/>
        </p:nvSpPr>
        <p:spPr>
          <a:xfrm>
            <a:off x="4639793" y="3827118"/>
            <a:ext cx="725023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L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(0,0,1,3,-5)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+3x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: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supplementary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+3x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basis </a:t>
            </a:r>
            <a:r>
              <a:rPr lang="es-ES" sz="280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(L)=2)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72C29F-F281-4A98-2478-0B7A098FC6CA}"/>
              </a:ext>
            </a:extLst>
          </p:cNvPr>
          <p:cNvSpPr txBox="1"/>
          <p:nvPr/>
        </p:nvSpPr>
        <p:spPr>
          <a:xfrm>
            <a:off x="0" y="3029193"/>
            <a:ext cx="5012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(after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deleting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zero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F68BD0BC-E24F-E349-4871-FF4D6FAB8C39}"/>
              </a:ext>
            </a:extLst>
          </p:cNvPr>
          <p:cNvSpPr/>
          <p:nvPr/>
        </p:nvSpPr>
        <p:spPr>
          <a:xfrm>
            <a:off x="1831095" y="3509980"/>
            <a:ext cx="167148" cy="29866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61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14" grpId="0" animBg="1"/>
      <p:bldP spid="15" grpId="0"/>
      <p:bldP spid="21" grpId="0"/>
      <p:bldP spid="22" grpId="0" animBg="1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C990C-2A1D-7601-57FF-810D3C21C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A5E2E-1F81-6505-788C-54C226FF4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497" y="119210"/>
            <a:ext cx="7155654" cy="687035"/>
          </a:xfr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</a:t>
            </a:r>
            <a:r>
              <a:rPr lang="es-ES" b="1" dirty="0" err="1">
                <a:solidFill>
                  <a:srgbClr val="C00000"/>
                </a:solidFill>
              </a:rPr>
              <a:t>The</a:t>
            </a:r>
            <a:r>
              <a:rPr lang="es-ES" b="1" dirty="0">
                <a:solidFill>
                  <a:srgbClr val="C00000"/>
                </a:solidFill>
              </a:rPr>
              <a:t> </a:t>
            </a:r>
            <a:r>
              <a:rPr lang="es-ES" b="1" dirty="0" err="1">
                <a:solidFill>
                  <a:srgbClr val="C00000"/>
                </a:solidFill>
              </a:rPr>
              <a:t>last</a:t>
            </a:r>
            <a:r>
              <a:rPr lang="es-ES" b="1" dirty="0">
                <a:solidFill>
                  <a:srgbClr val="C00000"/>
                </a:solidFill>
              </a:rPr>
              <a:t> </a:t>
            </a:r>
            <a:r>
              <a:rPr lang="es-ES" b="1" dirty="0" err="1">
                <a:solidFill>
                  <a:srgbClr val="C00000"/>
                </a:solidFill>
              </a:rPr>
              <a:t>example</a:t>
            </a:r>
            <a:r>
              <a:rPr lang="es-ES" b="1" dirty="0">
                <a:solidFill>
                  <a:srgbClr val="C00000"/>
                </a:solidFill>
              </a:rPr>
              <a:t>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A10EB91-CA0B-4EC2-C4D4-399B5B28DBFC}"/>
              </a:ext>
            </a:extLst>
          </p:cNvPr>
          <p:cNvSpPr txBox="1">
            <a:spLocks/>
          </p:cNvSpPr>
          <p:nvPr/>
        </p:nvSpPr>
        <p:spPr>
          <a:xfrm>
            <a:off x="123891" y="1090699"/>
            <a:ext cx="1194421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es-ES" sz="4700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s-ES" sz="4700" b="1" baseline="-25000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s-ES" sz="4700" b="1" dirty="0">
                <a:solidFill>
                  <a:schemeClr val="accent6">
                    <a:lumMod val="75000"/>
                  </a:schemeClr>
                </a:solidFill>
              </a:rPr>
              <a:t>(2x2)</a:t>
            </a:r>
            <a:r>
              <a:rPr lang="es-ES" sz="47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s-ES" sz="4700" b="1" dirty="0" err="1">
                <a:solidFill>
                  <a:schemeClr val="accent1">
                    <a:lumMod val="50000"/>
                  </a:schemeClr>
                </a:solidFill>
              </a:rPr>
              <a:t>complex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 matrices on 2 </a:t>
            </a:r>
            <a:r>
              <a:rPr lang="es-ES" sz="4700" b="1" dirty="0" err="1">
                <a:solidFill>
                  <a:schemeClr val="accent1">
                    <a:lumMod val="50000"/>
                  </a:schemeClr>
                </a:solidFill>
              </a:rPr>
              <a:t>rows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 and 2 </a:t>
            </a:r>
            <a:r>
              <a:rPr lang="es-ES" sz="4700" b="1" dirty="0" err="1">
                <a:solidFill>
                  <a:schemeClr val="accent1">
                    <a:lumMod val="50000"/>
                  </a:schemeClr>
                </a:solidFill>
              </a:rPr>
              <a:t>columns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):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       </a:t>
            </a:r>
            <a:r>
              <a:rPr lang="es-ES" sz="4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        ,          ,              ,          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We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want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to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obtain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a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subspace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r>
              <a:rPr lang="es-ES" sz="4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4300" dirty="0">
                <a:latin typeface="Comic Sans MS" panose="030F0702030302020204" pitchFamily="66" charset="0"/>
              </a:rPr>
              <a:t>,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supplementary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r>
              <a:rPr lang="es-ES" sz="4300" b="1" dirty="0">
                <a:latin typeface="Comic Sans MS" panose="030F0702030302020204" pitchFamily="66" charset="0"/>
                <a:cs typeface="Calibri Light" panose="020F0302020204030204" pitchFamily="34" charset="0"/>
              </a:rPr>
              <a:t>F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A3DD3B-02AE-11B6-DE10-43C14799DFCA}"/>
              </a:ext>
            </a:extLst>
          </p:cNvPr>
          <p:cNvSpPr txBox="1"/>
          <p:nvPr/>
        </p:nvSpPr>
        <p:spPr>
          <a:xfrm>
            <a:off x="2685522" y="3612899"/>
            <a:ext cx="9531889" cy="140583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Taking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=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canonical basis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F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(1,i,-i,2)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5921A98-4630-FF3B-50D6-99F2FA9776AB}"/>
              </a:ext>
            </a:extLst>
          </p:cNvPr>
          <p:cNvSpPr txBox="1"/>
          <p:nvPr/>
        </p:nvSpPr>
        <p:spPr>
          <a:xfrm>
            <a:off x="361737" y="3083733"/>
            <a:ext cx="67072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follow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4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steps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method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A427652-345D-FC95-E4B3-0FC3EBB952EF}"/>
              </a:ext>
            </a:extLst>
          </p:cNvPr>
          <p:cNvSpPr/>
          <p:nvPr/>
        </p:nvSpPr>
        <p:spPr>
          <a:xfrm>
            <a:off x="123891" y="3604553"/>
            <a:ext cx="26100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1EC0577-A7E2-4D0A-B208-2E841AA2E75A}"/>
              </a:ext>
            </a:extLst>
          </p:cNvPr>
          <p:cNvSpPr txBox="1"/>
          <p:nvPr/>
        </p:nvSpPr>
        <p:spPr>
          <a:xfrm>
            <a:off x="133510" y="3801343"/>
            <a:ext cx="2618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B131062-77B7-D23C-D1D0-EC27855C2000}"/>
              </a:ext>
            </a:extLst>
          </p:cNvPr>
          <p:cNvSpPr txBox="1"/>
          <p:nvPr/>
        </p:nvSpPr>
        <p:spPr>
          <a:xfrm>
            <a:off x="4814291" y="567304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BC39A8C-FFAA-9A2D-DADE-6FFDF3960864}"/>
              </a:ext>
            </a:extLst>
          </p:cNvPr>
          <p:cNvSpPr txBox="1"/>
          <p:nvPr/>
        </p:nvSpPr>
        <p:spPr>
          <a:xfrm>
            <a:off x="5625858" y="5010387"/>
            <a:ext cx="3056026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-i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1+i    0  -1    1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1+2i -1   0  1+2i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-i    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1-i   1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485842CF-7867-EAD9-127A-88C11EBA550B}"/>
              </a:ext>
            </a:extLst>
          </p:cNvPr>
          <p:cNvSpPr/>
          <p:nvPr/>
        </p:nvSpPr>
        <p:spPr>
          <a:xfrm>
            <a:off x="5659394" y="5116161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4F4F9D9F-66FC-A5E9-07C7-76924A6C8719}"/>
              </a:ext>
            </a:extLst>
          </p:cNvPr>
          <p:cNvSpPr/>
          <p:nvPr/>
        </p:nvSpPr>
        <p:spPr>
          <a:xfrm>
            <a:off x="8323201" y="5151658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5540B0A-63A1-1CBE-8714-AA9A8CAB7DB3}"/>
              </a:ext>
            </a:extLst>
          </p:cNvPr>
          <p:cNvSpPr txBox="1"/>
          <p:nvPr/>
        </p:nvSpPr>
        <p:spPr>
          <a:xfrm>
            <a:off x="2491970" y="1570893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1   i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-i   2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6A3248A9-4A87-5B77-F984-B1080F439F5A}"/>
              </a:ext>
            </a:extLst>
          </p:cNvPr>
          <p:cNvSpPr/>
          <p:nvPr/>
        </p:nvSpPr>
        <p:spPr>
          <a:xfrm>
            <a:off x="2620429" y="1570893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EB5BFB0-BBC5-A3EB-9D40-0E117CA89A9C}"/>
              </a:ext>
            </a:extLst>
          </p:cNvPr>
          <p:cNvSpPr/>
          <p:nvPr/>
        </p:nvSpPr>
        <p:spPr>
          <a:xfrm>
            <a:off x="3354159" y="1560395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9C7F56C-6B01-0D65-93C6-E097B426F146}"/>
              </a:ext>
            </a:extLst>
          </p:cNvPr>
          <p:cNvSpPr txBox="1"/>
          <p:nvPr/>
        </p:nvSpPr>
        <p:spPr>
          <a:xfrm>
            <a:off x="3900234" y="1560395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1+i   0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-1   1</a:t>
            </a: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EE8FC03-3452-DB6E-37C9-88B8CFE8E960}"/>
              </a:ext>
            </a:extLst>
          </p:cNvPr>
          <p:cNvSpPr/>
          <p:nvPr/>
        </p:nvSpPr>
        <p:spPr>
          <a:xfrm>
            <a:off x="3945953" y="1560395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9938A74A-7F96-8FBC-910B-E3E5651CC8F7}"/>
              </a:ext>
            </a:extLst>
          </p:cNvPr>
          <p:cNvSpPr/>
          <p:nvPr/>
        </p:nvSpPr>
        <p:spPr>
          <a:xfrm>
            <a:off x="4888931" y="1581392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1C69B89-E313-8B91-E00B-610503BDA046}"/>
              </a:ext>
            </a:extLst>
          </p:cNvPr>
          <p:cNvSpPr txBox="1"/>
          <p:nvPr/>
        </p:nvSpPr>
        <p:spPr>
          <a:xfrm>
            <a:off x="5368925" y="1563081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1+2i  -1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0   1+2i</a:t>
            </a: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871A3E0B-E2B8-1627-4D7B-A4750EAA9C29}"/>
              </a:ext>
            </a:extLst>
          </p:cNvPr>
          <p:cNvSpPr/>
          <p:nvPr/>
        </p:nvSpPr>
        <p:spPr>
          <a:xfrm>
            <a:off x="5442583" y="1595512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411EFAB8-73C9-20C6-3EF2-A1E175C8E797}"/>
              </a:ext>
            </a:extLst>
          </p:cNvPr>
          <p:cNvSpPr/>
          <p:nvPr/>
        </p:nvSpPr>
        <p:spPr>
          <a:xfrm>
            <a:off x="6778724" y="1551647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EC609877-8277-132A-6E55-D75028AE5781}"/>
              </a:ext>
            </a:extLst>
          </p:cNvPr>
          <p:cNvSpPr txBox="1"/>
          <p:nvPr/>
        </p:nvSpPr>
        <p:spPr>
          <a:xfrm>
            <a:off x="7268966" y="1551991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-i     </a:t>
            </a:r>
            <a:r>
              <a:rPr lang="es-ES" sz="2400" dirty="0" err="1">
                <a:latin typeface="Comic Sans MS" panose="030F0702030302020204" pitchFamily="66" charset="0"/>
              </a:rPr>
              <a:t>i</a:t>
            </a:r>
            <a:r>
              <a:rPr lang="es-ES" sz="2400" dirty="0">
                <a:latin typeface="Comic Sans MS" panose="030F0702030302020204" pitchFamily="66" charset="0"/>
              </a:rPr>
              <a:t>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1-i   1</a:t>
            </a: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0976DB45-435D-3B49-A2E8-752869447CE4}"/>
              </a:ext>
            </a:extLst>
          </p:cNvPr>
          <p:cNvSpPr/>
          <p:nvPr/>
        </p:nvSpPr>
        <p:spPr>
          <a:xfrm>
            <a:off x="7291913" y="1571168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97C3439A-E76B-D9DE-94AA-0EF7DCD98BF6}"/>
              </a:ext>
            </a:extLst>
          </p:cNvPr>
          <p:cNvSpPr/>
          <p:nvPr/>
        </p:nvSpPr>
        <p:spPr>
          <a:xfrm>
            <a:off x="8410032" y="1560395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36FDDD6-A159-306B-B1FD-8F5B8C0F6A54}"/>
              </a:ext>
            </a:extLst>
          </p:cNvPr>
          <p:cNvSpPr txBox="1"/>
          <p:nvPr/>
        </p:nvSpPr>
        <p:spPr>
          <a:xfrm>
            <a:off x="2733902" y="5529098"/>
            <a:ext cx="1127232" cy="667170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Then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96988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3" grpId="0" animBg="1"/>
      <p:bldP spid="4" grpId="0"/>
      <p:bldP spid="5" grpId="0"/>
      <p:bldP spid="7" grpId="0"/>
      <p:bldP spid="8" grpId="0" animBg="1"/>
      <p:bldP spid="9" grpId="0" animBg="1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8B872EAC-C361-060C-D36B-D6D901C2F43C}"/>
              </a:ext>
            </a:extLst>
          </p:cNvPr>
          <p:cNvSpPr txBox="1"/>
          <p:nvPr/>
        </p:nvSpPr>
        <p:spPr>
          <a:xfrm>
            <a:off x="2462318" y="1496341"/>
            <a:ext cx="9531889" cy="831446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{         ,         ,         ,         } </a:t>
            </a:r>
            <a:r>
              <a:rPr lang="es-ES" sz="2800" dirty="0">
                <a:latin typeface="Comic Sans MS" panose="030F0702030302020204" pitchFamily="66" charset="0"/>
              </a:rPr>
              <a:t>,</a:t>
            </a:r>
            <a:endParaRPr lang="es-ES" sz="28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FD5C247-7E3D-7C64-A8EF-3BE305561333}"/>
              </a:ext>
            </a:extLst>
          </p:cNvPr>
          <p:cNvSpPr txBox="1"/>
          <p:nvPr/>
        </p:nvSpPr>
        <p:spPr>
          <a:xfrm>
            <a:off x="3477547" y="1629376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0   0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04203B97-D1C2-7B79-9F8D-F4CF9C0EA669}"/>
              </a:ext>
            </a:extLst>
          </p:cNvPr>
          <p:cNvSpPr/>
          <p:nvPr/>
        </p:nvSpPr>
        <p:spPr>
          <a:xfrm>
            <a:off x="3652829" y="1618878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404008BE-1C55-4652-A872-B1C9C53F917E}"/>
              </a:ext>
            </a:extLst>
          </p:cNvPr>
          <p:cNvSpPr/>
          <p:nvPr/>
        </p:nvSpPr>
        <p:spPr>
          <a:xfrm>
            <a:off x="4370189" y="1618878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DCC3BCA-F401-CFF6-B618-C952DAF7B03D}"/>
              </a:ext>
            </a:extLst>
          </p:cNvPr>
          <p:cNvSpPr txBox="1"/>
          <p:nvPr/>
        </p:nvSpPr>
        <p:spPr>
          <a:xfrm>
            <a:off x="4764358" y="1639874"/>
            <a:ext cx="1750685" cy="738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0   0</a:t>
            </a:r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B86BF5C6-8358-59C8-450D-E078C483901E}"/>
              </a:ext>
            </a:extLst>
          </p:cNvPr>
          <p:cNvSpPr/>
          <p:nvPr/>
        </p:nvSpPr>
        <p:spPr>
          <a:xfrm>
            <a:off x="4931530" y="1618878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C1F24DA8-F25D-A716-DBF2-506FB4DDB953}"/>
              </a:ext>
            </a:extLst>
          </p:cNvPr>
          <p:cNvSpPr/>
          <p:nvPr/>
        </p:nvSpPr>
        <p:spPr>
          <a:xfrm>
            <a:off x="5678360" y="1639874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2302A7D-6D74-40C2-5C9C-16FF98CA4DA5}"/>
              </a:ext>
            </a:extLst>
          </p:cNvPr>
          <p:cNvSpPr txBox="1"/>
          <p:nvPr/>
        </p:nvSpPr>
        <p:spPr>
          <a:xfrm>
            <a:off x="6090421" y="1623484"/>
            <a:ext cx="1750685" cy="738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1   0</a:t>
            </a: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1E6C8487-52AD-D20A-F4C4-ECB127A78DFE}"/>
              </a:ext>
            </a:extLst>
          </p:cNvPr>
          <p:cNvSpPr/>
          <p:nvPr/>
        </p:nvSpPr>
        <p:spPr>
          <a:xfrm>
            <a:off x="6257276" y="1629376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5E84B637-0EB9-AE0A-675D-27D8C8522CA3}"/>
              </a:ext>
            </a:extLst>
          </p:cNvPr>
          <p:cNvSpPr/>
          <p:nvPr/>
        </p:nvSpPr>
        <p:spPr>
          <a:xfrm>
            <a:off x="7079317" y="1639874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59BB2D4-8CAA-CAF8-291D-2D4589DE1406}"/>
              </a:ext>
            </a:extLst>
          </p:cNvPr>
          <p:cNvSpPr txBox="1"/>
          <p:nvPr/>
        </p:nvSpPr>
        <p:spPr>
          <a:xfrm>
            <a:off x="7397494" y="1618878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  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0   1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64391281-1E2A-8679-3A2A-D4DC7865FA80}"/>
              </a:ext>
            </a:extLst>
          </p:cNvPr>
          <p:cNvSpPr/>
          <p:nvPr/>
        </p:nvSpPr>
        <p:spPr>
          <a:xfrm>
            <a:off x="7563823" y="1629376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DC29994-9982-AF16-2943-8A3F841B824A}"/>
              </a:ext>
            </a:extLst>
          </p:cNvPr>
          <p:cNvSpPr/>
          <p:nvPr/>
        </p:nvSpPr>
        <p:spPr>
          <a:xfrm>
            <a:off x="8361964" y="1629376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CCD5A0B-6C91-AA5E-340C-961892F1AAA4}"/>
              </a:ext>
            </a:extLst>
          </p:cNvPr>
          <p:cNvSpPr txBox="1"/>
          <p:nvPr/>
        </p:nvSpPr>
        <p:spPr>
          <a:xfrm>
            <a:off x="884974" y="261645"/>
            <a:ext cx="9531889" cy="75469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(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La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canónica de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es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912E3B3-6ED6-EF7B-D3B3-11DDF1284AB4}"/>
              </a:ext>
            </a:extLst>
          </p:cNvPr>
          <p:cNvSpPr txBox="1"/>
          <p:nvPr/>
        </p:nvSpPr>
        <p:spPr>
          <a:xfrm>
            <a:off x="1037374" y="414045"/>
            <a:ext cx="9531889" cy="75469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(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canonical basis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is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35B4680-01F7-4ABF-C4DF-B0DF8EC95A1A}"/>
              </a:ext>
            </a:extLst>
          </p:cNvPr>
          <p:cNvSpPr txBox="1"/>
          <p:nvPr/>
        </p:nvSpPr>
        <p:spPr>
          <a:xfrm>
            <a:off x="566058" y="3152329"/>
            <a:ext cx="11340808" cy="140583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hence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matrix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Q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can be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written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 as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Q = 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x,y,z,t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   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4721BB-7F35-9010-4643-32410654D9A7}"/>
              </a:ext>
            </a:extLst>
          </p:cNvPr>
          <p:cNvSpPr txBox="1"/>
          <p:nvPr/>
        </p:nvSpPr>
        <p:spPr>
          <a:xfrm>
            <a:off x="4517077" y="3181420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x   y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z   t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8F438F07-052D-67E0-A2CB-2AC2D1B864E4}"/>
              </a:ext>
            </a:extLst>
          </p:cNvPr>
          <p:cNvSpPr/>
          <p:nvPr/>
        </p:nvSpPr>
        <p:spPr>
          <a:xfrm>
            <a:off x="4601075" y="3239287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601CFBBD-1221-1A06-1EF6-9224A4785391}"/>
              </a:ext>
            </a:extLst>
          </p:cNvPr>
          <p:cNvSpPr/>
          <p:nvPr/>
        </p:nvSpPr>
        <p:spPr>
          <a:xfrm>
            <a:off x="5487635" y="3238416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5099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DD021-4F9A-AB03-2223-F774C4904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9C83D-F01A-0381-2F5F-096AEADC559C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739B394-C512-C5FB-DBF2-97A76F5F79E2}"/>
              </a:ext>
            </a:extLst>
          </p:cNvPr>
          <p:cNvSpPr/>
          <p:nvPr/>
        </p:nvSpPr>
        <p:spPr>
          <a:xfrm>
            <a:off x="522462" y="1979682"/>
            <a:ext cx="100851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ACD95F-7FDC-C9BD-B82E-555EE79DD9E6}"/>
              </a:ext>
            </a:extLst>
          </p:cNvPr>
          <p:cNvSpPr txBox="1"/>
          <p:nvPr/>
        </p:nvSpPr>
        <p:spPr>
          <a:xfrm>
            <a:off x="522462" y="2175272"/>
            <a:ext cx="10065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elementary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operations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get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R,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in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9C85DF-7746-0F43-7AC2-9C75BDDC4C85}"/>
              </a:ext>
            </a:extLst>
          </p:cNvPr>
          <p:cNvSpPr txBox="1"/>
          <p:nvPr/>
        </p:nvSpPr>
        <p:spPr>
          <a:xfrm>
            <a:off x="4170602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C5D8864-07B4-58ED-720D-1AD3E436453C}"/>
              </a:ext>
            </a:extLst>
          </p:cNvPr>
          <p:cNvCxnSpPr/>
          <p:nvPr/>
        </p:nvCxnSpPr>
        <p:spPr>
          <a:xfrm>
            <a:off x="4177057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0EB29FE5-C21C-F285-FC23-34758A77CBAA}"/>
              </a:ext>
            </a:extLst>
          </p:cNvPr>
          <p:cNvCxnSpPr>
            <a:cxnSpLocks/>
          </p:cNvCxnSpPr>
          <p:nvPr/>
        </p:nvCxnSpPr>
        <p:spPr>
          <a:xfrm>
            <a:off x="5253308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59E0D461-4AAD-7806-C79F-66D1CB07C8DB}"/>
              </a:ext>
            </a:extLst>
          </p:cNvPr>
          <p:cNvSpPr txBox="1"/>
          <p:nvPr/>
        </p:nvSpPr>
        <p:spPr>
          <a:xfrm>
            <a:off x="381892" y="4043782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351126A-B99A-B3FA-6F12-A0216E712AAF}"/>
              </a:ext>
            </a:extLst>
          </p:cNvPr>
          <p:cNvSpPr txBox="1"/>
          <p:nvPr/>
        </p:nvSpPr>
        <p:spPr>
          <a:xfrm>
            <a:off x="6317060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9E16A562-7863-0425-BF9C-8D6781A9E3E5}"/>
              </a:ext>
            </a:extLst>
          </p:cNvPr>
          <p:cNvCxnSpPr>
            <a:cxnSpLocks/>
          </p:cNvCxnSpPr>
          <p:nvPr/>
        </p:nvCxnSpPr>
        <p:spPr>
          <a:xfrm>
            <a:off x="6293123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2FEA013-6AAF-0B58-DBC4-C5E8048924B5}"/>
              </a:ext>
            </a:extLst>
          </p:cNvPr>
          <p:cNvCxnSpPr/>
          <p:nvPr/>
        </p:nvCxnSpPr>
        <p:spPr>
          <a:xfrm>
            <a:off x="7320220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B18199D-5A0D-24E5-5288-880D8F66088E}"/>
              </a:ext>
            </a:extLst>
          </p:cNvPr>
          <p:cNvSpPr txBox="1"/>
          <p:nvPr/>
        </p:nvSpPr>
        <p:spPr>
          <a:xfrm>
            <a:off x="4177057" y="5069225"/>
            <a:ext cx="1095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BA97341-2DF2-1202-5218-5C9796DB71BB}"/>
              </a:ext>
            </a:extLst>
          </p:cNvPr>
          <p:cNvCxnSpPr/>
          <p:nvPr/>
        </p:nvCxnSpPr>
        <p:spPr>
          <a:xfrm>
            <a:off x="4226196" y="546933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3AC2058-901B-BD16-87CC-6373D5105D30}"/>
              </a:ext>
            </a:extLst>
          </p:cNvPr>
          <p:cNvSpPr txBox="1"/>
          <p:nvPr/>
        </p:nvSpPr>
        <p:spPr>
          <a:xfrm>
            <a:off x="8677611" y="5207725"/>
            <a:ext cx="2640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  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3B31A17-8E07-5211-0402-3D78C8C3E4EA}"/>
              </a:ext>
            </a:extLst>
          </p:cNvPr>
          <p:cNvSpPr txBox="1"/>
          <p:nvPr/>
        </p:nvSpPr>
        <p:spPr>
          <a:xfrm>
            <a:off x="5321606" y="4604606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</a:t>
            </a: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C35AE068-3E0C-37CF-C106-8191AEAFF1E9}"/>
              </a:ext>
            </a:extLst>
          </p:cNvPr>
          <p:cNvSpPr/>
          <p:nvPr/>
        </p:nvSpPr>
        <p:spPr>
          <a:xfrm>
            <a:off x="5355143" y="4710380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11581B96-076B-F039-D66D-725326721223}"/>
              </a:ext>
            </a:extLst>
          </p:cNvPr>
          <p:cNvSpPr/>
          <p:nvPr/>
        </p:nvSpPr>
        <p:spPr>
          <a:xfrm>
            <a:off x="8569273" y="4708293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F59A6DD-3094-DECB-3A9F-2BFC985B2C38}"/>
              </a:ext>
            </a:extLst>
          </p:cNvPr>
          <p:cNvSpPr txBox="1"/>
          <p:nvPr/>
        </p:nvSpPr>
        <p:spPr>
          <a:xfrm>
            <a:off x="5236175" y="390528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4AF15AA-AAE5-A217-9CF6-B89D33B41F65}"/>
              </a:ext>
            </a:extLst>
          </p:cNvPr>
          <p:cNvSpPr txBox="1"/>
          <p:nvPr/>
        </p:nvSpPr>
        <p:spPr>
          <a:xfrm>
            <a:off x="7285300" y="386944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-i 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9EE9CBF-956B-6975-D4C1-CE835798E31D}"/>
              </a:ext>
            </a:extLst>
          </p:cNvPr>
          <p:cNvSpPr txBox="1"/>
          <p:nvPr/>
        </p:nvSpPr>
        <p:spPr>
          <a:xfrm>
            <a:off x="8366185" y="387604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+i 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86A08097-D450-1D23-E9AD-6AA4741106DC}"/>
              </a:ext>
            </a:extLst>
          </p:cNvPr>
          <p:cNvCxnSpPr/>
          <p:nvPr/>
        </p:nvCxnSpPr>
        <p:spPr>
          <a:xfrm>
            <a:off x="8366185" y="4309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BD6C0014-B9BF-AD42-6259-44F30F5407F6}"/>
              </a:ext>
            </a:extLst>
          </p:cNvPr>
          <p:cNvSpPr/>
          <p:nvPr/>
        </p:nvSpPr>
        <p:spPr>
          <a:xfrm>
            <a:off x="3742274" y="3384292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CDAC1527-B9E0-4231-12C4-CEA491DA3CC7}"/>
              </a:ext>
            </a:extLst>
          </p:cNvPr>
          <p:cNvSpPr txBox="1"/>
          <p:nvPr/>
        </p:nvSpPr>
        <p:spPr>
          <a:xfrm>
            <a:off x="1114576" y="3240757"/>
            <a:ext cx="3056026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-i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1+i    0  -1    1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1+2i -1   0  1+2i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-i    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1-i   1</a:t>
            </a:r>
          </a:p>
        </p:txBody>
      </p:sp>
      <p:sp>
        <p:nvSpPr>
          <p:cNvPr id="39" name="Abrir corchete 38">
            <a:extLst>
              <a:ext uri="{FF2B5EF4-FFF2-40B4-BE49-F238E27FC236}">
                <a16:creationId xmlns:a16="http://schemas.microsoft.com/office/drawing/2014/main" id="{7EF1F1CA-A7DD-197D-D0F5-1FCA4DF2F15B}"/>
              </a:ext>
            </a:extLst>
          </p:cNvPr>
          <p:cNvSpPr/>
          <p:nvPr/>
        </p:nvSpPr>
        <p:spPr>
          <a:xfrm>
            <a:off x="1205213" y="3384315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090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560" y="295926"/>
            <a:ext cx="3584512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</a:t>
            </a:r>
            <a:r>
              <a:rPr lang="es-ES" b="1" dirty="0" err="1">
                <a:solidFill>
                  <a:srgbClr val="7030A0"/>
                </a:solidFill>
              </a:rPr>
              <a:t>Initial</a:t>
            </a:r>
            <a:r>
              <a:rPr lang="es-ES" b="1" dirty="0">
                <a:solidFill>
                  <a:srgbClr val="7030A0"/>
                </a:solidFill>
              </a:rPr>
              <a:t> data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69" y="1170601"/>
            <a:ext cx="11602915" cy="2755475"/>
          </a:xfrm>
        </p:spPr>
        <p:txBody>
          <a:bodyPr>
            <a:normAutofit fontScale="77500" lnSpcReduction="20000"/>
          </a:bodyPr>
          <a:lstStyle/>
          <a:p>
            <a:r>
              <a:rPr lang="es-ES" sz="3600" dirty="0">
                <a:latin typeface="Comic Sans MS" panose="030F0702030302020204" pitchFamily="66" charset="0"/>
              </a:rPr>
              <a:t>A </a:t>
            </a:r>
            <a:r>
              <a:rPr lang="es-ES" sz="3600" dirty="0" err="1">
                <a:latin typeface="Comic Sans MS" panose="030F0702030302020204" pitchFamily="66" charset="0"/>
              </a:rPr>
              <a:t>subspace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of</a:t>
            </a:r>
            <a:r>
              <a:rPr lang="es-ES" sz="3600" dirty="0">
                <a:latin typeface="Comic Sans MS" panose="030F0702030302020204" pitchFamily="66" charset="0"/>
              </a:rPr>
              <a:t> a finite dimensional linear </a:t>
            </a:r>
            <a:r>
              <a:rPr lang="es-ES" sz="3600" dirty="0" err="1">
                <a:latin typeface="Comic Sans MS" panose="030F0702030302020204" pitchFamily="66" charset="0"/>
              </a:rPr>
              <a:t>space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3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  </a:t>
            </a:r>
            <a:r>
              <a:rPr lang="es-ES" sz="3600" dirty="0">
                <a:latin typeface="Comic Sans MS" panose="030F0702030302020204" pitchFamily="66" charset="0"/>
              </a:rPr>
              <a:t>(n = </a:t>
            </a:r>
            <a:r>
              <a:rPr lang="es-ES" sz="3600" dirty="0" err="1">
                <a:latin typeface="Comic Sans MS" panose="030F0702030302020204" pitchFamily="66" charset="0"/>
              </a:rPr>
              <a:t>dimension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</a:t>
            </a:r>
            <a:r>
              <a:rPr lang="es-ES" sz="3600" dirty="0" err="1">
                <a:latin typeface="Comic Sans MS" panose="030F0702030302020204" pitchFamily="66" charset="0"/>
              </a:rPr>
              <a:t>of</a:t>
            </a:r>
            <a:r>
              <a:rPr lang="es-ES" sz="3600" dirty="0">
                <a:latin typeface="Comic Sans MS" panose="030F0702030302020204" pitchFamily="66" charset="0"/>
              </a:rPr>
              <a:t> E</a:t>
            </a:r>
            <a:r>
              <a:rPr lang="es-ES" sz="3600" baseline="-25000" dirty="0">
                <a:latin typeface="Comic Sans MS" panose="030F0702030302020204" pitchFamily="66" charset="0"/>
              </a:rPr>
              <a:t>n</a:t>
            </a:r>
            <a:r>
              <a:rPr lang="es-ES" sz="3600" dirty="0">
                <a:latin typeface="Comic Sans MS" panose="030F0702030302020204" pitchFamily="66" charset="0"/>
              </a:rPr>
              <a:t>, n &gt; 0) </a:t>
            </a:r>
            <a:r>
              <a:rPr lang="es-ES" sz="3600" dirty="0" err="1">
                <a:latin typeface="Comic Sans MS" panose="030F0702030302020204" pitchFamily="66" charset="0"/>
              </a:rPr>
              <a:t>over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the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scalar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field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es-ES" sz="3600" dirty="0">
                <a:latin typeface="Comic Sans MS" panose="030F0702030302020204" pitchFamily="66" charset="0"/>
              </a:rPr>
              <a:t> (K=R, real </a:t>
            </a:r>
            <a:r>
              <a:rPr lang="es-ES" sz="3600" dirty="0" err="1">
                <a:latin typeface="Comic Sans MS" panose="030F0702030302020204" pitchFamily="66" charset="0"/>
              </a:rPr>
              <a:t>numbers</a:t>
            </a:r>
            <a:r>
              <a:rPr lang="es-ES" sz="3600" dirty="0">
                <a:latin typeface="Comic Sans MS" panose="030F0702030302020204" pitchFamily="66" charset="0"/>
              </a:rPr>
              <a:t>; </a:t>
            </a:r>
            <a:r>
              <a:rPr lang="es-ES" sz="3600" dirty="0" err="1">
                <a:latin typeface="Comic Sans MS" panose="030F0702030302020204" pitchFamily="66" charset="0"/>
              </a:rPr>
              <a:t>or</a:t>
            </a:r>
            <a:r>
              <a:rPr lang="es-ES" sz="3600" dirty="0">
                <a:latin typeface="Comic Sans MS" panose="030F0702030302020204" pitchFamily="66" charset="0"/>
              </a:rPr>
              <a:t> K=C, 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</a:t>
            </a:r>
            <a:r>
              <a:rPr lang="es-ES" sz="3600" dirty="0" err="1">
                <a:latin typeface="Comic Sans MS" panose="030F0702030302020204" pitchFamily="66" charset="0"/>
              </a:rPr>
              <a:t>complex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numbers</a:t>
            </a:r>
            <a:r>
              <a:rPr lang="es-ES" sz="3600" dirty="0">
                <a:latin typeface="Comic Sans MS" panose="030F0702030302020204" pitchFamily="66" charset="0"/>
              </a:rPr>
              <a:t>). </a:t>
            </a:r>
            <a:r>
              <a:rPr lang="es-ES" sz="3600" dirty="0" err="1">
                <a:latin typeface="Comic Sans MS" panose="030F0702030302020204" pitchFamily="66" charset="0"/>
              </a:rPr>
              <a:t>The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subspace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is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defined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by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means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of</a:t>
            </a:r>
            <a:r>
              <a:rPr lang="es-ES" sz="3600" dirty="0">
                <a:latin typeface="Comic Sans MS" panose="030F0702030302020204" pitchFamily="66" charset="0"/>
              </a:rPr>
              <a:t> a finite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set </a:t>
            </a:r>
            <a:r>
              <a:rPr lang="es-ES" sz="3600" dirty="0" err="1">
                <a:latin typeface="Comic Sans MS" panose="030F0702030302020204" pitchFamily="66" charset="0"/>
              </a:rPr>
              <a:t>of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generators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sz="3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generator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vectors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36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600" dirty="0"/>
              <a:t>                                                 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= &lt; w</a:t>
            </a:r>
            <a:r>
              <a:rPr lang="es-ES" sz="3600" baseline="-25000" dirty="0">
                <a:latin typeface="Comic Sans MS" panose="030F0702030302020204" pitchFamily="66" charset="0"/>
              </a:rPr>
              <a:t>1</a:t>
            </a:r>
            <a:r>
              <a:rPr lang="es-ES" sz="3600" dirty="0">
                <a:latin typeface="Comic Sans MS" panose="030F0702030302020204" pitchFamily="66" charset="0"/>
              </a:rPr>
              <a:t>, w</a:t>
            </a:r>
            <a:r>
              <a:rPr lang="es-ES" sz="3600" baseline="-25000" dirty="0">
                <a:latin typeface="Comic Sans MS" panose="030F0702030302020204" pitchFamily="66" charset="0"/>
              </a:rPr>
              <a:t>2</a:t>
            </a:r>
            <a:r>
              <a:rPr lang="es-ES" sz="3600" dirty="0">
                <a:latin typeface="Comic Sans MS" panose="030F0702030302020204" pitchFamily="66" charset="0"/>
              </a:rPr>
              <a:t>, …, </a:t>
            </a:r>
            <a:r>
              <a:rPr lang="es-ES" sz="3600" dirty="0" err="1">
                <a:latin typeface="Comic Sans MS" panose="030F0702030302020204" pitchFamily="66" charset="0"/>
              </a:rPr>
              <a:t>w</a:t>
            </a:r>
            <a:r>
              <a:rPr lang="es-ES" sz="3600" baseline="-25000" dirty="0" err="1">
                <a:latin typeface="Comic Sans MS" panose="030F0702030302020204" pitchFamily="66" charset="0"/>
              </a:rPr>
              <a:t>r</a:t>
            </a:r>
            <a:r>
              <a:rPr lang="es-ES" sz="3600" dirty="0">
                <a:latin typeface="Comic Sans MS" panose="030F0702030302020204" pitchFamily="66" charset="0"/>
              </a:rPr>
              <a:t> &gt;      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184030" y="3794126"/>
            <a:ext cx="3381571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188269" y="4576258"/>
            <a:ext cx="12003731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Comic Sans MS" panose="030F0702030302020204" pitchFamily="66" charset="0"/>
              </a:rPr>
              <a:t>To use 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matrices </a:t>
            </a:r>
            <a:r>
              <a:rPr lang="es-ES" dirty="0" err="1">
                <a:latin typeface="Comic Sans MS" panose="030F0702030302020204" pitchFamily="66" charset="0"/>
              </a:rPr>
              <a:t>for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easily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calculating</a:t>
            </a:r>
            <a:r>
              <a:rPr lang="es-ES" dirty="0">
                <a:latin typeface="Comic Sans MS" panose="030F0702030302020204" pitchFamily="66" charset="0"/>
              </a:rPr>
              <a:t> a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supplementary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subspace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)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F (</a:t>
            </a:r>
            <a:r>
              <a:rPr lang="es-ES" dirty="0" err="1">
                <a:latin typeface="Comic Sans MS" panose="030F0702030302020204" pitchFamily="66" charset="0"/>
              </a:rPr>
              <a:t>or</a:t>
            </a:r>
            <a:r>
              <a:rPr lang="es-ES" dirty="0">
                <a:latin typeface="Comic Sans MS" panose="030F0702030302020204" pitchFamily="66" charset="0"/>
              </a:rPr>
              <a:t>: a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supplement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F in E</a:t>
            </a:r>
            <a:r>
              <a:rPr lang="es-ES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); that </a:t>
            </a:r>
            <a:r>
              <a:rPr lang="es-ES" dirty="0" err="1">
                <a:latin typeface="Comic Sans MS" panose="030F0702030302020204" pitchFamily="66" charset="0"/>
              </a:rPr>
              <a:t>is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for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obtaining</a:t>
            </a:r>
            <a:r>
              <a:rPr lang="es-ES" dirty="0">
                <a:latin typeface="Comic Sans MS" panose="030F0702030302020204" pitchFamily="66" charset="0"/>
              </a:rPr>
              <a:t> a </a:t>
            </a:r>
            <a:r>
              <a:rPr lang="es-ES" dirty="0" err="1">
                <a:latin typeface="Comic Sans MS" panose="030F0702030302020204" pitchFamily="66" charset="0"/>
              </a:rPr>
              <a:t>subspace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dirty="0" err="1">
                <a:latin typeface="Comic Sans MS" panose="030F0702030302020204" pitchFamily="66" charset="0"/>
              </a:rPr>
              <a:t>for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which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following</a:t>
            </a:r>
            <a:r>
              <a:rPr lang="es-ES" dirty="0">
                <a:latin typeface="Comic Sans MS" panose="030F0702030302020204" pitchFamily="66" charset="0"/>
              </a:rPr>
              <a:t> 2 </a:t>
            </a:r>
            <a:r>
              <a:rPr lang="es-ES" dirty="0" err="1">
                <a:latin typeface="Comic Sans MS" panose="030F0702030302020204" pitchFamily="66" charset="0"/>
              </a:rPr>
              <a:t>conditions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hold</a:t>
            </a:r>
            <a:r>
              <a:rPr lang="es-ES" dirty="0">
                <a:latin typeface="Comic Sans MS" panose="030F0702030302020204" pitchFamily="66" charset="0"/>
              </a:rPr>
              <a:t> at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same</a:t>
            </a:r>
            <a:r>
              <a:rPr lang="es-ES" dirty="0">
                <a:latin typeface="Comic Sans MS" panose="030F0702030302020204" pitchFamily="66" charset="0"/>
              </a:rPr>
              <a:t> time: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1)  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=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vector};     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2)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 +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187E5-1B34-099C-2DBE-290BF0193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E34CDD2-1482-9BA7-5225-C3C135D20B51}"/>
              </a:ext>
            </a:extLst>
          </p:cNvPr>
          <p:cNvSpPr/>
          <p:nvPr/>
        </p:nvSpPr>
        <p:spPr>
          <a:xfrm>
            <a:off x="522462" y="1979682"/>
            <a:ext cx="10204532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308025-26E0-2857-072A-C7B48F527FF3}"/>
              </a:ext>
            </a:extLst>
          </p:cNvPr>
          <p:cNvSpPr txBox="1"/>
          <p:nvPr/>
        </p:nvSpPr>
        <p:spPr>
          <a:xfrm>
            <a:off x="522462" y="2175272"/>
            <a:ext cx="100960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delete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and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insert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obtain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a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square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in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with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29D265-ED92-6B06-D2D4-E6E9E93A3837}"/>
              </a:ext>
            </a:extLst>
          </p:cNvPr>
          <p:cNvSpPr txBox="1"/>
          <p:nvPr/>
        </p:nvSpPr>
        <p:spPr>
          <a:xfrm>
            <a:off x="35641" y="4232484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/>
          </a:p>
        </p:txBody>
      </p:sp>
      <p:sp>
        <p:nvSpPr>
          <p:cNvPr id="9" name="Flecha: a la derecha con muesca 8">
            <a:extLst>
              <a:ext uri="{FF2B5EF4-FFF2-40B4-BE49-F238E27FC236}">
                <a16:creationId xmlns:a16="http://schemas.microsoft.com/office/drawing/2014/main" id="{F4ABA410-2310-6C47-EB79-BEB4D61F2481}"/>
              </a:ext>
            </a:extLst>
          </p:cNvPr>
          <p:cNvSpPr/>
          <p:nvPr/>
        </p:nvSpPr>
        <p:spPr>
          <a:xfrm>
            <a:off x="3738974" y="4271072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DC796CBC-54D8-DC22-CCEC-DA2DFA9A5E6C}"/>
              </a:ext>
            </a:extLst>
          </p:cNvPr>
          <p:cNvSpPr/>
          <p:nvPr/>
        </p:nvSpPr>
        <p:spPr>
          <a:xfrm>
            <a:off x="7458799" y="3993624"/>
            <a:ext cx="102991" cy="962352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CBB39FC2-639B-0418-B558-6C26886C6B0C}"/>
              </a:ext>
            </a:extLst>
          </p:cNvPr>
          <p:cNvSpPr/>
          <p:nvPr/>
        </p:nvSpPr>
        <p:spPr>
          <a:xfrm>
            <a:off x="7667094" y="4232484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D3FCB98-5AAB-5EED-042D-F4630DFB9A4C}"/>
              </a:ext>
            </a:extLst>
          </p:cNvPr>
          <p:cNvSpPr txBox="1"/>
          <p:nvPr/>
        </p:nvSpPr>
        <p:spPr>
          <a:xfrm>
            <a:off x="7510294" y="3928779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</a:rPr>
              <a:t>insert</a:t>
            </a:r>
            <a:endParaRPr lang="es-E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502B1B7-1DC3-789F-4D11-5327982FBD7C}"/>
              </a:ext>
            </a:extLst>
          </p:cNvPr>
          <p:cNvSpPr txBox="1"/>
          <p:nvPr/>
        </p:nvSpPr>
        <p:spPr>
          <a:xfrm>
            <a:off x="11459116" y="4315597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=H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CA2D222A-02D8-0668-8615-7AA820156437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1565281-9686-26FC-D7B9-BFB42ED47F3D}"/>
              </a:ext>
            </a:extLst>
          </p:cNvPr>
          <p:cNvSpPr txBox="1"/>
          <p:nvPr/>
        </p:nvSpPr>
        <p:spPr>
          <a:xfrm>
            <a:off x="436302" y="3658185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</a:t>
            </a: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78E39ABF-DD37-A6C2-5707-2799A691DA95}"/>
              </a:ext>
            </a:extLst>
          </p:cNvPr>
          <p:cNvSpPr/>
          <p:nvPr/>
        </p:nvSpPr>
        <p:spPr>
          <a:xfrm>
            <a:off x="627972" y="3770819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6EBFD7AA-8906-4691-C7E0-5219ADF7FF29}"/>
              </a:ext>
            </a:extLst>
          </p:cNvPr>
          <p:cNvSpPr/>
          <p:nvPr/>
        </p:nvSpPr>
        <p:spPr>
          <a:xfrm>
            <a:off x="3595849" y="3772353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F8DD3F8-8E8D-9918-6F11-80039407D8DF}"/>
              </a:ext>
            </a:extLst>
          </p:cNvPr>
          <p:cNvSpPr txBox="1"/>
          <p:nvPr/>
        </p:nvSpPr>
        <p:spPr>
          <a:xfrm>
            <a:off x="4277377" y="4025184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5082A178-7B43-1C3A-29CC-708E62ABFE46}"/>
              </a:ext>
            </a:extLst>
          </p:cNvPr>
          <p:cNvSpPr/>
          <p:nvPr/>
        </p:nvSpPr>
        <p:spPr>
          <a:xfrm flipH="1">
            <a:off x="4497779" y="3994331"/>
            <a:ext cx="96268" cy="991385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17EBDC4A-E00F-EA02-BF08-EDDFF95F4821}"/>
              </a:ext>
            </a:extLst>
          </p:cNvPr>
          <p:cNvSpPr txBox="1"/>
          <p:nvPr/>
        </p:nvSpPr>
        <p:spPr>
          <a:xfrm>
            <a:off x="3667337" y="3941705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</a:rPr>
              <a:t>delete</a:t>
            </a:r>
            <a:endParaRPr lang="es-E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FF1BD69C-5A41-1E9E-482B-70137764D1CD}"/>
              </a:ext>
            </a:extLst>
          </p:cNvPr>
          <p:cNvSpPr/>
          <p:nvPr/>
        </p:nvSpPr>
        <p:spPr>
          <a:xfrm>
            <a:off x="8417142" y="3770819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F6C8D5EF-9CC1-6003-8B31-A4EFFF836FBC}"/>
              </a:ext>
            </a:extLst>
          </p:cNvPr>
          <p:cNvSpPr/>
          <p:nvPr/>
        </p:nvSpPr>
        <p:spPr>
          <a:xfrm>
            <a:off x="11415701" y="3770819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676F368-44B6-BE85-55E7-E6EDEE575AA0}"/>
              </a:ext>
            </a:extLst>
          </p:cNvPr>
          <p:cNvSpPr txBox="1"/>
          <p:nvPr/>
        </p:nvSpPr>
        <p:spPr>
          <a:xfrm>
            <a:off x="8248229" y="3658185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0     0      1      0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0     0      0      1</a:t>
            </a:r>
          </a:p>
        </p:txBody>
      </p:sp>
    </p:spTree>
    <p:extLst>
      <p:ext uri="{BB962C8B-B14F-4D97-AF65-F5344CB8AC3E}">
        <p14:creationId xmlns:p14="http://schemas.microsoft.com/office/powerpoint/2010/main" val="140262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E6F37-02F3-8F85-CFA4-DB05F0376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04B01F44-90A9-7B89-0B09-638CCD988523}"/>
              </a:ext>
            </a:extLst>
          </p:cNvPr>
          <p:cNvSpPr/>
          <p:nvPr/>
        </p:nvSpPr>
        <p:spPr>
          <a:xfrm>
            <a:off x="1043418" y="4702604"/>
            <a:ext cx="3064115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DF2B8D34-F620-1516-40B5-53DBDD79C9EE}"/>
              </a:ext>
            </a:extLst>
          </p:cNvPr>
          <p:cNvSpPr/>
          <p:nvPr/>
        </p:nvSpPr>
        <p:spPr>
          <a:xfrm>
            <a:off x="1043419" y="5200457"/>
            <a:ext cx="3064114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A8904BC-4173-94F0-DE03-3222DB2BD633}"/>
              </a:ext>
            </a:extLst>
          </p:cNvPr>
          <p:cNvSpPr/>
          <p:nvPr/>
        </p:nvSpPr>
        <p:spPr>
          <a:xfrm>
            <a:off x="522462" y="1979682"/>
            <a:ext cx="9604764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B0C431-7932-D675-D341-D6E9CFAEED76}"/>
              </a:ext>
            </a:extLst>
          </p:cNvPr>
          <p:cNvSpPr txBox="1"/>
          <p:nvPr/>
        </p:nvSpPr>
        <p:spPr>
          <a:xfrm>
            <a:off x="522462" y="2175272"/>
            <a:ext cx="100271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(define a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supplementary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subspace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inserted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in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31F0EA6-231C-BA42-155B-8A7C64D97198}"/>
              </a:ext>
            </a:extLst>
          </p:cNvPr>
          <p:cNvSpPr txBox="1"/>
          <p:nvPr/>
        </p:nvSpPr>
        <p:spPr>
          <a:xfrm>
            <a:off x="196812" y="4569482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783CD351-FFA9-2887-805F-30A3F6707707}"/>
              </a:ext>
            </a:extLst>
          </p:cNvPr>
          <p:cNvSpPr/>
          <p:nvPr/>
        </p:nvSpPr>
        <p:spPr>
          <a:xfrm>
            <a:off x="4264554" y="4588776"/>
            <a:ext cx="1261175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5027063-191C-8464-2BA2-234DFF40E70F}"/>
              </a:ext>
            </a:extLst>
          </p:cNvPr>
          <p:cNvSpPr txBox="1"/>
          <p:nvPr/>
        </p:nvSpPr>
        <p:spPr>
          <a:xfrm>
            <a:off x="4264554" y="3830784"/>
            <a:ext cx="17823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es-ES" sz="2000" dirty="0" err="1">
                <a:solidFill>
                  <a:schemeClr val="accent2">
                    <a:lumMod val="50000"/>
                  </a:schemeClr>
                </a:solidFill>
              </a:rPr>
              <a:t>inserted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    </a:t>
            </a:r>
            <a:r>
              <a:rPr lang="es-ES" sz="2000" dirty="0" err="1">
                <a:solidFill>
                  <a:schemeClr val="accent2">
                    <a:lumMod val="50000"/>
                  </a:schemeClr>
                </a:solidFill>
              </a:rPr>
              <a:t>rows</a:t>
            </a:r>
            <a:endParaRPr lang="es-E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EAD3795-1FC1-424F-2636-E7B85B78D11C}"/>
              </a:ext>
            </a:extLst>
          </p:cNvPr>
          <p:cNvSpPr/>
          <p:nvPr/>
        </p:nvSpPr>
        <p:spPr>
          <a:xfrm>
            <a:off x="908597" y="3762074"/>
            <a:ext cx="146820" cy="2008217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8FEC4F00-E0F0-01C6-BC1E-593065F6D190}"/>
              </a:ext>
            </a:extLst>
          </p:cNvPr>
          <p:cNvSpPr/>
          <p:nvPr/>
        </p:nvSpPr>
        <p:spPr>
          <a:xfrm>
            <a:off x="4060122" y="3762074"/>
            <a:ext cx="163212" cy="2008217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84352E47-A5AE-4ED4-B5CB-3A955084C050}"/>
              </a:ext>
            </a:extLst>
          </p:cNvPr>
          <p:cNvSpPr/>
          <p:nvPr/>
        </p:nvSpPr>
        <p:spPr>
          <a:xfrm>
            <a:off x="5566949" y="3418381"/>
            <a:ext cx="6369411" cy="309105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98F1E-3A4D-1C5B-B7A6-4D51F31AEA27}"/>
              </a:ext>
            </a:extLst>
          </p:cNvPr>
          <p:cNvSpPr txBox="1"/>
          <p:nvPr/>
        </p:nvSpPr>
        <p:spPr>
          <a:xfrm>
            <a:off x="5614360" y="3380125"/>
            <a:ext cx="632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(0,0,1,0)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         ,           &gt; :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supplementary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(0,0,1,0)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(0,0,0,1)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basis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G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           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(G)=2)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481D59C-22C1-1D18-B1F3-F0CA2FE8B741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45AD09-BAF5-752B-8A19-E555A9AA8915}"/>
              </a:ext>
            </a:extLst>
          </p:cNvPr>
          <p:cNvSpPr txBox="1"/>
          <p:nvPr/>
        </p:nvSpPr>
        <p:spPr>
          <a:xfrm>
            <a:off x="908597" y="3858241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0     0      1      0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0     0      0      1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328223A1-AB9F-4E2B-8D26-A4B239A16F42}"/>
              </a:ext>
            </a:extLst>
          </p:cNvPr>
          <p:cNvSpPr/>
          <p:nvPr/>
        </p:nvSpPr>
        <p:spPr>
          <a:xfrm>
            <a:off x="6584337" y="4091723"/>
            <a:ext cx="45719" cy="7380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56B60027-6988-F10C-F0AC-E5F1508872D0}"/>
              </a:ext>
            </a:extLst>
          </p:cNvPr>
          <p:cNvSpPr/>
          <p:nvPr/>
        </p:nvSpPr>
        <p:spPr>
          <a:xfrm>
            <a:off x="7334804" y="4091723"/>
            <a:ext cx="86831" cy="7380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FA209F66-52A1-8C6C-589A-DDD6E2C641C3}"/>
              </a:ext>
            </a:extLst>
          </p:cNvPr>
          <p:cNvSpPr/>
          <p:nvPr/>
        </p:nvSpPr>
        <p:spPr>
          <a:xfrm>
            <a:off x="7830936" y="4091723"/>
            <a:ext cx="45719" cy="7380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602B88E7-7B5A-F863-3C38-27F56B36BB5C}"/>
              </a:ext>
            </a:extLst>
          </p:cNvPr>
          <p:cNvSpPr/>
          <p:nvPr/>
        </p:nvSpPr>
        <p:spPr>
          <a:xfrm>
            <a:off x="8542327" y="4091723"/>
            <a:ext cx="86831" cy="7380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D937196-5AA7-3DD2-FAFF-A6055A8C2277}"/>
              </a:ext>
            </a:extLst>
          </p:cNvPr>
          <p:cNvSpPr txBox="1"/>
          <p:nvPr/>
        </p:nvSpPr>
        <p:spPr>
          <a:xfrm>
            <a:off x="6410719" y="4049214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1   0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F7DE3DD-9C23-483F-E393-0A6EF87CFB44}"/>
              </a:ext>
            </a:extLst>
          </p:cNvPr>
          <p:cNvSpPr txBox="1"/>
          <p:nvPr/>
        </p:nvSpPr>
        <p:spPr>
          <a:xfrm>
            <a:off x="7628758" y="4046815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</a:t>
            </a:r>
          </a:p>
        </p:txBody>
      </p:sp>
    </p:spTree>
    <p:extLst>
      <p:ext uri="{BB962C8B-B14F-4D97-AF65-F5344CB8AC3E}">
        <p14:creationId xmlns:p14="http://schemas.microsoft.com/office/powerpoint/2010/main" val="14180174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0086F9EF-016C-A446-2454-6318D6226491}"/>
              </a:ext>
            </a:extLst>
          </p:cNvPr>
          <p:cNvSpPr/>
          <p:nvPr/>
        </p:nvSpPr>
        <p:spPr>
          <a:xfrm>
            <a:off x="10686472" y="239635"/>
            <a:ext cx="1200728" cy="12265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79158"/>
            <a:ext cx="9400307" cy="905891"/>
          </a:xfrm>
          <a:noFill/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SOME HELPFUL </a:t>
            </a:r>
            <a:r>
              <a:rPr lang="es-ES" sz="4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RELATE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D TOPICS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825625"/>
            <a:ext cx="11268364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 err="1">
                <a:latin typeface="Comic Sans MS" panose="030F0702030302020204" pitchFamily="66" charset="0"/>
              </a:rPr>
              <a:t>Revision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some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following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topics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is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suggested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9" y="4252404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Elementary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565101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Gaussian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492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Matrices in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9" y="2541849"/>
            <a:ext cx="9919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finite dimensional linear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space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; basis and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such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A6EA909-44CC-DD51-D426-3BC0DF65339E}"/>
              </a:ext>
            </a:extLst>
          </p:cNvPr>
          <p:cNvSpPr txBox="1"/>
          <p:nvPr/>
        </p:nvSpPr>
        <p:spPr>
          <a:xfrm>
            <a:off x="1015999" y="3612570"/>
            <a:ext cx="10586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Sum and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intersection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;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supplementary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" name="Gráfico 19" descr="Puerta abierta con relleno sólido">
            <a:extLst>
              <a:ext uri="{FF2B5EF4-FFF2-40B4-BE49-F238E27FC236}">
                <a16:creationId xmlns:a16="http://schemas.microsoft.com/office/drawing/2014/main" id="{95BD1764-0B70-DEAB-A0B8-8607C775FB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29636" y="395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378C64-5BB7-9608-12AD-B3B9923F0C82}"/>
              </a:ext>
            </a:extLst>
          </p:cNvPr>
          <p:cNvSpPr txBox="1">
            <a:spLocks/>
          </p:cNvSpPr>
          <p:nvPr/>
        </p:nvSpPr>
        <p:spPr>
          <a:xfrm>
            <a:off x="3918170" y="313507"/>
            <a:ext cx="3947636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31414A-3732-1B50-032B-41F09C3EBD3E}"/>
              </a:ext>
            </a:extLst>
          </p:cNvPr>
          <p:cNvSpPr txBox="1"/>
          <p:nvPr/>
        </p:nvSpPr>
        <p:spPr>
          <a:xfrm>
            <a:off x="580103" y="1504336"/>
            <a:ext cx="1146441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 err="1">
                <a:latin typeface="Comic Sans MS" panose="030F0702030302020204" pitchFamily="66" charset="0"/>
              </a:rPr>
              <a:t>Observation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  <a:r>
              <a:rPr lang="es-ES" sz="2800" dirty="0" err="1">
                <a:latin typeface="Comic Sans MS" panose="030F0702030302020204" pitchFamily="66" charset="0"/>
              </a:rPr>
              <a:t>If</a:t>
            </a:r>
            <a:r>
              <a:rPr lang="es-ES" sz="2800" dirty="0">
                <a:latin typeface="Comic Sans MS" panose="030F0702030302020204" pitchFamily="66" charset="0"/>
              </a:rPr>
              <a:t> F = {</a:t>
            </a:r>
            <a:r>
              <a:rPr lang="es-ES" sz="2800" dirty="0" err="1">
                <a:latin typeface="Comic Sans MS" panose="030F0702030302020204" pitchFamily="66" charset="0"/>
              </a:rPr>
              <a:t>zero</a:t>
            </a:r>
            <a:r>
              <a:rPr lang="es-ES" sz="2800" dirty="0">
                <a:latin typeface="Comic Sans MS" panose="030F0702030302020204" pitchFamily="66" charset="0"/>
              </a:rPr>
              <a:t> vector}, </a:t>
            </a:r>
            <a:r>
              <a:rPr lang="es-ES" sz="2800" dirty="0" err="1">
                <a:latin typeface="Comic Sans MS" panose="030F0702030302020204" pitchFamily="66" charset="0"/>
              </a:rPr>
              <a:t>it</a:t>
            </a:r>
            <a:r>
              <a:rPr lang="es-ES" sz="2800" dirty="0">
                <a:latin typeface="Comic Sans MS" panose="030F0702030302020204" pitchFamily="66" charset="0"/>
              </a:rPr>
              <a:t> can be </a:t>
            </a:r>
            <a:r>
              <a:rPr lang="es-ES" sz="2800" dirty="0" err="1">
                <a:latin typeface="Comic Sans MS" panose="030F0702030302020204" pitchFamily="66" charset="0"/>
              </a:rPr>
              <a:t>proved</a:t>
            </a:r>
            <a:r>
              <a:rPr lang="es-ES" sz="2800" dirty="0">
                <a:latin typeface="Comic Sans MS" panose="030F0702030302020204" pitchFamily="66" charset="0"/>
              </a:rPr>
              <a:t> that </a:t>
            </a:r>
            <a:r>
              <a:rPr lang="es-ES" sz="2800" dirty="0" err="1">
                <a:latin typeface="Comic Sans MS" panose="030F0702030302020204" pitchFamily="66" charset="0"/>
              </a:rPr>
              <a:t>there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exists</a:t>
            </a:r>
            <a:r>
              <a:rPr lang="es-ES" sz="2800" dirty="0"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latin typeface="Comic Sans MS" panose="030F0702030302020204" pitchFamily="66" charset="0"/>
              </a:rPr>
              <a:t>unique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supplementary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of</a:t>
            </a:r>
            <a:r>
              <a:rPr lang="es-ES" sz="2800" dirty="0">
                <a:latin typeface="Comic Sans MS" panose="030F0702030302020204" pitchFamily="66" charset="0"/>
              </a:rPr>
              <a:t> F: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800" dirty="0">
                <a:latin typeface="Comic Sans MS" panose="030F0702030302020204" pitchFamily="66" charset="0"/>
              </a:rPr>
              <a:t>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 err="1">
                <a:latin typeface="Comic Sans MS" panose="030F0702030302020204" pitchFamily="66" charset="0"/>
              </a:rPr>
              <a:t>Analogously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if</a:t>
            </a:r>
            <a:r>
              <a:rPr lang="es-ES" sz="2800" dirty="0">
                <a:latin typeface="Comic Sans MS" panose="030F0702030302020204" pitchFamily="66" charset="0"/>
              </a:rPr>
              <a:t> F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then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there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exists</a:t>
            </a:r>
            <a:r>
              <a:rPr lang="es-ES" sz="2800" dirty="0"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latin typeface="Comic Sans MS" panose="030F0702030302020204" pitchFamily="66" charset="0"/>
              </a:rPr>
              <a:t>unique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supplementary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of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subspace</a:t>
            </a:r>
            <a:r>
              <a:rPr lang="es-ES" sz="2800" dirty="0">
                <a:latin typeface="Comic Sans MS" panose="030F0702030302020204" pitchFamily="66" charset="0"/>
              </a:rPr>
              <a:t> F: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800" dirty="0">
                <a:latin typeface="Comic Sans MS" panose="030F0702030302020204" pitchFamily="66" charset="0"/>
              </a:rPr>
              <a:t> = {</a:t>
            </a:r>
            <a:r>
              <a:rPr lang="es-ES" sz="2800" dirty="0" err="1">
                <a:latin typeface="Comic Sans MS" panose="030F0702030302020204" pitchFamily="66" charset="0"/>
              </a:rPr>
              <a:t>zero</a:t>
            </a:r>
            <a:r>
              <a:rPr lang="es-ES" sz="2800" dirty="0">
                <a:latin typeface="Comic Sans MS" panose="030F0702030302020204" pitchFamily="66" charset="0"/>
              </a:rPr>
              <a:t> vector}.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 err="1">
                <a:latin typeface="Comic Sans MS" panose="030F0702030302020204" pitchFamily="66" charset="0"/>
              </a:rPr>
              <a:t>Thus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the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most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interesting</a:t>
            </a:r>
            <a:r>
              <a:rPr lang="es-ES" sz="2800" dirty="0">
                <a:latin typeface="Comic Sans MS" panose="030F0702030302020204" pitchFamily="66" charset="0"/>
              </a:rPr>
              <a:t> case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when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both</a:t>
            </a:r>
            <a:r>
              <a:rPr lang="es-ES" sz="2800" dirty="0">
                <a:latin typeface="Comic Sans MS" panose="030F0702030302020204" pitchFamily="66" charset="0"/>
              </a:rPr>
              <a:t> F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latin typeface="Comic Sans MS" panose="030F0702030302020204" pitchFamily="66" charset="0"/>
              </a:rPr>
              <a:t> {</a:t>
            </a:r>
            <a:r>
              <a:rPr lang="es-ES" sz="2800" dirty="0" err="1">
                <a:latin typeface="Comic Sans MS" panose="030F0702030302020204" pitchFamily="66" charset="0"/>
              </a:rPr>
              <a:t>zero</a:t>
            </a:r>
            <a:r>
              <a:rPr lang="es-ES" sz="2800" dirty="0">
                <a:latin typeface="Comic Sans MS" panose="030F0702030302020204" pitchFamily="66" charset="0"/>
              </a:rPr>
              <a:t> vector} and  F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latin typeface="Comic Sans MS" panose="030F0702030302020204" pitchFamily="66" charset="0"/>
              </a:rPr>
              <a:t>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; that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dim</a:t>
            </a:r>
            <a:r>
              <a:rPr lang="es-ES" sz="2800" dirty="0">
                <a:latin typeface="Comic Sans MS" panose="030F0702030302020204" pitchFamily="66" charset="0"/>
              </a:rPr>
              <a:t>(F) = p  </a:t>
            </a:r>
            <a:r>
              <a:rPr lang="es-ES" sz="2800" dirty="0" err="1">
                <a:latin typeface="Comic Sans MS" panose="030F0702030302020204" pitchFamily="66" charset="0"/>
              </a:rPr>
              <a:t>with</a:t>
            </a:r>
            <a:r>
              <a:rPr lang="es-ES" sz="2800" dirty="0">
                <a:latin typeface="Comic Sans MS" panose="030F0702030302020204" pitchFamily="66" charset="0"/>
              </a:rPr>
              <a:t>  0 &lt; p &lt; n. </a:t>
            </a:r>
            <a:r>
              <a:rPr lang="es-ES" sz="2800" dirty="0" err="1">
                <a:latin typeface="Comic Sans MS" panose="030F0702030302020204" pitchFamily="66" charset="0"/>
              </a:rPr>
              <a:t>We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assume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heretofore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that </a:t>
            </a:r>
            <a:r>
              <a:rPr lang="es-ES" sz="2800" dirty="0" err="1">
                <a:latin typeface="Comic Sans MS" panose="030F0702030302020204" pitchFamily="66" charset="0"/>
              </a:rPr>
              <a:t>this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the</a:t>
            </a:r>
            <a:r>
              <a:rPr lang="es-ES" sz="2800" dirty="0">
                <a:latin typeface="Comic Sans MS" panose="030F0702030302020204" pitchFamily="66" charset="0"/>
              </a:rPr>
              <a:t> case </a:t>
            </a:r>
            <a:r>
              <a:rPr lang="es-ES" sz="2800" dirty="0" err="1">
                <a:latin typeface="Comic Sans MS" panose="030F0702030302020204" pitchFamily="66" charset="0"/>
              </a:rPr>
              <a:t>we</a:t>
            </a:r>
            <a:r>
              <a:rPr lang="es-ES" sz="2800" dirty="0">
                <a:latin typeface="Comic Sans MS" panose="030F0702030302020204" pitchFamily="66" charset="0"/>
              </a:rPr>
              <a:t> are </a:t>
            </a:r>
            <a:r>
              <a:rPr lang="es-ES" sz="2800" dirty="0" err="1">
                <a:latin typeface="Comic Sans MS" panose="030F0702030302020204" pitchFamily="66" charset="0"/>
              </a:rPr>
              <a:t>given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69356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275" y="145318"/>
            <a:ext cx="550105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General </a:t>
            </a:r>
            <a:r>
              <a:rPr lang="es-ES" b="1" dirty="0" err="1">
                <a:solidFill>
                  <a:srgbClr val="7030A0"/>
                </a:solidFill>
              </a:rPr>
              <a:t>procedure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50" y="1046367"/>
            <a:ext cx="11743241" cy="2577872"/>
          </a:xfrm>
        </p:spPr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s-ES" sz="2900" dirty="0" err="1">
                <a:latin typeface="Comic Sans MS" panose="030F0702030302020204" pitchFamily="66" charset="0"/>
              </a:rPr>
              <a:t>First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obtain</a:t>
            </a:r>
            <a:r>
              <a:rPr lang="es-ES" sz="2900" dirty="0">
                <a:latin typeface="Comic Sans MS" panose="030F0702030302020204" pitchFamily="66" charset="0"/>
              </a:rPr>
              <a:t> a </a:t>
            </a:r>
            <a:r>
              <a:rPr lang="es-ES" sz="2900" i="1" u="sng" dirty="0">
                <a:latin typeface="Comic Sans MS" panose="030F0702030302020204" pitchFamily="66" charset="0"/>
              </a:rPr>
              <a:t>basis </a:t>
            </a:r>
            <a:r>
              <a:rPr lang="es-ES" sz="2900" i="1" u="sng" dirty="0" err="1">
                <a:latin typeface="Comic Sans MS" panose="030F0702030302020204" pitchFamily="66" charset="0"/>
              </a:rPr>
              <a:t>of</a:t>
            </a:r>
            <a:r>
              <a:rPr lang="es-ES" sz="2900" i="1" u="sng" dirty="0">
                <a:latin typeface="Comic Sans MS" panose="030F0702030302020204" pitchFamily="66" charset="0"/>
              </a:rPr>
              <a:t> F</a:t>
            </a:r>
            <a:r>
              <a:rPr lang="es-ES" sz="2900" dirty="0">
                <a:latin typeface="Comic Sans MS" panose="030F0702030302020204" pitchFamily="66" charset="0"/>
              </a:rPr>
              <a:t>, that </a:t>
            </a:r>
            <a:r>
              <a:rPr lang="es-ES" sz="2900" dirty="0" err="1">
                <a:latin typeface="Comic Sans MS" panose="030F0702030302020204" pitchFamily="66" charset="0"/>
              </a:rPr>
              <a:t>is</a:t>
            </a:r>
            <a:r>
              <a:rPr lang="es-ES" sz="2900" dirty="0">
                <a:latin typeface="Comic Sans MS" panose="030F0702030302020204" pitchFamily="66" charset="0"/>
              </a:rPr>
              <a:t>, </a:t>
            </a:r>
            <a:r>
              <a:rPr lang="es-ES" sz="2900" dirty="0" err="1">
                <a:latin typeface="Comic Sans MS" panose="030F0702030302020204" pitchFamily="66" charset="0"/>
              </a:rPr>
              <a:t>the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largest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possible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number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of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linearly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independent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vectors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among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all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vectors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of</a:t>
            </a:r>
            <a:r>
              <a:rPr lang="es-ES" sz="2900" dirty="0">
                <a:latin typeface="Comic Sans MS" panose="030F0702030302020204" pitchFamily="66" charset="0"/>
              </a:rPr>
              <a:t> F. </a:t>
            </a:r>
            <a:r>
              <a:rPr lang="es-ES" sz="2900" dirty="0" err="1">
                <a:latin typeface="Comic Sans MS" panose="030F0702030302020204" pitchFamily="66" charset="0"/>
              </a:rPr>
              <a:t>Suppose</a:t>
            </a:r>
            <a:r>
              <a:rPr lang="es-ES" sz="2900" dirty="0">
                <a:latin typeface="Comic Sans MS" panose="030F0702030302020204" pitchFamily="66" charset="0"/>
              </a:rPr>
              <a:t> that </a:t>
            </a:r>
            <a:r>
              <a:rPr lang="es-ES" sz="2900" dirty="0" err="1">
                <a:latin typeface="Comic Sans MS" panose="030F0702030302020204" pitchFamily="66" charset="0"/>
              </a:rPr>
              <a:t>one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selects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the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following</a:t>
            </a: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900" dirty="0" err="1">
                <a:latin typeface="Comic Sans MS" panose="030F0702030302020204" pitchFamily="66" charset="0"/>
              </a:rPr>
              <a:t>vectors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of</a:t>
            </a:r>
            <a:r>
              <a:rPr lang="es-ES" sz="2900" dirty="0">
                <a:latin typeface="Comic Sans MS" panose="030F0702030302020204" pitchFamily="66" charset="0"/>
              </a:rPr>
              <a:t> F (</a:t>
            </a:r>
            <a:r>
              <a:rPr lang="es-ES" sz="2900" dirty="0" err="1">
                <a:latin typeface="Comic Sans MS" panose="030F0702030302020204" pitchFamily="66" charset="0"/>
              </a:rPr>
              <a:t>they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could</a:t>
            </a:r>
            <a:r>
              <a:rPr lang="es-ES" sz="2900" dirty="0">
                <a:latin typeface="Comic Sans MS" panose="030F0702030302020204" pitchFamily="66" charset="0"/>
              </a:rPr>
              <a:t> be </a:t>
            </a:r>
            <a:r>
              <a:rPr lang="es-ES" sz="2900" dirty="0" err="1">
                <a:latin typeface="Comic Sans MS" panose="030F0702030302020204" pitchFamily="66" charset="0"/>
              </a:rPr>
              <a:t>or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not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among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the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initially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given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generators</a:t>
            </a:r>
            <a:r>
              <a:rPr lang="es-ES" sz="2900" dirty="0">
                <a:latin typeface="Comic Sans MS" panose="030F0702030302020204" pitchFamily="66" charset="0"/>
              </a:rPr>
              <a:t>):</a:t>
            </a:r>
          </a:p>
          <a:p>
            <a:pPr marL="0" indent="0">
              <a:buNone/>
            </a:pPr>
            <a:r>
              <a:rPr lang="es-ES" sz="2900">
                <a:latin typeface="Comic Sans MS" panose="030F0702030302020204" pitchFamily="66" charset="0"/>
              </a:rPr>
              <a:t>                             </a:t>
            </a:r>
            <a:r>
              <a:rPr lang="es-ES" sz="2900">
                <a:solidFill>
                  <a:srgbClr val="0070C0"/>
                </a:solidFill>
                <a:latin typeface="Comic Sans MS" panose="030F0702030302020204" pitchFamily="66" charset="0"/>
              </a:rPr>
              <a:t>{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9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9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9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9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} = basis </a:t>
            </a:r>
            <a:r>
              <a:rPr lang="es-ES" sz="29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 F   (0 &lt; p &lt; n)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81350" y="2667644"/>
            <a:ext cx="11743241" cy="2657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514350" indent="-514350">
              <a:buFont typeface="Arial" panose="020B0604020202020204" pitchFamily="34" charset="0"/>
              <a:buAutoNum type="alphaLcParenR" startAt="2"/>
            </a:pPr>
            <a:r>
              <a:rPr lang="es-ES" sz="2700" u="sng" dirty="0" err="1">
                <a:latin typeface="Comic Sans MS" panose="030F0702030302020204" pitchFamily="66" charset="0"/>
              </a:rPr>
              <a:t>Append</a:t>
            </a:r>
            <a:r>
              <a:rPr lang="es-ES" sz="2700" u="sng" dirty="0">
                <a:latin typeface="Comic Sans MS" panose="030F0702030302020204" pitchFamily="66" charset="0"/>
              </a:rPr>
              <a:t>  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n-p</a:t>
            </a:r>
            <a:r>
              <a:rPr lang="es-ES" sz="2700" u="sng" dirty="0">
                <a:latin typeface="Comic Sans MS" panose="030F0702030302020204" pitchFamily="66" charset="0"/>
              </a:rPr>
              <a:t>  new </a:t>
            </a:r>
            <a:r>
              <a:rPr lang="es-ES" sz="2700" u="sng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 (</a:t>
            </a:r>
            <a:r>
              <a:rPr lang="es-ES" sz="2700" dirty="0" err="1">
                <a:latin typeface="Comic Sans MS" panose="030F0702030302020204" pitchFamily="66" charset="0"/>
              </a:rPr>
              <a:t>recall</a:t>
            </a:r>
            <a:r>
              <a:rPr lang="es-ES" sz="2700" dirty="0">
                <a:latin typeface="Comic Sans MS" panose="030F0702030302020204" pitchFamily="66" charset="0"/>
              </a:rPr>
              <a:t>: n = </a:t>
            </a:r>
            <a:r>
              <a:rPr lang="es-ES" sz="2700" dirty="0" err="1">
                <a:latin typeface="Comic Sans MS" panose="030F0702030302020204" pitchFamily="66" charset="0"/>
              </a:rPr>
              <a:t>dimension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linear </a:t>
            </a:r>
            <a:r>
              <a:rPr lang="es-ES" sz="2700" dirty="0" err="1">
                <a:latin typeface="Comic Sans MS" panose="030F0702030302020204" pitchFamily="66" charset="0"/>
              </a:rPr>
              <a:t>space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7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n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such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that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}  are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linearly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independent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81350" y="4341600"/>
            <a:ext cx="11743241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c)  Define a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supplementary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F (</a:t>
            </a:r>
            <a:r>
              <a:rPr lang="es-ES" dirty="0" err="1">
                <a:latin typeface="Comic Sans MS" panose="030F0702030302020204" pitchFamily="66" charset="0"/>
              </a:rPr>
              <a:t>call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it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dirty="0">
                <a:latin typeface="Comic Sans MS" panose="030F0702030302020204" pitchFamily="66" charset="0"/>
              </a:rPr>
              <a:t>)  as: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G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= &lt; g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…,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latin typeface="Comic Sans MS" panose="030F0702030302020204" pitchFamily="66" charset="0"/>
              </a:rPr>
              <a:t>(and  {g</a:t>
            </a:r>
            <a:r>
              <a:rPr lang="es-ES" baseline="-25000" dirty="0">
                <a:latin typeface="Comic Sans MS" panose="030F0702030302020204" pitchFamily="66" charset="0"/>
              </a:rPr>
              <a:t>p+1</a:t>
            </a:r>
            <a:r>
              <a:rPr lang="es-ES" dirty="0"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latin typeface="Comic Sans MS" panose="030F0702030302020204" pitchFamily="66" charset="0"/>
              </a:rPr>
              <a:t>p+2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}  </a:t>
            </a:r>
            <a:r>
              <a:rPr lang="es-ES" dirty="0" err="1">
                <a:latin typeface="Comic Sans MS" panose="030F0702030302020204" pitchFamily="66" charset="0"/>
              </a:rPr>
              <a:t>is</a:t>
            </a:r>
            <a:r>
              <a:rPr lang="es-ES" dirty="0">
                <a:latin typeface="Comic Sans MS" panose="030F0702030302020204" pitchFamily="66" charset="0"/>
              </a:rPr>
              <a:t> a basis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G).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2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151" y="110149"/>
            <a:ext cx="923778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… general </a:t>
            </a:r>
            <a:r>
              <a:rPr lang="es-ES" b="1" dirty="0" err="1">
                <a:solidFill>
                  <a:srgbClr val="7030A0"/>
                </a:solidFill>
              </a:rPr>
              <a:t>procedure</a:t>
            </a:r>
            <a:r>
              <a:rPr lang="es-ES" b="1" dirty="0">
                <a:solidFill>
                  <a:srgbClr val="7030A0"/>
                </a:solidFill>
              </a:rPr>
              <a:t>  (</a:t>
            </a:r>
            <a:r>
              <a:rPr lang="es-ES" b="1" dirty="0" err="1">
                <a:solidFill>
                  <a:srgbClr val="7030A0"/>
                </a:solidFill>
              </a:rPr>
              <a:t>proof</a:t>
            </a:r>
            <a:r>
              <a:rPr lang="es-ES" b="1" dirty="0">
                <a:solidFill>
                  <a:srgbClr val="7030A0"/>
                </a:solidFill>
              </a:rPr>
              <a:t>):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540000"/>
            <a:ext cx="11857543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39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</a:t>
            </a:r>
            <a:r>
              <a:rPr lang="es-ES" dirty="0" err="1">
                <a:latin typeface="Comic Sans MS" panose="030F0702030302020204" pitchFamily="66" charset="0"/>
              </a:rPr>
              <a:t>Each</a:t>
            </a:r>
            <a:r>
              <a:rPr lang="es-ES" dirty="0">
                <a:latin typeface="Comic Sans MS" panose="030F0702030302020204" pitchFamily="66" charset="0"/>
              </a:rPr>
              <a:t> vector x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can be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written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as a linear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combination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generators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F (as x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belongs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F) and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also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generators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G (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because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x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also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belongs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G):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x =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[§]</a:t>
            </a:r>
          </a:p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</a:rPr>
              <a:t>for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some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scalars</a:t>
            </a:r>
            <a:r>
              <a:rPr lang="es-ES" dirty="0">
                <a:latin typeface="Comic Sans MS" panose="030F0702030302020204" pitchFamily="66" charset="0"/>
              </a:rPr>
              <a:t> (</a:t>
            </a:r>
            <a:r>
              <a:rPr lang="es-ES" dirty="0" err="1">
                <a:latin typeface="Comic Sans MS" panose="030F0702030302020204" pitchFamily="66" charset="0"/>
              </a:rPr>
              <a:t>numbers</a:t>
            </a:r>
            <a:r>
              <a:rPr lang="es-ES" dirty="0">
                <a:latin typeface="Comic Sans MS" panose="030F0702030302020204" pitchFamily="66" charset="0"/>
              </a:rPr>
              <a:t>)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i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latin typeface="Comic Sans MS" panose="030F0702030302020204" pitchFamily="66" charset="0"/>
              </a:rPr>
              <a:t>j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∈K</a:t>
            </a:r>
            <a:r>
              <a:rPr lang="es-ES" dirty="0">
                <a:latin typeface="Comic Sans MS" panose="030F0702030302020204" pitchFamily="66" charset="0"/>
              </a:rPr>
              <a:t>. </a:t>
            </a:r>
            <a:endParaRPr lang="es-ES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2343600"/>
            <a:ext cx="11971843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        </a:t>
            </a:r>
            <a:r>
              <a:rPr lang="es-ES" dirty="0" err="1">
                <a:latin typeface="Comic Sans MS" panose="030F0702030302020204" pitchFamily="66" charset="0"/>
              </a:rPr>
              <a:t>By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subtracting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second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expression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for</a:t>
            </a:r>
            <a:r>
              <a:rPr lang="es-ES" dirty="0">
                <a:latin typeface="Comic Sans MS" panose="030F0702030302020204" pitchFamily="66" charset="0"/>
              </a:rPr>
              <a:t> x </a:t>
            </a:r>
            <a:r>
              <a:rPr lang="es-ES" dirty="0" err="1">
                <a:latin typeface="Comic Sans MS" panose="030F0702030302020204" pitchFamily="66" charset="0"/>
              </a:rPr>
              <a:t>from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its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first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one</a:t>
            </a:r>
            <a:r>
              <a:rPr lang="es-ES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… -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0  </a:t>
            </a:r>
            <a:r>
              <a:rPr lang="es-ES" dirty="0">
                <a:latin typeface="Comic Sans MS" panose="030F0702030302020204" pitchFamily="66" charset="0"/>
              </a:rPr>
              <a:t>(</a:t>
            </a:r>
            <a:r>
              <a:rPr lang="es-ES" dirty="0" err="1">
                <a:latin typeface="Comic Sans MS" panose="030F0702030302020204" pitchFamily="66" charset="0"/>
              </a:rPr>
              <a:t>zero</a:t>
            </a:r>
            <a:r>
              <a:rPr lang="es-ES" dirty="0">
                <a:latin typeface="Comic Sans MS" panose="030F0702030302020204" pitchFamily="66" charset="0"/>
              </a:rPr>
              <a:t> vector),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27512" y="4644000"/>
            <a:ext cx="11844325" cy="1262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</a:rPr>
              <a:t>hence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one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gets</a:t>
            </a:r>
            <a:r>
              <a:rPr lang="es-ES" dirty="0">
                <a:latin typeface="Comic Sans MS" panose="030F0702030302020204" pitchFamily="66" charset="0"/>
              </a:rPr>
              <a:t>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… =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=…=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=0   </a:t>
            </a:r>
            <a:r>
              <a:rPr lang="es-ES" dirty="0" err="1">
                <a:latin typeface="Comic Sans MS" panose="030F0702030302020204" pitchFamily="66" charset="0"/>
              </a:rPr>
              <a:t>because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vectors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{f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,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, </a:t>
            </a:r>
            <a:r>
              <a:rPr lang="es-ES" dirty="0"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latin typeface="Comic Sans MS" panose="030F0702030302020204" pitchFamily="66" charset="0"/>
              </a:rPr>
              <a:t>p+1</a:t>
            </a:r>
            <a:r>
              <a:rPr lang="es-ES" dirty="0"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latin typeface="Comic Sans MS" panose="030F0702030302020204" pitchFamily="66" charset="0"/>
              </a:rPr>
              <a:t>p+2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} are </a:t>
            </a:r>
            <a:r>
              <a:rPr lang="es-ES" dirty="0" err="1">
                <a:latin typeface="Comic Sans MS" panose="030F0702030302020204" pitchFamily="66" charset="0"/>
              </a:rPr>
              <a:t>linearly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independent</a:t>
            </a:r>
            <a:r>
              <a:rPr lang="es-ES" dirty="0">
                <a:latin typeface="Comic Sans MS" panose="030F0702030302020204" pitchFamily="66" charset="0"/>
              </a:rPr>
              <a:t>.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5166000"/>
            <a:ext cx="11844325" cy="1899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                                  </a:t>
            </a:r>
            <a:r>
              <a:rPr lang="es-ES" dirty="0" err="1">
                <a:latin typeface="Comic Sans MS" panose="030F0702030302020204" pitchFamily="66" charset="0"/>
              </a:rPr>
              <a:t>Now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by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substi</a:t>
            </a:r>
            <a:r>
              <a:rPr lang="es-ES" dirty="0">
                <a:latin typeface="Comic Sans MS" panose="030F0702030302020204" pitchFamily="66" charset="0"/>
              </a:rPr>
              <a:t>- </a:t>
            </a:r>
          </a:p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</a:rPr>
              <a:t>tuting</a:t>
            </a:r>
            <a:r>
              <a:rPr lang="es-ES" dirty="0">
                <a:latin typeface="Comic Sans MS" panose="030F0702030302020204" pitchFamily="66" charset="0"/>
              </a:rPr>
              <a:t> in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[§]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it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follows</a:t>
            </a:r>
            <a:r>
              <a:rPr lang="es-ES" dirty="0">
                <a:latin typeface="Comic Sans MS" panose="030F0702030302020204" pitchFamily="66" charset="0"/>
              </a:rPr>
              <a:t> that x = 0 (</a:t>
            </a:r>
            <a:r>
              <a:rPr lang="es-ES" dirty="0" err="1">
                <a:latin typeface="Comic Sans MS" panose="030F0702030302020204" pitchFamily="66" charset="0"/>
              </a:rPr>
              <a:t>zero</a:t>
            </a:r>
            <a:r>
              <a:rPr lang="es-ES" dirty="0">
                <a:latin typeface="Comic Sans MS" panose="030F0702030302020204" pitchFamily="66" charset="0"/>
              </a:rPr>
              <a:t> vector), and as a </a:t>
            </a:r>
            <a:r>
              <a:rPr lang="es-ES" dirty="0" err="1">
                <a:latin typeface="Comic Sans MS" panose="030F0702030302020204" pitchFamily="66" charset="0"/>
              </a:rPr>
              <a:t>consequence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 G = {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vector}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holds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28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34457" y="4163874"/>
            <a:ext cx="11857543" cy="405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</a:t>
            </a:r>
            <a:r>
              <a:rPr lang="es-ES" dirty="0" err="1">
                <a:latin typeface="Comic Sans MS" panose="030F0702030302020204" pitchFamily="66" charset="0"/>
              </a:rPr>
              <a:t>Its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is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usually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written</a:t>
            </a:r>
            <a:r>
              <a:rPr lang="es-ES" dirty="0">
                <a:latin typeface="Comic Sans MS" panose="030F0702030302020204" pitchFamily="66" charset="0"/>
              </a:rPr>
              <a:t> in </a:t>
            </a:r>
            <a:r>
              <a:rPr lang="es-ES" dirty="0" err="1">
                <a:latin typeface="Comic Sans MS" panose="030F0702030302020204" pitchFamily="66" charset="0"/>
              </a:rPr>
              <a:t>this</a:t>
            </a:r>
            <a:r>
              <a:rPr lang="es-ES" dirty="0">
                <a:latin typeface="Comic Sans MS" panose="030F0702030302020204" pitchFamily="66" charset="0"/>
              </a:rPr>
              <a:t> case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b="1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⊕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where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symbol</a:t>
            </a:r>
            <a:r>
              <a:rPr lang="es-ES" b="1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⊕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</a:rPr>
              <a:t>  </a:t>
            </a:r>
            <a:r>
              <a:rPr lang="es-ES" dirty="0" err="1">
                <a:latin typeface="Comic Sans MS" panose="030F0702030302020204" pitchFamily="66" charset="0"/>
              </a:rPr>
              <a:t>indicates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direct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sum</a:t>
            </a:r>
            <a:r>
              <a:rPr lang="es-ES" dirty="0">
                <a:latin typeface="Comic Sans MS" panose="030F0702030302020204" pitchFamily="66" charset="0"/>
              </a:rPr>
              <a:t>, a </a:t>
            </a:r>
            <a:r>
              <a:rPr lang="es-ES" dirty="0" err="1">
                <a:latin typeface="Comic Sans MS" panose="030F0702030302020204" pitchFamily="66" charset="0"/>
              </a:rPr>
              <a:t>term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used</a:t>
            </a:r>
            <a:r>
              <a:rPr lang="es-ES" dirty="0">
                <a:latin typeface="Comic Sans MS" panose="030F0702030302020204" pitchFamily="66" charset="0"/>
              </a:rPr>
              <a:t> to </a:t>
            </a:r>
            <a:r>
              <a:rPr lang="es-ES" dirty="0" err="1">
                <a:latin typeface="Comic Sans MS" panose="030F0702030302020204" pitchFamily="66" charset="0"/>
              </a:rPr>
              <a:t>refer</a:t>
            </a:r>
            <a:r>
              <a:rPr lang="es-ES" dirty="0">
                <a:latin typeface="Comic Sans MS" panose="030F0702030302020204" pitchFamily="66" charset="0"/>
              </a:rPr>
              <a:t> to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sum  F + G  </a:t>
            </a:r>
            <a:r>
              <a:rPr lang="es-ES" dirty="0" err="1">
                <a:latin typeface="Comic Sans MS" panose="030F0702030302020204" pitchFamily="66" charset="0"/>
              </a:rPr>
              <a:t>when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dirty="0">
                <a:latin typeface="Comic Sans MS" panose="030F0702030302020204" pitchFamily="66" charset="0"/>
              </a:rPr>
              <a:t>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= {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vector}, as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case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are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working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with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 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34457" y="802432"/>
            <a:ext cx="11857543" cy="405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And </a:t>
            </a:r>
            <a:r>
              <a:rPr lang="es-ES" dirty="0" err="1">
                <a:latin typeface="Comic Sans MS" panose="030F0702030302020204" pitchFamily="66" charset="0"/>
              </a:rPr>
              <a:t>by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means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Grassmann’s</a:t>
            </a:r>
            <a:r>
              <a:rPr lang="es-ES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i="1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theorem</a:t>
            </a:r>
            <a:r>
              <a:rPr lang="es-ES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dimensions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(F + G) =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(F) +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(G) –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(F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∩ G)</a:t>
            </a:r>
            <a:r>
              <a:rPr lang="es-ES" dirty="0">
                <a:latin typeface="Comic Sans MS" panose="030F0702030302020204" pitchFamily="66" charset="0"/>
              </a:rPr>
              <a:t> = p+(n-p)-0 = n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), 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</a:t>
            </a:r>
            <a:r>
              <a:rPr lang="es-ES" dirty="0" err="1">
                <a:latin typeface="Comic Sans MS" panose="030F0702030302020204" pitchFamily="66" charset="0"/>
              </a:rPr>
              <a:t>hence</a:t>
            </a:r>
            <a:r>
              <a:rPr lang="es-ES" dirty="0">
                <a:latin typeface="Comic Sans MS" panose="030F0702030302020204" pitchFamily="66" charset="0"/>
              </a:rPr>
              <a:t>  F + G  and 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have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same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dimension</a:t>
            </a:r>
            <a:r>
              <a:rPr lang="es-ES" dirty="0">
                <a:latin typeface="Comic Sans MS" panose="030F0702030302020204" pitchFamily="66" charset="0"/>
              </a:rPr>
              <a:t>. </a:t>
            </a:r>
            <a:r>
              <a:rPr lang="es-ES" dirty="0" err="1">
                <a:latin typeface="Comic Sans MS" panose="030F0702030302020204" pitchFamily="66" charset="0"/>
              </a:rPr>
              <a:t>Then</a:t>
            </a:r>
            <a:r>
              <a:rPr lang="es-ES" dirty="0">
                <a:latin typeface="Comic Sans MS" panose="030F0702030302020204" pitchFamily="66" charset="0"/>
              </a:rPr>
              <a:t>, as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F + G 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⊆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</a:t>
            </a: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one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finally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that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9AAD20E9-1456-0D68-9613-184959626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151" y="110149"/>
            <a:ext cx="923778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     … general </a:t>
            </a:r>
            <a:r>
              <a:rPr lang="es-ES" b="1" dirty="0" err="1">
                <a:solidFill>
                  <a:srgbClr val="7030A0"/>
                </a:solidFill>
              </a:rPr>
              <a:t>procedure</a:t>
            </a:r>
            <a:r>
              <a:rPr lang="es-ES" b="1" dirty="0">
                <a:solidFill>
                  <a:srgbClr val="7030A0"/>
                </a:solidFill>
              </a:rPr>
              <a:t>  (</a:t>
            </a:r>
            <a:r>
              <a:rPr lang="es-ES" b="1" dirty="0" err="1">
                <a:solidFill>
                  <a:srgbClr val="7030A0"/>
                </a:solidFill>
              </a:rPr>
              <a:t>proof</a:t>
            </a:r>
            <a:r>
              <a:rPr lang="es-ES" b="1" dirty="0">
                <a:solidFill>
                  <a:srgbClr val="7030A0"/>
                </a:solidFill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104511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075" y="147540"/>
            <a:ext cx="7071205" cy="1263604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</a:t>
            </a:r>
            <a:r>
              <a:rPr lang="es-ES" b="1" dirty="0" err="1">
                <a:solidFill>
                  <a:srgbClr val="7030A0"/>
                </a:solidFill>
              </a:rPr>
              <a:t>Observations</a:t>
            </a:r>
            <a:r>
              <a:rPr lang="es-ES" b="1" dirty="0">
                <a:solidFill>
                  <a:srgbClr val="7030A0"/>
                </a:solidFill>
              </a:rPr>
              <a:t> on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procedure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  (</a:t>
            </a:r>
            <a:r>
              <a:rPr lang="es-ES" b="1" dirty="0" err="1">
                <a:solidFill>
                  <a:srgbClr val="7030A0"/>
                </a:solidFill>
              </a:rPr>
              <a:t>agility</a:t>
            </a:r>
            <a:r>
              <a:rPr lang="es-ES" b="1" dirty="0">
                <a:solidFill>
                  <a:srgbClr val="7030A0"/>
                </a:solidFill>
              </a:rPr>
              <a:t>/</a:t>
            </a:r>
            <a:r>
              <a:rPr lang="es-ES" b="1" dirty="0" err="1">
                <a:solidFill>
                  <a:srgbClr val="7030A0"/>
                </a:solidFill>
              </a:rPr>
              <a:t>computation</a:t>
            </a:r>
            <a:r>
              <a:rPr lang="es-ES" b="1" dirty="0">
                <a:solidFill>
                  <a:srgbClr val="7030A0"/>
                </a:solidFill>
              </a:rPr>
              <a:t> time)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09489" y="1718808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It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would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be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interesting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to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have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quick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and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efficient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way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of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obtaining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{f</a:t>
            </a:r>
            <a:r>
              <a:rPr lang="es-ES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f</a:t>
            </a:r>
            <a:r>
              <a:rPr lang="es-ES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 </a:t>
            </a:r>
            <a:r>
              <a:rPr lang="es-ES" dirty="0">
                <a:latin typeface="Comic Sans MS" panose="030F0702030302020204" pitchFamily="66" charset="0"/>
              </a:rPr>
              <a:t>(a basis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F). 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09488" y="2789853"/>
            <a:ext cx="11743241" cy="2657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n-p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appended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7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n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are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usually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proposed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  “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eye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”,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checking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afterwards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{f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latin typeface="Comic Sans MS" panose="030F0702030302020204" pitchFamily="66" charset="0"/>
              </a:rPr>
              <a:t> , </a:t>
            </a:r>
            <a:r>
              <a:rPr lang="es-ES" sz="2700" dirty="0"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latin typeface="Comic Sans MS" panose="030F0702030302020204" pitchFamily="66" charset="0"/>
              </a:rPr>
              <a:t>p+1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p+2</a:t>
            </a:r>
            <a:r>
              <a:rPr lang="es-ES" sz="2700" dirty="0"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}  are </a:t>
            </a:r>
            <a:r>
              <a:rPr lang="es-ES" sz="2700" dirty="0" err="1">
                <a:latin typeface="Comic Sans MS" panose="030F0702030302020204" pitchFamily="66" charset="0"/>
              </a:rPr>
              <a:t>linearly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independent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(in case </a:t>
            </a:r>
            <a:r>
              <a:rPr lang="es-ES" sz="2700" dirty="0" err="1">
                <a:latin typeface="Comic Sans MS" panose="030F0702030302020204" pitchFamily="66" charset="0"/>
              </a:rPr>
              <a:t>they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proposal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not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appropriate</a:t>
            </a:r>
            <a:r>
              <a:rPr lang="es-ES" sz="2700" dirty="0">
                <a:latin typeface="Comic Sans MS" panose="030F0702030302020204" pitchFamily="66" charset="0"/>
              </a:rPr>
              <a:t> and a new 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needed</a:t>
            </a:r>
            <a:r>
              <a:rPr lang="es-ES" sz="2700" dirty="0">
                <a:latin typeface="Comic Sans MS" panose="030F0702030302020204" pitchFamily="66" charset="0"/>
              </a:rPr>
              <a:t>;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imply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excessively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long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computation</a:t>
            </a:r>
            <a:r>
              <a:rPr lang="es-ES" sz="2700" dirty="0">
                <a:latin typeface="Comic Sans MS" panose="030F0702030302020204" pitchFamily="66" charset="0"/>
              </a:rPr>
              <a:t> time).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48759" y="5540162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Is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there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any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way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to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speed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up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this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procedure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?</a:t>
            </a:r>
            <a:r>
              <a:rPr lang="es-ES" i="1" dirty="0">
                <a:latin typeface="Comic Sans MS" panose="030F0702030302020204" pitchFamily="66" charset="0"/>
              </a:rPr>
              <a:t> </a:t>
            </a:r>
            <a:endParaRPr lang="es-ES" sz="39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1244970" y="6215643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to use matrices  (Gauss </a:t>
            </a:r>
            <a:r>
              <a:rPr lang="es-ES" i="1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elimination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)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39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Flecha doblada hacia arriba 9"/>
          <p:cNvSpPr/>
          <p:nvPr/>
        </p:nvSpPr>
        <p:spPr>
          <a:xfrm rot="5400000">
            <a:off x="2181440" y="6068277"/>
            <a:ext cx="433056" cy="54117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3952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69609" y="114996"/>
            <a:ext cx="5415796" cy="631054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5810" y="223755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method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in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steps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44562" y="419878"/>
            <a:ext cx="6236830" cy="2058854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 err="1">
                <a:solidFill>
                  <a:schemeClr val="accent1">
                    <a:lumMod val="50000"/>
                  </a:schemeClr>
                </a:solidFill>
              </a:rPr>
              <a:t>For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59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example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(in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): </a:t>
            </a:r>
          </a:p>
          <a:p>
            <a:endParaRPr lang="es-ES" sz="5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&lt; (3,2,0,1), (1,-1,2,1), (1,4,-4,-1)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577" y="1630268"/>
            <a:ext cx="5475452" cy="46414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27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</a:t>
            </a:r>
            <a:r>
              <a:rPr lang="es-ES" sz="2700" dirty="0"/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Take</a:t>
            </a:r>
            <a:r>
              <a:rPr lang="es-ES" sz="2700" dirty="0">
                <a:latin typeface="Comic Sans MS" panose="030F0702030302020204" pitchFamily="66" charset="0"/>
              </a:rPr>
              <a:t> a basis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write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components</a:t>
            </a:r>
            <a:r>
              <a:rPr lang="es-ES" sz="2700" dirty="0">
                <a:latin typeface="Comic Sans MS" panose="030F0702030302020204" pitchFamily="66" charset="0"/>
              </a:rPr>
              <a:t> in V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r </a:t>
            </a:r>
            <a:r>
              <a:rPr lang="es-ES" sz="2700" dirty="0" err="1">
                <a:latin typeface="Comic Sans MS" panose="030F0702030302020204" pitchFamily="66" charset="0"/>
              </a:rPr>
              <a:t>generators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, and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define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700" dirty="0">
                <a:latin typeface="Comic Sans MS" panose="030F0702030302020204" pitchFamily="66" charset="0"/>
              </a:rPr>
              <a:t>  (r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) as:</a:t>
            </a: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  <a:p>
            <a:pPr marL="0" indent="0">
              <a:buNone/>
            </a:pPr>
            <a:r>
              <a:rPr lang="es-ES" sz="4000" dirty="0">
                <a:latin typeface="Comic Sans MS" panose="030F0702030302020204" pitchFamily="66" charset="0"/>
              </a:rPr>
              <a:t>    </a:t>
            </a:r>
            <a:endParaRPr lang="es-ES" dirty="0"/>
          </a:p>
          <a:p>
            <a:pPr marL="0" indent="0">
              <a:buNone/>
            </a:pPr>
            <a:endParaRPr lang="es-ES" b="1" dirty="0"/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038D765A-CF89-6C90-DE5B-99CFCA02F6D8}"/>
              </a:ext>
            </a:extLst>
          </p:cNvPr>
          <p:cNvSpPr/>
          <p:nvPr/>
        </p:nvSpPr>
        <p:spPr>
          <a:xfrm>
            <a:off x="1486297" y="3946175"/>
            <a:ext cx="45719" cy="96590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C02E06-973A-49EB-1138-DC1FDD5675B9}"/>
              </a:ext>
            </a:extLst>
          </p:cNvPr>
          <p:cNvSpPr txBox="1"/>
          <p:nvPr/>
        </p:nvSpPr>
        <p:spPr>
          <a:xfrm>
            <a:off x="1264312" y="3935842"/>
            <a:ext cx="358296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Generators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in basis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ED2F94-F8BE-1A34-85E1-E2038D67A7CB}"/>
              </a:ext>
            </a:extLst>
          </p:cNvPr>
          <p:cNvSpPr txBox="1"/>
          <p:nvPr/>
        </p:nvSpPr>
        <p:spPr>
          <a:xfrm>
            <a:off x="737820" y="4141017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A2ED18-4011-80C1-0E3B-108BC42009A8}"/>
              </a:ext>
            </a:extLst>
          </p:cNvPr>
          <p:cNvSpPr/>
          <p:nvPr/>
        </p:nvSpPr>
        <p:spPr>
          <a:xfrm>
            <a:off x="4586853" y="3929942"/>
            <a:ext cx="75315" cy="96590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7259765" y="4694541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8172952" y="4366078"/>
            <a:ext cx="108000" cy="13032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8226952" y="4366078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3   2  0   1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4  -4 -1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9902047" y="4366078"/>
            <a:ext cx="108944" cy="13032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79588" y="2721749"/>
            <a:ext cx="484632" cy="1419268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B8D205-D0E6-71BC-CF74-45AD0D19A3F7}"/>
              </a:ext>
            </a:extLst>
          </p:cNvPr>
          <p:cNvSpPr txBox="1"/>
          <p:nvPr/>
        </p:nvSpPr>
        <p:spPr>
          <a:xfrm>
            <a:off x="9437528" y="2840392"/>
            <a:ext cx="16354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/>
              <a:t>(as </a:t>
            </a:r>
            <a:r>
              <a:rPr lang="es-ES" sz="2000" dirty="0" err="1"/>
              <a:t>if</a:t>
            </a:r>
            <a:r>
              <a:rPr lang="es-ES" sz="2000" dirty="0"/>
              <a:t> </a:t>
            </a:r>
            <a:r>
              <a:rPr lang="es-ES" sz="2000" dirty="0" err="1"/>
              <a:t>we</a:t>
            </a:r>
            <a:r>
              <a:rPr lang="es-ES" sz="2000" dirty="0"/>
              <a:t> </a:t>
            </a:r>
            <a:r>
              <a:rPr lang="es-ES" sz="2000" dirty="0" err="1"/>
              <a:t>took</a:t>
            </a:r>
            <a:r>
              <a:rPr lang="es-ES" sz="2000" dirty="0"/>
              <a:t> </a:t>
            </a:r>
          </a:p>
          <a:p>
            <a:r>
              <a:rPr lang="es-ES" sz="2000" dirty="0"/>
              <a:t>  V=canonical </a:t>
            </a:r>
          </a:p>
          <a:p>
            <a:r>
              <a:rPr lang="es-ES" sz="2000" dirty="0"/>
              <a:t>  basis </a:t>
            </a:r>
            <a:r>
              <a:rPr lang="es-ES" sz="2000" dirty="0" err="1"/>
              <a:t>of</a:t>
            </a:r>
            <a:r>
              <a:rPr lang="es-ES" sz="2000" dirty="0"/>
              <a:t> </a:t>
            </a:r>
            <a:r>
              <a:rPr lang="es-ES" sz="2000" i="1" dirty="0"/>
              <a:t>R</a:t>
            </a:r>
            <a:r>
              <a:rPr lang="es-ES" sz="2000" baseline="30000" dirty="0"/>
              <a:t>4</a:t>
            </a:r>
            <a:r>
              <a:rPr lang="es-ES" sz="2000" dirty="0"/>
              <a:t>)</a:t>
            </a: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8F4E5E50-09DC-F286-097E-F53183A81855}"/>
              </a:ext>
            </a:extLst>
          </p:cNvPr>
          <p:cNvSpPr txBox="1">
            <a:spLocks/>
          </p:cNvSpPr>
          <p:nvPr/>
        </p:nvSpPr>
        <p:spPr>
          <a:xfrm>
            <a:off x="75233" y="3856055"/>
            <a:ext cx="6113231" cy="25702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ES" b="1" dirty="0"/>
              <a:t>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4000" dirty="0">
                <a:latin typeface="Comic Sans MS" panose="030F0702030302020204" pitchFamily="66" charset="0"/>
              </a:rPr>
              <a:t>    </a:t>
            </a:r>
            <a:r>
              <a:rPr lang="es-ES" sz="2900" dirty="0">
                <a:latin typeface="Comic Sans MS" panose="030F0702030302020204" pitchFamily="66" charset="0"/>
              </a:rPr>
              <a:t>(</a:t>
            </a:r>
            <a:r>
              <a:rPr lang="es-ES" sz="2900" dirty="0" err="1">
                <a:latin typeface="Comic Sans MS" panose="030F0702030302020204" pitchFamily="66" charset="0"/>
              </a:rPr>
              <a:t>they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could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also</a:t>
            </a:r>
            <a:r>
              <a:rPr lang="es-ES" sz="2900" dirty="0">
                <a:latin typeface="Comic Sans MS" panose="030F0702030302020204" pitchFamily="66" charset="0"/>
              </a:rPr>
              <a:t> be </a:t>
            </a:r>
            <a:r>
              <a:rPr lang="es-ES" sz="2900" dirty="0" err="1">
                <a:latin typeface="Comic Sans MS" panose="030F0702030302020204" pitchFamily="66" charset="0"/>
              </a:rPr>
              <a:t>written</a:t>
            </a:r>
            <a:r>
              <a:rPr lang="es-ES" sz="2900" dirty="0">
                <a:latin typeface="Comic Sans MS" panose="030F0702030302020204" pitchFamily="66" charset="0"/>
              </a:rPr>
              <a:t> in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900" dirty="0">
                <a:latin typeface="Comic Sans MS" panose="030F0702030302020204" pitchFamily="66" charset="0"/>
              </a:rPr>
              <a:t>       </a:t>
            </a:r>
            <a:r>
              <a:rPr lang="es-ES" sz="2900" dirty="0" err="1">
                <a:latin typeface="Comic Sans MS" panose="030F0702030302020204" pitchFamily="66" charset="0"/>
              </a:rPr>
              <a:t>columns</a:t>
            </a:r>
            <a:r>
              <a:rPr lang="es-ES" sz="2900" dirty="0">
                <a:latin typeface="Comic Sans MS" panose="030F0702030302020204" pitchFamily="66" charset="0"/>
              </a:rPr>
              <a:t>; </a:t>
            </a:r>
            <a:r>
              <a:rPr lang="es-ES" sz="2900" dirty="0" err="1">
                <a:latin typeface="Comic Sans MS" panose="030F0702030302020204" pitchFamily="66" charset="0"/>
              </a:rPr>
              <a:t>here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we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only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consider</a:t>
            </a:r>
            <a:endParaRPr lang="es-ES" sz="29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900" dirty="0">
                <a:latin typeface="Comic Sans MS" panose="030F0702030302020204" pitchFamily="66" charset="0"/>
              </a:rPr>
              <a:t>       </a:t>
            </a:r>
            <a:r>
              <a:rPr lang="es-ES" sz="2900" dirty="0" err="1">
                <a:latin typeface="Comic Sans MS" panose="030F0702030302020204" pitchFamily="66" charset="0"/>
              </a:rPr>
              <a:t>rows</a:t>
            </a:r>
            <a:r>
              <a:rPr lang="es-ES" sz="2900" dirty="0">
                <a:latin typeface="Comic Sans MS" panose="030F0702030302020204" pitchFamily="66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900" dirty="0"/>
          </a:p>
          <a:p>
            <a:pPr marL="0" indent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24773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/>
      <p:bldP spid="25" grpId="0" animBg="1"/>
      <p:bldP spid="27" grpId="0"/>
      <p:bldP spid="32" grpId="0" animBg="1"/>
      <p:bldP spid="33" grpId="0" animBg="1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991961" y="32414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70" y="2957377"/>
            <a:ext cx="5438712" cy="3660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dirty="0"/>
              <a:t>  </a:t>
            </a:r>
            <a:r>
              <a:rPr lang="es-ES" dirty="0" err="1">
                <a:latin typeface="Comic Sans MS" panose="030F0702030302020204" pitchFamily="66" charset="0"/>
              </a:rPr>
              <a:t>Apply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successive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elementary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row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operations</a:t>
            </a:r>
            <a:r>
              <a:rPr lang="es-ES" dirty="0">
                <a:latin typeface="Comic Sans MS" panose="030F0702030302020204" pitchFamily="66" charset="0"/>
              </a:rPr>
              <a:t> on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until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obtaining</a:t>
            </a:r>
            <a:r>
              <a:rPr lang="es-ES" dirty="0">
                <a:latin typeface="Comic Sans MS" panose="030F0702030302020204" pitchFamily="66" charset="0"/>
              </a:rPr>
              <a:t> a </a:t>
            </a:r>
            <a:r>
              <a:rPr lang="es-ES" dirty="0" err="1">
                <a:latin typeface="Comic Sans MS" panose="030F0702030302020204" pitchFamily="66" charset="0"/>
              </a:rPr>
              <a:t>matrix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</a:t>
            </a:r>
            <a:r>
              <a:rPr lang="es-ES" dirty="0">
                <a:latin typeface="Comic Sans MS" panose="030F0702030302020204" pitchFamily="66" charset="0"/>
              </a:rPr>
              <a:t>in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row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echelon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form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(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r.e.f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.)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557048" y="3190937"/>
            <a:ext cx="484632" cy="561200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131281" y="231433"/>
            <a:ext cx="29321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example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4468CA-84FE-4A73-A1AD-0A33C70EB4D7}"/>
              </a:ext>
            </a:extLst>
          </p:cNvPr>
          <p:cNvSpPr txBox="1"/>
          <p:nvPr/>
        </p:nvSpPr>
        <p:spPr>
          <a:xfrm>
            <a:off x="5757989" y="3852164"/>
            <a:ext cx="6257134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</a:t>
            </a:r>
            <a:endParaRPr lang="es-ES" sz="2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467A3B-D0F2-0F4A-3DC3-26C055DE9F47}"/>
              </a:ext>
            </a:extLst>
          </p:cNvPr>
          <p:cNvSpPr txBox="1"/>
          <p:nvPr/>
        </p:nvSpPr>
        <p:spPr>
          <a:xfrm>
            <a:off x="7612745" y="370010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A95E47-22B4-0FD0-0CBE-4C04842066E3}"/>
              </a:ext>
            </a:extLst>
          </p:cNvPr>
          <p:cNvSpPr txBox="1"/>
          <p:nvPr/>
        </p:nvSpPr>
        <p:spPr>
          <a:xfrm>
            <a:off x="6579904" y="4397840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B71AF2-4878-DC2E-7241-C516D7CB5365}"/>
              </a:ext>
            </a:extLst>
          </p:cNvPr>
          <p:cNvSpPr txBox="1"/>
          <p:nvPr/>
        </p:nvSpPr>
        <p:spPr>
          <a:xfrm>
            <a:off x="7568534" y="4403600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A280EE0-5215-820D-303E-C8174A250357}"/>
              </a:ext>
            </a:extLst>
          </p:cNvPr>
          <p:cNvCxnSpPr/>
          <p:nvPr/>
        </p:nvCxnSpPr>
        <p:spPr>
          <a:xfrm>
            <a:off x="6615781" y="40896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EC2EFB43-3CBF-9E50-CF92-A93124188AC1}"/>
              </a:ext>
            </a:extLst>
          </p:cNvPr>
          <p:cNvCxnSpPr>
            <a:cxnSpLocks/>
          </p:cNvCxnSpPr>
          <p:nvPr/>
        </p:nvCxnSpPr>
        <p:spPr>
          <a:xfrm>
            <a:off x="7588613" y="4090570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6F06775B-EDFD-5DE2-00B5-4F4F20A65B41}"/>
              </a:ext>
            </a:extLst>
          </p:cNvPr>
          <p:cNvCxnSpPr/>
          <p:nvPr/>
        </p:nvCxnSpPr>
        <p:spPr>
          <a:xfrm>
            <a:off x="6586391" y="479592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A8CF63F-E919-07D0-CED0-5F3304328B30}"/>
              </a:ext>
            </a:extLst>
          </p:cNvPr>
          <p:cNvCxnSpPr/>
          <p:nvPr/>
        </p:nvCxnSpPr>
        <p:spPr>
          <a:xfrm>
            <a:off x="7623550" y="4804350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7C9C062-DE84-BEBA-27F5-9202605DA25A}"/>
              </a:ext>
            </a:extLst>
          </p:cNvPr>
          <p:cNvSpPr txBox="1"/>
          <p:nvPr/>
        </p:nvSpPr>
        <p:spPr>
          <a:xfrm>
            <a:off x="10562411" y="4525817"/>
            <a:ext cx="2095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42DB4AF4-ECC4-68BE-F38D-CB39DD8EE8F0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method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in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steps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244F8E8-7DC4-0989-EF56-3C5075390F19}"/>
              </a:ext>
            </a:extLst>
          </p:cNvPr>
          <p:cNvSpPr txBox="1"/>
          <p:nvPr/>
        </p:nvSpPr>
        <p:spPr>
          <a:xfrm>
            <a:off x="6579904" y="3652109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FD640B5B-50CF-6047-21E7-BEF2F28D4083}"/>
              </a:ext>
            </a:extLst>
          </p:cNvPr>
          <p:cNvCxnSpPr>
            <a:cxnSpLocks/>
          </p:cNvCxnSpPr>
          <p:nvPr/>
        </p:nvCxnSpPr>
        <p:spPr>
          <a:xfrm>
            <a:off x="6884529" y="3861139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Abrir corchete 68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8630115" y="4196537"/>
            <a:ext cx="108000" cy="13032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8696054" y="4298391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0   0   0  0   </a:t>
            </a:r>
          </a:p>
        </p:txBody>
      </p:sp>
      <p:sp>
        <p:nvSpPr>
          <p:cNvPr id="75" name="Cerrar corchete 74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371241" y="4195520"/>
            <a:ext cx="108944" cy="13032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33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33" grpId="0" animBg="1"/>
      <p:bldP spid="7" grpId="0"/>
      <p:bldP spid="3" grpId="0"/>
      <p:bldP spid="5" grpId="0"/>
      <p:bldP spid="9" grpId="0"/>
      <p:bldP spid="10" grpId="0"/>
      <p:bldP spid="72" grpId="0"/>
      <p:bldP spid="51" grpId="0" animBg="1"/>
      <p:bldP spid="60" grpId="0"/>
      <p:bldP spid="64" grpId="0" animBg="1"/>
      <p:bldP spid="65" grpId="0"/>
      <p:bldP spid="69" grpId="0" animBg="1"/>
      <p:bldP spid="73" grpId="0"/>
      <p:bldP spid="75" grpId="0" animBg="1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1163</TotalTime>
  <Words>2865</Words>
  <Application>Microsoft Office PowerPoint</Application>
  <PresentationFormat>Panorámica</PresentationFormat>
  <Paragraphs>388</Paragraphs>
  <Slides>22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1" baseType="lpstr">
      <vt:lpstr>Yu Gothic UI</vt:lpstr>
      <vt:lpstr>Yu Mincho Light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Supplementary  of a subspace of a finite dimensional  linear space:  matrix approach</vt:lpstr>
      <vt:lpstr>   Initial data</vt:lpstr>
      <vt:lpstr>Presentación de PowerPoint</vt:lpstr>
      <vt:lpstr>     General procedure</vt:lpstr>
      <vt:lpstr>        … general procedure  (proof):</vt:lpstr>
      <vt:lpstr>        … general procedure  (proof):</vt:lpstr>
      <vt:lpstr>   Observations on the procedure    (agility/computation time)</vt:lpstr>
      <vt:lpstr>  The method       in 4 steps:</vt:lpstr>
      <vt:lpstr>Presentación de PowerPoint</vt:lpstr>
      <vt:lpstr>Presentación de PowerPoint</vt:lpstr>
      <vt:lpstr>Presentación de PowerPoint</vt:lpstr>
      <vt:lpstr>     Need for a new example?  </vt:lpstr>
      <vt:lpstr>Presentación de PowerPoint</vt:lpstr>
      <vt:lpstr>Presentación de PowerPoint</vt:lpstr>
      <vt:lpstr>Presentación de PowerPoint</vt:lpstr>
      <vt:lpstr>Presentación de PowerPoint</vt:lpstr>
      <vt:lpstr>             The last example  </vt:lpstr>
      <vt:lpstr>Presentación de PowerPoint</vt:lpstr>
      <vt:lpstr>Presentación de PowerPoint</vt:lpstr>
      <vt:lpstr>Presentación de PowerPoint</vt:lpstr>
      <vt:lpstr>Presentación de PowerPoint</vt:lpstr>
      <vt:lpstr>SOME HELPFUL RELATED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UPC</cp:lastModifiedBy>
  <cp:revision>133</cp:revision>
  <dcterms:created xsi:type="dcterms:W3CDTF">2024-04-26T15:42:24Z</dcterms:created>
  <dcterms:modified xsi:type="dcterms:W3CDTF">2025-02-15T08:28:39Z</dcterms:modified>
</cp:coreProperties>
</file>