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48"/>
  </p:notesMasterIdLst>
  <p:sldIdLst>
    <p:sldId id="256" r:id="rId2"/>
    <p:sldId id="257" r:id="rId3"/>
    <p:sldId id="378" r:id="rId4"/>
    <p:sldId id="379" r:id="rId5"/>
    <p:sldId id="380" r:id="rId6"/>
    <p:sldId id="381" r:id="rId7"/>
    <p:sldId id="382" r:id="rId8"/>
    <p:sldId id="385" r:id="rId9"/>
    <p:sldId id="387" r:id="rId10"/>
    <p:sldId id="397" r:id="rId11"/>
    <p:sldId id="398" r:id="rId12"/>
    <p:sldId id="399" r:id="rId13"/>
    <p:sldId id="377" r:id="rId14"/>
    <p:sldId id="392" r:id="rId15"/>
    <p:sldId id="388" r:id="rId16"/>
    <p:sldId id="389" r:id="rId17"/>
    <p:sldId id="390" r:id="rId18"/>
    <p:sldId id="402" r:id="rId19"/>
    <p:sldId id="401" r:id="rId20"/>
    <p:sldId id="391" r:id="rId21"/>
    <p:sldId id="393" r:id="rId22"/>
    <p:sldId id="394" r:id="rId23"/>
    <p:sldId id="396" r:id="rId24"/>
    <p:sldId id="403" r:id="rId25"/>
    <p:sldId id="400" r:id="rId26"/>
    <p:sldId id="407" r:id="rId27"/>
    <p:sldId id="404" r:id="rId28"/>
    <p:sldId id="409" r:id="rId29"/>
    <p:sldId id="405" r:id="rId30"/>
    <p:sldId id="410" r:id="rId31"/>
    <p:sldId id="411" r:id="rId32"/>
    <p:sldId id="412" r:id="rId33"/>
    <p:sldId id="413" r:id="rId34"/>
    <p:sldId id="417" r:id="rId35"/>
    <p:sldId id="415" r:id="rId36"/>
    <p:sldId id="416" r:id="rId37"/>
    <p:sldId id="418" r:id="rId38"/>
    <p:sldId id="419" r:id="rId39"/>
    <p:sldId id="421" r:id="rId40"/>
    <p:sldId id="423" r:id="rId41"/>
    <p:sldId id="422" r:id="rId42"/>
    <p:sldId id="424" r:id="rId43"/>
    <p:sldId id="426" r:id="rId44"/>
    <p:sldId id="425" r:id="rId45"/>
    <p:sldId id="427" r:id="rId46"/>
    <p:sldId id="420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FFFF"/>
    <a:srgbClr val="FFFF99"/>
    <a:srgbClr val="CCFFCC"/>
    <a:srgbClr val="FF99FF"/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0CC9-939B-4D25-ACA5-3996301265FA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857C6-0792-4CC5-B774-CAD76C36B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82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49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83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71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E885F-5742-B566-ECEC-DDAB79443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BEFC9D-4CEC-B4B2-DD4F-2658626BB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D1053F-9D58-3AFD-60D9-9ED1FE724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3B011C-BF08-814C-F4AB-C9C4A2E62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02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9CEB-FCD4-0C8D-B113-F466DDD3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7BCFB-F44F-7764-7749-27B1B7F3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5162E-A39D-0181-7870-B6146A2D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C11FE-ED36-A75A-A5CC-F6490BF0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1154-FED3-EDE0-0D99-840A0774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7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A863-EA6B-CF11-C0DB-8C6DEC7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C57F4-2B1A-29AB-ECA7-C8C03D736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5C2AF-35DB-1E0B-FAB9-C8C2056D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2AB9A-BCB1-F224-685D-857C689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A6948-5A4B-594D-B072-566DAF8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6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AAACD9-BAC3-16BF-47FA-A5BC49CEC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5D645-63E7-A155-E05D-DBB24BEE4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3F2E-B2DC-83B6-B153-C3A2C84C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DAEB5-B945-5198-EB8D-0B37B7D6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4AD6E-D787-E312-BE37-BF08B05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88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96E0-C7B4-F07B-570D-3010C2D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358D5-1A4E-6515-4027-61850C3F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ACAFA-36D2-47F5-9AC0-66080774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4CDB8-2424-9AA2-A03E-28487E0D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45493-73C2-6E70-C05F-56E44BD7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93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76A8-6700-3F70-FAB3-07863629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B5297-340B-E3FB-04DC-D3A1DE63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01B1C-7701-3FE8-057F-C4930B46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736D0-9413-E713-5CE9-77555E66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1E6C8-5DA8-1229-6786-E1E986AF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A1D8-B32F-D6B4-1A84-2980ABD4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5BF44-78E2-F997-5148-F29D21A6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B67BD6-ED17-F69D-3EDE-23AC5F1BC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2DC31-6AE1-DD0A-AC89-B957BE68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D6A4C-DB2B-1A8E-3384-E6BBC955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358A9-6891-C81E-5243-32EB25BC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7CF4-54AE-27DF-B125-E36CD31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DC661D-07EB-FD09-289C-D4AC9AFF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F2294-140C-9FB4-9B07-E848F06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6E604B-4CF1-C5E6-F7AE-DCA56283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FD5212-C347-D4A8-7799-759B628C3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A2CA3D-2402-74A7-D39E-AEB0E683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1410F-6922-A285-B52A-467D572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217E5-DCE8-6086-5205-4D2C252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0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A0FA-B1DB-4377-0989-3F8BED60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778568-0580-2BC4-ED6C-E7FD969B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1CAA36-B1FE-1A41-1405-7EF6A51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56639E-8371-690E-C3EB-FC9D68AC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1EDDD4-D252-769C-99EC-A562D5E8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6C155-E0FF-3B73-CF0E-8F486C4B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54900-DEDA-38DA-18A3-246A04E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48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F7C5-5799-3CF1-2629-374724AE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DD895-3B14-37D1-E2B4-BBD3C497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8F8DC-96B5-9463-6B33-CD801A17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54D71-5213-2076-14D6-D92C315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1ACAD-EE7A-3313-6BEB-0B069F04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1F62C-ECEA-E81D-D3D6-11415DE0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FCA-C3B3-0764-8365-3DAED9C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37C56E-8520-495D-3811-730B16F3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316C8-73B4-74C2-59BE-C99C2B1B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79564-09C5-1229-6F41-3FE21B9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CA993-5EED-3F05-081E-9B213400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622071-20D3-77FC-11DB-E485DB0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3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AA6020-10A4-8479-3FE0-D275512E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6295C-BB0C-B737-03EA-66B5CA45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0062A-87BD-64F4-1B4C-4DC20A1C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EBCFA-AABE-5D62-F8BE-8C78DF40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28882-F913-F298-0D7F-B3739255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78C7E-3F59-FCC0-B943-45C7AB12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169562"/>
            <a:ext cx="11620500" cy="238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APROXIMACIÓN</a:t>
            </a: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(O AJUSTE) </a:t>
            </a: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POR </a:t>
            </a: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 MÍNIMOS CUADRADOS</a:t>
            </a:r>
          </a:p>
        </p:txBody>
      </p:sp>
      <p:pic>
        <p:nvPicPr>
          <p:cNvPr id="5" name="Imagen 4" descr="Un papalote de colores&#10;&#10;Descripción generada automáticamente con confianza baja">
            <a:extLst>
              <a:ext uri="{FF2B5EF4-FFF2-40B4-BE49-F238E27FC236}">
                <a16:creationId xmlns:a16="http://schemas.microsoft.com/office/drawing/2014/main" id="{F70975EF-39A7-AB5B-9776-CBC05510B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71" y="4557162"/>
            <a:ext cx="3752251" cy="21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543417" y="302194"/>
            <a:ext cx="11509430" cy="224045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69340" y="-1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Vamos a encontrar la función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+ 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cos(x)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que mejor ajusta el siguiente conjunto de 6 puntos: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(-2, -2.9), (-1, 0.4), (0, 2.1), (1, 1.6), (2, -0.8), (3, -1.3) }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59041" y="454666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chemeClr val="bg1"/>
                </a:solidFill>
              </a:rPr>
              <a:t>Ejemplo 1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567981" y="2844840"/>
            <a:ext cx="11460302" cy="3005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Tomando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= 1,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= cos(x)  ( y(x) = 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) </a:t>
            </a:r>
            <a:r>
              <a:rPr lang="es-ES" sz="2500" dirty="0">
                <a:solidFill>
                  <a:srgbClr val="0070C0"/>
                </a:solidFill>
              </a:rPr>
              <a:t>tenemos las matrices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405042" y="3675697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cos(-2)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cos(-1)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cos(0)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cos(1)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cos(2)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cos(3)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087607" y="4471708"/>
            <a:ext cx="6928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=                     ,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171DA9-98E7-F660-04DA-4CC800AC9DAC}"/>
              </a:ext>
            </a:extLst>
          </p:cNvPr>
          <p:cNvSpPr txBox="1"/>
          <p:nvPr/>
        </p:nvSpPr>
        <p:spPr>
          <a:xfrm>
            <a:off x="6420891" y="4563090"/>
            <a:ext cx="24721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,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8B6C04-1DE7-E17F-07B0-9CBA685A82EA}"/>
              </a:ext>
            </a:extLst>
          </p:cNvPr>
          <p:cNvSpPr txBox="1"/>
          <p:nvPr/>
        </p:nvSpPr>
        <p:spPr>
          <a:xfrm>
            <a:off x="5806118" y="3653997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-2.9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0.4 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2.1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1.6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-0.8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-1.3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E8AF0FF8-C7A2-F532-7E9E-7A369071D7EF}"/>
              </a:ext>
            </a:extLst>
          </p:cNvPr>
          <p:cNvSpPr/>
          <p:nvPr/>
        </p:nvSpPr>
        <p:spPr>
          <a:xfrm>
            <a:off x="8205512" y="369267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8C95F824-EC37-FCAC-8A37-8A23547BDAFD}"/>
              </a:ext>
            </a:extLst>
          </p:cNvPr>
          <p:cNvSpPr/>
          <p:nvPr/>
        </p:nvSpPr>
        <p:spPr>
          <a:xfrm>
            <a:off x="7392337" y="3703765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Abrir corchete 23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1936086" y="3701927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errar corchete 26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3567242" y="3713722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50F58C-B69F-D20C-21D9-7BF311740DAB}"/>
              </a:ext>
            </a:extLst>
          </p:cNvPr>
          <p:cNvSpPr txBox="1"/>
          <p:nvPr/>
        </p:nvSpPr>
        <p:spPr>
          <a:xfrm>
            <a:off x="8786846" y="4593276"/>
            <a:ext cx="15696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de donde:</a:t>
            </a: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4180643" y="3713722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5779930" y="3745379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2620324" y="3684183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-0.416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1   0.540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1      1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1    0.540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-0.416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-0.989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9" grpId="0" animBg="1"/>
      <p:bldP spid="22" grpId="0" animBg="1"/>
      <p:bldP spid="24" grpId="0" animBg="1"/>
      <p:bldP spid="27" grpId="0" animBg="1"/>
      <p:bldP spid="28" grpId="0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BC4CC-8182-3467-507F-E725E5E4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204B475-C9EC-7D33-FA05-F2EE273CFAE5}"/>
              </a:ext>
            </a:extLst>
          </p:cNvPr>
          <p:cNvSpPr txBox="1">
            <a:spLocks/>
          </p:cNvSpPr>
          <p:nvPr/>
        </p:nvSpPr>
        <p:spPr>
          <a:xfrm>
            <a:off x="0" y="-47042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=                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D257E-2D53-550A-D7D8-0E6BAC28E933}"/>
              </a:ext>
            </a:extLst>
          </p:cNvPr>
          <p:cNvSpPr txBox="1">
            <a:spLocks/>
          </p:cNvSpPr>
          <p:nvPr/>
        </p:nvSpPr>
        <p:spPr>
          <a:xfrm>
            <a:off x="1767730" y="1073006"/>
            <a:ext cx="6364085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1         1     1      1          1         1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-0.416  0.540  1  0.540  -0.416 -0.989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50FB9B-F249-CC16-2F95-B036D6BE8A7A}"/>
              </a:ext>
            </a:extLst>
          </p:cNvPr>
          <p:cNvSpPr txBox="1">
            <a:spLocks/>
          </p:cNvSpPr>
          <p:nvPr/>
        </p:nvSpPr>
        <p:spPr>
          <a:xfrm>
            <a:off x="9683588" y="1023272"/>
            <a:ext cx="2603043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6        0.258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0.258    2.910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EE09719D-4320-D6AE-7025-0BC07FEEDC93}"/>
              </a:ext>
            </a:extLst>
          </p:cNvPr>
          <p:cNvSpPr/>
          <p:nvPr/>
        </p:nvSpPr>
        <p:spPr>
          <a:xfrm>
            <a:off x="1838509" y="917867"/>
            <a:ext cx="98972" cy="14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F792081-82A8-9788-B392-48085CFD98D4}"/>
              </a:ext>
            </a:extLst>
          </p:cNvPr>
          <p:cNvSpPr/>
          <p:nvPr/>
        </p:nvSpPr>
        <p:spPr>
          <a:xfrm flipH="1">
            <a:off x="7593421" y="933420"/>
            <a:ext cx="92718" cy="14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07BA8FE8-434E-79EF-2E55-B3DFA49BA3D4}"/>
              </a:ext>
            </a:extLst>
          </p:cNvPr>
          <p:cNvSpPr/>
          <p:nvPr/>
        </p:nvSpPr>
        <p:spPr>
          <a:xfrm>
            <a:off x="9728098" y="1055314"/>
            <a:ext cx="98972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corchete 10">
            <a:extLst>
              <a:ext uri="{FF2B5EF4-FFF2-40B4-BE49-F238E27FC236}">
                <a16:creationId xmlns:a16="http://schemas.microsoft.com/office/drawing/2014/main" id="{CF27746B-7145-6603-5431-6028F5017F95}"/>
              </a:ext>
            </a:extLst>
          </p:cNvPr>
          <p:cNvSpPr/>
          <p:nvPr/>
        </p:nvSpPr>
        <p:spPr>
          <a:xfrm flipH="1">
            <a:off x="12009345" y="1023272"/>
            <a:ext cx="92718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B91FC95-5F7C-659F-DDDC-3FEE8DCD0F01}"/>
              </a:ext>
            </a:extLst>
          </p:cNvPr>
          <p:cNvSpPr txBox="1">
            <a:spLocks/>
          </p:cNvSpPr>
          <p:nvPr/>
        </p:nvSpPr>
        <p:spPr>
          <a:xfrm>
            <a:off x="230253" y="3211125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Por tanto:  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222D8A03-F3F8-B082-A6E7-B67ACE39719A}"/>
              </a:ext>
            </a:extLst>
          </p:cNvPr>
          <p:cNvSpPr/>
          <p:nvPr/>
        </p:nvSpPr>
        <p:spPr>
          <a:xfrm>
            <a:off x="5408054" y="4029908"/>
            <a:ext cx="658566" cy="48463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65E52EB6-1F51-6E42-5F06-04552A4A4756}"/>
              </a:ext>
            </a:extLst>
          </p:cNvPr>
          <p:cNvSpPr/>
          <p:nvPr/>
        </p:nvSpPr>
        <p:spPr>
          <a:xfrm>
            <a:off x="7807008" y="608952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96A12473-411D-9766-4766-7062199B80AC}"/>
              </a:ext>
            </a:extLst>
          </p:cNvPr>
          <p:cNvSpPr/>
          <p:nvPr/>
        </p:nvSpPr>
        <p:spPr>
          <a:xfrm>
            <a:off x="9395830" y="626767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FF648C89-9F70-3E70-C4A3-C9F0D3025237}"/>
              </a:ext>
            </a:extLst>
          </p:cNvPr>
          <p:cNvSpPr txBox="1">
            <a:spLocks/>
          </p:cNvSpPr>
          <p:nvPr/>
        </p:nvSpPr>
        <p:spPr>
          <a:xfrm>
            <a:off x="2580076" y="3582963"/>
            <a:ext cx="4102077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0.167     -0.014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-0.014     0.344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2" name="Abrir corchete 41">
            <a:extLst>
              <a:ext uri="{FF2B5EF4-FFF2-40B4-BE49-F238E27FC236}">
                <a16:creationId xmlns:a16="http://schemas.microsoft.com/office/drawing/2014/main" id="{71543DDB-9522-D9F6-F21B-4D10636A6558}"/>
              </a:ext>
            </a:extLst>
          </p:cNvPr>
          <p:cNvSpPr/>
          <p:nvPr/>
        </p:nvSpPr>
        <p:spPr>
          <a:xfrm>
            <a:off x="2618124" y="3669155"/>
            <a:ext cx="98972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8B7E8185-4024-9F29-69B1-B1312589DA7B}"/>
              </a:ext>
            </a:extLst>
          </p:cNvPr>
          <p:cNvSpPr/>
          <p:nvPr/>
        </p:nvSpPr>
        <p:spPr>
          <a:xfrm flipH="1">
            <a:off x="5091636" y="3582963"/>
            <a:ext cx="92718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8A72ACCD-2D58-1C8F-5AE6-CDCB702E667B}"/>
              </a:ext>
            </a:extLst>
          </p:cNvPr>
          <p:cNvSpPr txBox="1">
            <a:spLocks/>
          </p:cNvSpPr>
          <p:nvPr/>
        </p:nvSpPr>
        <p:spPr>
          <a:xfrm>
            <a:off x="6303571" y="3074620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                     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-0.239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= 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                   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2.085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314E25D1-4043-87F2-B8C6-42FF43EE309A}"/>
              </a:ext>
            </a:extLst>
          </p:cNvPr>
          <p:cNvSpPr/>
          <p:nvPr/>
        </p:nvSpPr>
        <p:spPr>
          <a:xfrm>
            <a:off x="6274561" y="3559924"/>
            <a:ext cx="98972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CD611CD7-74D8-2742-45CA-1E86FE2A1884}"/>
              </a:ext>
            </a:extLst>
          </p:cNvPr>
          <p:cNvSpPr/>
          <p:nvPr/>
        </p:nvSpPr>
        <p:spPr>
          <a:xfrm flipH="1">
            <a:off x="6669559" y="3559924"/>
            <a:ext cx="92718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73BAEA5B-9466-9AFC-67F7-19E97ACBD949}"/>
              </a:ext>
            </a:extLst>
          </p:cNvPr>
          <p:cNvSpPr/>
          <p:nvPr/>
        </p:nvSpPr>
        <p:spPr>
          <a:xfrm>
            <a:off x="10631546" y="3595003"/>
            <a:ext cx="98972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ECFE1DA3-03E6-9C53-5CBA-CE4F8130CB6F}"/>
              </a:ext>
            </a:extLst>
          </p:cNvPr>
          <p:cNvSpPr/>
          <p:nvPr/>
        </p:nvSpPr>
        <p:spPr>
          <a:xfrm flipH="1">
            <a:off x="11743766" y="3591746"/>
            <a:ext cx="92718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A63FDF7E-09E3-0026-533F-FC1A66B38850}"/>
              </a:ext>
            </a:extLst>
          </p:cNvPr>
          <p:cNvSpPr txBox="1">
            <a:spLocks/>
          </p:cNvSpPr>
          <p:nvPr/>
        </p:nvSpPr>
        <p:spPr>
          <a:xfrm>
            <a:off x="6573738" y="4920724"/>
            <a:ext cx="5712893" cy="2524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9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</a:t>
            </a:r>
            <a:r>
              <a:rPr lang="es-ES" sz="2700" dirty="0">
                <a:solidFill>
                  <a:srgbClr val="7030A0"/>
                </a:solidFill>
                <a:latin typeface="Comic Sans MS" panose="030F0702030302020204" pitchFamily="66" charset="0"/>
              </a:rPr>
              <a:t>y(x) = -0.239  + 2.085 cos(x) </a:t>
            </a:r>
            <a:endParaRPr lang="es-ES" sz="2700" baseline="30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2D15C90-8EDA-6C9A-6400-25A2BABB8C84}"/>
              </a:ext>
            </a:extLst>
          </p:cNvPr>
          <p:cNvSpPr/>
          <p:nvPr/>
        </p:nvSpPr>
        <p:spPr>
          <a:xfrm>
            <a:off x="7235770" y="5636833"/>
            <a:ext cx="473384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hacia la izquierda 54">
            <a:extLst>
              <a:ext uri="{FF2B5EF4-FFF2-40B4-BE49-F238E27FC236}">
                <a16:creationId xmlns:a16="http://schemas.microsoft.com/office/drawing/2014/main" id="{5A228081-5871-F1BD-5F73-89A61E6988A3}"/>
              </a:ext>
            </a:extLst>
          </p:cNvPr>
          <p:cNvSpPr/>
          <p:nvPr/>
        </p:nvSpPr>
        <p:spPr>
          <a:xfrm rot="16200000">
            <a:off x="10970165" y="5036462"/>
            <a:ext cx="514664" cy="484632"/>
          </a:xfrm>
          <a:prstGeom prst="lef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303571" y="525465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-0.416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1   0.540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1       1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1    0.540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-0.416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-0.989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58BB062-31E0-31B4-6968-6E951402C9B8}"/>
              </a:ext>
            </a:extLst>
          </p:cNvPr>
          <p:cNvSpPr txBox="1">
            <a:spLocks/>
          </p:cNvSpPr>
          <p:nvPr/>
        </p:nvSpPr>
        <p:spPr>
          <a:xfrm>
            <a:off x="1018352" y="5273117"/>
            <a:ext cx="6688038" cy="252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E(a</a:t>
            </a:r>
            <a:r>
              <a:rPr lang="es-ES" sz="25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=-0.239,a</a:t>
            </a:r>
            <a:r>
              <a:rPr lang="es-ES" sz="25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=2.085) = 5.126,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error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  <a:endParaRPr lang="es-ES" sz="2500" baseline="30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82087E-1FB8-6B58-EFC8-4FDFB6151F7B}"/>
              </a:ext>
            </a:extLst>
          </p:cNvPr>
          <p:cNvSpPr/>
          <p:nvPr/>
        </p:nvSpPr>
        <p:spPr>
          <a:xfrm>
            <a:off x="982041" y="5655381"/>
            <a:ext cx="5591697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6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50" grpId="0" animBg="1"/>
      <p:bldP spid="51" grpId="0" animBg="1"/>
      <p:bldP spid="53" grpId="0"/>
      <p:bldP spid="54" grpId="0" animBg="1"/>
      <p:bldP spid="55" grpId="0" animBg="1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5" y="295470"/>
            <a:ext cx="10889924" cy="63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Caso particular:  </a:t>
            </a:r>
            <a:r>
              <a:rPr lang="es-ES" b="1" i="1" dirty="0">
                <a:solidFill>
                  <a:srgbClr val="FF0000"/>
                </a:solidFill>
              </a:rPr>
              <a:t>aproximación polinómica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1379688"/>
            <a:ext cx="11409486" cy="176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Se da cuando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la función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es un polinomio, es decir, viene definida por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dirty="0">
                <a:latin typeface="Comic Sans MS" panose="030F0702030302020204" pitchFamily="66" charset="0"/>
              </a:rPr>
              <a:t>,  f</a:t>
            </a:r>
            <a:r>
              <a:rPr lang="es-ES" baseline="-25000" dirty="0">
                <a:latin typeface="Comic Sans MS" panose="030F0702030302020204" pitchFamily="66" charset="0"/>
              </a:rPr>
              <a:t>3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… , 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p-1</a:t>
            </a:r>
            <a:r>
              <a:rPr lang="es-ES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779F263-9D27-AC5E-8677-A938F4B875FB}"/>
              </a:ext>
            </a:extLst>
          </p:cNvPr>
          <p:cNvSpPr txBox="1">
            <a:spLocks/>
          </p:cNvSpPr>
          <p:nvPr/>
        </p:nvSpPr>
        <p:spPr>
          <a:xfrm>
            <a:off x="359650" y="3159995"/>
            <a:ext cx="11675033" cy="176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En este caso, </a:t>
            </a:r>
            <a:r>
              <a:rPr lang="es-ES" i="1" dirty="0">
                <a:latin typeface="Comic Sans MS" panose="030F0702030302020204" pitchFamily="66" charset="0"/>
              </a:rPr>
              <a:t>la matriz  C</a:t>
            </a:r>
            <a:r>
              <a:rPr lang="es-ES" i="1" baseline="-25000" dirty="0">
                <a:latin typeface="Comic Sans MS" panose="030F0702030302020204" pitchFamily="66" charset="0"/>
              </a:rPr>
              <a:t>F</a:t>
            </a:r>
            <a:r>
              <a:rPr lang="es-ES" i="1" dirty="0">
                <a:latin typeface="Comic Sans MS" panose="030F0702030302020204" pitchFamily="66" charset="0"/>
              </a:rPr>
              <a:t> </a:t>
            </a:r>
            <a:r>
              <a:rPr lang="es-ES" sz="2800" i="1" dirty="0"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800" i="1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800" i="1" dirty="0">
                <a:latin typeface="Comic Sans MS" panose="030F0702030302020204" pitchFamily="66" charset="0"/>
                <a:ea typeface="Yu Gothic UI" panose="020B0500000000000000" pitchFamily="34" charset="-128"/>
              </a:rPr>
              <a:t>(n x p)  tiene rango  p</a:t>
            </a:r>
            <a:r>
              <a:rPr lang="es-ES" sz="2800" dirty="0">
                <a:latin typeface="Comic Sans MS" panose="030F0702030302020204" pitchFamily="66" charset="0"/>
                <a:ea typeface="Yu Gothic UI" panose="020B0500000000000000" pitchFamily="34" charset="-128"/>
              </a:rPr>
              <a:t>  </a:t>
            </a:r>
            <a:r>
              <a:rPr lang="es-ES" u="sng" dirty="0">
                <a:latin typeface="Comic Sans MS" panose="030F0702030302020204" pitchFamily="66" charset="0"/>
                <a:ea typeface="Yu Gothic UI" panose="020B0500000000000000" pitchFamily="34" charset="-128"/>
              </a:rPr>
              <a:t>cuando los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</a:t>
            </a:r>
            <a:r>
              <a:rPr lang="es-ES" u="sng" dirty="0">
                <a:latin typeface="Comic Sans MS" panose="030F0702030302020204" pitchFamily="66" charset="0"/>
              </a:rPr>
              <a:t>n  puntos dados tienen todas las abscisas distintas</a:t>
            </a:r>
            <a:r>
              <a:rPr lang="es-ES" dirty="0">
                <a:latin typeface="Comic Sans MS" panose="030F0702030302020204" pitchFamily="66" charset="0"/>
              </a:rPr>
              <a:t>, esto es,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x</a:t>
            </a:r>
            <a:r>
              <a:rPr lang="es-ES" baseline="-250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j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siempre que  i ≠j, para todo  i, j = 1, 2, …, n;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E5D38CE-E432-8B5C-C94D-BA6E7903E784}"/>
              </a:ext>
            </a:extLst>
          </p:cNvPr>
          <p:cNvSpPr txBox="1">
            <a:spLocks/>
          </p:cNvSpPr>
          <p:nvPr/>
        </p:nvSpPr>
        <p:spPr>
          <a:xfrm>
            <a:off x="359649" y="4525283"/>
            <a:ext cx="1167503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y e</a:t>
            </a:r>
            <a:r>
              <a:rPr lang="es-ES" sz="2600" dirty="0">
                <a:latin typeface="Comic Sans MS" panose="030F0702030302020204" pitchFamily="66" charset="0"/>
              </a:rPr>
              <a:t>ntonces se puede usar la siguiente fórmula para obtener los mejores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, a</a:t>
            </a:r>
            <a:r>
              <a:rPr lang="es-ES" sz="2600" baseline="-25000" dirty="0">
                <a:latin typeface="Comic Sans MS" panose="030F0702030302020204" pitchFamily="66" charset="0"/>
              </a:rPr>
              <a:t>2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… ,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baseline="-25000" dirty="0">
                <a:latin typeface="Comic Sans MS" panose="030F0702030302020204" pitchFamily="66" charset="0"/>
              </a:rPr>
              <a:t> 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: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BED101D-03C4-C5F3-2B04-9A24036BDC86}"/>
              </a:ext>
            </a:extLst>
          </p:cNvPr>
          <p:cNvSpPr txBox="1">
            <a:spLocks/>
          </p:cNvSpPr>
          <p:nvPr/>
        </p:nvSpPr>
        <p:spPr>
          <a:xfrm>
            <a:off x="775370" y="5086167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dirty="0"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C495A6B5-7396-E530-18A7-BF0BE5384C21}"/>
              </a:ext>
            </a:extLst>
          </p:cNvPr>
          <p:cNvSpPr/>
          <p:nvPr/>
        </p:nvSpPr>
        <p:spPr>
          <a:xfrm>
            <a:off x="3735869" y="5199245"/>
            <a:ext cx="45719" cy="1375624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7CCAC3F6-A0ED-1859-357A-9CD1EDE4DF0B}"/>
              </a:ext>
            </a:extLst>
          </p:cNvPr>
          <p:cNvSpPr/>
          <p:nvPr/>
        </p:nvSpPr>
        <p:spPr>
          <a:xfrm flipH="1">
            <a:off x="4197871" y="5170419"/>
            <a:ext cx="45719" cy="1391316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7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caso particular:  </a:t>
            </a:r>
            <a:r>
              <a:rPr lang="es-ES" b="1" i="1" dirty="0">
                <a:solidFill>
                  <a:srgbClr val="FF0000"/>
                </a:solidFill>
              </a:rPr>
              <a:t>aproximación polinómica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1379688"/>
            <a:ext cx="11409486" cy="210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Se habla de: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cuando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p=2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</a:t>
            </a:r>
            <a:r>
              <a:rPr lang="es-ES" dirty="0">
                <a:latin typeface="Comic Sans MS" panose="030F0702030302020204" pitchFamily="66" charset="0"/>
              </a:rPr>
              <a:t>):  aproximación 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lineal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</a:t>
            </a:r>
            <a:r>
              <a:rPr lang="es-ES" i="1" dirty="0">
                <a:latin typeface="Comic Sans MS" panose="030F0702030302020204" pitchFamily="66" charset="0"/>
              </a:rPr>
              <a:t>(</a:t>
            </a:r>
            <a:r>
              <a:rPr lang="es-ES" dirty="0">
                <a:latin typeface="Comic Sans MS" panose="030F0702030302020204" pitchFamily="66" charset="0"/>
              </a:rPr>
              <a:t>o también 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regresión lineal</a:t>
            </a:r>
            <a:r>
              <a:rPr lang="es-ES" i="1" dirty="0">
                <a:latin typeface="Comic Sans MS" panose="030F0702030302020204" pitchFamily="66" charset="0"/>
              </a:rPr>
              <a:t>);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2520844"/>
            <a:ext cx="11685596" cy="1443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cuando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p=3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):  aproximación 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cuadrática;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</a:t>
            </a:r>
            <a:endParaRPr lang="es-ES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3242621"/>
            <a:ext cx="11685596" cy="2066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cuando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p=4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):  aproximación 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cúbica.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</a:t>
            </a:r>
            <a:endParaRPr lang="es-ES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5001292"/>
            <a:ext cx="11685596" cy="241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En el siguiente ejemplo mostramos la </a:t>
            </a:r>
            <a:r>
              <a:rPr lang="es-ES" i="1" dirty="0">
                <a:latin typeface="Comic Sans MS" panose="030F0702030302020204" pitchFamily="66" charset="0"/>
              </a:rPr>
              <a:t>aproximación cuadrática </a:t>
            </a:r>
            <a:r>
              <a:rPr lang="es-ES" dirty="0">
                <a:latin typeface="Comic Sans MS" panose="030F0702030302020204" pitchFamily="66" charset="0"/>
              </a:rPr>
              <a:t>del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mismo conjunto de 6 puntos utilizado en el Ejemplo 1 (vale la pena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comparar el error con el cometido en Ejemplo 1).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543417" y="302194"/>
            <a:ext cx="11509430" cy="224045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69340" y="-1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Vamos a encontrar la parábola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 = a +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+ cx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que mejor ajusta el siguiente conjunto de 6 puntos: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(-2, -2.9), (-1, 0.4), (0, 2.1), (1, 1.6), (2, -0.8), (3, -1.3) }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59041" y="454666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chemeClr val="bg1"/>
                </a:solidFill>
              </a:rPr>
              <a:t>Ejemplo 2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567981" y="2844840"/>
            <a:ext cx="11460302" cy="3005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Tomando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(x)=1,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(x)=x,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(x)=x</a:t>
            </a:r>
            <a:r>
              <a:rPr lang="es-ES" sz="25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( y(x)=af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(x)+bf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(x)+cf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) </a:t>
            </a:r>
            <a:r>
              <a:rPr lang="es-ES" sz="2500" dirty="0">
                <a:solidFill>
                  <a:srgbClr val="0070C0"/>
                </a:solidFill>
              </a:rPr>
              <a:t>tenemos las matrices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1195446" y="3624179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-2   4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-1    1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1    0   0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1    1    1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1    2   4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1    3   9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767900" y="4559286"/>
            <a:ext cx="4652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,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171DA9-98E7-F660-04DA-4CC800AC9DAC}"/>
              </a:ext>
            </a:extLst>
          </p:cNvPr>
          <p:cNvSpPr txBox="1"/>
          <p:nvPr/>
        </p:nvSpPr>
        <p:spPr>
          <a:xfrm>
            <a:off x="6420891" y="4563090"/>
            <a:ext cx="30492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,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8B6C04-1DE7-E17F-07B0-9CBA685A82EA}"/>
              </a:ext>
            </a:extLst>
          </p:cNvPr>
          <p:cNvSpPr txBox="1"/>
          <p:nvPr/>
        </p:nvSpPr>
        <p:spPr>
          <a:xfrm>
            <a:off x="5875488" y="3692670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-2.9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0.4 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2.1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1.6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-0.8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-1.3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E8AF0FF8-C7A2-F532-7E9E-7A369071D7EF}"/>
              </a:ext>
            </a:extLst>
          </p:cNvPr>
          <p:cNvSpPr/>
          <p:nvPr/>
        </p:nvSpPr>
        <p:spPr>
          <a:xfrm>
            <a:off x="8205512" y="369267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8C95F824-EC37-FCAC-8A37-8A23547BDAFD}"/>
              </a:ext>
            </a:extLst>
          </p:cNvPr>
          <p:cNvSpPr/>
          <p:nvPr/>
        </p:nvSpPr>
        <p:spPr>
          <a:xfrm>
            <a:off x="7392337" y="3703765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Abrir corchete 23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2707266" y="3703764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errar corchete 26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4219086" y="373035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50F58C-B69F-D20C-21D9-7BF311740DAB}"/>
              </a:ext>
            </a:extLst>
          </p:cNvPr>
          <p:cNvSpPr txBox="1"/>
          <p:nvPr/>
        </p:nvSpPr>
        <p:spPr>
          <a:xfrm>
            <a:off x="567981" y="6093327"/>
            <a:ext cx="15696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de donde:</a:t>
            </a:r>
          </a:p>
        </p:txBody>
      </p:sp>
    </p:spTree>
    <p:extLst>
      <p:ext uri="{BB962C8B-B14F-4D97-AF65-F5344CB8AC3E}">
        <p14:creationId xmlns:p14="http://schemas.microsoft.com/office/powerpoint/2010/main" val="3124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9" grpId="0" animBg="1"/>
      <p:bldP spid="22" grpId="0" animBg="1"/>
      <p:bldP spid="24" grpId="0" animBg="1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BC4CC-8182-3467-507F-E725E5E4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204B475-C9EC-7D33-FA05-F2EE273CFAE5}"/>
              </a:ext>
            </a:extLst>
          </p:cNvPr>
          <p:cNvSpPr txBox="1">
            <a:spLocks/>
          </p:cNvSpPr>
          <p:nvPr/>
        </p:nvSpPr>
        <p:spPr>
          <a:xfrm>
            <a:off x="252287" y="-82757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=                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D257E-2D53-550A-D7D8-0E6BAC28E933}"/>
              </a:ext>
            </a:extLst>
          </p:cNvPr>
          <p:cNvSpPr txBox="1">
            <a:spLocks/>
          </p:cNvSpPr>
          <p:nvPr/>
        </p:nvSpPr>
        <p:spPr>
          <a:xfrm>
            <a:off x="3945261" y="966340"/>
            <a:ext cx="2352264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1   1  1  1  1  1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-2 -1 0  1  2 3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4  1 0  1  4  9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50FB9B-F249-CC16-2F95-B036D6BE8A7A}"/>
              </a:ext>
            </a:extLst>
          </p:cNvPr>
          <p:cNvSpPr txBox="1">
            <a:spLocks/>
          </p:cNvSpPr>
          <p:nvPr/>
        </p:nvSpPr>
        <p:spPr>
          <a:xfrm>
            <a:off x="8286162" y="980478"/>
            <a:ext cx="2057303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6    3    19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3   19   27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19  27  115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EE09719D-4320-D6AE-7025-0BC07FEEDC93}"/>
              </a:ext>
            </a:extLst>
          </p:cNvPr>
          <p:cNvSpPr/>
          <p:nvPr/>
        </p:nvSpPr>
        <p:spPr>
          <a:xfrm>
            <a:off x="3966551" y="958777"/>
            <a:ext cx="98972" cy="1432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F792081-82A8-9788-B392-48085CFD98D4}"/>
              </a:ext>
            </a:extLst>
          </p:cNvPr>
          <p:cNvSpPr/>
          <p:nvPr/>
        </p:nvSpPr>
        <p:spPr>
          <a:xfrm flipH="1">
            <a:off x="6118408" y="974703"/>
            <a:ext cx="92718" cy="1432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07BA8FE8-434E-79EF-2E55-B3DFA49BA3D4}"/>
              </a:ext>
            </a:extLst>
          </p:cNvPr>
          <p:cNvSpPr/>
          <p:nvPr/>
        </p:nvSpPr>
        <p:spPr>
          <a:xfrm>
            <a:off x="8322217" y="1028263"/>
            <a:ext cx="98972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corchete 10">
            <a:extLst>
              <a:ext uri="{FF2B5EF4-FFF2-40B4-BE49-F238E27FC236}">
                <a16:creationId xmlns:a16="http://schemas.microsoft.com/office/drawing/2014/main" id="{CF27746B-7145-6603-5431-6028F5017F95}"/>
              </a:ext>
            </a:extLst>
          </p:cNvPr>
          <p:cNvSpPr/>
          <p:nvPr/>
        </p:nvSpPr>
        <p:spPr>
          <a:xfrm flipH="1">
            <a:off x="10063693" y="1038399"/>
            <a:ext cx="92718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B91FC95-5F7C-659F-DDDC-3FEE8DCD0F01}"/>
              </a:ext>
            </a:extLst>
          </p:cNvPr>
          <p:cNvSpPr txBox="1">
            <a:spLocks/>
          </p:cNvSpPr>
          <p:nvPr/>
        </p:nvSpPr>
        <p:spPr>
          <a:xfrm>
            <a:off x="230253" y="3211125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Por tanto:  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164139FF-F458-82EA-9A9E-207A6FE78181}"/>
              </a:ext>
            </a:extLst>
          </p:cNvPr>
          <p:cNvSpPr txBox="1">
            <a:spLocks/>
          </p:cNvSpPr>
          <p:nvPr/>
        </p:nvSpPr>
        <p:spPr>
          <a:xfrm>
            <a:off x="8863430" y="5443678"/>
            <a:ext cx="914154" cy="91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222D8A03-F3F8-B082-A6E7-B67ACE39719A}"/>
              </a:ext>
            </a:extLst>
          </p:cNvPr>
          <p:cNvSpPr/>
          <p:nvPr/>
        </p:nvSpPr>
        <p:spPr>
          <a:xfrm>
            <a:off x="6662331" y="3990555"/>
            <a:ext cx="658566" cy="48463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65E52EB6-1F51-6E42-5F06-04552A4A4756}"/>
              </a:ext>
            </a:extLst>
          </p:cNvPr>
          <p:cNvSpPr/>
          <p:nvPr/>
        </p:nvSpPr>
        <p:spPr>
          <a:xfrm>
            <a:off x="6326071" y="566229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96A12473-411D-9766-4766-7062199B80AC}"/>
              </a:ext>
            </a:extLst>
          </p:cNvPr>
          <p:cNvSpPr/>
          <p:nvPr/>
        </p:nvSpPr>
        <p:spPr>
          <a:xfrm>
            <a:off x="7793036" y="582155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3E9CD32-BF03-2A0B-B373-13A1A5C3CD30}"/>
              </a:ext>
            </a:extLst>
          </p:cNvPr>
          <p:cNvSpPr txBox="1"/>
          <p:nvPr/>
        </p:nvSpPr>
        <p:spPr>
          <a:xfrm>
            <a:off x="4781404" y="508811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-2   4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-1    1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1    0   0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1    1    1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1    2   4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1    3   9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FF648C89-9F70-3E70-C4A3-C9F0D3025237}"/>
              </a:ext>
            </a:extLst>
          </p:cNvPr>
          <p:cNvSpPr txBox="1">
            <a:spLocks/>
          </p:cNvSpPr>
          <p:nvPr/>
        </p:nvSpPr>
        <p:spPr>
          <a:xfrm>
            <a:off x="2580076" y="3582963"/>
            <a:ext cx="4102077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13/35    3/70      -1/14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3/70    47/560   -3/112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-1/14    -3/112       3/112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2" name="Abrir corchete 41">
            <a:extLst>
              <a:ext uri="{FF2B5EF4-FFF2-40B4-BE49-F238E27FC236}">
                <a16:creationId xmlns:a16="http://schemas.microsoft.com/office/drawing/2014/main" id="{71543DDB-9522-D9F6-F21B-4D10636A6558}"/>
              </a:ext>
            </a:extLst>
          </p:cNvPr>
          <p:cNvSpPr/>
          <p:nvPr/>
        </p:nvSpPr>
        <p:spPr>
          <a:xfrm>
            <a:off x="2618124" y="3669155"/>
            <a:ext cx="98972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8B7E8185-4024-9F29-69B1-B1312589DA7B}"/>
              </a:ext>
            </a:extLst>
          </p:cNvPr>
          <p:cNvSpPr/>
          <p:nvPr/>
        </p:nvSpPr>
        <p:spPr>
          <a:xfrm flipH="1">
            <a:off x="6424622" y="3587721"/>
            <a:ext cx="92718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8A72ACCD-2D58-1C8F-5AE6-CDCB702E667B}"/>
              </a:ext>
            </a:extLst>
          </p:cNvPr>
          <p:cNvSpPr txBox="1">
            <a:spLocks/>
          </p:cNvSpPr>
          <p:nvPr/>
        </p:nvSpPr>
        <p:spPr>
          <a:xfrm>
            <a:off x="7525027" y="3110219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= 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314E25D1-4043-87F2-B8C6-42FF43EE309A}"/>
              </a:ext>
            </a:extLst>
          </p:cNvPr>
          <p:cNvSpPr/>
          <p:nvPr/>
        </p:nvSpPr>
        <p:spPr>
          <a:xfrm>
            <a:off x="7452719" y="3598577"/>
            <a:ext cx="98972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CD611CD7-74D8-2742-45CA-1E86FE2A1884}"/>
              </a:ext>
            </a:extLst>
          </p:cNvPr>
          <p:cNvSpPr/>
          <p:nvPr/>
        </p:nvSpPr>
        <p:spPr>
          <a:xfrm flipH="1">
            <a:off x="7824901" y="3598577"/>
            <a:ext cx="92718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id="{303F3E89-D873-B065-5ADA-52324BD5AEDF}"/>
              </a:ext>
            </a:extLst>
          </p:cNvPr>
          <p:cNvSpPr txBox="1">
            <a:spLocks/>
          </p:cNvSpPr>
          <p:nvPr/>
        </p:nvSpPr>
        <p:spPr>
          <a:xfrm>
            <a:off x="9395596" y="4675552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1.479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0.743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-0.632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73BAEA5B-9466-9AFC-67F7-19E97ACBD949}"/>
              </a:ext>
            </a:extLst>
          </p:cNvPr>
          <p:cNvSpPr/>
          <p:nvPr/>
        </p:nvSpPr>
        <p:spPr>
          <a:xfrm>
            <a:off x="9445752" y="5043082"/>
            <a:ext cx="98972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ECFE1DA3-03E6-9C53-5CBA-CE4F8130CB6F}"/>
              </a:ext>
            </a:extLst>
          </p:cNvPr>
          <p:cNvSpPr/>
          <p:nvPr/>
        </p:nvSpPr>
        <p:spPr>
          <a:xfrm flipH="1">
            <a:off x="10417190" y="5018219"/>
            <a:ext cx="92718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A63FDF7E-09E3-0026-533F-FC1A66B38850}"/>
              </a:ext>
            </a:extLst>
          </p:cNvPr>
          <p:cNvSpPr txBox="1">
            <a:spLocks/>
          </p:cNvSpPr>
          <p:nvPr/>
        </p:nvSpPr>
        <p:spPr>
          <a:xfrm>
            <a:off x="1129508" y="4506132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1.479  + 0.743 x - 0.632 x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2D15C90-8EDA-6C9A-6400-25A2BABB8C84}"/>
              </a:ext>
            </a:extLst>
          </p:cNvPr>
          <p:cNvSpPr/>
          <p:nvPr/>
        </p:nvSpPr>
        <p:spPr>
          <a:xfrm>
            <a:off x="1197411" y="5317182"/>
            <a:ext cx="511968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hacia la izquierda 54">
            <a:extLst>
              <a:ext uri="{FF2B5EF4-FFF2-40B4-BE49-F238E27FC236}">
                <a16:creationId xmlns:a16="http://schemas.microsoft.com/office/drawing/2014/main" id="{5A228081-5871-F1BD-5F73-89A61E6988A3}"/>
              </a:ext>
            </a:extLst>
          </p:cNvPr>
          <p:cNvSpPr/>
          <p:nvPr/>
        </p:nvSpPr>
        <p:spPr>
          <a:xfrm>
            <a:off x="7415410" y="5431044"/>
            <a:ext cx="1483848" cy="484632"/>
          </a:xfrm>
          <a:prstGeom prst="lef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82EC5B-F6C1-AB6A-EF9B-EE1495532B55}"/>
              </a:ext>
            </a:extLst>
          </p:cNvPr>
          <p:cNvSpPr/>
          <p:nvPr/>
        </p:nvSpPr>
        <p:spPr>
          <a:xfrm>
            <a:off x="527608" y="6028117"/>
            <a:ext cx="6656106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0F9D75B-A46E-602E-3342-2860929AB8CE}"/>
              </a:ext>
            </a:extLst>
          </p:cNvPr>
          <p:cNvSpPr txBox="1">
            <a:spLocks/>
          </p:cNvSpPr>
          <p:nvPr/>
        </p:nvSpPr>
        <p:spPr>
          <a:xfrm>
            <a:off x="556500" y="5659852"/>
            <a:ext cx="7810591" cy="252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E(a=1.479,b=0.743,c=-0.632) = 2.599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error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  <a:endParaRPr lang="es-ES" sz="2500" baseline="30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5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9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9" grpId="0"/>
      <p:bldP spid="50" grpId="0" animBg="1"/>
      <p:bldP spid="51" grpId="0" animBg="1"/>
      <p:bldP spid="53" grpId="0"/>
      <p:bldP spid="54" grpId="0" animBg="1"/>
      <p:bldP spid="55" grpId="0" animBg="1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5E24B02-5D6D-3015-3FD9-1E813D663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6" y="268870"/>
            <a:ext cx="11186302" cy="63202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26204" y="1151792"/>
            <a:ext cx="4046301" cy="120032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Comic Sans MS" panose="030F0702030302020204" pitchFamily="66" charset="0"/>
              </a:rPr>
              <a:t>En el siguiente gráfico</a:t>
            </a:r>
          </a:p>
          <a:p>
            <a:r>
              <a:rPr lang="es-ES_tradnl" sz="2400" dirty="0">
                <a:latin typeface="Comic Sans MS" panose="030F0702030302020204" pitchFamily="66" charset="0"/>
              </a:rPr>
              <a:t>se comparan los resultados</a:t>
            </a:r>
          </a:p>
          <a:p>
            <a:r>
              <a:rPr lang="es-ES_tradnl" sz="2400" dirty="0">
                <a:latin typeface="Comic Sans MS" panose="030F0702030302020204" pitchFamily="66" charset="0"/>
              </a:rPr>
              <a:t>de Ejemplo 1 y Ejemplo 2 …</a:t>
            </a:r>
          </a:p>
        </p:txBody>
      </p:sp>
    </p:spTree>
    <p:extLst>
      <p:ext uri="{BB962C8B-B14F-4D97-AF65-F5344CB8AC3E}">
        <p14:creationId xmlns:p14="http://schemas.microsoft.com/office/powerpoint/2010/main" val="29248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37" y="551017"/>
            <a:ext cx="10311099" cy="60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3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0696B-E7DC-51AC-EEB0-D09A0128C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F3BEF1-7E1A-4846-A9F1-F9BDC2A61685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caso particular:  </a:t>
            </a:r>
            <a:r>
              <a:rPr lang="es-ES" b="1" i="1" dirty="0">
                <a:solidFill>
                  <a:srgbClr val="FF0000"/>
                </a:solidFill>
              </a:rPr>
              <a:t>aproximación polinómica    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C0745D2-5C8C-9DE5-217E-4D86F21D72C6}"/>
              </a:ext>
            </a:extLst>
          </p:cNvPr>
          <p:cNvSpPr txBox="1">
            <a:spLocks/>
          </p:cNvSpPr>
          <p:nvPr/>
        </p:nvSpPr>
        <p:spPr>
          <a:xfrm>
            <a:off x="401089" y="1638660"/>
            <a:ext cx="11685596" cy="3788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sz="3000" dirty="0">
                <a:latin typeface="Comic Sans MS" panose="030F0702030302020204" pitchFamily="66" charset="0"/>
              </a:rPr>
              <a:t>Para el caso </a:t>
            </a:r>
            <a:r>
              <a:rPr lang="es-ES" sz="3000" dirty="0">
                <a:latin typeface="Comic Sans MS" panose="030F0702030302020204" pitchFamily="66" charset="0"/>
                <a:ea typeface="Cambria Math" panose="02040503050406030204" pitchFamily="18" charset="0"/>
              </a:rPr>
              <a:t>p=2  ( </a:t>
            </a: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sz="3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sz="3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 x, </a:t>
            </a:r>
            <a:r>
              <a:rPr lang="es-ES" sz="3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recta de regresión </a:t>
            </a:r>
            <a:r>
              <a:rPr lang="es-ES" sz="3000" dirty="0">
                <a:latin typeface="Comic Sans MS" panose="030F0702030302020204" pitchFamily="66" charset="0"/>
              </a:rPr>
              <a:t>) podemos:</a:t>
            </a: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3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3000" dirty="0">
                <a:latin typeface="Comic Sans MS" panose="030F0702030302020204" pitchFamily="66" charset="0"/>
              </a:rPr>
              <a:t>- dar una fórmula alternativa (habitual) para los mejores  </a:t>
            </a:r>
          </a:p>
          <a:p>
            <a:pPr marL="0" indent="0">
              <a:buNone/>
            </a:pPr>
            <a:r>
              <a:rPr lang="es-ES" sz="3000" dirty="0">
                <a:latin typeface="Comic Sans MS" panose="030F0702030302020204" pitchFamily="66" charset="0"/>
              </a:rPr>
              <a:t>     valores de  a</a:t>
            </a:r>
            <a:r>
              <a:rPr lang="es-ES" sz="3000" baseline="-25000" dirty="0">
                <a:latin typeface="Comic Sans MS" panose="030F0702030302020204" pitchFamily="66" charset="0"/>
              </a:rPr>
              <a:t>1</a:t>
            </a:r>
            <a:r>
              <a:rPr lang="es-ES" sz="3000" dirty="0">
                <a:latin typeface="Comic Sans MS" panose="030F0702030302020204" pitchFamily="66" charset="0"/>
              </a:rPr>
              <a:t>, a</a:t>
            </a:r>
            <a:r>
              <a:rPr lang="es-ES" sz="3000" baseline="-25000" dirty="0">
                <a:latin typeface="Comic Sans MS" panose="030F0702030302020204" pitchFamily="66" charset="0"/>
              </a:rPr>
              <a:t>2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∈ R;</a:t>
            </a: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  <a:ea typeface="Yu Gothic UI" panose="020B0500000000000000" pitchFamily="34" charset="-128"/>
            </a:endParaRPr>
          </a:p>
          <a:p>
            <a:pPr marL="0" indent="0">
              <a:buNone/>
            </a:pPr>
            <a:r>
              <a:rPr lang="es-ES" sz="3000" dirty="0">
                <a:latin typeface="Comic Sans MS" panose="030F0702030302020204" pitchFamily="66" charset="0"/>
                <a:ea typeface="Yu Gothic UI" panose="020B0500000000000000" pitchFamily="34" charset="-128"/>
              </a:rPr>
              <a:t>   - dar un parámetro (distinto del error) que evalúe cómo de bueno</a:t>
            </a:r>
          </a:p>
          <a:p>
            <a:pPr marL="0" indent="0">
              <a:buNone/>
            </a:pPr>
            <a:r>
              <a:rPr lang="es-ES" sz="3000" dirty="0">
                <a:latin typeface="Comic Sans MS" panose="030F0702030302020204" pitchFamily="66" charset="0"/>
                <a:ea typeface="Yu Gothic UI" panose="020B0500000000000000" pitchFamily="34" charset="-128"/>
              </a:rPr>
              <a:t>     es el ajuste por la recta de regresión.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3000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6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60" y="261976"/>
            <a:ext cx="10800000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    Datos iniciales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47" y="1704179"/>
            <a:ext cx="12156833" cy="1281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Un conjunto de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n </a:t>
            </a:r>
            <a:r>
              <a:rPr lang="es-ES" dirty="0">
                <a:latin typeface="Comic Sans MS" panose="030F0702030302020204" pitchFamily="66" charset="0"/>
              </a:rPr>
              <a:t> puntos del plano ((</a:t>
            </a:r>
            <a:r>
              <a:rPr lang="es-ES" dirty="0" err="1">
                <a:latin typeface="Comic Sans MS" panose="030F0702030302020204" pitchFamily="66" charset="0"/>
              </a:rPr>
              <a:t>x,y</a:t>
            </a:r>
            <a:r>
              <a:rPr lang="es-ES" dirty="0">
                <a:latin typeface="Comic Sans MS" panose="030F0702030302020204" pitchFamily="66" charset="0"/>
              </a:rPr>
              <a:t>), x = abscisa, y = ordenada):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{ (x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}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8C45DAE-E4CF-FEBE-1A5F-9B5B49833A9F}"/>
              </a:ext>
            </a:extLst>
          </p:cNvPr>
          <p:cNvSpPr txBox="1">
            <a:spLocks/>
          </p:cNvSpPr>
          <p:nvPr/>
        </p:nvSpPr>
        <p:spPr>
          <a:xfrm>
            <a:off x="212147" y="3633917"/>
            <a:ext cx="12156833" cy="25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Un conjunto de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p &lt; n  </a:t>
            </a:r>
            <a:r>
              <a:rPr lang="es-ES" dirty="0">
                <a:latin typeface="Comic Sans MS" panose="030F0702030302020204" pitchFamily="66" charset="0"/>
              </a:rPr>
              <a:t>funciones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(x),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(x), … ,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con las que 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define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 + </a:t>
            </a:r>
            <a:r>
              <a:rPr lang="es-ES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+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</a:t>
            </a:r>
            <a:r>
              <a:rPr lang="es-ES" dirty="0">
                <a:latin typeface="Comic Sans MS" panose="030F0702030302020204" pitchFamily="66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  donde 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R.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caso particular:   </a:t>
            </a:r>
            <a:r>
              <a:rPr lang="es-ES" sz="3400" b="1" i="1" dirty="0">
                <a:solidFill>
                  <a:srgbClr val="FF0000"/>
                </a:solidFill>
              </a:rPr>
              <a:t>recta de regresión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97802" y="255676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987039" y="2694966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 =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1921372" y="2174164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2768355" y="2174164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1467481" y="2067993"/>
            <a:ext cx="2068945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latin typeface="Comic Sans MS" panose="030F0702030302020204" pitchFamily="66" charset="0"/>
              </a:rPr>
              <a:t>1   x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1   x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…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1   </a:t>
            </a:r>
            <a:r>
              <a:rPr lang="es-ES" sz="2500" dirty="0" err="1"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16891" y="1590939"/>
            <a:ext cx="81900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 En primer lugar, es directo ver que la matriz C</a:t>
            </a:r>
            <a:r>
              <a:rPr lang="es-ES_tradnl" sz="2500" baseline="-25000" dirty="0">
                <a:latin typeface="Comic Sans MS" panose="030F0702030302020204" pitchFamily="66" charset="0"/>
              </a:rPr>
              <a:t>F</a:t>
            </a:r>
            <a:r>
              <a:rPr lang="es-ES_tradnl" sz="2500" dirty="0">
                <a:latin typeface="Comic Sans MS" panose="030F0702030302020204" pitchFamily="66" charset="0"/>
              </a:rPr>
              <a:t> vale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597127" y="2260353"/>
            <a:ext cx="29184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latin typeface="Comic Sans MS" panose="030F0702030302020204" pitchFamily="66" charset="0"/>
              </a:rPr>
              <a:t>n   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3" name="Abrir corchete 12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6755618" y="2184693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errar corchete 13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8787337" y="2174164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772806" y="33850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6884144" y="336438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788889" y="2606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819437" y="286789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6941962" y="285708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827034" y="2099090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689460" y="2665701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  ,  por lo que    (C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 =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7695272" y="2667600"/>
            <a:ext cx="3825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  ,  y también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3951102" y="4342441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  (C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latin typeface="Comic Sans MS" panose="030F0702030302020204" pitchFamily="66" charset="0"/>
              </a:rPr>
              <a:t>y</a:t>
            </a:r>
            <a:r>
              <a:rPr lang="es-ES" sz="2500" dirty="0">
                <a:latin typeface="Comic Sans MS" panose="030F0702030302020204" pitchFamily="66" charset="0"/>
              </a:rPr>
              <a:t> =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665129" y="4023144"/>
            <a:ext cx="29184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25" name="Abrir corchete 24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6812748" y="3986522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8006405" y="3986522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155761" y="383044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003315" y="461220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103467" y="43659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6912746" y="514236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57256" y="5735130"/>
            <a:ext cx="75168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Por lo que, tras unos simples cálculos, obtenemos:</a:t>
            </a:r>
          </a:p>
        </p:txBody>
      </p:sp>
    </p:spTree>
    <p:extLst>
      <p:ext uri="{BB962C8B-B14F-4D97-AF65-F5344CB8AC3E}">
        <p14:creationId xmlns:p14="http://schemas.microsoft.com/office/powerpoint/2010/main" val="19274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/>
          <p:cNvSpPr/>
          <p:nvPr/>
        </p:nvSpPr>
        <p:spPr>
          <a:xfrm>
            <a:off x="719856" y="4659609"/>
            <a:ext cx="10471063" cy="2054017"/>
          </a:xfrm>
          <a:prstGeom prst="rect">
            <a:avLst/>
          </a:prstGeom>
          <a:solidFill>
            <a:srgbClr val="FFFFCC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caso particular:  </a:t>
            </a:r>
            <a:r>
              <a:rPr lang="es-ES" sz="3400" b="1" i="1" dirty="0">
                <a:solidFill>
                  <a:srgbClr val="FF0000"/>
                </a:solidFill>
              </a:rPr>
              <a:t>recta de regresión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413651" y="1299653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1                                                                              </a:t>
            </a:r>
            <a:r>
              <a:rPr lang="es-ES" sz="2400" dirty="0"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  =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( (C</a:t>
            </a:r>
            <a:r>
              <a:rPr lang="es-ES" sz="2400" baseline="-25000" dirty="0">
                <a:latin typeface="Comic Sans MS" panose="030F0702030302020204" pitchFamily="66" charset="0"/>
              </a:rPr>
              <a:t>F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T </a:t>
            </a:r>
            <a:r>
              <a:rPr lang="es-ES" sz="2400" dirty="0">
                <a:latin typeface="Comic Sans MS" panose="030F0702030302020204" pitchFamily="66" charset="0"/>
              </a:rPr>
              <a:t>C</a:t>
            </a:r>
            <a:r>
              <a:rPr lang="es-ES" sz="2400" baseline="-25000" dirty="0">
                <a:latin typeface="Comic Sans MS" panose="030F0702030302020204" pitchFamily="66" charset="0"/>
              </a:rPr>
              <a:t>F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-1  </a:t>
            </a:r>
            <a:r>
              <a:rPr lang="es-ES" sz="2400" dirty="0">
                <a:latin typeface="Comic Sans MS" panose="030F0702030302020204" pitchFamily="66" charset="0"/>
              </a:rPr>
              <a:t>(C</a:t>
            </a:r>
            <a:r>
              <a:rPr lang="es-ES" sz="2400" baseline="-25000" dirty="0">
                <a:latin typeface="Comic Sans MS" panose="030F0702030302020204" pitchFamily="66" charset="0"/>
              </a:rPr>
              <a:t>F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T </a:t>
            </a:r>
            <a:r>
              <a:rPr lang="es-ES" sz="2400" dirty="0" err="1">
                <a:latin typeface="Comic Sans MS" panose="030F0702030302020204" pitchFamily="66" charset="0"/>
              </a:rPr>
              <a:t>C</a:t>
            </a:r>
            <a:r>
              <a:rPr lang="es-ES" sz="2400" baseline="-250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=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                                                           </a:t>
            </a:r>
            <a:r>
              <a:rPr lang="es-ES" sz="2400" dirty="0">
                <a:latin typeface="Comic Sans MS" panose="030F0702030302020204" pitchFamily="66" charset="0"/>
              </a:rPr>
              <a:t>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705800" y="1926075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1078166" y="1926075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6253621" y="30889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4793272" y="31292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4867880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6344190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4518109" y="2509647"/>
            <a:ext cx="2732436" cy="2644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7678778" y="2030269"/>
            <a:ext cx="452345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                 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+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8" name="Abrir corchete 17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7506717" y="1926075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11305256" y="1926075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797819" y="185012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923168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806299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0571069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096733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743476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0266177" y="257391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760594" y="23547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736796" y="23547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828276" y="23703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0509192" y="23703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059658" y="30894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683553" y="312369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0218230" y="30865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413650" y="3876009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Entonces:</a:t>
            </a: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            ,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1794018" y="5674985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3890763" y="565756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2408469" y="565756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4242634" y="467929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3563551" y="4669459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2732717" y="4669459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794018" y="467929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3820522" y="615717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2358644" y="61789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4170555" y="52572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3532774" y="52432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2699816" y="523569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702754" y="52101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078995" y="465451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           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7699361" y="5588317"/>
            <a:ext cx="2886953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646997" y="5521112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172451" y="5500451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04" y="4706529"/>
            <a:ext cx="408467" cy="493819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739081" y="4742607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100206" y="475491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585261" y="60096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084476" y="60096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680153" y="526967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048368" y="52681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871306" y="52523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7034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07E597-3CC7-5AF3-ED16-3D98598F3D9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caso particular:  </a:t>
            </a:r>
            <a:r>
              <a:rPr lang="es-ES" sz="3400" b="1" i="1" dirty="0">
                <a:solidFill>
                  <a:srgbClr val="FF0000"/>
                </a:solidFill>
              </a:rPr>
              <a:t>recta de regresión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6FEC4-9BD0-555F-FEE3-92950D07AF00}"/>
              </a:ext>
            </a:extLst>
          </p:cNvPr>
          <p:cNvSpPr txBox="1"/>
          <p:nvPr/>
        </p:nvSpPr>
        <p:spPr>
          <a:xfrm>
            <a:off x="516891" y="1590939"/>
            <a:ext cx="112181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 En segundo lugar, para evaluar cómo de bueno es un ajuste por una recta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de regresión, pensemos que también podríamos haber ajustado los puntos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(x</a:t>
            </a:r>
            <a:r>
              <a:rPr lang="es-ES_tradnl" sz="2500" baseline="-25000" dirty="0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y</a:t>
            </a:r>
            <a:r>
              <a:rPr lang="es-ES_tradnl" sz="2500" baseline="-25000" dirty="0" err="1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) dados por una recta del tipo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                                       x = 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 +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y    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  </a:t>
            </a:r>
            <a:r>
              <a:rPr lang="es-ES_tradnl" sz="2500" dirty="0">
                <a:latin typeface="Comic Sans MS" panose="030F0702030302020204" pitchFamily="66" charset="0"/>
              </a:rPr>
              <a:t>,</a:t>
            </a:r>
            <a:r>
              <a:rPr lang="es-ES_tradnl" sz="2500" baseline="-25000" dirty="0"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r>
              <a:rPr lang="es-ES_tradnl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s-ES_tradnl" sz="25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0D6335-A65C-4A20-9FC4-A51A3E267879}"/>
              </a:ext>
            </a:extLst>
          </p:cNvPr>
          <p:cNvSpPr txBox="1"/>
          <p:nvPr/>
        </p:nvSpPr>
        <p:spPr>
          <a:xfrm>
            <a:off x="516889" y="3328326"/>
            <a:ext cx="11675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Sustituyendo en esta segunda expresión “y” por “a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 + 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x” :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 x = b</a:t>
            </a:r>
            <a:r>
              <a:rPr lang="es-ES_tradnl" sz="2500" baseline="-25000" dirty="0">
                <a:latin typeface="Comic Sans MS" panose="030F0702030302020204" pitchFamily="66" charset="0"/>
              </a:rPr>
              <a:t>1 </a:t>
            </a:r>
            <a:r>
              <a:rPr lang="es-ES_tradnl" sz="2500" dirty="0">
                <a:latin typeface="Comic Sans MS" panose="030F0702030302020204" pitchFamily="66" charset="0"/>
              </a:rPr>
              <a:t>+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(a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x)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E12AAF-8CC9-3DF1-9CDF-385AA5CB0796}"/>
              </a:ext>
            </a:extLst>
          </p:cNvPr>
          <p:cNvSpPr txBox="1"/>
          <p:nvPr/>
        </p:nvSpPr>
        <p:spPr>
          <a:xfrm>
            <a:off x="3465164" y="3713046"/>
            <a:ext cx="71831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       x =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) +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)x 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C6FEBA-4732-6597-42D6-A38EC57BD061}"/>
              </a:ext>
            </a:extLst>
          </p:cNvPr>
          <p:cNvSpPr txBox="1"/>
          <p:nvPr/>
        </p:nvSpPr>
        <p:spPr>
          <a:xfrm>
            <a:off x="8389721" y="3738557"/>
            <a:ext cx="4223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0 =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) +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-1)x, 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4AA4749C-E090-3274-CEE4-08569067EE91}"/>
              </a:ext>
            </a:extLst>
          </p:cNvPr>
          <p:cNvSpPr/>
          <p:nvPr/>
        </p:nvSpPr>
        <p:spPr>
          <a:xfrm>
            <a:off x="3604909" y="3833168"/>
            <a:ext cx="706526" cy="2878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6F96338-C483-E386-594A-CE1F61DC7F08}"/>
              </a:ext>
            </a:extLst>
          </p:cNvPr>
          <p:cNvSpPr/>
          <p:nvPr/>
        </p:nvSpPr>
        <p:spPr>
          <a:xfrm>
            <a:off x="7683195" y="3833168"/>
            <a:ext cx="706526" cy="2878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CBD507-A08C-33FF-9D2D-012072D5FE67}"/>
              </a:ext>
            </a:extLst>
          </p:cNvPr>
          <p:cNvSpPr txBox="1"/>
          <p:nvPr/>
        </p:nvSpPr>
        <p:spPr>
          <a:xfrm>
            <a:off x="545684" y="4215611"/>
            <a:ext cx="11675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de donde, para que se cumpla para distintos valores de “x”, debe ocurrir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que 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– 1 = 0, o sea,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=1</a:t>
            </a:r>
            <a:r>
              <a:rPr lang="es-ES_tradnl" sz="2500" dirty="0">
                <a:latin typeface="Comic Sans MS" panose="030F0702030302020204" pitchFamily="66" charset="0"/>
              </a:rPr>
              <a:t>.</a:t>
            </a:r>
            <a:r>
              <a:rPr lang="es-ES_tradnl" sz="2500" baseline="-25000" dirty="0">
                <a:latin typeface="Comic Sans MS" panose="030F0702030302020204" pitchFamily="66" charset="0"/>
              </a:rPr>
              <a:t> </a:t>
            </a:r>
            <a:endParaRPr lang="es-ES_tradnl" sz="2500" dirty="0"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B2D643-CEB2-3624-3D48-8482A448CBE4}"/>
              </a:ext>
            </a:extLst>
          </p:cNvPr>
          <p:cNvSpPr txBox="1"/>
          <p:nvPr/>
        </p:nvSpPr>
        <p:spPr>
          <a:xfrm>
            <a:off x="574479" y="5123552"/>
            <a:ext cx="116751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Esta igualdad  (a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= 1), de hecho, </a:t>
            </a:r>
            <a:r>
              <a:rPr lang="es-ES_tradnl" sz="2500" i="1" dirty="0">
                <a:latin typeface="Comic Sans MS" panose="030F0702030302020204" pitchFamily="66" charset="0"/>
              </a:rPr>
              <a:t>no se cumple</a:t>
            </a:r>
            <a:r>
              <a:rPr lang="es-ES_tradnl" sz="2500" dirty="0">
                <a:latin typeface="Comic Sans MS" panose="030F0702030302020204" pitchFamily="66" charset="0"/>
              </a:rPr>
              <a:t>, ya que los puntos dados no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están (en principio) sobre una recta.</a:t>
            </a:r>
            <a:r>
              <a:rPr lang="es-ES_tradnl" sz="2500" baseline="-25000" dirty="0">
                <a:latin typeface="Comic Sans MS" panose="030F0702030302020204" pitchFamily="66" charset="0"/>
              </a:rPr>
              <a:t>  </a:t>
            </a:r>
            <a:r>
              <a:rPr lang="es-ES_tradnl" sz="2500" dirty="0">
                <a:latin typeface="Comic Sans MS" panose="030F0702030302020204" pitchFamily="66" charset="0"/>
              </a:rPr>
              <a:t>Pero lo cerca que esté de cumplirse nos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da una idea de la bondad de la regresión lineal inicial. </a:t>
            </a:r>
          </a:p>
        </p:txBody>
      </p:sp>
    </p:spTree>
    <p:extLst>
      <p:ext uri="{BB962C8B-B14F-4D97-AF65-F5344CB8AC3E}">
        <p14:creationId xmlns:p14="http://schemas.microsoft.com/office/powerpoint/2010/main" val="21344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DCF23-BC69-6850-F99B-13E3D891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3554089-0D17-88B4-D452-1682561FB5C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caso particular:  </a:t>
            </a:r>
            <a:r>
              <a:rPr lang="es-ES" sz="3400" b="1" i="1" dirty="0">
                <a:solidFill>
                  <a:srgbClr val="FF0000"/>
                </a:solidFill>
              </a:rPr>
              <a:t>recta de regresión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945B1D-67FA-4F6F-0691-1C8BA05D3442}"/>
              </a:ext>
            </a:extLst>
          </p:cNvPr>
          <p:cNvSpPr txBox="1"/>
          <p:nvPr/>
        </p:nvSpPr>
        <p:spPr>
          <a:xfrm>
            <a:off x="516889" y="1723295"/>
            <a:ext cx="115767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Lo que se suele hacer es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calcular (a</a:t>
            </a:r>
            <a:r>
              <a:rPr lang="es-ES_tradnl" sz="2500" i="1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_tradnl" sz="2500" i="1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_tradnl" sz="2500" i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1/2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 ver lo cerca que está de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± 1.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B99279-4867-1FCB-7D82-A61E5A3B6F2D}"/>
              </a:ext>
            </a:extLst>
          </p:cNvPr>
          <p:cNvSpPr txBox="1"/>
          <p:nvPr/>
        </p:nvSpPr>
        <p:spPr>
          <a:xfrm>
            <a:off x="516889" y="2298482"/>
            <a:ext cx="115767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Ya conocemos la expresión de  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</a:rPr>
              <a:t>;  la de 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  </a:t>
            </a:r>
            <a:r>
              <a:rPr lang="es-ES_tradnl" sz="2500" dirty="0">
                <a:latin typeface="Comic Sans MS" panose="030F0702030302020204" pitchFamily="66" charset="0"/>
              </a:rPr>
              <a:t>se obtendría de la misma 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forma, sin más que intercambiar los papeles de x</a:t>
            </a:r>
            <a:r>
              <a:rPr lang="es-ES_tradnl" sz="2500" baseline="-25000" dirty="0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  y de  </a:t>
            </a:r>
            <a:r>
              <a:rPr lang="es-ES_tradnl" sz="2500" dirty="0" err="1">
                <a:latin typeface="Comic Sans MS" panose="030F0702030302020204" pitchFamily="66" charset="0"/>
              </a:rPr>
              <a:t>y</a:t>
            </a:r>
            <a:r>
              <a:rPr lang="es-ES_tradnl" sz="2500" baseline="-25000" dirty="0" err="1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  (para cada i).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Así: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3A29C3-92BD-E54C-95C3-638180AC4DDC}"/>
              </a:ext>
            </a:extLst>
          </p:cNvPr>
          <p:cNvSpPr/>
          <p:nvPr/>
        </p:nvSpPr>
        <p:spPr>
          <a:xfrm>
            <a:off x="1179871" y="3138669"/>
            <a:ext cx="104320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baseline="30000" dirty="0">
                <a:latin typeface="Comic Sans MS" panose="030F0702030302020204" pitchFamily="66" charset="0"/>
              </a:rPr>
              <a:t>1/2</a:t>
            </a:r>
          </a:p>
          <a:p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32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= </a:t>
            </a:r>
            <a:r>
              <a:rPr lang="es-ES_tradnl" sz="2400" dirty="0">
                <a:latin typeface="Comic Sans MS" panose="030F0702030302020204" pitchFamily="66" charset="0"/>
              </a:rPr>
              <a:t>(a</a:t>
            </a:r>
            <a:r>
              <a:rPr lang="es-ES_tradnl" sz="2400" baseline="-25000" dirty="0">
                <a:latin typeface="Comic Sans MS" panose="030F0702030302020204" pitchFamily="66" charset="0"/>
              </a:rPr>
              <a:t>2 </a:t>
            </a:r>
            <a:r>
              <a:rPr lang="es-ES_tradnl" sz="2400" dirty="0">
                <a:latin typeface="Comic Sans MS" panose="030F0702030302020204" pitchFamily="66" charset="0"/>
              </a:rPr>
              <a:t>b</a:t>
            </a:r>
            <a:r>
              <a:rPr lang="es-ES_tradnl" sz="2400" baseline="-25000" dirty="0">
                <a:latin typeface="Comic Sans MS" panose="030F0702030302020204" pitchFamily="66" charset="0"/>
              </a:rPr>
              <a:t>2</a:t>
            </a:r>
            <a:r>
              <a:rPr lang="es-ES_tradnl" sz="2400" dirty="0">
                <a:latin typeface="Comic Sans MS" panose="030F0702030302020204" pitchFamily="66" charset="0"/>
              </a:rPr>
              <a:t>)</a:t>
            </a:r>
            <a:r>
              <a:rPr lang="es-ES_tradnl" sz="2400" baseline="30000" dirty="0">
                <a:latin typeface="Comic Sans MS" panose="030F0702030302020204" pitchFamily="66" charset="0"/>
              </a:rPr>
              <a:t>1/2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∙                                     =        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59B038D-2BA4-DC4F-C765-0857DBA9837D}"/>
              </a:ext>
            </a:extLst>
          </p:cNvPr>
          <p:cNvCxnSpPr/>
          <p:nvPr/>
        </p:nvCxnSpPr>
        <p:spPr>
          <a:xfrm>
            <a:off x="3636069" y="4076488"/>
            <a:ext cx="2886953" cy="1013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67DC0DC-9F8C-87CA-7CD4-D099FA99C8F1}"/>
              </a:ext>
            </a:extLst>
          </p:cNvPr>
          <p:cNvCxnSpPr/>
          <p:nvPr/>
        </p:nvCxnSpPr>
        <p:spPr>
          <a:xfrm>
            <a:off x="6902245" y="4086620"/>
            <a:ext cx="2886953" cy="1013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brir corchete 18">
            <a:extLst>
              <a:ext uri="{FF2B5EF4-FFF2-40B4-BE49-F238E27FC236}">
                <a16:creationId xmlns:a16="http://schemas.microsoft.com/office/drawing/2014/main" id="{31497109-7DC0-5BC5-9E60-808A945874DF}"/>
              </a:ext>
            </a:extLst>
          </p:cNvPr>
          <p:cNvSpPr/>
          <p:nvPr/>
        </p:nvSpPr>
        <p:spPr>
          <a:xfrm>
            <a:off x="3533512" y="3441978"/>
            <a:ext cx="279035" cy="1309548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brir corchete 19">
            <a:extLst>
              <a:ext uri="{FF2B5EF4-FFF2-40B4-BE49-F238E27FC236}">
                <a16:creationId xmlns:a16="http://schemas.microsoft.com/office/drawing/2014/main" id="{8A4989D2-8BB4-FB2C-56AF-65F992D0A1CD}"/>
              </a:ext>
            </a:extLst>
          </p:cNvPr>
          <p:cNvSpPr/>
          <p:nvPr/>
        </p:nvSpPr>
        <p:spPr>
          <a:xfrm flipH="1">
            <a:off x="9642898" y="3498544"/>
            <a:ext cx="292600" cy="1299416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E7A0F41-0352-2E50-2C51-E05644755362}"/>
              </a:ext>
            </a:extLst>
          </p:cNvPr>
          <p:cNvSpPr txBox="1"/>
          <p:nvPr/>
        </p:nvSpPr>
        <p:spPr>
          <a:xfrm>
            <a:off x="7276100" y="325673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F93406D-6FE7-E238-1475-299AB858CC4F}"/>
              </a:ext>
            </a:extLst>
          </p:cNvPr>
          <p:cNvSpPr txBox="1"/>
          <p:nvPr/>
        </p:nvSpPr>
        <p:spPr>
          <a:xfrm>
            <a:off x="9087659" y="3275830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5586ED-8305-176B-3826-8990458B45CF}"/>
              </a:ext>
            </a:extLst>
          </p:cNvPr>
          <p:cNvSpPr txBox="1"/>
          <p:nvPr/>
        </p:nvSpPr>
        <p:spPr>
          <a:xfrm>
            <a:off x="8453121" y="327109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45D00-438F-ED1A-38EF-0CF982401688}"/>
              </a:ext>
            </a:extLst>
          </p:cNvPr>
          <p:cNvSpPr txBox="1"/>
          <p:nvPr/>
        </p:nvSpPr>
        <p:spPr>
          <a:xfrm>
            <a:off x="7276100" y="411126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C1E9D9-67AA-70EC-313C-D38620AF3769}"/>
              </a:ext>
            </a:extLst>
          </p:cNvPr>
          <p:cNvSpPr txBox="1"/>
          <p:nvPr/>
        </p:nvSpPr>
        <p:spPr>
          <a:xfrm>
            <a:off x="8782767" y="409675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61741DF-E4C9-8CA0-42B3-343F3A44A44C}"/>
              </a:ext>
            </a:extLst>
          </p:cNvPr>
          <p:cNvSpPr txBox="1"/>
          <p:nvPr/>
        </p:nvSpPr>
        <p:spPr>
          <a:xfrm>
            <a:off x="5842346" y="325673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83DE8A3-821C-1641-F115-CE1DA7CD0E58}"/>
              </a:ext>
            </a:extLst>
          </p:cNvPr>
          <p:cNvSpPr txBox="1"/>
          <p:nvPr/>
        </p:nvSpPr>
        <p:spPr>
          <a:xfrm>
            <a:off x="5194300" y="328706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B50A948-8C28-1BAA-13E2-565213686A0B}"/>
              </a:ext>
            </a:extLst>
          </p:cNvPr>
          <p:cNvSpPr txBox="1"/>
          <p:nvPr/>
        </p:nvSpPr>
        <p:spPr>
          <a:xfrm>
            <a:off x="4004523" y="3273778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BA080CD-7ED1-639A-44FA-6E728CB0DFDE}"/>
              </a:ext>
            </a:extLst>
          </p:cNvPr>
          <p:cNvSpPr txBox="1"/>
          <p:nvPr/>
        </p:nvSpPr>
        <p:spPr>
          <a:xfrm>
            <a:off x="4065832" y="410281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1859328-D3AF-ACFF-E3F1-CFAF75BBDCF3}"/>
              </a:ext>
            </a:extLst>
          </p:cNvPr>
          <p:cNvSpPr txBox="1"/>
          <p:nvPr/>
        </p:nvSpPr>
        <p:spPr>
          <a:xfrm>
            <a:off x="5562700" y="411126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25229FF-D77D-CE2D-C0FB-C2E255A6628D}"/>
              </a:ext>
            </a:extLst>
          </p:cNvPr>
          <p:cNvSpPr txBox="1"/>
          <p:nvPr/>
        </p:nvSpPr>
        <p:spPr>
          <a:xfrm>
            <a:off x="3948755" y="374581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FEFFD3B-72B7-C25C-D5F5-10DC5350768D}"/>
              </a:ext>
            </a:extLst>
          </p:cNvPr>
          <p:cNvSpPr txBox="1"/>
          <p:nvPr/>
        </p:nvSpPr>
        <p:spPr>
          <a:xfrm>
            <a:off x="5103731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6D83BD4-8879-E9C9-E072-C666A911D3B7}"/>
              </a:ext>
            </a:extLst>
          </p:cNvPr>
          <p:cNvSpPr txBox="1"/>
          <p:nvPr/>
        </p:nvSpPr>
        <p:spPr>
          <a:xfrm>
            <a:off x="7199792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9E12B0F-E1D3-A9DB-606C-C4D6CB2738AB}"/>
              </a:ext>
            </a:extLst>
          </p:cNvPr>
          <p:cNvSpPr txBox="1"/>
          <p:nvPr/>
        </p:nvSpPr>
        <p:spPr>
          <a:xfrm>
            <a:off x="8376068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DB91980-C569-EF35-69BF-F8FDEE615752}"/>
              </a:ext>
            </a:extLst>
          </p:cNvPr>
          <p:cNvSpPr txBox="1"/>
          <p:nvPr/>
        </p:nvSpPr>
        <p:spPr>
          <a:xfrm>
            <a:off x="9025262" y="377648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876C01-814E-96F0-9179-C04E147FE7DD}"/>
              </a:ext>
            </a:extLst>
          </p:cNvPr>
          <p:cNvSpPr txBox="1"/>
          <p:nvPr/>
        </p:nvSpPr>
        <p:spPr>
          <a:xfrm>
            <a:off x="4004523" y="46257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DFAAF4F-3754-A211-2B20-62C82FA2B6F8}"/>
              </a:ext>
            </a:extLst>
          </p:cNvPr>
          <p:cNvSpPr txBox="1"/>
          <p:nvPr/>
        </p:nvSpPr>
        <p:spPr>
          <a:xfrm>
            <a:off x="5508762" y="462940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D438C11-46F8-49A1-92F3-0C8BA711E906}"/>
              </a:ext>
            </a:extLst>
          </p:cNvPr>
          <p:cNvSpPr txBox="1"/>
          <p:nvPr/>
        </p:nvSpPr>
        <p:spPr>
          <a:xfrm>
            <a:off x="7232389" y="46257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654B6EA-209E-D3C3-C83F-C4D406034E3D}"/>
              </a:ext>
            </a:extLst>
          </p:cNvPr>
          <p:cNvSpPr txBox="1"/>
          <p:nvPr/>
        </p:nvSpPr>
        <p:spPr>
          <a:xfrm>
            <a:off x="8721877" y="46132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4DD15EF-0A3F-46E4-B5F2-07721DFF9575}"/>
              </a:ext>
            </a:extLst>
          </p:cNvPr>
          <p:cNvSpPr txBox="1"/>
          <p:nvPr/>
        </p:nvSpPr>
        <p:spPr>
          <a:xfrm>
            <a:off x="5774258" y="375757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E0E746C-B822-DEE5-3C76-D5BE14266BEC}"/>
              </a:ext>
            </a:extLst>
          </p:cNvPr>
          <p:cNvSpPr/>
          <p:nvPr/>
        </p:nvSpPr>
        <p:spPr>
          <a:xfrm>
            <a:off x="1307009" y="4808092"/>
            <a:ext cx="104320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endParaRPr lang="es-ES" sz="24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400" dirty="0">
                <a:latin typeface="Comic Sans MS" panose="030F0702030302020204" pitchFamily="66" charset="0"/>
              </a:rPr>
              <a:t>=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 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491E66BA-EFB1-BCD0-E7A4-39C04D54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12" y="4871681"/>
            <a:ext cx="408467" cy="493819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31C35E3-46CA-A428-4525-3B4F12CB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572" y="4864475"/>
            <a:ext cx="408467" cy="49381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63B3F3A5-57D6-5694-7C85-434EA5D3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484" y="4861420"/>
            <a:ext cx="408467" cy="493819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E48E8E3-6152-9C53-D540-9F1C9456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181" y="5735259"/>
            <a:ext cx="408467" cy="49381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0D396445-1DED-76AB-73E7-5927AFD3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568" y="5738195"/>
            <a:ext cx="408467" cy="493819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BFD356B-20A9-8BF6-5126-E8E2BE48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74" y="5737938"/>
            <a:ext cx="408467" cy="49381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EC03A93D-A70D-2191-2538-535EA814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876" y="5735259"/>
            <a:ext cx="408467" cy="493819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ACD7651F-6910-5953-1006-20B8287C1915}"/>
              </a:ext>
            </a:extLst>
          </p:cNvPr>
          <p:cNvSpPr txBox="1"/>
          <p:nvPr/>
        </p:nvSpPr>
        <p:spPr>
          <a:xfrm>
            <a:off x="5638112" y="541601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D24B835-456D-6175-D7C1-B041C7B087DE}"/>
              </a:ext>
            </a:extLst>
          </p:cNvPr>
          <p:cNvSpPr txBox="1"/>
          <p:nvPr/>
        </p:nvSpPr>
        <p:spPr>
          <a:xfrm>
            <a:off x="6816052" y="541601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3D8FDDC-F426-9F6F-5E31-182F04DBFF6A}"/>
              </a:ext>
            </a:extLst>
          </p:cNvPr>
          <p:cNvSpPr txBox="1"/>
          <p:nvPr/>
        </p:nvSpPr>
        <p:spPr>
          <a:xfrm>
            <a:off x="7459689" y="542724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7225EC9-B10C-932B-EE26-4A8AB543964E}"/>
              </a:ext>
            </a:extLst>
          </p:cNvPr>
          <p:cNvSpPr txBox="1"/>
          <p:nvPr/>
        </p:nvSpPr>
        <p:spPr>
          <a:xfrm>
            <a:off x="4127709" y="63022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E50B256-4899-622C-6D8C-1175146326DB}"/>
              </a:ext>
            </a:extLst>
          </p:cNvPr>
          <p:cNvSpPr txBox="1"/>
          <p:nvPr/>
        </p:nvSpPr>
        <p:spPr>
          <a:xfrm>
            <a:off x="5617463" y="628465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727E027-D45F-92D9-F68C-46B54AFBB57C}"/>
              </a:ext>
            </a:extLst>
          </p:cNvPr>
          <p:cNvSpPr txBox="1"/>
          <p:nvPr/>
        </p:nvSpPr>
        <p:spPr>
          <a:xfrm>
            <a:off x="7580992" y="628465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976C19F-AD09-0177-386F-C7917790F50D}"/>
              </a:ext>
            </a:extLst>
          </p:cNvPr>
          <p:cNvSpPr txBox="1"/>
          <p:nvPr/>
        </p:nvSpPr>
        <p:spPr>
          <a:xfrm>
            <a:off x="9058876" y="62977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B869D67-9849-9DA2-F7ED-64F73471443B}"/>
              </a:ext>
            </a:extLst>
          </p:cNvPr>
          <p:cNvCxnSpPr>
            <a:cxnSpLocks/>
          </p:cNvCxnSpPr>
          <p:nvPr/>
        </p:nvCxnSpPr>
        <p:spPr>
          <a:xfrm>
            <a:off x="3723360" y="5768888"/>
            <a:ext cx="69026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5002486B-305A-6198-01DA-3AC21D4F04DF}"/>
              </a:ext>
            </a:extLst>
          </p:cNvPr>
          <p:cNvSpPr/>
          <p:nvPr/>
        </p:nvSpPr>
        <p:spPr>
          <a:xfrm>
            <a:off x="3840603" y="5887071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F6A96224-D041-4287-1887-82924A94383E}"/>
              </a:ext>
            </a:extLst>
          </p:cNvPr>
          <p:cNvSpPr/>
          <p:nvPr/>
        </p:nvSpPr>
        <p:spPr>
          <a:xfrm flipH="1">
            <a:off x="6505992" y="5892392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Abrir corchete 61">
            <a:extLst>
              <a:ext uri="{FF2B5EF4-FFF2-40B4-BE49-F238E27FC236}">
                <a16:creationId xmlns:a16="http://schemas.microsoft.com/office/drawing/2014/main" id="{C7A01D7C-9E58-941B-9C22-F4D9F1C48BD8}"/>
              </a:ext>
            </a:extLst>
          </p:cNvPr>
          <p:cNvSpPr/>
          <p:nvPr/>
        </p:nvSpPr>
        <p:spPr>
          <a:xfrm>
            <a:off x="7304683" y="5885508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Abrir corchete 62">
            <a:extLst>
              <a:ext uri="{FF2B5EF4-FFF2-40B4-BE49-F238E27FC236}">
                <a16:creationId xmlns:a16="http://schemas.microsoft.com/office/drawing/2014/main" id="{7F4BB19E-8934-8F47-1CFC-E83EA0A1A292}"/>
              </a:ext>
            </a:extLst>
          </p:cNvPr>
          <p:cNvSpPr/>
          <p:nvPr/>
        </p:nvSpPr>
        <p:spPr>
          <a:xfrm flipH="1">
            <a:off x="9970072" y="5890829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97690B5-37ED-C44D-95A1-1B90C68AEC97}"/>
              </a:ext>
            </a:extLst>
          </p:cNvPr>
          <p:cNvSpPr txBox="1"/>
          <p:nvPr/>
        </p:nvSpPr>
        <p:spPr>
          <a:xfrm>
            <a:off x="6611169" y="578479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BEDAC93D-4A4A-0D84-75FC-FDA2922F6BC1}"/>
              </a:ext>
            </a:extLst>
          </p:cNvPr>
          <p:cNvSpPr txBox="1"/>
          <p:nvPr/>
        </p:nvSpPr>
        <p:spPr>
          <a:xfrm>
            <a:off x="10077480" y="58289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B101BFF-66DD-F8B7-B75F-513FEDAA9DE8}"/>
              </a:ext>
            </a:extLst>
          </p:cNvPr>
          <p:cNvSpPr txBox="1"/>
          <p:nvPr/>
        </p:nvSpPr>
        <p:spPr>
          <a:xfrm>
            <a:off x="523406" y="5126452"/>
            <a:ext cx="224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coeficiente de</a:t>
            </a:r>
          </a:p>
          <a:p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correlación </a:t>
            </a:r>
            <a:r>
              <a:rPr lang="es-ES" sz="2400" i="1" dirty="0">
                <a:latin typeface="Comic Sans MS" panose="030F0702030302020204" pitchFamily="66" charset="0"/>
              </a:rPr>
              <a:t>o</a:t>
            </a:r>
          </a:p>
          <a:p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de Pearson </a:t>
            </a:r>
          </a:p>
        </p:txBody>
      </p: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F405808B-685C-3FD6-3ACC-416FF3C91AB5}"/>
              </a:ext>
            </a:extLst>
          </p:cNvPr>
          <p:cNvCxnSpPr>
            <a:cxnSpLocks/>
          </p:cNvCxnSpPr>
          <p:nvPr/>
        </p:nvCxnSpPr>
        <p:spPr>
          <a:xfrm flipV="1">
            <a:off x="1466805" y="4480596"/>
            <a:ext cx="0" cy="645856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63C6E3E-E2FD-E2E3-3865-C2B7C5ACA43B}"/>
              </a:ext>
            </a:extLst>
          </p:cNvPr>
          <p:cNvSpPr txBox="1"/>
          <p:nvPr/>
        </p:nvSpPr>
        <p:spPr>
          <a:xfrm>
            <a:off x="551382" y="6230404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(-1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≤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xy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≤ 1)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62" grpId="0" animBg="1"/>
      <p:bldP spid="63" grpId="0" animBg="1"/>
      <p:bldP spid="66" grpId="0"/>
      <p:bldP spid="67" grpId="0"/>
      <p:bldP spid="71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474892" y="152724"/>
            <a:ext cx="11509430" cy="3504875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45811" y="-217675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Vamos a encontrar la recta (de regresión)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 = a +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que mejor ajusta el siguiente conjunto de 12 puntos (</a:t>
            </a:r>
            <a:r>
              <a:rPr lang="es-ES" sz="2500" dirty="0" err="1"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 err="1">
                <a:latin typeface="Comic Sans MS" panose="030F0702030302020204" pitchFamily="66" charset="0"/>
              </a:rPr>
              <a:t>,y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):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(-5, 13.9), (-4, 12.2), (-3, 10.3), (-2, 7.8), (-1, 6.1), (0, 3.7),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  (1, 1.9), (2, -0.2), (3, -1.8), (4, -4.1), (5, -5.8), (6, -7.7) },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dando los valores del error cometido (E) y del coeficiente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de Pearson  (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xy</a:t>
            </a:r>
            <a:r>
              <a:rPr lang="es-ES" sz="2500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35513" y="290670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chemeClr val="bg1"/>
                </a:solidFill>
              </a:rPr>
              <a:t>Ejemplo 3 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474892" y="3807783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Organicemos primero los datos en una tabla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19432"/>
              </p:ext>
            </p:extLst>
          </p:nvPr>
        </p:nvGraphicFramePr>
        <p:xfrm>
          <a:off x="1904883" y="4481823"/>
          <a:ext cx="8649447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1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Dato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8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556F6B1-3CA5-C375-5518-E77CAE456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55407"/>
              </p:ext>
            </p:extLst>
          </p:nvPr>
        </p:nvGraphicFramePr>
        <p:xfrm>
          <a:off x="687600" y="1689462"/>
          <a:ext cx="8649447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1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Dato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2F568D-BF45-35F7-2D10-9DC9CA7F7B51}"/>
              </a:ext>
            </a:extLst>
          </p:cNvPr>
          <p:cNvSpPr txBox="1">
            <a:spLocks/>
          </p:cNvSpPr>
          <p:nvPr/>
        </p:nvSpPr>
        <p:spPr>
          <a:xfrm>
            <a:off x="567981" y="487378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Calculemos ahora distintas cantidades que intervienen en las expresiones de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a (=a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), b=(a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R,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, E 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3D49381-1972-25AC-F8BC-842837903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37932"/>
              </p:ext>
            </p:extLst>
          </p:nvPr>
        </p:nvGraphicFramePr>
        <p:xfrm>
          <a:off x="687600" y="3339060"/>
          <a:ext cx="8650916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700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(x</a:t>
                      </a:r>
                      <a:r>
                        <a:rPr lang="es-ES_tradnl" sz="1800" baseline="-25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es-ES_tradnl" sz="1800" baseline="30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s-ES_tradnl" sz="1800" baseline="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sz="1800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es-ES_tradnl" sz="1800" baseline="30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s-ES_tradnl" baseline="-2500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193.21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148.84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106.09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37.21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16.81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59.29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-69.5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-30.9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50A22DC-723E-77CE-87C1-3EDA8474F5EE}"/>
              </a:ext>
            </a:extLst>
          </p:cNvPr>
          <p:cNvSpPr txBox="1"/>
          <p:nvPr/>
        </p:nvSpPr>
        <p:spPr>
          <a:xfrm>
            <a:off x="9608400" y="2182762"/>
            <a:ext cx="1415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6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9F1D-16F9-E27B-623C-EBE08B29E6C9}"/>
              </a:ext>
            </a:extLst>
          </p:cNvPr>
          <p:cNvSpPr txBox="1"/>
          <p:nvPr/>
        </p:nvSpPr>
        <p:spPr>
          <a:xfrm>
            <a:off x="9608400" y="247649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D11A318-9663-1B29-7ACB-7280C4F4C6C1}"/>
              </a:ext>
            </a:extLst>
          </p:cNvPr>
          <p:cNvCxnSpPr/>
          <p:nvPr/>
        </p:nvCxnSpPr>
        <p:spPr>
          <a:xfrm>
            <a:off x="9456666" y="2429671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AEF305-1510-6018-77ED-3F143733C47B}"/>
              </a:ext>
            </a:extLst>
          </p:cNvPr>
          <p:cNvSpPr txBox="1"/>
          <p:nvPr/>
        </p:nvSpPr>
        <p:spPr>
          <a:xfrm>
            <a:off x="9608400" y="19993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EAF60E-0694-6B39-5A75-71D29ADF4F62}"/>
              </a:ext>
            </a:extLst>
          </p:cNvPr>
          <p:cNvSpPr txBox="1"/>
          <p:nvPr/>
        </p:nvSpPr>
        <p:spPr>
          <a:xfrm>
            <a:off x="9615600" y="2754394"/>
            <a:ext cx="2231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∑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36.3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6980769-4E95-6350-181E-6FA7E6387A6C}"/>
              </a:ext>
            </a:extLst>
          </p:cNvPr>
          <p:cNvSpPr txBox="1"/>
          <p:nvPr/>
        </p:nvSpPr>
        <p:spPr>
          <a:xfrm>
            <a:off x="10094400" y="30481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C5EF710-E9BC-88C8-2917-3F2213B9415D}"/>
              </a:ext>
            </a:extLst>
          </p:cNvPr>
          <p:cNvCxnSpPr>
            <a:cxnSpLocks/>
          </p:cNvCxnSpPr>
          <p:nvPr/>
        </p:nvCxnSpPr>
        <p:spPr>
          <a:xfrm>
            <a:off x="9427284" y="3001303"/>
            <a:ext cx="6768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4D6975-8FE8-7873-9383-140C0377BBF1}"/>
              </a:ext>
            </a:extLst>
          </p:cNvPr>
          <p:cNvSpPr txBox="1"/>
          <p:nvPr/>
        </p:nvSpPr>
        <p:spPr>
          <a:xfrm>
            <a:off x="10094400" y="258011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697452-103E-8F4A-B77F-BB1B61BDC725}"/>
              </a:ext>
            </a:extLst>
          </p:cNvPr>
          <p:cNvSpPr txBox="1"/>
          <p:nvPr/>
        </p:nvSpPr>
        <p:spPr>
          <a:xfrm>
            <a:off x="9608400" y="3371245"/>
            <a:ext cx="193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146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07330F-6DF7-1197-F090-CA50F7A955C6}"/>
              </a:ext>
            </a:extLst>
          </p:cNvPr>
          <p:cNvSpPr txBox="1"/>
          <p:nvPr/>
        </p:nvSpPr>
        <p:spPr>
          <a:xfrm>
            <a:off x="9608400" y="366498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6D4F5B5-3D45-F596-6BA6-C094D4AF86A4}"/>
              </a:ext>
            </a:extLst>
          </p:cNvPr>
          <p:cNvCxnSpPr/>
          <p:nvPr/>
        </p:nvCxnSpPr>
        <p:spPr>
          <a:xfrm>
            <a:off x="9427284" y="3618154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7660654-B06E-60E9-BB41-59888427096E}"/>
              </a:ext>
            </a:extLst>
          </p:cNvPr>
          <p:cNvSpPr txBox="1"/>
          <p:nvPr/>
        </p:nvSpPr>
        <p:spPr>
          <a:xfrm>
            <a:off x="9608400" y="319868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A0C46B4-40AF-C0B4-B868-FDF8ADBB42B0}"/>
              </a:ext>
            </a:extLst>
          </p:cNvPr>
          <p:cNvSpPr txBox="1"/>
          <p:nvPr/>
        </p:nvSpPr>
        <p:spPr>
          <a:xfrm>
            <a:off x="10130400" y="3909934"/>
            <a:ext cx="2231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=676.51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7D7ED2A-3597-5E3E-038D-A7F2BEADA3F9}"/>
              </a:ext>
            </a:extLst>
          </p:cNvPr>
          <p:cNvSpPr txBox="1"/>
          <p:nvPr/>
        </p:nvSpPr>
        <p:spPr>
          <a:xfrm>
            <a:off x="10094400" y="42036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A2037BD-9297-6E9B-DC4B-A01CA08A0B69}"/>
              </a:ext>
            </a:extLst>
          </p:cNvPr>
          <p:cNvCxnSpPr>
            <a:cxnSpLocks/>
          </p:cNvCxnSpPr>
          <p:nvPr/>
        </p:nvCxnSpPr>
        <p:spPr>
          <a:xfrm>
            <a:off x="9456666" y="4117779"/>
            <a:ext cx="6768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3D7CD1A-4BAC-ABCE-2757-990F2A1358DA}"/>
              </a:ext>
            </a:extLst>
          </p:cNvPr>
          <p:cNvSpPr txBox="1"/>
          <p:nvPr/>
        </p:nvSpPr>
        <p:spPr>
          <a:xfrm>
            <a:off x="10094400" y="370672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91A323A-8F3A-DC67-50A9-9241553677F1}"/>
              </a:ext>
            </a:extLst>
          </p:cNvPr>
          <p:cNvSpPr txBox="1"/>
          <p:nvPr/>
        </p:nvSpPr>
        <p:spPr>
          <a:xfrm>
            <a:off x="9608400" y="4448623"/>
            <a:ext cx="2064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=-266.4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81D5977-0A30-46AF-FC5D-DA0F99A73400}"/>
              </a:ext>
            </a:extLst>
          </p:cNvPr>
          <p:cNvSpPr txBox="1"/>
          <p:nvPr/>
        </p:nvSpPr>
        <p:spPr>
          <a:xfrm>
            <a:off x="9608400" y="474235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0744137-5E8D-5343-19CB-F8E9B58667B8}"/>
              </a:ext>
            </a:extLst>
          </p:cNvPr>
          <p:cNvCxnSpPr/>
          <p:nvPr/>
        </p:nvCxnSpPr>
        <p:spPr>
          <a:xfrm>
            <a:off x="9456666" y="4695532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1BE8AFE-9E60-4963-76DE-4DFE4D114449}"/>
              </a:ext>
            </a:extLst>
          </p:cNvPr>
          <p:cNvSpPr txBox="1"/>
          <p:nvPr/>
        </p:nvSpPr>
        <p:spPr>
          <a:xfrm>
            <a:off x="9608400" y="426464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85F7A97F-707C-1AC0-AD4D-675C972A9727}"/>
              </a:ext>
            </a:extLst>
          </p:cNvPr>
          <p:cNvSpPr txBox="1">
            <a:spLocks/>
          </p:cNvSpPr>
          <p:nvPr/>
        </p:nvSpPr>
        <p:spPr>
          <a:xfrm>
            <a:off x="567981" y="5473844"/>
            <a:ext cx="11624019" cy="814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solidFill>
                  <a:srgbClr val="0070C0"/>
                </a:solidFill>
              </a:rPr>
              <a:t>Entonces</a:t>
            </a:r>
            <a:r>
              <a:rPr lang="es-ES" sz="27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7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613A-7480-E9CF-1446-0DA84984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6091B76-F53A-9EA8-307E-C198D5B45E1D}"/>
              </a:ext>
            </a:extLst>
          </p:cNvPr>
          <p:cNvSpPr txBox="1">
            <a:spLocks/>
          </p:cNvSpPr>
          <p:nvPr/>
        </p:nvSpPr>
        <p:spPr>
          <a:xfrm>
            <a:off x="762697" y="68893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146 ∙ 36.3 – 6 ∙ (-266.4)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=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4.019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04FAD5-134E-3D80-9160-6AF00D62DF20}"/>
              </a:ext>
            </a:extLst>
          </p:cNvPr>
          <p:cNvSpPr txBox="1"/>
          <p:nvPr/>
        </p:nvSpPr>
        <p:spPr>
          <a:xfrm>
            <a:off x="2056716" y="14072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25F2-FDF2-19DC-7D4C-62D149C3AE5C}"/>
              </a:ext>
            </a:extLst>
          </p:cNvPr>
          <p:cNvSpPr txBox="1"/>
          <p:nvPr/>
        </p:nvSpPr>
        <p:spPr>
          <a:xfrm>
            <a:off x="3895437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617DF4-2ED9-8C5F-04A6-930CA36940F3}"/>
              </a:ext>
            </a:extLst>
          </p:cNvPr>
          <p:cNvSpPr txBox="1"/>
          <p:nvPr/>
        </p:nvSpPr>
        <p:spPr>
          <a:xfrm>
            <a:off x="3069438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F4039E-4860-F393-0834-D2F99A57E017}"/>
              </a:ext>
            </a:extLst>
          </p:cNvPr>
          <p:cNvSpPr txBox="1"/>
          <p:nvPr/>
        </p:nvSpPr>
        <p:spPr>
          <a:xfrm>
            <a:off x="4565962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71B417-B04C-89EE-BA5D-DCBB9853F311}"/>
              </a:ext>
            </a:extLst>
          </p:cNvPr>
          <p:cNvSpPr txBox="1"/>
          <p:nvPr/>
        </p:nvSpPr>
        <p:spPr>
          <a:xfrm>
            <a:off x="2666756" y="23262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212C95-4B01-0552-05A9-60D151B5344C}"/>
              </a:ext>
            </a:extLst>
          </p:cNvPr>
          <p:cNvSpPr txBox="1"/>
          <p:nvPr/>
        </p:nvSpPr>
        <p:spPr>
          <a:xfrm>
            <a:off x="4175568" y="23861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9EF582-51F5-0B8A-62CD-034EE371AC02}"/>
              </a:ext>
            </a:extLst>
          </p:cNvPr>
          <p:cNvSpPr txBox="1"/>
          <p:nvPr/>
        </p:nvSpPr>
        <p:spPr>
          <a:xfrm>
            <a:off x="3895437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127C47-4174-8546-6E2B-08A65FD72D52}"/>
              </a:ext>
            </a:extLst>
          </p:cNvPr>
          <p:cNvSpPr txBox="1"/>
          <p:nvPr/>
        </p:nvSpPr>
        <p:spPr>
          <a:xfrm>
            <a:off x="3097490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EAB548-A395-2445-5CE2-83834928F2CE}"/>
              </a:ext>
            </a:extLst>
          </p:cNvPr>
          <p:cNvSpPr txBox="1"/>
          <p:nvPr/>
        </p:nvSpPr>
        <p:spPr>
          <a:xfrm>
            <a:off x="2056716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76AC12-19EC-29D0-2714-CC1402B6FFA5}"/>
              </a:ext>
            </a:extLst>
          </p:cNvPr>
          <p:cNvSpPr txBox="1"/>
          <p:nvPr/>
        </p:nvSpPr>
        <p:spPr>
          <a:xfrm>
            <a:off x="4543825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EAAB03-0179-2965-1E00-B63AF6D9452D}"/>
              </a:ext>
            </a:extLst>
          </p:cNvPr>
          <p:cNvSpPr txBox="1"/>
          <p:nvPr/>
        </p:nvSpPr>
        <p:spPr>
          <a:xfrm>
            <a:off x="2670782" y="18374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DF12A5-CC64-ACC8-A1CE-2961E0534EE8}"/>
              </a:ext>
            </a:extLst>
          </p:cNvPr>
          <p:cNvSpPr txBox="1"/>
          <p:nvPr/>
        </p:nvSpPr>
        <p:spPr>
          <a:xfrm>
            <a:off x="4175568" y="183558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8EA011-FB23-B8DE-4376-74B4834B2B0C}"/>
              </a:ext>
            </a:extLst>
          </p:cNvPr>
          <p:cNvCxnSpPr/>
          <p:nvPr/>
        </p:nvCxnSpPr>
        <p:spPr>
          <a:xfrm>
            <a:off x="2056716" y="1802772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514A99F-5F13-F55C-F9E9-123EA3BCA335}"/>
              </a:ext>
            </a:extLst>
          </p:cNvPr>
          <p:cNvCxnSpPr/>
          <p:nvPr/>
        </p:nvCxnSpPr>
        <p:spPr>
          <a:xfrm>
            <a:off x="5965039" y="1807838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CF32E9F5-D43E-1936-68A7-D228DD288C49}"/>
              </a:ext>
            </a:extLst>
          </p:cNvPr>
          <p:cNvSpPr txBox="1">
            <a:spLocks/>
          </p:cNvSpPr>
          <p:nvPr/>
        </p:nvSpPr>
        <p:spPr>
          <a:xfrm>
            <a:off x="762697" y="2083477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∙ (-266.4) – 6 ∙ 36.3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=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1.989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9F104C-D7D1-CABF-4D27-E492E179420B}"/>
              </a:ext>
            </a:extLst>
          </p:cNvPr>
          <p:cNvSpPr txBox="1"/>
          <p:nvPr/>
        </p:nvSpPr>
        <p:spPr>
          <a:xfrm>
            <a:off x="2464711" y="34249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96B55A-E986-11F3-6713-0DD3342CB2C5}"/>
              </a:ext>
            </a:extLst>
          </p:cNvPr>
          <p:cNvSpPr txBox="1"/>
          <p:nvPr/>
        </p:nvSpPr>
        <p:spPr>
          <a:xfrm>
            <a:off x="3627402" y="34028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057A093-9CB4-E0A8-6FEF-870780FB2E62}"/>
              </a:ext>
            </a:extLst>
          </p:cNvPr>
          <p:cNvSpPr txBox="1"/>
          <p:nvPr/>
        </p:nvSpPr>
        <p:spPr>
          <a:xfrm>
            <a:off x="4300810" y="342165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E05C15D-F809-200D-E6A3-8E46D36E99DF}"/>
              </a:ext>
            </a:extLst>
          </p:cNvPr>
          <p:cNvSpPr txBox="1"/>
          <p:nvPr/>
        </p:nvSpPr>
        <p:spPr>
          <a:xfrm>
            <a:off x="2666756" y="43452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27A702-3BCD-70DB-9F20-FC5321001FD8}"/>
              </a:ext>
            </a:extLst>
          </p:cNvPr>
          <p:cNvSpPr txBox="1"/>
          <p:nvPr/>
        </p:nvSpPr>
        <p:spPr>
          <a:xfrm>
            <a:off x="4175568" y="43753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207562-B6C1-FE28-22A2-2B3C0C2E498A}"/>
              </a:ext>
            </a:extLst>
          </p:cNvPr>
          <p:cNvSpPr txBox="1"/>
          <p:nvPr/>
        </p:nvSpPr>
        <p:spPr>
          <a:xfrm>
            <a:off x="3584395" y="290832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A17E011-F28C-13F5-48E9-251C86856CB0}"/>
              </a:ext>
            </a:extLst>
          </p:cNvPr>
          <p:cNvSpPr txBox="1"/>
          <p:nvPr/>
        </p:nvSpPr>
        <p:spPr>
          <a:xfrm>
            <a:off x="2486642" y="290832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401E8C1-4CB5-F303-2029-D787DB9ECD2D}"/>
              </a:ext>
            </a:extLst>
          </p:cNvPr>
          <p:cNvSpPr txBox="1"/>
          <p:nvPr/>
        </p:nvSpPr>
        <p:spPr>
          <a:xfrm>
            <a:off x="4267372" y="290113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8F56D30-3B12-1EED-B51B-6783DCC7374B}"/>
              </a:ext>
            </a:extLst>
          </p:cNvPr>
          <p:cNvSpPr txBox="1"/>
          <p:nvPr/>
        </p:nvSpPr>
        <p:spPr>
          <a:xfrm>
            <a:off x="2670782" y="38564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482A73B-BB31-D7B3-6456-D914817872D9}"/>
              </a:ext>
            </a:extLst>
          </p:cNvPr>
          <p:cNvSpPr txBox="1"/>
          <p:nvPr/>
        </p:nvSpPr>
        <p:spPr>
          <a:xfrm>
            <a:off x="4175568" y="385461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FB01238-C58F-43B2-E121-C2953D95981D}"/>
              </a:ext>
            </a:extLst>
          </p:cNvPr>
          <p:cNvCxnSpPr/>
          <p:nvPr/>
        </p:nvCxnSpPr>
        <p:spPr>
          <a:xfrm>
            <a:off x="2056716" y="3821806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2CBB263-7368-DE1E-8076-98B71D1EAA58}"/>
              </a:ext>
            </a:extLst>
          </p:cNvPr>
          <p:cNvCxnSpPr/>
          <p:nvPr/>
        </p:nvCxnSpPr>
        <p:spPr>
          <a:xfrm>
            <a:off x="5965039" y="3826872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BFC3F8DF-9C1E-E62E-9818-4B0CB05EF9A1}"/>
              </a:ext>
            </a:extLst>
          </p:cNvPr>
          <p:cNvSpPr txBox="1"/>
          <p:nvPr/>
        </p:nvSpPr>
        <p:spPr>
          <a:xfrm>
            <a:off x="3443749" y="2976856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F1F8B4-35E5-9EE5-EA1D-062DB797E30B}"/>
              </a:ext>
            </a:extLst>
          </p:cNvPr>
          <p:cNvSpPr txBox="1"/>
          <p:nvPr/>
        </p:nvSpPr>
        <p:spPr>
          <a:xfrm>
            <a:off x="852558" y="4948618"/>
            <a:ext cx="53169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Por lo tanto, la  </a:t>
            </a:r>
            <a:r>
              <a:rPr lang="es-ES" sz="2500" i="1" dirty="0">
                <a:solidFill>
                  <a:srgbClr val="0070C0"/>
                </a:solidFill>
              </a:rPr>
              <a:t>recta de regresión  </a:t>
            </a:r>
            <a:r>
              <a:rPr lang="es-ES" sz="2500" dirty="0">
                <a:solidFill>
                  <a:srgbClr val="0070C0"/>
                </a:solidFill>
              </a:rPr>
              <a:t>es: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2235EF7C-D074-277F-F14B-8F8767467449}"/>
              </a:ext>
            </a:extLst>
          </p:cNvPr>
          <p:cNvSpPr txBox="1">
            <a:spLocks/>
          </p:cNvSpPr>
          <p:nvPr/>
        </p:nvSpPr>
        <p:spPr>
          <a:xfrm>
            <a:off x="3799358" y="4947674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4.019  - 1.989 x</a:t>
            </a:r>
            <a:endParaRPr lang="es-ES" sz="25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52BA925-CFD5-C279-218A-2E7556E0CC27}"/>
              </a:ext>
            </a:extLst>
          </p:cNvPr>
          <p:cNvSpPr/>
          <p:nvPr/>
        </p:nvSpPr>
        <p:spPr>
          <a:xfrm>
            <a:off x="3895437" y="5822680"/>
            <a:ext cx="420971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5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22" grpId="0"/>
      <p:bldP spid="27" grpId="0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6558ED48-DC7C-19CB-E861-B8ABFBF496F4}"/>
              </a:ext>
            </a:extLst>
          </p:cNvPr>
          <p:cNvSpPr/>
          <p:nvPr/>
        </p:nvSpPr>
        <p:spPr>
          <a:xfrm>
            <a:off x="50985" y="1589790"/>
            <a:ext cx="135585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                                                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B2D112E-185D-783A-0E19-474C422D3173}"/>
              </a:ext>
            </a:extLst>
          </p:cNvPr>
          <p:cNvSpPr txBox="1"/>
          <p:nvPr/>
        </p:nvSpPr>
        <p:spPr>
          <a:xfrm>
            <a:off x="4360607" y="219861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8733F62-9B89-004B-EA53-D5FCB8D90F3C}"/>
              </a:ext>
            </a:extLst>
          </p:cNvPr>
          <p:cNvSpPr txBox="1"/>
          <p:nvPr/>
        </p:nvSpPr>
        <p:spPr>
          <a:xfrm>
            <a:off x="5538547" y="219861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6DE2BF2-DE33-896C-D340-5AAC69C0B8E3}"/>
              </a:ext>
            </a:extLst>
          </p:cNvPr>
          <p:cNvSpPr txBox="1"/>
          <p:nvPr/>
        </p:nvSpPr>
        <p:spPr>
          <a:xfrm>
            <a:off x="6182184" y="22098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E8D7F8D-23FB-E2D1-5B6E-EA6F2CCB0AA8}"/>
              </a:ext>
            </a:extLst>
          </p:cNvPr>
          <p:cNvSpPr txBox="1"/>
          <p:nvPr/>
        </p:nvSpPr>
        <p:spPr>
          <a:xfrm>
            <a:off x="2930322" y="30886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6B9CCC-8CEA-7791-3FDC-37F9D511BDE2}"/>
              </a:ext>
            </a:extLst>
          </p:cNvPr>
          <p:cNvSpPr txBox="1"/>
          <p:nvPr/>
        </p:nvSpPr>
        <p:spPr>
          <a:xfrm>
            <a:off x="4456274" y="30672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7C7150A-F73A-AC73-11BC-D3D7F7CEEBEB}"/>
              </a:ext>
            </a:extLst>
          </p:cNvPr>
          <p:cNvSpPr txBox="1"/>
          <p:nvPr/>
        </p:nvSpPr>
        <p:spPr>
          <a:xfrm>
            <a:off x="6419476" y="307687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F37B551-FA52-0B93-E321-5AC69C636587}"/>
              </a:ext>
            </a:extLst>
          </p:cNvPr>
          <p:cNvSpPr txBox="1"/>
          <p:nvPr/>
        </p:nvSpPr>
        <p:spPr>
          <a:xfrm>
            <a:off x="7932033" y="307871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2BDD4C5-DDF8-4265-09AB-C36E3AD046D2}"/>
              </a:ext>
            </a:extLst>
          </p:cNvPr>
          <p:cNvCxnSpPr>
            <a:cxnSpLocks/>
          </p:cNvCxnSpPr>
          <p:nvPr/>
        </p:nvCxnSpPr>
        <p:spPr>
          <a:xfrm>
            <a:off x="2386467" y="2585079"/>
            <a:ext cx="69026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095AFC5E-DBD2-1107-0678-C4860E5C7114}"/>
              </a:ext>
            </a:extLst>
          </p:cNvPr>
          <p:cNvSpPr/>
          <p:nvPr/>
        </p:nvSpPr>
        <p:spPr>
          <a:xfrm>
            <a:off x="2563098" y="2669669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Abrir corchete 43">
            <a:extLst>
              <a:ext uri="{FF2B5EF4-FFF2-40B4-BE49-F238E27FC236}">
                <a16:creationId xmlns:a16="http://schemas.microsoft.com/office/drawing/2014/main" id="{EF183C1D-9641-DFB7-1715-38246688D49E}"/>
              </a:ext>
            </a:extLst>
          </p:cNvPr>
          <p:cNvSpPr/>
          <p:nvPr/>
        </p:nvSpPr>
        <p:spPr>
          <a:xfrm flipH="1">
            <a:off x="5256000" y="2688100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789DFC8F-F3DB-913E-D88A-7A4952752CB2}"/>
              </a:ext>
            </a:extLst>
          </p:cNvPr>
          <p:cNvSpPr/>
          <p:nvPr/>
        </p:nvSpPr>
        <p:spPr>
          <a:xfrm>
            <a:off x="6027178" y="2668106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DCC0513D-03CA-1A7C-24A2-10D2C14BB657}"/>
              </a:ext>
            </a:extLst>
          </p:cNvPr>
          <p:cNvSpPr/>
          <p:nvPr/>
        </p:nvSpPr>
        <p:spPr>
          <a:xfrm flipH="1">
            <a:off x="8704800" y="2673427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7F3F6C1-F39D-36FD-E673-128D90FADC1E}"/>
              </a:ext>
            </a:extLst>
          </p:cNvPr>
          <p:cNvSpPr txBox="1"/>
          <p:nvPr/>
        </p:nvSpPr>
        <p:spPr>
          <a:xfrm>
            <a:off x="5333664" y="256739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BBBF62F-5D60-11D1-FF0C-5E22FC450765}"/>
              </a:ext>
            </a:extLst>
          </p:cNvPr>
          <p:cNvSpPr txBox="1"/>
          <p:nvPr/>
        </p:nvSpPr>
        <p:spPr>
          <a:xfrm>
            <a:off x="8799975" y="261156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8D6D884-E63A-52DE-815A-1C91039DD28D}"/>
              </a:ext>
            </a:extLst>
          </p:cNvPr>
          <p:cNvSpPr txBox="1"/>
          <p:nvPr/>
        </p:nvSpPr>
        <p:spPr>
          <a:xfrm>
            <a:off x="4368010" y="170734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1E458BC-3BDC-AF5F-368A-236D647D9B42}"/>
              </a:ext>
            </a:extLst>
          </p:cNvPr>
          <p:cNvSpPr txBox="1"/>
          <p:nvPr/>
        </p:nvSpPr>
        <p:spPr>
          <a:xfrm>
            <a:off x="5525648" y="172227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0E6FBB5-B590-2FFC-95CA-2A273CAA0DD6}"/>
              </a:ext>
            </a:extLst>
          </p:cNvPr>
          <p:cNvSpPr txBox="1"/>
          <p:nvPr/>
        </p:nvSpPr>
        <p:spPr>
          <a:xfrm>
            <a:off x="6191098" y="1712250"/>
            <a:ext cx="42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F1A865B-4FA1-C882-BF67-EF9AC079C09C}"/>
              </a:ext>
            </a:extLst>
          </p:cNvPr>
          <p:cNvSpPr txBox="1"/>
          <p:nvPr/>
        </p:nvSpPr>
        <p:spPr>
          <a:xfrm>
            <a:off x="2930322" y="256739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60021F1-D5F3-A5B1-F160-A354FFA5BCA0}"/>
              </a:ext>
            </a:extLst>
          </p:cNvPr>
          <p:cNvSpPr txBox="1"/>
          <p:nvPr/>
        </p:nvSpPr>
        <p:spPr>
          <a:xfrm>
            <a:off x="4452515" y="25568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5250AE8-C6CF-612F-AB7D-28B2B71BE966}"/>
              </a:ext>
            </a:extLst>
          </p:cNvPr>
          <p:cNvSpPr txBox="1"/>
          <p:nvPr/>
        </p:nvSpPr>
        <p:spPr>
          <a:xfrm>
            <a:off x="6438975" y="256739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C090937-7EB7-799D-4B77-7FDD8D36DB67}"/>
              </a:ext>
            </a:extLst>
          </p:cNvPr>
          <p:cNvSpPr txBox="1"/>
          <p:nvPr/>
        </p:nvSpPr>
        <p:spPr>
          <a:xfrm>
            <a:off x="7902941" y="258123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BD7121-52F3-34A8-C60E-34B1AE1C00DF}"/>
              </a:ext>
            </a:extLst>
          </p:cNvPr>
          <p:cNvSpPr txBox="1"/>
          <p:nvPr/>
        </p:nvSpPr>
        <p:spPr>
          <a:xfrm>
            <a:off x="677430" y="901407"/>
            <a:ext cx="49357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Y el  </a:t>
            </a:r>
            <a:r>
              <a:rPr lang="es-ES" sz="2500" i="1" dirty="0">
                <a:solidFill>
                  <a:srgbClr val="0070C0"/>
                </a:solidFill>
              </a:rPr>
              <a:t>coeficiente de Pearson  </a:t>
            </a:r>
            <a:r>
              <a:rPr lang="es-ES" sz="2500" dirty="0">
                <a:solidFill>
                  <a:srgbClr val="0070C0"/>
                </a:solidFill>
              </a:rPr>
              <a:t>vale: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5025BB-7866-D721-CC79-1BC909B810D9}"/>
              </a:ext>
            </a:extLst>
          </p:cNvPr>
          <p:cNvSpPr/>
          <p:nvPr/>
        </p:nvSpPr>
        <p:spPr>
          <a:xfrm>
            <a:off x="2090358" y="3678715"/>
            <a:ext cx="80073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12 ∙ (-266.4) – 6 ∙ 36.3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-0.9996</a:t>
            </a:r>
            <a:r>
              <a:rPr lang="es-ES" sz="2400" dirty="0">
                <a:latin typeface="Comic Sans MS" panose="030F0702030302020204" pitchFamily="66" charset="0"/>
              </a:rPr>
              <a:t>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∙   12 ∙ 676.51 – 36.3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720799D-7B61-0071-94DC-BB08C427ED71}"/>
              </a:ext>
            </a:extLst>
          </p:cNvPr>
          <p:cNvCxnSpPr>
            <a:cxnSpLocks/>
          </p:cNvCxnSpPr>
          <p:nvPr/>
        </p:nvCxnSpPr>
        <p:spPr>
          <a:xfrm>
            <a:off x="2386467" y="4587602"/>
            <a:ext cx="5637919" cy="576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Abrir corchete 56">
            <a:extLst>
              <a:ext uri="{FF2B5EF4-FFF2-40B4-BE49-F238E27FC236}">
                <a16:creationId xmlns:a16="http://schemas.microsoft.com/office/drawing/2014/main" id="{BC72A5FE-9909-C472-F661-B2AD8BF51D0E}"/>
              </a:ext>
            </a:extLst>
          </p:cNvPr>
          <p:cNvSpPr/>
          <p:nvPr/>
        </p:nvSpPr>
        <p:spPr>
          <a:xfrm>
            <a:off x="2493558" y="4660858"/>
            <a:ext cx="16560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Abrir corchete 57">
            <a:extLst>
              <a:ext uri="{FF2B5EF4-FFF2-40B4-BE49-F238E27FC236}">
                <a16:creationId xmlns:a16="http://schemas.microsoft.com/office/drawing/2014/main" id="{87038E70-BBF5-7F14-2144-D42E8F4FA154}"/>
              </a:ext>
            </a:extLst>
          </p:cNvPr>
          <p:cNvSpPr/>
          <p:nvPr/>
        </p:nvSpPr>
        <p:spPr>
          <a:xfrm flipH="1">
            <a:off x="4226479" y="4665763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CE6C9400-050C-C938-8515-57D7D53CA0B6}"/>
              </a:ext>
            </a:extLst>
          </p:cNvPr>
          <p:cNvSpPr/>
          <p:nvPr/>
        </p:nvSpPr>
        <p:spPr>
          <a:xfrm>
            <a:off x="4829109" y="4656913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EC5AA5B7-4C3C-7B3C-8FBF-AF02155FAD80}"/>
              </a:ext>
            </a:extLst>
          </p:cNvPr>
          <p:cNvSpPr/>
          <p:nvPr/>
        </p:nvSpPr>
        <p:spPr>
          <a:xfrm flipH="1">
            <a:off x="7330374" y="4659277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331C878-F901-C13A-D943-DDE3B9DD1BBE}"/>
              </a:ext>
            </a:extLst>
          </p:cNvPr>
          <p:cNvSpPr txBox="1"/>
          <p:nvPr/>
        </p:nvSpPr>
        <p:spPr>
          <a:xfrm>
            <a:off x="4334465" y="457126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B0999F5-DFF1-3590-8EEE-1683309D07E4}"/>
              </a:ext>
            </a:extLst>
          </p:cNvPr>
          <p:cNvSpPr txBox="1"/>
          <p:nvPr/>
        </p:nvSpPr>
        <p:spPr>
          <a:xfrm>
            <a:off x="7494294" y="45933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84697B-4CA7-AB69-F945-CFDD1BACFA03}"/>
              </a:ext>
            </a:extLst>
          </p:cNvPr>
          <p:cNvSpPr txBox="1"/>
          <p:nvPr/>
        </p:nvSpPr>
        <p:spPr>
          <a:xfrm>
            <a:off x="9479079" y="4472247"/>
            <a:ext cx="5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56A441-50ED-1DE4-BDA4-8FAFD9FDF329}"/>
              </a:ext>
            </a:extLst>
          </p:cNvPr>
          <p:cNvSpPr txBox="1"/>
          <p:nvPr/>
        </p:nvSpPr>
        <p:spPr>
          <a:xfrm>
            <a:off x="804901" y="5718066"/>
            <a:ext cx="112016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que al ser muy próximo a   </a:t>
            </a:r>
            <a:r>
              <a:rPr lang="es-ES" sz="2500" b="1" dirty="0">
                <a:solidFill>
                  <a:srgbClr val="0070C0"/>
                </a:solidFill>
              </a:rPr>
              <a:t>-1</a:t>
            </a:r>
            <a:r>
              <a:rPr lang="es-ES" sz="2500" dirty="0">
                <a:solidFill>
                  <a:srgbClr val="0070C0"/>
                </a:solidFill>
              </a:rPr>
              <a:t>  indica que la aproximación (o ajuste) lineal es muy</a:t>
            </a:r>
          </a:p>
          <a:p>
            <a:r>
              <a:rPr lang="es-ES" sz="2500" dirty="0">
                <a:solidFill>
                  <a:srgbClr val="0070C0"/>
                </a:solidFill>
              </a:rPr>
              <a:t>buena (ver gráfico siguiente):</a:t>
            </a:r>
          </a:p>
        </p:txBody>
      </p:sp>
    </p:spTree>
    <p:extLst>
      <p:ext uri="{BB962C8B-B14F-4D97-AF65-F5344CB8AC3E}">
        <p14:creationId xmlns:p14="http://schemas.microsoft.com/office/powerpoint/2010/main" val="615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9E4C1-6763-B688-C2DD-01FF7F4DC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B8FE2378-A430-E774-FD87-971A7E5B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6" y="431094"/>
            <a:ext cx="11027008" cy="62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4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FE443F8-BA87-5477-B7D6-33DE8AB5A34A}"/>
              </a:ext>
            </a:extLst>
          </p:cNvPr>
          <p:cNvSpPr txBox="1"/>
          <p:nvPr/>
        </p:nvSpPr>
        <p:spPr>
          <a:xfrm>
            <a:off x="537256" y="576943"/>
            <a:ext cx="4236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En cuanto al  </a:t>
            </a:r>
            <a:r>
              <a:rPr lang="es-ES" sz="2500" i="1" dirty="0">
                <a:solidFill>
                  <a:srgbClr val="0070C0"/>
                </a:solidFill>
              </a:rPr>
              <a:t>error  </a:t>
            </a:r>
            <a:r>
              <a:rPr lang="es-ES" sz="2500" dirty="0">
                <a:solidFill>
                  <a:srgbClr val="0070C0"/>
                </a:solidFill>
              </a:rPr>
              <a:t>cometido: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17A9FE-057E-CDA1-B07B-D32321563F33}"/>
              </a:ext>
            </a:extLst>
          </p:cNvPr>
          <p:cNvSpPr txBox="1">
            <a:spLocks/>
          </p:cNvSpPr>
          <p:nvPr/>
        </p:nvSpPr>
        <p:spPr>
          <a:xfrm>
            <a:off x="750343" y="255706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(a + b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(4.019 – 1.989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0.488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596DFD-E565-F784-F29F-83DEF355A7A6}"/>
              </a:ext>
            </a:extLst>
          </p:cNvPr>
          <p:cNvSpPr txBox="1"/>
          <p:nvPr/>
        </p:nvSpPr>
        <p:spPr>
          <a:xfrm>
            <a:off x="2543114" y="10539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17CF9-EB6C-0D76-C377-364EA0A17BCA}"/>
              </a:ext>
            </a:extLst>
          </p:cNvPr>
          <p:cNvSpPr txBox="1"/>
          <p:nvPr/>
        </p:nvSpPr>
        <p:spPr>
          <a:xfrm>
            <a:off x="5315810" y="10539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F44AD-BD5E-4A15-BA2E-3E23E6B71489}"/>
              </a:ext>
            </a:extLst>
          </p:cNvPr>
          <p:cNvSpPr txBox="1"/>
          <p:nvPr/>
        </p:nvSpPr>
        <p:spPr>
          <a:xfrm>
            <a:off x="5315810" y="158938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EF7613-D334-2E9D-DEA1-CDBE2F6EB9BD}"/>
              </a:ext>
            </a:extLst>
          </p:cNvPr>
          <p:cNvSpPr txBox="1"/>
          <p:nvPr/>
        </p:nvSpPr>
        <p:spPr>
          <a:xfrm>
            <a:off x="2515062" y="160122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93C4E2F-0908-63BC-E0F2-FC06D53963F1}"/>
              </a:ext>
            </a:extLst>
          </p:cNvPr>
          <p:cNvSpPr txBox="1">
            <a:spLocks/>
          </p:cNvSpPr>
          <p:nvPr/>
        </p:nvSpPr>
        <p:spPr>
          <a:xfrm>
            <a:off x="0" y="2124777"/>
            <a:ext cx="12142268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b="1" u="sng" dirty="0">
                <a:latin typeface="Comic Sans MS" panose="030F0702030302020204" pitchFamily="66" charset="0"/>
                <a:ea typeface="Yu Mincho Light" panose="02020300000000000000" pitchFamily="18" charset="-128"/>
              </a:rPr>
              <a:t>Observación</a:t>
            </a:r>
            <a:r>
              <a:rPr lang="es-ES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 </a:t>
            </a:r>
            <a:r>
              <a:rPr lang="es-ES" sz="2600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En principio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el error depende mucho del número de puntos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considerados (cuanto mayor el número de puntos, más crece el error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porque contiene más sumandos positivos); este </a:t>
            </a:r>
            <a:r>
              <a:rPr lang="es-ES" sz="2600" b="1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ha sido el caso en los 3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>
                <a:latin typeface="Comic Sans MS" panose="030F0702030302020204" pitchFamily="66" charset="0"/>
                <a:ea typeface="Yu Mincho Light" panose="02020300000000000000" pitchFamily="18" charset="-128"/>
              </a:rPr>
              <a:t>ejemplos presentados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donde el error ha sido mucho mayor para conjuntos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de 6 puntos (Ejemplos 1 y 2) que para el conjunto de 12 puntos (Ejemplo 3).</a:t>
            </a:r>
            <a:endParaRPr lang="es-ES" sz="2600" dirty="0"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9C7F4F5-6334-272D-3DBB-7F62C5AED355}"/>
              </a:ext>
            </a:extLst>
          </p:cNvPr>
          <p:cNvSpPr txBox="1">
            <a:spLocks/>
          </p:cNvSpPr>
          <p:nvPr/>
        </p:nvSpPr>
        <p:spPr>
          <a:xfrm>
            <a:off x="133305" y="4757486"/>
            <a:ext cx="12142268" cy="152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Para evitar esta dependencia en cierta medida (y así poder comparar errores)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se suele calcular el cociente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E/n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llamado </a:t>
            </a:r>
            <a:r>
              <a:rPr lang="es-ES" sz="2600" i="1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error cuadrático medio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93965C4-BDCF-292A-C657-B9EBE5AF49F7}"/>
              </a:ext>
            </a:extLst>
          </p:cNvPr>
          <p:cNvSpPr txBox="1">
            <a:spLocks/>
          </p:cNvSpPr>
          <p:nvPr/>
        </p:nvSpPr>
        <p:spPr>
          <a:xfrm>
            <a:off x="537256" y="5236469"/>
            <a:ext cx="11301483" cy="152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                                                       Así: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E/6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(Ejemplo 1) </a:t>
            </a:r>
            <a:r>
              <a:rPr lang="es-ES" sz="2400" dirty="0">
                <a:latin typeface="Comic Sans MS" panose="030F0702030302020204" pitchFamily="66" charset="0"/>
              </a:rPr>
              <a:t>= 0.854,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E/6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(Ejemplo 2) </a:t>
            </a:r>
            <a:r>
              <a:rPr lang="es-ES" sz="2400" dirty="0">
                <a:latin typeface="Comic Sans MS" panose="030F0702030302020204" pitchFamily="66" charset="0"/>
              </a:rPr>
              <a:t>= 0.433,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E/12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(Ejemplo 3) </a:t>
            </a:r>
            <a:r>
              <a:rPr lang="es-ES" sz="2400" dirty="0">
                <a:latin typeface="Comic Sans MS" panose="030F0702030302020204" pitchFamily="66" charset="0"/>
              </a:rPr>
              <a:t>= 0.041. </a:t>
            </a:r>
          </a:p>
        </p:txBody>
      </p:sp>
    </p:spTree>
    <p:extLst>
      <p:ext uri="{BB962C8B-B14F-4D97-AF65-F5344CB8AC3E}">
        <p14:creationId xmlns:p14="http://schemas.microsoft.com/office/powerpoint/2010/main" val="20953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7BA2D-AE70-49B8-D9B1-6BD8FE39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B5990C-C39D-AE47-4CF7-41C91409C664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 El objetivo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BB457B7-D782-D824-21D3-801A6D8F3DB8}"/>
              </a:ext>
            </a:extLst>
          </p:cNvPr>
          <p:cNvSpPr txBox="1">
            <a:spLocks/>
          </p:cNvSpPr>
          <p:nvPr/>
        </p:nvSpPr>
        <p:spPr>
          <a:xfrm>
            <a:off x="391257" y="1379688"/>
            <a:ext cx="11409486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Encontrar los valores de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que mejor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ajustan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los </a:t>
            </a: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puntos dados a la función  y(x) =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+ </a:t>
            </a:r>
            <a:r>
              <a:rPr lang="es-ES" dirty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</a:t>
            </a:r>
            <a:r>
              <a:rPr lang="es-ES" dirty="0">
                <a:latin typeface="Comic Sans MS" panose="030F0702030302020204" pitchFamily="66" charset="0"/>
              </a:rPr>
              <a:t>;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esto es, los valores de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tales </a:t>
            </a:r>
            <a:r>
              <a:rPr lang="es-ES" dirty="0">
                <a:latin typeface="Comic Sans MS" panose="030F0702030302020204" pitchFamily="66" charset="0"/>
              </a:rPr>
              <a:t>que la diferencia (en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valor absoluto)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|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)|  </a:t>
            </a:r>
            <a:r>
              <a:rPr lang="es-ES" dirty="0">
                <a:latin typeface="Comic Sans MS" panose="030F0702030302020204" pitchFamily="66" charset="0"/>
              </a:rPr>
              <a:t>sea lo menor posible para el conjunto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de  n  puntos dados.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DBF04E1-4FE3-B9CD-EF7D-5E720C3B6A49}"/>
              </a:ext>
            </a:extLst>
          </p:cNvPr>
          <p:cNvSpPr txBox="1">
            <a:spLocks/>
          </p:cNvSpPr>
          <p:nvPr/>
        </p:nvSpPr>
        <p:spPr>
          <a:xfrm>
            <a:off x="391257" y="4005495"/>
            <a:ext cx="1180074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Este objetivo se suele precisar buscando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el mínimo valor posible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para la suma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   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∙∙∙∙ +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  </a:t>
            </a:r>
            <a:r>
              <a:rPr lang="es-ES" i="1" dirty="0">
                <a:latin typeface="Comic Sans MS" panose="030F0702030302020204" pitchFamily="66" charset="0"/>
              </a:rPr>
              <a:t>(    </a:t>
            </a:r>
            <a:r>
              <a:rPr lang="es-ES" i="1" dirty="0">
                <a:solidFill>
                  <a:srgbClr val="FF0000"/>
                </a:solidFill>
                <a:latin typeface="Comic Sans MS" panose="030F0702030302020204" pitchFamily="66" charset="0"/>
              </a:rPr>
              <a:t>”mínimos cuadrados”</a:t>
            </a:r>
            <a:r>
              <a:rPr lang="es-ES" i="1" dirty="0">
                <a:latin typeface="Comic Sans MS" panose="030F0702030302020204" pitchFamily="66" charset="0"/>
              </a:rPr>
              <a:t>),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suma que habitualmente se escribe como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E(a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) =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Σ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 </a:t>
            </a:r>
            <a:r>
              <a:rPr lang="es-ES" dirty="0">
                <a:latin typeface="Comic Sans MS" panose="030F0702030302020204" pitchFamily="66" charset="0"/>
              </a:rPr>
              <a:t>(“E”  por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”error” </a:t>
            </a:r>
            <a:r>
              <a:rPr lang="es-ES" dirty="0">
                <a:latin typeface="Comic Sans MS" panose="030F0702030302020204" pitchFamily="66" charset="0"/>
              </a:rPr>
              <a:t>cometido</a:t>
            </a:r>
            <a:r>
              <a:rPr lang="es-ES" i="1" dirty="0">
                <a:latin typeface="Comic Sans MS" panose="030F0702030302020204" pitchFamily="66" charset="0"/>
              </a:rPr>
              <a:t>) </a:t>
            </a:r>
            <a:endParaRPr lang="es-ES" baseline="30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DBCC715-D4E4-1C85-79C2-7BCB969B4CE2}"/>
              </a:ext>
            </a:extLst>
          </p:cNvPr>
          <p:cNvCxnSpPr/>
          <p:nvPr/>
        </p:nvCxnSpPr>
        <p:spPr>
          <a:xfrm>
            <a:off x="8082116" y="5299587"/>
            <a:ext cx="31463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CB90F4-11DA-8B30-D1A8-A35EAC73FDFE}"/>
              </a:ext>
            </a:extLst>
          </p:cNvPr>
          <p:cNvSpPr txBox="1"/>
          <p:nvPr/>
        </p:nvSpPr>
        <p:spPr>
          <a:xfrm>
            <a:off x="4215601" y="581069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11D65B-3C1F-FE44-785B-BFDDE2AB996F}"/>
              </a:ext>
            </a:extLst>
          </p:cNvPr>
          <p:cNvSpPr txBox="1"/>
          <p:nvPr/>
        </p:nvSpPr>
        <p:spPr>
          <a:xfrm>
            <a:off x="4125600" y="641973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20050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B8C60-CA84-AF8A-BC62-95C5DE57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1FDCA53-3DF1-0BD2-9E3A-44D614B6AB8E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Caso particular:  </a:t>
            </a:r>
            <a:r>
              <a:rPr lang="es-ES" b="1" i="1" dirty="0">
                <a:solidFill>
                  <a:srgbClr val="FF0000"/>
                </a:solidFill>
              </a:rPr>
              <a:t>aproximación exponencial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5BFDE59-8DFD-3140-C957-5D4041D7A83A}"/>
              </a:ext>
            </a:extLst>
          </p:cNvPr>
          <p:cNvSpPr txBox="1">
            <a:spLocks/>
          </p:cNvSpPr>
          <p:nvPr/>
        </p:nvSpPr>
        <p:spPr>
          <a:xfrm>
            <a:off x="391256" y="1379688"/>
            <a:ext cx="11800744" cy="176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Hay funciones de ajuste que </a:t>
            </a:r>
            <a:r>
              <a:rPr lang="es-ES" b="1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son del tipo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pero que pueden “convertirse” en este tipo tras cierta transformación de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los datos.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CE61EB1-26F8-471D-0B64-EFACDA646FC4}"/>
              </a:ext>
            </a:extLst>
          </p:cNvPr>
          <p:cNvSpPr txBox="1">
            <a:spLocks/>
          </p:cNvSpPr>
          <p:nvPr/>
        </p:nvSpPr>
        <p:spPr>
          <a:xfrm>
            <a:off x="454111" y="3367548"/>
            <a:ext cx="11675033" cy="2975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Un ejemplo es la </a:t>
            </a:r>
            <a:r>
              <a:rPr lang="es-ES" sz="2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aproximación exponencial</a:t>
            </a:r>
            <a:r>
              <a:rPr lang="es-ES" sz="2600" dirty="0">
                <a:latin typeface="Comic Sans MS" panose="030F0702030302020204" pitchFamily="66" charset="0"/>
              </a:rPr>
              <a:t>, donde se quiere ajustar los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datos a una función del tipo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siendo</a:t>
            </a:r>
            <a:r>
              <a:rPr lang="es-ES" dirty="0">
                <a:latin typeface="Comic Sans MS" panose="030F0702030302020204" pitchFamily="66" charset="0"/>
              </a:rPr>
              <a:t>  A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B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los parámetros a determinar para ajustar lo mejor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 posible el conjunto de  n  puntos dados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{ (x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}.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Supondremos inicialmente que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&gt; 0  para toda i = 1, 2, …, n.</a:t>
            </a:r>
            <a:endParaRPr lang="es-E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51EBF-1539-6C1D-8427-EC68EDD7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FC6467B-A5B4-A5CC-100B-C669BB93490A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caso particular:  </a:t>
            </a:r>
            <a:r>
              <a:rPr lang="es-ES" b="1" i="1" dirty="0">
                <a:solidFill>
                  <a:srgbClr val="FF0000"/>
                </a:solidFill>
              </a:rPr>
              <a:t>aproximación exponencial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1E45D2-60EA-E9E5-2721-90C0C7769659}"/>
              </a:ext>
            </a:extLst>
          </p:cNvPr>
          <p:cNvSpPr txBox="1">
            <a:spLocks/>
          </p:cNvSpPr>
          <p:nvPr/>
        </p:nvSpPr>
        <p:spPr>
          <a:xfrm>
            <a:off x="395117" y="1632649"/>
            <a:ext cx="11675033" cy="289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Si t</a:t>
            </a:r>
            <a:r>
              <a:rPr lang="es-ES" sz="2600" dirty="0">
                <a:latin typeface="Comic Sans MS" panose="030F0702030302020204" pitchFamily="66" charset="0"/>
              </a:rPr>
              <a:t>omamos el logaritmo neperiano de ambos miembros de la igualdad 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 y =</a:t>
            </a:r>
            <a:r>
              <a:rPr lang="es-ES" sz="2600" dirty="0">
                <a:latin typeface="Comic Sans MS" panose="030F0702030302020204" pitchFamily="66" charset="0"/>
              </a:rPr>
              <a:t> A </a:t>
            </a:r>
            <a:r>
              <a:rPr lang="es-ES" sz="2600" dirty="0" err="1">
                <a:latin typeface="Comic Sans MS" panose="030F0702030302020204" pitchFamily="66" charset="0"/>
              </a:rPr>
              <a:t>e</a:t>
            </a:r>
            <a:r>
              <a:rPr lang="es-ES" sz="2600" baseline="30000" dirty="0" err="1">
                <a:latin typeface="Comic Sans MS" panose="030F0702030302020204" pitchFamily="66" charset="0"/>
              </a:rPr>
              <a:t>Bx</a:t>
            </a:r>
            <a:r>
              <a:rPr lang="es-ES" sz="2600" dirty="0">
                <a:latin typeface="Comic Sans MS" panose="030F0702030302020204" pitchFamily="66" charset="0"/>
              </a:rPr>
              <a:t>  obtenemos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93A8E97E-8FA2-8B5E-F472-6F812DB29DAE}"/>
              </a:ext>
            </a:extLst>
          </p:cNvPr>
          <p:cNvSpPr/>
          <p:nvPr/>
        </p:nvSpPr>
        <p:spPr>
          <a:xfrm>
            <a:off x="3333137" y="2691682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B4DA8EC-5647-3E82-321F-B2C3A33D9D92}"/>
              </a:ext>
            </a:extLst>
          </p:cNvPr>
          <p:cNvSpPr txBox="1">
            <a:spLocks/>
          </p:cNvSpPr>
          <p:nvPr/>
        </p:nvSpPr>
        <p:spPr>
          <a:xfrm>
            <a:off x="637617" y="2163097"/>
            <a:ext cx="11675033" cy="159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(y) =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(A) + </a:t>
            </a:r>
            <a:r>
              <a:rPr lang="es-ES" dirty="0" err="1">
                <a:latin typeface="Comic Sans MS" panose="030F0702030302020204" pitchFamily="66" charset="0"/>
              </a:rPr>
              <a:t>Bx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43155B4-E361-D92C-5E6E-D3CF1A801A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3871" y="2655240"/>
            <a:ext cx="11258779" cy="213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                                                                         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(y) = a +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bx</a:t>
            </a:r>
            <a:r>
              <a:rPr lang="es-ES" dirty="0">
                <a:latin typeface="Comic Sans MS" panose="030F0702030302020204" pitchFamily="66" charset="0"/>
              </a:rPr>
              <a:t>, con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                            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(A) = a 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A=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dirty="0">
                <a:latin typeface="Comic Sans MS" panose="030F0702030302020204" pitchFamily="66" charset="0"/>
              </a:rPr>
              <a:t>),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B=b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536E6D5-A7E5-70F1-7AE7-7517E0D11EAF}"/>
              </a:ext>
            </a:extLst>
          </p:cNvPr>
          <p:cNvSpPr/>
          <p:nvPr/>
        </p:nvSpPr>
        <p:spPr>
          <a:xfrm>
            <a:off x="7426800" y="2692800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A98FD60-B59E-F615-4D4F-7318A98F3E1D}"/>
              </a:ext>
            </a:extLst>
          </p:cNvPr>
          <p:cNvSpPr txBox="1">
            <a:spLocks/>
          </p:cNvSpPr>
          <p:nvPr/>
        </p:nvSpPr>
        <p:spPr>
          <a:xfrm>
            <a:off x="516891" y="2655240"/>
            <a:ext cx="3163529" cy="101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y) =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 </a:t>
            </a:r>
            <a:r>
              <a:rPr lang="es-ES" dirty="0" err="1"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latin typeface="Comic Sans MS" panose="030F0702030302020204" pitchFamily="66" charset="0"/>
              </a:rPr>
              <a:t>Bx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4FE7996-C38C-25CB-CF51-E17108F4F8C0}"/>
              </a:ext>
            </a:extLst>
          </p:cNvPr>
          <p:cNvSpPr txBox="1">
            <a:spLocks/>
          </p:cNvSpPr>
          <p:nvPr/>
        </p:nvSpPr>
        <p:spPr>
          <a:xfrm>
            <a:off x="395117" y="3967810"/>
            <a:ext cx="11675033" cy="289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Por lo tanto, tomando como datos los  n  puntos</a:t>
            </a:r>
          </a:p>
          <a:p>
            <a:pPr marL="0" indent="0">
              <a:buNone/>
            </a:pP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 , (x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)),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,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8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8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podemos encontrar su </a:t>
            </a:r>
            <a:r>
              <a:rPr lang="es-ES" sz="2600" i="1" dirty="0">
                <a:latin typeface="Comic Sans MS" panose="030F0702030302020204" pitchFamily="66" charset="0"/>
              </a:rPr>
              <a:t>recta de regresión </a:t>
            </a:r>
            <a:r>
              <a:rPr lang="es-ES" sz="2600" dirty="0">
                <a:latin typeface="Comic Sans MS" panose="030F0702030302020204" pitchFamily="66" charset="0"/>
              </a:rPr>
              <a:t>para determinar a, b  y, a partir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de estos valores, encontrar los mejores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como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A =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build="p"/>
      <p:bldP spid="9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B16F0-9A57-9DEA-B801-92DE4108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95C5749-7F45-0091-1185-2E68386220D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caso particular:  </a:t>
            </a:r>
            <a:r>
              <a:rPr lang="es-ES" b="1" i="1" dirty="0">
                <a:solidFill>
                  <a:srgbClr val="FF0000"/>
                </a:solidFill>
              </a:rPr>
              <a:t>aproximación exponencial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65DFF8D-393C-8B37-5951-8D083A6B7294}"/>
              </a:ext>
            </a:extLst>
          </p:cNvPr>
          <p:cNvSpPr txBox="1">
            <a:spLocks/>
          </p:cNvSpPr>
          <p:nvPr/>
        </p:nvSpPr>
        <p:spPr>
          <a:xfrm>
            <a:off x="395116" y="1445094"/>
            <a:ext cx="11796884" cy="479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- 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En caso de que fuera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&lt; 0  para toda i = 1, 2, …, 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deberíamos proceder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de forma similar, encontrando la recta de regresión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(-y) = a +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bx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(es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decir, a partir de los datos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,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)),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  <a:r>
              <a:rPr lang="es-ES" sz="2600" dirty="0">
                <a:latin typeface="Comic Sans MS" panose="030F0702030302020204" pitchFamily="66" charset="0"/>
              </a:rPr>
              <a:t>)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y, a partir de estos  a, b, deducir los mejores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como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A = - </a:t>
            </a:r>
            <a:r>
              <a:rPr lang="es-ES" sz="2600" u="sng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   </a:t>
            </a:r>
            <a:r>
              <a:rPr lang="es-ES" sz="2600" dirty="0">
                <a:latin typeface="Comic Sans MS" panose="030F0702030302020204" pitchFamily="66" charset="0"/>
              </a:rPr>
              <a:t>para el ajuste   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2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B978E5F-A54A-F617-2585-AAA9B60933E6}"/>
              </a:ext>
            </a:extLst>
          </p:cNvPr>
          <p:cNvSpPr txBox="1">
            <a:spLocks/>
          </p:cNvSpPr>
          <p:nvPr/>
        </p:nvSpPr>
        <p:spPr>
          <a:xfrm>
            <a:off x="272212" y="4020542"/>
            <a:ext cx="11919787" cy="4798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- 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 en caso de que hubiera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’s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de distinto signo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deberíamos tomar en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primer lugar un valor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C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R, C &gt; 0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, tal que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+ C &gt; 0 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para toda i = 1,…, n.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Y encontrar la recta de regresión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(y + C) = a +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bx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(es decir, a partir de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los datos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+C)) ,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+C)),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+C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  <a:r>
              <a:rPr lang="es-ES" sz="2600" dirty="0">
                <a:latin typeface="Comic Sans MS" panose="030F0702030302020204" pitchFamily="66" charset="0"/>
              </a:rPr>
              <a:t>), para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deducir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los mejores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(para aquel valor </a:t>
            </a:r>
            <a:r>
              <a:rPr lang="es-ES" sz="2600">
                <a:latin typeface="Comic Sans MS" panose="030F0702030302020204" pitchFamily="66" charset="0"/>
                <a:ea typeface="Cambria Math" panose="02040503050406030204" pitchFamily="18" charset="0"/>
              </a:rPr>
              <a:t>de C) como  </a:t>
            </a:r>
            <a:endParaRPr lang="es-ES" sz="26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A = </a:t>
            </a:r>
            <a:r>
              <a:rPr lang="es-ES" sz="2600" u="sng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   </a:t>
            </a:r>
            <a:r>
              <a:rPr lang="es-ES" sz="2600" dirty="0">
                <a:latin typeface="Comic Sans MS" panose="030F0702030302020204" pitchFamily="66" charset="0"/>
              </a:rPr>
              <a:t>para el ajuste   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2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600" u="sng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- C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A0FB-4A51-CDB6-F769-D7FDAA66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27454A23-F40B-343D-F0A8-48FECFEC646F}"/>
              </a:ext>
            </a:extLst>
          </p:cNvPr>
          <p:cNvSpPr/>
          <p:nvPr/>
        </p:nvSpPr>
        <p:spPr>
          <a:xfrm>
            <a:off x="275303" y="152724"/>
            <a:ext cx="11709019" cy="300343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29D2676-D14D-508C-E54D-A41EF7284133}"/>
              </a:ext>
            </a:extLst>
          </p:cNvPr>
          <p:cNvSpPr txBox="1">
            <a:spLocks/>
          </p:cNvSpPr>
          <p:nvPr/>
        </p:nvSpPr>
        <p:spPr>
          <a:xfrm>
            <a:off x="2812026" y="-164256"/>
            <a:ext cx="9497961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Vamos a encontrar los valores de  A, B </a:t>
            </a:r>
            <a:r>
              <a:rPr lang="es-ES_tradnl" sz="2500" dirty="0">
                <a:latin typeface="Comic Sans MS" panose="030F0702030302020204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∈ R  </a:t>
            </a:r>
            <a:r>
              <a:rPr lang="es-ES" sz="2500" dirty="0">
                <a:latin typeface="Comic Sans MS" panose="030F0702030302020204" pitchFamily="66" charset="0"/>
              </a:rPr>
              <a:t>que mejor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ajustan el conjunto de 10 puntos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{ (0, 2.1), (0.3, 1.911), (0.39, 1.75), (0.54, 1.915), (0.63, 1.716), 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 (0.78, 1.422), (0.96, 1.047), (1.14, 0.635), (1.32, 0.196), (1.41, 0.22) },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a una función exponencial del tipo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y(x) = A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5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2E835CE-558A-B3D9-9E70-3BEBDD657413}"/>
              </a:ext>
            </a:extLst>
          </p:cNvPr>
          <p:cNvSpPr txBox="1">
            <a:spLocks/>
          </p:cNvSpPr>
          <p:nvPr/>
        </p:nvSpPr>
        <p:spPr>
          <a:xfrm>
            <a:off x="401728" y="251341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chemeClr val="bg1"/>
                </a:solidFill>
              </a:rPr>
              <a:t>Ejemplo 4 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7A61095-501F-D65C-A119-C2B22E4A6FEF}"/>
              </a:ext>
            </a:extLst>
          </p:cNvPr>
          <p:cNvSpPr txBox="1">
            <a:spLocks/>
          </p:cNvSpPr>
          <p:nvPr/>
        </p:nvSpPr>
        <p:spPr>
          <a:xfrm>
            <a:off x="567981" y="3788119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Organicemos ahora los datos en una tabla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38BF972-5FBC-8227-EC63-98ACE1543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22261"/>
              </p:ext>
            </p:extLst>
          </p:nvPr>
        </p:nvGraphicFramePr>
        <p:xfrm>
          <a:off x="1727903" y="4351337"/>
          <a:ext cx="9126906" cy="184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564197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Dato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E5828-1C57-578B-8DAD-075430D02157}"/>
              </a:ext>
            </a:extLst>
          </p:cNvPr>
          <p:cNvSpPr txBox="1">
            <a:spLocks/>
          </p:cNvSpPr>
          <p:nvPr/>
        </p:nvSpPr>
        <p:spPr>
          <a:xfrm>
            <a:off x="567981" y="3306553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Notemos que las segundas coordenadas de los puntos son todas  positivas.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42311-FD24-21FF-DD47-F65AAB30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43838CD-E07F-E7F4-C166-C6B681041C14}"/>
              </a:ext>
            </a:extLst>
          </p:cNvPr>
          <p:cNvSpPr txBox="1">
            <a:spLocks/>
          </p:cNvSpPr>
          <p:nvPr/>
        </p:nvSpPr>
        <p:spPr>
          <a:xfrm>
            <a:off x="567981" y="487378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Calculemos ahora la recta de regresión para los pares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)), </a:t>
            </a:r>
            <a:r>
              <a:rPr lang="es-ES" sz="2500" dirty="0">
                <a:solidFill>
                  <a:srgbClr val="0070C0"/>
                </a:solidFill>
              </a:rPr>
              <a:t>para lo que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primero ampliaremos la tabla anterior con el valor de 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rgbClr val="0070C0"/>
                </a:solidFill>
              </a:rPr>
              <a:t>para cada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1774E2-9D86-E045-B841-660ED2CB0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07140"/>
              </p:ext>
            </p:extLst>
          </p:nvPr>
        </p:nvGraphicFramePr>
        <p:xfrm>
          <a:off x="1403438" y="1689462"/>
          <a:ext cx="9126906" cy="184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564197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Dato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947CF52-E903-8808-4AAB-EC3E13D91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02016"/>
              </p:ext>
            </p:extLst>
          </p:nvPr>
        </p:nvGraphicFramePr>
        <p:xfrm>
          <a:off x="1403438" y="3530412"/>
          <a:ext cx="91269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ln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-0.454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-1.629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-1.514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3AF8918-2FB3-AD28-AFC0-2477C34FC88C}"/>
              </a:ext>
            </a:extLst>
          </p:cNvPr>
          <p:cNvSpPr txBox="1">
            <a:spLocks/>
          </p:cNvSpPr>
          <p:nvPr/>
        </p:nvSpPr>
        <p:spPr>
          <a:xfrm>
            <a:off x="283990" y="4732496"/>
            <a:ext cx="11624019" cy="1307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 Tras unos simples cálculos obtenemos: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5B6B25-5287-574D-93DF-E55AE34E09BD}"/>
              </a:ext>
            </a:extLst>
          </p:cNvPr>
          <p:cNvSpPr txBox="1"/>
          <p:nvPr/>
        </p:nvSpPr>
        <p:spPr>
          <a:xfrm>
            <a:off x="253091" y="521747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2F375-FB6F-70CC-F8E5-1A636217DF0E}"/>
              </a:ext>
            </a:extLst>
          </p:cNvPr>
          <p:cNvSpPr txBox="1"/>
          <p:nvPr/>
        </p:nvSpPr>
        <p:spPr>
          <a:xfrm>
            <a:off x="254489" y="5439455"/>
            <a:ext cx="1826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7.470,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8B390E-D088-8EC4-6A4C-9289731DDEAB}"/>
              </a:ext>
            </a:extLst>
          </p:cNvPr>
          <p:cNvSpPr txBox="1"/>
          <p:nvPr/>
        </p:nvSpPr>
        <p:spPr>
          <a:xfrm>
            <a:off x="225039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A04D6-69CC-7D62-E16C-A17E55F074C3}"/>
              </a:ext>
            </a:extLst>
          </p:cNvPr>
          <p:cNvSpPr txBox="1"/>
          <p:nvPr/>
        </p:nvSpPr>
        <p:spPr>
          <a:xfrm>
            <a:off x="2006657" y="5426714"/>
            <a:ext cx="243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 = -0.061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3723DF-9C4F-C6F6-15EC-DBDC31A37F93}"/>
              </a:ext>
            </a:extLst>
          </p:cNvPr>
          <p:cNvSpPr txBox="1"/>
          <p:nvPr/>
        </p:nvSpPr>
        <p:spPr>
          <a:xfrm>
            <a:off x="4372222" y="5422891"/>
            <a:ext cx="243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= 7.490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2C3797-EE3B-29EB-57B4-59C7D643341E}"/>
              </a:ext>
            </a:extLst>
          </p:cNvPr>
          <p:cNvSpPr txBox="1"/>
          <p:nvPr/>
        </p:nvSpPr>
        <p:spPr>
          <a:xfrm>
            <a:off x="6663439" y="5405249"/>
            <a:ext cx="2644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= 7.277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548D74-CC3F-7212-21F2-7499ABF0AE74}"/>
              </a:ext>
            </a:extLst>
          </p:cNvPr>
          <p:cNvSpPr txBox="1"/>
          <p:nvPr/>
        </p:nvSpPr>
        <p:spPr>
          <a:xfrm>
            <a:off x="9307456" y="5371362"/>
            <a:ext cx="288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 = -3.381 ,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AE2731-4088-7CDD-20C2-5E96C3D4151A}"/>
              </a:ext>
            </a:extLst>
          </p:cNvPr>
          <p:cNvSpPr txBox="1"/>
          <p:nvPr/>
        </p:nvSpPr>
        <p:spPr>
          <a:xfrm>
            <a:off x="1979985" y="574154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E05324-6F86-3E5A-063A-BD53039DEBDF}"/>
              </a:ext>
            </a:extLst>
          </p:cNvPr>
          <p:cNvSpPr txBox="1"/>
          <p:nvPr/>
        </p:nvSpPr>
        <p:spPr>
          <a:xfrm>
            <a:off x="4336837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0F7B40-0891-99E1-CD4A-90B7748DC387}"/>
              </a:ext>
            </a:extLst>
          </p:cNvPr>
          <p:cNvSpPr txBox="1"/>
          <p:nvPr/>
        </p:nvSpPr>
        <p:spPr>
          <a:xfrm>
            <a:off x="6646115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779CD26-477A-716F-D3DA-5D49AFF8CE12}"/>
              </a:ext>
            </a:extLst>
          </p:cNvPr>
          <p:cNvSpPr txBox="1"/>
          <p:nvPr/>
        </p:nvSpPr>
        <p:spPr>
          <a:xfrm>
            <a:off x="9265224" y="56788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7CF2AE-AF06-C269-62C4-8F865E68A3F9}"/>
              </a:ext>
            </a:extLst>
          </p:cNvPr>
          <p:cNvSpPr txBox="1"/>
          <p:nvPr/>
        </p:nvSpPr>
        <p:spPr>
          <a:xfrm>
            <a:off x="1978605" y="522116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D3C170B-D782-A6DD-2198-B66AA5EFB856}"/>
              </a:ext>
            </a:extLst>
          </p:cNvPr>
          <p:cNvSpPr txBox="1"/>
          <p:nvPr/>
        </p:nvSpPr>
        <p:spPr>
          <a:xfrm>
            <a:off x="4336837" y="524204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704A27B-FD93-3463-873E-17AFBBEA1B16}"/>
              </a:ext>
            </a:extLst>
          </p:cNvPr>
          <p:cNvSpPr txBox="1"/>
          <p:nvPr/>
        </p:nvSpPr>
        <p:spPr>
          <a:xfrm>
            <a:off x="6628054" y="523380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B848A9-7D7A-4560-CAA7-2D28222F70FE}"/>
              </a:ext>
            </a:extLst>
          </p:cNvPr>
          <p:cNvSpPr txBox="1"/>
          <p:nvPr/>
        </p:nvSpPr>
        <p:spPr>
          <a:xfrm>
            <a:off x="9283562" y="518669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A55BDB50-8386-7D24-1CDB-99A792C6858A}"/>
              </a:ext>
            </a:extLst>
          </p:cNvPr>
          <p:cNvSpPr txBox="1">
            <a:spLocks/>
          </p:cNvSpPr>
          <p:nvPr/>
        </p:nvSpPr>
        <p:spPr>
          <a:xfrm>
            <a:off x="363760" y="6284133"/>
            <a:ext cx="11624019" cy="523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600" dirty="0">
                <a:solidFill>
                  <a:srgbClr val="0070C0"/>
                </a:solidFill>
              </a:rPr>
              <a:t>   </a:t>
            </a:r>
            <a:r>
              <a:rPr lang="es-ES" sz="10000" dirty="0">
                <a:solidFill>
                  <a:srgbClr val="0070C0"/>
                </a:solidFill>
              </a:rPr>
              <a:t>de donde</a:t>
            </a:r>
            <a:r>
              <a:rPr lang="es-ES" sz="96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45EF-16AA-5DFD-BEBB-494CB26BD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3249E16-58AE-8CF3-3F54-91275AE0B19C}"/>
              </a:ext>
            </a:extLst>
          </p:cNvPr>
          <p:cNvSpPr txBox="1">
            <a:spLocks/>
          </p:cNvSpPr>
          <p:nvPr/>
        </p:nvSpPr>
        <p:spPr>
          <a:xfrm>
            <a:off x="762697" y="68893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  <a:endParaRPr lang="es-E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   = 1.298              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e</a:t>
            </a:r>
            <a:r>
              <a:rPr lang="es-ES" sz="26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1.298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3.662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</a:t>
            </a:r>
            <a:r>
              <a:rPr lang="es-ES" sz="2000" dirty="0">
                <a:latin typeface="Comic Sans MS" panose="030F0702030302020204" pitchFamily="66" charset="0"/>
              </a:rPr>
              <a:t>     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D11818-47C0-C692-E44F-F780353BCA6C}"/>
              </a:ext>
            </a:extLst>
          </p:cNvPr>
          <p:cNvSpPr txBox="1"/>
          <p:nvPr/>
        </p:nvSpPr>
        <p:spPr>
          <a:xfrm>
            <a:off x="2056716" y="14072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444900-822D-C889-3DAF-100077F9B6F4}"/>
              </a:ext>
            </a:extLst>
          </p:cNvPr>
          <p:cNvSpPr txBox="1"/>
          <p:nvPr/>
        </p:nvSpPr>
        <p:spPr>
          <a:xfrm>
            <a:off x="3971850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66BABA-26FD-6996-7C5F-142DDF72B467}"/>
              </a:ext>
            </a:extLst>
          </p:cNvPr>
          <p:cNvSpPr txBox="1"/>
          <p:nvPr/>
        </p:nvSpPr>
        <p:spPr>
          <a:xfrm>
            <a:off x="2885745" y="138408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E0BA39-F381-C851-0056-321BC053A968}"/>
              </a:ext>
            </a:extLst>
          </p:cNvPr>
          <p:cNvSpPr txBox="1"/>
          <p:nvPr/>
        </p:nvSpPr>
        <p:spPr>
          <a:xfrm>
            <a:off x="4517804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79C9A7-2AF5-9227-3F98-CC2C607194DD}"/>
              </a:ext>
            </a:extLst>
          </p:cNvPr>
          <p:cNvSpPr txBox="1"/>
          <p:nvPr/>
        </p:nvSpPr>
        <p:spPr>
          <a:xfrm>
            <a:off x="2779265" y="231654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14460D-783F-F1B5-3273-24BB1FB5ED41}"/>
              </a:ext>
            </a:extLst>
          </p:cNvPr>
          <p:cNvSpPr txBox="1"/>
          <p:nvPr/>
        </p:nvSpPr>
        <p:spPr>
          <a:xfrm>
            <a:off x="4026835" y="229544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86A725-9329-BA8B-67EA-8BBC72F8A652}"/>
              </a:ext>
            </a:extLst>
          </p:cNvPr>
          <p:cNvSpPr txBox="1"/>
          <p:nvPr/>
        </p:nvSpPr>
        <p:spPr>
          <a:xfrm>
            <a:off x="3999902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2A7C85-BD0E-8F18-F9EC-FFF385C48981}"/>
              </a:ext>
            </a:extLst>
          </p:cNvPr>
          <p:cNvSpPr txBox="1"/>
          <p:nvPr/>
        </p:nvSpPr>
        <p:spPr>
          <a:xfrm>
            <a:off x="2916568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ABB27C-086F-996E-652C-D9F6D30E0306}"/>
              </a:ext>
            </a:extLst>
          </p:cNvPr>
          <p:cNvSpPr txBox="1"/>
          <p:nvPr/>
        </p:nvSpPr>
        <p:spPr>
          <a:xfrm>
            <a:off x="2056716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15D90AE-A8D9-13AA-B7E4-DA903449DAC6}"/>
              </a:ext>
            </a:extLst>
          </p:cNvPr>
          <p:cNvSpPr txBox="1"/>
          <p:nvPr/>
        </p:nvSpPr>
        <p:spPr>
          <a:xfrm>
            <a:off x="4517804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198DC3-80F3-7612-FF72-D588D91F78E3}"/>
              </a:ext>
            </a:extLst>
          </p:cNvPr>
          <p:cNvSpPr txBox="1"/>
          <p:nvPr/>
        </p:nvSpPr>
        <p:spPr>
          <a:xfrm>
            <a:off x="2835369" y="179825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A4151C-6C01-A574-3BEE-20DC7E46D1A8}"/>
              </a:ext>
            </a:extLst>
          </p:cNvPr>
          <p:cNvSpPr txBox="1"/>
          <p:nvPr/>
        </p:nvSpPr>
        <p:spPr>
          <a:xfrm>
            <a:off x="4067082" y="181480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D1CFC3D-FE93-C97D-3A08-D10C1603CAAA}"/>
              </a:ext>
            </a:extLst>
          </p:cNvPr>
          <p:cNvCxnSpPr>
            <a:cxnSpLocks/>
          </p:cNvCxnSpPr>
          <p:nvPr/>
        </p:nvCxnSpPr>
        <p:spPr>
          <a:xfrm>
            <a:off x="2056716" y="1802772"/>
            <a:ext cx="3754149" cy="1341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53D337B5-CD53-4EFC-74E5-9A69B669D2A1}"/>
              </a:ext>
            </a:extLst>
          </p:cNvPr>
          <p:cNvSpPr txBox="1">
            <a:spLocks/>
          </p:cNvSpPr>
          <p:nvPr/>
        </p:nvSpPr>
        <p:spPr>
          <a:xfrm>
            <a:off x="762697" y="2083477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000" dirty="0">
                <a:latin typeface="Comic Sans MS" panose="030F0702030302020204" pitchFamily="66" charset="0"/>
              </a:rPr>
              <a:t>  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</a:t>
            </a:r>
            <a:endParaRPr lang="es-E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 = -1.746               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-1.746 </a:t>
            </a:r>
          </a:p>
          <a:p>
            <a:pPr marL="0" indent="0">
              <a:buNone/>
            </a:pP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</a:t>
            </a:r>
            <a:r>
              <a:rPr lang="es-ES" sz="2000" dirty="0">
                <a:latin typeface="Comic Sans MS" panose="030F0702030302020204" pitchFamily="66" charset="0"/>
              </a:rPr>
              <a:t>      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9F8B88-2469-9CC7-0DD0-05226C7188F3}"/>
              </a:ext>
            </a:extLst>
          </p:cNvPr>
          <p:cNvSpPr txBox="1"/>
          <p:nvPr/>
        </p:nvSpPr>
        <p:spPr>
          <a:xfrm>
            <a:off x="2355362" y="331613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C0E40D-DEDD-E16C-DB86-23B1E7D68F3F}"/>
              </a:ext>
            </a:extLst>
          </p:cNvPr>
          <p:cNvSpPr txBox="1"/>
          <p:nvPr/>
        </p:nvSpPr>
        <p:spPr>
          <a:xfrm>
            <a:off x="3728835" y="329625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E224E18-3FE1-90A0-C630-5FD92E36A0C9}"/>
              </a:ext>
            </a:extLst>
          </p:cNvPr>
          <p:cNvSpPr txBox="1"/>
          <p:nvPr/>
        </p:nvSpPr>
        <p:spPr>
          <a:xfrm>
            <a:off x="4241798" y="331613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34901A0-65EE-944C-EED6-604328220928}"/>
              </a:ext>
            </a:extLst>
          </p:cNvPr>
          <p:cNvSpPr txBox="1"/>
          <p:nvPr/>
        </p:nvSpPr>
        <p:spPr>
          <a:xfrm>
            <a:off x="2850029" y="41814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E364AB0-24CB-A7BD-4602-CDC5931A560C}"/>
              </a:ext>
            </a:extLst>
          </p:cNvPr>
          <p:cNvSpPr txBox="1"/>
          <p:nvPr/>
        </p:nvSpPr>
        <p:spPr>
          <a:xfrm>
            <a:off x="4133010" y="42142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8F06D4-296D-ED98-B9AA-E6157E196C1E}"/>
              </a:ext>
            </a:extLst>
          </p:cNvPr>
          <p:cNvSpPr txBox="1"/>
          <p:nvPr/>
        </p:nvSpPr>
        <p:spPr>
          <a:xfrm>
            <a:off x="3756887" y="283083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DFA2D76-2A7E-21B6-814D-2B54941D2D19}"/>
              </a:ext>
            </a:extLst>
          </p:cNvPr>
          <p:cNvSpPr txBox="1"/>
          <p:nvPr/>
        </p:nvSpPr>
        <p:spPr>
          <a:xfrm>
            <a:off x="2395689" y="28341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8F3EE6-624B-0DF4-2A55-2E7CD220BDB4}"/>
              </a:ext>
            </a:extLst>
          </p:cNvPr>
          <p:cNvSpPr txBox="1"/>
          <p:nvPr/>
        </p:nvSpPr>
        <p:spPr>
          <a:xfrm>
            <a:off x="4269850" y="284812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B0F6942-1A0B-9B47-2124-C374E6618435}"/>
              </a:ext>
            </a:extLst>
          </p:cNvPr>
          <p:cNvSpPr txBox="1"/>
          <p:nvPr/>
        </p:nvSpPr>
        <p:spPr>
          <a:xfrm>
            <a:off x="2879900" y="373461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BF911F-F878-8189-EDEE-8E6B334530A0}"/>
              </a:ext>
            </a:extLst>
          </p:cNvPr>
          <p:cNvSpPr txBox="1"/>
          <p:nvPr/>
        </p:nvSpPr>
        <p:spPr>
          <a:xfrm>
            <a:off x="4133010" y="370583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5CB5396-B3C9-E960-D824-312710A0E0B2}"/>
              </a:ext>
            </a:extLst>
          </p:cNvPr>
          <p:cNvCxnSpPr/>
          <p:nvPr/>
        </p:nvCxnSpPr>
        <p:spPr>
          <a:xfrm>
            <a:off x="2056716" y="3724480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7F099D9-E3D8-C471-259F-6D438E4A17CF}"/>
              </a:ext>
            </a:extLst>
          </p:cNvPr>
          <p:cNvSpPr txBox="1"/>
          <p:nvPr/>
        </p:nvSpPr>
        <p:spPr>
          <a:xfrm>
            <a:off x="852558" y="4948618"/>
            <a:ext cx="87649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Por lo tanto, la mejor  </a:t>
            </a:r>
            <a:r>
              <a:rPr lang="es-ES" sz="2500" i="1" dirty="0">
                <a:solidFill>
                  <a:srgbClr val="0070C0"/>
                </a:solidFill>
              </a:rPr>
              <a:t>función exponencial  </a:t>
            </a:r>
            <a:r>
              <a:rPr lang="es-ES" sz="2500" dirty="0">
                <a:solidFill>
                  <a:srgbClr val="0070C0"/>
                </a:solidFill>
              </a:rPr>
              <a:t>de tipo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2500" baseline="30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rgbClr val="0070C0"/>
                </a:solidFill>
              </a:rPr>
              <a:t>es: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EE2966F9-2D4C-4F71-CED0-98DA1B06886D}"/>
              </a:ext>
            </a:extLst>
          </p:cNvPr>
          <p:cNvSpPr txBox="1">
            <a:spLocks/>
          </p:cNvSpPr>
          <p:nvPr/>
        </p:nvSpPr>
        <p:spPr>
          <a:xfrm>
            <a:off x="3799358" y="4973796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3.662  e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-1.746 x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29F7014-CB35-9079-D838-18758BC00F2C}"/>
              </a:ext>
            </a:extLst>
          </p:cNvPr>
          <p:cNvSpPr/>
          <p:nvPr/>
        </p:nvSpPr>
        <p:spPr>
          <a:xfrm>
            <a:off x="3895437" y="5822680"/>
            <a:ext cx="385238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F9384A7A-7043-C61D-BD1E-B29F007CFBAC}"/>
              </a:ext>
            </a:extLst>
          </p:cNvPr>
          <p:cNvSpPr/>
          <p:nvPr/>
        </p:nvSpPr>
        <p:spPr>
          <a:xfrm>
            <a:off x="7394333" y="1587285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742B72A6-042B-B6CE-CC71-8C1FA4702495}"/>
              </a:ext>
            </a:extLst>
          </p:cNvPr>
          <p:cNvSpPr/>
          <p:nvPr/>
        </p:nvSpPr>
        <p:spPr>
          <a:xfrm>
            <a:off x="7394333" y="3527992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0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22" grpId="0"/>
      <p:bldP spid="27" grpId="0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E3E2E-0CBE-6D29-AFFF-5AAAF7CAA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E7D13326-6453-0608-1AB1-D56AAC2B1FD7}"/>
              </a:ext>
            </a:extLst>
          </p:cNvPr>
          <p:cNvSpPr/>
          <p:nvPr/>
        </p:nvSpPr>
        <p:spPr>
          <a:xfrm>
            <a:off x="-478800" y="1520785"/>
            <a:ext cx="135585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10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                                          </a:t>
            </a: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                   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-0.895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D37A5AF-9399-46AB-72CD-CDC7F34CB617}"/>
              </a:ext>
            </a:extLst>
          </p:cNvPr>
          <p:cNvSpPr txBox="1"/>
          <p:nvPr/>
        </p:nvSpPr>
        <p:spPr>
          <a:xfrm>
            <a:off x="3819518" y="214181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3B3C762-F1F7-4B8E-2BF0-F4E1EDE96649}"/>
              </a:ext>
            </a:extLst>
          </p:cNvPr>
          <p:cNvSpPr txBox="1"/>
          <p:nvPr/>
        </p:nvSpPr>
        <p:spPr>
          <a:xfrm>
            <a:off x="5455481" y="214181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3B1308D-31B1-CFA8-CA84-79489009C352}"/>
              </a:ext>
            </a:extLst>
          </p:cNvPr>
          <p:cNvSpPr txBox="1"/>
          <p:nvPr/>
        </p:nvSpPr>
        <p:spPr>
          <a:xfrm>
            <a:off x="6074187" y="21627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238508E-3180-2FAF-7730-8712CBFB1B6E}"/>
              </a:ext>
            </a:extLst>
          </p:cNvPr>
          <p:cNvSpPr txBox="1"/>
          <p:nvPr/>
        </p:nvSpPr>
        <p:spPr>
          <a:xfrm>
            <a:off x="2389233" y="30318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477B466-418B-21FB-A5C3-16D8D449CC35}"/>
              </a:ext>
            </a:extLst>
          </p:cNvPr>
          <p:cNvSpPr txBox="1"/>
          <p:nvPr/>
        </p:nvSpPr>
        <p:spPr>
          <a:xfrm>
            <a:off x="3915185" y="301045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FA5DCB3-C0C2-D724-662D-45F8E785679C}"/>
              </a:ext>
            </a:extLst>
          </p:cNvPr>
          <p:cNvSpPr txBox="1"/>
          <p:nvPr/>
        </p:nvSpPr>
        <p:spPr>
          <a:xfrm>
            <a:off x="5878387" y="30200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7CD6D2A-6683-1364-A374-9D97325743A0}"/>
              </a:ext>
            </a:extLst>
          </p:cNvPr>
          <p:cNvSpPr txBox="1"/>
          <p:nvPr/>
        </p:nvSpPr>
        <p:spPr>
          <a:xfrm>
            <a:off x="7851974" y="30235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0FED17C8-A55B-64A8-AC1A-5B1B0A8D6028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845378" y="2528277"/>
            <a:ext cx="776729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9A06CD8F-0CA1-EDB8-ED6D-D2AB3555D04D}"/>
              </a:ext>
            </a:extLst>
          </p:cNvPr>
          <p:cNvSpPr/>
          <p:nvPr/>
        </p:nvSpPr>
        <p:spPr>
          <a:xfrm>
            <a:off x="2022009" y="2612867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Abrir corchete 43">
            <a:extLst>
              <a:ext uri="{FF2B5EF4-FFF2-40B4-BE49-F238E27FC236}">
                <a16:creationId xmlns:a16="http://schemas.microsoft.com/office/drawing/2014/main" id="{E542786B-64EE-EEDD-C7B2-5E105FBC789D}"/>
              </a:ext>
            </a:extLst>
          </p:cNvPr>
          <p:cNvSpPr/>
          <p:nvPr/>
        </p:nvSpPr>
        <p:spPr>
          <a:xfrm flipH="1">
            <a:off x="4714911" y="2631298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9E3BF862-C9B9-5D2A-CE8E-82B22E15CE6E}"/>
              </a:ext>
            </a:extLst>
          </p:cNvPr>
          <p:cNvSpPr/>
          <p:nvPr/>
        </p:nvSpPr>
        <p:spPr>
          <a:xfrm>
            <a:off x="5486089" y="2611304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D00E8022-C456-7EE4-22D5-029AC49540E2}"/>
              </a:ext>
            </a:extLst>
          </p:cNvPr>
          <p:cNvSpPr/>
          <p:nvPr/>
        </p:nvSpPr>
        <p:spPr>
          <a:xfrm flipH="1">
            <a:off x="9195286" y="2627804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8BA0C04-B213-3B00-75F0-4F64530187D3}"/>
              </a:ext>
            </a:extLst>
          </p:cNvPr>
          <p:cNvSpPr txBox="1"/>
          <p:nvPr/>
        </p:nvSpPr>
        <p:spPr>
          <a:xfrm>
            <a:off x="4821596" y="251058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33BF203-58F4-6118-84BB-A7018ACFE8C3}"/>
              </a:ext>
            </a:extLst>
          </p:cNvPr>
          <p:cNvSpPr txBox="1"/>
          <p:nvPr/>
        </p:nvSpPr>
        <p:spPr>
          <a:xfrm>
            <a:off x="9338400" y="252827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2A4B1A7-3A8A-5C64-D23A-806944DAE22E}"/>
              </a:ext>
            </a:extLst>
          </p:cNvPr>
          <p:cNvSpPr txBox="1"/>
          <p:nvPr/>
        </p:nvSpPr>
        <p:spPr>
          <a:xfrm>
            <a:off x="3826921" y="165054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26ED278-DCB3-57BC-B904-E20C40DCD787}"/>
              </a:ext>
            </a:extLst>
          </p:cNvPr>
          <p:cNvSpPr txBox="1"/>
          <p:nvPr/>
        </p:nvSpPr>
        <p:spPr>
          <a:xfrm>
            <a:off x="5435046" y="166531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498ABB6-69F2-6EE6-B216-FBA26E220A97}"/>
              </a:ext>
            </a:extLst>
          </p:cNvPr>
          <p:cNvSpPr txBox="1"/>
          <p:nvPr/>
        </p:nvSpPr>
        <p:spPr>
          <a:xfrm>
            <a:off x="6074187" y="1643612"/>
            <a:ext cx="42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CBDEB01-8B15-0FB8-045A-CC55E43CDB9D}"/>
              </a:ext>
            </a:extLst>
          </p:cNvPr>
          <p:cNvSpPr txBox="1"/>
          <p:nvPr/>
        </p:nvSpPr>
        <p:spPr>
          <a:xfrm>
            <a:off x="2389233" y="251058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A4B1EA9-7C11-5106-4451-B26ECEA5E81F}"/>
              </a:ext>
            </a:extLst>
          </p:cNvPr>
          <p:cNvSpPr txBox="1"/>
          <p:nvPr/>
        </p:nvSpPr>
        <p:spPr>
          <a:xfrm>
            <a:off x="3911426" y="2500095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45BF4E0-9ADD-A339-730D-F0EB5F9239D7}"/>
              </a:ext>
            </a:extLst>
          </p:cNvPr>
          <p:cNvSpPr txBox="1"/>
          <p:nvPr/>
        </p:nvSpPr>
        <p:spPr>
          <a:xfrm>
            <a:off x="5897886" y="251058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F6321F7-FF9E-1EB1-6830-1E60F8BD2D0A}"/>
              </a:ext>
            </a:extLst>
          </p:cNvPr>
          <p:cNvSpPr txBox="1"/>
          <p:nvPr/>
        </p:nvSpPr>
        <p:spPr>
          <a:xfrm>
            <a:off x="7835586" y="248557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C38F1D-269A-1DD1-A2C7-28E5F2AED8F4}"/>
              </a:ext>
            </a:extLst>
          </p:cNvPr>
          <p:cNvSpPr txBox="1"/>
          <p:nvPr/>
        </p:nvSpPr>
        <p:spPr>
          <a:xfrm>
            <a:off x="804901" y="796914"/>
            <a:ext cx="49357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Y el  </a:t>
            </a:r>
            <a:r>
              <a:rPr lang="es-ES" sz="2500" i="1" dirty="0">
                <a:solidFill>
                  <a:srgbClr val="0070C0"/>
                </a:solidFill>
              </a:rPr>
              <a:t>coeficiente de Pearson  </a:t>
            </a:r>
            <a:r>
              <a:rPr lang="es-ES" sz="2500" dirty="0">
                <a:solidFill>
                  <a:srgbClr val="0070C0"/>
                </a:solidFill>
              </a:rPr>
              <a:t>vale: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99FAA-4B70-F77B-0FB7-2C4D911C43E0}"/>
              </a:ext>
            </a:extLst>
          </p:cNvPr>
          <p:cNvSpPr txBox="1"/>
          <p:nvPr/>
        </p:nvSpPr>
        <p:spPr>
          <a:xfrm>
            <a:off x="716374" y="3597594"/>
            <a:ext cx="114646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que tal vez no está lo suficientemente próximo a   </a:t>
            </a:r>
            <a:r>
              <a:rPr lang="es-ES" sz="2500" b="1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±</a:t>
            </a:r>
            <a:r>
              <a:rPr lang="es-ES" sz="2500" b="1" dirty="0">
                <a:solidFill>
                  <a:srgbClr val="0070C0"/>
                </a:solidFill>
              </a:rPr>
              <a:t>1</a:t>
            </a:r>
            <a:r>
              <a:rPr lang="es-ES" sz="2500" dirty="0">
                <a:solidFill>
                  <a:srgbClr val="0070C0"/>
                </a:solidFill>
              </a:rPr>
              <a:t>  como para considerar que  </a:t>
            </a:r>
          </a:p>
          <a:p>
            <a:r>
              <a:rPr lang="es-ES" sz="2500" dirty="0">
                <a:solidFill>
                  <a:srgbClr val="0070C0"/>
                </a:solidFill>
              </a:rPr>
              <a:t>el ajuste exponencial realizado es muy bueno (ver gráfico siguiente).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71D520-4001-4D0E-E5B6-C6C5B93BDE68}"/>
              </a:ext>
            </a:extLst>
          </p:cNvPr>
          <p:cNvSpPr txBox="1">
            <a:spLocks/>
          </p:cNvSpPr>
          <p:nvPr/>
        </p:nvSpPr>
        <p:spPr>
          <a:xfrm>
            <a:off x="-521732" y="4433575"/>
            <a:ext cx="11954426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(A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2400" baseline="30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Bx</a:t>
            </a:r>
            <a:r>
              <a:rPr lang="es-ES" sz="2400" baseline="-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(3.662 e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-1.746 x</a:t>
            </a:r>
            <a:r>
              <a:rPr lang="es-ES" sz="2400" baseline="-2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3.424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,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E/10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0.342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AA1DB0-52E0-9B10-734D-27DC2DFB28E8}"/>
              </a:ext>
            </a:extLst>
          </p:cNvPr>
          <p:cNvSpPr txBox="1"/>
          <p:nvPr/>
        </p:nvSpPr>
        <p:spPr>
          <a:xfrm>
            <a:off x="701015" y="4730405"/>
            <a:ext cx="84850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 De hecho,  el </a:t>
            </a:r>
            <a:r>
              <a:rPr lang="es-ES" sz="2500" i="1" dirty="0">
                <a:solidFill>
                  <a:srgbClr val="0070C0"/>
                </a:solidFill>
              </a:rPr>
              <a:t>error  </a:t>
            </a:r>
            <a:r>
              <a:rPr lang="es-ES" sz="2500" dirty="0">
                <a:solidFill>
                  <a:srgbClr val="0070C0"/>
                </a:solidFill>
              </a:rPr>
              <a:t>(y el cuadrático medio) cometidos valen: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7CF953-3CC2-D2EC-DC29-CB37BDC0338D}"/>
              </a:ext>
            </a:extLst>
          </p:cNvPr>
          <p:cNvSpPr txBox="1"/>
          <p:nvPr/>
        </p:nvSpPr>
        <p:spPr>
          <a:xfrm>
            <a:off x="1268912" y="57713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0E2E8B-BA67-F346-1D19-EC16D03EC8B3}"/>
              </a:ext>
            </a:extLst>
          </p:cNvPr>
          <p:cNvSpPr txBox="1"/>
          <p:nvPr/>
        </p:nvSpPr>
        <p:spPr>
          <a:xfrm>
            <a:off x="1296964" y="52298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114341-9035-5025-B8A0-57460182C3EB}"/>
              </a:ext>
            </a:extLst>
          </p:cNvPr>
          <p:cNvSpPr txBox="1"/>
          <p:nvPr/>
        </p:nvSpPr>
        <p:spPr>
          <a:xfrm>
            <a:off x="3803305" y="524176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474505-B976-4E9A-1510-4F3A4CA98120}"/>
              </a:ext>
            </a:extLst>
          </p:cNvPr>
          <p:cNvSpPr txBox="1"/>
          <p:nvPr/>
        </p:nvSpPr>
        <p:spPr>
          <a:xfrm>
            <a:off x="3747201" y="577909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1093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El contenido generado por IA puede ser incorrecto.">
            <a:extLst>
              <a:ext uri="{FF2B5EF4-FFF2-40B4-BE49-F238E27FC236}">
                <a16:creationId xmlns:a16="http://schemas.microsoft.com/office/drawing/2014/main" id="{EAECFBFD-AE20-B6FA-9CDB-BB71CD01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0" y="389187"/>
            <a:ext cx="10760400" cy="60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19ECA-3BE4-AD7F-E4FB-C795A82A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BA104E-2F93-22B6-165A-80D6158A27FF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Otros casos particulares</a:t>
            </a:r>
            <a:r>
              <a:rPr lang="es-ES" b="1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31CA74D-1144-7819-D982-4A0BDD378EFC}"/>
              </a:ext>
            </a:extLst>
          </p:cNvPr>
          <p:cNvSpPr txBox="1">
            <a:spLocks/>
          </p:cNvSpPr>
          <p:nvPr/>
        </p:nvSpPr>
        <p:spPr>
          <a:xfrm>
            <a:off x="391256" y="1301029"/>
            <a:ext cx="11800744" cy="450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Aparte de la </a:t>
            </a:r>
            <a:r>
              <a:rPr lang="es-ES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aproximación (o ajuste) exponencial,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hay otros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ejemplos típicos de funciones de ajuste que </a:t>
            </a:r>
            <a:r>
              <a:rPr lang="es-ES" b="1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son del tipo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pero que pueden “convertirse” en este tipo tras transformar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los datos de forma conveniente; por ejemplo, la</a:t>
            </a:r>
            <a:r>
              <a:rPr lang="es-ES" sz="2800" dirty="0">
                <a:latin typeface="Comic Sans MS" panose="030F0702030302020204" pitchFamily="66" charset="0"/>
              </a:rPr>
              <a:t>  </a:t>
            </a:r>
            <a:r>
              <a:rPr lang="es-E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aproximación </a:t>
            </a:r>
          </a:p>
          <a:p>
            <a:pPr marL="0" indent="0">
              <a:buNone/>
            </a:pPr>
            <a:r>
              <a:rPr lang="es-E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 potencial</a:t>
            </a:r>
            <a:r>
              <a:rPr lang="es-ES" sz="2800" dirty="0">
                <a:latin typeface="Comic Sans MS" panose="030F0702030302020204" pitchFamily="66" charset="0"/>
              </a:rPr>
              <a:t>, donde se quiere ajustar los datos a una función del tipo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sz="2800" dirty="0">
                <a:latin typeface="Comic Sans MS" panose="030F0702030302020204" pitchFamily="66" charset="0"/>
              </a:rPr>
              <a:t>siendo</a:t>
            </a:r>
            <a:r>
              <a:rPr lang="es-ES" dirty="0">
                <a:latin typeface="Comic Sans MS" panose="030F0702030302020204" pitchFamily="66" charset="0"/>
              </a:rPr>
              <a:t>  A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B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los parámetros a determinar.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002DBEC-DC1D-AF4B-173B-8411B0A4C5B7}"/>
              </a:ext>
            </a:extLst>
          </p:cNvPr>
          <p:cNvSpPr txBox="1">
            <a:spLocks/>
          </p:cNvSpPr>
          <p:nvPr/>
        </p:nvSpPr>
        <p:spPr>
          <a:xfrm>
            <a:off x="516891" y="5671467"/>
            <a:ext cx="11800744" cy="450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 se tratará aquí ninguno de estos ejemplos, se deja como ejercicio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para quien pueda </a:t>
            </a:r>
            <a:r>
              <a:rPr lang="es-ES">
                <a:latin typeface="Comic Sans MS" panose="030F0702030302020204" pitchFamily="66" charset="0"/>
                <a:ea typeface="Yu Mincho Light" panose="02020300000000000000" pitchFamily="18" charset="-128"/>
              </a:rPr>
              <a:t>estar interesado. </a:t>
            </a:r>
            <a:endParaRPr lang="es-ES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3F78F-54F5-147E-A776-4687ED085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hlinkClick r:id="rId2" action="ppaction://hlinksldjump"/>
            <a:extLst>
              <a:ext uri="{FF2B5EF4-FFF2-40B4-BE49-F238E27FC236}">
                <a16:creationId xmlns:a16="http://schemas.microsoft.com/office/drawing/2014/main" id="{E8C206E3-E432-0DB6-897A-31B13A608D6F}"/>
              </a:ext>
            </a:extLst>
          </p:cNvPr>
          <p:cNvSpPr/>
          <p:nvPr/>
        </p:nvSpPr>
        <p:spPr>
          <a:xfrm>
            <a:off x="5225473" y="2703521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Sí</a:t>
            </a:r>
            <a:endParaRPr lang="es-ES" sz="4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77038F3-EA8E-54E5-142A-33905F6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12" y="283468"/>
            <a:ext cx="8147304" cy="1325563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¿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Quieres ponerte a prueba?</a:t>
            </a:r>
            <a:endParaRPr lang="es-ES" sz="4800" b="1" dirty="0">
              <a:solidFill>
                <a:srgbClr val="7030A0"/>
              </a:solidFill>
            </a:endParaRPr>
          </a:p>
        </p:txBody>
      </p:sp>
      <p:sp>
        <p:nvSpPr>
          <p:cNvPr id="2" name="Rectángulo 1">
            <a:hlinkClick r:id="rId3" action="ppaction://hlinksldjump"/>
            <a:extLst>
              <a:ext uri="{FF2B5EF4-FFF2-40B4-BE49-F238E27FC236}">
                <a16:creationId xmlns:a16="http://schemas.microsoft.com/office/drawing/2014/main" id="{147A4315-58F8-FC37-BB41-6B05AA5569ED}"/>
              </a:ext>
            </a:extLst>
          </p:cNvPr>
          <p:cNvSpPr/>
          <p:nvPr/>
        </p:nvSpPr>
        <p:spPr>
          <a:xfrm>
            <a:off x="5225473" y="4403156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35443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CACBDB-3EE1-312C-DCCF-D332E5F98E8B}"/>
              </a:ext>
            </a:extLst>
          </p:cNvPr>
          <p:cNvSpPr txBox="1"/>
          <p:nvPr/>
        </p:nvSpPr>
        <p:spPr>
          <a:xfrm>
            <a:off x="344130" y="152276"/>
            <a:ext cx="1167089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Por ejemplo, la recta  y = a + </a:t>
            </a:r>
            <a:r>
              <a:rPr lang="es-ES" sz="2500" dirty="0" err="1">
                <a:latin typeface="Comic Sans MS" panose="030F0702030302020204" pitchFamily="66" charset="0"/>
              </a:rPr>
              <a:t>bx</a:t>
            </a:r>
            <a:r>
              <a:rPr lang="es-ES" sz="2500" dirty="0">
                <a:latin typeface="Comic Sans MS" panose="030F0702030302020204" pitchFamily="66" charset="0"/>
              </a:rPr>
              <a:t>  que mejor ajusta los 3 puntos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{ (x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) = (0,2) , (x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) = (1,4)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500" dirty="0"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latin typeface="Comic Sans MS" panose="030F0702030302020204" pitchFamily="66" charset="0"/>
              </a:rPr>
              <a:t>3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3</a:t>
            </a:r>
            <a:r>
              <a:rPr lang="es-ES" sz="2500" dirty="0">
                <a:latin typeface="Comic Sans MS" panose="030F0702030302020204" pitchFamily="66" charset="0"/>
              </a:rPr>
              <a:t>) = (2,8) } 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es la que corresponde a  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 = 5/3,  b=3, es decir,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y = (5/3) + 3x</a:t>
            </a:r>
            <a:r>
              <a:rPr lang="es-ES" sz="2500" dirty="0">
                <a:latin typeface="Comic Sans MS" panose="030F0702030302020204" pitchFamily="66" charset="0"/>
              </a:rPr>
              <a:t>,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para la que el error cometido vale  (pues  y(0)=5/3, y(1)=14/3, y(2)=23/3):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E(a=5/3,b=3)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= (2-5/3)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(4-14/3)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(8-23/3)</a:t>
            </a:r>
            <a:r>
              <a:rPr lang="es-ES" sz="2500" baseline="30000" dirty="0">
                <a:latin typeface="Comic Sans MS" panose="030F0702030302020204" pitchFamily="66" charset="0"/>
              </a:rPr>
              <a:t>2  </a:t>
            </a:r>
            <a:r>
              <a:rPr lang="es-ES" sz="2500" dirty="0">
                <a:latin typeface="Comic Sans MS" panose="030F0702030302020204" pitchFamily="66" charset="0"/>
              </a:rPr>
              <a:t>=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2/3</a:t>
            </a:r>
            <a:endParaRPr lang="es-ES" sz="2500" dirty="0">
              <a:solidFill>
                <a:srgbClr val="0070C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757344-42DC-0DAA-8754-31894C2EB609}"/>
              </a:ext>
            </a:extLst>
          </p:cNvPr>
          <p:cNvSpPr txBox="1"/>
          <p:nvPr/>
        </p:nvSpPr>
        <p:spPr>
          <a:xfrm>
            <a:off x="260555" y="4616742"/>
            <a:ext cx="116708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De haber tomado otra recta (incluso una que pase por 2 de los 3 puntos), el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error nunca sería menor. Por ejemplo, para la recta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 = 2 + 3x  </a:t>
            </a:r>
            <a:r>
              <a:rPr lang="es-ES" sz="2500" dirty="0">
                <a:latin typeface="Comic Sans MS" panose="030F0702030302020204" pitchFamily="66" charset="0"/>
              </a:rPr>
              <a:t>tenemos: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E(a=2,b=3)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= (2-2)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(4-5)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(8-8)</a:t>
            </a:r>
            <a:r>
              <a:rPr lang="es-ES" sz="2500" baseline="30000" dirty="0">
                <a:latin typeface="Comic Sans MS" panose="030F0702030302020204" pitchFamily="66" charset="0"/>
              </a:rPr>
              <a:t>2  </a:t>
            </a:r>
            <a:r>
              <a:rPr lang="es-ES" sz="2500" dirty="0">
                <a:latin typeface="Comic Sans MS" panose="030F0702030302020204" pitchFamily="66" charset="0"/>
              </a:rPr>
              <a:t>=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latin typeface="Comic Sans MS" panose="030F0702030302020204" pitchFamily="66" charset="0"/>
              </a:rPr>
              <a:t>&gt; 2/3</a:t>
            </a:r>
            <a:endParaRPr lang="es-ES" sz="25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0D9B80-82B1-257A-F158-ECFCC6B88C54}"/>
              </a:ext>
            </a:extLst>
          </p:cNvPr>
          <p:cNvSpPr txBox="1"/>
          <p:nvPr/>
        </p:nvSpPr>
        <p:spPr>
          <a:xfrm>
            <a:off x="260555" y="6228670"/>
            <a:ext cx="116708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Gráficamente: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937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51D1D-680A-193D-90CA-0E163F2F6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: esquinas redondeadas 49">
            <a:hlinkClick r:id="rId2" action="ppaction://hlinksldjump"/>
            <a:extLst>
              <a:ext uri="{FF2B5EF4-FFF2-40B4-BE49-F238E27FC236}">
                <a16:creationId xmlns:a16="http://schemas.microsoft.com/office/drawing/2014/main" id="{CCF431FD-6284-2901-5807-B9F759C4C86B}"/>
              </a:ext>
            </a:extLst>
          </p:cNvPr>
          <p:cNvSpPr/>
          <p:nvPr/>
        </p:nvSpPr>
        <p:spPr>
          <a:xfrm>
            <a:off x="1081925" y="4063671"/>
            <a:ext cx="4320000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rgbClr val="0070C0"/>
                </a:solidFill>
              </a:rPr>
              <a:t>Ver la solución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94E46F3-31FA-9626-0C65-5C9A7465D275}"/>
              </a:ext>
            </a:extLst>
          </p:cNvPr>
          <p:cNvSpPr/>
          <p:nvPr/>
        </p:nvSpPr>
        <p:spPr>
          <a:xfrm>
            <a:off x="294968" y="401590"/>
            <a:ext cx="11757879" cy="2416936"/>
          </a:xfrm>
          <a:prstGeom prst="rect">
            <a:avLst/>
          </a:prstGeom>
          <a:solidFill>
            <a:schemeClr val="tx2">
              <a:lumMod val="10000"/>
              <a:lumOff val="90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96AE921-A111-37D3-EB9E-3FAC1EA98921}"/>
              </a:ext>
            </a:extLst>
          </p:cNvPr>
          <p:cNvSpPr txBox="1">
            <a:spLocks/>
          </p:cNvSpPr>
          <p:nvPr/>
        </p:nvSpPr>
        <p:spPr>
          <a:xfrm>
            <a:off x="341284" y="-6754"/>
            <a:ext cx="11850715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3398E9-3384-E5E4-A3F8-5BEC8AA51740}"/>
              </a:ext>
            </a:extLst>
          </p:cNvPr>
          <p:cNvSpPr txBox="1"/>
          <p:nvPr/>
        </p:nvSpPr>
        <p:spPr>
          <a:xfrm>
            <a:off x="3860663" y="579055"/>
            <a:ext cx="819218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Dado un conjunto de 2 puntos del plano, {(x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,y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), (x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,y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)},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con x</a:t>
            </a:r>
            <a:r>
              <a:rPr lang="es-ES" sz="2400" baseline="-25000" dirty="0">
                <a:latin typeface="Comic Sans MS" panose="030F0702030302020204" pitchFamily="66" charset="0"/>
              </a:rPr>
              <a:t>1  </a:t>
            </a:r>
            <a:r>
              <a:rPr lang="es-ES" sz="24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400" baseline="-250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2 </a:t>
            </a:r>
            <a:r>
              <a:rPr lang="es-ES" sz="2400" dirty="0">
                <a:latin typeface="Comic Sans MS" panose="030F0702030302020204" pitchFamily="66" charset="0"/>
              </a:rPr>
              <a:t>, la recta de regresión debe ser la que haga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mínimo el error. Y, obviamente, esto se da cuando dicho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error es cero, es decir, la recta pasa por los 2 puntos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dados. ¿Sabrías demostrarlo? 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: esquinas redondeadas 2">
            <a:hlinkClick r:id="" action="ppaction://noaction"/>
            <a:extLst>
              <a:ext uri="{FF2B5EF4-FFF2-40B4-BE49-F238E27FC236}">
                <a16:creationId xmlns:a16="http://schemas.microsoft.com/office/drawing/2014/main" id="{22FC7146-C8D4-9209-953A-B9454E44BE24}"/>
              </a:ext>
            </a:extLst>
          </p:cNvPr>
          <p:cNvSpPr/>
          <p:nvPr/>
        </p:nvSpPr>
        <p:spPr>
          <a:xfrm>
            <a:off x="390320" y="553179"/>
            <a:ext cx="324032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Pregunta  1</a:t>
            </a:r>
          </a:p>
        </p:txBody>
      </p:sp>
      <p:sp>
        <p:nvSpPr>
          <p:cNvPr id="9" name="Rectángulo: esquinas redondeadas 8">
            <a:hlinkClick r:id="rId3" action="ppaction://hlinksldjump"/>
            <a:extLst>
              <a:ext uri="{FF2B5EF4-FFF2-40B4-BE49-F238E27FC236}">
                <a16:creationId xmlns:a16="http://schemas.microsoft.com/office/drawing/2014/main" id="{0D6BF347-82CF-E34F-D138-B5DAB0C9E0E1}"/>
              </a:ext>
            </a:extLst>
          </p:cNvPr>
          <p:cNvSpPr/>
          <p:nvPr/>
        </p:nvSpPr>
        <p:spPr>
          <a:xfrm>
            <a:off x="6396262" y="4063671"/>
            <a:ext cx="4320000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rgbClr val="0070C0"/>
                </a:solidFill>
              </a:rPr>
              <a:t>Siguiente pregunta</a:t>
            </a:r>
          </a:p>
        </p:txBody>
      </p:sp>
    </p:spTree>
    <p:extLst>
      <p:ext uri="{BB962C8B-B14F-4D97-AF65-F5344CB8AC3E}">
        <p14:creationId xmlns:p14="http://schemas.microsoft.com/office/powerpoint/2010/main" val="1065669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1E33CDE-9375-4DD7-63C9-1103AA123789}"/>
              </a:ext>
            </a:extLst>
          </p:cNvPr>
          <p:cNvSpPr txBox="1">
            <a:spLocks/>
          </p:cNvSpPr>
          <p:nvPr/>
        </p:nvSpPr>
        <p:spPr>
          <a:xfrm>
            <a:off x="445258" y="217683"/>
            <a:ext cx="11746742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Sea  y(x) = 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x  la recta de regresión, para la que:</a:t>
            </a:r>
          </a:p>
          <a:p>
            <a:pPr marL="0" indent="0">
              <a:buNone/>
            </a:pP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6CB3AA-A974-DB35-BC2B-575E29464691}"/>
              </a:ext>
            </a:extLst>
          </p:cNvPr>
          <p:cNvCxnSpPr>
            <a:cxnSpLocks/>
          </p:cNvCxnSpPr>
          <p:nvPr/>
        </p:nvCxnSpPr>
        <p:spPr>
          <a:xfrm>
            <a:off x="1774353" y="1968224"/>
            <a:ext cx="5629336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EFF51B2-5452-F52B-C3BF-79FCC9708EA4}"/>
              </a:ext>
            </a:extLst>
          </p:cNvPr>
          <p:cNvCxnSpPr>
            <a:cxnSpLocks/>
          </p:cNvCxnSpPr>
          <p:nvPr/>
        </p:nvCxnSpPr>
        <p:spPr>
          <a:xfrm>
            <a:off x="7806444" y="1968224"/>
            <a:ext cx="2438769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CC53428-5531-6A2B-607F-B799F12A9E36}"/>
              </a:ext>
            </a:extLst>
          </p:cNvPr>
          <p:cNvCxnSpPr>
            <a:cxnSpLocks/>
          </p:cNvCxnSpPr>
          <p:nvPr/>
        </p:nvCxnSpPr>
        <p:spPr>
          <a:xfrm>
            <a:off x="10525060" y="1965080"/>
            <a:ext cx="1440797" cy="3144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AEBEC50-BDF5-C9BF-41CF-A1FA88F2E925}"/>
              </a:ext>
            </a:extLst>
          </p:cNvPr>
          <p:cNvSpPr txBox="1">
            <a:spLocks/>
          </p:cNvSpPr>
          <p:nvPr/>
        </p:nvSpPr>
        <p:spPr>
          <a:xfrm>
            <a:off x="445258" y="2308723"/>
            <a:ext cx="11746742" cy="214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2(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5B62E63-7B7D-4BE8-6C6B-EE3E953043E5}"/>
              </a:ext>
            </a:extLst>
          </p:cNvPr>
          <p:cNvCxnSpPr>
            <a:cxnSpLocks/>
          </p:cNvCxnSpPr>
          <p:nvPr/>
        </p:nvCxnSpPr>
        <p:spPr>
          <a:xfrm flipV="1">
            <a:off x="9222287" y="3559678"/>
            <a:ext cx="1160578" cy="1297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CA8D779-93D4-FA28-14EC-4BB34EC97DA7}"/>
              </a:ext>
            </a:extLst>
          </p:cNvPr>
          <p:cNvCxnSpPr>
            <a:cxnSpLocks/>
          </p:cNvCxnSpPr>
          <p:nvPr/>
        </p:nvCxnSpPr>
        <p:spPr>
          <a:xfrm>
            <a:off x="6710149" y="3559678"/>
            <a:ext cx="21585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350C5A-1A9D-6062-7FEE-022D09BE5534}"/>
              </a:ext>
            </a:extLst>
          </p:cNvPr>
          <p:cNvCxnSpPr>
            <a:cxnSpLocks/>
          </p:cNvCxnSpPr>
          <p:nvPr/>
        </p:nvCxnSpPr>
        <p:spPr>
          <a:xfrm>
            <a:off x="1774354" y="3546702"/>
            <a:ext cx="4544275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E9C51F0-D1F1-E1B1-37C7-D031220FBA46}"/>
              </a:ext>
            </a:extLst>
          </p:cNvPr>
          <p:cNvSpPr txBox="1">
            <a:spLocks/>
          </p:cNvSpPr>
          <p:nvPr/>
        </p:nvSpPr>
        <p:spPr>
          <a:xfrm>
            <a:off x="101129" y="4444459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Por lo tanto, evaluando en x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y en x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(debe dar y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y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respectivamente):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34A71-9A6A-611C-70BC-8853BC0A4CEC}"/>
              </a:ext>
            </a:extLst>
          </p:cNvPr>
          <p:cNvSpPr txBox="1">
            <a:spLocks/>
          </p:cNvSpPr>
          <p:nvPr/>
        </p:nvSpPr>
        <p:spPr>
          <a:xfrm>
            <a:off x="253529" y="4596859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(x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              </a:t>
            </a:r>
            <a:endParaRPr lang="es-ES" sz="2200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dirty="0"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y(x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+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;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aseline="30000" dirty="0"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latin typeface="Comic Sans MS" panose="030F0702030302020204" pitchFamily="66" charset="0"/>
              </a:rPr>
              <a:t> </a:t>
            </a:r>
            <a:r>
              <a:rPr lang="es-ES" sz="2200" baseline="30000" dirty="0">
                <a:latin typeface="Comic Sans MS" panose="030F0702030302020204" pitchFamily="66" charset="0"/>
              </a:rPr>
              <a:t> </a:t>
            </a:r>
            <a:endParaRPr lang="es-ES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200" baseline="-25000" dirty="0">
                <a:latin typeface="Comic Sans MS" panose="030F0702030302020204" pitchFamily="66" charset="0"/>
              </a:rPr>
              <a:t>     </a:t>
            </a:r>
            <a:r>
              <a:rPr lang="es-ES" sz="2200" dirty="0">
                <a:latin typeface="Comic Sans MS" panose="030F0702030302020204" pitchFamily="66" charset="0"/>
              </a:rPr>
              <a:t>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9B95379-F78E-D830-7C01-5C332FA05BE7}"/>
              </a:ext>
            </a:extLst>
          </p:cNvPr>
          <p:cNvCxnSpPr>
            <a:cxnSpLocks/>
          </p:cNvCxnSpPr>
          <p:nvPr/>
        </p:nvCxnSpPr>
        <p:spPr>
          <a:xfrm flipV="1">
            <a:off x="1250601" y="5700159"/>
            <a:ext cx="1236961" cy="90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D451E33-25BD-3562-C010-7D2C581A1617}"/>
              </a:ext>
            </a:extLst>
          </p:cNvPr>
          <p:cNvCxnSpPr>
            <a:cxnSpLocks/>
          </p:cNvCxnSpPr>
          <p:nvPr/>
        </p:nvCxnSpPr>
        <p:spPr>
          <a:xfrm>
            <a:off x="2877470" y="5720223"/>
            <a:ext cx="1006273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E1F830A-972D-D6A6-D23D-BF95C0FB6CCC}"/>
              </a:ext>
            </a:extLst>
          </p:cNvPr>
          <p:cNvCxnSpPr>
            <a:cxnSpLocks/>
          </p:cNvCxnSpPr>
          <p:nvPr/>
        </p:nvCxnSpPr>
        <p:spPr>
          <a:xfrm>
            <a:off x="4435381" y="5728111"/>
            <a:ext cx="10903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F3D7E8B-E0D3-FBE1-829D-E13B9D46B321}"/>
              </a:ext>
            </a:extLst>
          </p:cNvPr>
          <p:cNvSpPr txBox="1">
            <a:spLocks/>
          </p:cNvSpPr>
          <p:nvPr/>
        </p:nvSpPr>
        <p:spPr>
          <a:xfrm>
            <a:off x="405929" y="5108385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                                                                         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(x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r>
              <a:rPr lang="es-ES" sz="2200" dirty="0"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y(x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+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  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latin typeface="Comic Sans MS" panose="030F0702030302020204" pitchFamily="66" charset="0"/>
              </a:rPr>
              <a:t>     </a:t>
            </a:r>
            <a:r>
              <a:rPr lang="es-ES" sz="2200" dirty="0">
                <a:latin typeface="Comic Sans MS" panose="030F0702030302020204" pitchFamily="66" charset="0"/>
              </a:rPr>
              <a:t> 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2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ED8C177-5DED-9BA6-EA79-41568D9782B1}"/>
              </a:ext>
            </a:extLst>
          </p:cNvPr>
          <p:cNvCxnSpPr>
            <a:cxnSpLocks/>
          </p:cNvCxnSpPr>
          <p:nvPr/>
        </p:nvCxnSpPr>
        <p:spPr>
          <a:xfrm flipV="1">
            <a:off x="7139091" y="5714984"/>
            <a:ext cx="1236961" cy="90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68EAE95-64F1-A14B-71AD-5E4349860C24}"/>
              </a:ext>
            </a:extLst>
          </p:cNvPr>
          <p:cNvCxnSpPr>
            <a:cxnSpLocks/>
          </p:cNvCxnSpPr>
          <p:nvPr/>
        </p:nvCxnSpPr>
        <p:spPr>
          <a:xfrm>
            <a:off x="8834786" y="5718128"/>
            <a:ext cx="1006273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31D3C0F-079C-7580-3987-D40C7CBA99A2}"/>
              </a:ext>
            </a:extLst>
          </p:cNvPr>
          <p:cNvCxnSpPr>
            <a:cxnSpLocks/>
          </p:cNvCxnSpPr>
          <p:nvPr/>
        </p:nvCxnSpPr>
        <p:spPr>
          <a:xfrm>
            <a:off x="10382865" y="5714984"/>
            <a:ext cx="10903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7C09-E109-684D-9A2E-6723AE17A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: esquinas redondeadas 49">
            <a:hlinkClick r:id="rId2" action="ppaction://hlinksldjump"/>
            <a:extLst>
              <a:ext uri="{FF2B5EF4-FFF2-40B4-BE49-F238E27FC236}">
                <a16:creationId xmlns:a16="http://schemas.microsoft.com/office/drawing/2014/main" id="{C34549F1-EA6E-8781-4ABA-B06E07D12984}"/>
              </a:ext>
            </a:extLst>
          </p:cNvPr>
          <p:cNvSpPr/>
          <p:nvPr/>
        </p:nvSpPr>
        <p:spPr>
          <a:xfrm>
            <a:off x="2118602" y="4405626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F783102-0D75-23A9-494F-B5483DD0C0F2}"/>
              </a:ext>
            </a:extLst>
          </p:cNvPr>
          <p:cNvSpPr/>
          <p:nvPr/>
        </p:nvSpPr>
        <p:spPr>
          <a:xfrm>
            <a:off x="294968" y="196605"/>
            <a:ext cx="11757879" cy="3969229"/>
          </a:xfrm>
          <a:prstGeom prst="rect">
            <a:avLst/>
          </a:prstGeom>
          <a:solidFill>
            <a:schemeClr val="tx2">
              <a:lumMod val="10000"/>
              <a:lumOff val="90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7AB6E49-8E65-54F4-230E-146CA958641B}"/>
              </a:ext>
            </a:extLst>
          </p:cNvPr>
          <p:cNvSpPr txBox="1">
            <a:spLocks/>
          </p:cNvSpPr>
          <p:nvPr/>
        </p:nvSpPr>
        <p:spPr>
          <a:xfrm>
            <a:off x="341284" y="-6754"/>
            <a:ext cx="11850715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142315-FA6C-E439-A2F3-5BADE8B5BFDA}"/>
              </a:ext>
            </a:extLst>
          </p:cNvPr>
          <p:cNvSpPr txBox="1"/>
          <p:nvPr/>
        </p:nvSpPr>
        <p:spPr>
          <a:xfrm>
            <a:off x="3745653" y="223099"/>
            <a:ext cx="830719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Sea el siguiente conjunto de 8 puntos del plano: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{ (0,2.1), (0.2,2.5), (0.8,3.5), (1.5,4.35),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(3,6.4), (4.1,8.55), (5.9,10.65), (6.2,11.8) },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que vamos a ajustar utilizando 3 funciones distintas: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1)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+ b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x ;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2)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x + b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x</a:t>
            </a:r>
            <a:r>
              <a:rPr lang="es-ES" sz="2400" baseline="30000" dirty="0">
                <a:latin typeface="Comic Sans MS" panose="030F0702030302020204" pitchFamily="66" charset="0"/>
              </a:rPr>
              <a:t>2 </a:t>
            </a:r>
            <a:r>
              <a:rPr lang="es-ES" sz="2400" dirty="0">
                <a:latin typeface="Comic Sans MS" panose="030F0702030302020204" pitchFamily="66" charset="0"/>
              </a:rPr>
              <a:t>;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3)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3</a:t>
            </a:r>
            <a:r>
              <a:rPr lang="es-ES" sz="2400" dirty="0">
                <a:latin typeface="Comic Sans MS" panose="030F0702030302020204" pitchFamily="66" charset="0"/>
              </a:rPr>
              <a:t> e</a:t>
            </a:r>
            <a:r>
              <a:rPr lang="es-ES" sz="2400" baseline="30000" dirty="0">
                <a:latin typeface="Comic Sans MS" panose="030F0702030302020204" pitchFamily="66" charset="0"/>
              </a:rPr>
              <a:t>b</a:t>
            </a:r>
            <a:r>
              <a:rPr lang="es-ES" sz="2400" baseline="-5000" dirty="0">
                <a:latin typeface="Comic Sans MS" panose="030F0702030302020204" pitchFamily="66" charset="0"/>
              </a:rPr>
              <a:t>3</a:t>
            </a:r>
            <a:r>
              <a:rPr lang="es-ES" sz="2400" baseline="30000" dirty="0">
                <a:latin typeface="Comic Sans MS" panose="030F0702030302020204" pitchFamily="66" charset="0"/>
              </a:rPr>
              <a:t>x 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</a:p>
          <a:p>
            <a:endParaRPr lang="es-ES" sz="2400" baseline="300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Llamando  E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, E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, E</a:t>
            </a:r>
            <a:r>
              <a:rPr lang="es-ES" sz="2400" baseline="-25000" dirty="0">
                <a:latin typeface="Comic Sans MS" panose="030F0702030302020204" pitchFamily="66" charset="0"/>
              </a:rPr>
              <a:t>3</a:t>
            </a:r>
            <a:r>
              <a:rPr lang="es-ES" sz="2400" dirty="0">
                <a:latin typeface="Comic Sans MS" panose="030F0702030302020204" pitchFamily="66" charset="0"/>
              </a:rPr>
              <a:t> a los errores respectivos para los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mejores valores de los parámetros en cada caso, escoge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la opción correcta: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: esquinas redondeadas 2">
            <a:hlinkClick r:id="" action="ppaction://noaction"/>
            <a:extLst>
              <a:ext uri="{FF2B5EF4-FFF2-40B4-BE49-F238E27FC236}">
                <a16:creationId xmlns:a16="http://schemas.microsoft.com/office/drawing/2014/main" id="{AA6022C4-5858-E0CF-55E3-72DC07EFEC29}"/>
              </a:ext>
            </a:extLst>
          </p:cNvPr>
          <p:cNvSpPr/>
          <p:nvPr/>
        </p:nvSpPr>
        <p:spPr>
          <a:xfrm>
            <a:off x="400150" y="327037"/>
            <a:ext cx="324032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Pregunta  2</a:t>
            </a:r>
          </a:p>
        </p:txBody>
      </p:sp>
      <p:sp>
        <p:nvSpPr>
          <p:cNvPr id="4" name="Rectángulo: esquinas redondeadas 3">
            <a:hlinkClick r:id="rId3" action="ppaction://hlinksldjump"/>
            <a:extLst>
              <a:ext uri="{FF2B5EF4-FFF2-40B4-BE49-F238E27FC236}">
                <a16:creationId xmlns:a16="http://schemas.microsoft.com/office/drawing/2014/main" id="{B7F820D2-CAAE-3758-534C-A8EF28B25936}"/>
              </a:ext>
            </a:extLst>
          </p:cNvPr>
          <p:cNvSpPr/>
          <p:nvPr/>
        </p:nvSpPr>
        <p:spPr>
          <a:xfrm>
            <a:off x="6819299" y="4401698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5" name="Rectángulo: esquinas redondeadas 4">
            <a:hlinkClick r:id="rId3" action="ppaction://hlinksldjump"/>
            <a:extLst>
              <a:ext uri="{FF2B5EF4-FFF2-40B4-BE49-F238E27FC236}">
                <a16:creationId xmlns:a16="http://schemas.microsoft.com/office/drawing/2014/main" id="{4D9ED7D0-6C1B-395A-47C0-594AFE435A5F}"/>
              </a:ext>
            </a:extLst>
          </p:cNvPr>
          <p:cNvSpPr/>
          <p:nvPr/>
        </p:nvSpPr>
        <p:spPr>
          <a:xfrm>
            <a:off x="2118602" y="5675249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6" name="Rectángulo: esquinas redondeadas 5">
            <a:hlinkClick r:id="rId3" action="ppaction://hlinksldjump"/>
            <a:extLst>
              <a:ext uri="{FF2B5EF4-FFF2-40B4-BE49-F238E27FC236}">
                <a16:creationId xmlns:a16="http://schemas.microsoft.com/office/drawing/2014/main" id="{8F75A893-BD07-2465-E180-7CDBE2D5B8D5}"/>
              </a:ext>
            </a:extLst>
          </p:cNvPr>
          <p:cNvSpPr/>
          <p:nvPr/>
        </p:nvSpPr>
        <p:spPr>
          <a:xfrm>
            <a:off x="6819297" y="5675249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Ninguna de las otras es correcta</a:t>
            </a:r>
            <a:endParaRPr lang="es-E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92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0AF0B-042E-3023-4AD1-0120C368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56C64F-E385-E701-96BD-F87333056D2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2B09018-6BC9-51F4-F54F-71BD96698F95}"/>
              </a:ext>
            </a:extLst>
          </p:cNvPr>
          <p:cNvSpPr/>
          <p:nvPr/>
        </p:nvSpPr>
        <p:spPr>
          <a:xfrm>
            <a:off x="6348795" y="1629000"/>
            <a:ext cx="47310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Por favor, </a:t>
            </a:r>
          </a:p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comprueba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tu respuesta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6E4A6E9-8EB3-0B6F-02B4-6B0B33FD5F89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16D2BFAD-5930-2BF4-A369-6CA39A0E5EEF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E47866FE-5ED6-EA1B-7AC1-5E16F4BB677E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8FBB905-006F-128E-8B42-A33DBC77491A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153B093A-0900-2CD9-AB3E-F4E88507E799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prueba de nuevo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E1598C07-CB8A-4DF2-D332-AC9C1DCEE3BA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455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E4E05-D8A8-F6A0-BA5D-79442E11B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1ED7E6-3082-1D1D-898B-7E7B6CB646A4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F6FAB979-D031-6687-3493-6038BFA84048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4507E5A-9641-AA26-5351-EA0362FF9034}"/>
              </a:ext>
            </a:extLst>
          </p:cNvPr>
          <p:cNvSpPr/>
          <p:nvPr/>
        </p:nvSpPr>
        <p:spPr>
          <a:xfrm>
            <a:off x="5949976" y="2660902"/>
            <a:ext cx="5947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9D488BB-B831-CA6D-C566-0B9EDCEE4BC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8EB0C927-3619-1ECB-0BDD-1B2196C7FC13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FAA4EF-C196-22C7-1F70-E23802AEA735}"/>
              </a:ext>
            </a:extLst>
          </p:cNvPr>
          <p:cNvSpPr txBox="1"/>
          <p:nvPr/>
        </p:nvSpPr>
        <p:spPr>
          <a:xfrm>
            <a:off x="6262818" y="4490336"/>
            <a:ext cx="5486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(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2.152, 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1.503, 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0.398;</a:t>
            </a:r>
          </a:p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2.898,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-0.175,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11.063;</a:t>
            </a:r>
          </a:p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2.585,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0.258, 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5.177 )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120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AB4D741F-F8CE-3E17-FFA4-1EC9AC45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263898"/>
            <a:ext cx="11203901" cy="63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4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74AA4-AF8A-9444-2535-0BDF2E18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E0FE5A09-CC09-E9BC-89F8-F36FCEB07F01}"/>
              </a:ext>
            </a:extLst>
          </p:cNvPr>
          <p:cNvSpPr/>
          <p:nvPr/>
        </p:nvSpPr>
        <p:spPr>
          <a:xfrm>
            <a:off x="10797308" y="185303"/>
            <a:ext cx="1182254" cy="109144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49B39-FD12-B20D-77BD-60E152E9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174458"/>
            <a:ext cx="10743831" cy="1307213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ALGUNOS TÓPICOS DE UTILIDAD</a:t>
            </a:r>
            <a:b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RELACIONADOS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6C9D72-C19A-624C-5517-9DF10F4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11" y="1581042"/>
            <a:ext cx="11587989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• </a:t>
            </a:r>
            <a:r>
              <a:rPr lang="es-ES" sz="3200" dirty="0">
                <a:latin typeface="Comic Sans MS" panose="030F0702030302020204" pitchFamily="66" charset="0"/>
              </a:rPr>
              <a:t>Se sugiere la revisión de algunos de los siguientes tópicos: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35738F-C8E2-CA27-AD24-E19A94CFF874}"/>
              </a:ext>
            </a:extLst>
          </p:cNvPr>
          <p:cNvSpPr txBox="1"/>
          <p:nvPr/>
        </p:nvSpPr>
        <p:spPr>
          <a:xfrm>
            <a:off x="1015999" y="2278207"/>
            <a:ext cx="1082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Proyección ortogonal de un vector sobre un subespacio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FAF860-CB72-472B-3C71-E068A91C4D7D}"/>
              </a:ext>
            </a:extLst>
          </p:cNvPr>
          <p:cNvSpPr txBox="1"/>
          <p:nvPr/>
        </p:nvSpPr>
        <p:spPr>
          <a:xfrm>
            <a:off x="1015998" y="2932631"/>
            <a:ext cx="1033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Mejor aproximación de un vector en un subespacio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71E3F1-42ED-FACC-C84E-EE4A8D0DDC60}"/>
              </a:ext>
            </a:extLst>
          </p:cNvPr>
          <p:cNvSpPr txBox="1"/>
          <p:nvPr/>
        </p:nvSpPr>
        <p:spPr>
          <a:xfrm>
            <a:off x="1015998" y="3641537"/>
            <a:ext cx="1023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Extremos de una función multivariada; vector gradiente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0845BF-E0A9-FFE7-6B79-60A40F43BF5B}"/>
              </a:ext>
            </a:extLst>
          </p:cNvPr>
          <p:cNvSpPr txBox="1"/>
          <p:nvPr/>
        </p:nvSpPr>
        <p:spPr>
          <a:xfrm>
            <a:off x="1015998" y="4350443"/>
            <a:ext cx="1126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Método de los gradientes conjugados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42C0C7-D97A-E9B6-D37B-03BFC5144699}"/>
              </a:ext>
            </a:extLst>
          </p:cNvPr>
          <p:cNvSpPr txBox="1"/>
          <p:nvPr/>
        </p:nvSpPr>
        <p:spPr>
          <a:xfrm>
            <a:off x="1015998" y="5702133"/>
            <a:ext cx="10372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Interpolación</a:t>
            </a:r>
          </a:p>
          <a:p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FCD73C-4101-A68F-690C-F0E02E5E1FDD}"/>
              </a:ext>
            </a:extLst>
          </p:cNvPr>
          <p:cNvSpPr txBox="1"/>
          <p:nvPr/>
        </p:nvSpPr>
        <p:spPr>
          <a:xfrm>
            <a:off x="1015998" y="5023012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Correlación entre dos variables estadísticas</a:t>
            </a:r>
          </a:p>
        </p:txBody>
      </p:sp>
      <p:pic>
        <p:nvPicPr>
          <p:cNvPr id="13" name="Gráfico 12" descr="Libros con relleno sólido">
            <a:extLst>
              <a:ext uri="{FF2B5EF4-FFF2-40B4-BE49-F238E27FC236}">
                <a16:creationId xmlns:a16="http://schemas.microsoft.com/office/drawing/2014/main" id="{CC09F7A8-D91C-D2BC-9259-9FDC849581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235" y="2738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E1D14F-94AE-336E-0231-CFD25BDDA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" y="217468"/>
            <a:ext cx="11368251" cy="6423063"/>
          </a:xfrm>
        </p:spPr>
      </p:pic>
    </p:spTree>
    <p:extLst>
      <p:ext uri="{BB962C8B-B14F-4D97-AF65-F5344CB8AC3E}">
        <p14:creationId xmlns:p14="http://schemas.microsoft.com/office/powerpoint/2010/main" val="31416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C22E-6565-C76D-3BB7-ED248D29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0ED82F7-DE3A-A882-1BBF-F79BFD4E0663}"/>
              </a:ext>
            </a:extLst>
          </p:cNvPr>
          <p:cNvSpPr txBox="1">
            <a:spLocks/>
          </p:cNvSpPr>
          <p:nvPr/>
        </p:nvSpPr>
        <p:spPr>
          <a:xfrm>
            <a:off x="0" y="483366"/>
            <a:ext cx="1192856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b="1" u="sng" dirty="0">
                <a:latin typeface="Comic Sans MS" panose="030F0702030302020204" pitchFamily="66" charset="0"/>
                <a:ea typeface="Yu Mincho Light" panose="02020300000000000000" pitchFamily="18" charset="-128"/>
              </a:rPr>
              <a:t>Observación</a:t>
            </a:r>
            <a:r>
              <a:rPr lang="es-ES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La función a la que se quieren ajustar los puntos dados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puede ser más general que la presentada 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los parámetros a determinar  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R)  pueden aparecer de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muchas otras formas “no lineales”; por ejemplo,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 y(x) = 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1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ln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(a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x</a:t>
            </a:r>
            <a:r>
              <a:rPr lang="es-ES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) + sin(a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x) + 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4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773AA4C-2067-0270-35AD-9090A9EDFCEA}"/>
              </a:ext>
            </a:extLst>
          </p:cNvPr>
          <p:cNvSpPr txBox="1">
            <a:spLocks/>
          </p:cNvSpPr>
          <p:nvPr/>
        </p:nvSpPr>
        <p:spPr>
          <a:xfrm>
            <a:off x="0" y="3558558"/>
            <a:ext cx="12361182" cy="313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Aunque el procedimiento para determinar en estos casos los mejores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es idéntico al que explicaremos, el sistema de ecuaciones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que permite encontrar dichos valores de  </a:t>
            </a: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</a:t>
            </a: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no siempre es 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 resoluble analíticamente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(tal vez sí con ayuda de algún software y/o de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forma aproximada), al contrario de lo que ocurre para una función como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(x), a la que nos dedicamos exclusivamente.</a:t>
            </a:r>
            <a:endParaRPr lang="es-ES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E507-F25F-4EC8-F0E8-8C3EC4E0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64BCFF-200A-70FE-1A08-4C6E025E84EE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 El procedimiento     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117D678-6A27-B5DE-0183-6037D41335B1}"/>
              </a:ext>
            </a:extLst>
          </p:cNvPr>
          <p:cNvSpPr txBox="1">
            <a:spLocks/>
          </p:cNvSpPr>
          <p:nvPr/>
        </p:nvSpPr>
        <p:spPr>
          <a:xfrm>
            <a:off x="516889" y="1328957"/>
            <a:ext cx="1180074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Para encontrar el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mínimo </a:t>
            </a:r>
            <a:r>
              <a:rPr lang="es-ES" dirty="0">
                <a:latin typeface="Comic Sans MS" panose="030F0702030302020204" pitchFamily="66" charset="0"/>
              </a:rPr>
              <a:t>valor de la función error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 = </a:t>
            </a:r>
            <a:r>
              <a:rPr lang="es-ES" dirty="0">
                <a:latin typeface="Comic Sans MS" panose="030F0702030302020204" pitchFamily="66" charset="0"/>
              </a:rPr>
              <a:t>E(a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) =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>
                <a:latin typeface="Comic Sans MS" panose="030F0702030302020204" pitchFamily="66" charset="0"/>
              </a:rPr>
              <a:t>(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latin typeface="Comic Sans MS" panose="030F0702030302020204" pitchFamily="66" charset="0"/>
              </a:rPr>
              <a:t>2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Σ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-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-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endParaRPr lang="es-ES" baseline="30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s-ES" dirty="0">
                <a:latin typeface="Comic Sans MS" panose="030F0702030302020204" pitchFamily="66" charset="0"/>
              </a:rPr>
              <a:t>sabemos que deben anularse todas sus derivadas parciales respecto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:            </a:t>
            </a:r>
            <a:r>
              <a:rPr lang="es-ES" sz="2600" dirty="0">
                <a:latin typeface="Comic Sans MS" panose="030F0702030302020204" pitchFamily="66" charset="0"/>
              </a:rPr>
              <a:t>= 0,</a:t>
            </a:r>
            <a:r>
              <a:rPr lang="es-ES" dirty="0">
                <a:latin typeface="Comic Sans MS" panose="030F0702030302020204" pitchFamily="66" charset="0"/>
              </a:rPr>
              <a:t> … ,           </a:t>
            </a:r>
            <a:r>
              <a:rPr lang="es-ES" sz="2600" dirty="0">
                <a:latin typeface="Comic Sans MS" panose="030F0702030302020204" pitchFamily="66" charset="0"/>
              </a:rPr>
              <a:t>= 0  (es fácil ver que </a:t>
            </a:r>
            <a:r>
              <a:rPr lang="es-ES" sz="2600" i="1" dirty="0">
                <a:latin typeface="Comic Sans MS" panose="030F0702030302020204" pitchFamily="66" charset="0"/>
              </a:rPr>
              <a:t>no</a:t>
            </a:r>
            <a:r>
              <a:rPr lang="es-ES" sz="2600" dirty="0">
                <a:latin typeface="Comic Sans MS" panose="030F0702030302020204" pitchFamily="66" charset="0"/>
              </a:rPr>
              <a:t> da un máximo).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3E18D0-B514-FAF5-3B63-ECDD5C3D520D}"/>
              </a:ext>
            </a:extLst>
          </p:cNvPr>
          <p:cNvSpPr txBox="1"/>
          <p:nvPr/>
        </p:nvSpPr>
        <p:spPr>
          <a:xfrm>
            <a:off x="6861092" y="160138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94D21F-02F1-0A56-7AF0-C1B21B6A95EC}"/>
              </a:ext>
            </a:extLst>
          </p:cNvPr>
          <p:cNvSpPr txBox="1"/>
          <p:nvPr/>
        </p:nvSpPr>
        <p:spPr>
          <a:xfrm>
            <a:off x="6770523" y="22669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A2CD7A-7911-A8DE-6EE5-C01AAC424C73}"/>
              </a:ext>
            </a:extLst>
          </p:cNvPr>
          <p:cNvSpPr txBox="1"/>
          <p:nvPr/>
        </p:nvSpPr>
        <p:spPr>
          <a:xfrm>
            <a:off x="4332376" y="225282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BE46CE-9DCF-7859-3FDA-6C1E388DC71F}"/>
              </a:ext>
            </a:extLst>
          </p:cNvPr>
          <p:cNvSpPr txBox="1"/>
          <p:nvPr/>
        </p:nvSpPr>
        <p:spPr>
          <a:xfrm>
            <a:off x="4422945" y="160622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DAD31F-AD3E-EBAB-6A30-AA3E4C190719}"/>
              </a:ext>
            </a:extLst>
          </p:cNvPr>
          <p:cNvSpPr txBox="1"/>
          <p:nvPr/>
        </p:nvSpPr>
        <p:spPr>
          <a:xfrm>
            <a:off x="3018509" y="3153837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3E932C-4432-EE3C-C594-7D4BB5A1CBB4}"/>
              </a:ext>
            </a:extLst>
          </p:cNvPr>
          <p:cNvSpPr txBox="1"/>
          <p:nvPr/>
        </p:nvSpPr>
        <p:spPr>
          <a:xfrm>
            <a:off x="3046005" y="3578723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endParaRPr lang="es-ES" sz="2600" baseline="-250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FBC6DDE-42B0-56BE-10F1-FD8EC717137B}"/>
              </a:ext>
            </a:extLst>
          </p:cNvPr>
          <p:cNvCxnSpPr/>
          <p:nvPr/>
        </p:nvCxnSpPr>
        <p:spPr>
          <a:xfrm>
            <a:off x="2981971" y="3610800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78823F-5116-64C4-CF56-9615AC6A8417}"/>
              </a:ext>
            </a:extLst>
          </p:cNvPr>
          <p:cNvSpPr txBox="1"/>
          <p:nvPr/>
        </p:nvSpPr>
        <p:spPr>
          <a:xfrm>
            <a:off x="5116966" y="3156182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C243F08-7B19-56E8-9E03-4DC02D053E2D}"/>
              </a:ext>
            </a:extLst>
          </p:cNvPr>
          <p:cNvSpPr txBox="1"/>
          <p:nvPr/>
        </p:nvSpPr>
        <p:spPr>
          <a:xfrm>
            <a:off x="5144038" y="3604633"/>
            <a:ext cx="643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endParaRPr lang="es-ES" sz="2600" baseline="-2500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560AC3C-A658-F4ED-E0FB-5DC58F116064}"/>
              </a:ext>
            </a:extLst>
          </p:cNvPr>
          <p:cNvCxnSpPr/>
          <p:nvPr/>
        </p:nvCxnSpPr>
        <p:spPr>
          <a:xfrm>
            <a:off x="5022475" y="3632400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66D4E5D-2C7F-C94B-A295-D447B08A6B93}"/>
              </a:ext>
            </a:extLst>
          </p:cNvPr>
          <p:cNvSpPr txBox="1">
            <a:spLocks/>
          </p:cNvSpPr>
          <p:nvPr/>
        </p:nvSpPr>
        <p:spPr>
          <a:xfrm>
            <a:off x="516888" y="4139117"/>
            <a:ext cx="1180074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Para todo j = 1, 2, …, p, se obtiene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0 =</a:t>
            </a:r>
            <a:r>
              <a:rPr lang="es-ES" dirty="0">
                <a:latin typeface="Comic Sans MS" panose="030F0702030302020204" pitchFamily="66" charset="0"/>
              </a:rPr>
              <a:t>         </a:t>
            </a:r>
            <a:r>
              <a:rPr lang="es-ES" sz="2600" dirty="0">
                <a:latin typeface="Comic Sans MS" panose="030F0702030302020204" pitchFamily="66" charset="0"/>
              </a:rPr>
              <a:t>=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dirty="0">
                <a:latin typeface="Comic Sans MS" panose="030F0702030302020204" pitchFamily="66" charset="0"/>
              </a:rPr>
              <a:t> ( </a:t>
            </a:r>
            <a:r>
              <a:rPr lang="es-ES" sz="2600" dirty="0">
                <a:latin typeface="Comic Sans MS" panose="030F0702030302020204" pitchFamily="66" charset="0"/>
              </a:rPr>
              <a:t>2 ∙</a:t>
            </a:r>
            <a:r>
              <a:rPr lang="es-ES" sz="26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600" i="1" dirty="0"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- 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 f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-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-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)) ∙ (-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)) )</a:t>
            </a: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3EA424-DDF6-0023-E00C-426B02556C83}"/>
              </a:ext>
            </a:extLst>
          </p:cNvPr>
          <p:cNvSpPr txBox="1"/>
          <p:nvPr/>
        </p:nvSpPr>
        <p:spPr>
          <a:xfrm>
            <a:off x="3324030" y="4453256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1716C77-76CF-9FF9-CB2F-35E62915AFB6}"/>
              </a:ext>
            </a:extLst>
          </p:cNvPr>
          <p:cNvSpPr txBox="1"/>
          <p:nvPr/>
        </p:nvSpPr>
        <p:spPr>
          <a:xfrm>
            <a:off x="3330453" y="4950777"/>
            <a:ext cx="614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∂a</a:t>
            </a:r>
            <a:r>
              <a:rPr lang="es-ES" sz="2600" baseline="-25000" dirty="0">
                <a:latin typeface="Comic Sans MS" panose="030F0702030302020204" pitchFamily="66" charset="0"/>
              </a:rPr>
              <a:t>j</a:t>
            </a:r>
            <a:endParaRPr lang="es-ES" sz="2600" baseline="-25000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BA37FB5-C0A0-6527-6FB0-6E041862C8AB}"/>
              </a:ext>
            </a:extLst>
          </p:cNvPr>
          <p:cNvCxnSpPr/>
          <p:nvPr/>
        </p:nvCxnSpPr>
        <p:spPr>
          <a:xfrm>
            <a:off x="3238571" y="4945699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14D06D1-AC15-4A71-6E7B-DD0DD18FBEFF}"/>
              </a:ext>
            </a:extLst>
          </p:cNvPr>
          <p:cNvSpPr txBox="1"/>
          <p:nvPr/>
        </p:nvSpPr>
        <p:spPr>
          <a:xfrm>
            <a:off x="4299321" y="507388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9515E27-D214-8194-FE1A-6463BC956145}"/>
              </a:ext>
            </a:extLst>
          </p:cNvPr>
          <p:cNvSpPr txBox="1"/>
          <p:nvPr/>
        </p:nvSpPr>
        <p:spPr>
          <a:xfrm>
            <a:off x="4389890" y="444039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7" name="Flecha: hacia abajo 36">
            <a:extLst>
              <a:ext uri="{FF2B5EF4-FFF2-40B4-BE49-F238E27FC236}">
                <a16:creationId xmlns:a16="http://schemas.microsoft.com/office/drawing/2014/main" id="{A40F000C-44B5-0640-846B-160B0F58BD44}"/>
              </a:ext>
            </a:extLst>
          </p:cNvPr>
          <p:cNvSpPr/>
          <p:nvPr/>
        </p:nvSpPr>
        <p:spPr>
          <a:xfrm>
            <a:off x="5412992" y="5336983"/>
            <a:ext cx="935200" cy="363794"/>
          </a:xfrm>
          <a:prstGeom prst="downArrow">
            <a:avLst>
              <a:gd name="adj1" fmla="val 50000"/>
              <a:gd name="adj2" fmla="val 554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02290256-8AF2-F7F1-131D-8A6CF568E37A}"/>
              </a:ext>
            </a:extLst>
          </p:cNvPr>
          <p:cNvSpPr txBox="1">
            <a:spLocks/>
          </p:cNvSpPr>
          <p:nvPr/>
        </p:nvSpPr>
        <p:spPr>
          <a:xfrm>
            <a:off x="98323" y="5825734"/>
            <a:ext cx="12093677" cy="150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-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</a:rPr>
              <a:t>i</a:t>
            </a:r>
            <a:r>
              <a:rPr lang="es-ES" sz="2600" baseline="-250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f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+ a</a:t>
            </a:r>
            <a:r>
              <a:rPr lang="es-ES" sz="2600" baseline="-25000" dirty="0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+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)=0.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259F934-091B-0B06-321C-07AA383E2E86}"/>
              </a:ext>
            </a:extLst>
          </p:cNvPr>
          <p:cNvSpPr txBox="1"/>
          <p:nvPr/>
        </p:nvSpPr>
        <p:spPr>
          <a:xfrm>
            <a:off x="347823" y="62239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3FBE8C9-675B-374D-3D06-E8E9D7E832F6}"/>
              </a:ext>
            </a:extLst>
          </p:cNvPr>
          <p:cNvSpPr txBox="1"/>
          <p:nvPr/>
        </p:nvSpPr>
        <p:spPr>
          <a:xfrm>
            <a:off x="2553961" y="62401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F045F64-B049-B222-BE96-0D46A40F7115}"/>
              </a:ext>
            </a:extLst>
          </p:cNvPr>
          <p:cNvSpPr txBox="1"/>
          <p:nvPr/>
        </p:nvSpPr>
        <p:spPr>
          <a:xfrm>
            <a:off x="5982720" y="621937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DDCAC5C-EF4F-A4EF-4140-213AC4BFEC52}"/>
              </a:ext>
            </a:extLst>
          </p:cNvPr>
          <p:cNvSpPr txBox="1"/>
          <p:nvPr/>
        </p:nvSpPr>
        <p:spPr>
          <a:xfrm>
            <a:off x="9411479" y="621937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99082D5-5F89-46C9-2CEC-9B07E81109CF}"/>
              </a:ext>
            </a:extLst>
          </p:cNvPr>
          <p:cNvSpPr txBox="1"/>
          <p:nvPr/>
        </p:nvSpPr>
        <p:spPr>
          <a:xfrm>
            <a:off x="485839" y="556113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F5DD06E-4214-5330-7520-31D9386E92DD}"/>
              </a:ext>
            </a:extLst>
          </p:cNvPr>
          <p:cNvSpPr txBox="1"/>
          <p:nvPr/>
        </p:nvSpPr>
        <p:spPr>
          <a:xfrm>
            <a:off x="2690664" y="55439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BA15F2C-2CCA-8F2B-5E3B-A856439AFE70}"/>
              </a:ext>
            </a:extLst>
          </p:cNvPr>
          <p:cNvSpPr txBox="1"/>
          <p:nvPr/>
        </p:nvSpPr>
        <p:spPr>
          <a:xfrm>
            <a:off x="6076168" y="55487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DC0DC5D-718C-2C06-9CC5-31E428C5022D}"/>
              </a:ext>
            </a:extLst>
          </p:cNvPr>
          <p:cNvSpPr txBox="1"/>
          <p:nvPr/>
        </p:nvSpPr>
        <p:spPr>
          <a:xfrm>
            <a:off x="9428159" y="557551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045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9" grpId="0"/>
      <p:bldP spid="21" grpId="0"/>
      <p:bldP spid="22" grpId="0"/>
      <p:bldP spid="24" grpId="0"/>
      <p:bldP spid="25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E96B-2D3B-8AB5-4AF8-781218BB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5BF8A8-055A-3DC1-406F-6AEE235A8195}"/>
              </a:ext>
            </a:extLst>
          </p:cNvPr>
          <p:cNvSpPr txBox="1">
            <a:spLocks/>
          </p:cNvSpPr>
          <p:nvPr/>
        </p:nvSpPr>
        <p:spPr>
          <a:xfrm>
            <a:off x="516891" y="1551659"/>
            <a:ext cx="12079812" cy="5306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Lo que da lugar a un sistema de ecuaciones lineales (en las incógnitas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R) que podemos escribir matricialmente como: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 a</a:t>
            </a:r>
            <a:r>
              <a:rPr lang="es-ES" baseline="-25000" dirty="0">
                <a:latin typeface="Comic Sans MS" panose="030F0702030302020204" pitchFamily="66" charset="0"/>
              </a:rPr>
              <a:t>1         </a:t>
            </a: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a</a:t>
            </a:r>
            <a:r>
              <a:rPr lang="es-ES" baseline="-25000" dirty="0">
                <a:latin typeface="Comic Sans MS" panose="030F0702030302020204" pitchFamily="66" charset="0"/>
              </a:rPr>
              <a:t>2         </a:t>
            </a: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   ,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…                                         …            …</a:t>
            </a:r>
          </a:p>
          <a:p>
            <a:pPr marL="0" indent="0">
              <a:buNone/>
            </a:pP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       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sistema que siempre tiene solución.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261677" y="4224608"/>
            <a:ext cx="348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C1363-A40C-E416-894C-260A69037B35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el procedimiento   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1FEDB05-CA04-BBEC-A068-0D4ED2EFA250}"/>
              </a:ext>
            </a:extLst>
          </p:cNvPr>
          <p:cNvSpPr txBox="1"/>
          <p:nvPr/>
        </p:nvSpPr>
        <p:spPr>
          <a:xfrm>
            <a:off x="608400" y="284454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48A422B-E4B8-0852-F96F-A8BD3E7639C4}"/>
              </a:ext>
            </a:extLst>
          </p:cNvPr>
          <p:cNvSpPr txBox="1"/>
          <p:nvPr/>
        </p:nvSpPr>
        <p:spPr>
          <a:xfrm>
            <a:off x="552586" y="33737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2008471-ACD6-95A9-DC5D-B92330FC398B}"/>
              </a:ext>
            </a:extLst>
          </p:cNvPr>
          <p:cNvSpPr txBox="1"/>
          <p:nvPr/>
        </p:nvSpPr>
        <p:spPr>
          <a:xfrm>
            <a:off x="3120542" y="284454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7C6FFCC-7357-5CAA-5F5E-DD293C79D2F5}"/>
              </a:ext>
            </a:extLst>
          </p:cNvPr>
          <p:cNvSpPr txBox="1"/>
          <p:nvPr/>
        </p:nvSpPr>
        <p:spPr>
          <a:xfrm>
            <a:off x="6082564" y="28309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0FF7203-BE05-264F-F13C-1069481D40B8}"/>
              </a:ext>
            </a:extLst>
          </p:cNvPr>
          <p:cNvSpPr txBox="1"/>
          <p:nvPr/>
        </p:nvSpPr>
        <p:spPr>
          <a:xfrm>
            <a:off x="9720704" y="284227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27D653-2AF5-3809-E90E-926086372D3E}"/>
              </a:ext>
            </a:extLst>
          </p:cNvPr>
          <p:cNvSpPr txBox="1"/>
          <p:nvPr/>
        </p:nvSpPr>
        <p:spPr>
          <a:xfrm>
            <a:off x="608400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06E1E45-8C62-6670-33EB-F5D650F49330}"/>
              </a:ext>
            </a:extLst>
          </p:cNvPr>
          <p:cNvSpPr txBox="1"/>
          <p:nvPr/>
        </p:nvSpPr>
        <p:spPr>
          <a:xfrm>
            <a:off x="3157200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BFDA169-6E74-B0EC-B2B0-29FAED2B3643}"/>
              </a:ext>
            </a:extLst>
          </p:cNvPr>
          <p:cNvSpPr txBox="1"/>
          <p:nvPr/>
        </p:nvSpPr>
        <p:spPr>
          <a:xfrm>
            <a:off x="6211742" y="385527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11E9C7B-042A-E7C7-D5B7-D8C0FFDBE1AE}"/>
              </a:ext>
            </a:extLst>
          </p:cNvPr>
          <p:cNvSpPr txBox="1"/>
          <p:nvPr/>
        </p:nvSpPr>
        <p:spPr>
          <a:xfrm>
            <a:off x="9738021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608400" y="4851275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0330F89-D13F-C286-99EA-698C8560EF52}"/>
              </a:ext>
            </a:extLst>
          </p:cNvPr>
          <p:cNvSpPr txBox="1"/>
          <p:nvPr/>
        </p:nvSpPr>
        <p:spPr>
          <a:xfrm>
            <a:off x="3164400" y="486086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FAB802C-2BA6-8AAB-4DF8-31D0E7DB975D}"/>
              </a:ext>
            </a:extLst>
          </p:cNvPr>
          <p:cNvSpPr txBox="1"/>
          <p:nvPr/>
        </p:nvSpPr>
        <p:spPr>
          <a:xfrm>
            <a:off x="6130800" y="48796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4DDFC3F-F06A-BC7D-FD79-B073CE66F80E}"/>
              </a:ext>
            </a:extLst>
          </p:cNvPr>
          <p:cNvSpPr txBox="1"/>
          <p:nvPr/>
        </p:nvSpPr>
        <p:spPr>
          <a:xfrm>
            <a:off x="9836446" y="490294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72B7440-1238-50D9-1D34-EE332F68456C}"/>
              </a:ext>
            </a:extLst>
          </p:cNvPr>
          <p:cNvSpPr txBox="1"/>
          <p:nvPr/>
        </p:nvSpPr>
        <p:spPr>
          <a:xfrm>
            <a:off x="3029973" y="33926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F8CBFE8-5772-D633-036A-A13B6995864D}"/>
              </a:ext>
            </a:extLst>
          </p:cNvPr>
          <p:cNvSpPr txBox="1"/>
          <p:nvPr/>
        </p:nvSpPr>
        <p:spPr>
          <a:xfrm>
            <a:off x="6040231" y="34000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645396C-1FD5-7D46-1979-3BA9A1F8C824}"/>
              </a:ext>
            </a:extLst>
          </p:cNvPr>
          <p:cNvSpPr txBox="1"/>
          <p:nvPr/>
        </p:nvSpPr>
        <p:spPr>
          <a:xfrm>
            <a:off x="9655308" y="34194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58AE522-B355-57D4-2EC3-EA3A77CFC2DA}"/>
              </a:ext>
            </a:extLst>
          </p:cNvPr>
          <p:cNvSpPr txBox="1"/>
          <p:nvPr/>
        </p:nvSpPr>
        <p:spPr>
          <a:xfrm>
            <a:off x="552586" y="438586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F5B94A9-7567-E892-AE49-B38FE9C86376}"/>
              </a:ext>
            </a:extLst>
          </p:cNvPr>
          <p:cNvSpPr txBox="1"/>
          <p:nvPr/>
        </p:nvSpPr>
        <p:spPr>
          <a:xfrm>
            <a:off x="3120542" y="439518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D2B2370-FCE7-8F81-838E-7732B3B45553}"/>
              </a:ext>
            </a:extLst>
          </p:cNvPr>
          <p:cNvSpPr txBox="1"/>
          <p:nvPr/>
        </p:nvSpPr>
        <p:spPr>
          <a:xfrm>
            <a:off x="6096000" y="442440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2AB844C-52C4-B8D8-AD4B-23E64EA01C89}"/>
              </a:ext>
            </a:extLst>
          </p:cNvPr>
          <p:cNvSpPr txBox="1"/>
          <p:nvPr/>
        </p:nvSpPr>
        <p:spPr>
          <a:xfrm>
            <a:off x="9712413" y="442440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506474" y="54427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4AA43FC-20DE-63AE-082D-2DB8FA876BBC}"/>
              </a:ext>
            </a:extLst>
          </p:cNvPr>
          <p:cNvSpPr txBox="1"/>
          <p:nvPr/>
        </p:nvSpPr>
        <p:spPr>
          <a:xfrm>
            <a:off x="3073831" y="545922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82F981C-C010-449F-DC6A-3D67D8AF4A46}"/>
              </a:ext>
            </a:extLst>
          </p:cNvPr>
          <p:cNvSpPr txBox="1"/>
          <p:nvPr/>
        </p:nvSpPr>
        <p:spPr>
          <a:xfrm>
            <a:off x="6053106" y="54427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41CFC17-3311-4FD5-DF5E-10242DF70DF4}"/>
              </a:ext>
            </a:extLst>
          </p:cNvPr>
          <p:cNvSpPr txBox="1"/>
          <p:nvPr/>
        </p:nvSpPr>
        <p:spPr>
          <a:xfrm>
            <a:off x="9745877" y="545922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7" name="Abrir corchete 46">
            <a:extLst>
              <a:ext uri="{FF2B5EF4-FFF2-40B4-BE49-F238E27FC236}">
                <a16:creationId xmlns:a16="http://schemas.microsoft.com/office/drawing/2014/main" id="{19A17DAD-CB80-E2E8-89C4-85836BA3B66C}"/>
              </a:ext>
            </a:extLst>
          </p:cNvPr>
          <p:cNvSpPr/>
          <p:nvPr/>
        </p:nvSpPr>
        <p:spPr>
          <a:xfrm>
            <a:off x="461160" y="3012894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Abrir corchete 47">
            <a:extLst>
              <a:ext uri="{FF2B5EF4-FFF2-40B4-BE49-F238E27FC236}">
                <a16:creationId xmlns:a16="http://schemas.microsoft.com/office/drawing/2014/main" id="{CFBBD882-6316-630C-BF44-8E5280324B49}"/>
              </a:ext>
            </a:extLst>
          </p:cNvPr>
          <p:cNvSpPr/>
          <p:nvPr/>
        </p:nvSpPr>
        <p:spPr>
          <a:xfrm>
            <a:off x="8608325" y="3014436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Abrir corchete 48">
            <a:extLst>
              <a:ext uri="{FF2B5EF4-FFF2-40B4-BE49-F238E27FC236}">
                <a16:creationId xmlns:a16="http://schemas.microsoft.com/office/drawing/2014/main" id="{B04C0D07-AF20-012A-1858-4ECF97A04EB0}"/>
              </a:ext>
            </a:extLst>
          </p:cNvPr>
          <p:cNvSpPr/>
          <p:nvPr/>
        </p:nvSpPr>
        <p:spPr>
          <a:xfrm>
            <a:off x="9589042" y="3012894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627C27B3-228D-610E-29CA-CF486B30DC6A}"/>
              </a:ext>
            </a:extLst>
          </p:cNvPr>
          <p:cNvSpPr/>
          <p:nvPr/>
        </p:nvSpPr>
        <p:spPr>
          <a:xfrm flipH="1">
            <a:off x="9110450" y="298800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4A7B5B03-5F83-A7A0-D85F-52CB63EF5FEE}"/>
              </a:ext>
            </a:extLst>
          </p:cNvPr>
          <p:cNvSpPr/>
          <p:nvPr/>
        </p:nvSpPr>
        <p:spPr>
          <a:xfrm flipH="1">
            <a:off x="8220093" y="302693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Abrir corchete 51">
            <a:extLst>
              <a:ext uri="{FF2B5EF4-FFF2-40B4-BE49-F238E27FC236}">
                <a16:creationId xmlns:a16="http://schemas.microsoft.com/office/drawing/2014/main" id="{93DEFE17-5123-4071-B9C7-94B4032F5188}"/>
              </a:ext>
            </a:extLst>
          </p:cNvPr>
          <p:cNvSpPr/>
          <p:nvPr/>
        </p:nvSpPr>
        <p:spPr>
          <a:xfrm flipH="1">
            <a:off x="11389992" y="302693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992A0D3-816E-8AD4-99C4-931FA119506A}"/>
              </a:ext>
            </a:extLst>
          </p:cNvPr>
          <p:cNvSpPr txBox="1">
            <a:spLocks/>
          </p:cNvSpPr>
          <p:nvPr/>
        </p:nvSpPr>
        <p:spPr>
          <a:xfrm>
            <a:off x="625046" y="171004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>
                <a:solidFill>
                  <a:srgbClr val="7030A0"/>
                </a:solidFill>
              </a:rPr>
              <a:t>… el </a:t>
            </a:r>
            <a:r>
              <a:rPr lang="es-ES" b="1" dirty="0">
                <a:solidFill>
                  <a:srgbClr val="7030A0"/>
                </a:solidFill>
              </a:rPr>
              <a:t>procedimiento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0C6D52-B588-B675-DD29-6712057A1800}"/>
              </a:ext>
            </a:extLst>
          </p:cNvPr>
          <p:cNvSpPr txBox="1"/>
          <p:nvPr/>
        </p:nvSpPr>
        <p:spPr>
          <a:xfrm>
            <a:off x="696000" y="1140474"/>
            <a:ext cx="1080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>
                <a:latin typeface="Comic Sans MS" panose="030F0702030302020204" pitchFamily="66" charset="0"/>
              </a:rPr>
              <a:t>Es habitual definir algunas matrices auxiliares para expresar este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sistema de forma más compacta, útil para su resolución:</a:t>
            </a:r>
            <a:r>
              <a:rPr lang="es-ES" sz="2800" dirty="0">
                <a:latin typeface="Comic Sans MS" panose="030F0702030302020204" pitchFamily="66" charset="0"/>
              </a:rPr>
              <a:t>  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483F88-B0B6-2B2B-D33C-746DE8633ED4}"/>
              </a:ext>
            </a:extLst>
          </p:cNvPr>
          <p:cNvSpPr txBox="1"/>
          <p:nvPr/>
        </p:nvSpPr>
        <p:spPr>
          <a:xfrm>
            <a:off x="666000" y="2114475"/>
            <a:ext cx="11498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(n x p)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cada columna  j  viene dada por 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), … 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;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endParaRPr lang="es-ES" sz="2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s-ES_tradnl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D43DF8B-05F9-A199-1717-C83DAF168530}"/>
              </a:ext>
            </a:extLst>
          </p:cNvPr>
          <p:cNvSpPr txBox="1">
            <a:spLocks/>
          </p:cNvSpPr>
          <p:nvPr/>
        </p:nvSpPr>
        <p:spPr>
          <a:xfrm>
            <a:off x="-237940" y="2611577"/>
            <a:ext cx="12079812" cy="112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(n x 1)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matriz columna con entradas 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, y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</a:t>
            </a:r>
            <a:endParaRPr lang="es-ES" sz="2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C2CA3CC-E9F6-7EDB-5A52-AC752C421745}"/>
              </a:ext>
            </a:extLst>
          </p:cNvPr>
          <p:cNvSpPr txBox="1">
            <a:spLocks/>
          </p:cNvSpPr>
          <p:nvPr/>
        </p:nvSpPr>
        <p:spPr>
          <a:xfrm>
            <a:off x="1144428" y="3123297"/>
            <a:ext cx="8428540" cy="1285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(p x 1) 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matriz columna con entradas 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, a</a:t>
            </a:r>
            <a:r>
              <a:rPr lang="es-ES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4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9BBE2E7-5E00-DCB7-AF00-3843FD237403}"/>
              </a:ext>
            </a:extLst>
          </p:cNvPr>
          <p:cNvSpPr txBox="1">
            <a:spLocks/>
          </p:cNvSpPr>
          <p:nvPr/>
        </p:nvSpPr>
        <p:spPr>
          <a:xfrm>
            <a:off x="693872" y="3647122"/>
            <a:ext cx="10645482" cy="139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Ahora, el sistema anterior se puede escribir como: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</a:t>
            </a:r>
            <a:r>
              <a:rPr lang="es-ES" dirty="0">
                <a:latin typeface="Comic Sans MS" panose="030F0702030302020204" pitchFamily="66" charset="0"/>
              </a:rPr>
              <a:t>(de donde se puede obtener  C</a:t>
            </a:r>
            <a:r>
              <a:rPr lang="es-ES" baseline="-25000" dirty="0">
                <a:latin typeface="Comic Sans MS" panose="030F0702030302020204" pitchFamily="66" charset="0"/>
              </a:rPr>
              <a:t>a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693872" y="4752511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Que,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cuando C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tiene rango  p  </a:t>
            </a:r>
            <a:r>
              <a:rPr lang="es-ES" dirty="0">
                <a:latin typeface="Comic Sans MS" panose="030F0702030302020204" pitchFamily="66" charset="0"/>
              </a:rPr>
              <a:t>(lo más habitual), permite deducir: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C</a:t>
            </a:r>
            <a:r>
              <a:rPr lang="es-ES" baseline="-25000" dirty="0">
                <a:latin typeface="Comic Sans MS" panose="030F0702030302020204" pitchFamily="66" charset="0"/>
              </a:rPr>
              <a:t>a </a:t>
            </a:r>
            <a:r>
              <a:rPr lang="es-ES" dirty="0"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latin typeface="Comic Sans MS" panose="030F0702030302020204" pitchFamily="66" charset="0"/>
              </a:rPr>
              <a:t>F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T </a:t>
            </a:r>
            <a:r>
              <a:rPr lang="es-ES" dirty="0"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latin typeface="Comic Sans MS" panose="030F0702030302020204" pitchFamily="66" charset="0"/>
              </a:rPr>
              <a:t>F 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-1  </a:t>
            </a:r>
            <a:r>
              <a:rPr lang="es-ES" dirty="0"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latin typeface="Comic Sans MS" panose="030F0702030302020204" pitchFamily="66" charset="0"/>
              </a:rPr>
              <a:t>F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T </a:t>
            </a:r>
            <a:r>
              <a:rPr lang="es-ES" dirty="0" err="1"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es decir,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  <a:r>
              <a:rPr lang="es-ES" dirty="0">
                <a:latin typeface="Comic Sans MS" panose="030F0702030302020204" pitchFamily="66" charset="0"/>
              </a:rPr>
              <a:t>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Abrir corchete 12">
            <a:extLst>
              <a:ext uri="{FF2B5EF4-FFF2-40B4-BE49-F238E27FC236}">
                <a16:creationId xmlns:a16="http://schemas.microsoft.com/office/drawing/2014/main" id="{942558FA-00F6-5AA8-42F3-B65FE9AA6B93}"/>
              </a:ext>
            </a:extLst>
          </p:cNvPr>
          <p:cNvSpPr/>
          <p:nvPr/>
        </p:nvSpPr>
        <p:spPr>
          <a:xfrm>
            <a:off x="6872360" y="5327064"/>
            <a:ext cx="45719" cy="1375624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id="{231A626A-A6BB-4F45-E3B0-CEB47C9B0294}"/>
              </a:ext>
            </a:extLst>
          </p:cNvPr>
          <p:cNvSpPr/>
          <p:nvPr/>
        </p:nvSpPr>
        <p:spPr>
          <a:xfrm flipH="1">
            <a:off x="7360308" y="5311372"/>
            <a:ext cx="45719" cy="1391316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A6A7338-58C1-E627-39BA-60FADA044718}"/>
              </a:ext>
            </a:extLst>
          </p:cNvPr>
          <p:cNvSpPr/>
          <p:nvPr/>
        </p:nvSpPr>
        <p:spPr>
          <a:xfrm>
            <a:off x="2045227" y="4066481"/>
            <a:ext cx="3313471" cy="593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8EAE36-AAD6-5CBB-CB7C-9F961B801CA5}"/>
              </a:ext>
            </a:extLst>
          </p:cNvPr>
          <p:cNvSpPr/>
          <p:nvPr/>
        </p:nvSpPr>
        <p:spPr>
          <a:xfrm>
            <a:off x="6624000" y="5155200"/>
            <a:ext cx="4296697" cy="16665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4227</TotalTime>
  <Words>6015</Words>
  <Application>Microsoft Office PowerPoint</Application>
  <PresentationFormat>Panorámica</PresentationFormat>
  <Paragraphs>1091</Paragraphs>
  <Slides>46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6" baseType="lpstr">
      <vt:lpstr>Yu Gothic UI</vt:lpstr>
      <vt:lpstr>Yu Mincho Light</vt:lpstr>
      <vt:lpstr>Aptos</vt:lpstr>
      <vt:lpstr>Aptos Display</vt:lpstr>
      <vt:lpstr>Arial</vt:lpstr>
      <vt:lpstr>Calibri</vt:lpstr>
      <vt:lpstr>Cambria Math</vt:lpstr>
      <vt:lpstr>Comic Sans MS</vt:lpstr>
      <vt:lpstr>Maiandra GD</vt:lpstr>
      <vt:lpstr>Tema de Office</vt:lpstr>
      <vt:lpstr>  APROXIMACIÓN (O AJUSTE)  POR   MÍNIMOS CUADRADOS</vt:lpstr>
      <vt:lpstr>    Datos iniciales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¿Quieres ponerte a prueba?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ALGUNOS TÓPICOS DE UTILIDAD RELACIONADOS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325</cp:revision>
  <dcterms:created xsi:type="dcterms:W3CDTF">2024-04-26T15:42:24Z</dcterms:created>
  <dcterms:modified xsi:type="dcterms:W3CDTF">2025-02-21T16:18:14Z</dcterms:modified>
</cp:coreProperties>
</file>