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5" r:id="rId1"/>
  </p:sldMasterIdLst>
  <p:notesMasterIdLst>
    <p:notesMasterId r:id="rId33"/>
  </p:notesMasterIdLst>
  <p:sldIdLst>
    <p:sldId id="256" r:id="rId2"/>
    <p:sldId id="257" r:id="rId3"/>
    <p:sldId id="311" r:id="rId4"/>
    <p:sldId id="354" r:id="rId5"/>
    <p:sldId id="349" r:id="rId6"/>
    <p:sldId id="376" r:id="rId7"/>
    <p:sldId id="346" r:id="rId8"/>
    <p:sldId id="350" r:id="rId9"/>
    <p:sldId id="351" r:id="rId10"/>
    <p:sldId id="352" r:id="rId11"/>
    <p:sldId id="353" r:id="rId12"/>
    <p:sldId id="355" r:id="rId13"/>
    <p:sldId id="356" r:id="rId14"/>
    <p:sldId id="357" r:id="rId15"/>
    <p:sldId id="358" r:id="rId16"/>
    <p:sldId id="359" r:id="rId17"/>
    <p:sldId id="360" r:id="rId18"/>
    <p:sldId id="362" r:id="rId19"/>
    <p:sldId id="363" r:id="rId20"/>
    <p:sldId id="364" r:id="rId21"/>
    <p:sldId id="345" r:id="rId22"/>
    <p:sldId id="366" r:id="rId23"/>
    <p:sldId id="367" r:id="rId24"/>
    <p:sldId id="368" r:id="rId25"/>
    <p:sldId id="369" r:id="rId26"/>
    <p:sldId id="371" r:id="rId27"/>
    <p:sldId id="372" r:id="rId28"/>
    <p:sldId id="373" r:id="rId29"/>
    <p:sldId id="374" r:id="rId30"/>
    <p:sldId id="375" r:id="rId31"/>
    <p:sldId id="370" r:id="rId3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CCFFCC"/>
    <a:srgbClr val="FF9900"/>
    <a:srgbClr val="FF9966"/>
    <a:srgbClr val="FFFF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65" autoAdjust="0"/>
  </p:normalViewPr>
  <p:slideViewPr>
    <p:cSldViewPr snapToGrid="0">
      <p:cViewPr varScale="1">
        <p:scale>
          <a:sx n="103" d="100"/>
          <a:sy n="103" d="100"/>
        </p:scale>
        <p:origin x="79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AE0CC9-939B-4D25-ACA5-3996301265FA}" type="datetimeFigureOut">
              <a:rPr lang="es-ES" smtClean="0"/>
              <a:t>17/02/2025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7857C6-0792-4CC5-B774-CAD76C36B0E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33828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7857C6-0792-4CC5-B774-CAD76C36B0EE}" type="slidenum">
              <a:rPr lang="es-ES" smtClean="0"/>
              <a:t>31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0279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369CEB-FCD4-0C8D-B113-F466DDD356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DA7BCFB-F44F-7764-7749-27B1B7F310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EE5162E-A39D-0181-7870-B6146A2D2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2/17/2025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5C11FE-ED36-A75A-A5CC-F6490BF0F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1691154-FED3-EDE0-0D99-840A0774A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17769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B2A863-EA6B-CF11-C0DB-8C6DEC7AD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1BC57F4-2B1A-29AB-ECA7-C8C03D736C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D55C2AF-35DB-1E0B-FAB9-C8C2056DF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2/17/2025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D82AB9A-BCB1-F224-685D-857C68933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85A6948-5A4B-594D-B072-566DAF83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7765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DAAACD9-BAC3-16BF-47FA-A5BC49CEC5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835D645-63E7-A155-E05D-DBB24BEE46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B113F2E-B2DC-83B6-B153-C3A2C84CA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2/17/2025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ADAEB5-B945-5198-EB8D-0B37B7D69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7A4AD6E-D787-E312-BE37-BF08B05CB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248895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1996E0-C7B4-F07B-570D-3010C2D27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67358D5-1A4E-6515-4027-61850C3F14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39ACAFA-36D2-47F5-9AC0-660807741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2/17/2025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874CDB8-2424-9AA2-A03E-28487E0DF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845493-73C2-6E70-C05F-56E44BD7E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81930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0676A8-6700-3F70-FAB3-078636295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7BB5297-340B-E3FB-04DC-D3A1DE63D3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B901B1C-7701-3FE8-057F-C4930B469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2/17/2025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F6736D0-9413-E713-5CE9-77555E66B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521E6C8-5DA8-1229-6786-E1E986AF4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25122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CFA1D8-B32F-D6B4-1A84-2980ABD466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235BF44-78E2-F997-5148-F29D21A66F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9B67BD6-ED17-F69D-3EDE-23AC5F1BC1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CA2DC31-6AE1-DD0A-AC89-B957BE688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2/17/2025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FAD6A4C-DB2B-1A8E-3384-E6BBC955C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90358A9-6891-C81E-5243-32EB25BC7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669256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437CF4-54AE-27DF-B125-E36CD31C4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5DC661D-07EB-FD09-289C-D4AC9AFF95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E3F2294-140C-9FB4-9B07-E848F0659B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76E604B-4CF1-C5E6-F7AE-DCA5628300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8FD5212-C347-D4A8-7799-759B628C37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FA2CA3D-2402-74A7-D39E-AEB0E6831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2/17/2025</a:t>
            </a:fld>
            <a:endParaRPr lang="en-US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C81410F-6922-A285-B52A-467D5725F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87217E5-DCE8-6086-5205-4D2C25227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980590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C9A0FA-B1DB-4377-0989-3F8BED606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2778568-0580-2BC4-ED6C-E7FD969B0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2/17/2025</a:t>
            </a:fld>
            <a:endParaRPr lang="en-U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21CAA36-B1FE-1A41-1405-7EF6A51D0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E56639E-8371-690E-C3EB-FC9D68AC4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194694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21EDDD4-D252-769C-99EC-A562D5E87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2/17/2025</a:t>
            </a:fld>
            <a:endParaRPr lang="en-US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876C155-E0FF-3B73-CF0E-8F486C4B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7A54900-DEDA-38DA-18A3-246A04E2B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91484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B3F7C5-5799-3CF1-2629-374724AE9C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5FDD895-3B14-37D1-E2B4-BBD3C4975C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708F8DC-96B5-9463-6B33-CD801A17EE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8C54D71-5213-2076-14D6-D92C3157D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2/17/2025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311ACAD-EE7A-3313-6BEB-0B069F046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CA1F62C-ECEA-E81D-D3D6-11415DE0B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97605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1B1FCA-C3B3-0764-8365-3DAED9C7C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637C56E-8520-495D-3811-730B16F390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0F316C8-73B4-74C2-59BE-C99C2B1B9D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B479564-09C5-1229-6F41-3FE21B998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2/17/2025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BBCA993-5EED-3F05-081E-9B213400A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3622071-20D3-77FC-11DB-E485DB0C3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30356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BAA6020-10A4-8479-3FE0-D275512E6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686295C-BB0C-B737-03EA-66B5CA4598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830062A-87BD-64F4-1B4C-4DC20A1C0B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D6E202-B606-4609-B914-27C9371A1F6D}" type="datetime1">
              <a:rPr lang="en-US" smtClean="0"/>
              <a:t>2/17/2025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9DEBCFA-AABE-5D62-F8BE-8C78DF4063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2628882-F913-F298-0D7F-B373925503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338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6" r:id="rId1"/>
    <p:sldLayoutId id="2147483897" r:id="rId2"/>
    <p:sldLayoutId id="2147483898" r:id="rId3"/>
    <p:sldLayoutId id="2147483899" r:id="rId4"/>
    <p:sldLayoutId id="2147483900" r:id="rId5"/>
    <p:sldLayoutId id="2147483901" r:id="rId6"/>
    <p:sldLayoutId id="2147483902" r:id="rId7"/>
    <p:sldLayoutId id="2147483903" r:id="rId8"/>
    <p:sldLayoutId id="2147483904" r:id="rId9"/>
    <p:sldLayoutId id="2147483905" r:id="rId10"/>
    <p:sldLayoutId id="214748390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slide" Target="slide2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slide" Target="slide26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slide" Target="slide28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25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9.xml"/><Relationship Id="rId2" Type="http://schemas.openxmlformats.org/officeDocument/2006/relationships/slide" Target="slide30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slide" Target="slide25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28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sv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2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B78C7E-3F59-FCC0-B943-45C7AB12C5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0000" y="2169562"/>
            <a:ext cx="11620500" cy="23876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s-ES" sz="6600" dirty="0">
                <a:solidFill>
                  <a:schemeClr val="accent5">
                    <a:lumMod val="50000"/>
                  </a:schemeClr>
                </a:solidFill>
                <a:latin typeface="Maiandra GD" panose="020E0502030308020204" pitchFamily="34" charset="0"/>
              </a:rPr>
              <a:t>ORTHOGONAL PROJECTION</a:t>
            </a:r>
            <a:br>
              <a:rPr lang="es-ES" sz="6600" dirty="0">
                <a:solidFill>
                  <a:schemeClr val="accent5">
                    <a:lumMod val="50000"/>
                  </a:schemeClr>
                </a:solidFill>
                <a:latin typeface="Maiandra GD" panose="020E0502030308020204" pitchFamily="34" charset="0"/>
              </a:rPr>
            </a:br>
            <a:r>
              <a:rPr lang="es-ES" sz="6600" dirty="0">
                <a:solidFill>
                  <a:schemeClr val="accent5">
                    <a:lumMod val="50000"/>
                  </a:schemeClr>
                </a:solidFill>
                <a:latin typeface="Maiandra GD" panose="020E0502030308020204" pitchFamily="34" charset="0"/>
              </a:rPr>
              <a:t>OF A VECTOR </a:t>
            </a:r>
            <a:br>
              <a:rPr lang="es-ES" sz="6600" dirty="0">
                <a:solidFill>
                  <a:schemeClr val="accent5">
                    <a:lumMod val="50000"/>
                  </a:schemeClr>
                </a:solidFill>
                <a:latin typeface="Maiandra GD" panose="020E0502030308020204" pitchFamily="34" charset="0"/>
              </a:rPr>
            </a:br>
            <a:r>
              <a:rPr lang="es-ES" sz="6600" dirty="0">
                <a:solidFill>
                  <a:schemeClr val="accent5">
                    <a:lumMod val="50000"/>
                  </a:schemeClr>
                </a:solidFill>
                <a:latin typeface="Maiandra GD" panose="020E0502030308020204" pitchFamily="34" charset="0"/>
              </a:rPr>
              <a:t> ONTO A SUBSPACE</a:t>
            </a:r>
            <a:br>
              <a:rPr lang="es-ES" sz="6600" dirty="0">
                <a:solidFill>
                  <a:schemeClr val="accent5">
                    <a:lumMod val="50000"/>
                  </a:schemeClr>
                </a:solidFill>
                <a:latin typeface="Maiandra GD" panose="020E0502030308020204" pitchFamily="34" charset="0"/>
              </a:rPr>
            </a:br>
            <a:r>
              <a:rPr lang="es-ES" sz="6600" dirty="0">
                <a:solidFill>
                  <a:schemeClr val="accent5">
                    <a:lumMod val="50000"/>
                  </a:schemeClr>
                </a:solidFill>
                <a:latin typeface="Maiandra GD" panose="020E0502030308020204" pitchFamily="34" charset="0"/>
              </a:rPr>
              <a:t>(FINITE DIMENSIONAL CASE)</a:t>
            </a:r>
          </a:p>
        </p:txBody>
      </p:sp>
      <p:sp>
        <p:nvSpPr>
          <p:cNvPr id="5" name="Diagrama de flujo: datos 4">
            <a:extLst>
              <a:ext uri="{FF2B5EF4-FFF2-40B4-BE49-F238E27FC236}">
                <a16:creationId xmlns:a16="http://schemas.microsoft.com/office/drawing/2014/main" id="{3088D785-3918-B94A-DEAC-D5792938707B}"/>
              </a:ext>
            </a:extLst>
          </p:cNvPr>
          <p:cNvSpPr/>
          <p:nvPr/>
        </p:nvSpPr>
        <p:spPr>
          <a:xfrm>
            <a:off x="4650657" y="5603545"/>
            <a:ext cx="3726425" cy="858455"/>
          </a:xfrm>
          <a:prstGeom prst="flowChartInputOutpu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7" name="Conector recto de flecha 6">
            <a:extLst>
              <a:ext uri="{FF2B5EF4-FFF2-40B4-BE49-F238E27FC236}">
                <a16:creationId xmlns:a16="http://schemas.microsoft.com/office/drawing/2014/main" id="{1AA1E873-6FF0-8E8F-EB50-50E090FDAC33}"/>
              </a:ext>
            </a:extLst>
          </p:cNvPr>
          <p:cNvCxnSpPr/>
          <p:nvPr/>
        </p:nvCxnSpPr>
        <p:spPr>
          <a:xfrm flipV="1">
            <a:off x="5958349" y="4973944"/>
            <a:ext cx="1317522" cy="1058828"/>
          </a:xfrm>
          <a:prstGeom prst="straightConnector1">
            <a:avLst/>
          </a:prstGeom>
          <a:ln w="635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71C3E341-154F-6E19-34A7-87D9A892919F}"/>
              </a:ext>
            </a:extLst>
          </p:cNvPr>
          <p:cNvCxnSpPr>
            <a:cxnSpLocks/>
          </p:cNvCxnSpPr>
          <p:nvPr/>
        </p:nvCxnSpPr>
        <p:spPr>
          <a:xfrm>
            <a:off x="5958349" y="6032772"/>
            <a:ext cx="1316981" cy="0"/>
          </a:xfrm>
          <a:prstGeom prst="straightConnector1">
            <a:avLst/>
          </a:prstGeom>
          <a:ln w="31750">
            <a:solidFill>
              <a:srgbClr val="00B0F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6511E4F4-1B8E-BBA0-C872-15A7AA4DD95C}"/>
              </a:ext>
            </a:extLst>
          </p:cNvPr>
          <p:cNvCxnSpPr/>
          <p:nvPr/>
        </p:nvCxnSpPr>
        <p:spPr>
          <a:xfrm>
            <a:off x="7275871" y="4978800"/>
            <a:ext cx="0" cy="18000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13">
            <a:extLst>
              <a:ext uri="{FF2B5EF4-FFF2-40B4-BE49-F238E27FC236}">
                <a16:creationId xmlns:a16="http://schemas.microsoft.com/office/drawing/2014/main" id="{6A64D7C9-7A2D-396E-9F9A-223AA3F8B89D}"/>
              </a:ext>
            </a:extLst>
          </p:cNvPr>
          <p:cNvCxnSpPr/>
          <p:nvPr/>
        </p:nvCxnSpPr>
        <p:spPr>
          <a:xfrm>
            <a:off x="7275600" y="5266800"/>
            <a:ext cx="0" cy="18000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0A592341-A0C1-B579-085F-4EBD837D8529}"/>
              </a:ext>
            </a:extLst>
          </p:cNvPr>
          <p:cNvCxnSpPr/>
          <p:nvPr/>
        </p:nvCxnSpPr>
        <p:spPr>
          <a:xfrm>
            <a:off x="7275600" y="5554800"/>
            <a:ext cx="0" cy="18000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35E2D5DC-E717-D2E2-DDD9-F4020B543E81}"/>
              </a:ext>
            </a:extLst>
          </p:cNvPr>
          <p:cNvCxnSpPr/>
          <p:nvPr/>
        </p:nvCxnSpPr>
        <p:spPr>
          <a:xfrm>
            <a:off x="7275600" y="5842800"/>
            <a:ext cx="0" cy="18000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372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DBAA26-6B7F-04DF-C6BF-32380B2D8B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8F43D8B6-75DA-6CAC-667F-EE87165A1E4C}"/>
              </a:ext>
            </a:extLst>
          </p:cNvPr>
          <p:cNvSpPr txBox="1">
            <a:spLocks/>
          </p:cNvSpPr>
          <p:nvPr/>
        </p:nvSpPr>
        <p:spPr>
          <a:xfrm>
            <a:off x="255746" y="1240403"/>
            <a:ext cx="12079812" cy="43771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 err="1">
                <a:latin typeface="Comic Sans MS" panose="030F0702030302020204" pitchFamily="66" charset="0"/>
              </a:rPr>
              <a:t>The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system</a:t>
            </a: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&lt;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1 </a:t>
            </a:r>
            <a:r>
              <a:rPr lang="es-ES" sz="2600" dirty="0">
                <a:latin typeface="Comic Sans MS" panose="030F0702030302020204" pitchFamily="66" charset="0"/>
              </a:rPr>
              <a:t>&gt;     &lt;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2 </a:t>
            </a:r>
            <a:r>
              <a:rPr lang="es-ES" sz="2600" dirty="0">
                <a:latin typeface="Comic Sans MS" panose="030F0702030302020204" pitchFamily="66" charset="0"/>
              </a:rPr>
              <a:t>&gt;    ∙∙∙   &lt;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|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       a</a:t>
            </a:r>
            <a:r>
              <a:rPr lang="es-ES" sz="2600" baseline="-25000" dirty="0">
                <a:latin typeface="Comic Sans MS" panose="030F0702030302020204" pitchFamily="66" charset="0"/>
              </a:rPr>
              <a:t>1  </a:t>
            </a:r>
            <a:r>
              <a:rPr lang="es-ES" sz="2600" dirty="0">
                <a:latin typeface="Comic Sans MS" panose="030F0702030302020204" pitchFamily="66" charset="0"/>
              </a:rPr>
              <a:t>        &lt;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| u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&lt; f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1 </a:t>
            </a:r>
            <a:r>
              <a:rPr lang="es-ES" sz="2600" dirty="0">
                <a:latin typeface="Comic Sans MS" panose="030F0702030302020204" pitchFamily="66" charset="0"/>
              </a:rPr>
              <a:t>&gt;     &lt; f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2 </a:t>
            </a:r>
            <a:r>
              <a:rPr lang="es-ES" sz="2600" dirty="0">
                <a:latin typeface="Comic Sans MS" panose="030F0702030302020204" pitchFamily="66" charset="0"/>
              </a:rPr>
              <a:t>&gt;   ∙∙∙   &lt; f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|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       a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        &lt; f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| u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                           …                                 …               …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&lt;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1 </a:t>
            </a:r>
            <a:r>
              <a:rPr lang="es-ES" sz="2600" dirty="0">
                <a:latin typeface="Comic Sans MS" panose="030F0702030302020204" pitchFamily="66" charset="0"/>
              </a:rPr>
              <a:t>&gt;     &lt;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2 </a:t>
            </a:r>
            <a:r>
              <a:rPr lang="es-ES" sz="2600" dirty="0">
                <a:latin typeface="Comic Sans MS" panose="030F0702030302020204" pitchFamily="66" charset="0"/>
              </a:rPr>
              <a:t>&gt;   ∙∙∙   &lt;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|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       </a:t>
            </a:r>
            <a:r>
              <a:rPr lang="es-ES" sz="2600" dirty="0" err="1">
                <a:latin typeface="Comic Sans MS" panose="030F0702030302020204" pitchFamily="66" charset="0"/>
              </a:rPr>
              <a:t>a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         &lt;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| u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</a:t>
            </a: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has 1 </a:t>
            </a:r>
            <a:r>
              <a:rPr lang="es-ES" sz="2600" dirty="0" err="1">
                <a:latin typeface="Comic Sans MS" panose="030F0702030302020204" pitchFamily="66" charset="0"/>
              </a:rPr>
              <a:t>unique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solution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for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each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unknown</a:t>
            </a:r>
            <a:r>
              <a:rPr lang="es-ES" sz="2600" dirty="0">
                <a:latin typeface="Comic Sans MS" panose="030F0702030302020204" pitchFamily="66" charset="0"/>
              </a:rPr>
              <a:t>, </a:t>
            </a:r>
            <a:r>
              <a:rPr lang="es-ES" sz="2600" dirty="0" err="1">
                <a:latin typeface="Comic Sans MS" panose="030F0702030302020204" pitchFamily="66" charset="0"/>
              </a:rPr>
              <a:t>because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the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coefficient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matrix</a:t>
            </a: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(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∈ M</a:t>
            </a:r>
            <a:r>
              <a:rPr lang="es-ES" sz="2600" baseline="-25000" dirty="0">
                <a:latin typeface="Comic Sans MS" panose="030F0702030302020204" pitchFamily="66" charset="0"/>
                <a:ea typeface="Cambria Math" panose="02040503050406030204" pitchFamily="18" charset="0"/>
              </a:rPr>
              <a:t>R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(p x p)) has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rank</a:t>
            </a:r>
            <a:r>
              <a:rPr lang="es-ES" sz="2600" dirty="0">
                <a:latin typeface="Comic Sans MS" panose="030F0702030302020204" pitchFamily="66" charset="0"/>
              </a:rPr>
              <a:t>  p, as {f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, f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, …,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} are </a:t>
            </a:r>
            <a:r>
              <a:rPr lang="es-ES" sz="2600" dirty="0" err="1">
                <a:latin typeface="Comic Sans MS" panose="030F0702030302020204" pitchFamily="66" charset="0"/>
              </a:rPr>
              <a:t>linearly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independent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vectors</a:t>
            </a:r>
            <a:r>
              <a:rPr lang="es-ES" sz="2600" dirty="0">
                <a:latin typeface="Comic Sans MS" panose="030F0702030302020204" pitchFamily="66" charset="0"/>
              </a:rPr>
              <a:t>.   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2" name="Abrir corchete 11">
            <a:extLst>
              <a:ext uri="{FF2B5EF4-FFF2-40B4-BE49-F238E27FC236}">
                <a16:creationId xmlns:a16="http://schemas.microsoft.com/office/drawing/2014/main" id="{CDE5C42E-2992-9D54-4044-6DB5E69DA0AB}"/>
              </a:ext>
            </a:extLst>
          </p:cNvPr>
          <p:cNvSpPr/>
          <p:nvPr/>
        </p:nvSpPr>
        <p:spPr>
          <a:xfrm>
            <a:off x="1258470" y="1800000"/>
            <a:ext cx="103298" cy="1758462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Abrir corchete 12">
            <a:extLst>
              <a:ext uri="{FF2B5EF4-FFF2-40B4-BE49-F238E27FC236}">
                <a16:creationId xmlns:a16="http://schemas.microsoft.com/office/drawing/2014/main" id="{220E2E64-1849-1F2E-3F5D-983A17B955AB}"/>
              </a:ext>
            </a:extLst>
          </p:cNvPr>
          <p:cNvSpPr/>
          <p:nvPr/>
        </p:nvSpPr>
        <p:spPr>
          <a:xfrm>
            <a:off x="7389375" y="1800000"/>
            <a:ext cx="103298" cy="1758462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Abrir corchete 13">
            <a:extLst>
              <a:ext uri="{FF2B5EF4-FFF2-40B4-BE49-F238E27FC236}">
                <a16:creationId xmlns:a16="http://schemas.microsoft.com/office/drawing/2014/main" id="{6D423F1D-714F-FAC1-552F-F30576F28B37}"/>
              </a:ext>
            </a:extLst>
          </p:cNvPr>
          <p:cNvSpPr/>
          <p:nvPr/>
        </p:nvSpPr>
        <p:spPr>
          <a:xfrm>
            <a:off x="8619032" y="1800000"/>
            <a:ext cx="103298" cy="1758462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Abrir corchete 14">
            <a:extLst>
              <a:ext uri="{FF2B5EF4-FFF2-40B4-BE49-F238E27FC236}">
                <a16:creationId xmlns:a16="http://schemas.microsoft.com/office/drawing/2014/main" id="{1DA82F0D-0047-02D1-F78A-7E1A6B6623CD}"/>
              </a:ext>
            </a:extLst>
          </p:cNvPr>
          <p:cNvSpPr/>
          <p:nvPr/>
        </p:nvSpPr>
        <p:spPr>
          <a:xfrm flipH="1">
            <a:off x="7913156" y="1800000"/>
            <a:ext cx="118837" cy="1793388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Abrir corchete 15">
            <a:extLst>
              <a:ext uri="{FF2B5EF4-FFF2-40B4-BE49-F238E27FC236}">
                <a16:creationId xmlns:a16="http://schemas.microsoft.com/office/drawing/2014/main" id="{17AA30AE-A1C7-6E55-C374-4CE2F30C48C9}"/>
              </a:ext>
            </a:extLst>
          </p:cNvPr>
          <p:cNvSpPr/>
          <p:nvPr/>
        </p:nvSpPr>
        <p:spPr>
          <a:xfrm flipH="1">
            <a:off x="6774535" y="1800000"/>
            <a:ext cx="118837" cy="1793388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Abrir corchete 16">
            <a:extLst>
              <a:ext uri="{FF2B5EF4-FFF2-40B4-BE49-F238E27FC236}">
                <a16:creationId xmlns:a16="http://schemas.microsoft.com/office/drawing/2014/main" id="{982A5D18-5368-0CDE-9242-92D5EBEEAEDC}"/>
              </a:ext>
            </a:extLst>
          </p:cNvPr>
          <p:cNvSpPr/>
          <p:nvPr/>
        </p:nvSpPr>
        <p:spPr>
          <a:xfrm flipH="1">
            <a:off x="9985166" y="1800000"/>
            <a:ext cx="118837" cy="1793388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5B5A143-6CB2-1B61-FEDE-2F86E9AE4C36}"/>
              </a:ext>
            </a:extLst>
          </p:cNvPr>
          <p:cNvSpPr txBox="1">
            <a:spLocks/>
          </p:cNvSpPr>
          <p:nvPr/>
        </p:nvSpPr>
        <p:spPr>
          <a:xfrm>
            <a:off x="-1" y="5108400"/>
            <a:ext cx="12265891" cy="18174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</a:t>
            </a:r>
            <a:r>
              <a:rPr lang="es-ES" sz="2600" dirty="0" err="1">
                <a:latin typeface="Comic Sans MS" panose="030F0702030302020204" pitchFamily="66" charset="0"/>
              </a:rPr>
              <a:t>Then</a:t>
            </a:r>
            <a:r>
              <a:rPr lang="es-ES" sz="2600" dirty="0">
                <a:latin typeface="Comic Sans MS" panose="030F0702030302020204" pitchFamily="66" charset="0"/>
              </a:rPr>
              <a:t>, </a:t>
            </a:r>
            <a:r>
              <a:rPr lang="es-ES" sz="2600" dirty="0" err="1">
                <a:latin typeface="Comic Sans MS" panose="030F0702030302020204" pitchFamily="66" charset="0"/>
              </a:rPr>
              <a:t>after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solving</a:t>
            </a:r>
            <a:r>
              <a:rPr lang="es-ES" sz="2600" dirty="0">
                <a:latin typeface="Comic Sans MS" panose="030F0702030302020204" pitchFamily="66" charset="0"/>
              </a:rPr>
              <a:t> and </a:t>
            </a:r>
            <a:r>
              <a:rPr lang="es-ES" sz="2600" dirty="0" err="1">
                <a:latin typeface="Comic Sans MS" panose="030F0702030302020204" pitchFamily="66" charset="0"/>
              </a:rPr>
              <a:t>replacing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one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obtains</a:t>
            </a:r>
            <a:r>
              <a:rPr lang="es-ES" sz="2600" dirty="0">
                <a:latin typeface="Comic Sans MS" panose="030F0702030302020204" pitchFamily="66" charset="0"/>
              </a:rPr>
              <a:t> a </a:t>
            </a:r>
            <a:r>
              <a:rPr lang="es-ES" sz="2600" dirty="0" err="1">
                <a:latin typeface="Comic Sans MS" panose="030F0702030302020204" pitchFamily="66" charset="0"/>
              </a:rPr>
              <a:t>unique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orthogonal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projection</a:t>
            </a: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</a:t>
            </a:r>
            <a:r>
              <a:rPr lang="es-ES" sz="2600" dirty="0" err="1">
                <a:latin typeface="Comic Sans MS" panose="030F0702030302020204" pitchFamily="66" charset="0"/>
              </a:rPr>
              <a:t>of</a:t>
            </a:r>
            <a:r>
              <a:rPr lang="es-ES" sz="2600" dirty="0">
                <a:latin typeface="Comic Sans MS" panose="030F0702030302020204" pitchFamily="66" charset="0"/>
              </a:rPr>
              <a:t> u onto F: 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                          </a:t>
            </a:r>
            <a:r>
              <a:rPr lang="es-ES" sz="2600" dirty="0" err="1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Pr</a:t>
            </a:r>
            <a:r>
              <a:rPr lang="es-ES" sz="2600" baseline="-25000" dirty="0" err="1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F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(u) =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a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f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+ a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f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+ </a:t>
            </a:r>
            <a:r>
              <a:rPr lang="es-ES" sz="2600" dirty="0">
                <a:solidFill>
                  <a:srgbClr val="0070C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∙∙∙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+ </a:t>
            </a:r>
            <a:r>
              <a:rPr lang="es-ES" sz="26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600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8" name="Título 1">
            <a:extLst>
              <a:ext uri="{FF2B5EF4-FFF2-40B4-BE49-F238E27FC236}">
                <a16:creationId xmlns:a16="http://schemas.microsoft.com/office/drawing/2014/main" id="{7A05C56F-327A-D476-CEC3-F9A6D45D7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000" y="145318"/>
            <a:ext cx="10800000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   … </a:t>
            </a:r>
            <a:r>
              <a:rPr lang="es-ES" b="1" dirty="0" err="1">
                <a:solidFill>
                  <a:srgbClr val="7030A0"/>
                </a:solidFill>
              </a:rPr>
              <a:t>calculating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Pr</a:t>
            </a:r>
            <a:r>
              <a:rPr lang="es-ES" b="1" baseline="-25000" dirty="0" err="1">
                <a:solidFill>
                  <a:srgbClr val="7030A0"/>
                </a:solidFill>
              </a:rPr>
              <a:t>F</a:t>
            </a:r>
            <a:r>
              <a:rPr lang="es-ES" b="1" dirty="0">
                <a:solidFill>
                  <a:srgbClr val="7030A0"/>
                </a:solidFill>
              </a:rPr>
              <a:t>(u) 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8164285" y="2488975"/>
            <a:ext cx="34817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500" dirty="0">
                <a:latin typeface="Comic Sans MS" panose="030F0702030302020204" pitchFamily="66" charset="0"/>
              </a:rPr>
              <a:t>=</a:t>
            </a:r>
          </a:p>
        </p:txBody>
      </p:sp>
    </p:spTree>
    <p:extLst>
      <p:ext uri="{BB962C8B-B14F-4D97-AF65-F5344CB8AC3E}">
        <p14:creationId xmlns:p14="http://schemas.microsoft.com/office/powerpoint/2010/main" val="1727049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3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9F97EB-3E13-5356-ED05-1D5E19E81B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8CCBF48-39B4-03C9-5046-6ABFB67203EC}"/>
              </a:ext>
            </a:extLst>
          </p:cNvPr>
          <p:cNvSpPr txBox="1">
            <a:spLocks/>
          </p:cNvSpPr>
          <p:nvPr/>
        </p:nvSpPr>
        <p:spPr>
          <a:xfrm>
            <a:off x="112188" y="1362309"/>
            <a:ext cx="12079812" cy="4694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</a:t>
            </a:r>
            <a:r>
              <a:rPr lang="es-ES" sz="2600" b="1" u="sng" dirty="0" err="1">
                <a:latin typeface="Comic Sans MS" panose="030F0702030302020204" pitchFamily="66" charset="0"/>
              </a:rPr>
              <a:t>Observation</a:t>
            </a:r>
            <a:r>
              <a:rPr lang="es-ES" sz="2600" b="1" dirty="0">
                <a:latin typeface="Comic Sans MS" panose="030F0702030302020204" pitchFamily="66" charset="0"/>
              </a:rPr>
              <a:t>. </a:t>
            </a:r>
            <a:r>
              <a:rPr lang="es-ES" sz="2600" dirty="0" err="1">
                <a:latin typeface="Comic Sans MS" panose="030F0702030302020204" pitchFamily="66" charset="0"/>
              </a:rPr>
              <a:t>If</a:t>
            </a:r>
            <a:r>
              <a:rPr lang="es-ES" sz="2600" dirty="0">
                <a:latin typeface="Comic Sans MS" panose="030F0702030302020204" pitchFamily="66" charset="0"/>
              </a:rPr>
              <a:t>  </a:t>
            </a:r>
            <a:r>
              <a:rPr lang="es-ES" sz="26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dim</a:t>
            </a:r>
            <a:r>
              <a:rPr lang="es-ES" sz="26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(F) = 1  </a:t>
            </a:r>
            <a:r>
              <a:rPr lang="es-ES" sz="2600" dirty="0">
                <a:latin typeface="Comic Sans MS" panose="030F0702030302020204" pitchFamily="66" charset="0"/>
              </a:rPr>
              <a:t>and  </a:t>
            </a:r>
            <a:r>
              <a:rPr lang="es-ES" sz="26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 = &lt; w &gt;  </a:t>
            </a:r>
            <a:r>
              <a:rPr lang="es-ES" sz="2600" dirty="0" err="1">
                <a:latin typeface="Comic Sans MS" panose="030F0702030302020204" pitchFamily="66" charset="0"/>
              </a:rPr>
              <a:t>we</a:t>
            </a:r>
            <a:r>
              <a:rPr lang="es-ES" sz="2600" dirty="0">
                <a:latin typeface="Comic Sans MS" panose="030F0702030302020204" pitchFamily="66" charset="0"/>
              </a:rPr>
              <a:t> can </a:t>
            </a:r>
            <a:r>
              <a:rPr lang="es-ES" sz="2600" dirty="0" err="1">
                <a:latin typeface="Comic Sans MS" panose="030F0702030302020204" pitchFamily="66" charset="0"/>
              </a:rPr>
              <a:t>take</a:t>
            </a:r>
            <a:r>
              <a:rPr lang="es-ES" sz="2600" dirty="0">
                <a:latin typeface="Comic Sans MS" panose="030F0702030302020204" pitchFamily="66" charset="0"/>
              </a:rPr>
              <a:t>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= w, and </a:t>
            </a:r>
            <a:r>
              <a:rPr lang="es-ES" sz="2600" dirty="0" err="1">
                <a:latin typeface="Comic Sans MS" panose="030F0702030302020204" pitchFamily="66" charset="0"/>
              </a:rPr>
              <a:t>then</a:t>
            </a: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</a:t>
            </a:r>
            <a:r>
              <a:rPr lang="es-ES" sz="2600" dirty="0" err="1">
                <a:latin typeface="Comic Sans MS" panose="030F0702030302020204" pitchFamily="66" charset="0"/>
              </a:rPr>
              <a:t>the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system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of</a:t>
            </a:r>
            <a:r>
              <a:rPr lang="es-ES" sz="2600" dirty="0">
                <a:latin typeface="Comic Sans MS" panose="030F0702030302020204" pitchFamily="66" charset="0"/>
              </a:rPr>
              <a:t> linear </a:t>
            </a:r>
            <a:r>
              <a:rPr lang="es-ES" sz="2600" dirty="0" err="1">
                <a:latin typeface="Comic Sans MS" panose="030F0702030302020204" pitchFamily="66" charset="0"/>
              </a:rPr>
              <a:t>equations</a:t>
            </a:r>
            <a:r>
              <a:rPr lang="es-ES" sz="2600" dirty="0">
                <a:latin typeface="Comic Sans MS" panose="030F0702030302020204" pitchFamily="66" charset="0"/>
              </a:rPr>
              <a:t> can be </a:t>
            </a:r>
            <a:r>
              <a:rPr lang="es-ES" sz="2600" dirty="0" err="1">
                <a:latin typeface="Comic Sans MS" panose="030F0702030302020204" pitchFamily="66" charset="0"/>
              </a:rPr>
              <a:t>written</a:t>
            </a:r>
            <a:r>
              <a:rPr lang="es-ES" sz="2600" dirty="0">
                <a:latin typeface="Comic Sans MS" panose="030F0702030302020204" pitchFamily="66" charset="0"/>
              </a:rPr>
              <a:t> as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&lt;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1 </a:t>
            </a:r>
            <a:r>
              <a:rPr lang="es-ES" sz="2600" dirty="0">
                <a:latin typeface="Comic Sans MS" panose="030F0702030302020204" pitchFamily="66" charset="0"/>
              </a:rPr>
              <a:t>&gt; a</a:t>
            </a:r>
            <a:r>
              <a:rPr lang="es-ES" sz="2600" baseline="-25000" dirty="0">
                <a:latin typeface="Comic Sans MS" panose="030F0702030302020204" pitchFamily="66" charset="0"/>
              </a:rPr>
              <a:t>1  </a:t>
            </a:r>
            <a:r>
              <a:rPr lang="es-ES" sz="2600" dirty="0">
                <a:latin typeface="Comic Sans MS" panose="030F0702030302020204" pitchFamily="66" charset="0"/>
              </a:rPr>
              <a:t>= &lt;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| u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 , that </a:t>
            </a:r>
            <a:r>
              <a:rPr lang="es-ES" sz="2600" dirty="0" err="1">
                <a:latin typeface="Comic Sans MS" panose="030F0702030302020204" pitchFamily="66" charset="0"/>
              </a:rPr>
              <a:t>is</a:t>
            </a:r>
            <a:r>
              <a:rPr lang="es-ES" sz="2600" dirty="0">
                <a:latin typeface="Comic Sans MS" panose="030F0702030302020204" pitchFamily="66" charset="0"/>
              </a:rPr>
              <a:t>,  &lt; w | w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a</a:t>
            </a:r>
            <a:r>
              <a:rPr lang="es-ES" sz="2600" baseline="-25000" dirty="0">
                <a:latin typeface="Comic Sans MS" panose="030F0702030302020204" pitchFamily="66" charset="0"/>
              </a:rPr>
              <a:t>1  </a:t>
            </a:r>
            <a:r>
              <a:rPr lang="es-ES" sz="2600" dirty="0">
                <a:latin typeface="Comic Sans MS" panose="030F0702030302020204" pitchFamily="66" charset="0"/>
              </a:rPr>
              <a:t>= &lt; w | u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(= &lt; u | w &gt;), </a:t>
            </a:r>
            <a:r>
              <a:rPr lang="es-ES" sz="2600">
                <a:latin typeface="Comic Sans MS" panose="030F0702030302020204" pitchFamily="66" charset="0"/>
              </a:rPr>
              <a:t>hence:</a:t>
            </a: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            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              &lt; u | w</a:t>
            </a:r>
            <a:r>
              <a:rPr lang="es-ES" sz="2600" baseline="-25000" dirty="0">
                <a:latin typeface="Comic Sans MS" panose="030F0702030302020204" pitchFamily="66" charset="0"/>
              </a:rPr>
              <a:t>  </a:t>
            </a:r>
            <a:r>
              <a:rPr lang="es-ES" sz="2600" dirty="0">
                <a:latin typeface="Comic Sans MS" panose="030F0702030302020204" pitchFamily="66" charset="0"/>
              </a:rPr>
              <a:t>&gt;                                           </a:t>
            </a: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&lt; u | w &gt;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              &lt; w | w</a:t>
            </a:r>
            <a:r>
              <a:rPr lang="es-ES" sz="2600" baseline="-25000" dirty="0">
                <a:latin typeface="Comic Sans MS" panose="030F0702030302020204" pitchFamily="66" charset="0"/>
              </a:rPr>
              <a:t>  </a:t>
            </a:r>
            <a:r>
              <a:rPr lang="es-ES" sz="2600" dirty="0">
                <a:latin typeface="Comic Sans MS" panose="030F0702030302020204" pitchFamily="66" charset="0"/>
              </a:rPr>
              <a:t>&gt;                                          </a:t>
            </a: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&lt; w | w &gt;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F3E9361E-1732-EA3A-1970-F044878777BF}"/>
              </a:ext>
            </a:extLst>
          </p:cNvPr>
          <p:cNvSpPr txBox="1"/>
          <p:nvPr/>
        </p:nvSpPr>
        <p:spPr>
          <a:xfrm>
            <a:off x="1792250" y="3957883"/>
            <a:ext cx="13863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600" dirty="0">
                <a:latin typeface="Comic Sans MS" panose="030F0702030302020204" pitchFamily="66" charset="0"/>
              </a:rPr>
              <a:t>a</a:t>
            </a:r>
            <a:r>
              <a:rPr lang="es-ES" sz="2600" baseline="-25000" dirty="0">
                <a:latin typeface="Comic Sans MS" panose="030F0702030302020204" pitchFamily="66" charset="0"/>
              </a:rPr>
              <a:t>1 </a:t>
            </a:r>
            <a:r>
              <a:rPr lang="es-ES" sz="2600" dirty="0">
                <a:latin typeface="Comic Sans MS" panose="030F0702030302020204" pitchFamily="66" charset="0"/>
              </a:rPr>
              <a:t>=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endParaRPr lang="es-ES" sz="2600" dirty="0"/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495CCDD1-C735-1724-E34D-D4A31530E7D2}"/>
              </a:ext>
            </a:extLst>
          </p:cNvPr>
          <p:cNvCxnSpPr/>
          <p:nvPr/>
        </p:nvCxnSpPr>
        <p:spPr>
          <a:xfrm>
            <a:off x="2605549" y="4248000"/>
            <a:ext cx="1337187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Flecha: a la derecha 6">
            <a:extLst>
              <a:ext uri="{FF2B5EF4-FFF2-40B4-BE49-F238E27FC236}">
                <a16:creationId xmlns:a16="http://schemas.microsoft.com/office/drawing/2014/main" id="{DA9961FB-2FAE-65D4-E16C-B184C85033DE}"/>
              </a:ext>
            </a:extLst>
          </p:cNvPr>
          <p:cNvSpPr/>
          <p:nvPr/>
        </p:nvSpPr>
        <p:spPr>
          <a:xfrm>
            <a:off x="4299979" y="4021390"/>
            <a:ext cx="1863705" cy="365428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F89F4F2D-A93D-777F-B0C2-9C0A27C90922}"/>
              </a:ext>
            </a:extLst>
          </p:cNvPr>
          <p:cNvCxnSpPr/>
          <p:nvPr/>
        </p:nvCxnSpPr>
        <p:spPr>
          <a:xfrm>
            <a:off x="8018207" y="4204104"/>
            <a:ext cx="1337187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uadroTexto 9">
            <a:extLst>
              <a:ext uri="{FF2B5EF4-FFF2-40B4-BE49-F238E27FC236}">
                <a16:creationId xmlns:a16="http://schemas.microsoft.com/office/drawing/2014/main" id="{81D58572-C415-5236-207F-47F3C007CE05}"/>
              </a:ext>
            </a:extLst>
          </p:cNvPr>
          <p:cNvSpPr txBox="1"/>
          <p:nvPr/>
        </p:nvSpPr>
        <p:spPr>
          <a:xfrm>
            <a:off x="6624804" y="3944762"/>
            <a:ext cx="359091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6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Pr</a:t>
            </a:r>
            <a:r>
              <a:rPr lang="es-ES" sz="2600" baseline="-250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F</a:t>
            </a: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(u)</a:t>
            </a:r>
            <a:r>
              <a:rPr lang="es-ES" sz="26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=</a:t>
            </a:r>
            <a:r>
              <a:rPr lang="es-ES" sz="26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                         </a:t>
            </a: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w</a:t>
            </a:r>
            <a:endParaRPr lang="es-ES" sz="2600" dirty="0">
              <a:solidFill>
                <a:srgbClr val="00B0F0"/>
              </a:solidFill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D63A32DD-1448-82CD-9D9B-0BE663E0C732}"/>
              </a:ext>
            </a:extLst>
          </p:cNvPr>
          <p:cNvSpPr/>
          <p:nvPr/>
        </p:nvSpPr>
        <p:spPr>
          <a:xfrm>
            <a:off x="6624804" y="3754800"/>
            <a:ext cx="3480619" cy="914400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Título 1">
            <a:extLst>
              <a:ext uri="{FF2B5EF4-FFF2-40B4-BE49-F238E27FC236}">
                <a16:creationId xmlns:a16="http://schemas.microsoft.com/office/drawing/2014/main" id="{7A05C56F-327A-D476-CEC3-F9A6D45D7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000" y="145318"/>
            <a:ext cx="10800000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   … </a:t>
            </a:r>
            <a:r>
              <a:rPr lang="es-ES" b="1" dirty="0" err="1">
                <a:solidFill>
                  <a:srgbClr val="7030A0"/>
                </a:solidFill>
              </a:rPr>
              <a:t>calculating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Pr</a:t>
            </a:r>
            <a:r>
              <a:rPr lang="es-ES" b="1" baseline="-25000" dirty="0" err="1">
                <a:solidFill>
                  <a:srgbClr val="7030A0"/>
                </a:solidFill>
              </a:rPr>
              <a:t>F</a:t>
            </a:r>
            <a:r>
              <a:rPr lang="es-ES" b="1" dirty="0">
                <a:solidFill>
                  <a:srgbClr val="7030A0"/>
                </a:solidFill>
              </a:rPr>
              <a:t>(u) </a:t>
            </a:r>
          </a:p>
        </p:txBody>
      </p:sp>
    </p:spTree>
    <p:extLst>
      <p:ext uri="{BB962C8B-B14F-4D97-AF65-F5344CB8AC3E}">
        <p14:creationId xmlns:p14="http://schemas.microsoft.com/office/powerpoint/2010/main" val="30540221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9A4C09-3590-7B85-ABA2-96070206EA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ángulo 20">
            <a:extLst>
              <a:ext uri="{FF2B5EF4-FFF2-40B4-BE49-F238E27FC236}">
                <a16:creationId xmlns:a16="http://schemas.microsoft.com/office/drawing/2014/main" id="{22CBE62B-9167-2AC1-3308-7A670E8A724B}"/>
              </a:ext>
            </a:extLst>
          </p:cNvPr>
          <p:cNvSpPr/>
          <p:nvPr/>
        </p:nvSpPr>
        <p:spPr>
          <a:xfrm>
            <a:off x="543417" y="302194"/>
            <a:ext cx="11509430" cy="3830191"/>
          </a:xfrm>
          <a:prstGeom prst="rect">
            <a:avLst/>
          </a:prstGeom>
          <a:solidFill>
            <a:schemeClr val="bg1">
              <a:lumMod val="85000"/>
              <a:alpha val="49804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7DCD1635-83F7-BA51-9685-7A561F7F0AC4}"/>
              </a:ext>
            </a:extLst>
          </p:cNvPr>
          <p:cNvSpPr txBox="1">
            <a:spLocks/>
          </p:cNvSpPr>
          <p:nvPr/>
        </p:nvSpPr>
        <p:spPr>
          <a:xfrm>
            <a:off x="3069340" y="-1"/>
            <a:ext cx="9122660" cy="224045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s-ES_tradnl" sz="2500" dirty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s-ES_tradnl" sz="2500" dirty="0" err="1">
                <a:latin typeface="Comic Sans MS" panose="030F0702030302020204" pitchFamily="66" charset="0"/>
                <a:cs typeface="Arial" panose="020B0604020202020204" pitchFamily="34" charset="0"/>
              </a:rPr>
              <a:t>Let</a:t>
            </a: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(E</a:t>
            </a:r>
            <a:r>
              <a:rPr lang="es-ES" sz="2500" baseline="-25000" dirty="0">
                <a:latin typeface="Comic Sans MS" panose="030F0702030302020204" pitchFamily="66" charset="0"/>
              </a:rPr>
              <a:t>3</a:t>
            </a:r>
            <a:r>
              <a:rPr lang="es-ES" sz="2500" dirty="0">
                <a:latin typeface="Comic Sans MS" panose="030F0702030302020204" pitchFamily="66" charset="0"/>
              </a:rPr>
              <a:t>, &lt; | &gt;) be </a:t>
            </a:r>
            <a:r>
              <a:rPr lang="es-ES" sz="2500" dirty="0" err="1">
                <a:latin typeface="Comic Sans MS" panose="030F0702030302020204" pitchFamily="66" charset="0"/>
              </a:rPr>
              <a:t>an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euclidean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space</a:t>
            </a:r>
            <a:r>
              <a:rPr lang="es-ES" sz="2500" dirty="0">
                <a:latin typeface="Comic Sans MS" panose="030F0702030302020204" pitchFamily="66" charset="0"/>
              </a:rPr>
              <a:t> and </a:t>
            </a:r>
            <a:r>
              <a:rPr lang="es-ES" sz="2500" dirty="0" err="1">
                <a:latin typeface="Comic Sans MS" panose="030F0702030302020204" pitchFamily="66" charset="0"/>
              </a:rPr>
              <a:t>let</a:t>
            </a:r>
            <a:r>
              <a:rPr lang="es-ES" sz="2500" dirty="0">
                <a:latin typeface="Comic Sans MS" panose="030F0702030302020204" pitchFamily="66" charset="0"/>
              </a:rPr>
              <a:t> V be a </a:t>
            </a:r>
            <a:r>
              <a:rPr lang="es-ES" sz="2500" dirty="0" err="1">
                <a:latin typeface="Comic Sans MS" panose="030F0702030302020204" pitchFamily="66" charset="0"/>
              </a:rPr>
              <a:t>basis</a:t>
            </a:r>
            <a:r>
              <a:rPr lang="es-ES" sz="2500" dirty="0">
                <a:latin typeface="Comic Sans MS" panose="030F0702030302020204" pitchFamily="66" charset="0"/>
              </a:rPr>
              <a:t> of 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E</a:t>
            </a:r>
            <a:r>
              <a:rPr lang="es-ES" sz="2500" baseline="-25000" dirty="0">
                <a:latin typeface="Comic Sans MS" panose="030F0702030302020204" pitchFamily="66" charset="0"/>
              </a:rPr>
              <a:t>3</a:t>
            </a:r>
            <a:r>
              <a:rPr lang="es-ES" sz="2500" dirty="0">
                <a:latin typeface="Comic Sans MS" panose="030F0702030302020204" pitchFamily="66" charset="0"/>
              </a:rPr>
              <a:t>. </a:t>
            </a:r>
            <a:r>
              <a:rPr lang="es-ES" sz="2500" dirty="0" err="1">
                <a:latin typeface="Comic Sans MS" panose="030F0702030302020204" pitchFamily="66" charset="0"/>
              </a:rPr>
              <a:t>Let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us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consider</a:t>
            </a:r>
            <a:r>
              <a:rPr lang="es-ES" sz="2500" dirty="0">
                <a:latin typeface="Comic Sans MS" panose="030F0702030302020204" pitchFamily="66" charset="0"/>
              </a:rPr>
              <a:t> vector u = (3,-4,-1)</a:t>
            </a:r>
            <a:r>
              <a:rPr lang="es-ES" sz="2500" baseline="-25000" dirty="0">
                <a:latin typeface="Comic Sans MS" panose="030F0702030302020204" pitchFamily="66" charset="0"/>
              </a:rPr>
              <a:t>V</a:t>
            </a:r>
            <a:r>
              <a:rPr lang="es-ES" sz="2500" dirty="0">
                <a:latin typeface="Comic Sans MS" panose="030F0702030302020204" pitchFamily="66" charset="0"/>
              </a:rPr>
              <a:t>  and </a:t>
            </a:r>
            <a:r>
              <a:rPr lang="es-ES" sz="2500" dirty="0" err="1">
                <a:latin typeface="Comic Sans MS" panose="030F0702030302020204" pitchFamily="66" charset="0"/>
              </a:rPr>
              <a:t>the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subspace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F = &lt; (1,1,-1)</a:t>
            </a:r>
            <a:r>
              <a:rPr lang="es-ES" sz="2500" baseline="-25000" dirty="0">
                <a:latin typeface="Comic Sans MS" panose="030F0702030302020204" pitchFamily="66" charset="0"/>
              </a:rPr>
              <a:t>V</a:t>
            </a:r>
            <a:r>
              <a:rPr lang="es-ES" sz="2500" dirty="0">
                <a:latin typeface="Comic Sans MS" panose="030F0702030302020204" pitchFamily="66" charset="0"/>
              </a:rPr>
              <a:t> &gt;.  </a:t>
            </a:r>
            <a:r>
              <a:rPr lang="es-ES" sz="2500" dirty="0" err="1">
                <a:latin typeface="Comic Sans MS" panose="030F0702030302020204" pitchFamily="66" charset="0"/>
              </a:rPr>
              <a:t>We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want</a:t>
            </a:r>
            <a:r>
              <a:rPr lang="es-ES" sz="2500" dirty="0">
                <a:latin typeface="Comic Sans MS" panose="030F0702030302020204" pitchFamily="66" charset="0"/>
              </a:rPr>
              <a:t> to </a:t>
            </a:r>
            <a:r>
              <a:rPr lang="es-ES" sz="2500" dirty="0" err="1">
                <a:latin typeface="Comic Sans MS" panose="030F0702030302020204" pitchFamily="66" charset="0"/>
              </a:rPr>
              <a:t>calculate</a:t>
            </a:r>
            <a:r>
              <a:rPr lang="es-ES" sz="2500" dirty="0">
                <a:latin typeface="Comic Sans MS" panose="030F0702030302020204" pitchFamily="66" charset="0"/>
              </a:rPr>
              <a:t>  </a:t>
            </a:r>
            <a:r>
              <a:rPr lang="es-ES" sz="25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Pr</a:t>
            </a:r>
            <a:r>
              <a:rPr lang="es-ES" sz="25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500" dirty="0">
                <a:solidFill>
                  <a:srgbClr val="FF0000"/>
                </a:solidFill>
                <a:latin typeface="Comic Sans MS" panose="030F0702030302020204" pitchFamily="66" charset="0"/>
              </a:rPr>
              <a:t>(u)</a:t>
            </a:r>
            <a:r>
              <a:rPr lang="es-ES" sz="2500" dirty="0">
                <a:latin typeface="Comic Sans MS" panose="030F0702030302020204" pitchFamily="66" charset="0"/>
              </a:rPr>
              <a:t>, </a:t>
            </a:r>
            <a:r>
              <a:rPr lang="es-ES" sz="2500" dirty="0" err="1">
                <a:latin typeface="Comic Sans MS" panose="030F0702030302020204" pitchFamily="66" charset="0"/>
              </a:rPr>
              <a:t>where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the</a:t>
            </a:r>
            <a:r>
              <a:rPr lang="es-ES" sz="2500" dirty="0">
                <a:latin typeface="Comic Sans MS" panose="030F0702030302020204" pitchFamily="66" charset="0"/>
              </a:rPr>
              <a:t>   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associated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matrix</a:t>
            </a:r>
            <a:r>
              <a:rPr lang="es-ES" sz="2500" dirty="0">
                <a:latin typeface="Comic Sans MS" panose="030F0702030302020204" pitchFamily="66" charset="0"/>
              </a:rPr>
              <a:t> to </a:t>
            </a:r>
            <a:r>
              <a:rPr lang="es-ES" sz="2500" dirty="0" err="1">
                <a:latin typeface="Comic Sans MS" panose="030F0702030302020204" pitchFamily="66" charset="0"/>
              </a:rPr>
              <a:t>the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inner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product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is</a:t>
            </a: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                        </a:t>
            </a:r>
            <a:endParaRPr lang="es-ES" sz="2500" dirty="0">
              <a:latin typeface="Comic Sans MS" panose="030F0702030302020204" pitchFamily="66" charset="0"/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889BE35D-0DF9-344D-37E6-CF9E24218F58}"/>
              </a:ext>
            </a:extLst>
          </p:cNvPr>
          <p:cNvSpPr txBox="1">
            <a:spLocks/>
          </p:cNvSpPr>
          <p:nvPr/>
        </p:nvSpPr>
        <p:spPr>
          <a:xfrm>
            <a:off x="659041" y="454666"/>
            <a:ext cx="2410298" cy="611880"/>
          </a:xfrm>
          <a:prstGeom prst="rect">
            <a:avLst/>
          </a:prstGeom>
          <a:solidFill>
            <a:schemeClr val="bg1">
              <a:lumMod val="65000"/>
            </a:schemeClr>
          </a:solid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3200" b="1" dirty="0" err="1">
                <a:solidFill>
                  <a:schemeClr val="bg1"/>
                </a:solidFill>
              </a:rPr>
              <a:t>Example</a:t>
            </a:r>
            <a:r>
              <a:rPr lang="es-ES" sz="3200" b="1" dirty="0">
                <a:solidFill>
                  <a:schemeClr val="bg1"/>
                </a:solidFill>
              </a:rPr>
              <a:t> 1 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FF1ACA2-C007-B9CE-786D-998B6CDFE84E}"/>
              </a:ext>
            </a:extLst>
          </p:cNvPr>
          <p:cNvSpPr txBox="1"/>
          <p:nvPr/>
        </p:nvSpPr>
        <p:spPr>
          <a:xfrm>
            <a:off x="127780" y="4284857"/>
            <a:ext cx="1156545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</a:rPr>
              <a:t>  </a:t>
            </a:r>
            <a:r>
              <a:rPr lang="es-ES" sz="2400" dirty="0" err="1">
                <a:solidFill>
                  <a:srgbClr val="0070C0"/>
                </a:solidFill>
              </a:rPr>
              <a:t>We</a:t>
            </a:r>
            <a:r>
              <a:rPr lang="es-ES" sz="2400" dirty="0">
                <a:solidFill>
                  <a:srgbClr val="0070C0"/>
                </a:solidFill>
              </a:rPr>
              <a:t> </a:t>
            </a:r>
            <a:r>
              <a:rPr lang="es-ES" sz="2400" dirty="0" err="1">
                <a:solidFill>
                  <a:srgbClr val="0070C0"/>
                </a:solidFill>
              </a:rPr>
              <a:t>apply</a:t>
            </a:r>
            <a:r>
              <a:rPr lang="es-ES" sz="2400" dirty="0">
                <a:solidFill>
                  <a:srgbClr val="0070C0"/>
                </a:solidFill>
              </a:rPr>
              <a:t> </a:t>
            </a:r>
            <a:r>
              <a:rPr lang="es-ES" sz="2400" dirty="0" err="1">
                <a:solidFill>
                  <a:srgbClr val="0070C0"/>
                </a:solidFill>
              </a:rPr>
              <a:t>the</a:t>
            </a:r>
            <a:r>
              <a:rPr lang="es-ES" sz="2400" dirty="0">
                <a:solidFill>
                  <a:srgbClr val="0070C0"/>
                </a:solidFill>
              </a:rPr>
              <a:t> formula </a:t>
            </a:r>
            <a:r>
              <a:rPr lang="es-ES" sz="2400" dirty="0" err="1">
                <a:solidFill>
                  <a:srgbClr val="0070C0"/>
                </a:solidFill>
              </a:rPr>
              <a:t>for</a:t>
            </a:r>
            <a:r>
              <a:rPr lang="es-ES" sz="2400" dirty="0">
                <a:solidFill>
                  <a:srgbClr val="0070C0"/>
                </a:solidFill>
              </a:rPr>
              <a:t> </a:t>
            </a:r>
            <a:r>
              <a:rPr lang="es-ES" sz="2400" dirty="0" err="1">
                <a:solidFill>
                  <a:srgbClr val="0070C0"/>
                </a:solidFill>
              </a:rPr>
              <a:t>subspaces</a:t>
            </a:r>
            <a:r>
              <a:rPr lang="es-ES" sz="2400" dirty="0">
                <a:solidFill>
                  <a:srgbClr val="0070C0"/>
                </a:solidFill>
              </a:rPr>
              <a:t> of </a:t>
            </a:r>
            <a:r>
              <a:rPr lang="es-ES" sz="2400" dirty="0" err="1">
                <a:solidFill>
                  <a:srgbClr val="0070C0"/>
                </a:solidFill>
              </a:rPr>
              <a:t>dimension</a:t>
            </a:r>
            <a:r>
              <a:rPr lang="es-ES" sz="2400" dirty="0">
                <a:solidFill>
                  <a:srgbClr val="0070C0"/>
                </a:solidFill>
              </a:rPr>
              <a:t> 1, after </a:t>
            </a:r>
            <a:r>
              <a:rPr lang="es-ES" sz="2400" dirty="0" err="1">
                <a:solidFill>
                  <a:srgbClr val="0070C0"/>
                </a:solidFill>
              </a:rPr>
              <a:t>some</a:t>
            </a:r>
            <a:r>
              <a:rPr lang="es-ES" sz="2400" dirty="0">
                <a:solidFill>
                  <a:srgbClr val="0070C0"/>
                </a:solidFill>
              </a:rPr>
              <a:t> </a:t>
            </a:r>
            <a:r>
              <a:rPr lang="es-ES" sz="2400" dirty="0" err="1">
                <a:solidFill>
                  <a:srgbClr val="0070C0"/>
                </a:solidFill>
              </a:rPr>
              <a:t>auxiliary</a:t>
            </a:r>
            <a:r>
              <a:rPr lang="es-ES" sz="2400" dirty="0">
                <a:solidFill>
                  <a:srgbClr val="0070C0"/>
                </a:solidFill>
              </a:rPr>
              <a:t> </a:t>
            </a:r>
            <a:r>
              <a:rPr lang="es-ES" sz="2400" dirty="0" err="1">
                <a:solidFill>
                  <a:srgbClr val="0070C0"/>
                </a:solidFill>
              </a:rPr>
              <a:t>calculations</a:t>
            </a:r>
            <a:r>
              <a:rPr lang="es-ES" sz="2400" dirty="0">
                <a:solidFill>
                  <a:srgbClr val="0070C0"/>
                </a:solidFill>
              </a:rPr>
              <a:t> </a:t>
            </a:r>
          </a:p>
          <a:p>
            <a:r>
              <a:rPr lang="es-ES" sz="2400" dirty="0">
                <a:solidFill>
                  <a:srgbClr val="0070C0"/>
                </a:solidFill>
              </a:rPr>
              <a:t>  (</a:t>
            </a:r>
            <a:r>
              <a:rPr lang="es-ES" sz="2400" dirty="0" err="1">
                <a:solidFill>
                  <a:srgbClr val="0070C0"/>
                </a:solidFill>
              </a:rPr>
              <a:t>we</a:t>
            </a:r>
            <a:r>
              <a:rPr lang="es-ES" sz="2400" dirty="0">
                <a:solidFill>
                  <a:srgbClr val="0070C0"/>
                </a:solidFill>
              </a:rPr>
              <a:t> </a:t>
            </a:r>
            <a:r>
              <a:rPr lang="es-ES" sz="2400" dirty="0" err="1">
                <a:solidFill>
                  <a:srgbClr val="0070C0"/>
                </a:solidFill>
              </a:rPr>
              <a:t>take</a:t>
            </a:r>
            <a:r>
              <a:rPr lang="es-ES" sz="2400" dirty="0">
                <a:solidFill>
                  <a:srgbClr val="0070C0"/>
                </a:solidFill>
              </a:rPr>
              <a:t>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w = (1,1,-1)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)</a:t>
            </a:r>
            <a:r>
              <a:rPr lang="es-ES" sz="2400" dirty="0">
                <a:solidFill>
                  <a:srgbClr val="0070C0"/>
                </a:solidFill>
              </a:rPr>
              <a:t>:</a:t>
            </a:r>
          </a:p>
          <a:p>
            <a:endParaRPr lang="es-ES" sz="2400" dirty="0">
              <a:solidFill>
                <a:srgbClr val="0070C0"/>
              </a:solidFill>
            </a:endParaRPr>
          </a:p>
          <a:p>
            <a:endParaRPr lang="es-ES" sz="2400" dirty="0">
              <a:latin typeface="Comic Sans MS" panose="030F0702030302020204" pitchFamily="66" charset="0"/>
            </a:endParaRP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&lt; u | w &gt;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=  3  -4  -1                             =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-10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,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&lt; w | w &gt;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= 1 1 -1</a:t>
            </a:r>
            <a:endParaRPr lang="es-ES" sz="2400" dirty="0">
              <a:solidFill>
                <a:srgbClr val="0070C0"/>
              </a:solidFill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8B441A7E-A5C5-AE1E-E825-3295B5DB1474}"/>
              </a:ext>
            </a:extLst>
          </p:cNvPr>
          <p:cNvSpPr txBox="1"/>
          <p:nvPr/>
        </p:nvSpPr>
        <p:spPr>
          <a:xfrm>
            <a:off x="5021741" y="2513820"/>
            <a:ext cx="4420420" cy="166199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               </a:t>
            </a:r>
            <a:r>
              <a:rPr lang="es-ES" sz="2700" dirty="0">
                <a:latin typeface="Comic Sans MS" panose="030F0702030302020204" pitchFamily="66" charset="0"/>
              </a:rPr>
              <a:t>1   0   1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&lt; | &gt; </a:t>
            </a:r>
            <a:r>
              <a:rPr lang="es-ES" sz="2700" baseline="-25000" dirty="0">
                <a:latin typeface="Comic Sans MS" panose="030F0702030302020204" pitchFamily="66" charset="0"/>
              </a:rPr>
              <a:t>V </a:t>
            </a:r>
            <a:r>
              <a:rPr lang="es-ES" sz="2800" dirty="0">
                <a:latin typeface="Comic Sans MS" panose="030F0702030302020204" pitchFamily="66" charset="0"/>
              </a:rPr>
              <a:t>=</a:t>
            </a:r>
            <a:r>
              <a:rPr lang="es-ES" sz="2700" dirty="0">
                <a:latin typeface="Comic Sans MS" panose="030F0702030302020204" pitchFamily="66" charset="0"/>
              </a:rPr>
              <a:t>    0   2  -1  .    </a:t>
            </a:r>
            <a:r>
              <a:rPr lang="es-ES" sz="2500" dirty="0">
                <a:latin typeface="Comic Sans MS" panose="030F0702030302020204" pitchFamily="66" charset="0"/>
              </a:rPr>
              <a:t>           </a:t>
            </a:r>
            <a:r>
              <a:rPr lang="es-ES" sz="2700" dirty="0">
                <a:latin typeface="Comic Sans MS" panose="030F0702030302020204" pitchFamily="66" charset="0"/>
              </a:rPr>
              <a:t>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 1   -1  2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DD928421-60CF-6B63-11E2-0302DAB0082A}"/>
              </a:ext>
            </a:extLst>
          </p:cNvPr>
          <p:cNvSpPr/>
          <p:nvPr/>
        </p:nvSpPr>
        <p:spPr>
          <a:xfrm>
            <a:off x="8062640" y="2491628"/>
            <a:ext cx="45719" cy="1404104"/>
          </a:xfrm>
          <a:prstGeom prst="rightBracke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Abrir corchete 8">
            <a:extLst>
              <a:ext uri="{FF2B5EF4-FFF2-40B4-BE49-F238E27FC236}">
                <a16:creationId xmlns:a16="http://schemas.microsoft.com/office/drawing/2014/main" id="{B11C702C-A37C-A304-D09D-6BBBF0028DAC}"/>
              </a:ext>
            </a:extLst>
          </p:cNvPr>
          <p:cNvSpPr/>
          <p:nvPr/>
        </p:nvSpPr>
        <p:spPr>
          <a:xfrm>
            <a:off x="6519331" y="2513820"/>
            <a:ext cx="45719" cy="1320635"/>
          </a:xfrm>
          <a:prstGeom prst="leftBracke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Abrir corchete 14">
            <a:extLst>
              <a:ext uri="{FF2B5EF4-FFF2-40B4-BE49-F238E27FC236}">
                <a16:creationId xmlns:a16="http://schemas.microsoft.com/office/drawing/2014/main" id="{220E2E64-1849-1F2E-3F5D-983A17B955AB}"/>
              </a:ext>
            </a:extLst>
          </p:cNvPr>
          <p:cNvSpPr/>
          <p:nvPr/>
        </p:nvSpPr>
        <p:spPr>
          <a:xfrm>
            <a:off x="5126538" y="3024417"/>
            <a:ext cx="102253" cy="3204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Abrir corchete 15">
            <a:extLst>
              <a:ext uri="{FF2B5EF4-FFF2-40B4-BE49-F238E27FC236}">
                <a16:creationId xmlns:a16="http://schemas.microsoft.com/office/drawing/2014/main" id="{1DA82F0D-0047-02D1-F78A-7E1A6B6623CD}"/>
              </a:ext>
            </a:extLst>
          </p:cNvPr>
          <p:cNvSpPr/>
          <p:nvPr/>
        </p:nvSpPr>
        <p:spPr>
          <a:xfrm flipH="1">
            <a:off x="5764786" y="3024417"/>
            <a:ext cx="117635" cy="3240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Abrir corchete 16">
            <a:extLst>
              <a:ext uri="{FF2B5EF4-FFF2-40B4-BE49-F238E27FC236}">
                <a16:creationId xmlns:a16="http://schemas.microsoft.com/office/drawing/2014/main" id="{220E2E64-1849-1F2E-3F5D-983A17B955AB}"/>
              </a:ext>
            </a:extLst>
          </p:cNvPr>
          <p:cNvSpPr/>
          <p:nvPr/>
        </p:nvSpPr>
        <p:spPr>
          <a:xfrm>
            <a:off x="1653448" y="5726545"/>
            <a:ext cx="85110" cy="397801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Abrir corchete 17">
            <a:extLst>
              <a:ext uri="{FF2B5EF4-FFF2-40B4-BE49-F238E27FC236}">
                <a16:creationId xmlns:a16="http://schemas.microsoft.com/office/drawing/2014/main" id="{220E2E64-1849-1F2E-3F5D-983A17B955AB}"/>
              </a:ext>
            </a:extLst>
          </p:cNvPr>
          <p:cNvSpPr/>
          <p:nvPr/>
        </p:nvSpPr>
        <p:spPr>
          <a:xfrm flipH="1">
            <a:off x="2835703" y="5726545"/>
            <a:ext cx="106218" cy="397801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8B441A7E-A5C5-AE1E-E825-3295B5DB1474}"/>
              </a:ext>
            </a:extLst>
          </p:cNvPr>
          <p:cNvSpPr txBox="1"/>
          <p:nvPr/>
        </p:nvSpPr>
        <p:spPr>
          <a:xfrm>
            <a:off x="1471405" y="5363482"/>
            <a:ext cx="4420420" cy="166199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          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1   0   1      1           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0   2  -1     1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1   -1  2     -1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Cerrar corchete 22">
            <a:extLst>
              <a:ext uri="{FF2B5EF4-FFF2-40B4-BE49-F238E27FC236}">
                <a16:creationId xmlns:a16="http://schemas.microsoft.com/office/drawing/2014/main" id="{DD928421-60CF-6B63-11E2-0302DAB0082A}"/>
              </a:ext>
            </a:extLst>
          </p:cNvPr>
          <p:cNvSpPr/>
          <p:nvPr/>
        </p:nvSpPr>
        <p:spPr>
          <a:xfrm>
            <a:off x="4589788" y="5385083"/>
            <a:ext cx="45719" cy="1342827"/>
          </a:xfrm>
          <a:prstGeom prst="righ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Abrir corchete 24">
            <a:extLst>
              <a:ext uri="{FF2B5EF4-FFF2-40B4-BE49-F238E27FC236}">
                <a16:creationId xmlns:a16="http://schemas.microsoft.com/office/drawing/2014/main" id="{B11C702C-A37C-A304-D09D-6BBBF0028DAC}"/>
              </a:ext>
            </a:extLst>
          </p:cNvPr>
          <p:cNvSpPr/>
          <p:nvPr/>
        </p:nvSpPr>
        <p:spPr>
          <a:xfrm>
            <a:off x="3046479" y="5407275"/>
            <a:ext cx="45719" cy="1320635"/>
          </a:xfrm>
          <a:prstGeom prst="lef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Abrir corchete 25">
            <a:extLst>
              <a:ext uri="{FF2B5EF4-FFF2-40B4-BE49-F238E27FC236}">
                <a16:creationId xmlns:a16="http://schemas.microsoft.com/office/drawing/2014/main" id="{B11C702C-A37C-A304-D09D-6BBBF0028DAC}"/>
              </a:ext>
            </a:extLst>
          </p:cNvPr>
          <p:cNvSpPr/>
          <p:nvPr/>
        </p:nvSpPr>
        <p:spPr>
          <a:xfrm>
            <a:off x="4757779" y="5375773"/>
            <a:ext cx="95098" cy="1357536"/>
          </a:xfrm>
          <a:prstGeom prst="lef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Cerrar corchete 28">
            <a:extLst>
              <a:ext uri="{FF2B5EF4-FFF2-40B4-BE49-F238E27FC236}">
                <a16:creationId xmlns:a16="http://schemas.microsoft.com/office/drawing/2014/main" id="{DD928421-60CF-6B63-11E2-0302DAB0082A}"/>
              </a:ext>
            </a:extLst>
          </p:cNvPr>
          <p:cNvSpPr/>
          <p:nvPr/>
        </p:nvSpPr>
        <p:spPr>
          <a:xfrm>
            <a:off x="5273670" y="5383127"/>
            <a:ext cx="45719" cy="1342827"/>
          </a:xfrm>
          <a:prstGeom prst="righ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8B441A7E-A5C5-AE1E-E825-3295B5DB1474}"/>
              </a:ext>
            </a:extLst>
          </p:cNvPr>
          <p:cNvSpPr txBox="1"/>
          <p:nvPr/>
        </p:nvSpPr>
        <p:spPr>
          <a:xfrm>
            <a:off x="7202862" y="5244289"/>
            <a:ext cx="4849985" cy="164660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          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1   0   1      1           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0   2  -1     1     =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5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1   -1  2     -1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Cerrar corchete 38">
            <a:extLst>
              <a:ext uri="{FF2B5EF4-FFF2-40B4-BE49-F238E27FC236}">
                <a16:creationId xmlns:a16="http://schemas.microsoft.com/office/drawing/2014/main" id="{DD928421-60CF-6B63-11E2-0302DAB0082A}"/>
              </a:ext>
            </a:extLst>
          </p:cNvPr>
          <p:cNvSpPr/>
          <p:nvPr/>
        </p:nvSpPr>
        <p:spPr>
          <a:xfrm>
            <a:off x="10330348" y="5298333"/>
            <a:ext cx="45719" cy="1342827"/>
          </a:xfrm>
          <a:prstGeom prst="righ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Abrir corchete 39">
            <a:extLst>
              <a:ext uri="{FF2B5EF4-FFF2-40B4-BE49-F238E27FC236}">
                <a16:creationId xmlns:a16="http://schemas.microsoft.com/office/drawing/2014/main" id="{B11C702C-A37C-A304-D09D-6BBBF0028DAC}"/>
              </a:ext>
            </a:extLst>
          </p:cNvPr>
          <p:cNvSpPr/>
          <p:nvPr/>
        </p:nvSpPr>
        <p:spPr>
          <a:xfrm>
            <a:off x="8787039" y="5320525"/>
            <a:ext cx="45719" cy="1320635"/>
          </a:xfrm>
          <a:prstGeom prst="lef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1" name="Abrir corchete 40">
            <a:extLst>
              <a:ext uri="{FF2B5EF4-FFF2-40B4-BE49-F238E27FC236}">
                <a16:creationId xmlns:a16="http://schemas.microsoft.com/office/drawing/2014/main" id="{B11C702C-A37C-A304-D09D-6BBBF0028DAC}"/>
              </a:ext>
            </a:extLst>
          </p:cNvPr>
          <p:cNvSpPr/>
          <p:nvPr/>
        </p:nvSpPr>
        <p:spPr>
          <a:xfrm>
            <a:off x="10498339" y="5289023"/>
            <a:ext cx="95098" cy="1357536"/>
          </a:xfrm>
          <a:prstGeom prst="lef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Cerrar corchete 41">
            <a:extLst>
              <a:ext uri="{FF2B5EF4-FFF2-40B4-BE49-F238E27FC236}">
                <a16:creationId xmlns:a16="http://schemas.microsoft.com/office/drawing/2014/main" id="{DD928421-60CF-6B63-11E2-0302DAB0082A}"/>
              </a:ext>
            </a:extLst>
          </p:cNvPr>
          <p:cNvSpPr/>
          <p:nvPr/>
        </p:nvSpPr>
        <p:spPr>
          <a:xfrm>
            <a:off x="11014230" y="5296377"/>
            <a:ext cx="45719" cy="1342827"/>
          </a:xfrm>
          <a:prstGeom prst="righ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3" name="Abrir corchete 42">
            <a:extLst>
              <a:ext uri="{FF2B5EF4-FFF2-40B4-BE49-F238E27FC236}">
                <a16:creationId xmlns:a16="http://schemas.microsoft.com/office/drawing/2014/main" id="{220E2E64-1849-1F2E-3F5D-983A17B955AB}"/>
              </a:ext>
            </a:extLst>
          </p:cNvPr>
          <p:cNvSpPr/>
          <p:nvPr/>
        </p:nvSpPr>
        <p:spPr>
          <a:xfrm>
            <a:off x="7769857" y="5761970"/>
            <a:ext cx="85110" cy="397801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Abrir corchete 43">
            <a:extLst>
              <a:ext uri="{FF2B5EF4-FFF2-40B4-BE49-F238E27FC236}">
                <a16:creationId xmlns:a16="http://schemas.microsoft.com/office/drawing/2014/main" id="{220E2E64-1849-1F2E-3F5D-983A17B955AB}"/>
              </a:ext>
            </a:extLst>
          </p:cNvPr>
          <p:cNvSpPr/>
          <p:nvPr/>
        </p:nvSpPr>
        <p:spPr>
          <a:xfrm flipH="1">
            <a:off x="8530265" y="5745655"/>
            <a:ext cx="106218" cy="397801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684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7" grpId="0" animBg="1"/>
      <p:bldP spid="18" grpId="0" animBg="1"/>
      <p:bldP spid="20" grpId="0"/>
      <p:bldP spid="23" grpId="0" animBg="1"/>
      <p:bldP spid="25" grpId="0" animBg="1"/>
      <p:bldP spid="26" grpId="0" animBg="1"/>
      <p:bldP spid="29" grpId="0" animBg="1"/>
      <p:bldP spid="38" grpId="0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81D58572-C415-5236-207F-47F3C007CE05}"/>
              </a:ext>
            </a:extLst>
          </p:cNvPr>
          <p:cNvSpPr txBox="1"/>
          <p:nvPr/>
        </p:nvSpPr>
        <p:spPr>
          <a:xfrm>
            <a:off x="907494" y="512162"/>
            <a:ext cx="10619487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err="1">
                <a:solidFill>
                  <a:srgbClr val="0070C0"/>
                </a:solidFill>
              </a:rPr>
              <a:t>Then</a:t>
            </a:r>
            <a:r>
              <a:rPr lang="es-ES" sz="2400" dirty="0">
                <a:solidFill>
                  <a:srgbClr val="0070C0"/>
                </a:solidFill>
              </a:rPr>
              <a:t>: </a:t>
            </a:r>
          </a:p>
          <a:p>
            <a:endParaRPr lang="es-ES" sz="26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   &lt; u | w &gt;          -10</a:t>
            </a:r>
          </a:p>
          <a:p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</a:rPr>
              <a:t>     </a:t>
            </a:r>
            <a:r>
              <a:rPr lang="es-ES" sz="26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Pr</a:t>
            </a:r>
            <a:r>
              <a:rPr lang="es-ES" sz="26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</a:rPr>
              <a:t>(u)</a:t>
            </a:r>
            <a:r>
              <a:rPr lang="es-ES" sz="26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=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       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w =          (1,1,-1)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V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= -2 ∙ (1,1,-1)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V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= </a:t>
            </a:r>
            <a:r>
              <a:rPr lang="es-ES" sz="26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(-2,-2,2)</a:t>
            </a:r>
            <a:r>
              <a:rPr lang="es-ES" sz="26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6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6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es-ES" sz="26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   &lt; w | w &gt;           5</a:t>
            </a:r>
          </a:p>
          <a:p>
            <a:endParaRPr lang="es-ES" sz="2600" dirty="0">
              <a:solidFill>
                <a:srgbClr val="00B0F0"/>
              </a:solidFill>
            </a:endParaRPr>
          </a:p>
        </p:txBody>
      </p:sp>
      <p:cxnSp>
        <p:nvCxnSpPr>
          <p:cNvPr id="4" name="Conector recto 3"/>
          <p:cNvCxnSpPr/>
          <p:nvPr/>
        </p:nvCxnSpPr>
        <p:spPr>
          <a:xfrm flipV="1">
            <a:off x="2824636" y="1921163"/>
            <a:ext cx="1191491" cy="9236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/>
          <p:cNvCxnSpPr/>
          <p:nvPr/>
        </p:nvCxnSpPr>
        <p:spPr>
          <a:xfrm>
            <a:off x="4936310" y="1921163"/>
            <a:ext cx="720437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CuadroTexto 6">
            <a:extLst>
              <a:ext uri="{FF2B5EF4-FFF2-40B4-BE49-F238E27FC236}">
                <a16:creationId xmlns:a16="http://schemas.microsoft.com/office/drawing/2014/main" id="{81D58572-C415-5236-207F-47F3C007CE05}"/>
              </a:ext>
            </a:extLst>
          </p:cNvPr>
          <p:cNvSpPr txBox="1"/>
          <p:nvPr/>
        </p:nvSpPr>
        <p:spPr>
          <a:xfrm>
            <a:off x="837988" y="2698699"/>
            <a:ext cx="11354011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</a:rPr>
              <a:t>(  </a:t>
            </a:r>
            <a:r>
              <a:rPr lang="es-ES" sz="2400" dirty="0" err="1">
                <a:solidFill>
                  <a:srgbClr val="0070C0"/>
                </a:solidFill>
              </a:rPr>
              <a:t>Just</a:t>
            </a:r>
            <a:r>
              <a:rPr lang="es-ES" sz="2400" dirty="0">
                <a:solidFill>
                  <a:srgbClr val="0070C0"/>
                </a:solidFill>
              </a:rPr>
              <a:t> to </a:t>
            </a:r>
            <a:r>
              <a:rPr lang="es-ES" sz="2400" dirty="0" err="1">
                <a:solidFill>
                  <a:srgbClr val="0070C0"/>
                </a:solidFill>
              </a:rPr>
              <a:t>check</a:t>
            </a:r>
            <a:r>
              <a:rPr lang="es-ES" sz="2400" dirty="0">
                <a:solidFill>
                  <a:srgbClr val="0070C0"/>
                </a:solidFill>
              </a:rPr>
              <a:t>: </a:t>
            </a:r>
          </a:p>
          <a:p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</a:t>
            </a:r>
          </a:p>
          <a:p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     </a:t>
            </a:r>
            <a:r>
              <a:rPr lang="es-ES" sz="26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u - </a:t>
            </a:r>
            <a:r>
              <a:rPr lang="es-ES" sz="26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Pr</a:t>
            </a:r>
            <a:r>
              <a:rPr lang="es-ES" sz="26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6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(u)</a:t>
            </a:r>
            <a:r>
              <a:rPr lang="es-ES" sz="26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=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(3,-4,-1)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V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-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(-2,-2,2)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V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= </a:t>
            </a:r>
            <a:r>
              <a:rPr lang="es-ES" sz="26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(5,-2,-3)</a:t>
            </a:r>
            <a:r>
              <a:rPr lang="es-ES" sz="26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</a:p>
          <a:p>
            <a:r>
              <a:rPr lang="es-ES" sz="26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   </a:t>
            </a:r>
            <a:endParaRPr lang="es-ES" sz="26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0070C0"/>
                </a:solidFill>
              </a:rPr>
              <a:t> and </a:t>
            </a:r>
            <a:r>
              <a:rPr lang="es-ES" sz="2400" dirty="0" err="1">
                <a:solidFill>
                  <a:srgbClr val="0070C0"/>
                </a:solidFill>
              </a:rPr>
              <a:t>it</a:t>
            </a:r>
            <a:r>
              <a:rPr lang="es-ES" sz="2400" dirty="0">
                <a:solidFill>
                  <a:srgbClr val="0070C0"/>
                </a:solidFill>
              </a:rPr>
              <a:t> </a:t>
            </a:r>
            <a:r>
              <a:rPr lang="es-ES" sz="2400" dirty="0" err="1">
                <a:solidFill>
                  <a:srgbClr val="0070C0"/>
                </a:solidFill>
              </a:rPr>
              <a:t>is</a:t>
            </a:r>
            <a:r>
              <a:rPr lang="es-ES" sz="2400" dirty="0">
                <a:solidFill>
                  <a:srgbClr val="0070C0"/>
                </a:solidFill>
              </a:rPr>
              <a:t> </a:t>
            </a:r>
            <a:r>
              <a:rPr lang="es-ES" sz="2400" dirty="0" err="1">
                <a:solidFill>
                  <a:srgbClr val="0070C0"/>
                </a:solidFill>
              </a:rPr>
              <a:t>easy</a:t>
            </a:r>
            <a:r>
              <a:rPr lang="es-ES" sz="2400" dirty="0">
                <a:solidFill>
                  <a:srgbClr val="0070C0"/>
                </a:solidFill>
              </a:rPr>
              <a:t> to </a:t>
            </a:r>
            <a:r>
              <a:rPr lang="es-ES" sz="2400" dirty="0" err="1">
                <a:solidFill>
                  <a:srgbClr val="0070C0"/>
                </a:solidFill>
              </a:rPr>
              <a:t>see</a:t>
            </a:r>
            <a:r>
              <a:rPr lang="es-ES" sz="2400" dirty="0">
                <a:solidFill>
                  <a:srgbClr val="0070C0"/>
                </a:solidFill>
              </a:rPr>
              <a:t> that </a:t>
            </a:r>
            <a:r>
              <a:rPr lang="es-ES" sz="2400" dirty="0" err="1">
                <a:solidFill>
                  <a:srgbClr val="0070C0"/>
                </a:solidFill>
              </a:rPr>
              <a:t>this</a:t>
            </a:r>
            <a:r>
              <a:rPr lang="es-ES" sz="2400" dirty="0">
                <a:solidFill>
                  <a:srgbClr val="0070C0"/>
                </a:solidFill>
              </a:rPr>
              <a:t> vector </a:t>
            </a:r>
            <a:r>
              <a:rPr lang="es-ES" sz="2400" dirty="0" err="1">
                <a:solidFill>
                  <a:srgbClr val="0070C0"/>
                </a:solidFill>
              </a:rPr>
              <a:t>is</a:t>
            </a:r>
            <a:r>
              <a:rPr lang="es-ES" sz="2400" dirty="0">
                <a:solidFill>
                  <a:srgbClr val="0070C0"/>
                </a:solidFill>
              </a:rPr>
              <a:t> </a:t>
            </a:r>
            <a:r>
              <a:rPr lang="es-ES" sz="2400" dirty="0" err="1">
                <a:solidFill>
                  <a:srgbClr val="0070C0"/>
                </a:solidFill>
              </a:rPr>
              <a:t>orthogonal</a:t>
            </a:r>
            <a:r>
              <a:rPr lang="es-ES" sz="2400" dirty="0">
                <a:solidFill>
                  <a:srgbClr val="0070C0"/>
                </a:solidFill>
              </a:rPr>
              <a:t> to </a:t>
            </a:r>
            <a:r>
              <a:rPr lang="es-ES" sz="2400" dirty="0" err="1">
                <a:solidFill>
                  <a:srgbClr val="0070C0"/>
                </a:solidFill>
              </a:rPr>
              <a:t>all</a:t>
            </a:r>
            <a:r>
              <a:rPr lang="es-ES" sz="2400" dirty="0">
                <a:solidFill>
                  <a:srgbClr val="0070C0"/>
                </a:solidFill>
              </a:rPr>
              <a:t>  </a:t>
            </a:r>
            <a:r>
              <a:rPr lang="es-ES" sz="2400" dirty="0" err="1">
                <a:solidFill>
                  <a:srgbClr val="0070C0"/>
                </a:solidFill>
              </a:rPr>
              <a:t>vectors</a:t>
            </a:r>
            <a:r>
              <a:rPr lang="es-ES" sz="2400" dirty="0">
                <a:solidFill>
                  <a:srgbClr val="0070C0"/>
                </a:solidFill>
              </a:rPr>
              <a:t> in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400" dirty="0">
                <a:solidFill>
                  <a:srgbClr val="0070C0"/>
                </a:solidFill>
              </a:rPr>
              <a:t>, </a:t>
            </a:r>
            <a:r>
              <a:rPr lang="es-ES" sz="2400" dirty="0" err="1">
                <a:solidFill>
                  <a:srgbClr val="0070C0"/>
                </a:solidFill>
              </a:rPr>
              <a:t>since</a:t>
            </a:r>
            <a:r>
              <a:rPr lang="es-ES" sz="2400" dirty="0">
                <a:solidFill>
                  <a:srgbClr val="0070C0"/>
                </a:solidFill>
              </a:rPr>
              <a:t> </a:t>
            </a:r>
            <a:r>
              <a:rPr lang="es-ES" sz="2400" dirty="0" err="1">
                <a:solidFill>
                  <a:srgbClr val="0070C0"/>
                </a:solidFill>
              </a:rPr>
              <a:t>it</a:t>
            </a:r>
            <a:r>
              <a:rPr lang="es-ES" sz="2400" dirty="0">
                <a:solidFill>
                  <a:srgbClr val="0070C0"/>
                </a:solidFill>
              </a:rPr>
              <a:t> </a:t>
            </a:r>
            <a:r>
              <a:rPr lang="es-ES" sz="2400" dirty="0" err="1">
                <a:solidFill>
                  <a:srgbClr val="0070C0"/>
                </a:solidFill>
              </a:rPr>
              <a:t>is</a:t>
            </a:r>
            <a:r>
              <a:rPr lang="es-ES" sz="2400" dirty="0">
                <a:solidFill>
                  <a:srgbClr val="0070C0"/>
                </a:solidFill>
              </a:rPr>
              <a:t> </a:t>
            </a:r>
          </a:p>
          <a:p>
            <a:r>
              <a:rPr lang="es-ES" sz="2400" dirty="0">
                <a:solidFill>
                  <a:srgbClr val="0070C0"/>
                </a:solidFill>
              </a:rPr>
              <a:t>  </a:t>
            </a:r>
            <a:r>
              <a:rPr lang="es-ES" sz="2400" dirty="0" err="1">
                <a:solidFill>
                  <a:srgbClr val="0070C0"/>
                </a:solidFill>
              </a:rPr>
              <a:t>orthogonal</a:t>
            </a:r>
            <a:r>
              <a:rPr lang="es-ES" sz="2400" dirty="0">
                <a:solidFill>
                  <a:srgbClr val="0070C0"/>
                </a:solidFill>
              </a:rPr>
              <a:t> to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w</a:t>
            </a:r>
            <a:r>
              <a:rPr lang="es-ES" sz="2400" dirty="0">
                <a:solidFill>
                  <a:srgbClr val="0070C0"/>
                </a:solidFill>
              </a:rPr>
              <a:t> (basis of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400" dirty="0">
                <a:solidFill>
                  <a:srgbClr val="0070C0"/>
                </a:solidFill>
              </a:rPr>
              <a:t>):</a:t>
            </a:r>
          </a:p>
          <a:p>
            <a:endParaRPr lang="es-ES" sz="2600" dirty="0">
              <a:solidFill>
                <a:srgbClr val="00B0F0"/>
              </a:solidFill>
            </a:endParaRPr>
          </a:p>
          <a:p>
            <a:r>
              <a:rPr lang="es-ES" sz="26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     &lt; u - </a:t>
            </a:r>
            <a:r>
              <a:rPr lang="es-ES" sz="26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Pr</a:t>
            </a:r>
            <a:r>
              <a:rPr lang="es-ES" sz="26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6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(u) | w &gt;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=  5  -2 -3                           = </a:t>
            </a:r>
            <a:r>
              <a:rPr lang="es-ES" sz="26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0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</a:t>
            </a:r>
            <a:r>
              <a:rPr lang="es-ES" sz="2600" dirty="0">
                <a:solidFill>
                  <a:srgbClr val="0070C0"/>
                </a:solidFill>
              </a:rPr>
              <a:t>)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600" dirty="0">
              <a:solidFill>
                <a:srgbClr val="00B0F0"/>
              </a:solidFill>
            </a:endParaRPr>
          </a:p>
        </p:txBody>
      </p:sp>
      <p:sp>
        <p:nvSpPr>
          <p:cNvPr id="8" name="Abrir corchete 7">
            <a:extLst>
              <a:ext uri="{FF2B5EF4-FFF2-40B4-BE49-F238E27FC236}">
                <a16:creationId xmlns:a16="http://schemas.microsoft.com/office/drawing/2014/main" id="{220E2E64-1849-1F2E-3F5D-983A17B955AB}"/>
              </a:ext>
            </a:extLst>
          </p:cNvPr>
          <p:cNvSpPr/>
          <p:nvPr/>
        </p:nvSpPr>
        <p:spPr>
          <a:xfrm>
            <a:off x="4475805" y="5428189"/>
            <a:ext cx="85110" cy="397801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Abrir corchete 8">
            <a:extLst>
              <a:ext uri="{FF2B5EF4-FFF2-40B4-BE49-F238E27FC236}">
                <a16:creationId xmlns:a16="http://schemas.microsoft.com/office/drawing/2014/main" id="{220E2E64-1849-1F2E-3F5D-983A17B955AB}"/>
              </a:ext>
            </a:extLst>
          </p:cNvPr>
          <p:cNvSpPr/>
          <p:nvPr/>
        </p:nvSpPr>
        <p:spPr>
          <a:xfrm flipH="1">
            <a:off x="5700407" y="5428189"/>
            <a:ext cx="106218" cy="397801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errar corchete 9">
            <a:extLst>
              <a:ext uri="{FF2B5EF4-FFF2-40B4-BE49-F238E27FC236}">
                <a16:creationId xmlns:a16="http://schemas.microsoft.com/office/drawing/2014/main" id="{DD928421-60CF-6B63-11E2-0302DAB0082A}"/>
              </a:ext>
            </a:extLst>
          </p:cNvPr>
          <p:cNvSpPr/>
          <p:nvPr/>
        </p:nvSpPr>
        <p:spPr>
          <a:xfrm>
            <a:off x="7472206" y="5081812"/>
            <a:ext cx="45719" cy="1342827"/>
          </a:xfrm>
          <a:prstGeom prst="righ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Abrir corchete 10">
            <a:extLst>
              <a:ext uri="{FF2B5EF4-FFF2-40B4-BE49-F238E27FC236}">
                <a16:creationId xmlns:a16="http://schemas.microsoft.com/office/drawing/2014/main" id="{B11C702C-A37C-A304-D09D-6BBBF0028DAC}"/>
              </a:ext>
            </a:extLst>
          </p:cNvPr>
          <p:cNvSpPr/>
          <p:nvPr/>
        </p:nvSpPr>
        <p:spPr>
          <a:xfrm>
            <a:off x="5928897" y="5104004"/>
            <a:ext cx="45719" cy="1320635"/>
          </a:xfrm>
          <a:prstGeom prst="lef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Abrir corchete 11">
            <a:extLst>
              <a:ext uri="{FF2B5EF4-FFF2-40B4-BE49-F238E27FC236}">
                <a16:creationId xmlns:a16="http://schemas.microsoft.com/office/drawing/2014/main" id="{B11C702C-A37C-A304-D09D-6BBBF0028DAC}"/>
              </a:ext>
            </a:extLst>
          </p:cNvPr>
          <p:cNvSpPr/>
          <p:nvPr/>
        </p:nvSpPr>
        <p:spPr>
          <a:xfrm>
            <a:off x="7640197" y="5072502"/>
            <a:ext cx="95098" cy="1357536"/>
          </a:xfrm>
          <a:prstGeom prst="lef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errar corchete 12">
            <a:extLst>
              <a:ext uri="{FF2B5EF4-FFF2-40B4-BE49-F238E27FC236}">
                <a16:creationId xmlns:a16="http://schemas.microsoft.com/office/drawing/2014/main" id="{DD928421-60CF-6B63-11E2-0302DAB0082A}"/>
              </a:ext>
            </a:extLst>
          </p:cNvPr>
          <p:cNvSpPr/>
          <p:nvPr/>
        </p:nvSpPr>
        <p:spPr>
          <a:xfrm>
            <a:off x="8156088" y="5079856"/>
            <a:ext cx="45719" cy="1342827"/>
          </a:xfrm>
          <a:prstGeom prst="righ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8B441A7E-A5C5-AE1E-E825-3295B5DB1474}"/>
              </a:ext>
            </a:extLst>
          </p:cNvPr>
          <p:cNvSpPr txBox="1"/>
          <p:nvPr/>
        </p:nvSpPr>
        <p:spPr>
          <a:xfrm>
            <a:off x="4359253" y="5067438"/>
            <a:ext cx="4420420" cy="166199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          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1   0   1      1           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0   2  -1     1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1   -1  2     -1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6939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9A4C09-3590-7B85-ABA2-96070206EA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ángulo 20">
            <a:extLst>
              <a:ext uri="{FF2B5EF4-FFF2-40B4-BE49-F238E27FC236}">
                <a16:creationId xmlns:a16="http://schemas.microsoft.com/office/drawing/2014/main" id="{22CBE62B-9167-2AC1-3308-7A670E8A724B}"/>
              </a:ext>
            </a:extLst>
          </p:cNvPr>
          <p:cNvSpPr/>
          <p:nvPr/>
        </p:nvSpPr>
        <p:spPr>
          <a:xfrm>
            <a:off x="543417" y="401590"/>
            <a:ext cx="11509430" cy="2993417"/>
          </a:xfrm>
          <a:prstGeom prst="rect">
            <a:avLst/>
          </a:prstGeom>
          <a:solidFill>
            <a:schemeClr val="bg1">
              <a:lumMod val="85000"/>
              <a:alpha val="49804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7DCD1635-83F7-BA51-9685-7A561F7F0AC4}"/>
              </a:ext>
            </a:extLst>
          </p:cNvPr>
          <p:cNvSpPr txBox="1">
            <a:spLocks/>
          </p:cNvSpPr>
          <p:nvPr/>
        </p:nvSpPr>
        <p:spPr>
          <a:xfrm>
            <a:off x="3069340" y="-1"/>
            <a:ext cx="9122660" cy="224045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s-ES_tradnl" sz="2500" dirty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s-ES_tradnl" sz="2500" dirty="0" err="1">
                <a:latin typeface="Comic Sans MS" panose="030F0702030302020204" pitchFamily="66" charset="0"/>
                <a:cs typeface="Arial" panose="020B0604020202020204" pitchFamily="34" charset="0"/>
              </a:rPr>
              <a:t>Let</a:t>
            </a: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(R</a:t>
            </a:r>
            <a:r>
              <a:rPr lang="es-ES_tradnl" sz="2500" baseline="30000" dirty="0">
                <a:latin typeface="Comic Sans MS" panose="030F0702030302020204" pitchFamily="66" charset="0"/>
                <a:cs typeface="Arial" panose="020B0604020202020204" pitchFamily="34" charset="0"/>
              </a:rPr>
              <a:t>4</a:t>
            </a:r>
            <a:r>
              <a:rPr lang="es-ES" sz="2500" dirty="0">
                <a:latin typeface="Comic Sans MS" panose="030F0702030302020204" pitchFamily="66" charset="0"/>
              </a:rPr>
              <a:t>, &lt; | &gt;) be </a:t>
            </a:r>
            <a:r>
              <a:rPr lang="es-ES" sz="2500" dirty="0" err="1">
                <a:latin typeface="Comic Sans MS" panose="030F0702030302020204" pitchFamily="66" charset="0"/>
              </a:rPr>
              <a:t>an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euclidean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space</a:t>
            </a:r>
            <a:r>
              <a:rPr lang="es-ES" sz="2500" dirty="0">
                <a:latin typeface="Comic Sans MS" panose="030F0702030302020204" pitchFamily="66" charset="0"/>
              </a:rPr>
              <a:t>, </a:t>
            </a:r>
            <a:r>
              <a:rPr lang="es-ES" sz="2500" dirty="0" err="1">
                <a:latin typeface="Comic Sans MS" panose="030F0702030302020204" pitchFamily="66" charset="0"/>
              </a:rPr>
              <a:t>where</a:t>
            </a: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V </a:t>
            </a:r>
            <a:r>
              <a:rPr lang="es-ES" sz="2500" dirty="0" err="1">
                <a:latin typeface="Comic Sans MS" panose="030F0702030302020204" pitchFamily="66" charset="0"/>
              </a:rPr>
              <a:t>being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the</a:t>
            </a:r>
            <a:r>
              <a:rPr lang="es-ES" sz="2500" dirty="0">
                <a:latin typeface="Comic Sans MS" panose="030F0702030302020204" pitchFamily="66" charset="0"/>
              </a:rPr>
              <a:t> canonical </a:t>
            </a:r>
            <a:r>
              <a:rPr lang="es-ES" sz="2500" dirty="0" err="1">
                <a:latin typeface="Comic Sans MS" panose="030F0702030302020204" pitchFamily="66" charset="0"/>
              </a:rPr>
              <a:t>basis</a:t>
            </a:r>
            <a:r>
              <a:rPr lang="es-ES" sz="2500" dirty="0">
                <a:latin typeface="Comic Sans MS" panose="030F0702030302020204" pitchFamily="66" charset="0"/>
              </a:rPr>
              <a:t> of R</a:t>
            </a:r>
            <a:r>
              <a:rPr lang="es-ES" sz="2500" baseline="30000" dirty="0">
                <a:latin typeface="Comic Sans MS" panose="030F0702030302020204" pitchFamily="66" charset="0"/>
              </a:rPr>
              <a:t>4</a:t>
            </a:r>
            <a:r>
              <a:rPr lang="es-ES" sz="2500" dirty="0">
                <a:latin typeface="Comic Sans MS" panose="030F0702030302020204" pitchFamily="66" charset="0"/>
              </a:rPr>
              <a:t>.</a:t>
            </a:r>
            <a:r>
              <a:rPr lang="es-ES" sz="2500" baseline="300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Let</a:t>
            </a:r>
            <a:r>
              <a:rPr lang="es-ES" sz="2500" dirty="0">
                <a:latin typeface="Comic Sans MS" panose="030F0702030302020204" pitchFamily="66" charset="0"/>
              </a:rPr>
              <a:t> u = (1,3,0,-3) </a:t>
            </a:r>
            <a:r>
              <a:rPr lang="es-ES" sz="25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R</a:t>
            </a:r>
            <a:r>
              <a:rPr lang="es-ES" sz="2500" baseline="30000" dirty="0">
                <a:latin typeface="Comic Sans MS" panose="030F0702030302020204" pitchFamily="66" charset="0"/>
                <a:ea typeface="Yu Gothic UI" panose="020B0500000000000000" pitchFamily="34" charset="-128"/>
              </a:rPr>
              <a:t>4</a:t>
            </a:r>
            <a:r>
              <a:rPr lang="es-ES" sz="2500" dirty="0"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be a vector, and </a:t>
            </a:r>
            <a:r>
              <a:rPr lang="es-ES" sz="2500" dirty="0" err="1">
                <a:latin typeface="Comic Sans MS" panose="030F0702030302020204" pitchFamily="66" charset="0"/>
              </a:rPr>
              <a:t>let</a:t>
            </a:r>
            <a:r>
              <a:rPr lang="es-ES" sz="2500" dirty="0">
                <a:latin typeface="Comic Sans MS" panose="030F0702030302020204" pitchFamily="66" charset="0"/>
              </a:rPr>
              <a:t> F = &lt; f</a:t>
            </a:r>
            <a:r>
              <a:rPr lang="es-ES" sz="2500" baseline="-25000" dirty="0">
                <a:latin typeface="Comic Sans MS" panose="030F0702030302020204" pitchFamily="66" charset="0"/>
              </a:rPr>
              <a:t>1</a:t>
            </a:r>
            <a:r>
              <a:rPr lang="es-ES" sz="2500" dirty="0">
                <a:latin typeface="Comic Sans MS" panose="030F0702030302020204" pitchFamily="66" charset="0"/>
              </a:rPr>
              <a:t>=(1,2,0,1), f</a:t>
            </a:r>
            <a:r>
              <a:rPr lang="es-ES" sz="2500" baseline="-25000" dirty="0">
                <a:latin typeface="Comic Sans MS" panose="030F0702030302020204" pitchFamily="66" charset="0"/>
              </a:rPr>
              <a:t>2</a:t>
            </a:r>
            <a:r>
              <a:rPr lang="es-ES" sz="2500" dirty="0">
                <a:latin typeface="Comic Sans MS" panose="030F0702030302020204" pitchFamily="66" charset="0"/>
              </a:rPr>
              <a:t>=(2,0,-1,1) &gt; be a 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subspace</a:t>
            </a:r>
            <a:r>
              <a:rPr lang="es-ES" sz="2500" dirty="0">
                <a:latin typeface="Comic Sans MS" panose="030F0702030302020204" pitchFamily="66" charset="0"/>
              </a:rPr>
              <a:t>. </a:t>
            </a:r>
            <a:r>
              <a:rPr lang="es-ES" sz="2500" dirty="0" err="1">
                <a:latin typeface="Comic Sans MS" panose="030F0702030302020204" pitchFamily="66" charset="0"/>
              </a:rPr>
              <a:t>We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calculate</a:t>
            </a:r>
            <a:r>
              <a:rPr lang="es-ES" sz="25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next</a:t>
            </a:r>
            <a:r>
              <a:rPr lang="es-ES" sz="25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the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projection</a:t>
            </a:r>
            <a:r>
              <a:rPr lang="es-ES" sz="2500" dirty="0">
                <a:latin typeface="Comic Sans MS" panose="030F0702030302020204" pitchFamily="66" charset="0"/>
              </a:rPr>
              <a:t>  </a:t>
            </a:r>
            <a:r>
              <a:rPr lang="es-ES" sz="25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Pr</a:t>
            </a:r>
            <a:r>
              <a:rPr lang="es-ES" sz="25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500" dirty="0">
                <a:solidFill>
                  <a:srgbClr val="FF0000"/>
                </a:solidFill>
                <a:latin typeface="Comic Sans MS" panose="030F0702030302020204" pitchFamily="66" charset="0"/>
              </a:rPr>
              <a:t>(u). </a:t>
            </a:r>
            <a:r>
              <a:rPr lang="es-ES" sz="2500" dirty="0"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                        </a:t>
            </a:r>
            <a:endParaRPr lang="es-ES" sz="2500" dirty="0">
              <a:latin typeface="Comic Sans MS" panose="030F0702030302020204" pitchFamily="66" charset="0"/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889BE35D-0DF9-344D-37E6-CF9E24218F58}"/>
              </a:ext>
            </a:extLst>
          </p:cNvPr>
          <p:cNvSpPr txBox="1">
            <a:spLocks/>
          </p:cNvSpPr>
          <p:nvPr/>
        </p:nvSpPr>
        <p:spPr>
          <a:xfrm>
            <a:off x="659041" y="454666"/>
            <a:ext cx="2410298" cy="611880"/>
          </a:xfrm>
          <a:prstGeom prst="rect">
            <a:avLst/>
          </a:prstGeom>
          <a:solidFill>
            <a:schemeClr val="bg1">
              <a:lumMod val="65000"/>
            </a:schemeClr>
          </a:solid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3200" b="1" dirty="0" err="1">
                <a:solidFill>
                  <a:schemeClr val="bg1"/>
                </a:solidFill>
              </a:rPr>
              <a:t>Example</a:t>
            </a:r>
            <a:r>
              <a:rPr lang="es-ES" sz="3200" b="1" dirty="0">
                <a:solidFill>
                  <a:schemeClr val="bg1"/>
                </a:solidFill>
              </a:rPr>
              <a:t> 2 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FF1ACA2-C007-B9CE-786D-998B6CDFE84E}"/>
              </a:ext>
            </a:extLst>
          </p:cNvPr>
          <p:cNvSpPr txBox="1"/>
          <p:nvPr/>
        </p:nvSpPr>
        <p:spPr>
          <a:xfrm>
            <a:off x="257883" y="3982792"/>
            <a:ext cx="1192506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</a:rPr>
              <a:t> </a:t>
            </a:r>
          </a:p>
          <a:p>
            <a:r>
              <a:rPr lang="es-ES" sz="2400" dirty="0">
                <a:solidFill>
                  <a:srgbClr val="0070C0"/>
                </a:solidFill>
              </a:rPr>
              <a:t>  *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x</a:t>
            </a:r>
            <a:r>
              <a:rPr lang="es-ES" sz="2400" dirty="0">
                <a:solidFill>
                  <a:srgbClr val="0070C0"/>
                </a:solidFill>
              </a:rPr>
              <a:t>  </a:t>
            </a:r>
            <a:r>
              <a:rPr lang="es-ES" sz="2400" dirty="0">
                <a:solidFill>
                  <a:srgbClr val="0070C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can be </a:t>
            </a:r>
            <a:r>
              <a:rPr lang="es-ES" sz="2400" dirty="0" err="1">
                <a:solidFill>
                  <a:srgbClr val="0070C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written</a:t>
            </a:r>
            <a:r>
              <a:rPr lang="es-ES" sz="2400" dirty="0">
                <a:solidFill>
                  <a:srgbClr val="0070C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 as: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x = (x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,x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,x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,x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4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)</a:t>
            </a:r>
            <a:r>
              <a:rPr lang="es-ES" sz="2400" b="1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 </a:t>
            </a:r>
            <a:r>
              <a:rPr lang="es-ES" sz="2400" b="1" dirty="0">
                <a:solidFill>
                  <a:srgbClr val="0070C0"/>
                </a:solidFill>
              </a:rPr>
              <a:t>;</a:t>
            </a:r>
          </a:p>
          <a:p>
            <a:r>
              <a:rPr lang="es-ES" sz="2400" b="1" dirty="0">
                <a:solidFill>
                  <a:srgbClr val="0070C0"/>
                </a:solidFill>
              </a:rPr>
              <a:t>  </a:t>
            </a:r>
            <a:r>
              <a:rPr lang="es-ES" sz="2400" dirty="0">
                <a:solidFill>
                  <a:srgbClr val="0070C0"/>
                </a:solidFill>
              </a:rPr>
              <a:t>* </a:t>
            </a:r>
            <a:r>
              <a:rPr lang="es-ES" sz="2400" dirty="0" err="1">
                <a:solidFill>
                  <a:srgbClr val="0070C0"/>
                </a:solidFill>
              </a:rPr>
              <a:t>its</a:t>
            </a:r>
            <a:r>
              <a:rPr lang="es-ES" sz="2400" dirty="0">
                <a:solidFill>
                  <a:srgbClr val="0070C0"/>
                </a:solidFill>
              </a:rPr>
              <a:t> </a:t>
            </a:r>
            <a:r>
              <a:rPr lang="es-ES" sz="2400" dirty="0" err="1">
                <a:solidFill>
                  <a:srgbClr val="0070C0"/>
                </a:solidFill>
              </a:rPr>
              <a:t>inner</a:t>
            </a:r>
            <a:r>
              <a:rPr lang="es-ES" sz="2400" dirty="0">
                <a:solidFill>
                  <a:srgbClr val="0070C0"/>
                </a:solidFill>
              </a:rPr>
              <a:t> </a:t>
            </a:r>
            <a:r>
              <a:rPr lang="es-ES" sz="2400" dirty="0" err="1">
                <a:solidFill>
                  <a:srgbClr val="0070C0"/>
                </a:solidFill>
              </a:rPr>
              <a:t>product</a:t>
            </a:r>
            <a:r>
              <a:rPr lang="es-ES" sz="2400" dirty="0">
                <a:solidFill>
                  <a:srgbClr val="0070C0"/>
                </a:solidFill>
              </a:rPr>
              <a:t> </a:t>
            </a:r>
            <a:r>
              <a:rPr lang="es-ES" sz="2400" dirty="0" err="1">
                <a:solidFill>
                  <a:srgbClr val="0070C0"/>
                </a:solidFill>
              </a:rPr>
              <a:t>with</a:t>
            </a:r>
            <a:r>
              <a:rPr lang="es-ES" sz="2400" dirty="0">
                <a:solidFill>
                  <a:srgbClr val="0070C0"/>
                </a:solidFill>
              </a:rPr>
              <a:t>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y = (y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,y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,y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,y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)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= (y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,y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,y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,y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4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)</a:t>
            </a:r>
            <a:r>
              <a:rPr lang="es-ES" sz="2400" b="1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 </a:t>
            </a:r>
            <a:r>
              <a:rPr lang="es-ES" sz="2400" b="1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R</a:t>
            </a:r>
            <a:r>
              <a:rPr lang="es-ES" sz="2400" baseline="300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4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400" dirty="0">
                <a:solidFill>
                  <a:srgbClr val="0070C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:</a:t>
            </a:r>
            <a:r>
              <a:rPr lang="es-ES" sz="2400" b="1" dirty="0">
                <a:solidFill>
                  <a:srgbClr val="0070C0"/>
                </a:solidFill>
              </a:rPr>
              <a:t>  </a:t>
            </a:r>
            <a:r>
              <a:rPr lang="es-ES" sz="2400" dirty="0">
                <a:solidFill>
                  <a:srgbClr val="0070C0"/>
                </a:solidFill>
              </a:rPr>
              <a:t> </a:t>
            </a:r>
          </a:p>
          <a:p>
            <a:endParaRPr lang="es-ES" sz="2400" dirty="0">
              <a:solidFill>
                <a:srgbClr val="0070C0"/>
              </a:solidFill>
            </a:endParaRPr>
          </a:p>
          <a:p>
            <a:r>
              <a:rPr lang="es-ES" sz="2400" dirty="0">
                <a:latin typeface="Comic Sans MS" panose="030F0702030302020204" pitchFamily="66" charset="0"/>
              </a:rPr>
              <a:t>   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&lt; x | y &gt;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=  x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x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x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x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 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∙ I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∙        =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x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y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+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x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y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+ x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y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+ x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4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y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4</a:t>
            </a:r>
            <a:endParaRPr lang="es-ES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8B441A7E-A5C5-AE1E-E825-3295B5DB1474}"/>
              </a:ext>
            </a:extLst>
          </p:cNvPr>
          <p:cNvSpPr txBox="1"/>
          <p:nvPr/>
        </p:nvSpPr>
        <p:spPr>
          <a:xfrm>
            <a:off x="4750599" y="835901"/>
            <a:ext cx="5272912" cy="166199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               </a:t>
            </a:r>
            <a:r>
              <a:rPr lang="es-ES" sz="2700" dirty="0">
                <a:latin typeface="Comic Sans MS" panose="030F0702030302020204" pitchFamily="66" charset="0"/>
              </a:rPr>
              <a:t>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&lt; | &gt; </a:t>
            </a:r>
            <a:r>
              <a:rPr lang="es-ES" sz="2700" baseline="-25000" dirty="0">
                <a:latin typeface="Comic Sans MS" panose="030F0702030302020204" pitchFamily="66" charset="0"/>
              </a:rPr>
              <a:t>V </a:t>
            </a:r>
            <a:r>
              <a:rPr lang="es-ES" sz="2800" dirty="0">
                <a:latin typeface="Comic Sans MS" panose="030F0702030302020204" pitchFamily="66" charset="0"/>
              </a:rPr>
              <a:t>=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500" dirty="0">
                <a:latin typeface="Comic Sans MS" panose="030F0702030302020204" pitchFamily="66" charset="0"/>
              </a:rPr>
              <a:t>I</a:t>
            </a:r>
            <a:r>
              <a:rPr lang="es-ES" sz="2500" baseline="-25000" dirty="0">
                <a:latin typeface="Comic Sans MS" panose="030F0702030302020204" pitchFamily="66" charset="0"/>
              </a:rPr>
              <a:t>4</a:t>
            </a:r>
            <a:r>
              <a:rPr lang="es-ES" sz="2500" dirty="0">
                <a:latin typeface="Comic Sans MS" panose="030F0702030302020204" pitchFamily="66" charset="0"/>
              </a:rPr>
              <a:t> (</a:t>
            </a:r>
            <a:r>
              <a:rPr lang="es-ES" sz="2500" dirty="0" err="1">
                <a:latin typeface="Comic Sans MS" panose="030F0702030302020204" pitchFamily="66" charset="0"/>
              </a:rPr>
              <a:t>identity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matrix</a:t>
            </a:r>
            <a:r>
              <a:rPr lang="es-ES" sz="2500" dirty="0">
                <a:latin typeface="Comic Sans MS" panose="030F0702030302020204" pitchFamily="66" charset="0"/>
              </a:rPr>
              <a:t>)        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Abrir corchete 14">
            <a:extLst>
              <a:ext uri="{FF2B5EF4-FFF2-40B4-BE49-F238E27FC236}">
                <a16:creationId xmlns:a16="http://schemas.microsoft.com/office/drawing/2014/main" id="{220E2E64-1849-1F2E-3F5D-983A17B955AB}"/>
              </a:ext>
            </a:extLst>
          </p:cNvPr>
          <p:cNvSpPr/>
          <p:nvPr/>
        </p:nvSpPr>
        <p:spPr>
          <a:xfrm>
            <a:off x="4873146" y="1346498"/>
            <a:ext cx="102253" cy="3204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Abrir corchete 15">
            <a:extLst>
              <a:ext uri="{FF2B5EF4-FFF2-40B4-BE49-F238E27FC236}">
                <a16:creationId xmlns:a16="http://schemas.microsoft.com/office/drawing/2014/main" id="{1DA82F0D-0047-02D1-F78A-7E1A6B6623CD}"/>
              </a:ext>
            </a:extLst>
          </p:cNvPr>
          <p:cNvSpPr/>
          <p:nvPr/>
        </p:nvSpPr>
        <p:spPr>
          <a:xfrm flipH="1">
            <a:off x="5511394" y="1346498"/>
            <a:ext cx="117635" cy="3240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8B441A7E-A5C5-AE1E-E825-3295B5DB1474}"/>
              </a:ext>
            </a:extLst>
          </p:cNvPr>
          <p:cNvSpPr txBox="1"/>
          <p:nvPr/>
        </p:nvSpPr>
        <p:spPr>
          <a:xfrm>
            <a:off x="3204036" y="4983065"/>
            <a:ext cx="4849985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           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y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y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y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y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1" name="Abrir corchete 40">
            <a:extLst>
              <a:ext uri="{FF2B5EF4-FFF2-40B4-BE49-F238E27FC236}">
                <a16:creationId xmlns:a16="http://schemas.microsoft.com/office/drawing/2014/main" id="{B11C702C-A37C-A304-D09D-6BBBF0028DAC}"/>
              </a:ext>
            </a:extLst>
          </p:cNvPr>
          <p:cNvSpPr/>
          <p:nvPr/>
        </p:nvSpPr>
        <p:spPr>
          <a:xfrm>
            <a:off x="4598701" y="5152033"/>
            <a:ext cx="95098" cy="1357536"/>
          </a:xfrm>
          <a:prstGeom prst="lef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Cerrar corchete 41">
            <a:extLst>
              <a:ext uri="{FF2B5EF4-FFF2-40B4-BE49-F238E27FC236}">
                <a16:creationId xmlns:a16="http://schemas.microsoft.com/office/drawing/2014/main" id="{DD928421-60CF-6B63-11E2-0302DAB0082A}"/>
              </a:ext>
            </a:extLst>
          </p:cNvPr>
          <p:cNvSpPr/>
          <p:nvPr/>
        </p:nvSpPr>
        <p:spPr>
          <a:xfrm>
            <a:off x="5086985" y="5150076"/>
            <a:ext cx="45719" cy="1342827"/>
          </a:xfrm>
          <a:prstGeom prst="righ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3" name="Abrir corchete 42">
            <a:extLst>
              <a:ext uri="{FF2B5EF4-FFF2-40B4-BE49-F238E27FC236}">
                <a16:creationId xmlns:a16="http://schemas.microsoft.com/office/drawing/2014/main" id="{220E2E64-1849-1F2E-3F5D-983A17B955AB}"/>
              </a:ext>
            </a:extLst>
          </p:cNvPr>
          <p:cNvSpPr/>
          <p:nvPr/>
        </p:nvSpPr>
        <p:spPr>
          <a:xfrm>
            <a:off x="2194977" y="5492984"/>
            <a:ext cx="85110" cy="397801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Abrir corchete 43">
            <a:extLst>
              <a:ext uri="{FF2B5EF4-FFF2-40B4-BE49-F238E27FC236}">
                <a16:creationId xmlns:a16="http://schemas.microsoft.com/office/drawing/2014/main" id="{220E2E64-1849-1F2E-3F5D-983A17B955AB}"/>
              </a:ext>
            </a:extLst>
          </p:cNvPr>
          <p:cNvSpPr/>
          <p:nvPr/>
        </p:nvSpPr>
        <p:spPr>
          <a:xfrm flipH="1">
            <a:off x="3680694" y="5492984"/>
            <a:ext cx="106218" cy="397801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CuadroTexto 2"/>
          <p:cNvSpPr txBox="1"/>
          <p:nvPr/>
        </p:nvSpPr>
        <p:spPr>
          <a:xfrm>
            <a:off x="8865810" y="5399860"/>
            <a:ext cx="3102131" cy="1015663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(</a:t>
            </a:r>
            <a:r>
              <a:rPr lang="es-ES" sz="2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one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refers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to </a:t>
            </a:r>
            <a:r>
              <a:rPr lang="es-ES" sz="2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the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0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0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canonical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inner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product</a:t>
            </a:r>
            <a:r>
              <a:rPr lang="es-ES" sz="20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0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in R</a:t>
            </a:r>
            <a:r>
              <a:rPr lang="es-ES" sz="2000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) </a:t>
            </a:r>
            <a:endParaRPr lang="es-ES_tradnl" sz="2000" dirty="0">
              <a:solidFill>
                <a:srgbClr val="0070C0"/>
              </a:solidFill>
            </a:endParaRP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6FF1ACA2-C007-B9CE-786D-998B6CDFE84E}"/>
              </a:ext>
            </a:extLst>
          </p:cNvPr>
          <p:cNvSpPr txBox="1"/>
          <p:nvPr/>
        </p:nvSpPr>
        <p:spPr>
          <a:xfrm>
            <a:off x="432899" y="3784469"/>
            <a:ext cx="119250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</a:rPr>
              <a:t>Observe that </a:t>
            </a:r>
            <a:r>
              <a:rPr lang="es-ES" sz="2400" dirty="0" err="1">
                <a:solidFill>
                  <a:srgbClr val="0070C0"/>
                </a:solidFill>
              </a:rPr>
              <a:t>for</a:t>
            </a:r>
            <a:r>
              <a:rPr lang="es-ES" sz="2400" dirty="0">
                <a:solidFill>
                  <a:srgbClr val="0070C0"/>
                </a:solidFill>
              </a:rPr>
              <a:t> </a:t>
            </a:r>
            <a:r>
              <a:rPr lang="es-ES" sz="2400" dirty="0" err="1">
                <a:solidFill>
                  <a:srgbClr val="0070C0"/>
                </a:solidFill>
              </a:rPr>
              <a:t>all</a:t>
            </a:r>
            <a:r>
              <a:rPr lang="es-ES" sz="2400" dirty="0">
                <a:solidFill>
                  <a:srgbClr val="0070C0"/>
                </a:solidFill>
              </a:rPr>
              <a:t>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x = (x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,x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,x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,x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)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 R</a:t>
            </a:r>
            <a:r>
              <a:rPr lang="es-ES" sz="2400" baseline="300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4 </a:t>
            </a:r>
            <a:r>
              <a:rPr lang="es-ES" sz="2400" dirty="0">
                <a:solidFill>
                  <a:srgbClr val="0070C0"/>
                </a:solidFill>
              </a:rPr>
              <a:t>: </a:t>
            </a:r>
          </a:p>
          <a:p>
            <a:r>
              <a:rPr lang="es-ES" sz="2400" dirty="0">
                <a:solidFill>
                  <a:srgbClr val="0070C0"/>
                </a:solidFill>
              </a:rPr>
              <a:t>  </a:t>
            </a:r>
            <a:endParaRPr lang="es-ES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1164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8" grpId="0"/>
      <p:bldP spid="41" grpId="0" animBg="1"/>
      <p:bldP spid="42" grpId="0" animBg="1"/>
      <p:bldP spid="43" grpId="0" animBg="1"/>
      <p:bldP spid="44" grpId="0" animBg="1"/>
      <p:bldP spid="3" grpId="0" animBg="1"/>
      <p:bldP spid="2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6FF1ACA2-C007-B9CE-786D-998B6CDFE84E}"/>
              </a:ext>
            </a:extLst>
          </p:cNvPr>
          <p:cNvSpPr txBox="1"/>
          <p:nvPr/>
        </p:nvSpPr>
        <p:spPr>
          <a:xfrm>
            <a:off x="376371" y="747944"/>
            <a:ext cx="119250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err="1">
                <a:solidFill>
                  <a:srgbClr val="0070C0"/>
                </a:solidFill>
              </a:rPr>
              <a:t>Also</a:t>
            </a:r>
            <a:r>
              <a:rPr lang="es-ES" sz="2400" dirty="0">
                <a:solidFill>
                  <a:srgbClr val="0070C0"/>
                </a:solidFill>
              </a:rPr>
              <a:t> observe that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{f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, 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} </a:t>
            </a:r>
            <a:r>
              <a:rPr lang="es-ES" sz="2400" dirty="0">
                <a:solidFill>
                  <a:srgbClr val="0070C0"/>
                </a:solidFill>
              </a:rPr>
              <a:t>are </a:t>
            </a:r>
            <a:r>
              <a:rPr lang="es-ES" sz="2400" dirty="0" err="1">
                <a:solidFill>
                  <a:srgbClr val="0070C0"/>
                </a:solidFill>
              </a:rPr>
              <a:t>linearly</a:t>
            </a:r>
            <a:r>
              <a:rPr lang="es-ES" sz="2400" dirty="0">
                <a:solidFill>
                  <a:srgbClr val="0070C0"/>
                </a:solidFill>
              </a:rPr>
              <a:t> </a:t>
            </a:r>
            <a:r>
              <a:rPr lang="es-ES" sz="2400" dirty="0" err="1">
                <a:solidFill>
                  <a:srgbClr val="0070C0"/>
                </a:solidFill>
              </a:rPr>
              <a:t>independent</a:t>
            </a:r>
            <a:r>
              <a:rPr lang="es-ES" sz="2400" dirty="0">
                <a:solidFill>
                  <a:srgbClr val="0070C0"/>
                </a:solidFill>
              </a:rPr>
              <a:t>, </a:t>
            </a:r>
            <a:r>
              <a:rPr lang="es-ES" sz="2400" dirty="0" err="1">
                <a:solidFill>
                  <a:srgbClr val="0070C0"/>
                </a:solidFill>
              </a:rPr>
              <a:t>hence</a:t>
            </a:r>
            <a:r>
              <a:rPr lang="es-ES" sz="2400" dirty="0">
                <a:solidFill>
                  <a:srgbClr val="0070C0"/>
                </a:solidFill>
              </a:rPr>
              <a:t> </a:t>
            </a:r>
            <a:r>
              <a:rPr lang="es-ES" sz="2400" dirty="0" err="1">
                <a:solidFill>
                  <a:srgbClr val="0070C0"/>
                </a:solidFill>
              </a:rPr>
              <a:t>they</a:t>
            </a:r>
            <a:r>
              <a:rPr lang="es-ES" sz="2400" dirty="0">
                <a:solidFill>
                  <a:srgbClr val="0070C0"/>
                </a:solidFill>
              </a:rPr>
              <a:t> </a:t>
            </a:r>
            <a:r>
              <a:rPr lang="es-ES" sz="2400" dirty="0" err="1">
                <a:solidFill>
                  <a:srgbClr val="0070C0"/>
                </a:solidFill>
              </a:rPr>
              <a:t>form</a:t>
            </a:r>
            <a:r>
              <a:rPr lang="es-ES" sz="2400" dirty="0">
                <a:solidFill>
                  <a:srgbClr val="0070C0"/>
                </a:solidFill>
              </a:rPr>
              <a:t> a basis of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400" dirty="0">
                <a:solidFill>
                  <a:srgbClr val="0070C0"/>
                </a:solidFill>
              </a:rPr>
              <a:t>.</a:t>
            </a:r>
            <a:endParaRPr lang="es-ES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6FF1ACA2-C007-B9CE-786D-998B6CDFE84E}"/>
              </a:ext>
            </a:extLst>
          </p:cNvPr>
          <p:cNvSpPr txBox="1"/>
          <p:nvPr/>
        </p:nvSpPr>
        <p:spPr>
          <a:xfrm>
            <a:off x="376371" y="1907200"/>
            <a:ext cx="1192506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err="1">
                <a:solidFill>
                  <a:srgbClr val="0070C0"/>
                </a:solidFill>
              </a:rPr>
              <a:t>We</a:t>
            </a:r>
            <a:r>
              <a:rPr lang="es-ES" sz="2400" dirty="0">
                <a:solidFill>
                  <a:srgbClr val="0070C0"/>
                </a:solidFill>
              </a:rPr>
              <a:t> </a:t>
            </a:r>
            <a:r>
              <a:rPr lang="es-ES" sz="2400" dirty="0" err="1">
                <a:solidFill>
                  <a:srgbClr val="0070C0"/>
                </a:solidFill>
              </a:rPr>
              <a:t>now</a:t>
            </a:r>
            <a:r>
              <a:rPr lang="es-ES" sz="2400" dirty="0">
                <a:solidFill>
                  <a:srgbClr val="0070C0"/>
                </a:solidFill>
              </a:rPr>
              <a:t> </a:t>
            </a:r>
            <a:r>
              <a:rPr lang="es-ES" sz="2400" dirty="0" err="1">
                <a:solidFill>
                  <a:srgbClr val="0070C0"/>
                </a:solidFill>
              </a:rPr>
              <a:t>want</a:t>
            </a:r>
            <a:r>
              <a:rPr lang="es-ES" sz="2400" dirty="0">
                <a:solidFill>
                  <a:srgbClr val="0070C0"/>
                </a:solidFill>
              </a:rPr>
              <a:t> to determine </a:t>
            </a:r>
            <a:r>
              <a:rPr lang="es-ES" sz="2400" dirty="0" err="1">
                <a:solidFill>
                  <a:srgbClr val="0070C0"/>
                </a:solidFill>
              </a:rPr>
              <a:t>two</a:t>
            </a:r>
            <a:r>
              <a:rPr lang="es-ES" sz="2400" dirty="0">
                <a:solidFill>
                  <a:srgbClr val="0070C0"/>
                </a:solidFill>
              </a:rPr>
              <a:t> </a:t>
            </a:r>
            <a:r>
              <a:rPr lang="es-ES" sz="2400" dirty="0" err="1">
                <a:solidFill>
                  <a:srgbClr val="0070C0"/>
                </a:solidFill>
              </a:rPr>
              <a:t>values</a:t>
            </a:r>
            <a:r>
              <a:rPr lang="es-ES" sz="2400" dirty="0">
                <a:solidFill>
                  <a:srgbClr val="0070C0"/>
                </a:solidFill>
              </a:rPr>
              <a:t>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, a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 R </a:t>
            </a:r>
            <a:r>
              <a:rPr lang="es-ES" sz="2400" dirty="0">
                <a:solidFill>
                  <a:srgbClr val="0070C0"/>
                </a:solidFill>
                <a:ea typeface="Yu Gothic UI" panose="020B0500000000000000" pitchFamily="34" charset="-128"/>
              </a:rPr>
              <a:t> </a:t>
            </a:r>
            <a:r>
              <a:rPr lang="es-ES" sz="2400" dirty="0" err="1">
                <a:solidFill>
                  <a:srgbClr val="0070C0"/>
                </a:solidFill>
                <a:ea typeface="Yu Gothic UI" panose="020B0500000000000000" pitchFamily="34" charset="-128"/>
              </a:rPr>
              <a:t>such</a:t>
            </a:r>
            <a:r>
              <a:rPr lang="es-ES" sz="2400" dirty="0">
                <a:solidFill>
                  <a:srgbClr val="0070C0"/>
                </a:solidFill>
                <a:ea typeface="Yu Gothic UI" panose="020B0500000000000000" pitchFamily="34" charset="-128"/>
              </a:rPr>
              <a:t> </a:t>
            </a:r>
            <a:r>
              <a:rPr lang="es-ES" sz="2400" dirty="0" err="1">
                <a:solidFill>
                  <a:srgbClr val="0070C0"/>
                </a:solidFill>
                <a:ea typeface="Yu Gothic UI" panose="020B0500000000000000" pitchFamily="34" charset="-128"/>
              </a:rPr>
              <a:t>that</a:t>
            </a:r>
            <a:endParaRPr lang="es-ES" sz="2400" dirty="0">
              <a:solidFill>
                <a:srgbClr val="0070C0"/>
              </a:solidFill>
              <a:ea typeface="Yu Gothic UI" panose="020B0500000000000000" pitchFamily="34" charset="-128"/>
            </a:endParaRP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                                       </a:t>
            </a:r>
            <a:r>
              <a:rPr lang="es-ES" sz="2400" dirty="0" err="1">
                <a:solidFill>
                  <a:srgbClr val="00B0F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Pr</a:t>
            </a:r>
            <a:r>
              <a:rPr lang="es-ES" sz="2400" baseline="-25000" dirty="0" err="1">
                <a:solidFill>
                  <a:srgbClr val="00B0F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F</a:t>
            </a:r>
            <a:r>
              <a:rPr lang="es-ES" sz="2400" dirty="0">
                <a:solidFill>
                  <a:srgbClr val="00B0F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(u) =</a:t>
            </a:r>
            <a:r>
              <a:rPr lang="es-ES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 a</a:t>
            </a:r>
            <a:r>
              <a:rPr lang="es-ES" sz="24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 f</a:t>
            </a:r>
            <a:r>
              <a:rPr lang="es-ES" sz="24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 + a</a:t>
            </a:r>
            <a:r>
              <a:rPr lang="es-ES" sz="24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 f</a:t>
            </a:r>
            <a:r>
              <a:rPr lang="es-ES" sz="24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400" dirty="0">
              <a:solidFill>
                <a:srgbClr val="00B0F0"/>
              </a:solidFill>
              <a:latin typeface="Comic Sans MS" panose="030F0702030302020204" pitchFamily="66" charset="0"/>
            </a:endParaRPr>
          </a:p>
          <a:p>
            <a:r>
              <a:rPr lang="es-ES" sz="2400" dirty="0" err="1">
                <a:solidFill>
                  <a:srgbClr val="0070C0"/>
                </a:solidFill>
              </a:rPr>
              <a:t>These</a:t>
            </a:r>
            <a:r>
              <a:rPr lang="es-ES" sz="2400" dirty="0">
                <a:solidFill>
                  <a:srgbClr val="0070C0"/>
                </a:solidFill>
              </a:rPr>
              <a:t> </a:t>
            </a:r>
            <a:r>
              <a:rPr lang="es-ES" sz="2400" dirty="0" err="1">
                <a:solidFill>
                  <a:srgbClr val="0070C0"/>
                </a:solidFill>
              </a:rPr>
              <a:t>two</a:t>
            </a:r>
            <a:r>
              <a:rPr lang="es-ES" sz="2400" dirty="0">
                <a:solidFill>
                  <a:srgbClr val="0070C0"/>
                </a:solidFill>
              </a:rPr>
              <a:t> </a:t>
            </a:r>
            <a:r>
              <a:rPr lang="es-ES" sz="2400" dirty="0" err="1">
                <a:solidFill>
                  <a:srgbClr val="0070C0"/>
                </a:solidFill>
              </a:rPr>
              <a:t>values</a:t>
            </a:r>
            <a:r>
              <a:rPr lang="es-ES" sz="2400" dirty="0">
                <a:solidFill>
                  <a:srgbClr val="0070C0"/>
                </a:solidFill>
              </a:rPr>
              <a:t> are </a:t>
            </a:r>
            <a:r>
              <a:rPr lang="es-ES" sz="2400" dirty="0" err="1">
                <a:solidFill>
                  <a:srgbClr val="0070C0"/>
                </a:solidFill>
              </a:rPr>
              <a:t>encountered</a:t>
            </a:r>
            <a:r>
              <a:rPr lang="es-ES" sz="2400" dirty="0">
                <a:solidFill>
                  <a:srgbClr val="0070C0"/>
                </a:solidFill>
              </a:rPr>
              <a:t> </a:t>
            </a:r>
            <a:r>
              <a:rPr lang="es-ES" sz="2400" dirty="0" err="1">
                <a:solidFill>
                  <a:srgbClr val="0070C0"/>
                </a:solidFill>
              </a:rPr>
              <a:t>by</a:t>
            </a:r>
            <a:r>
              <a:rPr lang="es-ES" sz="2400" dirty="0">
                <a:solidFill>
                  <a:srgbClr val="0070C0"/>
                </a:solidFill>
              </a:rPr>
              <a:t> </a:t>
            </a:r>
            <a:r>
              <a:rPr lang="es-ES" sz="2400" dirty="0" err="1">
                <a:solidFill>
                  <a:srgbClr val="0070C0"/>
                </a:solidFill>
              </a:rPr>
              <a:t>solving</a:t>
            </a:r>
            <a:r>
              <a:rPr lang="es-ES" sz="2400" dirty="0">
                <a:solidFill>
                  <a:srgbClr val="0070C0"/>
                </a:solidFill>
              </a:rPr>
              <a:t> </a:t>
            </a:r>
            <a:r>
              <a:rPr lang="es-ES" sz="2400" dirty="0" err="1">
                <a:solidFill>
                  <a:srgbClr val="0070C0"/>
                </a:solidFill>
              </a:rPr>
              <a:t>the</a:t>
            </a:r>
            <a:r>
              <a:rPr lang="es-ES" sz="2400" dirty="0">
                <a:solidFill>
                  <a:srgbClr val="0070C0"/>
                </a:solidFill>
              </a:rPr>
              <a:t> </a:t>
            </a:r>
            <a:r>
              <a:rPr lang="es-ES" sz="2400" dirty="0" err="1">
                <a:solidFill>
                  <a:srgbClr val="0070C0"/>
                </a:solidFill>
              </a:rPr>
              <a:t>system</a:t>
            </a:r>
            <a:endParaRPr lang="es-ES" sz="2400" dirty="0">
              <a:solidFill>
                <a:srgbClr val="0070C0"/>
              </a:solidFill>
            </a:endParaRP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    &lt; 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| 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&gt;  &lt; 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| 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&gt;      a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&lt; 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| u &gt; </a:t>
            </a:r>
          </a:p>
          <a:p>
            <a:r>
              <a:rPr lang="es-ES" sz="2400">
                <a:solidFill>
                  <a:srgbClr val="0070C0"/>
                </a:solidFill>
              </a:rPr>
              <a:t>                                                                                  =    </a:t>
            </a:r>
            <a:endParaRPr lang="es-ES" sz="2400" dirty="0">
              <a:solidFill>
                <a:srgbClr val="0070C0"/>
              </a:solidFill>
            </a:endParaRP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    &lt; 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| 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&gt;  &lt; 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| 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&gt;     a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&lt; 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| u &gt;  </a:t>
            </a:r>
            <a:endParaRPr lang="es-ES" sz="2400" dirty="0">
              <a:solidFill>
                <a:srgbClr val="0070C0"/>
              </a:solidFill>
            </a:endParaRPr>
          </a:p>
          <a:p>
            <a:endParaRPr lang="es-ES" sz="2400" dirty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Abrir corchete 3">
            <a:extLst>
              <a:ext uri="{FF2B5EF4-FFF2-40B4-BE49-F238E27FC236}">
                <a16:creationId xmlns:a16="http://schemas.microsoft.com/office/drawing/2014/main" id="{B11C702C-A37C-A304-D09D-6BBBF0028DAC}"/>
              </a:ext>
            </a:extLst>
          </p:cNvPr>
          <p:cNvSpPr/>
          <p:nvPr/>
        </p:nvSpPr>
        <p:spPr>
          <a:xfrm>
            <a:off x="2182285" y="3430694"/>
            <a:ext cx="45719" cy="1080000"/>
          </a:xfrm>
          <a:prstGeom prst="lef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Cerrar corchete 4">
            <a:extLst>
              <a:ext uri="{FF2B5EF4-FFF2-40B4-BE49-F238E27FC236}">
                <a16:creationId xmlns:a16="http://schemas.microsoft.com/office/drawing/2014/main" id="{DD928421-60CF-6B63-11E2-0302DAB0082A}"/>
              </a:ext>
            </a:extLst>
          </p:cNvPr>
          <p:cNvSpPr/>
          <p:nvPr/>
        </p:nvSpPr>
        <p:spPr>
          <a:xfrm>
            <a:off x="5040445" y="3430694"/>
            <a:ext cx="45719" cy="1080000"/>
          </a:xfrm>
          <a:prstGeom prst="righ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Cerrar corchete 5">
            <a:extLst>
              <a:ext uri="{FF2B5EF4-FFF2-40B4-BE49-F238E27FC236}">
                <a16:creationId xmlns:a16="http://schemas.microsoft.com/office/drawing/2014/main" id="{DD928421-60CF-6B63-11E2-0302DAB0082A}"/>
              </a:ext>
            </a:extLst>
          </p:cNvPr>
          <p:cNvSpPr/>
          <p:nvPr/>
        </p:nvSpPr>
        <p:spPr>
          <a:xfrm>
            <a:off x="7692612" y="3430694"/>
            <a:ext cx="45719" cy="1080000"/>
          </a:xfrm>
          <a:prstGeom prst="righ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B11C702C-A37C-A304-D09D-6BBBF0028DAC}"/>
              </a:ext>
            </a:extLst>
          </p:cNvPr>
          <p:cNvSpPr/>
          <p:nvPr/>
        </p:nvSpPr>
        <p:spPr>
          <a:xfrm>
            <a:off x="6456699" y="3430694"/>
            <a:ext cx="45719" cy="1080000"/>
          </a:xfrm>
          <a:prstGeom prst="lef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Abrir corchete 7">
            <a:extLst>
              <a:ext uri="{FF2B5EF4-FFF2-40B4-BE49-F238E27FC236}">
                <a16:creationId xmlns:a16="http://schemas.microsoft.com/office/drawing/2014/main" id="{B11C702C-A37C-A304-D09D-6BBBF0028DAC}"/>
              </a:ext>
            </a:extLst>
          </p:cNvPr>
          <p:cNvSpPr/>
          <p:nvPr/>
        </p:nvSpPr>
        <p:spPr>
          <a:xfrm>
            <a:off x="5290321" y="3430694"/>
            <a:ext cx="45719" cy="1080000"/>
          </a:xfrm>
          <a:prstGeom prst="lef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errar corchete 8">
            <a:extLst>
              <a:ext uri="{FF2B5EF4-FFF2-40B4-BE49-F238E27FC236}">
                <a16:creationId xmlns:a16="http://schemas.microsoft.com/office/drawing/2014/main" id="{DD928421-60CF-6B63-11E2-0302DAB0082A}"/>
              </a:ext>
            </a:extLst>
          </p:cNvPr>
          <p:cNvSpPr/>
          <p:nvPr/>
        </p:nvSpPr>
        <p:spPr>
          <a:xfrm>
            <a:off x="5790613" y="3430694"/>
            <a:ext cx="45719" cy="1080000"/>
          </a:xfrm>
          <a:prstGeom prst="righ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6FF1ACA2-C007-B9CE-786D-998B6CDFE84E}"/>
              </a:ext>
            </a:extLst>
          </p:cNvPr>
          <p:cNvSpPr txBox="1"/>
          <p:nvPr/>
        </p:nvSpPr>
        <p:spPr>
          <a:xfrm>
            <a:off x="439745" y="4731490"/>
            <a:ext cx="905761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err="1">
                <a:solidFill>
                  <a:srgbClr val="0070C0"/>
                </a:solidFill>
              </a:rPr>
              <a:t>Taking</a:t>
            </a:r>
            <a:r>
              <a:rPr lang="es-ES" sz="2400" dirty="0">
                <a:solidFill>
                  <a:srgbClr val="0070C0"/>
                </a:solidFill>
              </a:rPr>
              <a:t> </a:t>
            </a:r>
            <a:r>
              <a:rPr lang="es-ES" sz="2400" dirty="0" err="1">
                <a:solidFill>
                  <a:srgbClr val="0070C0"/>
                </a:solidFill>
              </a:rPr>
              <a:t>into</a:t>
            </a:r>
            <a:r>
              <a:rPr lang="es-ES" sz="2400" dirty="0">
                <a:solidFill>
                  <a:srgbClr val="0070C0"/>
                </a:solidFill>
              </a:rPr>
              <a:t> </a:t>
            </a:r>
            <a:r>
              <a:rPr lang="es-ES" sz="2400" dirty="0" err="1">
                <a:solidFill>
                  <a:srgbClr val="0070C0"/>
                </a:solidFill>
              </a:rPr>
              <a:t>account</a:t>
            </a:r>
            <a:r>
              <a:rPr lang="es-ES" sz="2400" dirty="0">
                <a:solidFill>
                  <a:srgbClr val="0070C0"/>
                </a:solidFill>
              </a:rPr>
              <a:t> </a:t>
            </a:r>
            <a:r>
              <a:rPr lang="es-ES" sz="2400" dirty="0" err="1">
                <a:solidFill>
                  <a:srgbClr val="0070C0"/>
                </a:solidFill>
              </a:rPr>
              <a:t>that</a:t>
            </a:r>
            <a:r>
              <a:rPr lang="es-ES" sz="2400" dirty="0">
                <a:solidFill>
                  <a:srgbClr val="0070C0"/>
                </a:solidFill>
              </a:rPr>
              <a:t>: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&lt; 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| 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&gt; = 6,   &lt; 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| 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&gt; = 3,   &lt; 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| u &gt; = 4, </a:t>
            </a:r>
            <a:endParaRPr lang="es-ES" sz="2400" dirty="0">
              <a:solidFill>
                <a:srgbClr val="0070C0"/>
              </a:solidFill>
            </a:endParaRP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&lt; 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| 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&gt; = 3,   &lt; 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| 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&gt; = 6,  &lt; 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| u &gt; = -1,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400" dirty="0">
              <a:solidFill>
                <a:srgbClr val="0070C0"/>
              </a:solidFill>
            </a:endParaRPr>
          </a:p>
          <a:p>
            <a:r>
              <a:rPr lang="es-ES" sz="2400" dirty="0" err="1">
                <a:solidFill>
                  <a:srgbClr val="0070C0"/>
                </a:solidFill>
              </a:rPr>
              <a:t>we</a:t>
            </a:r>
            <a:r>
              <a:rPr lang="es-ES" sz="2400" dirty="0">
                <a:solidFill>
                  <a:srgbClr val="0070C0"/>
                </a:solidFill>
              </a:rPr>
              <a:t> </a:t>
            </a:r>
            <a:r>
              <a:rPr lang="es-ES" sz="2400" dirty="0" err="1">
                <a:solidFill>
                  <a:srgbClr val="0070C0"/>
                </a:solidFill>
              </a:rPr>
              <a:t>obtain</a:t>
            </a:r>
            <a:r>
              <a:rPr lang="es-ES" sz="2400" dirty="0">
                <a:solidFill>
                  <a:srgbClr val="0070C0"/>
                </a:solidFill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421489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rir corchete 1">
            <a:extLst>
              <a:ext uri="{FF2B5EF4-FFF2-40B4-BE49-F238E27FC236}">
                <a16:creationId xmlns:a16="http://schemas.microsoft.com/office/drawing/2014/main" id="{B11C702C-A37C-A304-D09D-6BBBF0028DAC}"/>
              </a:ext>
            </a:extLst>
          </p:cNvPr>
          <p:cNvSpPr/>
          <p:nvPr/>
        </p:nvSpPr>
        <p:spPr>
          <a:xfrm>
            <a:off x="2612369" y="845748"/>
            <a:ext cx="45719" cy="828000"/>
          </a:xfrm>
          <a:prstGeom prst="lef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Cerrar corchete 2">
            <a:extLst>
              <a:ext uri="{FF2B5EF4-FFF2-40B4-BE49-F238E27FC236}">
                <a16:creationId xmlns:a16="http://schemas.microsoft.com/office/drawing/2014/main" id="{DD928421-60CF-6B63-11E2-0302DAB0082A}"/>
              </a:ext>
            </a:extLst>
          </p:cNvPr>
          <p:cNvSpPr/>
          <p:nvPr/>
        </p:nvSpPr>
        <p:spPr>
          <a:xfrm>
            <a:off x="3530893" y="845748"/>
            <a:ext cx="45719" cy="828000"/>
          </a:xfrm>
          <a:prstGeom prst="righ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Cerrar corchete 3">
            <a:extLst>
              <a:ext uri="{FF2B5EF4-FFF2-40B4-BE49-F238E27FC236}">
                <a16:creationId xmlns:a16="http://schemas.microsoft.com/office/drawing/2014/main" id="{DD928421-60CF-6B63-11E2-0302DAB0082A}"/>
              </a:ext>
            </a:extLst>
          </p:cNvPr>
          <p:cNvSpPr/>
          <p:nvPr/>
        </p:nvSpPr>
        <p:spPr>
          <a:xfrm>
            <a:off x="5156934" y="845748"/>
            <a:ext cx="45719" cy="828000"/>
          </a:xfrm>
          <a:prstGeom prst="righ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Abrir corchete 4">
            <a:extLst>
              <a:ext uri="{FF2B5EF4-FFF2-40B4-BE49-F238E27FC236}">
                <a16:creationId xmlns:a16="http://schemas.microsoft.com/office/drawing/2014/main" id="{B11C702C-A37C-A304-D09D-6BBBF0028DAC}"/>
              </a:ext>
            </a:extLst>
          </p:cNvPr>
          <p:cNvSpPr/>
          <p:nvPr/>
        </p:nvSpPr>
        <p:spPr>
          <a:xfrm>
            <a:off x="4721087" y="845748"/>
            <a:ext cx="45719" cy="828000"/>
          </a:xfrm>
          <a:prstGeom prst="lef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Abrir corchete 5">
            <a:extLst>
              <a:ext uri="{FF2B5EF4-FFF2-40B4-BE49-F238E27FC236}">
                <a16:creationId xmlns:a16="http://schemas.microsoft.com/office/drawing/2014/main" id="{B11C702C-A37C-A304-D09D-6BBBF0028DAC}"/>
              </a:ext>
            </a:extLst>
          </p:cNvPr>
          <p:cNvSpPr/>
          <p:nvPr/>
        </p:nvSpPr>
        <p:spPr>
          <a:xfrm>
            <a:off x="3802563" y="849751"/>
            <a:ext cx="45719" cy="828000"/>
          </a:xfrm>
          <a:prstGeom prst="lef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errar corchete 6">
            <a:extLst>
              <a:ext uri="{FF2B5EF4-FFF2-40B4-BE49-F238E27FC236}">
                <a16:creationId xmlns:a16="http://schemas.microsoft.com/office/drawing/2014/main" id="{DD928421-60CF-6B63-11E2-0302DAB0082A}"/>
              </a:ext>
            </a:extLst>
          </p:cNvPr>
          <p:cNvSpPr/>
          <p:nvPr/>
        </p:nvSpPr>
        <p:spPr>
          <a:xfrm>
            <a:off x="4239521" y="845748"/>
            <a:ext cx="45719" cy="828000"/>
          </a:xfrm>
          <a:prstGeom prst="righ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6FF1ACA2-C007-B9CE-786D-998B6CDFE84E}"/>
              </a:ext>
            </a:extLst>
          </p:cNvPr>
          <p:cNvSpPr txBox="1"/>
          <p:nvPr/>
        </p:nvSpPr>
        <p:spPr>
          <a:xfrm>
            <a:off x="2635228" y="890415"/>
            <a:ext cx="119250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lain" startAt="6"/>
            </a:pP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3     a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4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3    6     a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-1  </a:t>
            </a:r>
            <a:endParaRPr lang="es-ES" sz="2400" dirty="0">
              <a:solidFill>
                <a:srgbClr val="0070C0"/>
              </a:solidFill>
            </a:endParaRPr>
          </a:p>
          <a:p>
            <a:endParaRPr lang="es-ES" sz="2400" dirty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4379327" y="1028915"/>
            <a:ext cx="49952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=                           a</a:t>
            </a:r>
            <a:r>
              <a:rPr lang="es-ES_tradnl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_tradnl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= 1, a</a:t>
            </a:r>
            <a:r>
              <a:rPr lang="es-ES_tradnl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_tradnl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= -2/3</a:t>
            </a:r>
          </a:p>
        </p:txBody>
      </p:sp>
      <p:sp>
        <p:nvSpPr>
          <p:cNvPr id="10" name="Flecha derecha 9"/>
          <p:cNvSpPr/>
          <p:nvPr/>
        </p:nvSpPr>
        <p:spPr>
          <a:xfrm>
            <a:off x="5680253" y="1050615"/>
            <a:ext cx="978408" cy="484632"/>
          </a:xfrm>
          <a:prstGeom prst="righ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6FF1ACA2-C007-B9CE-786D-998B6CDFE84E}"/>
              </a:ext>
            </a:extLst>
          </p:cNvPr>
          <p:cNvSpPr txBox="1"/>
          <p:nvPr/>
        </p:nvSpPr>
        <p:spPr>
          <a:xfrm>
            <a:off x="596205" y="1936979"/>
            <a:ext cx="65041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err="1">
                <a:solidFill>
                  <a:srgbClr val="0070C0"/>
                </a:solidFill>
              </a:rPr>
              <a:t>Then</a:t>
            </a:r>
            <a:r>
              <a:rPr lang="es-ES" sz="2400" dirty="0">
                <a:solidFill>
                  <a:srgbClr val="0070C0"/>
                </a:solidFill>
              </a:rPr>
              <a:t>:</a:t>
            </a:r>
          </a:p>
          <a:p>
            <a:endParaRPr lang="es-ES" sz="2400" dirty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6FF1ACA2-C007-B9CE-786D-998B6CDFE84E}"/>
                  </a:ext>
                </a:extLst>
              </p:cNvPr>
              <p:cNvSpPr txBox="1"/>
              <p:nvPr/>
            </p:nvSpPr>
            <p:spPr>
              <a:xfrm>
                <a:off x="696127" y="1977239"/>
                <a:ext cx="11925067" cy="10731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s-ES" sz="2400" dirty="0">
                  <a:solidFill>
                    <a:srgbClr val="0070C0"/>
                  </a:solidFill>
                  <a:ea typeface="Yu Gothic UI" panose="020B0500000000000000" pitchFamily="34" charset="-128"/>
                </a:endParaRPr>
              </a:p>
              <a:p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  <a:ea typeface="Yu Gothic UI" panose="020B0500000000000000" pitchFamily="34" charset="-128"/>
                  </a:rPr>
                  <a:t>  </a:t>
                </a:r>
                <a:r>
                  <a:rPr lang="es-ES" sz="2400" dirty="0" err="1">
                    <a:solidFill>
                      <a:srgbClr val="00B0F0"/>
                    </a:solidFill>
                    <a:latin typeface="Comic Sans MS" panose="030F0702030302020204" pitchFamily="66" charset="0"/>
                    <a:ea typeface="Yu Gothic UI" panose="020B0500000000000000" pitchFamily="34" charset="-128"/>
                  </a:rPr>
                  <a:t>Pr</a:t>
                </a:r>
                <a:r>
                  <a:rPr lang="es-ES" sz="2400" baseline="-25000" dirty="0" err="1">
                    <a:solidFill>
                      <a:srgbClr val="00B0F0"/>
                    </a:solidFill>
                    <a:latin typeface="Comic Sans MS" panose="030F0702030302020204" pitchFamily="66" charset="0"/>
                    <a:ea typeface="Yu Gothic UI" panose="020B0500000000000000" pitchFamily="34" charset="-128"/>
                  </a:rPr>
                  <a:t>F</a:t>
                </a:r>
                <a:r>
                  <a:rPr lang="es-ES" sz="2400" dirty="0">
                    <a:solidFill>
                      <a:srgbClr val="00B0F0"/>
                    </a:solidFill>
                    <a:latin typeface="Comic Sans MS" panose="030F0702030302020204" pitchFamily="66" charset="0"/>
                    <a:ea typeface="Yu Gothic UI" panose="020B0500000000000000" pitchFamily="34" charset="-128"/>
                  </a:rPr>
                  <a:t>(u) </a:t>
                </a: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  <a:ea typeface="Yu Gothic UI" panose="020B0500000000000000" pitchFamily="34" charset="-128"/>
                  </a:rPr>
                  <a:t>=</a:t>
                </a: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 a</a:t>
                </a:r>
                <a:r>
                  <a:rPr lang="es-ES" sz="2400" baseline="-250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1</a:t>
                </a: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 f</a:t>
                </a:r>
                <a:r>
                  <a:rPr lang="es-ES" sz="2400" baseline="-250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1</a:t>
                </a: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 + a</a:t>
                </a:r>
                <a:r>
                  <a:rPr lang="es-ES" sz="2400" baseline="-250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2</a:t>
                </a: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 f</a:t>
                </a:r>
                <a:r>
                  <a:rPr lang="es-ES" sz="2400" baseline="-250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2 </a:t>
                </a: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= 1 ∙</a:t>
                </a:r>
                <a:r>
                  <a:rPr lang="es-ES" sz="2400" dirty="0">
                    <a:latin typeface="Comic Sans MS" panose="030F0702030302020204" pitchFamily="66" charset="0"/>
                  </a:rPr>
                  <a:t> </a:t>
                </a: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(1,2,0,1)</a:t>
                </a:r>
                <a:r>
                  <a:rPr lang="es-ES" sz="2400" baseline="-250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V</a:t>
                </a: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28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2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s-ES_tradnl" sz="2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s-ES" sz="280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(2,0,-1,1)</a:t>
                </a:r>
                <a:r>
                  <a:rPr lang="es-ES" sz="2400" baseline="-250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V</a:t>
                </a: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s-ES" sz="2400" baseline="-250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28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2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s-ES_tradnl" sz="28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s-ES" sz="28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(-1,6,2,1)</a:t>
                </a:r>
                <a:r>
                  <a:rPr lang="es-ES" sz="2400" baseline="-250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V</a:t>
                </a:r>
                <a:r>
                  <a:rPr lang="es-ES" sz="2400" dirty="0">
                    <a:solidFill>
                      <a:srgbClr val="00B0F0"/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280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2800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s-ES_tradnl" sz="2800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s-ES" sz="2800" i="1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" sz="24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(-1,6,2,1)</a:t>
                </a:r>
              </a:p>
            </p:txBody>
          </p:sp>
        </mc:Choice>
        <mc:Fallback xmlns="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6FF1ACA2-C007-B9CE-786D-998B6CDFE8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6127" y="1977239"/>
                <a:ext cx="11925067" cy="1073114"/>
              </a:xfrm>
              <a:prstGeom prst="rect">
                <a:avLst/>
              </a:prstGeom>
              <a:blipFill>
                <a:blip r:embed="rId2"/>
                <a:stretch>
                  <a:fillRect b="-2841"/>
                </a:stretch>
              </a:blipFill>
            </p:spPr>
            <p:txBody>
              <a:bodyPr/>
              <a:lstStyle/>
              <a:p>
                <a:r>
                  <a:rPr lang="es-ES_trad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uadroTexto 12">
                <a:extLst>
                  <a:ext uri="{FF2B5EF4-FFF2-40B4-BE49-F238E27FC236}">
                    <a16:creationId xmlns:a16="http://schemas.microsoft.com/office/drawing/2014/main" id="{81D58572-C415-5236-207F-47F3C007CE05}"/>
                  </a:ext>
                </a:extLst>
              </p:cNvPr>
              <p:cNvSpPr txBox="1"/>
              <p:nvPr/>
            </p:nvSpPr>
            <p:spPr>
              <a:xfrm>
                <a:off x="774615" y="3209968"/>
                <a:ext cx="10619487" cy="33241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dirty="0">
                    <a:solidFill>
                      <a:srgbClr val="0070C0"/>
                    </a:solidFill>
                  </a:rPr>
                  <a:t>(  </a:t>
                </a:r>
                <a:r>
                  <a:rPr lang="es-ES" sz="2400" dirty="0" err="1">
                    <a:solidFill>
                      <a:srgbClr val="0070C0"/>
                    </a:solidFill>
                  </a:rPr>
                  <a:t>Just</a:t>
                </a:r>
                <a:r>
                  <a:rPr lang="es-ES" sz="2400" dirty="0">
                    <a:solidFill>
                      <a:srgbClr val="0070C0"/>
                    </a:solidFill>
                  </a:rPr>
                  <a:t> to </a:t>
                </a:r>
                <a:r>
                  <a:rPr lang="es-ES" sz="2400" dirty="0" err="1">
                    <a:solidFill>
                      <a:srgbClr val="0070C0"/>
                    </a:solidFill>
                  </a:rPr>
                  <a:t>check</a:t>
                </a:r>
                <a:r>
                  <a:rPr lang="es-ES" sz="2400" dirty="0">
                    <a:solidFill>
                      <a:srgbClr val="0070C0"/>
                    </a:solidFill>
                  </a:rPr>
                  <a:t> </a:t>
                </a:r>
                <a:r>
                  <a:rPr lang="es-ES" sz="2400" dirty="0" err="1">
                    <a:solidFill>
                      <a:srgbClr val="0070C0"/>
                    </a:solidFill>
                  </a:rPr>
                  <a:t>the</a:t>
                </a:r>
                <a:r>
                  <a:rPr lang="es-ES" sz="2400" dirty="0">
                    <a:solidFill>
                      <a:srgbClr val="0070C0"/>
                    </a:solidFill>
                  </a:rPr>
                  <a:t> </a:t>
                </a:r>
                <a:r>
                  <a:rPr lang="es-ES" sz="2400" dirty="0" err="1">
                    <a:solidFill>
                      <a:srgbClr val="0070C0"/>
                    </a:solidFill>
                  </a:rPr>
                  <a:t>result</a:t>
                </a:r>
                <a:r>
                  <a:rPr lang="es-ES" sz="2400" dirty="0">
                    <a:solidFill>
                      <a:srgbClr val="0070C0"/>
                    </a:solidFill>
                  </a:rPr>
                  <a:t>: </a:t>
                </a:r>
              </a:p>
              <a:p>
                <a:r>
                  <a:rPr lang="es-ES" sz="26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            </a:t>
                </a:r>
              </a:p>
              <a:p>
                <a:r>
                  <a:rPr lang="es-ES" sz="2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            </a:t>
                </a:r>
                <a:r>
                  <a:rPr lang="es-ES" sz="24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u - </a:t>
                </a:r>
                <a:r>
                  <a:rPr lang="es-ES" sz="2400" dirty="0" err="1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Pr</a:t>
                </a:r>
                <a:r>
                  <a:rPr lang="es-ES" sz="2400" baseline="-25000" dirty="0" err="1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F</a:t>
                </a:r>
                <a:r>
                  <a:rPr lang="es-ES" sz="24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(u)</a:t>
                </a:r>
                <a:r>
                  <a:rPr lang="es-ES" sz="2400" baseline="-250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 </a:t>
                </a: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=</a:t>
                </a:r>
                <a:r>
                  <a:rPr lang="es-ES" sz="2400" baseline="-250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(1,3,0,-3)</a:t>
                </a:r>
                <a:r>
                  <a:rPr lang="es-ES" sz="2400" baseline="-250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V  </a:t>
                </a: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-</a:t>
                </a:r>
                <a:r>
                  <a:rPr lang="es-ES" sz="2400" baseline="-250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s-ES_tradnl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s-ES" sz="24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(-1,6,2,1)</a:t>
                </a:r>
                <a:r>
                  <a:rPr lang="es-ES" sz="2400" baseline="-250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V</a:t>
                </a:r>
                <a:r>
                  <a:rPr lang="es-ES" sz="2400" dirty="0">
                    <a:solidFill>
                      <a:srgbClr val="00B0F0"/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240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2400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s-ES_tradnl" sz="2400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s-ES" sz="2400" i="1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" sz="24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(4,3,-2,-10)</a:t>
                </a:r>
                <a:r>
                  <a:rPr lang="es-ES" sz="2400" baseline="-250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V</a:t>
                </a:r>
                <a:r>
                  <a:rPr lang="es-ES" sz="24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endParaRPr lang="es-ES" sz="2400" baseline="-25000" dirty="0">
                  <a:solidFill>
                    <a:schemeClr val="accent6">
                      <a:lumMod val="75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r>
                  <a:rPr lang="es-ES" sz="2600" baseline="-250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     </a:t>
                </a:r>
                <a:endParaRPr lang="es-ES" sz="2600" dirty="0">
                  <a:solidFill>
                    <a:schemeClr val="accent6">
                      <a:lumMod val="75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r>
                  <a:rPr lang="es-ES" sz="26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s-ES" sz="2400" dirty="0">
                    <a:solidFill>
                      <a:srgbClr val="0070C0"/>
                    </a:solidFill>
                  </a:rPr>
                  <a:t> and </a:t>
                </a:r>
                <a:r>
                  <a:rPr lang="es-ES" sz="2400" dirty="0" err="1">
                    <a:solidFill>
                      <a:srgbClr val="0070C0"/>
                    </a:solidFill>
                  </a:rPr>
                  <a:t>it</a:t>
                </a:r>
                <a:r>
                  <a:rPr lang="es-ES" sz="2400" dirty="0">
                    <a:solidFill>
                      <a:srgbClr val="0070C0"/>
                    </a:solidFill>
                  </a:rPr>
                  <a:t> </a:t>
                </a:r>
                <a:r>
                  <a:rPr lang="es-ES" sz="2400" dirty="0" err="1">
                    <a:solidFill>
                      <a:srgbClr val="0070C0"/>
                    </a:solidFill>
                  </a:rPr>
                  <a:t>is</a:t>
                </a:r>
                <a:r>
                  <a:rPr lang="es-ES" sz="2400" dirty="0">
                    <a:solidFill>
                      <a:srgbClr val="0070C0"/>
                    </a:solidFill>
                  </a:rPr>
                  <a:t> </a:t>
                </a:r>
                <a:r>
                  <a:rPr lang="es-ES" sz="2400" dirty="0" err="1">
                    <a:solidFill>
                      <a:srgbClr val="0070C0"/>
                    </a:solidFill>
                  </a:rPr>
                  <a:t>easy</a:t>
                </a:r>
                <a:r>
                  <a:rPr lang="es-ES" sz="2400" dirty="0">
                    <a:solidFill>
                      <a:srgbClr val="0070C0"/>
                    </a:solidFill>
                  </a:rPr>
                  <a:t> to </a:t>
                </a:r>
                <a:r>
                  <a:rPr lang="es-ES" sz="2400" dirty="0" err="1">
                    <a:solidFill>
                      <a:srgbClr val="0070C0"/>
                    </a:solidFill>
                  </a:rPr>
                  <a:t>see</a:t>
                </a:r>
                <a:r>
                  <a:rPr lang="es-ES" sz="2400" dirty="0">
                    <a:solidFill>
                      <a:srgbClr val="0070C0"/>
                    </a:solidFill>
                  </a:rPr>
                  <a:t> that </a:t>
                </a:r>
                <a:r>
                  <a:rPr lang="es-ES" sz="2400" dirty="0" err="1">
                    <a:solidFill>
                      <a:srgbClr val="0070C0"/>
                    </a:solidFill>
                  </a:rPr>
                  <a:t>this</a:t>
                </a:r>
                <a:r>
                  <a:rPr lang="es-ES" sz="2400" dirty="0">
                    <a:solidFill>
                      <a:srgbClr val="0070C0"/>
                    </a:solidFill>
                  </a:rPr>
                  <a:t> vector </a:t>
                </a:r>
                <a:r>
                  <a:rPr lang="es-ES" sz="2400" dirty="0" err="1">
                    <a:solidFill>
                      <a:srgbClr val="0070C0"/>
                    </a:solidFill>
                  </a:rPr>
                  <a:t>is</a:t>
                </a:r>
                <a:r>
                  <a:rPr lang="es-ES" sz="2400" dirty="0">
                    <a:solidFill>
                      <a:srgbClr val="0070C0"/>
                    </a:solidFill>
                  </a:rPr>
                  <a:t> </a:t>
                </a:r>
                <a:r>
                  <a:rPr lang="es-ES" sz="2400" dirty="0" err="1">
                    <a:solidFill>
                      <a:srgbClr val="0070C0"/>
                    </a:solidFill>
                  </a:rPr>
                  <a:t>orthogonal</a:t>
                </a:r>
                <a:r>
                  <a:rPr lang="es-ES" sz="2400" dirty="0">
                    <a:solidFill>
                      <a:srgbClr val="0070C0"/>
                    </a:solidFill>
                  </a:rPr>
                  <a:t> to </a:t>
                </a:r>
                <a:r>
                  <a:rPr lang="es-ES" sz="2400" dirty="0" err="1">
                    <a:solidFill>
                      <a:srgbClr val="0070C0"/>
                    </a:solidFill>
                  </a:rPr>
                  <a:t>all</a:t>
                </a:r>
                <a:r>
                  <a:rPr lang="es-ES" sz="2400" dirty="0">
                    <a:solidFill>
                      <a:srgbClr val="0070C0"/>
                    </a:solidFill>
                  </a:rPr>
                  <a:t> </a:t>
                </a:r>
                <a:r>
                  <a:rPr lang="es-ES" sz="2400" dirty="0" err="1">
                    <a:solidFill>
                      <a:srgbClr val="0070C0"/>
                    </a:solidFill>
                  </a:rPr>
                  <a:t>vectors</a:t>
                </a:r>
                <a:r>
                  <a:rPr lang="es-ES" sz="2400" dirty="0">
                    <a:solidFill>
                      <a:srgbClr val="0070C0"/>
                    </a:solidFill>
                  </a:rPr>
                  <a:t> in </a:t>
                </a: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F</a:t>
                </a:r>
                <a:r>
                  <a:rPr lang="es-ES" sz="2400" dirty="0">
                    <a:solidFill>
                      <a:srgbClr val="0070C0"/>
                    </a:solidFill>
                  </a:rPr>
                  <a:t>, </a:t>
                </a:r>
                <a:r>
                  <a:rPr lang="es-ES" sz="2400" dirty="0" err="1">
                    <a:solidFill>
                      <a:srgbClr val="0070C0"/>
                    </a:solidFill>
                  </a:rPr>
                  <a:t>because</a:t>
                </a:r>
                <a:r>
                  <a:rPr lang="es-ES" sz="2400" dirty="0">
                    <a:solidFill>
                      <a:srgbClr val="0070C0"/>
                    </a:solidFill>
                  </a:rPr>
                  <a:t> </a:t>
                </a:r>
                <a:r>
                  <a:rPr lang="es-ES" sz="2400" dirty="0" err="1">
                    <a:solidFill>
                      <a:srgbClr val="0070C0"/>
                    </a:solidFill>
                  </a:rPr>
                  <a:t>it</a:t>
                </a:r>
                <a:r>
                  <a:rPr lang="es-ES" sz="2400" dirty="0">
                    <a:solidFill>
                      <a:srgbClr val="0070C0"/>
                    </a:solidFill>
                  </a:rPr>
                  <a:t> </a:t>
                </a:r>
              </a:p>
              <a:p>
                <a:r>
                  <a:rPr lang="es-ES" sz="2400" dirty="0">
                    <a:solidFill>
                      <a:srgbClr val="0070C0"/>
                    </a:solidFill>
                  </a:rPr>
                  <a:t>  </a:t>
                </a:r>
                <a:r>
                  <a:rPr lang="es-ES" sz="2400" dirty="0" err="1">
                    <a:solidFill>
                      <a:srgbClr val="0070C0"/>
                    </a:solidFill>
                  </a:rPr>
                  <a:t>is</a:t>
                </a:r>
                <a:r>
                  <a:rPr lang="es-ES" sz="2400" dirty="0">
                    <a:solidFill>
                      <a:srgbClr val="0070C0"/>
                    </a:solidFill>
                  </a:rPr>
                  <a:t> </a:t>
                </a:r>
                <a:r>
                  <a:rPr lang="es-ES" sz="2400" dirty="0" err="1">
                    <a:solidFill>
                      <a:srgbClr val="0070C0"/>
                    </a:solidFill>
                  </a:rPr>
                  <a:t>orthogonal</a:t>
                </a:r>
                <a:r>
                  <a:rPr lang="es-ES" sz="2400" dirty="0">
                    <a:solidFill>
                      <a:srgbClr val="0070C0"/>
                    </a:solidFill>
                  </a:rPr>
                  <a:t> to </a:t>
                </a:r>
                <a:r>
                  <a:rPr lang="es-ES" sz="24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f</a:t>
                </a:r>
                <a:r>
                  <a:rPr lang="es-ES" sz="2400" baseline="-250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1</a:t>
                </a:r>
                <a:r>
                  <a:rPr lang="es-ES" sz="2400" dirty="0">
                    <a:solidFill>
                      <a:schemeClr val="accent6">
                        <a:lumMod val="75000"/>
                      </a:schemeClr>
                    </a:solidFill>
                  </a:rPr>
                  <a:t> </a:t>
                </a:r>
                <a:r>
                  <a:rPr lang="es-ES" sz="2400" dirty="0">
                    <a:solidFill>
                      <a:srgbClr val="0070C0"/>
                    </a:solidFill>
                  </a:rPr>
                  <a:t>and</a:t>
                </a:r>
                <a:r>
                  <a:rPr lang="es-ES" sz="2400" dirty="0">
                    <a:solidFill>
                      <a:schemeClr val="accent6">
                        <a:lumMod val="75000"/>
                      </a:schemeClr>
                    </a:solidFill>
                  </a:rPr>
                  <a:t> </a:t>
                </a:r>
                <a:r>
                  <a:rPr lang="es-ES" sz="24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f</a:t>
                </a:r>
                <a:r>
                  <a:rPr lang="es-ES" sz="2400" baseline="-250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2</a:t>
                </a:r>
                <a:r>
                  <a:rPr lang="es-ES" sz="2400" dirty="0">
                    <a:solidFill>
                      <a:srgbClr val="0070C0"/>
                    </a:solidFill>
                  </a:rPr>
                  <a:t>  (</a:t>
                </a:r>
                <a:r>
                  <a:rPr lang="es-ES" sz="2400" dirty="0" err="1">
                    <a:solidFill>
                      <a:srgbClr val="0070C0"/>
                    </a:solidFill>
                  </a:rPr>
                  <a:t>vectors</a:t>
                </a:r>
                <a:r>
                  <a:rPr lang="es-ES" sz="2400" dirty="0">
                    <a:solidFill>
                      <a:srgbClr val="0070C0"/>
                    </a:solidFill>
                  </a:rPr>
                  <a:t> </a:t>
                </a:r>
                <a:r>
                  <a:rPr lang="es-ES" sz="2400" dirty="0" err="1">
                    <a:solidFill>
                      <a:srgbClr val="0070C0"/>
                    </a:solidFill>
                  </a:rPr>
                  <a:t>defining</a:t>
                </a:r>
                <a:r>
                  <a:rPr lang="es-ES" sz="2400" dirty="0">
                    <a:solidFill>
                      <a:srgbClr val="0070C0"/>
                    </a:solidFill>
                  </a:rPr>
                  <a:t> </a:t>
                </a:r>
                <a:r>
                  <a:rPr lang="es-ES" sz="2400" dirty="0" err="1">
                    <a:solidFill>
                      <a:srgbClr val="0070C0"/>
                    </a:solidFill>
                  </a:rPr>
                  <a:t>the</a:t>
                </a:r>
                <a:r>
                  <a:rPr lang="es-ES" sz="2400" dirty="0">
                    <a:solidFill>
                      <a:srgbClr val="0070C0"/>
                    </a:solidFill>
                  </a:rPr>
                  <a:t> </a:t>
                </a:r>
                <a:r>
                  <a:rPr lang="es-ES" sz="2400" dirty="0" err="1">
                    <a:solidFill>
                      <a:srgbClr val="0070C0"/>
                    </a:solidFill>
                  </a:rPr>
                  <a:t>considered</a:t>
                </a:r>
                <a:r>
                  <a:rPr lang="es-ES" sz="2400" dirty="0">
                    <a:solidFill>
                      <a:srgbClr val="0070C0"/>
                    </a:solidFill>
                  </a:rPr>
                  <a:t> basis of </a:t>
                </a: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F</a:t>
                </a:r>
                <a:r>
                  <a:rPr lang="es-ES" sz="2400" dirty="0">
                    <a:solidFill>
                      <a:srgbClr val="0070C0"/>
                    </a:solidFill>
                  </a:rPr>
                  <a:t>): </a:t>
                </a:r>
              </a:p>
              <a:p>
                <a:endParaRPr lang="es-ES" sz="2400" dirty="0">
                  <a:solidFill>
                    <a:srgbClr val="0070C0"/>
                  </a:solidFill>
                </a:endParaRPr>
              </a:p>
              <a:p>
                <a:r>
                  <a:rPr lang="es-ES" sz="2600" dirty="0">
                    <a:solidFill>
                      <a:srgbClr val="00B0F0"/>
                    </a:solidFill>
                  </a:rPr>
                  <a:t>       </a:t>
                </a:r>
                <a:r>
                  <a:rPr lang="es-ES" sz="26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             &lt; u - </a:t>
                </a:r>
                <a:r>
                  <a:rPr lang="es-ES" sz="2600" dirty="0" err="1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Pr</a:t>
                </a:r>
                <a:r>
                  <a:rPr lang="es-ES" sz="2600" baseline="-25000" dirty="0" err="1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F</a:t>
                </a:r>
                <a:r>
                  <a:rPr lang="es-ES" sz="26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(u) | f</a:t>
                </a:r>
                <a:r>
                  <a:rPr lang="es-ES" sz="2600" baseline="-250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1</a:t>
                </a:r>
                <a:r>
                  <a:rPr lang="es-ES" sz="26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&gt; </a:t>
                </a:r>
                <a:r>
                  <a:rPr lang="es-ES" sz="26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= </a:t>
                </a:r>
                <a:r>
                  <a:rPr lang="es-ES" sz="26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&lt; u - </a:t>
                </a:r>
                <a:r>
                  <a:rPr lang="es-ES" sz="2600" dirty="0" err="1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Pr</a:t>
                </a:r>
                <a:r>
                  <a:rPr lang="es-ES" sz="2600" baseline="-25000" dirty="0" err="1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F</a:t>
                </a:r>
                <a:r>
                  <a:rPr lang="es-ES" sz="26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(u) | f</a:t>
                </a:r>
                <a:r>
                  <a:rPr lang="es-ES" sz="2600" baseline="-250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2</a:t>
                </a:r>
                <a:r>
                  <a:rPr lang="es-ES" sz="26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&gt; </a:t>
                </a:r>
                <a:r>
                  <a:rPr lang="es-ES" sz="26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= </a:t>
                </a:r>
                <a:r>
                  <a:rPr lang="es-ES" sz="26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0</a:t>
                </a:r>
                <a:r>
                  <a:rPr lang="es-ES" sz="26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    </a:t>
                </a:r>
                <a:r>
                  <a:rPr lang="es-ES" sz="2600" dirty="0">
                    <a:solidFill>
                      <a:srgbClr val="0070C0"/>
                    </a:solidFill>
                  </a:rPr>
                  <a:t>)</a:t>
                </a:r>
                <a:r>
                  <a:rPr lang="es-ES" sz="26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 </a:t>
                </a:r>
                <a:endParaRPr lang="es-ES" sz="2600" dirty="0">
                  <a:solidFill>
                    <a:srgbClr val="00B0F0"/>
                  </a:solidFill>
                </a:endParaRPr>
              </a:p>
            </p:txBody>
          </p:sp>
        </mc:Choice>
        <mc:Fallback xmlns="">
          <p:sp>
            <p:nvSpPr>
              <p:cNvPr id="13" name="CuadroTexto 12">
                <a:extLst>
                  <a:ext uri="{FF2B5EF4-FFF2-40B4-BE49-F238E27FC236}">
                    <a16:creationId xmlns:a16="http://schemas.microsoft.com/office/drawing/2014/main" id="{81D58572-C415-5236-207F-47F3C007CE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4615" y="3209968"/>
                <a:ext cx="10619487" cy="3324180"/>
              </a:xfrm>
              <a:prstGeom prst="rect">
                <a:avLst/>
              </a:prstGeom>
              <a:blipFill>
                <a:blip r:embed="rId3"/>
                <a:stretch>
                  <a:fillRect l="-861" t="-1468" b="-3670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84919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2B2436-D1FE-4B64-18FC-7397501E6C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43B894-5DB5-7D15-D186-7D6434CEB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000" y="145318"/>
            <a:ext cx="10800000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 err="1">
                <a:solidFill>
                  <a:srgbClr val="7030A0"/>
                </a:solidFill>
              </a:rPr>
              <a:t>Calculating</a:t>
            </a:r>
            <a:r>
              <a:rPr lang="es-ES" b="1" dirty="0">
                <a:solidFill>
                  <a:srgbClr val="7030A0"/>
                </a:solidFill>
              </a:rPr>
              <a:t>  </a:t>
            </a:r>
            <a:r>
              <a:rPr lang="es-ES" b="1" dirty="0" err="1">
                <a:solidFill>
                  <a:srgbClr val="7030A0"/>
                </a:solidFill>
              </a:rPr>
              <a:t>Pr</a:t>
            </a:r>
            <a:r>
              <a:rPr lang="es-ES" b="1" baseline="-25000" dirty="0" err="1">
                <a:solidFill>
                  <a:srgbClr val="7030A0"/>
                </a:solidFill>
              </a:rPr>
              <a:t>F</a:t>
            </a:r>
            <a:r>
              <a:rPr lang="es-ES" b="1" dirty="0">
                <a:solidFill>
                  <a:srgbClr val="7030A0"/>
                </a:solidFill>
              </a:rPr>
              <a:t>(u) </a:t>
            </a:r>
            <a:r>
              <a:rPr lang="es-ES" b="1" i="1" dirty="0">
                <a:solidFill>
                  <a:srgbClr val="7030A0"/>
                </a:solidFill>
              </a:rPr>
              <a:t> </a:t>
            </a:r>
            <a:r>
              <a:rPr lang="es-ES" b="1" i="1" dirty="0" err="1">
                <a:solidFill>
                  <a:srgbClr val="7030A0"/>
                </a:solidFill>
              </a:rPr>
              <a:t>with</a:t>
            </a:r>
            <a:r>
              <a:rPr lang="es-ES" b="1" i="1" dirty="0">
                <a:solidFill>
                  <a:srgbClr val="7030A0"/>
                </a:solidFill>
              </a:rPr>
              <a:t> matrices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647AE55-3280-7554-E36E-C289780A03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9001" y="1053375"/>
            <a:ext cx="12079812" cy="22261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2900" dirty="0">
                <a:latin typeface="Comic Sans MS" panose="030F0702030302020204" pitchFamily="66" charset="0"/>
              </a:rPr>
              <a:t>  </a:t>
            </a:r>
            <a:r>
              <a:rPr lang="es-ES" sz="2600" dirty="0">
                <a:latin typeface="Comic Sans MS" panose="030F0702030302020204" pitchFamily="66" charset="0"/>
              </a:rPr>
              <a:t>As </a:t>
            </a:r>
            <a:r>
              <a:rPr lang="es-ES" sz="2600" dirty="0" err="1">
                <a:latin typeface="Comic Sans MS" panose="030F0702030302020204" pitchFamily="66" charset="0"/>
              </a:rPr>
              <a:t>before</a:t>
            </a:r>
            <a:r>
              <a:rPr lang="es-ES" sz="2600" dirty="0">
                <a:latin typeface="Comic Sans MS" panose="030F0702030302020204" pitchFamily="66" charset="0"/>
              </a:rPr>
              <a:t>, </a:t>
            </a:r>
            <a:r>
              <a:rPr lang="es-ES" sz="2600" dirty="0" err="1">
                <a:latin typeface="Comic Sans MS" panose="030F0702030302020204" pitchFamily="66" charset="0"/>
              </a:rPr>
              <a:t>we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will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assume</a:t>
            </a:r>
            <a:r>
              <a:rPr lang="es-ES" sz="2600" dirty="0">
                <a:latin typeface="Comic Sans MS" panose="030F0702030302020204" pitchFamily="66" charset="0"/>
              </a:rPr>
              <a:t> that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</a:t>
            </a: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{f</a:t>
            </a:r>
            <a:r>
              <a:rPr lang="es-ES" sz="26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1</a:t>
            </a: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, f</a:t>
            </a:r>
            <a:r>
              <a:rPr lang="es-ES" sz="26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2</a:t>
            </a: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, …, </a:t>
            </a:r>
            <a:r>
              <a:rPr lang="es-ES" sz="26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p</a:t>
            </a: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}  </a:t>
            </a:r>
            <a:r>
              <a:rPr lang="es-ES" sz="2600" dirty="0" err="1">
                <a:latin typeface="Comic Sans MS" panose="030F0702030302020204" pitchFamily="66" charset="0"/>
              </a:rPr>
              <a:t>is</a:t>
            </a:r>
            <a:r>
              <a:rPr lang="es-ES" sz="2600" dirty="0">
                <a:latin typeface="Comic Sans MS" panose="030F0702030302020204" pitchFamily="66" charset="0"/>
              </a:rPr>
              <a:t> a basis </a:t>
            </a:r>
            <a:r>
              <a:rPr lang="es-ES" sz="2600" dirty="0" err="1">
                <a:latin typeface="Comic Sans MS" panose="030F0702030302020204" pitchFamily="66" charset="0"/>
              </a:rPr>
              <a:t>of</a:t>
            </a:r>
            <a:r>
              <a:rPr lang="es-ES" sz="2600" dirty="0">
                <a:latin typeface="Comic Sans MS" panose="030F0702030302020204" pitchFamily="66" charset="0"/>
              </a:rPr>
              <a:t> F  (0 &lt; p &lt; n),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600" baseline="-25000" dirty="0">
                <a:latin typeface="Comic Sans MS" panose="030F0702030302020204" pitchFamily="66" charset="0"/>
              </a:rPr>
              <a:t>               </a:t>
            </a: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u</a:t>
            </a:r>
            <a:r>
              <a:rPr lang="es-ES" sz="2600" dirty="0">
                <a:latin typeface="Comic Sans MS" panose="030F0702030302020204" pitchFamily="66" charset="0"/>
              </a:rPr>
              <a:t>  </a:t>
            </a:r>
            <a:r>
              <a:rPr lang="es-ES" sz="2600" dirty="0" err="1">
                <a:latin typeface="Comic Sans MS" panose="030F0702030302020204" pitchFamily="66" charset="0"/>
              </a:rPr>
              <a:t>is</a:t>
            </a:r>
            <a:r>
              <a:rPr lang="es-ES" sz="2600" dirty="0">
                <a:latin typeface="Comic Sans MS" panose="030F0702030302020204" pitchFamily="66" charset="0"/>
              </a:rPr>
              <a:t> a vector </a:t>
            </a:r>
            <a:r>
              <a:rPr lang="es-ES" sz="2600" dirty="0" err="1">
                <a:latin typeface="Comic Sans MS" panose="030F0702030302020204" pitchFamily="66" charset="0"/>
              </a:rPr>
              <a:t>of</a:t>
            </a:r>
            <a:r>
              <a:rPr lang="es-ES" sz="2600" dirty="0">
                <a:latin typeface="Comic Sans MS" panose="030F0702030302020204" pitchFamily="66" charset="0"/>
              </a:rPr>
              <a:t> E</a:t>
            </a:r>
            <a:r>
              <a:rPr lang="es-ES" sz="2600" baseline="-25000" dirty="0">
                <a:latin typeface="Comic Sans MS" panose="030F0702030302020204" pitchFamily="66" charset="0"/>
              </a:rPr>
              <a:t>n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for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which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we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want</a:t>
            </a:r>
            <a:r>
              <a:rPr lang="es-ES" sz="2600" dirty="0">
                <a:latin typeface="Comic Sans MS" panose="030F0702030302020204" pitchFamily="66" charset="0"/>
              </a:rPr>
              <a:t> to </a:t>
            </a:r>
            <a:r>
              <a:rPr lang="es-ES" sz="2600" dirty="0" err="1">
                <a:latin typeface="Comic Sans MS" panose="030F0702030302020204" pitchFamily="66" charset="0"/>
              </a:rPr>
              <a:t>calculate</a:t>
            </a:r>
            <a:r>
              <a:rPr lang="es-ES" sz="2600" dirty="0">
                <a:latin typeface="Comic Sans MS" panose="030F0702030302020204" pitchFamily="66" charset="0"/>
              </a:rPr>
              <a:t>  </a:t>
            </a:r>
            <a:r>
              <a:rPr lang="es-ES" sz="26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Pr</a:t>
            </a:r>
            <a:r>
              <a:rPr lang="es-ES" sz="26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</a:rPr>
              <a:t>(u)</a:t>
            </a:r>
            <a:r>
              <a:rPr lang="es-ES" sz="2600" dirty="0">
                <a:latin typeface="Comic Sans MS" panose="030F0702030302020204" pitchFamily="66" charset="0"/>
              </a:rPr>
              <a:t>,</a:t>
            </a:r>
            <a:endParaRPr lang="es-ES" sz="2600" baseline="-25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</a:t>
            </a: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V</a:t>
            </a:r>
            <a:r>
              <a:rPr lang="es-ES" sz="2600" dirty="0">
                <a:latin typeface="Comic Sans MS" panose="030F0702030302020204" pitchFamily="66" charset="0"/>
              </a:rPr>
              <a:t>  </a:t>
            </a:r>
            <a:r>
              <a:rPr lang="es-ES" sz="2600" dirty="0" err="1">
                <a:latin typeface="Comic Sans MS" panose="030F0702030302020204" pitchFamily="66" charset="0"/>
              </a:rPr>
              <a:t>is</a:t>
            </a:r>
            <a:r>
              <a:rPr lang="es-ES" sz="2600" dirty="0">
                <a:latin typeface="Comic Sans MS" panose="030F0702030302020204" pitchFamily="66" charset="0"/>
              </a:rPr>
              <a:t> a basis </a:t>
            </a:r>
            <a:r>
              <a:rPr lang="es-ES" sz="2600" dirty="0" err="1">
                <a:latin typeface="Comic Sans MS" panose="030F0702030302020204" pitchFamily="66" charset="0"/>
              </a:rPr>
              <a:t>of</a:t>
            </a:r>
            <a:r>
              <a:rPr lang="es-ES" sz="2600" dirty="0">
                <a:latin typeface="Comic Sans MS" panose="030F0702030302020204" pitchFamily="66" charset="0"/>
              </a:rPr>
              <a:t> E</a:t>
            </a:r>
            <a:r>
              <a:rPr lang="es-ES" sz="2600" baseline="-25000" dirty="0">
                <a:latin typeface="Comic Sans MS" panose="030F0702030302020204" pitchFamily="66" charset="0"/>
              </a:rPr>
              <a:t>n </a:t>
            </a:r>
            <a:r>
              <a:rPr lang="es-ES" sz="2600" dirty="0">
                <a:latin typeface="Comic Sans MS" panose="030F0702030302020204" pitchFamily="66" charset="0"/>
              </a:rPr>
              <a:t>(to </a:t>
            </a:r>
            <a:r>
              <a:rPr lang="es-ES" sz="2600" dirty="0" err="1">
                <a:latin typeface="Comic Sans MS" panose="030F0702030302020204" pitchFamily="66" charset="0"/>
              </a:rPr>
              <a:t>which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we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refer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all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given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vectors</a:t>
            </a:r>
            <a:r>
              <a:rPr lang="es-ES" sz="2600" dirty="0">
                <a:latin typeface="Comic Sans MS" panose="030F0702030302020204" pitchFamily="66" charset="0"/>
              </a:rPr>
              <a:t>).</a:t>
            </a:r>
          </a:p>
          <a:p>
            <a:pPr marL="0" indent="0">
              <a:buNone/>
            </a:pPr>
            <a:endParaRPr lang="es-ES" sz="39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4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548054" y="3279531"/>
            <a:ext cx="10761784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500" dirty="0" err="1">
                <a:latin typeface="Comic Sans MS" panose="030F0702030302020204" pitchFamily="66" charset="0"/>
              </a:rPr>
              <a:t>We</a:t>
            </a:r>
            <a:r>
              <a:rPr lang="es-ES" sz="2500" dirty="0">
                <a:latin typeface="Comic Sans MS" panose="030F0702030302020204" pitchFamily="66" charset="0"/>
              </a:rPr>
              <a:t> define </a:t>
            </a:r>
            <a:r>
              <a:rPr lang="es-ES" sz="2500" dirty="0" err="1">
                <a:latin typeface="Comic Sans MS" panose="030F0702030302020204" pitchFamily="66" charset="0"/>
              </a:rPr>
              <a:t>the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following</a:t>
            </a:r>
            <a:r>
              <a:rPr lang="es-ES" sz="2500" dirty="0">
                <a:latin typeface="Comic Sans MS" panose="030F0702030302020204" pitchFamily="66" charset="0"/>
              </a:rPr>
              <a:t> matrices:</a:t>
            </a:r>
          </a:p>
          <a:p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C</a:t>
            </a:r>
            <a:r>
              <a:rPr lang="es-ES" sz="25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 M</a:t>
            </a:r>
            <a:r>
              <a:rPr lang="es-ES" sz="25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R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(n x p) </a:t>
            </a:r>
            <a:r>
              <a:rPr lang="es-ES" sz="2500" dirty="0">
                <a:solidFill>
                  <a:schemeClr val="tx2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: </a:t>
            </a:r>
            <a:r>
              <a:rPr lang="es-ES" sz="2500" dirty="0" err="1">
                <a:solidFill>
                  <a:schemeClr val="tx2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vectors</a:t>
            </a:r>
            <a:r>
              <a:rPr lang="es-ES" sz="2500" dirty="0">
                <a:solidFill>
                  <a:schemeClr val="tx2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 </a:t>
            </a:r>
            <a:r>
              <a:rPr lang="es-ES" sz="2500" dirty="0">
                <a:solidFill>
                  <a:srgbClr val="00B0F0"/>
                </a:solidFill>
                <a:latin typeface="Comic Sans MS" panose="030F0702030302020204" pitchFamily="66" charset="0"/>
              </a:rPr>
              <a:t>f</a:t>
            </a:r>
            <a:r>
              <a:rPr lang="es-ES" sz="25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1</a:t>
            </a:r>
            <a:r>
              <a:rPr lang="es-ES" sz="2500" dirty="0">
                <a:solidFill>
                  <a:srgbClr val="00B0F0"/>
                </a:solidFill>
                <a:latin typeface="Comic Sans MS" panose="030F0702030302020204" pitchFamily="66" charset="0"/>
              </a:rPr>
              <a:t>, f</a:t>
            </a:r>
            <a:r>
              <a:rPr lang="es-ES" sz="25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2</a:t>
            </a:r>
            <a:r>
              <a:rPr lang="es-ES" sz="2500" dirty="0">
                <a:solidFill>
                  <a:srgbClr val="00B0F0"/>
                </a:solidFill>
                <a:latin typeface="Comic Sans MS" panose="030F0702030302020204" pitchFamily="66" charset="0"/>
              </a:rPr>
              <a:t>, …, </a:t>
            </a:r>
            <a:r>
              <a:rPr lang="es-ES" sz="25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f</a:t>
            </a:r>
            <a:r>
              <a:rPr lang="es-ES" sz="2500" baseline="-250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p</a:t>
            </a:r>
            <a:r>
              <a:rPr lang="es-ES" sz="25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  </a:t>
            </a:r>
            <a:r>
              <a:rPr lang="es-ES" sz="2500" dirty="0">
                <a:solidFill>
                  <a:schemeClr val="tx2"/>
                </a:solidFill>
                <a:latin typeface="Comic Sans MS" panose="030F0702030302020204" pitchFamily="66" charset="0"/>
              </a:rPr>
              <a:t>as </a:t>
            </a:r>
            <a:r>
              <a:rPr lang="es-ES" sz="25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columns</a:t>
            </a:r>
            <a:r>
              <a:rPr lang="es-ES" sz="25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500" dirty="0">
                <a:solidFill>
                  <a:schemeClr val="tx2"/>
                </a:solidFill>
                <a:latin typeface="Comic Sans MS" panose="030F0702030302020204" pitchFamily="66" charset="0"/>
              </a:rPr>
              <a:t>                                        (</a:t>
            </a:r>
            <a:r>
              <a:rPr lang="es-ES" sz="25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their</a:t>
            </a:r>
            <a:r>
              <a:rPr lang="es-ES" sz="25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components</a:t>
            </a:r>
            <a:r>
              <a:rPr lang="es-ES" sz="2500" dirty="0">
                <a:solidFill>
                  <a:schemeClr val="tx2"/>
                </a:solidFill>
                <a:latin typeface="Comic Sans MS" panose="030F0702030302020204" pitchFamily="66" charset="0"/>
              </a:rPr>
              <a:t> in basis V);</a:t>
            </a:r>
            <a:r>
              <a:rPr lang="es-ES" sz="2500" dirty="0">
                <a:solidFill>
                  <a:schemeClr val="tx2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endParaRPr lang="es-ES" sz="2500" dirty="0">
              <a:solidFill>
                <a:schemeClr val="tx2"/>
              </a:solidFill>
              <a:latin typeface="Comic Sans MS" panose="030F0702030302020204" pitchFamily="66" charset="0"/>
            </a:endParaRPr>
          </a:p>
          <a:p>
            <a:endParaRPr lang="es-ES_tradnl" dirty="0"/>
          </a:p>
        </p:txBody>
      </p:sp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2BB8DE76-4199-B3B9-B598-153B726C24D0}"/>
              </a:ext>
            </a:extLst>
          </p:cNvPr>
          <p:cNvSpPr txBox="1">
            <a:spLocks/>
          </p:cNvSpPr>
          <p:nvPr/>
        </p:nvSpPr>
        <p:spPr>
          <a:xfrm>
            <a:off x="548054" y="4561621"/>
            <a:ext cx="12079812" cy="112700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C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u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 M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R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(n x 1)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: vector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u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baseline="-250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as a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column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                                       (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its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components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in basis V);</a:t>
            </a:r>
          </a:p>
          <a:p>
            <a:pPr marL="0" indent="0">
              <a:buNone/>
            </a:pP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</a:t>
            </a:r>
            <a:endParaRPr lang="es-ES" sz="2400" dirty="0">
              <a:solidFill>
                <a:schemeClr val="tx2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2BB8DE76-4199-B3B9-B598-153B726C24D0}"/>
              </a:ext>
            </a:extLst>
          </p:cNvPr>
          <p:cNvSpPr txBox="1">
            <a:spLocks/>
          </p:cNvSpPr>
          <p:nvPr/>
        </p:nvSpPr>
        <p:spPr>
          <a:xfrm>
            <a:off x="2009666" y="5348942"/>
            <a:ext cx="10182334" cy="96336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G = [ &lt; | &gt; ]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V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 M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R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(n x n)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: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matrix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of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the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solidFill>
                  <a:srgbClr val="00B0F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inner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solidFill>
                  <a:srgbClr val="00B0F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product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in basis V;</a:t>
            </a:r>
          </a:p>
          <a:p>
            <a:pPr marL="0" indent="0">
              <a:buNone/>
            </a:pP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</a:t>
            </a:r>
            <a:endParaRPr lang="es-ES" sz="2400" dirty="0">
              <a:solidFill>
                <a:schemeClr val="tx2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2BB8DE76-4199-B3B9-B598-153B726C24D0}"/>
              </a:ext>
            </a:extLst>
          </p:cNvPr>
          <p:cNvSpPr txBox="1">
            <a:spLocks/>
          </p:cNvSpPr>
          <p:nvPr/>
        </p:nvSpPr>
        <p:spPr>
          <a:xfrm>
            <a:off x="2009666" y="5743240"/>
            <a:ext cx="8428540" cy="13563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P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u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 M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R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(n x 1) </a:t>
            </a:r>
            <a:r>
              <a:rPr lang="es-ES" sz="2400" dirty="0">
                <a:solidFill>
                  <a:schemeClr val="tx2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: </a:t>
            </a:r>
            <a:r>
              <a:rPr lang="es-ES" sz="2500" dirty="0">
                <a:solidFill>
                  <a:schemeClr val="tx2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vector </a:t>
            </a:r>
            <a:r>
              <a:rPr lang="es-ES" sz="25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Pr</a:t>
            </a:r>
            <a:r>
              <a:rPr lang="es-ES" sz="2500" baseline="-250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F</a:t>
            </a:r>
            <a:r>
              <a:rPr lang="es-ES" sz="2500" dirty="0">
                <a:solidFill>
                  <a:srgbClr val="00B0F0"/>
                </a:solidFill>
                <a:latin typeface="Comic Sans MS" panose="030F0702030302020204" pitchFamily="66" charset="0"/>
              </a:rPr>
              <a:t>(u)</a:t>
            </a:r>
            <a:r>
              <a:rPr lang="es-ES" sz="25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500" baseline="-250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500" dirty="0">
                <a:solidFill>
                  <a:schemeClr val="tx2"/>
                </a:solidFill>
                <a:latin typeface="Comic Sans MS" panose="030F0702030302020204" pitchFamily="66" charset="0"/>
              </a:rPr>
              <a:t>as a </a:t>
            </a:r>
            <a:r>
              <a:rPr lang="es-ES" sz="25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column</a:t>
            </a:r>
            <a:r>
              <a:rPr lang="es-ES" sz="25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500" dirty="0">
                <a:solidFill>
                  <a:schemeClr val="tx2"/>
                </a:solidFill>
                <a:latin typeface="Comic Sans MS" panose="030F0702030302020204" pitchFamily="66" charset="0"/>
              </a:rPr>
              <a:t>                       (</a:t>
            </a:r>
            <a:r>
              <a:rPr lang="es-ES" sz="25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its</a:t>
            </a:r>
            <a:r>
              <a:rPr lang="es-ES" sz="25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components</a:t>
            </a:r>
            <a:r>
              <a:rPr lang="es-ES" sz="2500" dirty="0">
                <a:solidFill>
                  <a:schemeClr val="tx2"/>
                </a:solidFill>
                <a:latin typeface="Comic Sans MS" panose="030F0702030302020204" pitchFamily="66" charset="0"/>
              </a:rPr>
              <a:t> in basis V).</a:t>
            </a:r>
          </a:p>
          <a:p>
            <a:pPr marL="0" indent="0">
              <a:buNone/>
            </a:pPr>
            <a:endParaRPr lang="es-ES" sz="2500" dirty="0">
              <a:solidFill>
                <a:schemeClr val="tx2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1589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CA5C2A-3236-D76E-CE58-EE3217B931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7F13F56F-CDA1-CA4D-99B7-1BA26D151F3E}"/>
              </a:ext>
            </a:extLst>
          </p:cNvPr>
          <p:cNvSpPr txBox="1">
            <a:spLocks/>
          </p:cNvSpPr>
          <p:nvPr/>
        </p:nvSpPr>
        <p:spPr>
          <a:xfrm>
            <a:off x="255746" y="1240403"/>
            <a:ext cx="12079812" cy="43771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 err="1">
                <a:latin typeface="Comic Sans MS" panose="030F0702030302020204" pitchFamily="66" charset="0"/>
              </a:rPr>
              <a:t>Now</a:t>
            </a:r>
            <a:r>
              <a:rPr lang="es-ES" sz="2600" dirty="0">
                <a:latin typeface="Comic Sans MS" panose="030F0702030302020204" pitchFamily="66" charset="0"/>
              </a:rPr>
              <a:t>, </a:t>
            </a:r>
            <a:r>
              <a:rPr lang="es-ES" sz="2600" dirty="0" err="1">
                <a:latin typeface="Comic Sans MS" panose="030F0702030302020204" pitchFamily="66" charset="0"/>
              </a:rPr>
              <a:t>the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system</a:t>
            </a:r>
            <a:r>
              <a:rPr lang="es-ES" sz="2600" dirty="0">
                <a:latin typeface="Comic Sans MS" panose="030F0702030302020204" pitchFamily="66" charset="0"/>
              </a:rPr>
              <a:t> (</a:t>
            </a:r>
            <a:r>
              <a:rPr lang="es-ES" sz="2600" dirty="0" err="1">
                <a:latin typeface="Comic Sans MS" panose="030F0702030302020204" pitchFamily="66" charset="0"/>
              </a:rPr>
              <a:t>which</a:t>
            </a:r>
            <a:r>
              <a:rPr lang="es-ES" sz="2600" dirty="0">
                <a:latin typeface="Comic Sans MS" panose="030F0702030302020204" pitchFamily="66" charset="0"/>
              </a:rPr>
              <a:t> has to be </a:t>
            </a:r>
            <a:r>
              <a:rPr lang="es-ES" sz="2600" dirty="0" err="1">
                <a:latin typeface="Comic Sans MS" panose="030F0702030302020204" pitchFamily="66" charset="0"/>
              </a:rPr>
              <a:t>solved</a:t>
            </a:r>
            <a:r>
              <a:rPr lang="es-ES" sz="2600" dirty="0">
                <a:latin typeface="Comic Sans MS" panose="030F0702030302020204" pitchFamily="66" charset="0"/>
              </a:rPr>
              <a:t> to </a:t>
            </a:r>
            <a:r>
              <a:rPr lang="es-ES" sz="2600" dirty="0" err="1">
                <a:latin typeface="Comic Sans MS" panose="030F0702030302020204" pitchFamily="66" charset="0"/>
              </a:rPr>
              <a:t>calculate</a:t>
            </a:r>
            <a:r>
              <a:rPr lang="es-ES" sz="2600" dirty="0">
                <a:latin typeface="Comic Sans MS" panose="030F0702030302020204" pitchFamily="66" charset="0"/>
              </a:rPr>
              <a:t>  </a:t>
            </a:r>
            <a:r>
              <a:rPr lang="es-ES" sz="2600" dirty="0" err="1">
                <a:latin typeface="Comic Sans MS" panose="030F0702030302020204" pitchFamily="66" charset="0"/>
              </a:rPr>
              <a:t>Pr</a:t>
            </a:r>
            <a:r>
              <a:rPr lang="es-ES" sz="2600" baseline="-25000" dirty="0" err="1">
                <a:latin typeface="Comic Sans MS" panose="030F0702030302020204" pitchFamily="66" charset="0"/>
              </a:rPr>
              <a:t>F</a:t>
            </a:r>
            <a:r>
              <a:rPr lang="es-ES" sz="2600" dirty="0">
                <a:latin typeface="Comic Sans MS" panose="030F0702030302020204" pitchFamily="66" charset="0"/>
              </a:rPr>
              <a:t>(u))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&lt;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1 </a:t>
            </a:r>
            <a:r>
              <a:rPr lang="es-ES" sz="2600" dirty="0">
                <a:latin typeface="Comic Sans MS" panose="030F0702030302020204" pitchFamily="66" charset="0"/>
              </a:rPr>
              <a:t>&gt;     &lt;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2 </a:t>
            </a:r>
            <a:r>
              <a:rPr lang="es-ES" sz="2600" dirty="0">
                <a:latin typeface="Comic Sans MS" panose="030F0702030302020204" pitchFamily="66" charset="0"/>
              </a:rPr>
              <a:t>&gt;    ∙∙∙   &lt;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|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       a</a:t>
            </a:r>
            <a:r>
              <a:rPr lang="es-ES" sz="2600" baseline="-25000" dirty="0">
                <a:latin typeface="Comic Sans MS" panose="030F0702030302020204" pitchFamily="66" charset="0"/>
              </a:rPr>
              <a:t>1  </a:t>
            </a:r>
            <a:r>
              <a:rPr lang="es-ES" sz="2600" dirty="0">
                <a:latin typeface="Comic Sans MS" panose="030F0702030302020204" pitchFamily="66" charset="0"/>
              </a:rPr>
              <a:t>        &lt;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| u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&lt; f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1 </a:t>
            </a:r>
            <a:r>
              <a:rPr lang="es-ES" sz="2600" dirty="0">
                <a:latin typeface="Comic Sans MS" panose="030F0702030302020204" pitchFamily="66" charset="0"/>
              </a:rPr>
              <a:t>&gt;     &lt; f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2 </a:t>
            </a:r>
            <a:r>
              <a:rPr lang="es-ES" sz="2600" dirty="0">
                <a:latin typeface="Comic Sans MS" panose="030F0702030302020204" pitchFamily="66" charset="0"/>
              </a:rPr>
              <a:t>&gt;   ∙∙∙   &lt; f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|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       a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        &lt; f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| u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                           …                                 …              …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&lt;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1 </a:t>
            </a:r>
            <a:r>
              <a:rPr lang="es-ES" sz="2600" dirty="0">
                <a:latin typeface="Comic Sans MS" panose="030F0702030302020204" pitchFamily="66" charset="0"/>
              </a:rPr>
              <a:t>&gt;     &lt;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2 </a:t>
            </a:r>
            <a:r>
              <a:rPr lang="es-ES" sz="2600" dirty="0">
                <a:latin typeface="Comic Sans MS" panose="030F0702030302020204" pitchFamily="66" charset="0"/>
              </a:rPr>
              <a:t>&gt;   ∙∙∙   &lt;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|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       </a:t>
            </a:r>
            <a:r>
              <a:rPr lang="es-ES" sz="2600" dirty="0" err="1">
                <a:latin typeface="Comic Sans MS" panose="030F0702030302020204" pitchFamily="66" charset="0"/>
              </a:rPr>
              <a:t>a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         &lt;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| u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</a:t>
            </a: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can be </a:t>
            </a:r>
            <a:r>
              <a:rPr lang="es-ES" sz="2600" dirty="0" err="1">
                <a:latin typeface="Comic Sans MS" panose="030F0702030302020204" pitchFamily="66" charset="0"/>
              </a:rPr>
              <a:t>written</a:t>
            </a:r>
            <a:r>
              <a:rPr lang="es-ES" sz="2600" dirty="0">
                <a:latin typeface="Comic Sans MS" panose="030F0702030302020204" pitchFamily="66" charset="0"/>
              </a:rPr>
              <a:t> as:</a:t>
            </a: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2" name="Abrir corchete 11">
            <a:extLst>
              <a:ext uri="{FF2B5EF4-FFF2-40B4-BE49-F238E27FC236}">
                <a16:creationId xmlns:a16="http://schemas.microsoft.com/office/drawing/2014/main" id="{8FF5B762-307D-41EB-ADA0-BFD6AFE80E02}"/>
              </a:ext>
            </a:extLst>
          </p:cNvPr>
          <p:cNvSpPr/>
          <p:nvPr/>
        </p:nvSpPr>
        <p:spPr>
          <a:xfrm>
            <a:off x="1258470" y="1800000"/>
            <a:ext cx="103298" cy="1758462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Abrir corchete 12">
            <a:extLst>
              <a:ext uri="{FF2B5EF4-FFF2-40B4-BE49-F238E27FC236}">
                <a16:creationId xmlns:a16="http://schemas.microsoft.com/office/drawing/2014/main" id="{A6020E5A-5FA0-6AF2-E6E8-FAE89894C39E}"/>
              </a:ext>
            </a:extLst>
          </p:cNvPr>
          <p:cNvSpPr/>
          <p:nvPr/>
        </p:nvSpPr>
        <p:spPr>
          <a:xfrm>
            <a:off x="7389375" y="1800000"/>
            <a:ext cx="103298" cy="1758462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Abrir corchete 13">
            <a:extLst>
              <a:ext uri="{FF2B5EF4-FFF2-40B4-BE49-F238E27FC236}">
                <a16:creationId xmlns:a16="http://schemas.microsoft.com/office/drawing/2014/main" id="{224AB53A-8866-E401-6CFB-28B3AE7515FC}"/>
              </a:ext>
            </a:extLst>
          </p:cNvPr>
          <p:cNvSpPr/>
          <p:nvPr/>
        </p:nvSpPr>
        <p:spPr>
          <a:xfrm>
            <a:off x="8619032" y="1800000"/>
            <a:ext cx="103298" cy="1758462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Abrir corchete 14">
            <a:extLst>
              <a:ext uri="{FF2B5EF4-FFF2-40B4-BE49-F238E27FC236}">
                <a16:creationId xmlns:a16="http://schemas.microsoft.com/office/drawing/2014/main" id="{2D3C39FF-AA0B-C5FE-E114-A8772BFDFCD7}"/>
              </a:ext>
            </a:extLst>
          </p:cNvPr>
          <p:cNvSpPr/>
          <p:nvPr/>
        </p:nvSpPr>
        <p:spPr>
          <a:xfrm flipH="1">
            <a:off x="7913156" y="1800000"/>
            <a:ext cx="118837" cy="1793388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Abrir corchete 15">
            <a:extLst>
              <a:ext uri="{FF2B5EF4-FFF2-40B4-BE49-F238E27FC236}">
                <a16:creationId xmlns:a16="http://schemas.microsoft.com/office/drawing/2014/main" id="{D00DAA4A-0DFC-6CEB-6091-A8C23CC0E196}"/>
              </a:ext>
            </a:extLst>
          </p:cNvPr>
          <p:cNvSpPr/>
          <p:nvPr/>
        </p:nvSpPr>
        <p:spPr>
          <a:xfrm flipH="1">
            <a:off x="6774535" y="1800000"/>
            <a:ext cx="118837" cy="1793388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Abrir corchete 16">
            <a:extLst>
              <a:ext uri="{FF2B5EF4-FFF2-40B4-BE49-F238E27FC236}">
                <a16:creationId xmlns:a16="http://schemas.microsoft.com/office/drawing/2014/main" id="{D67C0383-40D2-AF10-9231-BFEF75EAD919}"/>
              </a:ext>
            </a:extLst>
          </p:cNvPr>
          <p:cNvSpPr/>
          <p:nvPr/>
        </p:nvSpPr>
        <p:spPr>
          <a:xfrm flipH="1">
            <a:off x="9985166" y="1800000"/>
            <a:ext cx="118837" cy="1793388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F11D22A-804F-61CD-453A-303476CB435B}"/>
              </a:ext>
            </a:extLst>
          </p:cNvPr>
          <p:cNvSpPr txBox="1">
            <a:spLocks/>
          </p:cNvSpPr>
          <p:nvPr/>
        </p:nvSpPr>
        <p:spPr>
          <a:xfrm>
            <a:off x="344237" y="5260316"/>
            <a:ext cx="12079812" cy="643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(C</a:t>
            </a:r>
            <a:r>
              <a:rPr lang="es-ES" baseline="-25000" dirty="0">
                <a:latin typeface="Comic Sans MS" panose="030F0702030302020204" pitchFamily="66" charset="0"/>
              </a:rPr>
              <a:t>F</a:t>
            </a:r>
            <a:r>
              <a:rPr lang="es-ES" dirty="0">
                <a:latin typeface="Comic Sans MS" panose="030F0702030302020204" pitchFamily="66" charset="0"/>
              </a:rPr>
              <a:t>)</a:t>
            </a:r>
            <a:r>
              <a:rPr lang="es-ES" baseline="30000" dirty="0">
                <a:latin typeface="Comic Sans MS" panose="030F0702030302020204" pitchFamily="66" charset="0"/>
              </a:rPr>
              <a:t>T </a:t>
            </a:r>
            <a:r>
              <a:rPr lang="es-ES" dirty="0">
                <a:latin typeface="Comic Sans MS" panose="030F0702030302020204" pitchFamily="66" charset="0"/>
              </a:rPr>
              <a:t>G C</a:t>
            </a:r>
            <a:r>
              <a:rPr lang="es-ES" baseline="-25000" dirty="0">
                <a:latin typeface="Comic Sans MS" panose="030F0702030302020204" pitchFamily="66" charset="0"/>
              </a:rPr>
              <a:t>F</a:t>
            </a:r>
            <a:r>
              <a:rPr lang="es-ES" baseline="30000" dirty="0">
                <a:latin typeface="Comic Sans MS" panose="030F0702030302020204" pitchFamily="66" charset="0"/>
              </a:rPr>
              <a:t>                   </a:t>
            </a:r>
            <a:r>
              <a:rPr lang="es-ES" dirty="0">
                <a:latin typeface="Comic Sans MS" panose="030F0702030302020204" pitchFamily="66" charset="0"/>
              </a:rPr>
              <a:t>(C</a:t>
            </a:r>
            <a:r>
              <a:rPr lang="es-ES" baseline="-25000" dirty="0">
                <a:latin typeface="Comic Sans MS" panose="030F0702030302020204" pitchFamily="66" charset="0"/>
              </a:rPr>
              <a:t>F</a:t>
            </a:r>
            <a:r>
              <a:rPr lang="es-ES" dirty="0">
                <a:latin typeface="Comic Sans MS" panose="030F0702030302020204" pitchFamily="66" charset="0"/>
              </a:rPr>
              <a:t>)</a:t>
            </a:r>
            <a:r>
              <a:rPr lang="es-ES" baseline="30000" dirty="0">
                <a:latin typeface="Comic Sans MS" panose="030F0702030302020204" pitchFamily="66" charset="0"/>
              </a:rPr>
              <a:t>T </a:t>
            </a:r>
            <a:r>
              <a:rPr lang="es-ES" dirty="0">
                <a:latin typeface="Comic Sans MS" panose="030F0702030302020204" pitchFamily="66" charset="0"/>
              </a:rPr>
              <a:t>G C</a:t>
            </a:r>
            <a:r>
              <a:rPr lang="es-ES" baseline="-25000" dirty="0">
                <a:latin typeface="Comic Sans MS" panose="030F0702030302020204" pitchFamily="66" charset="0"/>
              </a:rPr>
              <a:t>u</a:t>
            </a:r>
            <a:r>
              <a:rPr lang="es-ES" baseline="30000" dirty="0">
                <a:latin typeface="Comic Sans MS" panose="030F0702030302020204" pitchFamily="66" charset="0"/>
              </a:rPr>
              <a:t>                                           </a:t>
            </a:r>
          </a:p>
          <a:p>
            <a:pPr marL="0" indent="0">
              <a:buNone/>
            </a:pPr>
            <a:endParaRPr lang="es-ES" sz="2600" baseline="30000" dirty="0">
              <a:latin typeface="Comic Sans MS" panose="030F0702030302020204" pitchFamily="66" charset="0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58ACFA8D-8F98-99C8-094A-3DCB1E35B78B}"/>
              </a:ext>
            </a:extLst>
          </p:cNvPr>
          <p:cNvSpPr txBox="1"/>
          <p:nvPr/>
        </p:nvSpPr>
        <p:spPr>
          <a:xfrm>
            <a:off x="8164285" y="2488975"/>
            <a:ext cx="34817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500" dirty="0">
                <a:latin typeface="Comic Sans MS" panose="030F0702030302020204" pitchFamily="66" charset="0"/>
              </a:rPr>
              <a:t>=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A1A96DC3-F4E2-5D07-6C61-AE5CA964B9AD}"/>
              </a:ext>
            </a:extLst>
          </p:cNvPr>
          <p:cNvSpPr txBox="1">
            <a:spLocks/>
          </p:cNvSpPr>
          <p:nvPr/>
        </p:nvSpPr>
        <p:spPr>
          <a:xfrm>
            <a:off x="666000" y="145318"/>
            <a:ext cx="10800000" cy="793719"/>
          </a:xfrm>
          <a:prstGeom prst="rect">
            <a:avLst/>
          </a:prstGeo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… </a:t>
            </a:r>
            <a:r>
              <a:rPr lang="es-ES" b="1" dirty="0" err="1">
                <a:solidFill>
                  <a:srgbClr val="7030A0"/>
                </a:solidFill>
              </a:rPr>
              <a:t>calculating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Pr</a:t>
            </a:r>
            <a:r>
              <a:rPr lang="es-ES" b="1" baseline="-25000" dirty="0" err="1">
                <a:solidFill>
                  <a:srgbClr val="7030A0"/>
                </a:solidFill>
              </a:rPr>
              <a:t>F</a:t>
            </a:r>
            <a:r>
              <a:rPr lang="es-ES" b="1" dirty="0">
                <a:solidFill>
                  <a:srgbClr val="7030A0"/>
                </a:solidFill>
              </a:rPr>
              <a:t>(u) </a:t>
            </a:r>
            <a:r>
              <a:rPr lang="es-ES" b="1" i="1" dirty="0" err="1">
                <a:solidFill>
                  <a:srgbClr val="7030A0"/>
                </a:solidFill>
              </a:rPr>
              <a:t>with</a:t>
            </a:r>
            <a:r>
              <a:rPr lang="es-ES" b="1" i="1" dirty="0">
                <a:solidFill>
                  <a:srgbClr val="7030A0"/>
                </a:solidFill>
              </a:rPr>
              <a:t> matrices </a:t>
            </a:r>
          </a:p>
        </p:txBody>
      </p:sp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AB0602F3-3AA3-97EF-441D-E563EDCC4C0A}"/>
              </a:ext>
            </a:extLst>
          </p:cNvPr>
          <p:cNvSpPr txBox="1">
            <a:spLocks/>
          </p:cNvSpPr>
          <p:nvPr/>
        </p:nvSpPr>
        <p:spPr>
          <a:xfrm>
            <a:off x="2241862" y="4523297"/>
            <a:ext cx="688151" cy="2188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a</a:t>
            </a:r>
            <a:r>
              <a:rPr lang="es-ES" sz="2600" baseline="-25000" dirty="0">
                <a:latin typeface="Comic Sans MS" panose="030F0702030302020204" pitchFamily="66" charset="0"/>
              </a:rPr>
              <a:t>1  </a:t>
            </a:r>
            <a:r>
              <a:rPr lang="es-ES" sz="2600" dirty="0"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a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   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…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a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         </a:t>
            </a: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0" name="Abrir corchete 9">
            <a:extLst>
              <a:ext uri="{FF2B5EF4-FFF2-40B4-BE49-F238E27FC236}">
                <a16:creationId xmlns:a16="http://schemas.microsoft.com/office/drawing/2014/main" id="{394A1AB9-C582-3B18-0866-3D3748718534}"/>
              </a:ext>
            </a:extLst>
          </p:cNvPr>
          <p:cNvSpPr/>
          <p:nvPr/>
        </p:nvSpPr>
        <p:spPr>
          <a:xfrm>
            <a:off x="2183484" y="4690094"/>
            <a:ext cx="103298" cy="1758462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Abrir corchete 18">
            <a:extLst>
              <a:ext uri="{FF2B5EF4-FFF2-40B4-BE49-F238E27FC236}">
                <a16:creationId xmlns:a16="http://schemas.microsoft.com/office/drawing/2014/main" id="{30EBF1CF-7A34-A0B9-126E-8DB1356308EC}"/>
              </a:ext>
            </a:extLst>
          </p:cNvPr>
          <p:cNvSpPr/>
          <p:nvPr/>
        </p:nvSpPr>
        <p:spPr>
          <a:xfrm flipH="1">
            <a:off x="2707265" y="4690094"/>
            <a:ext cx="118837" cy="1793388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2450C69C-2DFF-A35D-1A5E-45CEA686734B}"/>
              </a:ext>
            </a:extLst>
          </p:cNvPr>
          <p:cNvSpPr txBox="1"/>
          <p:nvPr/>
        </p:nvSpPr>
        <p:spPr>
          <a:xfrm>
            <a:off x="2950861" y="5260316"/>
            <a:ext cx="34817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500" dirty="0">
                <a:latin typeface="Comic Sans MS" panose="030F0702030302020204" pitchFamily="66" charset="0"/>
              </a:rPr>
              <a:t>=</a:t>
            </a:r>
          </a:p>
        </p:txBody>
      </p:sp>
      <p:sp>
        <p:nvSpPr>
          <p:cNvPr id="23" name="Flecha: a la derecha 22">
            <a:extLst>
              <a:ext uri="{FF2B5EF4-FFF2-40B4-BE49-F238E27FC236}">
                <a16:creationId xmlns:a16="http://schemas.microsoft.com/office/drawing/2014/main" id="{3B736EDC-D77C-0D08-4AC5-A8FC00BAE0EB}"/>
              </a:ext>
            </a:extLst>
          </p:cNvPr>
          <p:cNvSpPr/>
          <p:nvPr/>
        </p:nvSpPr>
        <p:spPr>
          <a:xfrm>
            <a:off x="5351755" y="5217570"/>
            <a:ext cx="943897" cy="484632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Marcador de contenido 2">
            <a:extLst>
              <a:ext uri="{FF2B5EF4-FFF2-40B4-BE49-F238E27FC236}">
                <a16:creationId xmlns:a16="http://schemas.microsoft.com/office/drawing/2014/main" id="{6D5C7FB5-C4F0-771F-EDFD-9D6333673DA3}"/>
              </a:ext>
            </a:extLst>
          </p:cNvPr>
          <p:cNvSpPr txBox="1">
            <a:spLocks/>
          </p:cNvSpPr>
          <p:nvPr/>
        </p:nvSpPr>
        <p:spPr>
          <a:xfrm>
            <a:off x="6712857" y="4598920"/>
            <a:ext cx="688151" cy="2188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a</a:t>
            </a:r>
            <a:r>
              <a:rPr lang="es-ES" sz="2600" baseline="-25000" dirty="0">
                <a:latin typeface="Comic Sans MS" panose="030F0702030302020204" pitchFamily="66" charset="0"/>
              </a:rPr>
              <a:t>1  </a:t>
            </a:r>
            <a:r>
              <a:rPr lang="es-ES" sz="2600" dirty="0"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a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   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…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a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         </a:t>
            </a: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25" name="Abrir corchete 24">
            <a:extLst>
              <a:ext uri="{FF2B5EF4-FFF2-40B4-BE49-F238E27FC236}">
                <a16:creationId xmlns:a16="http://schemas.microsoft.com/office/drawing/2014/main" id="{988DAE62-BD59-931F-522C-157EDC77BE3B}"/>
              </a:ext>
            </a:extLst>
          </p:cNvPr>
          <p:cNvSpPr/>
          <p:nvPr/>
        </p:nvSpPr>
        <p:spPr>
          <a:xfrm>
            <a:off x="6659597" y="4690094"/>
            <a:ext cx="103298" cy="1758462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Abrir corchete 25">
            <a:extLst>
              <a:ext uri="{FF2B5EF4-FFF2-40B4-BE49-F238E27FC236}">
                <a16:creationId xmlns:a16="http://schemas.microsoft.com/office/drawing/2014/main" id="{76671A21-73F5-F518-AD6D-E7EC22AE437C}"/>
              </a:ext>
            </a:extLst>
          </p:cNvPr>
          <p:cNvSpPr/>
          <p:nvPr/>
        </p:nvSpPr>
        <p:spPr>
          <a:xfrm flipH="1">
            <a:off x="7183378" y="4690094"/>
            <a:ext cx="118837" cy="1793388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84391C7F-EF02-9C2E-8638-51B865D0C782}"/>
              </a:ext>
            </a:extLst>
          </p:cNvPr>
          <p:cNvSpPr txBox="1"/>
          <p:nvPr/>
        </p:nvSpPr>
        <p:spPr>
          <a:xfrm>
            <a:off x="7401008" y="5260316"/>
            <a:ext cx="34817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500" dirty="0">
                <a:latin typeface="Comic Sans MS" panose="030F0702030302020204" pitchFamily="66" charset="0"/>
              </a:rPr>
              <a:t>=</a:t>
            </a:r>
          </a:p>
        </p:txBody>
      </p:sp>
      <p:sp>
        <p:nvSpPr>
          <p:cNvPr id="28" name="Marcador de contenido 2">
            <a:extLst>
              <a:ext uri="{FF2B5EF4-FFF2-40B4-BE49-F238E27FC236}">
                <a16:creationId xmlns:a16="http://schemas.microsoft.com/office/drawing/2014/main" id="{F4B09092-0EEB-D017-9D26-1843C108DEA5}"/>
              </a:ext>
            </a:extLst>
          </p:cNvPr>
          <p:cNvSpPr txBox="1">
            <a:spLocks/>
          </p:cNvSpPr>
          <p:nvPr/>
        </p:nvSpPr>
        <p:spPr>
          <a:xfrm>
            <a:off x="7754038" y="5231013"/>
            <a:ext cx="4542395" cy="643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( (C</a:t>
            </a:r>
            <a:r>
              <a:rPr lang="es-ES" baseline="-25000" dirty="0">
                <a:latin typeface="Comic Sans MS" panose="030F0702030302020204" pitchFamily="66" charset="0"/>
              </a:rPr>
              <a:t>F</a:t>
            </a:r>
            <a:r>
              <a:rPr lang="es-ES" dirty="0">
                <a:latin typeface="Comic Sans MS" panose="030F0702030302020204" pitchFamily="66" charset="0"/>
              </a:rPr>
              <a:t>)</a:t>
            </a:r>
            <a:r>
              <a:rPr lang="es-ES" baseline="30000" dirty="0">
                <a:latin typeface="Comic Sans MS" panose="030F0702030302020204" pitchFamily="66" charset="0"/>
              </a:rPr>
              <a:t>T </a:t>
            </a:r>
            <a:r>
              <a:rPr lang="es-ES" dirty="0">
                <a:latin typeface="Comic Sans MS" panose="030F0702030302020204" pitchFamily="66" charset="0"/>
              </a:rPr>
              <a:t>G C</a:t>
            </a:r>
            <a:r>
              <a:rPr lang="es-ES" baseline="-25000" dirty="0">
                <a:latin typeface="Comic Sans MS" panose="030F0702030302020204" pitchFamily="66" charset="0"/>
              </a:rPr>
              <a:t>F </a:t>
            </a:r>
            <a:r>
              <a:rPr lang="es-ES" dirty="0">
                <a:latin typeface="Comic Sans MS" panose="030F0702030302020204" pitchFamily="66" charset="0"/>
              </a:rPr>
              <a:t>)</a:t>
            </a:r>
            <a:r>
              <a:rPr lang="es-ES" baseline="30000" dirty="0">
                <a:latin typeface="Comic Sans MS" panose="030F0702030302020204" pitchFamily="66" charset="0"/>
              </a:rPr>
              <a:t>-1  </a:t>
            </a:r>
            <a:r>
              <a:rPr lang="es-ES" dirty="0">
                <a:latin typeface="Comic Sans MS" panose="030F0702030302020204" pitchFamily="66" charset="0"/>
              </a:rPr>
              <a:t>(C</a:t>
            </a:r>
            <a:r>
              <a:rPr lang="es-ES" baseline="-25000" dirty="0">
                <a:latin typeface="Comic Sans MS" panose="030F0702030302020204" pitchFamily="66" charset="0"/>
              </a:rPr>
              <a:t>F</a:t>
            </a:r>
            <a:r>
              <a:rPr lang="es-ES" dirty="0">
                <a:latin typeface="Comic Sans MS" panose="030F0702030302020204" pitchFamily="66" charset="0"/>
              </a:rPr>
              <a:t>)</a:t>
            </a:r>
            <a:r>
              <a:rPr lang="es-ES" baseline="30000" dirty="0">
                <a:latin typeface="Comic Sans MS" panose="030F0702030302020204" pitchFamily="66" charset="0"/>
              </a:rPr>
              <a:t>T </a:t>
            </a:r>
            <a:r>
              <a:rPr lang="es-ES" dirty="0">
                <a:latin typeface="Comic Sans MS" panose="030F0702030302020204" pitchFamily="66" charset="0"/>
              </a:rPr>
              <a:t>G C</a:t>
            </a:r>
            <a:r>
              <a:rPr lang="es-ES" baseline="-25000" dirty="0">
                <a:latin typeface="Comic Sans MS" panose="030F0702030302020204" pitchFamily="66" charset="0"/>
              </a:rPr>
              <a:t>u</a:t>
            </a:r>
            <a:r>
              <a:rPr lang="es-ES" baseline="30000" dirty="0">
                <a:latin typeface="Comic Sans MS" panose="030F0702030302020204" pitchFamily="66" charset="0"/>
              </a:rPr>
              <a:t>   </a:t>
            </a:r>
          </a:p>
          <a:p>
            <a:pPr marL="0" indent="0">
              <a:buNone/>
            </a:pPr>
            <a:endParaRPr lang="es-ES" sz="2600" baseline="30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6010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/>
      <p:bldP spid="25" grpId="0" animBg="1"/>
      <p:bldP spid="26" grpId="0" animBg="1"/>
      <p:bldP spid="27" grpId="0"/>
      <p:bldP spid="2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5100DD-B149-2083-3878-07B8B5BB97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D8275979-2B7C-D3ED-27F6-385C8C976885}"/>
              </a:ext>
            </a:extLst>
          </p:cNvPr>
          <p:cNvSpPr txBox="1">
            <a:spLocks/>
          </p:cNvSpPr>
          <p:nvPr/>
        </p:nvSpPr>
        <p:spPr>
          <a:xfrm>
            <a:off x="255746" y="1240403"/>
            <a:ext cx="12079812" cy="43771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And </a:t>
            </a:r>
            <a:r>
              <a:rPr lang="es-ES" sz="2600" dirty="0" err="1">
                <a:latin typeface="Comic Sans MS" panose="030F0702030302020204" pitchFamily="66" charset="0"/>
              </a:rPr>
              <a:t>since</a:t>
            </a:r>
            <a:r>
              <a:rPr lang="es-ES" sz="2600" dirty="0">
                <a:latin typeface="Comic Sans MS" panose="030F0702030302020204" pitchFamily="66" charset="0"/>
              </a:rPr>
              <a:t>  </a:t>
            </a: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3" name="Abrir corchete 12">
            <a:extLst>
              <a:ext uri="{FF2B5EF4-FFF2-40B4-BE49-F238E27FC236}">
                <a16:creationId xmlns:a16="http://schemas.microsoft.com/office/drawing/2014/main" id="{B31C4530-6E5D-2004-156A-807073ECA34B}"/>
              </a:ext>
            </a:extLst>
          </p:cNvPr>
          <p:cNvSpPr/>
          <p:nvPr/>
        </p:nvSpPr>
        <p:spPr>
          <a:xfrm>
            <a:off x="1332704" y="1819665"/>
            <a:ext cx="103298" cy="1758462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Abrir corchete 14">
            <a:extLst>
              <a:ext uri="{FF2B5EF4-FFF2-40B4-BE49-F238E27FC236}">
                <a16:creationId xmlns:a16="http://schemas.microsoft.com/office/drawing/2014/main" id="{E59F5F68-7745-6581-D3CC-7359F205F410}"/>
              </a:ext>
            </a:extLst>
          </p:cNvPr>
          <p:cNvSpPr/>
          <p:nvPr/>
        </p:nvSpPr>
        <p:spPr>
          <a:xfrm flipH="1">
            <a:off x="1856485" y="1819665"/>
            <a:ext cx="118837" cy="1793388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28AEF763-AA77-E316-4470-02690FB9CECF}"/>
              </a:ext>
            </a:extLst>
          </p:cNvPr>
          <p:cNvSpPr txBox="1"/>
          <p:nvPr/>
        </p:nvSpPr>
        <p:spPr>
          <a:xfrm>
            <a:off x="1224040" y="4336930"/>
            <a:ext cx="34817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500" dirty="0">
                <a:latin typeface="Comic Sans MS" panose="030F0702030302020204" pitchFamily="66" charset="0"/>
              </a:rPr>
              <a:t>=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34F55704-662A-D2B7-C00F-F541C3F1FFF9}"/>
              </a:ext>
            </a:extLst>
          </p:cNvPr>
          <p:cNvSpPr txBox="1">
            <a:spLocks/>
          </p:cNvSpPr>
          <p:nvPr/>
        </p:nvSpPr>
        <p:spPr>
          <a:xfrm>
            <a:off x="666000" y="145318"/>
            <a:ext cx="10800000" cy="793719"/>
          </a:xfrm>
          <a:prstGeom prst="rect">
            <a:avLst/>
          </a:prstGeo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… </a:t>
            </a:r>
            <a:r>
              <a:rPr lang="es-ES" b="1" dirty="0" err="1">
                <a:solidFill>
                  <a:srgbClr val="7030A0"/>
                </a:solidFill>
              </a:rPr>
              <a:t>calculating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Pr</a:t>
            </a:r>
            <a:r>
              <a:rPr lang="es-ES" b="1" baseline="-25000" dirty="0" err="1">
                <a:solidFill>
                  <a:srgbClr val="7030A0"/>
                </a:solidFill>
              </a:rPr>
              <a:t>F</a:t>
            </a:r>
            <a:r>
              <a:rPr lang="es-ES" b="1" dirty="0">
                <a:solidFill>
                  <a:srgbClr val="7030A0"/>
                </a:solidFill>
              </a:rPr>
              <a:t>(u) </a:t>
            </a:r>
            <a:r>
              <a:rPr lang="es-ES" b="1" i="1" dirty="0" err="1">
                <a:solidFill>
                  <a:srgbClr val="7030A0"/>
                </a:solidFill>
              </a:rPr>
              <a:t>with</a:t>
            </a:r>
            <a:r>
              <a:rPr lang="es-ES" b="1" i="1" dirty="0">
                <a:solidFill>
                  <a:srgbClr val="7030A0"/>
                </a:solidFill>
              </a:rPr>
              <a:t> matrices </a:t>
            </a:r>
          </a:p>
        </p:txBody>
      </p:sp>
      <p:sp>
        <p:nvSpPr>
          <p:cNvPr id="10" name="Abrir corchete 9">
            <a:extLst>
              <a:ext uri="{FF2B5EF4-FFF2-40B4-BE49-F238E27FC236}">
                <a16:creationId xmlns:a16="http://schemas.microsoft.com/office/drawing/2014/main" id="{5B1E6705-3226-56A3-E347-EF4095B4AEFB}"/>
              </a:ext>
            </a:extLst>
          </p:cNvPr>
          <p:cNvSpPr/>
          <p:nvPr/>
        </p:nvSpPr>
        <p:spPr>
          <a:xfrm>
            <a:off x="2181434" y="3951372"/>
            <a:ext cx="58329" cy="1785998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Abrir corchete 18">
            <a:extLst>
              <a:ext uri="{FF2B5EF4-FFF2-40B4-BE49-F238E27FC236}">
                <a16:creationId xmlns:a16="http://schemas.microsoft.com/office/drawing/2014/main" id="{6AD13C9E-2C45-39BE-F22C-5DE72BF3C99A}"/>
              </a:ext>
            </a:extLst>
          </p:cNvPr>
          <p:cNvSpPr/>
          <p:nvPr/>
        </p:nvSpPr>
        <p:spPr>
          <a:xfrm flipH="1">
            <a:off x="2645078" y="3927616"/>
            <a:ext cx="112746" cy="1809754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Flecha: a la derecha 22">
            <a:extLst>
              <a:ext uri="{FF2B5EF4-FFF2-40B4-BE49-F238E27FC236}">
                <a16:creationId xmlns:a16="http://schemas.microsoft.com/office/drawing/2014/main" id="{45BF1BF6-CA8A-47AE-07F5-E3940EA1F9AB}"/>
              </a:ext>
            </a:extLst>
          </p:cNvPr>
          <p:cNvSpPr/>
          <p:nvPr/>
        </p:nvSpPr>
        <p:spPr>
          <a:xfrm>
            <a:off x="3261338" y="4499055"/>
            <a:ext cx="1353507" cy="484632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Marcador de contenido 2">
            <a:extLst>
              <a:ext uri="{FF2B5EF4-FFF2-40B4-BE49-F238E27FC236}">
                <a16:creationId xmlns:a16="http://schemas.microsoft.com/office/drawing/2014/main" id="{AF871066-C718-70F1-0AF1-217587E7FA58}"/>
              </a:ext>
            </a:extLst>
          </p:cNvPr>
          <p:cNvSpPr txBox="1">
            <a:spLocks/>
          </p:cNvSpPr>
          <p:nvPr/>
        </p:nvSpPr>
        <p:spPr>
          <a:xfrm>
            <a:off x="6132649" y="4453699"/>
            <a:ext cx="4542395" cy="2005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dirty="0">
                <a:solidFill>
                  <a:srgbClr val="00B0F0"/>
                </a:solidFill>
                <a:latin typeface="Comic Sans MS" panose="030F0702030302020204" pitchFamily="66" charset="0"/>
              </a:rPr>
              <a:t>( (C</a:t>
            </a:r>
            <a:r>
              <a:rPr lang="es-ES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F</a:t>
            </a:r>
            <a:r>
              <a:rPr lang="es-ES" dirty="0">
                <a:solidFill>
                  <a:srgbClr val="00B0F0"/>
                </a:solidFill>
                <a:latin typeface="Comic Sans MS" panose="030F0702030302020204" pitchFamily="66" charset="0"/>
              </a:rPr>
              <a:t>)</a:t>
            </a:r>
            <a:r>
              <a:rPr lang="es-ES" baseline="30000" dirty="0">
                <a:solidFill>
                  <a:srgbClr val="00B0F0"/>
                </a:solidFill>
                <a:latin typeface="Comic Sans MS" panose="030F0702030302020204" pitchFamily="66" charset="0"/>
              </a:rPr>
              <a:t>T </a:t>
            </a:r>
            <a:r>
              <a:rPr lang="es-ES" dirty="0">
                <a:solidFill>
                  <a:srgbClr val="00B0F0"/>
                </a:solidFill>
                <a:latin typeface="Comic Sans MS" panose="030F0702030302020204" pitchFamily="66" charset="0"/>
              </a:rPr>
              <a:t>G C</a:t>
            </a:r>
            <a:r>
              <a:rPr lang="es-ES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F </a:t>
            </a:r>
            <a:r>
              <a:rPr lang="es-ES" dirty="0">
                <a:solidFill>
                  <a:srgbClr val="00B0F0"/>
                </a:solidFill>
                <a:latin typeface="Comic Sans MS" panose="030F0702030302020204" pitchFamily="66" charset="0"/>
              </a:rPr>
              <a:t>)</a:t>
            </a:r>
            <a:r>
              <a:rPr lang="es-ES" baseline="30000" dirty="0">
                <a:solidFill>
                  <a:srgbClr val="00B0F0"/>
                </a:solidFill>
                <a:latin typeface="Comic Sans MS" panose="030F0702030302020204" pitchFamily="66" charset="0"/>
              </a:rPr>
              <a:t>-1  </a:t>
            </a:r>
            <a:r>
              <a:rPr lang="es-ES" dirty="0">
                <a:solidFill>
                  <a:srgbClr val="00B0F0"/>
                </a:solidFill>
                <a:latin typeface="Comic Sans MS" panose="030F0702030302020204" pitchFamily="66" charset="0"/>
              </a:rPr>
              <a:t>(C</a:t>
            </a:r>
            <a:r>
              <a:rPr lang="es-ES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F</a:t>
            </a:r>
            <a:r>
              <a:rPr lang="es-ES" dirty="0">
                <a:solidFill>
                  <a:srgbClr val="00B0F0"/>
                </a:solidFill>
                <a:latin typeface="Comic Sans MS" panose="030F0702030302020204" pitchFamily="66" charset="0"/>
              </a:rPr>
              <a:t>)</a:t>
            </a:r>
            <a:r>
              <a:rPr lang="es-ES" baseline="30000" dirty="0">
                <a:solidFill>
                  <a:srgbClr val="00B0F0"/>
                </a:solidFill>
                <a:latin typeface="Comic Sans MS" panose="030F0702030302020204" pitchFamily="66" charset="0"/>
              </a:rPr>
              <a:t>T </a:t>
            </a:r>
            <a:r>
              <a:rPr lang="es-ES" dirty="0">
                <a:solidFill>
                  <a:srgbClr val="00B0F0"/>
                </a:solidFill>
                <a:latin typeface="Comic Sans MS" panose="030F0702030302020204" pitchFamily="66" charset="0"/>
              </a:rPr>
              <a:t>G C</a:t>
            </a:r>
            <a:r>
              <a:rPr lang="es-ES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u</a:t>
            </a:r>
            <a:r>
              <a:rPr lang="es-ES" dirty="0">
                <a:solidFill>
                  <a:srgbClr val="00B0F0"/>
                </a:solidFill>
                <a:latin typeface="Comic Sans MS" panose="030F0702030302020204" pitchFamily="66" charset="0"/>
              </a:rPr>
              <a:t>   </a:t>
            </a:r>
            <a:endParaRPr lang="es-E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baseline="30000" dirty="0">
                <a:solidFill>
                  <a:srgbClr val="00B0F0"/>
                </a:solidFill>
                <a:latin typeface="Comic Sans MS" panose="030F0702030302020204" pitchFamily="66" charset="0"/>
              </a:rPr>
              <a:t>   </a:t>
            </a:r>
          </a:p>
          <a:p>
            <a:pPr marL="0" indent="0">
              <a:buNone/>
            </a:pPr>
            <a:endParaRPr lang="es-ES" sz="2600" baseline="30000" dirty="0">
              <a:latin typeface="Comic Sans MS" panose="030F0702030302020204" pitchFamily="66" charset="0"/>
            </a:endParaRP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FC8FF616-1204-7B15-D50F-A14EE41F2495}"/>
              </a:ext>
            </a:extLst>
          </p:cNvPr>
          <p:cNvSpPr txBox="1">
            <a:spLocks/>
          </p:cNvSpPr>
          <p:nvPr/>
        </p:nvSpPr>
        <p:spPr>
          <a:xfrm>
            <a:off x="1398126" y="1702989"/>
            <a:ext cx="688151" cy="2188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a</a:t>
            </a:r>
            <a:r>
              <a:rPr lang="es-ES" sz="2600" baseline="-25000" dirty="0">
                <a:latin typeface="Comic Sans MS" panose="030F0702030302020204" pitchFamily="66" charset="0"/>
              </a:rPr>
              <a:t>1  </a:t>
            </a:r>
            <a:r>
              <a:rPr lang="es-ES" sz="2600" dirty="0"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a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   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…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a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         </a:t>
            </a: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CBA02413-15D6-21C8-B82B-4CB8D48DAE04}"/>
              </a:ext>
            </a:extLst>
          </p:cNvPr>
          <p:cNvSpPr txBox="1">
            <a:spLocks/>
          </p:cNvSpPr>
          <p:nvPr/>
        </p:nvSpPr>
        <p:spPr>
          <a:xfrm>
            <a:off x="210588" y="2466403"/>
            <a:ext cx="11892922" cy="2249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C</a:t>
            </a:r>
            <a:r>
              <a:rPr lang="es-ES" baseline="-25000" dirty="0">
                <a:latin typeface="Comic Sans MS" panose="030F0702030302020204" pitchFamily="66" charset="0"/>
              </a:rPr>
              <a:t>F               </a:t>
            </a:r>
            <a:r>
              <a:rPr lang="es-ES" sz="2600" dirty="0" err="1">
                <a:latin typeface="Comic Sans MS" panose="030F0702030302020204" pitchFamily="66" charset="0"/>
              </a:rPr>
              <a:t>gives</a:t>
            </a:r>
            <a:r>
              <a:rPr lang="es-ES" sz="2600" dirty="0">
                <a:latin typeface="Comic Sans MS" panose="030F0702030302020204" pitchFamily="66" charset="0"/>
              </a:rPr>
              <a:t> as a </a:t>
            </a:r>
            <a:r>
              <a:rPr lang="es-ES" sz="2600" dirty="0" err="1">
                <a:latin typeface="Comic Sans MS" panose="030F0702030302020204" pitchFamily="66" charset="0"/>
              </a:rPr>
              <a:t>result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the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components</a:t>
            </a:r>
            <a:r>
              <a:rPr lang="es-ES" sz="2600" dirty="0">
                <a:latin typeface="Comic Sans MS" panose="030F0702030302020204" pitchFamily="66" charset="0"/>
              </a:rPr>
              <a:t> in basis V (as a </a:t>
            </a:r>
            <a:r>
              <a:rPr lang="es-ES" sz="2600" dirty="0" err="1">
                <a:latin typeface="Comic Sans MS" panose="030F0702030302020204" pitchFamily="66" charset="0"/>
              </a:rPr>
              <a:t>column</a:t>
            </a:r>
            <a:r>
              <a:rPr lang="es-ES" sz="2600" dirty="0">
                <a:latin typeface="Comic Sans MS" panose="030F0702030302020204" pitchFamily="66" charset="0"/>
              </a:rPr>
              <a:t>)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         </a:t>
            </a:r>
            <a:r>
              <a:rPr lang="es-ES" sz="2600" dirty="0" err="1">
                <a:latin typeface="Comic Sans MS" panose="030F0702030302020204" pitchFamily="66" charset="0"/>
              </a:rPr>
              <a:t>of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f</a:t>
            </a:r>
            <a:r>
              <a:rPr lang="es-ES" sz="28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+ a</a:t>
            </a:r>
            <a:r>
              <a:rPr lang="es-ES" sz="28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f</a:t>
            </a:r>
            <a:r>
              <a:rPr lang="es-ES" sz="28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+ </a:t>
            </a:r>
            <a:r>
              <a:rPr lang="es-ES" sz="2800" dirty="0">
                <a:solidFill>
                  <a:srgbClr val="0070C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∙∙∙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+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800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</a:t>
            </a:r>
            <a:r>
              <a:rPr lang="es-ES" baseline="-25000" dirty="0">
                <a:latin typeface="Comic Sans MS" panose="030F0702030302020204" pitchFamily="66" charset="0"/>
              </a:rPr>
              <a:t>  </a:t>
            </a:r>
            <a:r>
              <a:rPr lang="es-ES" sz="2600" dirty="0">
                <a:latin typeface="Comic Sans MS" panose="030F0702030302020204" pitchFamily="66" charset="0"/>
              </a:rPr>
              <a:t>(that </a:t>
            </a:r>
            <a:r>
              <a:rPr lang="es-ES" sz="2600" dirty="0" err="1">
                <a:latin typeface="Comic Sans MS" panose="030F0702030302020204" pitchFamily="66" charset="0"/>
              </a:rPr>
              <a:t>is</a:t>
            </a:r>
            <a:r>
              <a:rPr lang="es-ES" sz="2600" dirty="0">
                <a:latin typeface="Comic Sans MS" panose="030F0702030302020204" pitchFamily="66" charset="0"/>
              </a:rPr>
              <a:t>, </a:t>
            </a:r>
            <a:r>
              <a:rPr lang="es-ES" sz="2600" dirty="0" err="1">
                <a:latin typeface="Comic Sans MS" panose="030F0702030302020204" pitchFamily="66" charset="0"/>
              </a:rPr>
              <a:t>of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Pr</a:t>
            </a:r>
            <a:r>
              <a:rPr lang="es-ES" sz="2600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(u)</a:t>
            </a:r>
            <a:r>
              <a:rPr lang="es-ES" sz="2600" dirty="0">
                <a:latin typeface="Comic Sans MS" panose="030F0702030302020204" pitchFamily="66" charset="0"/>
              </a:rPr>
              <a:t>), </a:t>
            </a:r>
            <a:r>
              <a:rPr lang="es-ES" sz="2600" dirty="0" err="1">
                <a:latin typeface="Comic Sans MS" panose="030F0702030302020204" pitchFamily="66" charset="0"/>
              </a:rPr>
              <a:t>we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then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have</a:t>
            </a:r>
            <a:r>
              <a:rPr lang="es-ES" sz="2600" dirty="0">
                <a:latin typeface="Comic Sans MS" panose="030F0702030302020204" pitchFamily="66" charset="0"/>
              </a:rPr>
              <a:t>:                                                                </a:t>
            </a:r>
          </a:p>
          <a:p>
            <a:pPr marL="0" indent="0">
              <a:buNone/>
            </a:pPr>
            <a:endParaRPr lang="es-ES" sz="2600" baseline="30000" dirty="0">
              <a:latin typeface="Comic Sans MS" panose="030F0702030302020204" pitchFamily="66" charset="0"/>
            </a:endParaRPr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BE33B470-F5C3-DB0A-1F46-23B303CC7970}"/>
              </a:ext>
            </a:extLst>
          </p:cNvPr>
          <p:cNvSpPr txBox="1">
            <a:spLocks/>
          </p:cNvSpPr>
          <p:nvPr/>
        </p:nvSpPr>
        <p:spPr>
          <a:xfrm>
            <a:off x="759087" y="4392573"/>
            <a:ext cx="3231816" cy="962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P</a:t>
            </a:r>
            <a:r>
              <a:rPr lang="es-ES" baseline="-25000" dirty="0">
                <a:latin typeface="Comic Sans MS" panose="030F0702030302020204" pitchFamily="66" charset="0"/>
              </a:rPr>
              <a:t>u</a:t>
            </a:r>
            <a:r>
              <a:rPr lang="es-ES" dirty="0">
                <a:latin typeface="Comic Sans MS" panose="030F0702030302020204" pitchFamily="66" charset="0"/>
              </a:rPr>
              <a:t>    C</a:t>
            </a:r>
            <a:r>
              <a:rPr lang="es-ES" baseline="-25000" dirty="0">
                <a:latin typeface="Comic Sans MS" panose="030F0702030302020204" pitchFamily="66" charset="0"/>
              </a:rPr>
              <a:t>F  </a:t>
            </a:r>
            <a:endParaRPr lang="es-ES" sz="2600" baseline="30000" dirty="0">
              <a:latin typeface="Comic Sans MS" panose="030F0702030302020204" pitchFamily="66" charset="0"/>
            </a:endParaRPr>
          </a:p>
        </p:txBody>
      </p:sp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D6F9BBEB-63F2-268F-56E8-1A173C165F32}"/>
              </a:ext>
            </a:extLst>
          </p:cNvPr>
          <p:cNvSpPr txBox="1">
            <a:spLocks/>
          </p:cNvSpPr>
          <p:nvPr/>
        </p:nvSpPr>
        <p:spPr>
          <a:xfrm>
            <a:off x="2186292" y="3838773"/>
            <a:ext cx="688151" cy="2188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a</a:t>
            </a:r>
            <a:r>
              <a:rPr lang="es-ES" sz="2600" baseline="-25000" dirty="0">
                <a:latin typeface="Comic Sans MS" panose="030F0702030302020204" pitchFamily="66" charset="0"/>
              </a:rPr>
              <a:t>1  </a:t>
            </a:r>
            <a:r>
              <a:rPr lang="es-ES" sz="2600" dirty="0"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a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   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…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a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         </a:t>
            </a: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8" name="Marcador de contenido 2">
            <a:extLst>
              <a:ext uri="{FF2B5EF4-FFF2-40B4-BE49-F238E27FC236}">
                <a16:creationId xmlns:a16="http://schemas.microsoft.com/office/drawing/2014/main" id="{151F62E5-3DBD-B7E8-6297-C85B9D31CE71}"/>
              </a:ext>
            </a:extLst>
          </p:cNvPr>
          <p:cNvSpPr txBox="1">
            <a:spLocks/>
          </p:cNvSpPr>
          <p:nvPr/>
        </p:nvSpPr>
        <p:spPr>
          <a:xfrm>
            <a:off x="4986749" y="4469050"/>
            <a:ext cx="3231816" cy="962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P</a:t>
            </a:r>
            <a:r>
              <a:rPr lang="es-ES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u</a:t>
            </a:r>
            <a:r>
              <a:rPr lang="es-ES" dirty="0">
                <a:latin typeface="Comic Sans MS" panose="030F0702030302020204" pitchFamily="66" charset="0"/>
              </a:rPr>
              <a:t>    </a:t>
            </a:r>
            <a:r>
              <a:rPr lang="es-ES" dirty="0">
                <a:solidFill>
                  <a:srgbClr val="00B0F0"/>
                </a:solidFill>
                <a:latin typeface="Comic Sans MS" panose="030F0702030302020204" pitchFamily="66" charset="0"/>
              </a:rPr>
              <a:t>C</a:t>
            </a:r>
            <a:r>
              <a:rPr lang="es-ES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F </a:t>
            </a:r>
            <a:r>
              <a:rPr lang="es-ES" baseline="-25000" dirty="0">
                <a:latin typeface="Comic Sans MS" panose="030F0702030302020204" pitchFamily="66" charset="0"/>
              </a:rPr>
              <a:t> </a:t>
            </a:r>
            <a:endParaRPr lang="es-ES" sz="2600" baseline="30000" dirty="0">
              <a:latin typeface="Comic Sans MS" panose="030F0702030302020204" pitchFamily="66" charset="0"/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F564CBAD-3A8A-D268-EAE5-ACA8490631EE}"/>
              </a:ext>
            </a:extLst>
          </p:cNvPr>
          <p:cNvSpPr txBox="1"/>
          <p:nvPr/>
        </p:nvSpPr>
        <p:spPr>
          <a:xfrm>
            <a:off x="5448177" y="4454054"/>
            <a:ext cx="34817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500" dirty="0">
                <a:latin typeface="Comic Sans MS" panose="030F0702030302020204" pitchFamily="66" charset="0"/>
              </a:rPr>
              <a:t>=</a:t>
            </a:r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A2C82C8F-F68F-B6D7-F3AC-E171495C4256}"/>
              </a:ext>
            </a:extLst>
          </p:cNvPr>
          <p:cNvSpPr/>
          <p:nvPr/>
        </p:nvSpPr>
        <p:spPr>
          <a:xfrm>
            <a:off x="4951145" y="4210259"/>
            <a:ext cx="5368511" cy="914400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Marcador de contenido 2">
            <a:extLst>
              <a:ext uri="{FF2B5EF4-FFF2-40B4-BE49-F238E27FC236}">
                <a16:creationId xmlns:a16="http://schemas.microsoft.com/office/drawing/2014/main" id="{C338FDA8-424A-6C31-CD4D-1F3E0DEF6EDF}"/>
              </a:ext>
            </a:extLst>
          </p:cNvPr>
          <p:cNvSpPr txBox="1">
            <a:spLocks/>
          </p:cNvSpPr>
          <p:nvPr/>
        </p:nvSpPr>
        <p:spPr>
          <a:xfrm>
            <a:off x="5001741" y="4406153"/>
            <a:ext cx="5779344" cy="2005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                                             ,</a:t>
            </a: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components</a:t>
            </a:r>
            <a:r>
              <a:rPr lang="es-ES" i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of</a:t>
            </a:r>
            <a:r>
              <a:rPr lang="es-ES" i="1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r>
              <a:rPr lang="es-ES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Pr</a:t>
            </a:r>
            <a:r>
              <a:rPr lang="es-ES" i="1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i="1" dirty="0">
                <a:solidFill>
                  <a:srgbClr val="FF0000"/>
                </a:solidFill>
                <a:latin typeface="Comic Sans MS" panose="030F0702030302020204" pitchFamily="66" charset="0"/>
              </a:rPr>
              <a:t>(u)  in V</a:t>
            </a:r>
          </a:p>
          <a:p>
            <a:pPr marL="0" indent="0">
              <a:buNone/>
            </a:pPr>
            <a:r>
              <a:rPr lang="es-ES" baseline="30000" dirty="0">
                <a:solidFill>
                  <a:srgbClr val="00B0F0"/>
                </a:solidFill>
                <a:latin typeface="Comic Sans MS" panose="030F0702030302020204" pitchFamily="66" charset="0"/>
              </a:rPr>
              <a:t>   </a:t>
            </a:r>
          </a:p>
          <a:p>
            <a:pPr marL="0" indent="0">
              <a:buNone/>
            </a:pPr>
            <a:endParaRPr lang="es-ES" sz="2600" baseline="30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7040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0" grpId="0" animBg="1"/>
      <p:bldP spid="19" grpId="0" animBg="1"/>
      <p:bldP spid="23" grpId="0" animBg="1"/>
      <p:bldP spid="28" grpId="0"/>
      <p:bldP spid="6" grpId="0"/>
      <p:bldP spid="7" grpId="0"/>
      <p:bldP spid="18" grpId="0"/>
      <p:bldP spid="21" grpId="0"/>
      <p:bldP spid="22" grpId="0" animBg="1"/>
      <p:bldP spid="2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6C1A26-6C7E-24F6-B2D1-9ED8AC6B5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283" y="261976"/>
            <a:ext cx="11409486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</a:t>
            </a:r>
            <a:r>
              <a:rPr lang="es-ES" b="1" dirty="0" err="1">
                <a:solidFill>
                  <a:srgbClr val="7030A0"/>
                </a:solidFill>
              </a:rPr>
              <a:t>Initial</a:t>
            </a:r>
            <a:r>
              <a:rPr lang="es-ES" b="1" dirty="0">
                <a:solidFill>
                  <a:srgbClr val="7030A0"/>
                </a:solidFill>
              </a:rPr>
              <a:t> data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743255B-8945-B241-78D5-49684A2F13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316" y="1211787"/>
            <a:ext cx="12156833" cy="22701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• 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A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subspace</a:t>
            </a:r>
            <a:r>
              <a:rPr lang="es-ES" dirty="0">
                <a:latin typeface="Comic Sans MS" panose="030F0702030302020204" pitchFamily="66" charset="0"/>
              </a:rPr>
              <a:t> 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of</a:t>
            </a:r>
            <a:r>
              <a:rPr lang="es-ES" dirty="0">
                <a:latin typeface="Comic Sans MS" panose="030F0702030302020204" pitchFamily="66" charset="0"/>
              </a:rPr>
              <a:t> a finite dimensional </a:t>
            </a:r>
            <a:r>
              <a:rPr lang="es-ES" dirty="0" err="1">
                <a:latin typeface="Comic Sans MS" panose="030F0702030302020204" pitchFamily="66" charset="0"/>
              </a:rPr>
              <a:t>euclidean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space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(E</a:t>
            </a:r>
            <a:r>
              <a:rPr lang="es-ES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n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, &lt; | &gt;) </a:t>
            </a:r>
            <a:r>
              <a:rPr lang="es-ES" dirty="0">
                <a:latin typeface="Comic Sans MS" panose="030F0702030302020204" pitchFamily="66" charset="0"/>
              </a:rPr>
              <a:t>,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</a:t>
            </a:r>
            <a:r>
              <a:rPr lang="es-ES" dirty="0" err="1">
                <a:latin typeface="Comic Sans MS" panose="030F0702030302020204" pitchFamily="66" charset="0"/>
              </a:rPr>
              <a:t>where</a:t>
            </a:r>
            <a:r>
              <a:rPr lang="es-ES" dirty="0">
                <a:latin typeface="Comic Sans MS" panose="030F0702030302020204" pitchFamily="66" charset="0"/>
              </a:rPr>
              <a:t> E</a:t>
            </a:r>
            <a:r>
              <a:rPr lang="es-ES" baseline="-25000" dirty="0">
                <a:latin typeface="Comic Sans MS" panose="030F0702030302020204" pitchFamily="66" charset="0"/>
              </a:rPr>
              <a:t>n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is</a:t>
            </a:r>
            <a:r>
              <a:rPr lang="es-ES" dirty="0">
                <a:latin typeface="Comic Sans MS" panose="030F0702030302020204" pitchFamily="66" charset="0"/>
              </a:rPr>
              <a:t> a linear </a:t>
            </a:r>
            <a:r>
              <a:rPr lang="es-ES" dirty="0" err="1">
                <a:latin typeface="Comic Sans MS" panose="030F0702030302020204" pitchFamily="66" charset="0"/>
              </a:rPr>
              <a:t>space</a:t>
            </a:r>
            <a:r>
              <a:rPr lang="es-ES" dirty="0">
                <a:latin typeface="Comic Sans MS" panose="030F0702030302020204" pitchFamily="66" charset="0"/>
              </a:rPr>
              <a:t> (n = </a:t>
            </a:r>
            <a:r>
              <a:rPr lang="es-ES" dirty="0" err="1">
                <a:latin typeface="Comic Sans MS" panose="030F0702030302020204" pitchFamily="66" charset="0"/>
              </a:rPr>
              <a:t>dimension</a:t>
            </a:r>
            <a:r>
              <a:rPr lang="es-ES" dirty="0">
                <a:latin typeface="Comic Sans MS" panose="030F0702030302020204" pitchFamily="66" charset="0"/>
              </a:rPr>
              <a:t> of E</a:t>
            </a:r>
            <a:r>
              <a:rPr lang="es-ES" baseline="-25000" dirty="0">
                <a:latin typeface="Comic Sans MS" panose="030F0702030302020204" pitchFamily="66" charset="0"/>
              </a:rPr>
              <a:t>n</a:t>
            </a:r>
            <a:r>
              <a:rPr lang="es-ES" dirty="0">
                <a:latin typeface="Comic Sans MS" panose="030F0702030302020204" pitchFamily="66" charset="0"/>
              </a:rPr>
              <a:t>, n &gt; 0) </a:t>
            </a:r>
            <a:r>
              <a:rPr lang="es-ES" dirty="0" err="1">
                <a:latin typeface="Comic Sans MS" panose="030F0702030302020204" pitchFamily="66" charset="0"/>
              </a:rPr>
              <a:t>over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the</a:t>
            </a:r>
            <a:r>
              <a:rPr lang="es-ES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</a:t>
            </a:r>
            <a:r>
              <a:rPr lang="es-ES" dirty="0" err="1">
                <a:latin typeface="Comic Sans MS" panose="030F0702030302020204" pitchFamily="66" charset="0"/>
              </a:rPr>
              <a:t>scalars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field</a:t>
            </a:r>
            <a:r>
              <a:rPr lang="es-ES">
                <a:latin typeface="Comic Sans MS" panose="030F0702030302020204" pitchFamily="66" charset="0"/>
              </a:rPr>
              <a:t> </a:t>
            </a:r>
            <a:r>
              <a:rPr lang="es-ES">
                <a:solidFill>
                  <a:srgbClr val="FF0000"/>
                </a:solidFill>
                <a:latin typeface="Comic Sans MS" panose="030F0702030302020204" pitchFamily="66" charset="0"/>
              </a:rPr>
              <a:t>K = R</a:t>
            </a:r>
            <a:r>
              <a:rPr lang="es-ES">
                <a:latin typeface="Comic Sans MS" panose="030F0702030302020204" pitchFamily="66" charset="0"/>
              </a:rPr>
              <a:t> </a:t>
            </a:r>
            <a:r>
              <a:rPr lang="es-ES" dirty="0">
                <a:latin typeface="Comic Sans MS" panose="030F0702030302020204" pitchFamily="66" charset="0"/>
              </a:rPr>
              <a:t>(real </a:t>
            </a:r>
            <a:r>
              <a:rPr lang="es-ES" dirty="0" err="1">
                <a:latin typeface="Comic Sans MS" panose="030F0702030302020204" pitchFamily="66" charset="0"/>
              </a:rPr>
              <a:t>numbers</a:t>
            </a:r>
            <a:r>
              <a:rPr lang="es-ES" dirty="0">
                <a:latin typeface="Comic Sans MS" panose="030F0702030302020204" pitchFamily="66" charset="0"/>
              </a:rPr>
              <a:t>). </a:t>
            </a:r>
          </a:p>
          <a:p>
            <a:pPr marL="0" indent="0">
              <a:buNone/>
            </a:pP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• 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A vector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u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dirty="0">
                <a:latin typeface="Comic Sans MS" panose="030F0702030302020204" pitchFamily="66" charset="0"/>
                <a:ea typeface="Cambria Math" panose="02040503050406030204" pitchFamily="18" charset="0"/>
              </a:rPr>
              <a:t>∈ 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E</a:t>
            </a:r>
            <a:r>
              <a:rPr lang="es-ES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n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.</a:t>
            </a:r>
            <a:endParaRPr lang="es-E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36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B55834D4-70A0-2864-FDD2-142FD7E5EB42}"/>
              </a:ext>
            </a:extLst>
          </p:cNvPr>
          <p:cNvSpPr txBox="1">
            <a:spLocks/>
          </p:cNvSpPr>
          <p:nvPr/>
        </p:nvSpPr>
        <p:spPr>
          <a:xfrm>
            <a:off x="498231" y="3794126"/>
            <a:ext cx="11195538" cy="793719"/>
          </a:xfrm>
          <a:prstGeom prst="rect">
            <a:avLst/>
          </a:prstGeo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   </a:t>
            </a:r>
            <a:r>
              <a:rPr lang="es-ES" b="1" dirty="0" err="1">
                <a:solidFill>
                  <a:srgbClr val="7030A0"/>
                </a:solidFill>
              </a:rPr>
              <a:t>The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objective</a:t>
            </a:r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F471192C-D083-B214-75B3-247D4636AB4A}"/>
              </a:ext>
            </a:extLst>
          </p:cNvPr>
          <p:cNvSpPr txBox="1">
            <a:spLocks/>
          </p:cNvSpPr>
          <p:nvPr/>
        </p:nvSpPr>
        <p:spPr>
          <a:xfrm>
            <a:off x="284283" y="4587845"/>
            <a:ext cx="11409486" cy="22701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• </a:t>
            </a:r>
            <a:r>
              <a:rPr lang="es-ES" dirty="0">
                <a:latin typeface="Comic Sans MS" panose="030F0702030302020204" pitchFamily="66" charset="0"/>
              </a:rPr>
              <a:t>To </a:t>
            </a:r>
            <a:r>
              <a:rPr lang="es-ES" dirty="0" err="1">
                <a:latin typeface="Comic Sans MS" panose="030F0702030302020204" pitchFamily="66" charset="0"/>
              </a:rPr>
              <a:t>present</a:t>
            </a:r>
            <a:r>
              <a:rPr lang="es-ES" dirty="0">
                <a:latin typeface="Comic Sans MS" panose="030F0702030302020204" pitchFamily="66" charset="0"/>
              </a:rPr>
              <a:t> a </a:t>
            </a:r>
            <a:r>
              <a:rPr lang="es-ES" dirty="0" err="1">
                <a:latin typeface="Comic Sans MS" panose="030F0702030302020204" pitchFamily="66" charset="0"/>
              </a:rPr>
              <a:t>method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for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calculating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the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orthogonal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projection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  u onto F (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Pr</a:t>
            </a:r>
            <a:r>
              <a:rPr lang="es-ES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(u) ).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• To use matrices in </a:t>
            </a:r>
            <a:r>
              <a:rPr lang="es-ES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order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to </a:t>
            </a:r>
            <a:r>
              <a:rPr lang="es-ES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obtain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a compact </a:t>
            </a:r>
            <a:r>
              <a:rPr lang="es-ES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expression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of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Pr</a:t>
            </a:r>
            <a:r>
              <a:rPr lang="es-ES" baseline="-25000" dirty="0" err="1">
                <a:latin typeface="Comic Sans MS" panose="030F0702030302020204" pitchFamily="66" charset="0"/>
              </a:rPr>
              <a:t>F</a:t>
            </a:r>
            <a:r>
              <a:rPr lang="es-ES" dirty="0">
                <a:latin typeface="Comic Sans MS" panose="030F0702030302020204" pitchFamily="66" charset="0"/>
              </a:rPr>
              <a:t>(u).</a:t>
            </a:r>
          </a:p>
          <a:p>
            <a:pPr marL="0" indent="0">
              <a:buNone/>
            </a:pPr>
            <a:endParaRPr lang="es-ES" sz="30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endParaRPr lang="es-ES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endParaRPr lang="es-ES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baseline="-25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6126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3C1E59-3CEE-AED4-615E-BAFE02C9A1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ángulo 20">
            <a:extLst>
              <a:ext uri="{FF2B5EF4-FFF2-40B4-BE49-F238E27FC236}">
                <a16:creationId xmlns:a16="http://schemas.microsoft.com/office/drawing/2014/main" id="{570D8D20-A782-16F0-9235-2A57332E7B12}"/>
              </a:ext>
            </a:extLst>
          </p:cNvPr>
          <p:cNvSpPr/>
          <p:nvPr/>
        </p:nvSpPr>
        <p:spPr>
          <a:xfrm>
            <a:off x="543417" y="401590"/>
            <a:ext cx="11509430" cy="3364165"/>
          </a:xfrm>
          <a:prstGeom prst="rect">
            <a:avLst/>
          </a:prstGeom>
          <a:solidFill>
            <a:schemeClr val="bg1">
              <a:lumMod val="85000"/>
              <a:alpha val="49804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C50E89AA-B3DE-AC86-CF1C-0243CA89069C}"/>
              </a:ext>
            </a:extLst>
          </p:cNvPr>
          <p:cNvSpPr txBox="1">
            <a:spLocks/>
          </p:cNvSpPr>
          <p:nvPr/>
        </p:nvSpPr>
        <p:spPr>
          <a:xfrm>
            <a:off x="3069340" y="-1"/>
            <a:ext cx="9122660" cy="224045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s-ES_tradnl" sz="2500" dirty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s-ES_tradnl" sz="2500" dirty="0" err="1">
                <a:latin typeface="Comic Sans MS" panose="030F0702030302020204" pitchFamily="66" charset="0"/>
                <a:cs typeface="Arial" panose="020B0604020202020204" pitchFamily="34" charset="0"/>
              </a:rPr>
              <a:t>Let</a:t>
            </a: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(R</a:t>
            </a:r>
            <a:r>
              <a:rPr lang="es-ES_tradnl" sz="2500" baseline="30000" dirty="0">
                <a:latin typeface="Comic Sans MS" panose="030F0702030302020204" pitchFamily="66" charset="0"/>
                <a:cs typeface="Arial" panose="020B0604020202020204" pitchFamily="34" charset="0"/>
              </a:rPr>
              <a:t>4</a:t>
            </a:r>
            <a:r>
              <a:rPr lang="es-ES" sz="2500" dirty="0">
                <a:latin typeface="Comic Sans MS" panose="030F0702030302020204" pitchFamily="66" charset="0"/>
              </a:rPr>
              <a:t>, &lt; | &gt;) be </a:t>
            </a:r>
            <a:r>
              <a:rPr lang="es-ES" sz="2500" dirty="0" err="1">
                <a:latin typeface="Comic Sans MS" panose="030F0702030302020204" pitchFamily="66" charset="0"/>
              </a:rPr>
              <a:t>an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euclidean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space</a:t>
            </a:r>
            <a:r>
              <a:rPr lang="es-ES" sz="2500" dirty="0">
                <a:latin typeface="Comic Sans MS" panose="030F0702030302020204" pitchFamily="66" charset="0"/>
              </a:rPr>
              <a:t>, </a:t>
            </a:r>
            <a:r>
              <a:rPr lang="es-ES" sz="2500" dirty="0" err="1">
                <a:latin typeface="Comic Sans MS" panose="030F0702030302020204" pitchFamily="66" charset="0"/>
              </a:rPr>
              <a:t>where</a:t>
            </a: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V </a:t>
            </a:r>
            <a:r>
              <a:rPr lang="es-ES" sz="2500" dirty="0" err="1">
                <a:latin typeface="Comic Sans MS" panose="030F0702030302020204" pitchFamily="66" charset="0"/>
              </a:rPr>
              <a:t>being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the</a:t>
            </a:r>
            <a:r>
              <a:rPr lang="es-ES" sz="2500" dirty="0">
                <a:latin typeface="Comic Sans MS" panose="030F0702030302020204" pitchFamily="66" charset="0"/>
              </a:rPr>
              <a:t> canonical basis </a:t>
            </a:r>
            <a:r>
              <a:rPr lang="es-ES" sz="2500" dirty="0" err="1">
                <a:latin typeface="Comic Sans MS" panose="030F0702030302020204" pitchFamily="66" charset="0"/>
              </a:rPr>
              <a:t>of</a:t>
            </a:r>
            <a:r>
              <a:rPr lang="es-ES" sz="2500" dirty="0">
                <a:latin typeface="Comic Sans MS" panose="030F0702030302020204" pitchFamily="66" charset="0"/>
              </a:rPr>
              <a:t> R</a:t>
            </a:r>
            <a:r>
              <a:rPr lang="es-ES" sz="2500" baseline="30000" dirty="0">
                <a:latin typeface="Comic Sans MS" panose="030F0702030302020204" pitchFamily="66" charset="0"/>
              </a:rPr>
              <a:t>4</a:t>
            </a:r>
            <a:r>
              <a:rPr lang="es-ES" sz="2500" dirty="0">
                <a:latin typeface="Comic Sans MS" panose="030F0702030302020204" pitchFamily="66" charset="0"/>
              </a:rPr>
              <a:t>.</a:t>
            </a:r>
            <a:r>
              <a:rPr lang="es-ES" sz="2500" baseline="300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Let</a:t>
            </a:r>
            <a:r>
              <a:rPr lang="es-ES" sz="2500" dirty="0">
                <a:latin typeface="Comic Sans MS" panose="030F0702030302020204" pitchFamily="66" charset="0"/>
              </a:rPr>
              <a:t> u = (1,3,0,-3) </a:t>
            </a:r>
            <a:r>
              <a:rPr lang="es-ES" sz="25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R</a:t>
            </a:r>
            <a:r>
              <a:rPr lang="es-ES" sz="2500" baseline="30000" dirty="0">
                <a:latin typeface="Comic Sans MS" panose="030F0702030302020204" pitchFamily="66" charset="0"/>
                <a:ea typeface="Yu Gothic UI" panose="020B0500000000000000" pitchFamily="34" charset="-128"/>
              </a:rPr>
              <a:t>4</a:t>
            </a:r>
            <a:r>
              <a:rPr lang="es-ES" sz="2500" dirty="0"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be a vector, and </a:t>
            </a:r>
            <a:r>
              <a:rPr lang="es-ES" sz="2500" dirty="0" err="1">
                <a:latin typeface="Comic Sans MS" panose="030F0702030302020204" pitchFamily="66" charset="0"/>
              </a:rPr>
              <a:t>let</a:t>
            </a:r>
            <a:r>
              <a:rPr lang="es-ES" sz="2500" dirty="0">
                <a:latin typeface="Comic Sans MS" panose="030F0702030302020204" pitchFamily="66" charset="0"/>
              </a:rPr>
              <a:t>  F = &lt; f</a:t>
            </a:r>
            <a:r>
              <a:rPr lang="es-ES" sz="2500" baseline="-25000" dirty="0">
                <a:latin typeface="Comic Sans MS" panose="030F0702030302020204" pitchFamily="66" charset="0"/>
              </a:rPr>
              <a:t>1</a:t>
            </a:r>
            <a:r>
              <a:rPr lang="es-ES" sz="2500" dirty="0">
                <a:latin typeface="Comic Sans MS" panose="030F0702030302020204" pitchFamily="66" charset="0"/>
              </a:rPr>
              <a:t>=(1,2,0,1), f</a:t>
            </a:r>
            <a:r>
              <a:rPr lang="es-ES" sz="2500" baseline="-25000" dirty="0">
                <a:latin typeface="Comic Sans MS" panose="030F0702030302020204" pitchFamily="66" charset="0"/>
              </a:rPr>
              <a:t>2</a:t>
            </a:r>
            <a:r>
              <a:rPr lang="es-ES" sz="2500" dirty="0">
                <a:latin typeface="Comic Sans MS" panose="030F0702030302020204" pitchFamily="66" charset="0"/>
              </a:rPr>
              <a:t>=(2,0,-1,1) &gt;  be a 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subspace</a:t>
            </a:r>
            <a:r>
              <a:rPr lang="es-ES" sz="2500" dirty="0">
                <a:latin typeface="Comic Sans MS" panose="030F0702030302020204" pitchFamily="66" charset="0"/>
              </a:rPr>
              <a:t>. </a:t>
            </a:r>
            <a:r>
              <a:rPr lang="es-ES" sz="2500" dirty="0" err="1">
                <a:latin typeface="Comic Sans MS" panose="030F0702030302020204" pitchFamily="66" charset="0"/>
              </a:rPr>
              <a:t>We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calculate</a:t>
            </a:r>
            <a:r>
              <a:rPr lang="es-ES" sz="25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the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projection</a:t>
            </a:r>
            <a:r>
              <a:rPr lang="es-ES" sz="2500" dirty="0">
                <a:latin typeface="Comic Sans MS" panose="030F0702030302020204" pitchFamily="66" charset="0"/>
              </a:rPr>
              <a:t>  </a:t>
            </a:r>
            <a:r>
              <a:rPr lang="es-ES" sz="25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Pr</a:t>
            </a:r>
            <a:r>
              <a:rPr lang="es-ES" sz="25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500" dirty="0">
                <a:solidFill>
                  <a:srgbClr val="FF0000"/>
                </a:solidFill>
                <a:latin typeface="Comic Sans MS" panose="030F0702030302020204" pitchFamily="66" charset="0"/>
              </a:rPr>
              <a:t>(u)  </a:t>
            </a:r>
            <a:r>
              <a:rPr lang="es-ES" sz="2500" i="1" dirty="0" err="1">
                <a:solidFill>
                  <a:srgbClr val="00B0F0"/>
                </a:solidFill>
                <a:latin typeface="Comic Sans MS" panose="030F0702030302020204" pitchFamily="66" charset="0"/>
              </a:rPr>
              <a:t>by</a:t>
            </a:r>
            <a:r>
              <a:rPr lang="es-ES" sz="2500" i="1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s-ES" sz="2500" i="1" dirty="0" err="1">
                <a:solidFill>
                  <a:srgbClr val="00B0F0"/>
                </a:solidFill>
                <a:latin typeface="Comic Sans MS" panose="030F0702030302020204" pitchFamily="66" charset="0"/>
              </a:rPr>
              <a:t>using</a:t>
            </a:r>
            <a:endParaRPr lang="es-ES" sz="2500" i="1" dirty="0">
              <a:solidFill>
                <a:srgbClr val="00B0F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500" i="1" dirty="0">
                <a:solidFill>
                  <a:srgbClr val="00B0F0"/>
                </a:solidFill>
                <a:latin typeface="Comic Sans MS" panose="030F0702030302020204" pitchFamily="66" charset="0"/>
              </a:rPr>
              <a:t> matrices. </a:t>
            </a: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                        </a:t>
            </a:r>
            <a:endParaRPr lang="es-ES" sz="2500" dirty="0">
              <a:latin typeface="Comic Sans MS" panose="030F0702030302020204" pitchFamily="66" charset="0"/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C624764E-B0A6-4068-CEA6-786DC3EB855D}"/>
              </a:ext>
            </a:extLst>
          </p:cNvPr>
          <p:cNvSpPr txBox="1">
            <a:spLocks/>
          </p:cNvSpPr>
          <p:nvPr/>
        </p:nvSpPr>
        <p:spPr>
          <a:xfrm>
            <a:off x="659041" y="454666"/>
            <a:ext cx="2410298" cy="891832"/>
          </a:xfrm>
          <a:prstGeom prst="rect">
            <a:avLst/>
          </a:prstGeom>
          <a:solidFill>
            <a:schemeClr val="bg1">
              <a:lumMod val="65000"/>
            </a:schemeClr>
          </a:solid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3200" b="1" dirty="0" err="1">
                <a:solidFill>
                  <a:schemeClr val="bg1"/>
                </a:solidFill>
              </a:rPr>
              <a:t>Example</a:t>
            </a:r>
            <a:r>
              <a:rPr lang="es-ES" sz="3200" b="1" dirty="0">
                <a:solidFill>
                  <a:schemeClr val="bg1"/>
                </a:solidFill>
              </a:rPr>
              <a:t> 2 </a:t>
            </a:r>
          </a:p>
          <a:p>
            <a:pPr algn="ctr"/>
            <a:r>
              <a:rPr lang="es-ES" sz="3200" b="1" dirty="0">
                <a:solidFill>
                  <a:schemeClr val="bg1"/>
                </a:solidFill>
              </a:rPr>
              <a:t>(</a:t>
            </a:r>
            <a:r>
              <a:rPr lang="es-ES" sz="3200" b="1" dirty="0" err="1">
                <a:solidFill>
                  <a:schemeClr val="bg1"/>
                </a:solidFill>
              </a:rPr>
              <a:t>revisited</a:t>
            </a:r>
            <a:r>
              <a:rPr lang="es-ES" sz="3200" b="1" dirty="0">
                <a:solidFill>
                  <a:schemeClr val="bg1"/>
                </a:solidFill>
              </a:rPr>
              <a:t>) 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B2055FC7-A7B8-6361-34DB-0A8AB93E54F5}"/>
              </a:ext>
            </a:extLst>
          </p:cNvPr>
          <p:cNvSpPr txBox="1"/>
          <p:nvPr/>
        </p:nvSpPr>
        <p:spPr>
          <a:xfrm>
            <a:off x="4750599" y="835901"/>
            <a:ext cx="5272912" cy="166199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               </a:t>
            </a:r>
            <a:r>
              <a:rPr lang="es-ES" sz="2700" dirty="0">
                <a:latin typeface="Comic Sans MS" panose="030F0702030302020204" pitchFamily="66" charset="0"/>
              </a:rPr>
              <a:t>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&lt; | &gt; </a:t>
            </a:r>
            <a:r>
              <a:rPr lang="es-ES" sz="2700" baseline="-25000" dirty="0">
                <a:latin typeface="Comic Sans MS" panose="030F0702030302020204" pitchFamily="66" charset="0"/>
              </a:rPr>
              <a:t>V </a:t>
            </a:r>
            <a:r>
              <a:rPr lang="es-ES" sz="2800" dirty="0">
                <a:latin typeface="Comic Sans MS" panose="030F0702030302020204" pitchFamily="66" charset="0"/>
              </a:rPr>
              <a:t>=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500" dirty="0">
                <a:latin typeface="Comic Sans MS" panose="030F0702030302020204" pitchFamily="66" charset="0"/>
              </a:rPr>
              <a:t>I</a:t>
            </a:r>
            <a:r>
              <a:rPr lang="es-ES" sz="2500" baseline="-25000" dirty="0">
                <a:latin typeface="Comic Sans MS" panose="030F0702030302020204" pitchFamily="66" charset="0"/>
              </a:rPr>
              <a:t>4</a:t>
            </a:r>
            <a:r>
              <a:rPr lang="es-ES" sz="2500" dirty="0">
                <a:latin typeface="Comic Sans MS" panose="030F0702030302020204" pitchFamily="66" charset="0"/>
              </a:rPr>
              <a:t>  (</a:t>
            </a:r>
            <a:r>
              <a:rPr lang="es-ES" sz="2500" dirty="0" err="1">
                <a:latin typeface="Comic Sans MS" panose="030F0702030302020204" pitchFamily="66" charset="0"/>
              </a:rPr>
              <a:t>identity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matrix</a:t>
            </a:r>
            <a:r>
              <a:rPr lang="es-ES" sz="2500" dirty="0">
                <a:latin typeface="Comic Sans MS" panose="030F0702030302020204" pitchFamily="66" charset="0"/>
              </a:rPr>
              <a:t>)        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Abrir corchete 14">
            <a:extLst>
              <a:ext uri="{FF2B5EF4-FFF2-40B4-BE49-F238E27FC236}">
                <a16:creationId xmlns:a16="http://schemas.microsoft.com/office/drawing/2014/main" id="{EE41399D-B101-6146-DC43-B811918B13C5}"/>
              </a:ext>
            </a:extLst>
          </p:cNvPr>
          <p:cNvSpPr/>
          <p:nvPr/>
        </p:nvSpPr>
        <p:spPr>
          <a:xfrm>
            <a:off x="4873146" y="1346498"/>
            <a:ext cx="102253" cy="3204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Abrir corchete 15">
            <a:extLst>
              <a:ext uri="{FF2B5EF4-FFF2-40B4-BE49-F238E27FC236}">
                <a16:creationId xmlns:a16="http://schemas.microsoft.com/office/drawing/2014/main" id="{9A24DCAF-6DE8-0585-4423-467A08168037}"/>
              </a:ext>
            </a:extLst>
          </p:cNvPr>
          <p:cNvSpPr/>
          <p:nvPr/>
        </p:nvSpPr>
        <p:spPr>
          <a:xfrm flipH="1">
            <a:off x="5511394" y="1346498"/>
            <a:ext cx="117635" cy="3240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Abrir corchete 4">
            <a:extLst>
              <a:ext uri="{FF2B5EF4-FFF2-40B4-BE49-F238E27FC236}">
                <a16:creationId xmlns:a16="http://schemas.microsoft.com/office/drawing/2014/main" id="{E66D33D4-3386-7BB4-2E3C-382653DDE8E2}"/>
              </a:ext>
            </a:extLst>
          </p:cNvPr>
          <p:cNvSpPr/>
          <p:nvPr/>
        </p:nvSpPr>
        <p:spPr>
          <a:xfrm>
            <a:off x="3366739" y="4693984"/>
            <a:ext cx="103298" cy="1758462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90C13756-01C3-B3E2-C3C5-593A2F386A3F}"/>
              </a:ext>
            </a:extLst>
          </p:cNvPr>
          <p:cNvSpPr txBox="1">
            <a:spLocks/>
          </p:cNvSpPr>
          <p:nvPr/>
        </p:nvSpPr>
        <p:spPr>
          <a:xfrm>
            <a:off x="659041" y="3905604"/>
            <a:ext cx="11460302" cy="2249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500" dirty="0" err="1">
                <a:solidFill>
                  <a:srgbClr val="0070C0"/>
                </a:solidFill>
              </a:rPr>
              <a:t>We</a:t>
            </a:r>
            <a:r>
              <a:rPr lang="es-ES" sz="2500" dirty="0">
                <a:solidFill>
                  <a:srgbClr val="0070C0"/>
                </a:solidFill>
              </a:rPr>
              <a:t> </a:t>
            </a:r>
            <a:r>
              <a:rPr lang="es-ES" sz="2500" dirty="0" err="1">
                <a:solidFill>
                  <a:srgbClr val="0070C0"/>
                </a:solidFill>
              </a:rPr>
              <a:t>have</a:t>
            </a:r>
            <a:r>
              <a:rPr lang="es-ES" sz="2500" dirty="0">
                <a:solidFill>
                  <a:srgbClr val="0070C0"/>
                </a:solidFill>
              </a:rPr>
              <a:t> </a:t>
            </a:r>
            <a:r>
              <a:rPr lang="es-ES" sz="2500" dirty="0" err="1">
                <a:solidFill>
                  <a:srgbClr val="0070C0"/>
                </a:solidFill>
              </a:rPr>
              <a:t>the</a:t>
            </a:r>
            <a:r>
              <a:rPr lang="es-ES" sz="2500" dirty="0">
                <a:solidFill>
                  <a:srgbClr val="0070C0"/>
                </a:solidFill>
              </a:rPr>
              <a:t> </a:t>
            </a:r>
            <a:r>
              <a:rPr lang="es-ES" sz="2500" dirty="0" err="1">
                <a:solidFill>
                  <a:srgbClr val="0070C0"/>
                </a:solidFill>
              </a:rPr>
              <a:t>following</a:t>
            </a:r>
            <a:r>
              <a:rPr lang="es-ES" sz="2500" dirty="0">
                <a:solidFill>
                  <a:srgbClr val="0070C0"/>
                </a:solidFill>
              </a:rPr>
              <a:t> </a:t>
            </a:r>
            <a:r>
              <a:rPr lang="es-ES" sz="2500" dirty="0" err="1">
                <a:solidFill>
                  <a:srgbClr val="0070C0"/>
                </a:solidFill>
              </a:rPr>
              <a:t>related</a:t>
            </a:r>
            <a:r>
              <a:rPr lang="es-ES" sz="2500" dirty="0">
                <a:solidFill>
                  <a:srgbClr val="0070C0"/>
                </a:solidFill>
              </a:rPr>
              <a:t> matrices:   </a:t>
            </a:r>
          </a:p>
          <a:p>
            <a:pPr marL="0" indent="0">
              <a:buNone/>
            </a:pPr>
            <a:endParaRPr lang="es-ES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  C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F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            ,        C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u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=        ,      G = I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 </a:t>
            </a:r>
            <a:endParaRPr lang="es-ES" sz="26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600" baseline="30000" dirty="0">
              <a:latin typeface="Comic Sans MS" panose="030F0702030302020204" pitchFamily="66" charset="0"/>
            </a:endParaRPr>
          </a:p>
        </p:txBody>
      </p:sp>
      <p:sp>
        <p:nvSpPr>
          <p:cNvPr id="10" name="Marcador de contenido 2">
            <a:extLst>
              <a:ext uri="{FF2B5EF4-FFF2-40B4-BE49-F238E27FC236}">
                <a16:creationId xmlns:a16="http://schemas.microsoft.com/office/drawing/2014/main" id="{C0403379-8EC0-87C2-1230-55567FA7116B}"/>
              </a:ext>
            </a:extLst>
          </p:cNvPr>
          <p:cNvSpPr txBox="1">
            <a:spLocks/>
          </p:cNvSpPr>
          <p:nvPr/>
        </p:nvSpPr>
        <p:spPr>
          <a:xfrm>
            <a:off x="3389768" y="4683232"/>
            <a:ext cx="1153612" cy="2188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1   2   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2   0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0  -1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1    1       </a:t>
            </a: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2" name="Abrir corchete 11">
            <a:extLst>
              <a:ext uri="{FF2B5EF4-FFF2-40B4-BE49-F238E27FC236}">
                <a16:creationId xmlns:a16="http://schemas.microsoft.com/office/drawing/2014/main" id="{4542DD6A-625D-0D07-FD26-F7CD5F631578}"/>
              </a:ext>
            </a:extLst>
          </p:cNvPr>
          <p:cNvSpPr/>
          <p:nvPr/>
        </p:nvSpPr>
        <p:spPr>
          <a:xfrm flipH="1">
            <a:off x="4311914" y="4683232"/>
            <a:ext cx="118837" cy="1793388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Marcador de contenido 2">
            <a:extLst>
              <a:ext uri="{FF2B5EF4-FFF2-40B4-BE49-F238E27FC236}">
                <a16:creationId xmlns:a16="http://schemas.microsoft.com/office/drawing/2014/main" id="{633A987B-BF1B-47F1-36E4-4CF6B9A93B71}"/>
              </a:ext>
            </a:extLst>
          </p:cNvPr>
          <p:cNvSpPr txBox="1">
            <a:spLocks/>
          </p:cNvSpPr>
          <p:nvPr/>
        </p:nvSpPr>
        <p:spPr>
          <a:xfrm>
            <a:off x="6177735" y="4669403"/>
            <a:ext cx="1153612" cy="2188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1      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3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0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-3           </a:t>
            </a: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4" name="Abrir corchete 13">
            <a:extLst>
              <a:ext uri="{FF2B5EF4-FFF2-40B4-BE49-F238E27FC236}">
                <a16:creationId xmlns:a16="http://schemas.microsoft.com/office/drawing/2014/main" id="{B7575376-7F86-7E6B-8118-CFB555F1BC22}"/>
              </a:ext>
            </a:extLst>
          </p:cNvPr>
          <p:cNvSpPr/>
          <p:nvPr/>
        </p:nvSpPr>
        <p:spPr>
          <a:xfrm flipH="1">
            <a:off x="6644611" y="4712986"/>
            <a:ext cx="118837" cy="1793388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Abrir corchete 16">
            <a:extLst>
              <a:ext uri="{FF2B5EF4-FFF2-40B4-BE49-F238E27FC236}">
                <a16:creationId xmlns:a16="http://schemas.microsoft.com/office/drawing/2014/main" id="{FACBD40D-43B8-ADCE-2186-3B050AEAA45B}"/>
              </a:ext>
            </a:extLst>
          </p:cNvPr>
          <p:cNvSpPr/>
          <p:nvPr/>
        </p:nvSpPr>
        <p:spPr>
          <a:xfrm>
            <a:off x="6177914" y="4712986"/>
            <a:ext cx="103298" cy="1758462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Marcador de contenido 2">
            <a:extLst>
              <a:ext uri="{FF2B5EF4-FFF2-40B4-BE49-F238E27FC236}">
                <a16:creationId xmlns:a16="http://schemas.microsoft.com/office/drawing/2014/main" id="{D02E99B4-E752-3BD3-2670-124127CCA058}"/>
              </a:ext>
            </a:extLst>
          </p:cNvPr>
          <p:cNvSpPr txBox="1">
            <a:spLocks/>
          </p:cNvSpPr>
          <p:nvPr/>
        </p:nvSpPr>
        <p:spPr>
          <a:xfrm>
            <a:off x="8956746" y="4712986"/>
            <a:ext cx="2025885" cy="2188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1   0  0  0  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0   1  0  0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0   0  1  0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0   0  0  1    </a:t>
            </a: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9" name="Abrir corchete 18">
            <a:extLst>
              <a:ext uri="{FF2B5EF4-FFF2-40B4-BE49-F238E27FC236}">
                <a16:creationId xmlns:a16="http://schemas.microsoft.com/office/drawing/2014/main" id="{F1EB61AC-9B38-C57E-2CA1-925F5D683CD0}"/>
              </a:ext>
            </a:extLst>
          </p:cNvPr>
          <p:cNvSpPr/>
          <p:nvPr/>
        </p:nvSpPr>
        <p:spPr>
          <a:xfrm>
            <a:off x="8988731" y="4769704"/>
            <a:ext cx="103298" cy="1758462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Abrir corchete 19">
            <a:extLst>
              <a:ext uri="{FF2B5EF4-FFF2-40B4-BE49-F238E27FC236}">
                <a16:creationId xmlns:a16="http://schemas.microsoft.com/office/drawing/2014/main" id="{251D4A23-3280-2A41-F2A7-72EC24A157CF}"/>
              </a:ext>
            </a:extLst>
          </p:cNvPr>
          <p:cNvSpPr/>
          <p:nvPr/>
        </p:nvSpPr>
        <p:spPr>
          <a:xfrm flipH="1">
            <a:off x="10658009" y="4769704"/>
            <a:ext cx="118837" cy="1793388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9699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/>
      <p:bldP spid="10" grpId="0"/>
      <p:bldP spid="12" grpId="0" animBg="1"/>
      <p:bldP spid="13" grpId="0"/>
      <p:bldP spid="14" grpId="0" animBg="1"/>
      <p:bldP spid="17" grpId="0" animBg="1"/>
      <p:bldP spid="18" grpId="0"/>
      <p:bldP spid="19" grpId="0" animBg="1"/>
      <p:bldP spid="2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6D198BB5-CCA3-497C-708E-462793AFCC56}"/>
              </a:ext>
            </a:extLst>
          </p:cNvPr>
          <p:cNvSpPr txBox="1">
            <a:spLocks/>
          </p:cNvSpPr>
          <p:nvPr/>
        </p:nvSpPr>
        <p:spPr>
          <a:xfrm>
            <a:off x="230253" y="379325"/>
            <a:ext cx="11961747" cy="2249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500" dirty="0" err="1">
                <a:solidFill>
                  <a:srgbClr val="0070C0"/>
                </a:solidFill>
              </a:rPr>
              <a:t>Then</a:t>
            </a:r>
            <a:r>
              <a:rPr lang="es-ES" sz="2500" dirty="0">
                <a:solidFill>
                  <a:srgbClr val="0070C0"/>
                </a:solidFill>
              </a:rPr>
              <a:t>:   </a:t>
            </a:r>
          </a:p>
          <a:p>
            <a:pPr marL="0" indent="0">
              <a:buNone/>
            </a:pPr>
            <a:endParaRPr lang="es-ES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(C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)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T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G C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F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                 I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               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                  ( (C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)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T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G C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F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)</a:t>
            </a:r>
            <a:r>
              <a:rPr lang="es-ES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-1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</a:t>
            </a:r>
            <a:r>
              <a:rPr lang="es-ES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       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</a:t>
            </a:r>
            <a:endParaRPr lang="es-ES" sz="26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600" baseline="30000" dirty="0">
              <a:latin typeface="Comic Sans MS" panose="030F0702030302020204" pitchFamily="66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B5E58C-0BFE-B420-D80C-7A30614DE6E6}"/>
              </a:ext>
            </a:extLst>
          </p:cNvPr>
          <p:cNvSpPr txBox="1">
            <a:spLocks/>
          </p:cNvSpPr>
          <p:nvPr/>
        </p:nvSpPr>
        <p:spPr>
          <a:xfrm>
            <a:off x="2171534" y="1602916"/>
            <a:ext cx="2057303" cy="24451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1   2  0  1    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2   0 -1  1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</a:t>
            </a: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C48243A9-3468-5949-6F00-4EEBE344404A}"/>
              </a:ext>
            </a:extLst>
          </p:cNvPr>
          <p:cNvSpPr txBox="1">
            <a:spLocks/>
          </p:cNvSpPr>
          <p:nvPr/>
        </p:nvSpPr>
        <p:spPr>
          <a:xfrm>
            <a:off x="4451652" y="1240403"/>
            <a:ext cx="1153612" cy="2188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1   2   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2   0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0  -1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1    1       </a:t>
            </a: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30F57535-787E-D89F-46B1-1F23B54DE601}"/>
              </a:ext>
            </a:extLst>
          </p:cNvPr>
          <p:cNvSpPr txBox="1">
            <a:spLocks/>
          </p:cNvSpPr>
          <p:nvPr/>
        </p:nvSpPr>
        <p:spPr>
          <a:xfrm>
            <a:off x="5690505" y="1735033"/>
            <a:ext cx="2057303" cy="24451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6   3    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3   6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</a:t>
            </a: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6" name="Abrir corchete 5">
            <a:extLst>
              <a:ext uri="{FF2B5EF4-FFF2-40B4-BE49-F238E27FC236}">
                <a16:creationId xmlns:a16="http://schemas.microsoft.com/office/drawing/2014/main" id="{8570F551-552B-5389-94A1-9FF4827B8234}"/>
              </a:ext>
            </a:extLst>
          </p:cNvPr>
          <p:cNvSpPr/>
          <p:nvPr/>
        </p:nvSpPr>
        <p:spPr>
          <a:xfrm>
            <a:off x="4449291" y="1251155"/>
            <a:ext cx="103298" cy="1758462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983BC896-AD0D-738A-E36A-9D4A9A68F35E}"/>
              </a:ext>
            </a:extLst>
          </p:cNvPr>
          <p:cNvSpPr/>
          <p:nvPr/>
        </p:nvSpPr>
        <p:spPr>
          <a:xfrm flipH="1">
            <a:off x="5394466" y="1240403"/>
            <a:ext cx="118837" cy="1793388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Abrir corchete 7">
            <a:extLst>
              <a:ext uri="{FF2B5EF4-FFF2-40B4-BE49-F238E27FC236}">
                <a16:creationId xmlns:a16="http://schemas.microsoft.com/office/drawing/2014/main" id="{DD813FD1-7032-DF37-BCAA-38124AC68DFA}"/>
              </a:ext>
            </a:extLst>
          </p:cNvPr>
          <p:cNvSpPr/>
          <p:nvPr/>
        </p:nvSpPr>
        <p:spPr>
          <a:xfrm>
            <a:off x="2287061" y="1546245"/>
            <a:ext cx="98972" cy="1071471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Abrir corchete 8">
            <a:extLst>
              <a:ext uri="{FF2B5EF4-FFF2-40B4-BE49-F238E27FC236}">
                <a16:creationId xmlns:a16="http://schemas.microsoft.com/office/drawing/2014/main" id="{F2FAE722-34C2-5E08-0D50-465A0E5937AA}"/>
              </a:ext>
            </a:extLst>
          </p:cNvPr>
          <p:cNvSpPr/>
          <p:nvPr/>
        </p:nvSpPr>
        <p:spPr>
          <a:xfrm flipH="1">
            <a:off x="3751044" y="1546245"/>
            <a:ext cx="92718" cy="1071472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Abrir corchete 9">
            <a:extLst>
              <a:ext uri="{FF2B5EF4-FFF2-40B4-BE49-F238E27FC236}">
                <a16:creationId xmlns:a16="http://schemas.microsoft.com/office/drawing/2014/main" id="{A72C16A3-66AC-1718-1661-011243B6DF45}"/>
              </a:ext>
            </a:extLst>
          </p:cNvPr>
          <p:cNvSpPr/>
          <p:nvPr/>
        </p:nvSpPr>
        <p:spPr>
          <a:xfrm>
            <a:off x="5768102" y="1618151"/>
            <a:ext cx="98972" cy="1071471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Abrir corchete 10">
            <a:extLst>
              <a:ext uri="{FF2B5EF4-FFF2-40B4-BE49-F238E27FC236}">
                <a16:creationId xmlns:a16="http://schemas.microsoft.com/office/drawing/2014/main" id="{5F39B29C-95BA-8601-6E03-6DCF6681BEAE}"/>
              </a:ext>
            </a:extLst>
          </p:cNvPr>
          <p:cNvSpPr/>
          <p:nvPr/>
        </p:nvSpPr>
        <p:spPr>
          <a:xfrm flipH="1">
            <a:off x="6569488" y="1633386"/>
            <a:ext cx="92718" cy="1071472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Flecha: a la derecha 11">
            <a:extLst>
              <a:ext uri="{FF2B5EF4-FFF2-40B4-BE49-F238E27FC236}">
                <a16:creationId xmlns:a16="http://schemas.microsoft.com/office/drawing/2014/main" id="{8C99B1B7-4E58-3623-36DF-D027664598ED}"/>
              </a:ext>
            </a:extLst>
          </p:cNvPr>
          <p:cNvSpPr/>
          <p:nvPr/>
        </p:nvSpPr>
        <p:spPr>
          <a:xfrm>
            <a:off x="6971032" y="1911570"/>
            <a:ext cx="482345" cy="484632"/>
          </a:xfrm>
          <a:prstGeom prst="righ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Marcador de contenido 2">
            <a:extLst>
              <a:ext uri="{FF2B5EF4-FFF2-40B4-BE49-F238E27FC236}">
                <a16:creationId xmlns:a16="http://schemas.microsoft.com/office/drawing/2014/main" id="{21ECCF8F-0445-9525-6B45-44E587D610CF}"/>
              </a:ext>
            </a:extLst>
          </p:cNvPr>
          <p:cNvSpPr txBox="1">
            <a:spLocks/>
          </p:cNvSpPr>
          <p:nvPr/>
        </p:nvSpPr>
        <p:spPr>
          <a:xfrm>
            <a:off x="10273471" y="1647330"/>
            <a:ext cx="2057303" cy="24451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2/9  -1/9    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-1/9   2/9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</a:t>
            </a: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4" name="Abrir corchete 13">
            <a:extLst>
              <a:ext uri="{FF2B5EF4-FFF2-40B4-BE49-F238E27FC236}">
                <a16:creationId xmlns:a16="http://schemas.microsoft.com/office/drawing/2014/main" id="{CEC4A238-5BA4-FB14-BD36-0F7E81924FD9}"/>
              </a:ext>
            </a:extLst>
          </p:cNvPr>
          <p:cNvSpPr/>
          <p:nvPr/>
        </p:nvSpPr>
        <p:spPr>
          <a:xfrm>
            <a:off x="10314881" y="1602916"/>
            <a:ext cx="98972" cy="1071471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Abrir corchete 14">
            <a:extLst>
              <a:ext uri="{FF2B5EF4-FFF2-40B4-BE49-F238E27FC236}">
                <a16:creationId xmlns:a16="http://schemas.microsoft.com/office/drawing/2014/main" id="{F52669E8-AE22-544D-8CDC-AD9A542726C6}"/>
              </a:ext>
            </a:extLst>
          </p:cNvPr>
          <p:cNvSpPr/>
          <p:nvPr/>
        </p:nvSpPr>
        <p:spPr>
          <a:xfrm flipH="1">
            <a:off x="11961748" y="1589816"/>
            <a:ext cx="92718" cy="1071472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Marcador de contenido 2">
            <a:extLst>
              <a:ext uri="{FF2B5EF4-FFF2-40B4-BE49-F238E27FC236}">
                <a16:creationId xmlns:a16="http://schemas.microsoft.com/office/drawing/2014/main" id="{326984CE-F58A-5FBB-FF8B-997CE49B6AAA}"/>
              </a:ext>
            </a:extLst>
          </p:cNvPr>
          <p:cNvSpPr txBox="1">
            <a:spLocks/>
          </p:cNvSpPr>
          <p:nvPr/>
        </p:nvSpPr>
        <p:spPr>
          <a:xfrm>
            <a:off x="230253" y="3222937"/>
            <a:ext cx="11961747" cy="224914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500" dirty="0">
                <a:solidFill>
                  <a:srgbClr val="0070C0"/>
                </a:solidFill>
              </a:rPr>
              <a:t>And </a:t>
            </a:r>
            <a:r>
              <a:rPr lang="es-ES" sz="2500" dirty="0" err="1">
                <a:solidFill>
                  <a:srgbClr val="0070C0"/>
                </a:solidFill>
              </a:rPr>
              <a:t>hence</a:t>
            </a:r>
            <a:r>
              <a:rPr lang="es-ES" sz="2500" dirty="0">
                <a:solidFill>
                  <a:srgbClr val="0070C0"/>
                </a:solidFill>
              </a:rPr>
              <a:t>:   </a:t>
            </a:r>
          </a:p>
          <a:p>
            <a:pPr marL="0" indent="0">
              <a:buNone/>
            </a:pPr>
            <a:endParaRPr lang="es-ES" sz="25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s-ES" dirty="0">
                <a:solidFill>
                  <a:srgbClr val="00B0F0"/>
                </a:solidFill>
                <a:latin typeface="Comic Sans MS" panose="030F0702030302020204" pitchFamily="66" charset="0"/>
              </a:rPr>
              <a:t>P</a:t>
            </a:r>
            <a:r>
              <a:rPr lang="es-ES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u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= C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F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( (C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)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T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G C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F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)</a:t>
            </a:r>
            <a:r>
              <a:rPr lang="es-ES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-1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(C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)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T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G C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u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</a:t>
            </a:r>
          </a:p>
          <a:p>
            <a:pPr marL="0" indent="0">
              <a:buNone/>
            </a:pPr>
            <a:endParaRPr lang="es-ES" baseline="30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     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       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</a:t>
            </a:r>
            <a:endParaRPr lang="es-ES" sz="26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600" baseline="30000" dirty="0">
              <a:latin typeface="Comic Sans MS" panose="030F0702030302020204" pitchFamily="66" charset="0"/>
            </a:endParaRPr>
          </a:p>
        </p:txBody>
      </p:sp>
      <p:sp>
        <p:nvSpPr>
          <p:cNvPr id="19" name="Abrir corchete 18">
            <a:extLst>
              <a:ext uri="{FF2B5EF4-FFF2-40B4-BE49-F238E27FC236}">
                <a16:creationId xmlns:a16="http://schemas.microsoft.com/office/drawing/2014/main" id="{038C0A59-E7AD-AAFE-B442-E2A7344FDA36}"/>
              </a:ext>
            </a:extLst>
          </p:cNvPr>
          <p:cNvSpPr/>
          <p:nvPr/>
        </p:nvSpPr>
        <p:spPr>
          <a:xfrm>
            <a:off x="1069070" y="4626207"/>
            <a:ext cx="103298" cy="1758462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Abrir corchete 19">
            <a:extLst>
              <a:ext uri="{FF2B5EF4-FFF2-40B4-BE49-F238E27FC236}">
                <a16:creationId xmlns:a16="http://schemas.microsoft.com/office/drawing/2014/main" id="{7312009A-E952-EB13-1F95-5EFEC1B6D657}"/>
              </a:ext>
            </a:extLst>
          </p:cNvPr>
          <p:cNvSpPr/>
          <p:nvPr/>
        </p:nvSpPr>
        <p:spPr>
          <a:xfrm flipH="1">
            <a:off x="2014245" y="4615455"/>
            <a:ext cx="118837" cy="1793388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Marcador de contenido 2">
            <a:extLst>
              <a:ext uri="{FF2B5EF4-FFF2-40B4-BE49-F238E27FC236}">
                <a16:creationId xmlns:a16="http://schemas.microsoft.com/office/drawing/2014/main" id="{EC109ED9-A501-A07A-441C-2863AE3F35D4}"/>
              </a:ext>
            </a:extLst>
          </p:cNvPr>
          <p:cNvSpPr txBox="1">
            <a:spLocks/>
          </p:cNvSpPr>
          <p:nvPr/>
        </p:nvSpPr>
        <p:spPr>
          <a:xfrm>
            <a:off x="1041792" y="4605597"/>
            <a:ext cx="1153612" cy="2188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1   2   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2   0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0  -1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1    1       </a:t>
            </a: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22" name="Abrir corchete 21">
            <a:extLst>
              <a:ext uri="{FF2B5EF4-FFF2-40B4-BE49-F238E27FC236}">
                <a16:creationId xmlns:a16="http://schemas.microsoft.com/office/drawing/2014/main" id="{7CAAD5EA-4E05-F531-C089-74902AEEB1E9}"/>
              </a:ext>
            </a:extLst>
          </p:cNvPr>
          <p:cNvSpPr/>
          <p:nvPr/>
        </p:nvSpPr>
        <p:spPr>
          <a:xfrm>
            <a:off x="2336547" y="4941262"/>
            <a:ext cx="98972" cy="1071471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Abrir corchete 22">
            <a:extLst>
              <a:ext uri="{FF2B5EF4-FFF2-40B4-BE49-F238E27FC236}">
                <a16:creationId xmlns:a16="http://schemas.microsoft.com/office/drawing/2014/main" id="{F8BAD5AC-7A57-2342-E789-FA961220B37E}"/>
              </a:ext>
            </a:extLst>
          </p:cNvPr>
          <p:cNvSpPr/>
          <p:nvPr/>
        </p:nvSpPr>
        <p:spPr>
          <a:xfrm flipH="1">
            <a:off x="3983414" y="4928162"/>
            <a:ext cx="92718" cy="1071472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Marcador de contenido 2">
            <a:extLst>
              <a:ext uri="{FF2B5EF4-FFF2-40B4-BE49-F238E27FC236}">
                <a16:creationId xmlns:a16="http://schemas.microsoft.com/office/drawing/2014/main" id="{1D96CC56-BC50-32AE-6FB2-222E14F53347}"/>
              </a:ext>
            </a:extLst>
          </p:cNvPr>
          <p:cNvSpPr txBox="1">
            <a:spLocks/>
          </p:cNvSpPr>
          <p:nvPr/>
        </p:nvSpPr>
        <p:spPr>
          <a:xfrm>
            <a:off x="2293920" y="4950647"/>
            <a:ext cx="2057303" cy="24451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2/9  -1/9    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-1/9   2/9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</a:t>
            </a: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25" name="Abrir corchete 24">
            <a:extLst>
              <a:ext uri="{FF2B5EF4-FFF2-40B4-BE49-F238E27FC236}">
                <a16:creationId xmlns:a16="http://schemas.microsoft.com/office/drawing/2014/main" id="{A3F837DE-8C4A-513C-7ECE-C37AFBDF570E}"/>
              </a:ext>
            </a:extLst>
          </p:cNvPr>
          <p:cNvSpPr/>
          <p:nvPr/>
        </p:nvSpPr>
        <p:spPr>
          <a:xfrm>
            <a:off x="4226522" y="4930497"/>
            <a:ext cx="98972" cy="1071471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Abrir corchete 25">
            <a:extLst>
              <a:ext uri="{FF2B5EF4-FFF2-40B4-BE49-F238E27FC236}">
                <a16:creationId xmlns:a16="http://schemas.microsoft.com/office/drawing/2014/main" id="{B78E3B2B-A9AF-D87E-8640-F636F6E814ED}"/>
              </a:ext>
            </a:extLst>
          </p:cNvPr>
          <p:cNvSpPr/>
          <p:nvPr/>
        </p:nvSpPr>
        <p:spPr>
          <a:xfrm flipH="1">
            <a:off x="5690505" y="4930497"/>
            <a:ext cx="92718" cy="1071472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Marcador de contenido 2">
            <a:extLst>
              <a:ext uri="{FF2B5EF4-FFF2-40B4-BE49-F238E27FC236}">
                <a16:creationId xmlns:a16="http://schemas.microsoft.com/office/drawing/2014/main" id="{3F44C914-C17C-DC2A-FE8E-0D6F3971C797}"/>
              </a:ext>
            </a:extLst>
          </p:cNvPr>
          <p:cNvSpPr txBox="1">
            <a:spLocks/>
          </p:cNvSpPr>
          <p:nvPr/>
        </p:nvSpPr>
        <p:spPr>
          <a:xfrm>
            <a:off x="4088238" y="4999814"/>
            <a:ext cx="2057303" cy="24451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1   2  0  1    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2   0 -1  1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</a:t>
            </a: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28" name="Marcador de contenido 2">
            <a:extLst>
              <a:ext uri="{FF2B5EF4-FFF2-40B4-BE49-F238E27FC236}">
                <a16:creationId xmlns:a16="http://schemas.microsoft.com/office/drawing/2014/main" id="{87E3007F-75FC-F38B-D5D8-860170208ADD}"/>
              </a:ext>
            </a:extLst>
          </p:cNvPr>
          <p:cNvSpPr txBox="1">
            <a:spLocks/>
          </p:cNvSpPr>
          <p:nvPr/>
        </p:nvSpPr>
        <p:spPr>
          <a:xfrm>
            <a:off x="5698084" y="5180771"/>
            <a:ext cx="914154" cy="9173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I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29" name="Abrir corchete 28">
            <a:extLst>
              <a:ext uri="{FF2B5EF4-FFF2-40B4-BE49-F238E27FC236}">
                <a16:creationId xmlns:a16="http://schemas.microsoft.com/office/drawing/2014/main" id="{CB713A9D-32E3-46B1-57C7-6636642E0835}"/>
              </a:ext>
            </a:extLst>
          </p:cNvPr>
          <p:cNvSpPr/>
          <p:nvPr/>
        </p:nvSpPr>
        <p:spPr>
          <a:xfrm flipH="1">
            <a:off x="6820074" y="4615455"/>
            <a:ext cx="118837" cy="1793388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Abrir corchete 29">
            <a:extLst>
              <a:ext uri="{FF2B5EF4-FFF2-40B4-BE49-F238E27FC236}">
                <a16:creationId xmlns:a16="http://schemas.microsoft.com/office/drawing/2014/main" id="{3CF18558-FF52-6FFA-08FD-CC1E6908533B}"/>
              </a:ext>
            </a:extLst>
          </p:cNvPr>
          <p:cNvSpPr/>
          <p:nvPr/>
        </p:nvSpPr>
        <p:spPr>
          <a:xfrm>
            <a:off x="6353377" y="4615455"/>
            <a:ext cx="103298" cy="1758462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Marcador de contenido 2">
            <a:extLst>
              <a:ext uri="{FF2B5EF4-FFF2-40B4-BE49-F238E27FC236}">
                <a16:creationId xmlns:a16="http://schemas.microsoft.com/office/drawing/2014/main" id="{CCBBDFDA-D77D-DBFA-718D-4E96C4B30F35}"/>
              </a:ext>
            </a:extLst>
          </p:cNvPr>
          <p:cNvSpPr txBox="1">
            <a:spLocks/>
          </p:cNvSpPr>
          <p:nvPr/>
        </p:nvSpPr>
        <p:spPr>
          <a:xfrm>
            <a:off x="6373568" y="4621780"/>
            <a:ext cx="1153612" cy="2188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1      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3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0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-3           </a:t>
            </a: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32" name="Marcador de contenido 2">
            <a:extLst>
              <a:ext uri="{FF2B5EF4-FFF2-40B4-BE49-F238E27FC236}">
                <a16:creationId xmlns:a16="http://schemas.microsoft.com/office/drawing/2014/main" id="{6B7D38CE-B60A-0031-AD26-DFD1ADDE68A6}"/>
              </a:ext>
            </a:extLst>
          </p:cNvPr>
          <p:cNvSpPr txBox="1">
            <a:spLocks/>
          </p:cNvSpPr>
          <p:nvPr/>
        </p:nvSpPr>
        <p:spPr>
          <a:xfrm>
            <a:off x="523285" y="5241221"/>
            <a:ext cx="914154" cy="9173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</a:t>
            </a:r>
            <a:endParaRPr lang="es-ES" baseline="-25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33" name="Marcador de contenido 2">
            <a:extLst>
              <a:ext uri="{FF2B5EF4-FFF2-40B4-BE49-F238E27FC236}">
                <a16:creationId xmlns:a16="http://schemas.microsoft.com/office/drawing/2014/main" id="{72DF3270-66ED-E28D-BE6E-096BC2300BD9}"/>
              </a:ext>
            </a:extLst>
          </p:cNvPr>
          <p:cNvSpPr txBox="1">
            <a:spLocks/>
          </p:cNvSpPr>
          <p:nvPr/>
        </p:nvSpPr>
        <p:spPr>
          <a:xfrm>
            <a:off x="6879492" y="5291070"/>
            <a:ext cx="914154" cy="9173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</a:t>
            </a:r>
            <a:endParaRPr lang="es-ES" baseline="-25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Marcador de contenido 2">
            <a:extLst>
              <a:ext uri="{FF2B5EF4-FFF2-40B4-BE49-F238E27FC236}">
                <a16:creationId xmlns:a16="http://schemas.microsoft.com/office/drawing/2014/main" id="{000037F2-F2A7-F9B9-46FF-A7D0D784685F}"/>
              </a:ext>
            </a:extLst>
          </p:cNvPr>
          <p:cNvSpPr txBox="1">
            <a:spLocks/>
          </p:cNvSpPr>
          <p:nvPr/>
        </p:nvSpPr>
        <p:spPr>
          <a:xfrm>
            <a:off x="7605762" y="4591102"/>
            <a:ext cx="1153612" cy="2188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-1      </a:t>
            </a:r>
            <a:r>
              <a:rPr lang="es-ES" sz="26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  6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  2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  1           </a:t>
            </a: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35" name="Abrir corchete 34">
            <a:extLst>
              <a:ext uri="{FF2B5EF4-FFF2-40B4-BE49-F238E27FC236}">
                <a16:creationId xmlns:a16="http://schemas.microsoft.com/office/drawing/2014/main" id="{A605DF52-1DAA-C75D-69CD-28D633B52F72}"/>
              </a:ext>
            </a:extLst>
          </p:cNvPr>
          <p:cNvSpPr/>
          <p:nvPr/>
        </p:nvSpPr>
        <p:spPr>
          <a:xfrm flipH="1">
            <a:off x="8228420" y="4613865"/>
            <a:ext cx="118837" cy="1793388"/>
          </a:xfrm>
          <a:prstGeom prst="leftBracket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Abrir corchete 35">
            <a:extLst>
              <a:ext uri="{FF2B5EF4-FFF2-40B4-BE49-F238E27FC236}">
                <a16:creationId xmlns:a16="http://schemas.microsoft.com/office/drawing/2014/main" id="{EEAFC612-8125-127F-0FC5-73B628E42A46}"/>
              </a:ext>
            </a:extLst>
          </p:cNvPr>
          <p:cNvSpPr/>
          <p:nvPr/>
        </p:nvSpPr>
        <p:spPr>
          <a:xfrm>
            <a:off x="7682012" y="4637409"/>
            <a:ext cx="103298" cy="1758462"/>
          </a:xfrm>
          <a:prstGeom prst="leftBracket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CuadroTexto 37">
                <a:extLst>
                  <a:ext uri="{FF2B5EF4-FFF2-40B4-BE49-F238E27FC236}">
                    <a16:creationId xmlns:a16="http://schemas.microsoft.com/office/drawing/2014/main" id="{CAEB092C-6033-17E8-AB7E-0567F58E39ED}"/>
                  </a:ext>
                </a:extLst>
              </p:cNvPr>
              <p:cNvSpPr txBox="1"/>
              <p:nvPr/>
            </p:nvSpPr>
            <p:spPr>
              <a:xfrm>
                <a:off x="7223525" y="5139398"/>
                <a:ext cx="1327549" cy="70288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s-ES" sz="1600" dirty="0">
                    <a:solidFill>
                      <a:srgbClr val="00B0F0"/>
                    </a:solidFill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280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28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s-ES_tradnl" sz="2800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s-ES" sz="2800" dirty="0">
                  <a:solidFill>
                    <a:srgbClr val="00B0F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8" name="CuadroTexto 37">
                <a:extLst>
                  <a:ext uri="{FF2B5EF4-FFF2-40B4-BE49-F238E27FC236}">
                    <a16:creationId xmlns:a16="http://schemas.microsoft.com/office/drawing/2014/main" id="{CAEB092C-6033-17E8-AB7E-0567F58E39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3525" y="5139398"/>
                <a:ext cx="1327549" cy="70288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Flecha: a la derecha 38">
            <a:extLst>
              <a:ext uri="{FF2B5EF4-FFF2-40B4-BE49-F238E27FC236}">
                <a16:creationId xmlns:a16="http://schemas.microsoft.com/office/drawing/2014/main" id="{C25C1604-18C5-59E7-F989-A3FDEC1B4010}"/>
              </a:ext>
            </a:extLst>
          </p:cNvPr>
          <p:cNvSpPr/>
          <p:nvPr/>
        </p:nvSpPr>
        <p:spPr>
          <a:xfrm>
            <a:off x="8483088" y="5291070"/>
            <a:ext cx="406396" cy="484632"/>
          </a:xfrm>
          <a:prstGeom prst="righ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Marcador de contenido 3">
                <a:extLst>
                  <a:ext uri="{FF2B5EF4-FFF2-40B4-BE49-F238E27FC236}">
                    <a16:creationId xmlns:a16="http://schemas.microsoft.com/office/drawing/2014/main" id="{4E35D4D6-DAC0-C48B-E322-C208F7762B2D}"/>
                  </a:ext>
                </a:extLst>
              </p:cNvPr>
              <p:cNvSpPr txBox="1">
                <a:spLocks noGrp="1"/>
              </p:cNvSpPr>
              <p:nvPr>
                <p:ph idx="1"/>
              </p:nvPr>
            </p:nvSpPr>
            <p:spPr>
              <a:xfrm>
                <a:off x="8807738" y="4722976"/>
                <a:ext cx="3727913" cy="17954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s-ES" sz="2400" dirty="0">
                  <a:solidFill>
                    <a:srgbClr val="0070C0"/>
                  </a:solidFill>
                  <a:ea typeface="Yu Gothic UI" panose="020B0500000000000000" pitchFamily="34" charset="-128"/>
                </a:endParaRPr>
              </a:p>
              <a:p>
                <a:pPr marL="0" indent="0">
                  <a:buNone/>
                </a:pP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  <a:ea typeface="Yu Gothic UI" panose="020B0500000000000000" pitchFamily="34" charset="-128"/>
                  </a:rPr>
                  <a:t>  </a:t>
                </a:r>
                <a:r>
                  <a:rPr lang="es-ES" sz="24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  <a:ea typeface="Yu Gothic UI" panose="020B0500000000000000" pitchFamily="34" charset="-128"/>
                  </a:rPr>
                  <a:t>Pr</a:t>
                </a:r>
                <a:r>
                  <a:rPr lang="es-ES" sz="2400" baseline="-25000" dirty="0" err="1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  <a:ea typeface="Yu Gothic UI" panose="020B0500000000000000" pitchFamily="34" charset="-128"/>
                  </a:rPr>
                  <a:t>F</a:t>
                </a:r>
                <a:r>
                  <a:rPr lang="es-ES" sz="24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  <a:ea typeface="Yu Gothic UI" panose="020B0500000000000000" pitchFamily="34" charset="-128"/>
                  </a:rPr>
                  <a:t>(u)</a:t>
                </a:r>
                <a:r>
                  <a:rPr lang="es-ES" sz="2400" dirty="0">
                    <a:solidFill>
                      <a:srgbClr val="FF0000"/>
                    </a:solidFill>
                    <a:latin typeface="Comic Sans MS" panose="030F0702030302020204" pitchFamily="66" charset="0"/>
                    <a:ea typeface="Yu Gothic UI" panose="020B0500000000000000" pitchFamily="34" charset="-128"/>
                  </a:rPr>
                  <a:t> </a:t>
                </a: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28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28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s-ES_tradnl" sz="28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s-ES" sz="28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(-1,6,2,1)</a:t>
                </a:r>
                <a:r>
                  <a:rPr lang="es-ES" sz="2400" baseline="-250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V </a:t>
                </a: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= </a:t>
                </a:r>
              </a:p>
              <a:p>
                <a:pPr marL="0" indent="0">
                  <a:buNone/>
                </a:pP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       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s-ES_tradnl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s-ES" i="1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" sz="24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(-1,6,2,1)</a:t>
                </a:r>
              </a:p>
            </p:txBody>
          </p:sp>
        </mc:Choice>
        <mc:Fallback xmlns="">
          <p:sp>
            <p:nvSpPr>
              <p:cNvPr id="40" name="Marcador de contenido 3">
                <a:extLst>
                  <a:ext uri="{FF2B5EF4-FFF2-40B4-BE49-F238E27FC236}">
                    <a16:creationId xmlns:a16="http://schemas.microsoft.com/office/drawing/2014/main" id="{4E35D4D6-DAC0-C48B-E322-C208F7762B2D}"/>
                  </a:ext>
                </a:extLst>
              </p:cNvPr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807738" y="4722976"/>
                <a:ext cx="3727913" cy="1795492"/>
              </a:xfrm>
              <a:prstGeom prst="rect">
                <a:avLst/>
              </a:prstGeom>
              <a:blipFill>
                <a:blip r:embed="rId3"/>
                <a:stretch>
                  <a:fillRect b="-1361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61622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 animBg="1"/>
      <p:bldP spid="20" grpId="0" animBg="1"/>
      <p:bldP spid="21" grpId="0"/>
      <p:bldP spid="22" grpId="0" animBg="1"/>
      <p:bldP spid="23" grpId="0" animBg="1"/>
      <p:bldP spid="24" grpId="0"/>
      <p:bldP spid="25" grpId="0" animBg="1"/>
      <p:bldP spid="26" grpId="0" animBg="1"/>
      <p:bldP spid="27" grpId="0"/>
      <p:bldP spid="28" grpId="0"/>
      <p:bldP spid="29" grpId="0" animBg="1"/>
      <p:bldP spid="30" grpId="0" animBg="1"/>
      <p:bldP spid="31" grpId="0"/>
      <p:bldP spid="32" grpId="0"/>
      <p:bldP spid="33" grpId="0"/>
      <p:bldP spid="34" grpId="0"/>
      <p:bldP spid="35" grpId="0" animBg="1"/>
      <p:bldP spid="36" grpId="0" animBg="1"/>
      <p:bldP spid="38" grpId="0"/>
      <p:bldP spid="39" grpId="0" animBg="1"/>
      <p:bldP spid="40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EC4311-7532-E021-A304-C2F863B8F0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ángulo 20">
            <a:extLst>
              <a:ext uri="{FF2B5EF4-FFF2-40B4-BE49-F238E27FC236}">
                <a16:creationId xmlns:a16="http://schemas.microsoft.com/office/drawing/2014/main" id="{17A46DE5-5A9C-BC07-EE26-144649279DCE}"/>
              </a:ext>
            </a:extLst>
          </p:cNvPr>
          <p:cNvSpPr/>
          <p:nvPr/>
        </p:nvSpPr>
        <p:spPr>
          <a:xfrm>
            <a:off x="512760" y="222303"/>
            <a:ext cx="11606584" cy="3868982"/>
          </a:xfrm>
          <a:prstGeom prst="rect">
            <a:avLst/>
          </a:prstGeom>
          <a:solidFill>
            <a:schemeClr val="bg1">
              <a:lumMod val="85000"/>
              <a:alpha val="49804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3E8E1478-BA7C-78A5-C20B-A92BB3EF4E01}"/>
              </a:ext>
            </a:extLst>
          </p:cNvPr>
          <p:cNvSpPr txBox="1">
            <a:spLocks/>
          </p:cNvSpPr>
          <p:nvPr/>
        </p:nvSpPr>
        <p:spPr>
          <a:xfrm>
            <a:off x="2996684" y="-188481"/>
            <a:ext cx="9122660" cy="224045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s-ES_tradnl" sz="2500" dirty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s-ES_tradnl" sz="2500" dirty="0" err="1">
                <a:latin typeface="Comic Sans MS" panose="030F0702030302020204" pitchFamily="66" charset="0"/>
                <a:cs typeface="Arial" panose="020B0604020202020204" pitchFamily="34" charset="0"/>
              </a:rPr>
              <a:t>Let</a:t>
            </a: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(R</a:t>
            </a:r>
            <a:r>
              <a:rPr lang="es-ES_tradnl" sz="2500" baseline="-25000" dirty="0">
                <a:latin typeface="Comic Sans MS" panose="030F0702030302020204" pitchFamily="66" charset="0"/>
                <a:cs typeface="Arial" panose="020B0604020202020204" pitchFamily="34" charset="0"/>
              </a:rPr>
              <a:t>2</a:t>
            </a: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[x]</a:t>
            </a:r>
            <a:r>
              <a:rPr lang="es-ES" sz="2500" dirty="0">
                <a:latin typeface="Comic Sans MS" panose="030F0702030302020204" pitchFamily="66" charset="0"/>
              </a:rPr>
              <a:t>, &lt; | &gt;) be </a:t>
            </a:r>
            <a:r>
              <a:rPr lang="es-ES" sz="2500" dirty="0" err="1">
                <a:latin typeface="Comic Sans MS" panose="030F0702030302020204" pitchFamily="66" charset="0"/>
              </a:rPr>
              <a:t>an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euclidean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space</a:t>
            </a:r>
            <a:r>
              <a:rPr lang="es-ES" sz="2500" dirty="0">
                <a:latin typeface="Comic Sans MS" panose="030F0702030302020204" pitchFamily="66" charset="0"/>
              </a:rPr>
              <a:t>, </a:t>
            </a:r>
            <a:r>
              <a:rPr lang="es-ES" sz="2500" dirty="0" err="1">
                <a:latin typeface="Comic Sans MS" panose="030F0702030302020204" pitchFamily="66" charset="0"/>
              </a:rPr>
              <a:t>where</a:t>
            </a: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V = {1, x, x</a:t>
            </a:r>
            <a:r>
              <a:rPr lang="es-ES" sz="2500" baseline="30000" dirty="0">
                <a:latin typeface="Comic Sans MS" panose="030F0702030302020204" pitchFamily="66" charset="0"/>
              </a:rPr>
              <a:t>2</a:t>
            </a:r>
            <a:r>
              <a:rPr lang="es-ES" sz="2500" dirty="0">
                <a:latin typeface="Comic Sans MS" panose="030F0702030302020204" pitchFamily="66" charset="0"/>
              </a:rPr>
              <a:t>} </a:t>
            </a:r>
            <a:r>
              <a:rPr lang="es-ES" sz="2500" dirty="0" err="1">
                <a:latin typeface="Comic Sans MS" panose="030F0702030302020204" pitchFamily="66" charset="0"/>
              </a:rPr>
              <a:t>being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the</a:t>
            </a:r>
            <a:r>
              <a:rPr lang="es-ES" sz="2500" dirty="0">
                <a:latin typeface="Comic Sans MS" panose="030F0702030302020204" pitchFamily="66" charset="0"/>
              </a:rPr>
              <a:t> la canonical basis </a:t>
            </a:r>
            <a:r>
              <a:rPr lang="es-ES" sz="2500" dirty="0" err="1">
                <a:latin typeface="Comic Sans MS" panose="030F0702030302020204" pitchFamily="66" charset="0"/>
              </a:rPr>
              <a:t>of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R</a:t>
            </a:r>
            <a:r>
              <a:rPr lang="es-ES_tradnl" sz="2500" baseline="-25000" dirty="0">
                <a:latin typeface="Comic Sans MS" panose="030F0702030302020204" pitchFamily="66" charset="0"/>
                <a:cs typeface="Arial" panose="020B0604020202020204" pitchFamily="34" charset="0"/>
              </a:rPr>
              <a:t>2</a:t>
            </a: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[x]  (</a:t>
            </a:r>
            <a:r>
              <a:rPr lang="es-ES_tradnl" sz="2500" dirty="0" err="1">
                <a:latin typeface="Comic Sans MS" panose="030F0702030302020204" pitchFamily="66" charset="0"/>
                <a:cs typeface="Arial" panose="020B0604020202020204" pitchFamily="34" charset="0"/>
              </a:rPr>
              <a:t>space</a:t>
            </a: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s-ES_tradnl" sz="2500" dirty="0" err="1">
                <a:latin typeface="Comic Sans MS" panose="030F0702030302020204" pitchFamily="66" charset="0"/>
                <a:cs typeface="Arial" panose="020B0604020202020204" pitchFamily="34" charset="0"/>
              </a:rPr>
              <a:t>of</a:t>
            </a: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es-ES_tradnl" sz="2500" dirty="0" err="1">
                <a:latin typeface="Comic Sans MS" panose="030F0702030302020204" pitchFamily="66" charset="0"/>
                <a:cs typeface="Arial" panose="020B0604020202020204" pitchFamily="34" charset="0"/>
              </a:rPr>
              <a:t>polynomials</a:t>
            </a: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s-ES_tradnl" sz="2500" dirty="0" err="1">
                <a:latin typeface="Comic Sans MS" panose="030F0702030302020204" pitchFamily="66" charset="0"/>
                <a:cs typeface="Arial" panose="020B0604020202020204" pitchFamily="34" charset="0"/>
              </a:rPr>
              <a:t>of</a:t>
            </a: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s-ES_tradnl" sz="2500" dirty="0" err="1">
                <a:latin typeface="Comic Sans MS" panose="030F0702030302020204" pitchFamily="66" charset="0"/>
                <a:cs typeface="Arial" panose="020B0604020202020204" pitchFamily="34" charset="0"/>
              </a:rPr>
              <a:t>degree</a:t>
            </a: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at </a:t>
            </a:r>
            <a:r>
              <a:rPr lang="es-ES_tradnl" sz="2500" dirty="0" err="1">
                <a:latin typeface="Comic Sans MS" panose="030F0702030302020204" pitchFamily="66" charset="0"/>
                <a:cs typeface="Arial" panose="020B0604020202020204" pitchFamily="34" charset="0"/>
              </a:rPr>
              <a:t>most</a:t>
            </a: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2)</a:t>
            </a:r>
            <a:r>
              <a:rPr lang="es-ES" sz="2500" dirty="0">
                <a:latin typeface="Comic Sans MS" panose="030F0702030302020204" pitchFamily="66" charset="0"/>
              </a:rPr>
              <a:t>.</a:t>
            </a:r>
            <a:r>
              <a:rPr lang="es-ES" sz="2500" baseline="300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Let</a:t>
            </a:r>
            <a:r>
              <a:rPr lang="es-ES" sz="2500" dirty="0">
                <a:latin typeface="Comic Sans MS" panose="030F0702030302020204" pitchFamily="66" charset="0"/>
              </a:rPr>
              <a:t> u = 1 + 2x + 3x</a:t>
            </a:r>
            <a:r>
              <a:rPr lang="es-ES" sz="2500" baseline="30000" dirty="0">
                <a:latin typeface="Comic Sans MS" panose="030F0702030302020204" pitchFamily="66" charset="0"/>
              </a:rPr>
              <a:t>2 </a:t>
            </a:r>
            <a:r>
              <a:rPr lang="es-ES" sz="25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</a:t>
            </a: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R</a:t>
            </a:r>
            <a:r>
              <a:rPr lang="es-ES_tradnl" sz="2500" baseline="-25000" dirty="0">
                <a:latin typeface="Comic Sans MS" panose="030F0702030302020204" pitchFamily="66" charset="0"/>
                <a:cs typeface="Arial" panose="020B0604020202020204" pitchFamily="34" charset="0"/>
              </a:rPr>
              <a:t>2</a:t>
            </a: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[x]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be a vector and  F = &lt; f</a:t>
            </a:r>
            <a:r>
              <a:rPr lang="es-ES" sz="2500" baseline="-25000" dirty="0">
                <a:latin typeface="Comic Sans MS" panose="030F0702030302020204" pitchFamily="66" charset="0"/>
              </a:rPr>
              <a:t>1</a:t>
            </a:r>
            <a:r>
              <a:rPr lang="es-ES" sz="2500" dirty="0">
                <a:latin typeface="Comic Sans MS" panose="030F0702030302020204" pitchFamily="66" charset="0"/>
              </a:rPr>
              <a:t> , f</a:t>
            </a:r>
            <a:r>
              <a:rPr lang="es-ES" sz="2500" baseline="-25000" dirty="0">
                <a:latin typeface="Comic Sans MS" panose="030F0702030302020204" pitchFamily="66" charset="0"/>
              </a:rPr>
              <a:t>2 </a:t>
            </a:r>
            <a:r>
              <a:rPr lang="es-ES" sz="2500" dirty="0">
                <a:latin typeface="Comic Sans MS" panose="030F0702030302020204" pitchFamily="66" charset="0"/>
              </a:rPr>
              <a:t>&gt; be a </a:t>
            </a:r>
            <a:r>
              <a:rPr lang="es-ES" sz="2500" dirty="0" err="1">
                <a:latin typeface="Comic Sans MS" panose="030F0702030302020204" pitchFamily="66" charset="0"/>
              </a:rPr>
              <a:t>subspace</a:t>
            </a:r>
            <a:r>
              <a:rPr lang="es-ES" sz="2500" dirty="0">
                <a:latin typeface="Comic Sans MS" panose="030F0702030302020204" pitchFamily="66" charset="0"/>
              </a:rPr>
              <a:t>, </a:t>
            </a:r>
            <a:r>
              <a:rPr lang="es-ES" sz="2500" dirty="0" err="1">
                <a:latin typeface="Comic Sans MS" panose="030F0702030302020204" pitchFamily="66" charset="0"/>
              </a:rPr>
              <a:t>with</a:t>
            </a:r>
            <a:r>
              <a:rPr lang="es-ES" sz="2500" dirty="0">
                <a:latin typeface="Comic Sans MS" panose="030F0702030302020204" pitchFamily="66" charset="0"/>
              </a:rPr>
              <a:t>  f</a:t>
            </a:r>
            <a:r>
              <a:rPr lang="es-ES" sz="2500" baseline="-25000" dirty="0">
                <a:latin typeface="Comic Sans MS" panose="030F0702030302020204" pitchFamily="66" charset="0"/>
              </a:rPr>
              <a:t>1 </a:t>
            </a:r>
            <a:r>
              <a:rPr lang="es-ES" sz="2500" dirty="0">
                <a:latin typeface="Comic Sans MS" panose="030F0702030302020204" pitchFamily="66" charset="0"/>
              </a:rPr>
              <a:t>= 1 + x, 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f</a:t>
            </a:r>
            <a:r>
              <a:rPr lang="es-ES" sz="2500" baseline="-25000" dirty="0">
                <a:latin typeface="Comic Sans MS" panose="030F0702030302020204" pitchFamily="66" charset="0"/>
              </a:rPr>
              <a:t>2 </a:t>
            </a:r>
            <a:r>
              <a:rPr lang="es-ES" sz="2500" dirty="0">
                <a:latin typeface="Comic Sans MS" panose="030F0702030302020204" pitchFamily="66" charset="0"/>
              </a:rPr>
              <a:t>= x</a:t>
            </a:r>
            <a:r>
              <a:rPr lang="es-ES" sz="2500" baseline="30000" dirty="0">
                <a:latin typeface="Comic Sans MS" panose="030F0702030302020204" pitchFamily="66" charset="0"/>
              </a:rPr>
              <a:t>2</a:t>
            </a:r>
            <a:r>
              <a:rPr lang="es-ES" sz="2500" dirty="0">
                <a:latin typeface="Comic Sans MS" panose="030F0702030302020204" pitchFamily="66" charset="0"/>
              </a:rPr>
              <a:t> . </a:t>
            </a:r>
            <a:r>
              <a:rPr lang="es-ES" sz="2500" dirty="0" err="1">
                <a:latin typeface="Comic Sans MS" panose="030F0702030302020204" pitchFamily="66" charset="0"/>
              </a:rPr>
              <a:t>Let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us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calculate</a:t>
            </a:r>
            <a:r>
              <a:rPr lang="es-ES" sz="2500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r>
              <a:rPr lang="es-ES" sz="25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Pr</a:t>
            </a:r>
            <a:r>
              <a:rPr lang="es-ES" sz="25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500" dirty="0">
                <a:solidFill>
                  <a:srgbClr val="FF0000"/>
                </a:solidFill>
                <a:latin typeface="Comic Sans MS" panose="030F0702030302020204" pitchFamily="66" charset="0"/>
              </a:rPr>
              <a:t>(u)  </a:t>
            </a:r>
            <a:r>
              <a:rPr lang="es-ES" sz="2500" i="1" dirty="0" err="1">
                <a:solidFill>
                  <a:srgbClr val="00B0F0"/>
                </a:solidFill>
                <a:latin typeface="Comic Sans MS" panose="030F0702030302020204" pitchFamily="66" charset="0"/>
              </a:rPr>
              <a:t>by</a:t>
            </a:r>
            <a:r>
              <a:rPr lang="es-ES" sz="2500" i="1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s-ES" sz="2500" i="1" dirty="0" err="1">
                <a:solidFill>
                  <a:srgbClr val="00B0F0"/>
                </a:solidFill>
                <a:latin typeface="Comic Sans MS" panose="030F0702030302020204" pitchFamily="66" charset="0"/>
              </a:rPr>
              <a:t>using</a:t>
            </a:r>
            <a:r>
              <a:rPr lang="es-ES" sz="2500" i="1" dirty="0">
                <a:solidFill>
                  <a:srgbClr val="00B0F0"/>
                </a:solidFill>
                <a:latin typeface="Comic Sans MS" panose="030F0702030302020204" pitchFamily="66" charset="0"/>
              </a:rPr>
              <a:t> matrices</a:t>
            </a:r>
            <a:r>
              <a:rPr lang="es-ES" sz="2500" dirty="0">
                <a:solidFill>
                  <a:srgbClr val="FF0000"/>
                </a:solidFill>
                <a:latin typeface="Comic Sans MS" panose="030F0702030302020204" pitchFamily="66" charset="0"/>
              </a:rPr>
              <a:t>. </a:t>
            </a:r>
            <a:r>
              <a:rPr lang="es-ES" sz="2500" dirty="0"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                        </a:t>
            </a:r>
            <a:endParaRPr lang="es-ES" sz="2500" dirty="0">
              <a:latin typeface="Comic Sans MS" panose="030F0702030302020204" pitchFamily="66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26398457-0E3C-B705-42A9-98244E2E46DC}"/>
              </a:ext>
            </a:extLst>
          </p:cNvPr>
          <p:cNvSpPr txBox="1"/>
          <p:nvPr/>
        </p:nvSpPr>
        <p:spPr>
          <a:xfrm>
            <a:off x="4845600" y="835901"/>
            <a:ext cx="5272912" cy="166199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             3   1   1     </a:t>
            </a:r>
            <a:r>
              <a:rPr lang="es-ES" sz="2700" dirty="0">
                <a:latin typeface="Comic Sans MS" panose="030F0702030302020204" pitchFamily="66" charset="0"/>
              </a:rPr>
              <a:t>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&lt; | &gt; </a:t>
            </a:r>
            <a:r>
              <a:rPr lang="es-ES" sz="2700" baseline="-25000" dirty="0">
                <a:latin typeface="Comic Sans MS" panose="030F0702030302020204" pitchFamily="66" charset="0"/>
              </a:rPr>
              <a:t>V </a:t>
            </a:r>
            <a:r>
              <a:rPr lang="es-ES" sz="2800" dirty="0">
                <a:latin typeface="Comic Sans MS" panose="030F0702030302020204" pitchFamily="66" charset="0"/>
              </a:rPr>
              <a:t>=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500" dirty="0">
                <a:latin typeface="Comic Sans MS" panose="030F0702030302020204" pitchFamily="66" charset="0"/>
              </a:rPr>
              <a:t>  1   1  0  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1  0  1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Abrir corchete 14">
            <a:extLst>
              <a:ext uri="{FF2B5EF4-FFF2-40B4-BE49-F238E27FC236}">
                <a16:creationId xmlns:a16="http://schemas.microsoft.com/office/drawing/2014/main" id="{1ABF5876-B5F6-DF29-E8A3-CF6F29B12411}"/>
              </a:ext>
            </a:extLst>
          </p:cNvPr>
          <p:cNvSpPr/>
          <p:nvPr/>
        </p:nvSpPr>
        <p:spPr>
          <a:xfrm>
            <a:off x="4873146" y="1346498"/>
            <a:ext cx="102253" cy="3204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Abrir corchete 15">
            <a:extLst>
              <a:ext uri="{FF2B5EF4-FFF2-40B4-BE49-F238E27FC236}">
                <a16:creationId xmlns:a16="http://schemas.microsoft.com/office/drawing/2014/main" id="{73437861-4591-2657-7C0C-A7E66E3BAEEE}"/>
              </a:ext>
            </a:extLst>
          </p:cNvPr>
          <p:cNvSpPr/>
          <p:nvPr/>
        </p:nvSpPr>
        <p:spPr>
          <a:xfrm flipH="1">
            <a:off x="5511394" y="1346498"/>
            <a:ext cx="117635" cy="3240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Abrir corchete 4">
            <a:extLst>
              <a:ext uri="{FF2B5EF4-FFF2-40B4-BE49-F238E27FC236}">
                <a16:creationId xmlns:a16="http://schemas.microsoft.com/office/drawing/2014/main" id="{995D37AC-9E6D-04D4-3D1C-B88A8A568A14}"/>
              </a:ext>
            </a:extLst>
          </p:cNvPr>
          <p:cNvSpPr/>
          <p:nvPr/>
        </p:nvSpPr>
        <p:spPr>
          <a:xfrm>
            <a:off x="3363679" y="5156343"/>
            <a:ext cx="103298" cy="1440000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596AFD08-3187-E03C-4815-0F194C484D6D}"/>
              </a:ext>
            </a:extLst>
          </p:cNvPr>
          <p:cNvSpPr txBox="1">
            <a:spLocks/>
          </p:cNvSpPr>
          <p:nvPr/>
        </p:nvSpPr>
        <p:spPr>
          <a:xfrm>
            <a:off x="659042" y="4188155"/>
            <a:ext cx="11460302" cy="2249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500" dirty="0">
                <a:solidFill>
                  <a:srgbClr val="0070C0"/>
                </a:solidFill>
              </a:rPr>
              <a:t>Note,  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</a:rPr>
              <a:t>u = (1,2,3)</a:t>
            </a:r>
            <a:r>
              <a:rPr lang="es-ES" sz="25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V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</a:rPr>
              <a:t>, {f</a:t>
            </a:r>
            <a:r>
              <a:rPr lang="es-ES" sz="25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 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</a:rPr>
              <a:t>= (1,1,0)</a:t>
            </a:r>
            <a:r>
              <a:rPr lang="es-ES" sz="25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V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</a:rPr>
              <a:t>, f</a:t>
            </a:r>
            <a:r>
              <a:rPr lang="es-ES" sz="25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 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</a:rPr>
              <a:t>= (0,0,1)</a:t>
            </a:r>
            <a:r>
              <a:rPr lang="es-ES" sz="25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V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</a:rPr>
              <a:t>} </a:t>
            </a:r>
            <a:r>
              <a:rPr lang="es-ES" sz="2500" dirty="0">
                <a:solidFill>
                  <a:srgbClr val="0070C0"/>
                </a:solidFill>
              </a:rPr>
              <a:t>(basis </a:t>
            </a:r>
            <a:r>
              <a:rPr lang="es-ES" sz="2500" dirty="0" err="1">
                <a:solidFill>
                  <a:srgbClr val="0070C0"/>
                </a:solidFill>
              </a:rPr>
              <a:t>of</a:t>
            </a:r>
            <a:r>
              <a:rPr lang="es-ES" sz="2500" dirty="0">
                <a:solidFill>
                  <a:srgbClr val="0070C0"/>
                </a:solidFill>
              </a:rPr>
              <a:t> 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500" dirty="0">
                <a:solidFill>
                  <a:srgbClr val="0070C0"/>
                </a:solidFill>
              </a:rPr>
              <a:t>); </a:t>
            </a:r>
            <a:r>
              <a:rPr lang="es-ES" sz="2500" dirty="0" err="1">
                <a:solidFill>
                  <a:srgbClr val="0070C0"/>
                </a:solidFill>
              </a:rPr>
              <a:t>we</a:t>
            </a:r>
            <a:r>
              <a:rPr lang="es-ES" sz="2500" dirty="0">
                <a:solidFill>
                  <a:srgbClr val="0070C0"/>
                </a:solidFill>
              </a:rPr>
              <a:t> </a:t>
            </a:r>
            <a:r>
              <a:rPr lang="es-ES" sz="2500" dirty="0" err="1">
                <a:solidFill>
                  <a:srgbClr val="0070C0"/>
                </a:solidFill>
              </a:rPr>
              <a:t>have</a:t>
            </a:r>
            <a:r>
              <a:rPr lang="es-ES" sz="2500" dirty="0">
                <a:solidFill>
                  <a:srgbClr val="0070C0"/>
                </a:solidFill>
              </a:rPr>
              <a:t>: </a:t>
            </a:r>
          </a:p>
          <a:p>
            <a:pPr marL="0" indent="0">
              <a:buNone/>
            </a:pPr>
            <a:endParaRPr lang="es-ES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  C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F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             ,       C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u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=        ,      G = </a:t>
            </a:r>
            <a:endParaRPr lang="es-ES" sz="26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600" baseline="30000" dirty="0">
              <a:latin typeface="Comic Sans MS" panose="030F0702030302020204" pitchFamily="66" charset="0"/>
            </a:endParaRPr>
          </a:p>
        </p:txBody>
      </p:sp>
      <p:sp>
        <p:nvSpPr>
          <p:cNvPr id="10" name="Marcador de contenido 2">
            <a:extLst>
              <a:ext uri="{FF2B5EF4-FFF2-40B4-BE49-F238E27FC236}">
                <a16:creationId xmlns:a16="http://schemas.microsoft.com/office/drawing/2014/main" id="{2ED9106D-7F12-ED06-7D2C-4950D5690DDD}"/>
              </a:ext>
            </a:extLst>
          </p:cNvPr>
          <p:cNvSpPr txBox="1">
            <a:spLocks/>
          </p:cNvSpPr>
          <p:nvPr/>
        </p:nvSpPr>
        <p:spPr>
          <a:xfrm>
            <a:off x="3364204" y="5189174"/>
            <a:ext cx="1153612" cy="2188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1   0   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1   0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0   1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2" name="Abrir corchete 11">
            <a:extLst>
              <a:ext uri="{FF2B5EF4-FFF2-40B4-BE49-F238E27FC236}">
                <a16:creationId xmlns:a16="http://schemas.microsoft.com/office/drawing/2014/main" id="{DAD299A0-5AE9-1A23-5D9B-F161EE252148}"/>
              </a:ext>
            </a:extLst>
          </p:cNvPr>
          <p:cNvSpPr/>
          <p:nvPr/>
        </p:nvSpPr>
        <p:spPr>
          <a:xfrm flipH="1">
            <a:off x="4308854" y="5145591"/>
            <a:ext cx="118837" cy="1440000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Marcador de contenido 2">
            <a:extLst>
              <a:ext uri="{FF2B5EF4-FFF2-40B4-BE49-F238E27FC236}">
                <a16:creationId xmlns:a16="http://schemas.microsoft.com/office/drawing/2014/main" id="{E01339B2-1F5C-3C78-5C1B-41A70EB12975}"/>
              </a:ext>
            </a:extLst>
          </p:cNvPr>
          <p:cNvSpPr txBox="1">
            <a:spLocks/>
          </p:cNvSpPr>
          <p:nvPr/>
        </p:nvSpPr>
        <p:spPr>
          <a:xfrm>
            <a:off x="6152171" y="5175345"/>
            <a:ext cx="1153612" cy="2188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1      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2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3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</a:t>
            </a: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4" name="Abrir corchete 13">
            <a:extLst>
              <a:ext uri="{FF2B5EF4-FFF2-40B4-BE49-F238E27FC236}">
                <a16:creationId xmlns:a16="http://schemas.microsoft.com/office/drawing/2014/main" id="{96724066-8F97-A6B2-DDFE-9A39407B1528}"/>
              </a:ext>
            </a:extLst>
          </p:cNvPr>
          <p:cNvSpPr/>
          <p:nvPr/>
        </p:nvSpPr>
        <p:spPr>
          <a:xfrm flipH="1">
            <a:off x="6641551" y="5175345"/>
            <a:ext cx="118837" cy="1440000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Abrir corchete 16">
            <a:extLst>
              <a:ext uri="{FF2B5EF4-FFF2-40B4-BE49-F238E27FC236}">
                <a16:creationId xmlns:a16="http://schemas.microsoft.com/office/drawing/2014/main" id="{BEA0F199-5E90-658A-0F01-5EA9C4C0B440}"/>
              </a:ext>
            </a:extLst>
          </p:cNvPr>
          <p:cNvSpPr/>
          <p:nvPr/>
        </p:nvSpPr>
        <p:spPr>
          <a:xfrm>
            <a:off x="6174854" y="5175345"/>
            <a:ext cx="103298" cy="1440000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30CD43AA-1325-6F2B-A229-A8B7EFEB81EA}"/>
              </a:ext>
            </a:extLst>
          </p:cNvPr>
          <p:cNvSpPr txBox="1">
            <a:spLocks/>
          </p:cNvSpPr>
          <p:nvPr/>
        </p:nvSpPr>
        <p:spPr>
          <a:xfrm>
            <a:off x="659042" y="292166"/>
            <a:ext cx="2410298" cy="611880"/>
          </a:xfrm>
          <a:prstGeom prst="rect">
            <a:avLst/>
          </a:prstGeom>
          <a:solidFill>
            <a:schemeClr val="bg1">
              <a:lumMod val="65000"/>
            </a:schemeClr>
          </a:solid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3200" b="1" dirty="0" err="1">
                <a:solidFill>
                  <a:schemeClr val="bg1"/>
                </a:solidFill>
              </a:rPr>
              <a:t>Example</a:t>
            </a:r>
            <a:r>
              <a:rPr lang="es-ES" sz="3200" b="1" dirty="0">
                <a:solidFill>
                  <a:schemeClr val="bg1"/>
                </a:solidFill>
              </a:rPr>
              <a:t> 3  </a:t>
            </a:r>
          </a:p>
        </p:txBody>
      </p:sp>
      <p:sp>
        <p:nvSpPr>
          <p:cNvPr id="4" name="Abrir corchete 3">
            <a:extLst>
              <a:ext uri="{FF2B5EF4-FFF2-40B4-BE49-F238E27FC236}">
                <a16:creationId xmlns:a16="http://schemas.microsoft.com/office/drawing/2014/main" id="{75A9D252-E869-1F5C-3A0B-2203DAA6F2A5}"/>
              </a:ext>
            </a:extLst>
          </p:cNvPr>
          <p:cNvSpPr/>
          <p:nvPr/>
        </p:nvSpPr>
        <p:spPr>
          <a:xfrm>
            <a:off x="6267475" y="931745"/>
            <a:ext cx="103298" cy="1116000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Abrir corchete 5">
            <a:extLst>
              <a:ext uri="{FF2B5EF4-FFF2-40B4-BE49-F238E27FC236}">
                <a16:creationId xmlns:a16="http://schemas.microsoft.com/office/drawing/2014/main" id="{4BC81B21-C6AB-2011-CA80-81FDAC4FBC2E}"/>
              </a:ext>
            </a:extLst>
          </p:cNvPr>
          <p:cNvSpPr/>
          <p:nvPr/>
        </p:nvSpPr>
        <p:spPr>
          <a:xfrm flipH="1">
            <a:off x="7452267" y="959559"/>
            <a:ext cx="118837" cy="1116000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7B215F95-53A3-C600-929F-F120FF6D213D}"/>
              </a:ext>
            </a:extLst>
          </p:cNvPr>
          <p:cNvSpPr txBox="1"/>
          <p:nvPr/>
        </p:nvSpPr>
        <p:spPr>
          <a:xfrm>
            <a:off x="6919088" y="5252472"/>
            <a:ext cx="5272912" cy="166199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           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3   1   1                  </a:t>
            </a:r>
          </a:p>
          <a:p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1   1   0               </a:t>
            </a:r>
          </a:p>
          <a:p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1   0   1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Abrir corchete 23">
            <a:extLst>
              <a:ext uri="{FF2B5EF4-FFF2-40B4-BE49-F238E27FC236}">
                <a16:creationId xmlns:a16="http://schemas.microsoft.com/office/drawing/2014/main" id="{2F29FFEB-B60A-E875-29C9-A600733E5A28}"/>
              </a:ext>
            </a:extLst>
          </p:cNvPr>
          <p:cNvSpPr/>
          <p:nvPr/>
        </p:nvSpPr>
        <p:spPr>
          <a:xfrm>
            <a:off x="8396948" y="5252472"/>
            <a:ext cx="103298" cy="1440000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Abrir corchete 24">
            <a:extLst>
              <a:ext uri="{FF2B5EF4-FFF2-40B4-BE49-F238E27FC236}">
                <a16:creationId xmlns:a16="http://schemas.microsoft.com/office/drawing/2014/main" id="{3B0BAA66-1B61-3105-2C4F-847338BBE615}"/>
              </a:ext>
            </a:extLst>
          </p:cNvPr>
          <p:cNvSpPr/>
          <p:nvPr/>
        </p:nvSpPr>
        <p:spPr>
          <a:xfrm flipH="1">
            <a:off x="9555544" y="5252472"/>
            <a:ext cx="118837" cy="1440000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7925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/>
      <p:bldP spid="10" grpId="0"/>
      <p:bldP spid="12" grpId="0" animBg="1"/>
      <p:bldP spid="13" grpId="0"/>
      <p:bldP spid="14" grpId="0" animBg="1"/>
      <p:bldP spid="17" grpId="0" animBg="1"/>
      <p:bldP spid="8" grpId="0"/>
      <p:bldP spid="24" grpId="0" animBg="1"/>
      <p:bldP spid="2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3444A9-3B38-18A9-20B9-E6BA6BA80B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220F67CC-5BB7-1102-1904-1727F7D8D8F8}"/>
              </a:ext>
            </a:extLst>
          </p:cNvPr>
          <p:cNvSpPr txBox="1">
            <a:spLocks/>
          </p:cNvSpPr>
          <p:nvPr/>
        </p:nvSpPr>
        <p:spPr>
          <a:xfrm>
            <a:off x="137534" y="388647"/>
            <a:ext cx="11961747" cy="2249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500" dirty="0">
                <a:solidFill>
                  <a:srgbClr val="0070C0"/>
                </a:solidFill>
              </a:rPr>
              <a:t>  </a:t>
            </a:r>
            <a:r>
              <a:rPr lang="es-ES" sz="2500" dirty="0" err="1">
                <a:solidFill>
                  <a:srgbClr val="0070C0"/>
                </a:solidFill>
              </a:rPr>
              <a:t>Then</a:t>
            </a:r>
            <a:r>
              <a:rPr lang="es-ES" sz="2500" dirty="0">
                <a:solidFill>
                  <a:srgbClr val="0070C0"/>
                </a:solidFill>
              </a:rPr>
              <a:t>:   </a:t>
            </a:r>
          </a:p>
          <a:p>
            <a:pPr marL="0" indent="0">
              <a:buNone/>
            </a:pPr>
            <a:endParaRPr lang="es-ES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(C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)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T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G C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F 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                     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    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                ((C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)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T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G C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)</a:t>
            </a:r>
            <a:r>
              <a:rPr lang="es-ES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-1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</a:t>
            </a:r>
            <a:r>
              <a:rPr lang="es-ES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       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</a:t>
            </a:r>
            <a:endParaRPr lang="es-ES" sz="26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600" baseline="30000" dirty="0">
              <a:latin typeface="Comic Sans MS" panose="030F0702030302020204" pitchFamily="66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6C5088D-3070-3411-F634-51BC98BC6DE0}"/>
              </a:ext>
            </a:extLst>
          </p:cNvPr>
          <p:cNvSpPr txBox="1">
            <a:spLocks/>
          </p:cNvSpPr>
          <p:nvPr/>
        </p:nvSpPr>
        <p:spPr>
          <a:xfrm>
            <a:off x="2171534" y="1602916"/>
            <a:ext cx="2057303" cy="24451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1   1  0     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0  0  1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</a:t>
            </a: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A95B546E-63BD-E5D1-CCB2-9306BAA4365A}"/>
              </a:ext>
            </a:extLst>
          </p:cNvPr>
          <p:cNvSpPr txBox="1">
            <a:spLocks/>
          </p:cNvSpPr>
          <p:nvPr/>
        </p:nvSpPr>
        <p:spPr>
          <a:xfrm>
            <a:off x="6276026" y="1663865"/>
            <a:ext cx="2057303" cy="24451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6   1    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1    1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</a:t>
            </a: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8" name="Abrir corchete 7">
            <a:extLst>
              <a:ext uri="{FF2B5EF4-FFF2-40B4-BE49-F238E27FC236}">
                <a16:creationId xmlns:a16="http://schemas.microsoft.com/office/drawing/2014/main" id="{C1ACCB52-808A-59E7-C189-ED9757D77B8E}"/>
              </a:ext>
            </a:extLst>
          </p:cNvPr>
          <p:cNvSpPr/>
          <p:nvPr/>
        </p:nvSpPr>
        <p:spPr>
          <a:xfrm>
            <a:off x="2287061" y="1546245"/>
            <a:ext cx="98972" cy="1071471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Abrir corchete 8">
            <a:extLst>
              <a:ext uri="{FF2B5EF4-FFF2-40B4-BE49-F238E27FC236}">
                <a16:creationId xmlns:a16="http://schemas.microsoft.com/office/drawing/2014/main" id="{83D09535-1DEE-75EE-F9A8-3AB096E2BA57}"/>
              </a:ext>
            </a:extLst>
          </p:cNvPr>
          <p:cNvSpPr/>
          <p:nvPr/>
        </p:nvSpPr>
        <p:spPr>
          <a:xfrm flipH="1">
            <a:off x="3371303" y="1546245"/>
            <a:ext cx="92718" cy="1071472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Abrir corchete 9">
            <a:extLst>
              <a:ext uri="{FF2B5EF4-FFF2-40B4-BE49-F238E27FC236}">
                <a16:creationId xmlns:a16="http://schemas.microsoft.com/office/drawing/2014/main" id="{6EBEF485-3208-C4CB-49AA-4A78C4C20EC3}"/>
              </a:ext>
            </a:extLst>
          </p:cNvPr>
          <p:cNvSpPr/>
          <p:nvPr/>
        </p:nvSpPr>
        <p:spPr>
          <a:xfrm>
            <a:off x="6369637" y="1606142"/>
            <a:ext cx="98972" cy="1071471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Abrir corchete 10">
            <a:extLst>
              <a:ext uri="{FF2B5EF4-FFF2-40B4-BE49-F238E27FC236}">
                <a16:creationId xmlns:a16="http://schemas.microsoft.com/office/drawing/2014/main" id="{2BBE8E90-8CD0-CE7C-3721-DF871D046B33}"/>
              </a:ext>
            </a:extLst>
          </p:cNvPr>
          <p:cNvSpPr/>
          <p:nvPr/>
        </p:nvSpPr>
        <p:spPr>
          <a:xfrm flipH="1">
            <a:off x="7171023" y="1621377"/>
            <a:ext cx="92718" cy="1071472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Flecha: a la derecha 11">
            <a:extLst>
              <a:ext uri="{FF2B5EF4-FFF2-40B4-BE49-F238E27FC236}">
                <a16:creationId xmlns:a16="http://schemas.microsoft.com/office/drawing/2014/main" id="{AB62E9FE-0E51-C5C2-5FB0-C2E584A6C5DA}"/>
              </a:ext>
            </a:extLst>
          </p:cNvPr>
          <p:cNvSpPr/>
          <p:nvPr/>
        </p:nvSpPr>
        <p:spPr>
          <a:xfrm>
            <a:off x="7419192" y="1911570"/>
            <a:ext cx="334471" cy="484632"/>
          </a:xfrm>
          <a:prstGeom prst="righ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Marcador de contenido 2">
            <a:extLst>
              <a:ext uri="{FF2B5EF4-FFF2-40B4-BE49-F238E27FC236}">
                <a16:creationId xmlns:a16="http://schemas.microsoft.com/office/drawing/2014/main" id="{3A71F7FE-CDC8-7E0E-9B4A-B41A8B0B61D4}"/>
              </a:ext>
            </a:extLst>
          </p:cNvPr>
          <p:cNvSpPr txBox="1">
            <a:spLocks/>
          </p:cNvSpPr>
          <p:nvPr/>
        </p:nvSpPr>
        <p:spPr>
          <a:xfrm>
            <a:off x="10273471" y="1647330"/>
            <a:ext cx="2057303" cy="24451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1/5  -1/5    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-1/5   6/5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</a:t>
            </a: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4" name="Abrir corchete 13">
            <a:extLst>
              <a:ext uri="{FF2B5EF4-FFF2-40B4-BE49-F238E27FC236}">
                <a16:creationId xmlns:a16="http://schemas.microsoft.com/office/drawing/2014/main" id="{6BC364CE-B8C2-7EE8-1859-1A39C592E2A1}"/>
              </a:ext>
            </a:extLst>
          </p:cNvPr>
          <p:cNvSpPr/>
          <p:nvPr/>
        </p:nvSpPr>
        <p:spPr>
          <a:xfrm>
            <a:off x="10314881" y="1602916"/>
            <a:ext cx="98972" cy="1071471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Abrir corchete 14">
            <a:extLst>
              <a:ext uri="{FF2B5EF4-FFF2-40B4-BE49-F238E27FC236}">
                <a16:creationId xmlns:a16="http://schemas.microsoft.com/office/drawing/2014/main" id="{90A15860-628B-D440-03F0-9B2B115DC8AD}"/>
              </a:ext>
            </a:extLst>
          </p:cNvPr>
          <p:cNvSpPr/>
          <p:nvPr/>
        </p:nvSpPr>
        <p:spPr>
          <a:xfrm flipH="1">
            <a:off x="11961748" y="1589816"/>
            <a:ext cx="92718" cy="1071472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Marcador de contenido 2">
            <a:extLst>
              <a:ext uri="{FF2B5EF4-FFF2-40B4-BE49-F238E27FC236}">
                <a16:creationId xmlns:a16="http://schemas.microsoft.com/office/drawing/2014/main" id="{BC87D86A-D937-D554-AF06-C8F04C4172E1}"/>
              </a:ext>
            </a:extLst>
          </p:cNvPr>
          <p:cNvSpPr txBox="1">
            <a:spLocks/>
          </p:cNvSpPr>
          <p:nvPr/>
        </p:nvSpPr>
        <p:spPr>
          <a:xfrm>
            <a:off x="295153" y="3193437"/>
            <a:ext cx="11961747" cy="224914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500">
                <a:solidFill>
                  <a:srgbClr val="0070C0"/>
                </a:solidFill>
              </a:rPr>
              <a:t>And </a:t>
            </a:r>
            <a:r>
              <a:rPr lang="es-ES" sz="2500" dirty="0" err="1">
                <a:solidFill>
                  <a:srgbClr val="0070C0"/>
                </a:solidFill>
              </a:rPr>
              <a:t>hence</a:t>
            </a:r>
            <a:r>
              <a:rPr lang="es-ES" sz="2500" dirty="0">
                <a:solidFill>
                  <a:srgbClr val="0070C0"/>
                </a:solidFill>
              </a:rPr>
              <a:t>:   </a:t>
            </a:r>
          </a:p>
          <a:p>
            <a:pPr marL="0" indent="0">
              <a:buNone/>
            </a:pPr>
            <a:endParaRPr lang="es-ES" sz="25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s-ES" dirty="0">
                <a:solidFill>
                  <a:srgbClr val="00B0F0"/>
                </a:solidFill>
                <a:latin typeface="Comic Sans MS" panose="030F0702030302020204" pitchFamily="66" charset="0"/>
              </a:rPr>
              <a:t>P</a:t>
            </a:r>
            <a:r>
              <a:rPr lang="es-ES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u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= C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F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( (C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)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T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G C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F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)</a:t>
            </a:r>
            <a:r>
              <a:rPr lang="es-ES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-1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(C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)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T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G C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u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</a:t>
            </a:r>
          </a:p>
          <a:p>
            <a:pPr marL="0" indent="0">
              <a:buNone/>
            </a:pPr>
            <a:endParaRPr lang="es-ES" baseline="30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     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       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</a:t>
            </a:r>
            <a:endParaRPr lang="es-ES" sz="26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600" baseline="30000" dirty="0">
              <a:latin typeface="Comic Sans MS" panose="030F0702030302020204" pitchFamily="66" charset="0"/>
            </a:endParaRPr>
          </a:p>
        </p:txBody>
      </p:sp>
      <p:sp>
        <p:nvSpPr>
          <p:cNvPr id="22" name="Abrir corchete 21">
            <a:extLst>
              <a:ext uri="{FF2B5EF4-FFF2-40B4-BE49-F238E27FC236}">
                <a16:creationId xmlns:a16="http://schemas.microsoft.com/office/drawing/2014/main" id="{4F4107F8-F285-7DCD-E294-99C1E4F49FE3}"/>
              </a:ext>
            </a:extLst>
          </p:cNvPr>
          <p:cNvSpPr/>
          <p:nvPr/>
        </p:nvSpPr>
        <p:spPr>
          <a:xfrm>
            <a:off x="2089050" y="4945701"/>
            <a:ext cx="98972" cy="1071471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Abrir corchete 22">
            <a:extLst>
              <a:ext uri="{FF2B5EF4-FFF2-40B4-BE49-F238E27FC236}">
                <a16:creationId xmlns:a16="http://schemas.microsoft.com/office/drawing/2014/main" id="{569BBEF7-61F7-3E4C-9E56-7700363A8724}"/>
              </a:ext>
            </a:extLst>
          </p:cNvPr>
          <p:cNvSpPr/>
          <p:nvPr/>
        </p:nvSpPr>
        <p:spPr>
          <a:xfrm flipH="1">
            <a:off x="3617574" y="5013850"/>
            <a:ext cx="92718" cy="1071472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Marcador de contenido 2">
            <a:extLst>
              <a:ext uri="{FF2B5EF4-FFF2-40B4-BE49-F238E27FC236}">
                <a16:creationId xmlns:a16="http://schemas.microsoft.com/office/drawing/2014/main" id="{4BD0CB27-1597-6B57-132F-5EA9C0541013}"/>
              </a:ext>
            </a:extLst>
          </p:cNvPr>
          <p:cNvSpPr txBox="1">
            <a:spLocks/>
          </p:cNvSpPr>
          <p:nvPr/>
        </p:nvSpPr>
        <p:spPr>
          <a:xfrm>
            <a:off x="1980722" y="4963183"/>
            <a:ext cx="2057303" cy="24451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1/5  -1/5    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-1/5   6/5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</a:t>
            </a: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32" name="Marcador de contenido 2">
            <a:extLst>
              <a:ext uri="{FF2B5EF4-FFF2-40B4-BE49-F238E27FC236}">
                <a16:creationId xmlns:a16="http://schemas.microsoft.com/office/drawing/2014/main" id="{BC8FF432-B2EB-BDAD-0194-640D7454CAB9}"/>
              </a:ext>
            </a:extLst>
          </p:cNvPr>
          <p:cNvSpPr txBox="1">
            <a:spLocks/>
          </p:cNvSpPr>
          <p:nvPr/>
        </p:nvSpPr>
        <p:spPr>
          <a:xfrm>
            <a:off x="523285" y="5241221"/>
            <a:ext cx="914154" cy="9173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</a:t>
            </a:r>
            <a:endParaRPr lang="es-ES" baseline="-25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33" name="Marcador de contenido 2">
            <a:extLst>
              <a:ext uri="{FF2B5EF4-FFF2-40B4-BE49-F238E27FC236}">
                <a16:creationId xmlns:a16="http://schemas.microsoft.com/office/drawing/2014/main" id="{1151AC0A-9C5A-804B-484D-9E76DA0FF072}"/>
              </a:ext>
            </a:extLst>
          </p:cNvPr>
          <p:cNvSpPr txBox="1">
            <a:spLocks/>
          </p:cNvSpPr>
          <p:nvPr/>
        </p:nvSpPr>
        <p:spPr>
          <a:xfrm>
            <a:off x="6929835" y="5291070"/>
            <a:ext cx="914154" cy="9173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</a:t>
            </a:r>
            <a:endParaRPr lang="es-ES" baseline="-25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CuadroTexto 37">
                <a:extLst>
                  <a:ext uri="{FF2B5EF4-FFF2-40B4-BE49-F238E27FC236}">
                    <a16:creationId xmlns:a16="http://schemas.microsoft.com/office/drawing/2014/main" id="{25AC7A79-6238-C32F-418B-48E9FD647128}"/>
                  </a:ext>
                </a:extLst>
              </p:cNvPr>
              <p:cNvSpPr txBox="1"/>
              <p:nvPr/>
            </p:nvSpPr>
            <p:spPr>
              <a:xfrm>
                <a:off x="7223525" y="5139398"/>
                <a:ext cx="1327549" cy="70288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s-ES" sz="1600" dirty="0">
                    <a:solidFill>
                      <a:srgbClr val="00B0F0"/>
                    </a:solidFill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280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28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s-ES" sz="28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es-ES" sz="2800" dirty="0">
                  <a:solidFill>
                    <a:srgbClr val="00B0F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8" name="CuadroTexto 37">
                <a:extLst>
                  <a:ext uri="{FF2B5EF4-FFF2-40B4-BE49-F238E27FC236}">
                    <a16:creationId xmlns:a16="http://schemas.microsoft.com/office/drawing/2014/main" id="{25AC7A79-6238-C32F-418B-48E9FD6471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3525" y="5139398"/>
                <a:ext cx="1327549" cy="70288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Flecha: a la derecha 38">
            <a:extLst>
              <a:ext uri="{FF2B5EF4-FFF2-40B4-BE49-F238E27FC236}">
                <a16:creationId xmlns:a16="http://schemas.microsoft.com/office/drawing/2014/main" id="{13FE5809-9B5F-3DA2-ECE6-A144F3CFB311}"/>
              </a:ext>
            </a:extLst>
          </p:cNvPr>
          <p:cNvSpPr/>
          <p:nvPr/>
        </p:nvSpPr>
        <p:spPr>
          <a:xfrm>
            <a:off x="8483088" y="5291070"/>
            <a:ext cx="406396" cy="484632"/>
          </a:xfrm>
          <a:prstGeom prst="righ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Marcador de contenido 3">
                <a:extLst>
                  <a:ext uri="{FF2B5EF4-FFF2-40B4-BE49-F238E27FC236}">
                    <a16:creationId xmlns:a16="http://schemas.microsoft.com/office/drawing/2014/main" id="{9C47B41C-7958-33F4-88C0-D20181DA36C1}"/>
                  </a:ext>
                </a:extLst>
              </p:cNvPr>
              <p:cNvSpPr txBox="1">
                <a:spLocks noGrp="1"/>
              </p:cNvSpPr>
              <p:nvPr>
                <p:ph idx="1"/>
              </p:nvPr>
            </p:nvSpPr>
            <p:spPr>
              <a:xfrm>
                <a:off x="8807738" y="4722976"/>
                <a:ext cx="3727913" cy="17954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s-ES" sz="2400" dirty="0">
                  <a:solidFill>
                    <a:srgbClr val="0070C0"/>
                  </a:solidFill>
                  <a:ea typeface="Yu Gothic UI" panose="020B0500000000000000" pitchFamily="34" charset="-128"/>
                </a:endParaRPr>
              </a:p>
              <a:p>
                <a:pPr marL="0" indent="0">
                  <a:buNone/>
                </a:pP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  <a:ea typeface="Yu Gothic UI" panose="020B0500000000000000" pitchFamily="34" charset="-128"/>
                  </a:rPr>
                  <a:t>  </a:t>
                </a:r>
                <a:r>
                  <a:rPr lang="es-ES" sz="24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  <a:ea typeface="Yu Gothic UI" panose="020B0500000000000000" pitchFamily="34" charset="-128"/>
                  </a:rPr>
                  <a:t>Pr</a:t>
                </a:r>
                <a:r>
                  <a:rPr lang="es-ES" sz="2400" baseline="-25000" dirty="0" err="1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  <a:ea typeface="Yu Gothic UI" panose="020B0500000000000000" pitchFamily="34" charset="-128"/>
                  </a:rPr>
                  <a:t>F</a:t>
                </a:r>
                <a:r>
                  <a:rPr lang="es-ES" sz="24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  <a:ea typeface="Yu Gothic UI" panose="020B0500000000000000" pitchFamily="34" charset="-128"/>
                  </a:rPr>
                  <a:t>(u)</a:t>
                </a:r>
                <a:r>
                  <a:rPr lang="es-ES" sz="2400" dirty="0">
                    <a:solidFill>
                      <a:srgbClr val="FF0000"/>
                    </a:solidFill>
                    <a:latin typeface="Comic Sans MS" panose="030F0702030302020204" pitchFamily="66" charset="0"/>
                    <a:ea typeface="Yu Gothic UI" panose="020B0500000000000000" pitchFamily="34" charset="-128"/>
                  </a:rPr>
                  <a:t> </a:t>
                </a: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28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28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s-ES" sz="2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s-ES" sz="28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(7,7,13)</a:t>
                </a:r>
                <a:r>
                  <a:rPr lang="es-ES" sz="2400" baseline="-250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V </a:t>
                </a: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= </a:t>
                </a:r>
              </a:p>
              <a:p>
                <a:pPr marL="0" indent="0">
                  <a:buNone/>
                </a:pP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       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s-ES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s-ES" i="1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" sz="24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(7+7x+13x</a:t>
                </a:r>
                <a:r>
                  <a:rPr lang="es-ES" sz="2400" baseline="300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2</a:t>
                </a:r>
                <a:r>
                  <a:rPr lang="es-ES" sz="24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)</a:t>
                </a:r>
              </a:p>
            </p:txBody>
          </p:sp>
        </mc:Choice>
        <mc:Fallback xmlns="">
          <p:sp>
            <p:nvSpPr>
              <p:cNvPr id="40" name="Marcador de contenido 3">
                <a:extLst>
                  <a:ext uri="{FF2B5EF4-FFF2-40B4-BE49-F238E27FC236}">
                    <a16:creationId xmlns:a16="http://schemas.microsoft.com/office/drawing/2014/main" id="{9C47B41C-7958-33F4-88C0-D20181DA36C1}"/>
                  </a:ext>
                </a:extLst>
              </p:cNvPr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807738" y="4722976"/>
                <a:ext cx="3727913" cy="1795492"/>
              </a:xfrm>
              <a:prstGeom prst="rect">
                <a:avLst/>
              </a:prstGeom>
              <a:blipFill>
                <a:blip r:embed="rId3"/>
                <a:stretch>
                  <a:fillRect b="-1361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CuadroTexto 15">
            <a:extLst>
              <a:ext uri="{FF2B5EF4-FFF2-40B4-BE49-F238E27FC236}">
                <a16:creationId xmlns:a16="http://schemas.microsoft.com/office/drawing/2014/main" id="{1EC726AA-3795-F935-3007-FB5E730C8A37}"/>
              </a:ext>
            </a:extLst>
          </p:cNvPr>
          <p:cNvSpPr txBox="1"/>
          <p:nvPr/>
        </p:nvSpPr>
        <p:spPr>
          <a:xfrm>
            <a:off x="2135898" y="1457561"/>
            <a:ext cx="5272912" cy="166199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           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3   1   1                  </a:t>
            </a:r>
          </a:p>
          <a:p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1   1   0                 </a:t>
            </a:r>
          </a:p>
          <a:p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1   0   1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Marcador de contenido 2">
            <a:extLst>
              <a:ext uri="{FF2B5EF4-FFF2-40B4-BE49-F238E27FC236}">
                <a16:creationId xmlns:a16="http://schemas.microsoft.com/office/drawing/2014/main" id="{8FCCC4BF-93A0-8794-BDC7-09021102502E}"/>
              </a:ext>
            </a:extLst>
          </p:cNvPr>
          <p:cNvSpPr txBox="1">
            <a:spLocks/>
          </p:cNvSpPr>
          <p:nvPr/>
        </p:nvSpPr>
        <p:spPr>
          <a:xfrm>
            <a:off x="4881554" y="1403482"/>
            <a:ext cx="1153612" cy="2188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1   0   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1   0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0   1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37" name="Abrir corchete 36">
            <a:extLst>
              <a:ext uri="{FF2B5EF4-FFF2-40B4-BE49-F238E27FC236}">
                <a16:creationId xmlns:a16="http://schemas.microsoft.com/office/drawing/2014/main" id="{8374F27D-40FF-15F1-EFE2-1287A178EE0F}"/>
              </a:ext>
            </a:extLst>
          </p:cNvPr>
          <p:cNvSpPr/>
          <p:nvPr/>
        </p:nvSpPr>
        <p:spPr>
          <a:xfrm>
            <a:off x="4942117" y="1400785"/>
            <a:ext cx="103298" cy="1440000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1" name="Abrir corchete 40">
            <a:extLst>
              <a:ext uri="{FF2B5EF4-FFF2-40B4-BE49-F238E27FC236}">
                <a16:creationId xmlns:a16="http://schemas.microsoft.com/office/drawing/2014/main" id="{AB08AC60-E541-2F40-3CEB-289AE9CC5C7A}"/>
              </a:ext>
            </a:extLst>
          </p:cNvPr>
          <p:cNvSpPr/>
          <p:nvPr/>
        </p:nvSpPr>
        <p:spPr>
          <a:xfrm flipH="1">
            <a:off x="5759944" y="1409805"/>
            <a:ext cx="118837" cy="1440000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Abrir corchete 41">
            <a:extLst>
              <a:ext uri="{FF2B5EF4-FFF2-40B4-BE49-F238E27FC236}">
                <a16:creationId xmlns:a16="http://schemas.microsoft.com/office/drawing/2014/main" id="{23268AFC-0C69-2EBE-2F50-A85B78DD6D7A}"/>
              </a:ext>
            </a:extLst>
          </p:cNvPr>
          <p:cNvSpPr/>
          <p:nvPr/>
        </p:nvSpPr>
        <p:spPr>
          <a:xfrm>
            <a:off x="3575717" y="1409805"/>
            <a:ext cx="45719" cy="1356174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3" name="Abrir corchete 42">
            <a:extLst>
              <a:ext uri="{FF2B5EF4-FFF2-40B4-BE49-F238E27FC236}">
                <a16:creationId xmlns:a16="http://schemas.microsoft.com/office/drawing/2014/main" id="{1ED7F05C-682D-4E64-4990-FBC77D57415F}"/>
              </a:ext>
            </a:extLst>
          </p:cNvPr>
          <p:cNvSpPr/>
          <p:nvPr/>
        </p:nvSpPr>
        <p:spPr>
          <a:xfrm flipH="1">
            <a:off x="4772354" y="1393288"/>
            <a:ext cx="88495" cy="1356174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Marcador de contenido 2">
            <a:extLst>
              <a:ext uri="{FF2B5EF4-FFF2-40B4-BE49-F238E27FC236}">
                <a16:creationId xmlns:a16="http://schemas.microsoft.com/office/drawing/2014/main" id="{F610F73F-52D0-2A9A-CFEB-C20668CDD651}"/>
              </a:ext>
            </a:extLst>
          </p:cNvPr>
          <p:cNvSpPr txBox="1">
            <a:spLocks/>
          </p:cNvSpPr>
          <p:nvPr/>
        </p:nvSpPr>
        <p:spPr>
          <a:xfrm>
            <a:off x="984745" y="4831414"/>
            <a:ext cx="1153612" cy="2188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1   0   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1   0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0   1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46" name="Abrir corchete 45">
            <a:extLst>
              <a:ext uri="{FF2B5EF4-FFF2-40B4-BE49-F238E27FC236}">
                <a16:creationId xmlns:a16="http://schemas.microsoft.com/office/drawing/2014/main" id="{6928B2F5-B825-C7B7-F720-4AF5ECCE2DAA}"/>
              </a:ext>
            </a:extLst>
          </p:cNvPr>
          <p:cNvSpPr/>
          <p:nvPr/>
        </p:nvSpPr>
        <p:spPr>
          <a:xfrm>
            <a:off x="1043388" y="4829586"/>
            <a:ext cx="103298" cy="1440000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7" name="Abrir corchete 46">
            <a:extLst>
              <a:ext uri="{FF2B5EF4-FFF2-40B4-BE49-F238E27FC236}">
                <a16:creationId xmlns:a16="http://schemas.microsoft.com/office/drawing/2014/main" id="{ACBFB782-9ECB-CDF8-3877-DBF71B58E54D}"/>
              </a:ext>
            </a:extLst>
          </p:cNvPr>
          <p:cNvSpPr/>
          <p:nvPr/>
        </p:nvSpPr>
        <p:spPr>
          <a:xfrm flipH="1">
            <a:off x="1861215" y="4838606"/>
            <a:ext cx="118837" cy="1440000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Marcador de contenido 2">
            <a:extLst>
              <a:ext uri="{FF2B5EF4-FFF2-40B4-BE49-F238E27FC236}">
                <a16:creationId xmlns:a16="http://schemas.microsoft.com/office/drawing/2014/main" id="{60677DBE-8FC2-7E91-55BA-FFCA9F5E3447}"/>
              </a:ext>
            </a:extLst>
          </p:cNvPr>
          <p:cNvSpPr txBox="1">
            <a:spLocks/>
          </p:cNvSpPr>
          <p:nvPr/>
        </p:nvSpPr>
        <p:spPr>
          <a:xfrm>
            <a:off x="3710292" y="5031246"/>
            <a:ext cx="2057303" cy="24451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1   1  0     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0  0  1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</a:t>
            </a: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49" name="Abrir corchete 48">
            <a:extLst>
              <a:ext uri="{FF2B5EF4-FFF2-40B4-BE49-F238E27FC236}">
                <a16:creationId xmlns:a16="http://schemas.microsoft.com/office/drawing/2014/main" id="{4AC4EF31-A5C5-9CCB-7BC8-38BBABC5523C}"/>
              </a:ext>
            </a:extLst>
          </p:cNvPr>
          <p:cNvSpPr/>
          <p:nvPr/>
        </p:nvSpPr>
        <p:spPr>
          <a:xfrm>
            <a:off x="3813142" y="4997650"/>
            <a:ext cx="98972" cy="1071471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Abrir corchete 49">
            <a:extLst>
              <a:ext uri="{FF2B5EF4-FFF2-40B4-BE49-F238E27FC236}">
                <a16:creationId xmlns:a16="http://schemas.microsoft.com/office/drawing/2014/main" id="{B5B44082-5646-ED7F-286E-B037D646B402}"/>
              </a:ext>
            </a:extLst>
          </p:cNvPr>
          <p:cNvSpPr/>
          <p:nvPr/>
        </p:nvSpPr>
        <p:spPr>
          <a:xfrm flipH="1">
            <a:off x="4881013" y="5013850"/>
            <a:ext cx="92718" cy="1071472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03088A7F-56F2-745D-538D-F0CB10419592}"/>
              </a:ext>
            </a:extLst>
          </p:cNvPr>
          <p:cNvSpPr txBox="1"/>
          <p:nvPr/>
        </p:nvSpPr>
        <p:spPr>
          <a:xfrm>
            <a:off x="3704710" y="4924969"/>
            <a:ext cx="5272912" cy="166199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           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3   1   1                  </a:t>
            </a:r>
          </a:p>
          <a:p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1   1   0                 </a:t>
            </a:r>
          </a:p>
          <a:p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1   0   1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4" name="Abrir corchete 53">
            <a:extLst>
              <a:ext uri="{FF2B5EF4-FFF2-40B4-BE49-F238E27FC236}">
                <a16:creationId xmlns:a16="http://schemas.microsoft.com/office/drawing/2014/main" id="{EA204512-022E-CAAB-3DBA-F221C564D9C1}"/>
              </a:ext>
            </a:extLst>
          </p:cNvPr>
          <p:cNvSpPr/>
          <p:nvPr/>
        </p:nvSpPr>
        <p:spPr>
          <a:xfrm>
            <a:off x="5183826" y="4803349"/>
            <a:ext cx="45719" cy="1356174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5" name="Abrir corchete 54">
            <a:extLst>
              <a:ext uri="{FF2B5EF4-FFF2-40B4-BE49-F238E27FC236}">
                <a16:creationId xmlns:a16="http://schemas.microsoft.com/office/drawing/2014/main" id="{6F56DFB9-ED56-82A5-8556-F8A9832E28BD}"/>
              </a:ext>
            </a:extLst>
          </p:cNvPr>
          <p:cNvSpPr/>
          <p:nvPr/>
        </p:nvSpPr>
        <p:spPr>
          <a:xfrm flipH="1">
            <a:off x="6341166" y="4829586"/>
            <a:ext cx="88495" cy="1356174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Marcador de contenido 2">
            <a:extLst>
              <a:ext uri="{FF2B5EF4-FFF2-40B4-BE49-F238E27FC236}">
                <a16:creationId xmlns:a16="http://schemas.microsoft.com/office/drawing/2014/main" id="{EA98667A-C464-5A63-1708-C309B86F8181}"/>
              </a:ext>
            </a:extLst>
          </p:cNvPr>
          <p:cNvSpPr txBox="1">
            <a:spLocks/>
          </p:cNvSpPr>
          <p:nvPr/>
        </p:nvSpPr>
        <p:spPr>
          <a:xfrm>
            <a:off x="6517156" y="4800351"/>
            <a:ext cx="1153612" cy="2188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1      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2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3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</a:t>
            </a: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57" name="Abrir corchete 56">
            <a:extLst>
              <a:ext uri="{FF2B5EF4-FFF2-40B4-BE49-F238E27FC236}">
                <a16:creationId xmlns:a16="http://schemas.microsoft.com/office/drawing/2014/main" id="{6F054707-57FB-8738-AD19-F33EFB0D2B9E}"/>
              </a:ext>
            </a:extLst>
          </p:cNvPr>
          <p:cNvSpPr/>
          <p:nvPr/>
        </p:nvSpPr>
        <p:spPr>
          <a:xfrm flipH="1">
            <a:off x="6914545" y="4803349"/>
            <a:ext cx="118837" cy="1440000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Abrir corchete 57">
            <a:extLst>
              <a:ext uri="{FF2B5EF4-FFF2-40B4-BE49-F238E27FC236}">
                <a16:creationId xmlns:a16="http://schemas.microsoft.com/office/drawing/2014/main" id="{85DF07ED-2FA4-1DD1-B02B-76E385C73871}"/>
              </a:ext>
            </a:extLst>
          </p:cNvPr>
          <p:cNvSpPr/>
          <p:nvPr/>
        </p:nvSpPr>
        <p:spPr>
          <a:xfrm>
            <a:off x="6555978" y="4803349"/>
            <a:ext cx="103298" cy="1440000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9" name="Marcador de contenido 2">
            <a:extLst>
              <a:ext uri="{FF2B5EF4-FFF2-40B4-BE49-F238E27FC236}">
                <a16:creationId xmlns:a16="http://schemas.microsoft.com/office/drawing/2014/main" id="{6F6576A2-5DDB-7780-124D-31B348E268E3}"/>
              </a:ext>
            </a:extLst>
          </p:cNvPr>
          <p:cNvSpPr txBox="1">
            <a:spLocks/>
          </p:cNvSpPr>
          <p:nvPr/>
        </p:nvSpPr>
        <p:spPr>
          <a:xfrm>
            <a:off x="7609658" y="4786255"/>
            <a:ext cx="1153612" cy="2188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7      </a:t>
            </a:r>
            <a:r>
              <a:rPr lang="es-ES" sz="26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  7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 13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</a:t>
            </a: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60" name="Abrir corchete 59">
            <a:extLst>
              <a:ext uri="{FF2B5EF4-FFF2-40B4-BE49-F238E27FC236}">
                <a16:creationId xmlns:a16="http://schemas.microsoft.com/office/drawing/2014/main" id="{54C9DF64-96E4-AA77-C144-E121BB201BD9}"/>
              </a:ext>
            </a:extLst>
          </p:cNvPr>
          <p:cNvSpPr/>
          <p:nvPr/>
        </p:nvSpPr>
        <p:spPr>
          <a:xfrm flipH="1">
            <a:off x="8186464" y="4786569"/>
            <a:ext cx="118837" cy="1440000"/>
          </a:xfrm>
          <a:prstGeom prst="leftBracket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1" name="Abrir corchete 60">
            <a:extLst>
              <a:ext uri="{FF2B5EF4-FFF2-40B4-BE49-F238E27FC236}">
                <a16:creationId xmlns:a16="http://schemas.microsoft.com/office/drawing/2014/main" id="{41A562FA-A85F-4FF1-312C-E2DD0A63D53D}"/>
              </a:ext>
            </a:extLst>
          </p:cNvPr>
          <p:cNvSpPr/>
          <p:nvPr/>
        </p:nvSpPr>
        <p:spPr>
          <a:xfrm>
            <a:off x="7709590" y="4786569"/>
            <a:ext cx="103298" cy="1440000"/>
          </a:xfrm>
          <a:prstGeom prst="leftBracket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09005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2" grpId="0" animBg="1"/>
      <p:bldP spid="23" grpId="0" animBg="1"/>
      <p:bldP spid="24" grpId="0"/>
      <p:bldP spid="32" grpId="0"/>
      <p:bldP spid="33" grpId="0"/>
      <p:bldP spid="38" grpId="0"/>
      <p:bldP spid="39" grpId="0" animBg="1"/>
      <p:bldP spid="40" grpId="0" build="p"/>
      <p:bldP spid="44" grpId="0"/>
      <p:bldP spid="46" grpId="0" animBg="1"/>
      <p:bldP spid="47" grpId="0" animBg="1"/>
      <p:bldP spid="48" grpId="0"/>
      <p:bldP spid="49" grpId="0" animBg="1"/>
      <p:bldP spid="50" grpId="0" animBg="1"/>
      <p:bldP spid="51" grpId="0"/>
      <p:bldP spid="54" grpId="0" animBg="1"/>
      <p:bldP spid="55" grpId="0" animBg="1"/>
      <p:bldP spid="56" grpId="0"/>
      <p:bldP spid="57" grpId="0" animBg="1"/>
      <p:bldP spid="58" grpId="0" animBg="1"/>
      <p:bldP spid="59" grpId="0"/>
      <p:bldP spid="60" grpId="0" animBg="1"/>
      <p:bldP spid="61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106748C-EF58-85EE-FCD1-0543064DCD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>
            <a:hlinkClick r:id="rId2" action="ppaction://hlinksldjump"/>
            <a:extLst>
              <a:ext uri="{FF2B5EF4-FFF2-40B4-BE49-F238E27FC236}">
                <a16:creationId xmlns:a16="http://schemas.microsoft.com/office/drawing/2014/main" id="{060069F7-7BBF-EFD3-607A-899C3E00F4B2}"/>
              </a:ext>
            </a:extLst>
          </p:cNvPr>
          <p:cNvSpPr/>
          <p:nvPr/>
        </p:nvSpPr>
        <p:spPr>
          <a:xfrm>
            <a:off x="5225473" y="2703521"/>
            <a:ext cx="2080492" cy="104555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5227782"/>
                      <a:gd name="connsiteY0" fmla="*/ 0 h 1045557"/>
                      <a:gd name="connsiteX1" fmla="*/ 5227782 w 5227782"/>
                      <a:gd name="connsiteY1" fmla="*/ 0 h 1045557"/>
                      <a:gd name="connsiteX2" fmla="*/ 5227782 w 5227782"/>
                      <a:gd name="connsiteY2" fmla="*/ 1045557 h 1045557"/>
                      <a:gd name="connsiteX3" fmla="*/ 0 w 5227782"/>
                      <a:gd name="connsiteY3" fmla="*/ 1045557 h 1045557"/>
                      <a:gd name="connsiteX4" fmla="*/ 0 w 5227782"/>
                      <a:gd name="connsiteY4" fmla="*/ 0 h 104555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227782" h="1045557" fill="none" extrusionOk="0">
                        <a:moveTo>
                          <a:pt x="0" y="0"/>
                        </a:moveTo>
                        <a:cubicBezTo>
                          <a:pt x="1298587" y="-49533"/>
                          <a:pt x="3220834" y="-14809"/>
                          <a:pt x="5227782" y="0"/>
                        </a:cubicBezTo>
                        <a:cubicBezTo>
                          <a:pt x="5242517" y="438251"/>
                          <a:pt x="5302284" y="617118"/>
                          <a:pt x="5227782" y="1045557"/>
                        </a:cubicBezTo>
                        <a:cubicBezTo>
                          <a:pt x="3788634" y="997326"/>
                          <a:pt x="1190361" y="1130012"/>
                          <a:pt x="0" y="1045557"/>
                        </a:cubicBezTo>
                        <a:cubicBezTo>
                          <a:pt x="79548" y="687227"/>
                          <a:pt x="21950" y="269712"/>
                          <a:pt x="0" y="0"/>
                        </a:cubicBezTo>
                        <a:close/>
                      </a:path>
                      <a:path w="5227782" h="1045557" stroke="0" extrusionOk="0">
                        <a:moveTo>
                          <a:pt x="0" y="0"/>
                        </a:moveTo>
                        <a:cubicBezTo>
                          <a:pt x="2502706" y="118645"/>
                          <a:pt x="3065621" y="116012"/>
                          <a:pt x="5227782" y="0"/>
                        </a:cubicBezTo>
                        <a:cubicBezTo>
                          <a:pt x="5166567" y="383114"/>
                          <a:pt x="5257048" y="719580"/>
                          <a:pt x="5227782" y="1045557"/>
                        </a:cubicBezTo>
                        <a:cubicBezTo>
                          <a:pt x="4279420" y="1180157"/>
                          <a:pt x="1531167" y="888361"/>
                          <a:pt x="0" y="1045557"/>
                        </a:cubicBezTo>
                        <a:cubicBezTo>
                          <a:pt x="56498" y="602082"/>
                          <a:pt x="-79391" y="459528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scene3d>
            <a:camera prst="orthographicFront"/>
            <a:lightRig rig="threePt" dir="t"/>
          </a:scene3d>
          <a:sp3d prstMaterial="metal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000" b="1" dirty="0">
                <a:solidFill>
                  <a:schemeClr val="bg1">
                    <a:lumMod val="65000"/>
                  </a:schemeClr>
                </a:solidFill>
                <a:latin typeface="Comic Sans MS" panose="030F0702030302020204" pitchFamily="66" charset="0"/>
              </a:rPr>
              <a:t>Yes</a:t>
            </a:r>
            <a:endParaRPr lang="es-ES" sz="4000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C0C48B25-6045-06A9-DABE-9F45D5AAF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6812" y="283468"/>
            <a:ext cx="8147304" cy="1325563"/>
          </a:xfrm>
          <a:pattFill prst="wdUpDiag">
            <a:fgClr>
              <a:srgbClr val="FFFF00"/>
            </a:fgClr>
            <a:bgClr>
              <a:schemeClr val="bg1"/>
            </a:bgClr>
          </a:patt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                  T</a:t>
            </a:r>
            <a:r>
              <a:rPr lang="es-ES" sz="4800" b="1" dirty="0">
                <a:solidFill>
                  <a:schemeClr val="accent6">
                    <a:lumMod val="50000"/>
                  </a:schemeClr>
                </a:solidFill>
              </a:rPr>
              <a:t>est  </a:t>
            </a:r>
            <a:r>
              <a:rPr lang="es-ES" sz="4800" b="1" dirty="0" err="1">
                <a:solidFill>
                  <a:schemeClr val="accent6">
                    <a:lumMod val="50000"/>
                  </a:schemeClr>
                </a:solidFill>
              </a:rPr>
              <a:t>yourself</a:t>
            </a:r>
            <a:r>
              <a:rPr lang="es-ES" sz="4800" b="1" dirty="0">
                <a:solidFill>
                  <a:schemeClr val="accent6">
                    <a:lumMod val="50000"/>
                  </a:schemeClr>
                </a:solidFill>
              </a:rPr>
              <a:t>?</a:t>
            </a:r>
            <a:endParaRPr lang="es-ES" sz="4800" b="1" dirty="0">
              <a:solidFill>
                <a:srgbClr val="7030A0"/>
              </a:solidFill>
            </a:endParaRPr>
          </a:p>
        </p:txBody>
      </p:sp>
      <p:sp>
        <p:nvSpPr>
          <p:cNvPr id="2" name="Rectángulo 1">
            <a:hlinkClick r:id="rId3" action="ppaction://hlinksldjump"/>
            <a:extLst>
              <a:ext uri="{FF2B5EF4-FFF2-40B4-BE49-F238E27FC236}">
                <a16:creationId xmlns:a16="http://schemas.microsoft.com/office/drawing/2014/main" id="{92C00F22-236D-4181-7470-B8394E72B160}"/>
              </a:ext>
            </a:extLst>
          </p:cNvPr>
          <p:cNvSpPr/>
          <p:nvPr/>
        </p:nvSpPr>
        <p:spPr>
          <a:xfrm>
            <a:off x="5225473" y="4403156"/>
            <a:ext cx="2080492" cy="104555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extLst>
              <a:ext uri="{C807C97D-BFC1-408E-A445-0C87EB9F89A2}">
                <ask:lineSketchStyleProps xmlns:ask="http://schemas.microsoft.com/office/drawing/2018/sketchyshapes" xmlns="" sd="1219033472">
                  <a:custGeom>
                    <a:avLst/>
                    <a:gdLst>
                      <a:gd name="connsiteX0" fmla="*/ 0 w 5227782"/>
                      <a:gd name="connsiteY0" fmla="*/ 0 h 1045557"/>
                      <a:gd name="connsiteX1" fmla="*/ 5227782 w 5227782"/>
                      <a:gd name="connsiteY1" fmla="*/ 0 h 1045557"/>
                      <a:gd name="connsiteX2" fmla="*/ 5227782 w 5227782"/>
                      <a:gd name="connsiteY2" fmla="*/ 1045557 h 1045557"/>
                      <a:gd name="connsiteX3" fmla="*/ 0 w 5227782"/>
                      <a:gd name="connsiteY3" fmla="*/ 1045557 h 1045557"/>
                      <a:gd name="connsiteX4" fmla="*/ 0 w 5227782"/>
                      <a:gd name="connsiteY4" fmla="*/ 0 h 104555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227782" h="1045557" fill="none" extrusionOk="0">
                        <a:moveTo>
                          <a:pt x="0" y="0"/>
                        </a:moveTo>
                        <a:cubicBezTo>
                          <a:pt x="1298587" y="-49533"/>
                          <a:pt x="3220834" y="-14809"/>
                          <a:pt x="5227782" y="0"/>
                        </a:cubicBezTo>
                        <a:cubicBezTo>
                          <a:pt x="5242517" y="438251"/>
                          <a:pt x="5302284" y="617118"/>
                          <a:pt x="5227782" y="1045557"/>
                        </a:cubicBezTo>
                        <a:cubicBezTo>
                          <a:pt x="3788634" y="997326"/>
                          <a:pt x="1190361" y="1130012"/>
                          <a:pt x="0" y="1045557"/>
                        </a:cubicBezTo>
                        <a:cubicBezTo>
                          <a:pt x="79548" y="687227"/>
                          <a:pt x="21950" y="269712"/>
                          <a:pt x="0" y="0"/>
                        </a:cubicBezTo>
                        <a:close/>
                      </a:path>
                      <a:path w="5227782" h="1045557" stroke="0" extrusionOk="0">
                        <a:moveTo>
                          <a:pt x="0" y="0"/>
                        </a:moveTo>
                        <a:cubicBezTo>
                          <a:pt x="2502706" y="118645"/>
                          <a:pt x="3065621" y="116012"/>
                          <a:pt x="5227782" y="0"/>
                        </a:cubicBezTo>
                        <a:cubicBezTo>
                          <a:pt x="5166567" y="383114"/>
                          <a:pt x="5257048" y="719580"/>
                          <a:pt x="5227782" y="1045557"/>
                        </a:cubicBezTo>
                        <a:cubicBezTo>
                          <a:pt x="4279420" y="1180157"/>
                          <a:pt x="1531167" y="888361"/>
                          <a:pt x="0" y="1045557"/>
                        </a:cubicBezTo>
                        <a:cubicBezTo>
                          <a:pt x="56498" y="602082"/>
                          <a:pt x="-79391" y="459528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scene3d>
            <a:camera prst="orthographicFront"/>
            <a:lightRig rig="threePt" dir="t"/>
          </a:scene3d>
          <a:sp3d prstMaterial="metal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000" b="1" dirty="0">
                <a:solidFill>
                  <a:schemeClr val="bg1">
                    <a:lumMod val="65000"/>
                  </a:schemeClr>
                </a:solidFill>
                <a:latin typeface="Comic Sans MS" panose="030F0702030302020204" pitchFamily="66" charset="0"/>
              </a:rPr>
              <a:t>No</a:t>
            </a:r>
            <a:endParaRPr lang="es-ES" sz="4000" dirty="0"/>
          </a:p>
        </p:txBody>
      </p:sp>
    </p:spTree>
    <p:extLst>
      <p:ext uri="{BB962C8B-B14F-4D97-AF65-F5344CB8AC3E}">
        <p14:creationId xmlns:p14="http://schemas.microsoft.com/office/powerpoint/2010/main" val="27975008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58A846-55B7-8A5B-6CB2-D3F8418F78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tángulo: esquinas redondeadas 51">
            <a:hlinkClick r:id="rId2" action="ppaction://hlinksldjump"/>
            <a:extLst>
              <a:ext uri="{FF2B5EF4-FFF2-40B4-BE49-F238E27FC236}">
                <a16:creationId xmlns:a16="http://schemas.microsoft.com/office/drawing/2014/main" id="{3828495F-2B10-76AB-8262-F9436EA2B738}"/>
              </a:ext>
            </a:extLst>
          </p:cNvPr>
          <p:cNvSpPr/>
          <p:nvPr/>
        </p:nvSpPr>
        <p:spPr>
          <a:xfrm>
            <a:off x="8423797" y="4120927"/>
            <a:ext cx="3491023" cy="1660321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1" name="Rectángulo: esquinas redondeadas 50">
            <a:hlinkClick r:id="rId3" action="ppaction://hlinksldjump"/>
            <a:extLst>
              <a:ext uri="{FF2B5EF4-FFF2-40B4-BE49-F238E27FC236}">
                <a16:creationId xmlns:a16="http://schemas.microsoft.com/office/drawing/2014/main" id="{29CC08A4-A7F5-4583-A5FD-61F129359405}"/>
              </a:ext>
            </a:extLst>
          </p:cNvPr>
          <p:cNvSpPr/>
          <p:nvPr/>
        </p:nvSpPr>
        <p:spPr>
          <a:xfrm>
            <a:off x="4792327" y="4124246"/>
            <a:ext cx="3491023" cy="1660321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Rectángulo: esquinas redondeadas 49">
            <a:hlinkClick r:id="rId3" action="ppaction://hlinksldjump"/>
            <a:extLst>
              <a:ext uri="{FF2B5EF4-FFF2-40B4-BE49-F238E27FC236}">
                <a16:creationId xmlns:a16="http://schemas.microsoft.com/office/drawing/2014/main" id="{F3065A14-D053-F7BE-79AC-7FC0BC22C0CF}"/>
              </a:ext>
            </a:extLst>
          </p:cNvPr>
          <p:cNvSpPr/>
          <p:nvPr/>
        </p:nvSpPr>
        <p:spPr>
          <a:xfrm>
            <a:off x="1150752" y="4124247"/>
            <a:ext cx="3491023" cy="1660321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F3B121E1-9FE0-0826-DACF-0840B5E96D17}"/>
              </a:ext>
            </a:extLst>
          </p:cNvPr>
          <p:cNvSpPr/>
          <p:nvPr/>
        </p:nvSpPr>
        <p:spPr>
          <a:xfrm>
            <a:off x="294968" y="401590"/>
            <a:ext cx="11757879" cy="2046642"/>
          </a:xfrm>
          <a:prstGeom prst="rect">
            <a:avLst/>
          </a:prstGeom>
          <a:solidFill>
            <a:schemeClr val="tx2">
              <a:lumMod val="10000"/>
              <a:lumOff val="90000"/>
              <a:alpha val="49804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AFD5AB88-3753-9BEF-4FDE-4972A1001B79}"/>
              </a:ext>
            </a:extLst>
          </p:cNvPr>
          <p:cNvSpPr txBox="1">
            <a:spLocks/>
          </p:cNvSpPr>
          <p:nvPr/>
        </p:nvSpPr>
        <p:spPr>
          <a:xfrm>
            <a:off x="341284" y="-6754"/>
            <a:ext cx="11850715" cy="224045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s-ES_tradnl" sz="2500" dirty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ES_tradnl" sz="2500" dirty="0" err="1">
                <a:latin typeface="Comic Sans MS" panose="030F0702030302020204" pitchFamily="66" charset="0"/>
                <a:cs typeface="Arial" panose="020B0604020202020204" pitchFamily="34" charset="0"/>
              </a:rPr>
              <a:t>Let</a:t>
            </a: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(R</a:t>
            </a:r>
            <a:r>
              <a:rPr lang="es-ES_tradnl" sz="2500" baseline="30000" dirty="0">
                <a:latin typeface="Comic Sans MS" panose="030F0702030302020204" pitchFamily="66" charset="0"/>
                <a:cs typeface="Arial" panose="020B0604020202020204" pitchFamily="34" charset="0"/>
              </a:rPr>
              <a:t>3</a:t>
            </a:r>
            <a:r>
              <a:rPr lang="es-ES" sz="2500" dirty="0">
                <a:latin typeface="Comic Sans MS" panose="030F0702030302020204" pitchFamily="66" charset="0"/>
              </a:rPr>
              <a:t>, &lt; | &gt;) be </a:t>
            </a:r>
            <a:r>
              <a:rPr lang="es-ES" sz="2500" dirty="0" err="1">
                <a:latin typeface="Comic Sans MS" panose="030F0702030302020204" pitchFamily="66" charset="0"/>
              </a:rPr>
              <a:t>an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euclidian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space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where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for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all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two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vectors</a:t>
            </a:r>
            <a:r>
              <a:rPr lang="es-ES" sz="2500" dirty="0">
                <a:latin typeface="Comic Sans MS" panose="030F0702030302020204" pitchFamily="66" charset="0"/>
                <a:ea typeface="Yu Gothic UI" panose="020B0500000000000000" pitchFamily="34" charset="-128"/>
              </a:rPr>
              <a:t> in R</a:t>
            </a:r>
            <a:r>
              <a:rPr lang="es-ES" sz="2500" baseline="30000" dirty="0">
                <a:latin typeface="Comic Sans MS" panose="030F0702030302020204" pitchFamily="66" charset="0"/>
                <a:ea typeface="Yu Gothic UI" panose="020B0500000000000000" pitchFamily="34" charset="-128"/>
              </a:rPr>
              <a:t>3 </a:t>
            </a:r>
            <a:r>
              <a:rPr lang="es-ES" sz="2500" dirty="0">
                <a:latin typeface="Comic Sans MS" panose="030F0702030302020204" pitchFamily="66" charset="0"/>
                <a:ea typeface="Yu Gothic UI" panose="020B0500000000000000" pitchFamily="34" charset="-128"/>
              </a:rPr>
              <a:t>:</a:t>
            </a:r>
            <a:r>
              <a:rPr lang="es-ES" sz="2500" dirty="0"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500" dirty="0" err="1">
                <a:latin typeface="Comic Sans MS" panose="030F0702030302020204" pitchFamily="66" charset="0"/>
              </a:rPr>
              <a:t>Let</a:t>
            </a:r>
            <a:r>
              <a:rPr lang="es-ES" sz="2500" dirty="0">
                <a:latin typeface="Comic Sans MS" panose="030F0702030302020204" pitchFamily="66" charset="0"/>
              </a:rPr>
              <a:t>  </a:t>
            </a:r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u = (1,7,-2) </a:t>
            </a:r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 R</a:t>
            </a:r>
            <a:r>
              <a:rPr lang="es-ES" sz="2500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3</a:t>
            </a:r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500" dirty="0">
                <a:latin typeface="Comic Sans MS" panose="030F0702030302020204" pitchFamily="66" charset="0"/>
              </a:rPr>
              <a:t>be a vector, and  </a:t>
            </a:r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 = &lt; f</a:t>
            </a:r>
            <a:r>
              <a:rPr lang="es-ES" sz="25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=(1,-1,0), f</a:t>
            </a:r>
            <a:r>
              <a:rPr lang="es-ES" sz="25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=(3,1,2), f</a:t>
            </a:r>
            <a:r>
              <a:rPr lang="es-ES" sz="25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=(1,1,1) &gt;</a:t>
            </a:r>
            <a:r>
              <a:rPr lang="es-ES" sz="2500" dirty="0"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be a </a:t>
            </a:r>
            <a:r>
              <a:rPr lang="es-ES" sz="2500" dirty="0" err="1">
                <a:latin typeface="Comic Sans MS" panose="030F0702030302020204" pitchFamily="66" charset="0"/>
              </a:rPr>
              <a:t>subspace</a:t>
            </a:r>
            <a:r>
              <a:rPr lang="es-ES" sz="2500" dirty="0">
                <a:latin typeface="Comic Sans MS" panose="030F0702030302020204" pitchFamily="66" charset="0"/>
              </a:rPr>
              <a:t>. </a:t>
            </a:r>
            <a:r>
              <a:rPr lang="es-ES" sz="2500" dirty="0" err="1">
                <a:latin typeface="Comic Sans MS" panose="030F0702030302020204" pitchFamily="66" charset="0"/>
              </a:rPr>
              <a:t>Two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questions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follow</a:t>
            </a:r>
            <a:r>
              <a:rPr lang="es-ES" sz="2500" dirty="0">
                <a:latin typeface="Comic Sans MS" panose="030F0702030302020204" pitchFamily="66" charset="0"/>
              </a:rPr>
              <a:t>: </a:t>
            </a:r>
          </a:p>
          <a:p>
            <a:pPr marL="0" indent="0">
              <a:buNone/>
            </a:pPr>
            <a:r>
              <a:rPr lang="es-ES" sz="25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500" dirty="0"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                        </a:t>
            </a:r>
            <a:endParaRPr lang="es-ES" sz="2500" dirty="0">
              <a:latin typeface="Comic Sans MS" panose="030F0702030302020204" pitchFamily="66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82B3631-A367-F5AD-2C6F-526843344989}"/>
              </a:ext>
            </a:extLst>
          </p:cNvPr>
          <p:cNvSpPr txBox="1"/>
          <p:nvPr/>
        </p:nvSpPr>
        <p:spPr>
          <a:xfrm>
            <a:off x="529472" y="877364"/>
            <a:ext cx="11367559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x = (x</a:t>
            </a:r>
            <a:r>
              <a:rPr lang="es-ES" sz="2400" baseline="-25000" dirty="0">
                <a:latin typeface="Comic Sans MS" panose="030F0702030302020204" pitchFamily="66" charset="0"/>
              </a:rPr>
              <a:t>1</a:t>
            </a:r>
            <a:r>
              <a:rPr lang="es-ES" sz="2400" dirty="0">
                <a:latin typeface="Comic Sans MS" panose="030F0702030302020204" pitchFamily="66" charset="0"/>
              </a:rPr>
              <a:t>,x</a:t>
            </a:r>
            <a:r>
              <a:rPr lang="es-ES" sz="2400" baseline="-25000" dirty="0">
                <a:latin typeface="Comic Sans MS" panose="030F0702030302020204" pitchFamily="66" charset="0"/>
              </a:rPr>
              <a:t>2</a:t>
            </a:r>
            <a:r>
              <a:rPr lang="es-ES" sz="2400" dirty="0">
                <a:latin typeface="Comic Sans MS" panose="030F0702030302020204" pitchFamily="66" charset="0"/>
              </a:rPr>
              <a:t>,x</a:t>
            </a:r>
            <a:r>
              <a:rPr lang="es-ES" sz="2400" baseline="-25000" dirty="0">
                <a:latin typeface="Comic Sans MS" panose="030F0702030302020204" pitchFamily="66" charset="0"/>
              </a:rPr>
              <a:t>3</a:t>
            </a:r>
            <a:r>
              <a:rPr lang="es-ES" sz="2400" dirty="0">
                <a:latin typeface="Comic Sans MS" panose="030F0702030302020204" pitchFamily="66" charset="0"/>
              </a:rPr>
              <a:t>)</a:t>
            </a:r>
            <a:r>
              <a:rPr lang="es-ES" sz="2400" baseline="-25000" dirty="0">
                <a:latin typeface="Comic Sans MS" panose="030F0702030302020204" pitchFamily="66" charset="0"/>
              </a:rPr>
              <a:t> </a:t>
            </a:r>
            <a:r>
              <a:rPr lang="es-ES" sz="2400" dirty="0">
                <a:latin typeface="Comic Sans MS" panose="030F0702030302020204" pitchFamily="66" charset="0"/>
              </a:rPr>
              <a:t> , y = (y</a:t>
            </a:r>
            <a:r>
              <a:rPr lang="es-ES" sz="2400" baseline="-25000" dirty="0">
                <a:latin typeface="Comic Sans MS" panose="030F0702030302020204" pitchFamily="66" charset="0"/>
              </a:rPr>
              <a:t>1</a:t>
            </a:r>
            <a:r>
              <a:rPr lang="es-ES" sz="2400" dirty="0">
                <a:latin typeface="Comic Sans MS" panose="030F0702030302020204" pitchFamily="66" charset="0"/>
              </a:rPr>
              <a:t>,y</a:t>
            </a:r>
            <a:r>
              <a:rPr lang="es-ES" sz="2400" baseline="-25000" dirty="0">
                <a:latin typeface="Comic Sans MS" panose="030F0702030302020204" pitchFamily="66" charset="0"/>
              </a:rPr>
              <a:t>2</a:t>
            </a:r>
            <a:r>
              <a:rPr lang="es-ES" sz="2400" dirty="0">
                <a:latin typeface="Comic Sans MS" panose="030F0702030302020204" pitchFamily="66" charset="0"/>
              </a:rPr>
              <a:t>,y</a:t>
            </a:r>
            <a:r>
              <a:rPr lang="es-ES" sz="2400" baseline="-25000" dirty="0">
                <a:latin typeface="Comic Sans MS" panose="030F0702030302020204" pitchFamily="66" charset="0"/>
              </a:rPr>
              <a:t>3</a:t>
            </a:r>
            <a:r>
              <a:rPr lang="es-ES" sz="2400" dirty="0">
                <a:latin typeface="Comic Sans MS" panose="030F0702030302020204" pitchFamily="66" charset="0"/>
              </a:rPr>
              <a:t>)       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&lt; x | y &gt; = 2x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y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+ x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y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+ 3x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y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- x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y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- x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y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4" name="Conector recto de flecha 3">
            <a:extLst>
              <a:ext uri="{FF2B5EF4-FFF2-40B4-BE49-F238E27FC236}">
                <a16:creationId xmlns:a16="http://schemas.microsoft.com/office/drawing/2014/main" id="{DE9E50A1-330F-0CEA-B5D0-F4D6B4A94E81}"/>
              </a:ext>
            </a:extLst>
          </p:cNvPr>
          <p:cNvCxnSpPr/>
          <p:nvPr/>
        </p:nvCxnSpPr>
        <p:spPr>
          <a:xfrm>
            <a:off x="4671199" y="1109274"/>
            <a:ext cx="579226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ángulo: esquinas redondeadas 5">
            <a:hlinkClick r:id="" action="ppaction://noaction"/>
            <a:extLst>
              <a:ext uri="{FF2B5EF4-FFF2-40B4-BE49-F238E27FC236}">
                <a16:creationId xmlns:a16="http://schemas.microsoft.com/office/drawing/2014/main" id="{F3DA68C9-3CAB-E9D6-B97A-15BD7C980974}"/>
              </a:ext>
            </a:extLst>
          </p:cNvPr>
          <p:cNvSpPr/>
          <p:nvPr/>
        </p:nvSpPr>
        <p:spPr>
          <a:xfrm>
            <a:off x="529472" y="2818526"/>
            <a:ext cx="3240322" cy="9144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 err="1">
                <a:latin typeface="Comic Sans MS" panose="030F0702030302020204" pitchFamily="66" charset="0"/>
              </a:rPr>
              <a:t>Question</a:t>
            </a:r>
            <a:r>
              <a:rPr lang="es-ES" sz="2800" dirty="0">
                <a:latin typeface="Comic Sans MS" panose="030F0702030302020204" pitchFamily="66" charset="0"/>
              </a:rPr>
              <a:t>  1</a:t>
            </a: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54C9EB0F-7E60-C7C4-263E-703A80A82FAE}"/>
              </a:ext>
            </a:extLst>
          </p:cNvPr>
          <p:cNvSpPr txBox="1">
            <a:spLocks/>
          </p:cNvSpPr>
          <p:nvPr/>
        </p:nvSpPr>
        <p:spPr>
          <a:xfrm>
            <a:off x="4052536" y="2408382"/>
            <a:ext cx="7940892" cy="224045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s-ES_tradnl" sz="2500" dirty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ES_tradnl" sz="2500" dirty="0" err="1">
                <a:solidFill>
                  <a:srgbClr val="0070C0"/>
                </a:solidFill>
                <a:cs typeface="Arial" panose="020B0604020202020204" pitchFamily="34" charset="0"/>
              </a:rPr>
              <a:t>If</a:t>
            </a:r>
            <a:r>
              <a:rPr lang="es-ES_tradnl" sz="2500" dirty="0">
                <a:solidFill>
                  <a:srgbClr val="0070C0"/>
                </a:solidFill>
                <a:cs typeface="Arial" panose="020B0604020202020204" pitchFamily="34" charset="0"/>
              </a:rPr>
              <a:t>  </a:t>
            </a:r>
            <a:r>
              <a:rPr lang="es-ES_tradnl" sz="25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V = {(1,0,0), (0,1,0), (0,0,1)} </a:t>
            </a:r>
            <a:r>
              <a:rPr lang="es-ES_tradnl" sz="2500" dirty="0" err="1">
                <a:solidFill>
                  <a:srgbClr val="0070C0"/>
                </a:solidFill>
                <a:cs typeface="Arial" panose="020B0604020202020204" pitchFamily="34" charset="0"/>
              </a:rPr>
              <a:t>is</a:t>
            </a:r>
            <a:r>
              <a:rPr lang="es-ES_tradnl" sz="2500" dirty="0">
                <a:solidFill>
                  <a:srgbClr val="0070C0"/>
                </a:solidFill>
                <a:cs typeface="Arial" panose="020B0604020202020204" pitchFamily="34" charset="0"/>
              </a:rPr>
              <a:t> </a:t>
            </a:r>
            <a:r>
              <a:rPr lang="es-ES_tradnl" sz="2500" dirty="0" err="1">
                <a:solidFill>
                  <a:srgbClr val="0070C0"/>
                </a:solidFill>
                <a:cs typeface="Arial" panose="020B0604020202020204" pitchFamily="34" charset="0"/>
              </a:rPr>
              <a:t>the</a:t>
            </a:r>
            <a:r>
              <a:rPr lang="es-ES_tradnl" sz="2500" dirty="0">
                <a:solidFill>
                  <a:srgbClr val="0070C0"/>
                </a:solidFill>
                <a:cs typeface="Arial" panose="020B0604020202020204" pitchFamily="34" charset="0"/>
              </a:rPr>
              <a:t> canonical basis </a:t>
            </a:r>
            <a:r>
              <a:rPr lang="es-ES_tradnl" sz="2500" dirty="0" err="1">
                <a:solidFill>
                  <a:srgbClr val="0070C0"/>
                </a:solidFill>
                <a:cs typeface="Arial" panose="020B0604020202020204" pitchFamily="34" charset="0"/>
              </a:rPr>
              <a:t>of</a:t>
            </a:r>
            <a:r>
              <a:rPr lang="es-ES_tradnl" sz="2500" dirty="0">
                <a:solidFill>
                  <a:srgbClr val="0070C0"/>
                </a:solidFill>
                <a:cs typeface="Arial" panose="020B0604020202020204" pitchFamily="34" charset="0"/>
              </a:rPr>
              <a:t> </a:t>
            </a:r>
            <a:r>
              <a:rPr lang="es-ES_tradnl" sz="25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R</a:t>
            </a:r>
            <a:r>
              <a:rPr lang="es-ES_tradnl" sz="2500" baseline="300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3</a:t>
            </a:r>
            <a:r>
              <a:rPr lang="es-ES" sz="2500" dirty="0">
                <a:solidFill>
                  <a:srgbClr val="0070C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, </a:t>
            </a:r>
            <a:r>
              <a:rPr lang="es-ES" sz="2500" dirty="0" err="1">
                <a:solidFill>
                  <a:srgbClr val="0070C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then</a:t>
            </a:r>
            <a:r>
              <a:rPr lang="es-ES" sz="2500" dirty="0">
                <a:solidFill>
                  <a:srgbClr val="0070C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 </a:t>
            </a:r>
            <a:r>
              <a:rPr lang="es-ES" sz="2500" dirty="0" err="1">
                <a:solidFill>
                  <a:srgbClr val="0070C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the</a:t>
            </a:r>
            <a:r>
              <a:rPr lang="es-ES" sz="2500" dirty="0">
                <a:solidFill>
                  <a:srgbClr val="0070C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  </a:t>
            </a:r>
            <a:r>
              <a:rPr lang="es-ES" sz="2500" dirty="0" err="1">
                <a:solidFill>
                  <a:srgbClr val="FF000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matrix</a:t>
            </a:r>
            <a:r>
              <a:rPr lang="es-ES" sz="2500" dirty="0">
                <a:solidFill>
                  <a:srgbClr val="FF000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 </a:t>
            </a:r>
            <a:r>
              <a:rPr lang="es-ES" sz="2500" dirty="0" err="1">
                <a:solidFill>
                  <a:srgbClr val="FF000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of</a:t>
            </a:r>
            <a:r>
              <a:rPr lang="es-ES" sz="2500" dirty="0">
                <a:solidFill>
                  <a:srgbClr val="FF000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 </a:t>
            </a:r>
            <a:r>
              <a:rPr lang="es-ES" sz="2500" dirty="0" err="1">
                <a:solidFill>
                  <a:srgbClr val="FF000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the</a:t>
            </a:r>
            <a:r>
              <a:rPr lang="es-ES" sz="2500" dirty="0">
                <a:solidFill>
                  <a:srgbClr val="FF000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 </a:t>
            </a:r>
            <a:r>
              <a:rPr lang="es-ES" sz="2500" dirty="0" err="1">
                <a:solidFill>
                  <a:srgbClr val="FF000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inner</a:t>
            </a:r>
            <a:r>
              <a:rPr lang="es-ES" sz="2500" dirty="0">
                <a:solidFill>
                  <a:srgbClr val="FF000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 </a:t>
            </a:r>
            <a:r>
              <a:rPr lang="es-ES" sz="2500" dirty="0" err="1">
                <a:solidFill>
                  <a:srgbClr val="FF000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product</a:t>
            </a:r>
            <a:r>
              <a:rPr lang="es-ES" sz="2500" dirty="0">
                <a:solidFill>
                  <a:srgbClr val="FF000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 in basis </a:t>
            </a:r>
            <a:r>
              <a:rPr lang="es-ES" sz="2500" dirty="0">
                <a:solidFill>
                  <a:srgbClr val="FF0000"/>
                </a:solidFill>
                <a:latin typeface="Comic Sans MS" panose="030F0702030302020204" pitchFamily="66" charset="0"/>
                <a:ea typeface="Yu Gothic UI" panose="020B0500000000000000" pitchFamily="34" charset="-128"/>
                <a:cs typeface="Arial" panose="020B0604020202020204" pitchFamily="34" charset="0"/>
              </a:rPr>
              <a:t>V </a:t>
            </a:r>
            <a:r>
              <a:rPr lang="es-ES" sz="2500" dirty="0">
                <a:solidFill>
                  <a:srgbClr val="FF000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 </a:t>
            </a:r>
            <a:r>
              <a:rPr lang="es-ES" sz="2500" dirty="0" err="1">
                <a:solidFill>
                  <a:srgbClr val="0070C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is</a:t>
            </a:r>
            <a:r>
              <a:rPr lang="es-ES" sz="2500" dirty="0">
                <a:solidFill>
                  <a:srgbClr val="0070C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:</a:t>
            </a:r>
            <a:r>
              <a:rPr lang="es-ES" sz="2500" dirty="0">
                <a:solidFill>
                  <a:srgbClr val="0070C0"/>
                </a:solidFill>
              </a:rPr>
              <a:t>  </a:t>
            </a: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500" dirty="0"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                        </a:t>
            </a:r>
            <a:endParaRPr lang="es-ES" sz="2500" dirty="0">
              <a:latin typeface="Comic Sans MS" panose="030F0702030302020204" pitchFamily="66" charset="0"/>
            </a:endParaRPr>
          </a:p>
        </p:txBody>
      </p:sp>
      <p:sp>
        <p:nvSpPr>
          <p:cNvPr id="34" name="CuadroTexto 33">
            <a:hlinkClick r:id="rId3" action="ppaction://hlinksldjump"/>
            <a:extLst>
              <a:ext uri="{FF2B5EF4-FFF2-40B4-BE49-F238E27FC236}">
                <a16:creationId xmlns:a16="http://schemas.microsoft.com/office/drawing/2014/main" id="{A492C093-0843-75E9-5CA3-2B08F26CBDA2}"/>
              </a:ext>
            </a:extLst>
          </p:cNvPr>
          <p:cNvSpPr txBox="1"/>
          <p:nvPr/>
        </p:nvSpPr>
        <p:spPr>
          <a:xfrm>
            <a:off x="1141550" y="4185628"/>
            <a:ext cx="4239406" cy="166199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               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2   0 -2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&lt; | &gt; 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V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=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</a:rPr>
              <a:t>  0   1  0              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 -2  0 3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5" name="Abrir corchete 34">
            <a:extLst>
              <a:ext uri="{FF2B5EF4-FFF2-40B4-BE49-F238E27FC236}">
                <a16:creationId xmlns:a16="http://schemas.microsoft.com/office/drawing/2014/main" id="{5CD427CC-D68C-BFA8-D4C8-60D20AA1A80A}"/>
              </a:ext>
            </a:extLst>
          </p:cNvPr>
          <p:cNvSpPr/>
          <p:nvPr/>
        </p:nvSpPr>
        <p:spPr>
          <a:xfrm>
            <a:off x="1537200" y="4696225"/>
            <a:ext cx="102253" cy="3204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Abrir corchete 35">
            <a:extLst>
              <a:ext uri="{FF2B5EF4-FFF2-40B4-BE49-F238E27FC236}">
                <a16:creationId xmlns:a16="http://schemas.microsoft.com/office/drawing/2014/main" id="{C8FF154C-552A-4111-FCE4-8024F469233D}"/>
              </a:ext>
            </a:extLst>
          </p:cNvPr>
          <p:cNvSpPr/>
          <p:nvPr/>
        </p:nvSpPr>
        <p:spPr>
          <a:xfrm flipH="1">
            <a:off x="2174400" y="4696225"/>
            <a:ext cx="117635" cy="3240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7" name="Abrir corchete 36">
            <a:extLst>
              <a:ext uri="{FF2B5EF4-FFF2-40B4-BE49-F238E27FC236}">
                <a16:creationId xmlns:a16="http://schemas.microsoft.com/office/drawing/2014/main" id="{31D7B775-44DC-A301-8BB4-66004959954D}"/>
              </a:ext>
            </a:extLst>
          </p:cNvPr>
          <p:cNvSpPr/>
          <p:nvPr/>
        </p:nvSpPr>
        <p:spPr>
          <a:xfrm>
            <a:off x="2975324" y="4293791"/>
            <a:ext cx="103298" cy="1116000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Abrir corchete 37">
            <a:extLst>
              <a:ext uri="{FF2B5EF4-FFF2-40B4-BE49-F238E27FC236}">
                <a16:creationId xmlns:a16="http://schemas.microsoft.com/office/drawing/2014/main" id="{AD127EB1-5A97-D785-67D9-31651FDB2FAC}"/>
              </a:ext>
            </a:extLst>
          </p:cNvPr>
          <p:cNvSpPr/>
          <p:nvPr/>
        </p:nvSpPr>
        <p:spPr>
          <a:xfrm flipH="1">
            <a:off x="4052536" y="4302913"/>
            <a:ext cx="118837" cy="1116000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9" name="CuadroTexto 38">
            <a:hlinkClick r:id="rId3" action="ppaction://hlinksldjump"/>
            <a:extLst>
              <a:ext uri="{FF2B5EF4-FFF2-40B4-BE49-F238E27FC236}">
                <a16:creationId xmlns:a16="http://schemas.microsoft.com/office/drawing/2014/main" id="{83E8CF19-BD6B-4F47-E030-09C3BACF3FF3}"/>
              </a:ext>
            </a:extLst>
          </p:cNvPr>
          <p:cNvSpPr txBox="1"/>
          <p:nvPr/>
        </p:nvSpPr>
        <p:spPr>
          <a:xfrm>
            <a:off x="4529310" y="4216797"/>
            <a:ext cx="4239406" cy="166199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                 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2   0  0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&lt; | &gt; 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V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=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</a:rPr>
              <a:t> 0  1  0                    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    0  0 3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0" name="CuadroTexto 39">
            <a:hlinkClick r:id="rId2" action="ppaction://hlinksldjump"/>
            <a:extLst>
              <a:ext uri="{FF2B5EF4-FFF2-40B4-BE49-F238E27FC236}">
                <a16:creationId xmlns:a16="http://schemas.microsoft.com/office/drawing/2014/main" id="{C8FC3744-BE23-84D8-40AB-7CCFC8EFF2FD}"/>
              </a:ext>
            </a:extLst>
          </p:cNvPr>
          <p:cNvSpPr txBox="1"/>
          <p:nvPr/>
        </p:nvSpPr>
        <p:spPr>
          <a:xfrm>
            <a:off x="8014002" y="4166366"/>
            <a:ext cx="4239406" cy="166199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                  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2   0  -1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&lt; | &gt; 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V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=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</a:rPr>
              <a:t> 0   1  0              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    -1  0  3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1" name="Abrir corchete 40">
            <a:extLst>
              <a:ext uri="{FF2B5EF4-FFF2-40B4-BE49-F238E27FC236}">
                <a16:creationId xmlns:a16="http://schemas.microsoft.com/office/drawing/2014/main" id="{6B516E1D-E02C-C6E6-63D8-046D47D2DABD}"/>
              </a:ext>
            </a:extLst>
          </p:cNvPr>
          <p:cNvSpPr/>
          <p:nvPr/>
        </p:nvSpPr>
        <p:spPr>
          <a:xfrm>
            <a:off x="6562487" y="4293791"/>
            <a:ext cx="103298" cy="1116000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Abrir corchete 41">
            <a:extLst>
              <a:ext uri="{FF2B5EF4-FFF2-40B4-BE49-F238E27FC236}">
                <a16:creationId xmlns:a16="http://schemas.microsoft.com/office/drawing/2014/main" id="{7C21DFA8-0B41-F2B6-607D-5909A5179902}"/>
              </a:ext>
            </a:extLst>
          </p:cNvPr>
          <p:cNvSpPr/>
          <p:nvPr/>
        </p:nvSpPr>
        <p:spPr>
          <a:xfrm flipH="1">
            <a:off x="7639699" y="4302913"/>
            <a:ext cx="118837" cy="1116000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3" name="Abrir corchete 42">
            <a:extLst>
              <a:ext uri="{FF2B5EF4-FFF2-40B4-BE49-F238E27FC236}">
                <a16:creationId xmlns:a16="http://schemas.microsoft.com/office/drawing/2014/main" id="{259C0B63-F96E-6342-4776-58EAC5B676C3}"/>
              </a:ext>
            </a:extLst>
          </p:cNvPr>
          <p:cNvSpPr/>
          <p:nvPr/>
        </p:nvSpPr>
        <p:spPr>
          <a:xfrm>
            <a:off x="10084250" y="4290191"/>
            <a:ext cx="103298" cy="1116000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Abrir corchete 43">
            <a:extLst>
              <a:ext uri="{FF2B5EF4-FFF2-40B4-BE49-F238E27FC236}">
                <a16:creationId xmlns:a16="http://schemas.microsoft.com/office/drawing/2014/main" id="{891C861E-B9BD-F432-500E-D87C3DFA4614}"/>
              </a:ext>
            </a:extLst>
          </p:cNvPr>
          <p:cNvSpPr/>
          <p:nvPr/>
        </p:nvSpPr>
        <p:spPr>
          <a:xfrm flipH="1">
            <a:off x="11210622" y="4302913"/>
            <a:ext cx="118837" cy="1116000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5" name="Abrir corchete 44">
            <a:extLst>
              <a:ext uri="{FF2B5EF4-FFF2-40B4-BE49-F238E27FC236}">
                <a16:creationId xmlns:a16="http://schemas.microsoft.com/office/drawing/2014/main" id="{FA745661-C4EC-039D-782B-174A5BEA70F5}"/>
              </a:ext>
            </a:extLst>
          </p:cNvPr>
          <p:cNvSpPr/>
          <p:nvPr/>
        </p:nvSpPr>
        <p:spPr>
          <a:xfrm>
            <a:off x="5165640" y="4733924"/>
            <a:ext cx="102253" cy="3204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Abrir corchete 45">
            <a:extLst>
              <a:ext uri="{FF2B5EF4-FFF2-40B4-BE49-F238E27FC236}">
                <a16:creationId xmlns:a16="http://schemas.microsoft.com/office/drawing/2014/main" id="{E139C351-4382-65E0-F4F8-2F8CE607759C}"/>
              </a:ext>
            </a:extLst>
          </p:cNvPr>
          <p:cNvSpPr/>
          <p:nvPr/>
        </p:nvSpPr>
        <p:spPr>
          <a:xfrm flipH="1">
            <a:off x="5802840" y="4733924"/>
            <a:ext cx="117635" cy="3240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7" name="Abrir corchete 46">
            <a:extLst>
              <a:ext uri="{FF2B5EF4-FFF2-40B4-BE49-F238E27FC236}">
                <a16:creationId xmlns:a16="http://schemas.microsoft.com/office/drawing/2014/main" id="{E8D6DEE8-9AE8-706D-BD87-64BC71F77697}"/>
              </a:ext>
            </a:extLst>
          </p:cNvPr>
          <p:cNvSpPr/>
          <p:nvPr/>
        </p:nvSpPr>
        <p:spPr>
          <a:xfrm>
            <a:off x="8726963" y="4692625"/>
            <a:ext cx="102253" cy="3204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Abrir corchete 47">
            <a:extLst>
              <a:ext uri="{FF2B5EF4-FFF2-40B4-BE49-F238E27FC236}">
                <a16:creationId xmlns:a16="http://schemas.microsoft.com/office/drawing/2014/main" id="{0A2B8F15-507A-1BDF-9BDC-5BB42D79142E}"/>
              </a:ext>
            </a:extLst>
          </p:cNvPr>
          <p:cNvSpPr/>
          <p:nvPr/>
        </p:nvSpPr>
        <p:spPr>
          <a:xfrm flipH="1">
            <a:off x="9364163" y="4692625"/>
            <a:ext cx="117635" cy="3240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74258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51" grpId="0" animBg="1"/>
      <p:bldP spid="50" grpId="0" animBg="1"/>
      <p:bldP spid="6" grpId="0" animBg="1"/>
      <p:bldP spid="8" grpId="0"/>
      <p:bldP spid="34" grpId="0"/>
      <p:bldP spid="35" grpId="0" animBg="1"/>
      <p:bldP spid="36" grpId="0" animBg="1"/>
      <p:bldP spid="37" grpId="0" animBg="1"/>
      <p:bldP spid="38" grpId="0" animBg="1"/>
      <p:bldP spid="39" grpId="0"/>
      <p:bldP spid="40" grpId="0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41B6F6F-C3DD-5F5A-A348-95AAD79197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3A0F6FB1-77C8-BAB3-793D-6C4FEFB136D6}"/>
              </a:ext>
            </a:extLst>
          </p:cNvPr>
          <p:cNvSpPr txBox="1">
            <a:spLocks/>
          </p:cNvSpPr>
          <p:nvPr/>
        </p:nvSpPr>
        <p:spPr>
          <a:xfrm>
            <a:off x="5747956" y="5489399"/>
            <a:ext cx="288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A90EF31C-B58E-43C1-FFBE-92AFA693AC4A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4" name="Forma en L 3">
            <a:extLst>
              <a:ext uri="{FF2B5EF4-FFF2-40B4-BE49-F238E27FC236}">
                <a16:creationId xmlns:a16="http://schemas.microsoft.com/office/drawing/2014/main" id="{98E7764E-46CD-B273-2044-02164138E679}"/>
              </a:ext>
            </a:extLst>
          </p:cNvPr>
          <p:cNvSpPr/>
          <p:nvPr/>
        </p:nvSpPr>
        <p:spPr>
          <a:xfrm rot="2599813" flipH="1">
            <a:off x="2991412" y="1972771"/>
            <a:ext cx="1373157" cy="2699700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18B83D86-F0F5-8AFD-00CD-8B1E070CBF97}"/>
              </a:ext>
            </a:extLst>
          </p:cNvPr>
          <p:cNvSpPr/>
          <p:nvPr/>
        </p:nvSpPr>
        <p:spPr>
          <a:xfrm>
            <a:off x="5981235" y="2660902"/>
            <a:ext cx="5884944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8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EXCELLENT!</a:t>
            </a: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24963474-69D5-401B-B55D-1E5419929A31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33CC3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Forma en L 2">
            <a:extLst>
              <a:ext uri="{FF2B5EF4-FFF2-40B4-BE49-F238E27FC236}">
                <a16:creationId xmlns:a16="http://schemas.microsoft.com/office/drawing/2014/main" id="{BB6ED506-485B-03F4-16B7-2B4F05FB2F4F}"/>
              </a:ext>
            </a:extLst>
          </p:cNvPr>
          <p:cNvSpPr/>
          <p:nvPr/>
        </p:nvSpPr>
        <p:spPr>
          <a:xfrm rot="2599813" flipH="1">
            <a:off x="2970317" y="1667463"/>
            <a:ext cx="1373157" cy="2699700"/>
          </a:xfrm>
          <a:prstGeom prst="corner">
            <a:avLst/>
          </a:prstGeom>
          <a:solidFill>
            <a:srgbClr val="33CC33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F1B4E126-C48D-D764-6708-C358099C39E2}"/>
              </a:ext>
            </a:extLst>
          </p:cNvPr>
          <p:cNvSpPr txBox="1">
            <a:spLocks/>
          </p:cNvSpPr>
          <p:nvPr/>
        </p:nvSpPr>
        <p:spPr>
          <a:xfrm>
            <a:off x="5694630" y="5329604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back to test </a:t>
            </a:r>
          </a:p>
        </p:txBody>
      </p:sp>
      <p:sp>
        <p:nvSpPr>
          <p:cNvPr id="6" name="Flecha: hacia la izquierda 5">
            <a:extLst>
              <a:ext uri="{FF2B5EF4-FFF2-40B4-BE49-F238E27FC236}">
                <a16:creationId xmlns:a16="http://schemas.microsoft.com/office/drawing/2014/main" id="{7D3DBA30-43E2-9AEA-14AD-2963D4566D41}"/>
              </a:ext>
            </a:extLst>
          </p:cNvPr>
          <p:cNvSpPr/>
          <p:nvPr/>
        </p:nvSpPr>
        <p:spPr>
          <a:xfrm>
            <a:off x="5786995" y="5637377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3C767FE9-16BE-54C6-D3EE-6C8F748345A4}"/>
              </a:ext>
            </a:extLst>
          </p:cNvPr>
          <p:cNvSpPr txBox="1">
            <a:spLocks/>
          </p:cNvSpPr>
          <p:nvPr/>
        </p:nvSpPr>
        <p:spPr>
          <a:xfrm>
            <a:off x="9135053" y="5492398"/>
            <a:ext cx="288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17C34216-9C68-6783-ACDF-E2BA26852D6B}"/>
              </a:ext>
            </a:extLst>
          </p:cNvPr>
          <p:cNvSpPr txBox="1">
            <a:spLocks/>
          </p:cNvSpPr>
          <p:nvPr/>
        </p:nvSpPr>
        <p:spPr>
          <a:xfrm>
            <a:off x="9032361" y="5319277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</a:t>
            </a:r>
            <a:r>
              <a:rPr lang="es-ES" b="1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exit</a:t>
            </a: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test          </a:t>
            </a:r>
          </a:p>
        </p:txBody>
      </p:sp>
      <p:sp>
        <p:nvSpPr>
          <p:cNvPr id="7" name="Flecha: hacia la izquierda 6">
            <a:extLst>
              <a:ext uri="{FF2B5EF4-FFF2-40B4-BE49-F238E27FC236}">
                <a16:creationId xmlns:a16="http://schemas.microsoft.com/office/drawing/2014/main" id="{185C0357-FBDA-27DE-6524-581CA64B4BCB}"/>
              </a:ext>
            </a:extLst>
          </p:cNvPr>
          <p:cNvSpPr/>
          <p:nvPr/>
        </p:nvSpPr>
        <p:spPr>
          <a:xfrm flipH="1">
            <a:off x="11153707" y="5637377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552626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3BCBCE0-DAE2-2B3D-3925-EF09B4C8A1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276DE67-AC3F-9AE5-05F1-F9841A5AC4C2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98EA8DA4-DFD4-AEDE-A025-5A0455B81029}"/>
              </a:ext>
            </a:extLst>
          </p:cNvPr>
          <p:cNvSpPr/>
          <p:nvPr/>
        </p:nvSpPr>
        <p:spPr>
          <a:xfrm>
            <a:off x="6621433" y="1629000"/>
            <a:ext cx="4185761" cy="28623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6000" b="1" i="1" cap="none" spc="0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Please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, </a:t>
            </a:r>
          </a:p>
          <a:p>
            <a:pPr algn="ctr"/>
            <a:r>
              <a:rPr lang="es-ES" sz="6000" b="1" i="1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c</a:t>
            </a:r>
            <a:r>
              <a:rPr lang="es-ES" sz="6000" b="1" i="1" cap="none" spc="0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heck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</a:t>
            </a:r>
            <a:r>
              <a:rPr lang="es-ES" sz="6000" b="1" i="1" cap="none" spc="0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your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</a:t>
            </a:r>
          </a:p>
          <a:p>
            <a:pPr algn="ctr"/>
            <a:r>
              <a:rPr lang="es-ES" sz="6000" b="1" i="1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answer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</a:t>
            </a: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BA1959F2-23A6-F8B9-32D0-6FC3CAD7807D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ruz 10">
            <a:extLst>
              <a:ext uri="{FF2B5EF4-FFF2-40B4-BE49-F238E27FC236}">
                <a16:creationId xmlns:a16="http://schemas.microsoft.com/office/drawing/2014/main" id="{23112B06-DCA0-CCB7-184E-195C841AC7E7}"/>
              </a:ext>
            </a:extLst>
          </p:cNvPr>
          <p:cNvSpPr/>
          <p:nvPr/>
        </p:nvSpPr>
        <p:spPr>
          <a:xfrm rot="2761830">
            <a:off x="2172447" y="2110999"/>
            <a:ext cx="3011054" cy="2906056"/>
          </a:xfrm>
          <a:prstGeom prst="plus">
            <a:avLst>
              <a:gd name="adj" fmla="val 37695"/>
            </a:avLst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ruz 11">
            <a:extLst>
              <a:ext uri="{FF2B5EF4-FFF2-40B4-BE49-F238E27FC236}">
                <a16:creationId xmlns:a16="http://schemas.microsoft.com/office/drawing/2014/main" id="{B41C6DDA-24A4-7D5C-F5E0-687CEC8769B0}"/>
              </a:ext>
            </a:extLst>
          </p:cNvPr>
          <p:cNvSpPr/>
          <p:nvPr/>
        </p:nvSpPr>
        <p:spPr>
          <a:xfrm rot="2761830">
            <a:off x="2193543" y="1869594"/>
            <a:ext cx="3011054" cy="2906056"/>
          </a:xfrm>
          <a:prstGeom prst="plus">
            <a:avLst>
              <a:gd name="adj" fmla="val 37695"/>
            </a:avLst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644ACFE4-5676-488A-7342-C7E9A67461E8}"/>
              </a:ext>
            </a:extLst>
          </p:cNvPr>
          <p:cNvSpPr txBox="1">
            <a:spLocks/>
          </p:cNvSpPr>
          <p:nvPr/>
        </p:nvSpPr>
        <p:spPr>
          <a:xfrm>
            <a:off x="7434010" y="5279403"/>
            <a:ext cx="2880000" cy="1100177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02B20233-DABA-1805-2135-FEF5C2BDF470}"/>
              </a:ext>
            </a:extLst>
          </p:cNvPr>
          <p:cNvSpPr txBox="1">
            <a:spLocks/>
          </p:cNvSpPr>
          <p:nvPr/>
        </p:nvSpPr>
        <p:spPr>
          <a:xfrm>
            <a:off x="7331318" y="5106282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try </a:t>
            </a:r>
            <a:r>
              <a:rPr lang="es-ES" b="1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again</a:t>
            </a: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</a:t>
            </a:r>
          </a:p>
        </p:txBody>
      </p:sp>
      <p:sp>
        <p:nvSpPr>
          <p:cNvPr id="21" name="Flecha: hacia la izquierda 20">
            <a:extLst>
              <a:ext uri="{FF2B5EF4-FFF2-40B4-BE49-F238E27FC236}">
                <a16:creationId xmlns:a16="http://schemas.microsoft.com/office/drawing/2014/main" id="{9DCC5ACA-672D-904D-94FB-079F7D61F550}"/>
              </a:ext>
            </a:extLst>
          </p:cNvPr>
          <p:cNvSpPr/>
          <p:nvPr/>
        </p:nvSpPr>
        <p:spPr>
          <a:xfrm>
            <a:off x="7473049" y="5427381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880665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0ABFEDF0-091E-A850-95D0-9C48923504D9}"/>
              </a:ext>
            </a:extLst>
          </p:cNvPr>
          <p:cNvSpPr/>
          <p:nvPr/>
        </p:nvSpPr>
        <p:spPr>
          <a:xfrm>
            <a:off x="294968" y="401590"/>
            <a:ext cx="11757879" cy="2046642"/>
          </a:xfrm>
          <a:prstGeom prst="rect">
            <a:avLst/>
          </a:prstGeom>
          <a:solidFill>
            <a:schemeClr val="tx2">
              <a:lumMod val="10000"/>
              <a:lumOff val="90000"/>
              <a:alpha val="49804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BA9961E-690B-680C-7423-DF1DCE795EB5}"/>
              </a:ext>
            </a:extLst>
          </p:cNvPr>
          <p:cNvSpPr txBox="1"/>
          <p:nvPr/>
        </p:nvSpPr>
        <p:spPr>
          <a:xfrm>
            <a:off x="529472" y="877364"/>
            <a:ext cx="11367559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x = (x</a:t>
            </a:r>
            <a:r>
              <a:rPr lang="es-ES" sz="2400" baseline="-25000" dirty="0">
                <a:latin typeface="Comic Sans MS" panose="030F0702030302020204" pitchFamily="66" charset="0"/>
              </a:rPr>
              <a:t>1</a:t>
            </a:r>
            <a:r>
              <a:rPr lang="es-ES" sz="2400" dirty="0">
                <a:latin typeface="Comic Sans MS" panose="030F0702030302020204" pitchFamily="66" charset="0"/>
              </a:rPr>
              <a:t>,x</a:t>
            </a:r>
            <a:r>
              <a:rPr lang="es-ES" sz="2400" baseline="-25000" dirty="0">
                <a:latin typeface="Comic Sans MS" panose="030F0702030302020204" pitchFamily="66" charset="0"/>
              </a:rPr>
              <a:t>2</a:t>
            </a:r>
            <a:r>
              <a:rPr lang="es-ES" sz="2400" dirty="0">
                <a:latin typeface="Comic Sans MS" panose="030F0702030302020204" pitchFamily="66" charset="0"/>
              </a:rPr>
              <a:t>,x</a:t>
            </a:r>
            <a:r>
              <a:rPr lang="es-ES" sz="2400" baseline="-25000" dirty="0">
                <a:latin typeface="Comic Sans MS" panose="030F0702030302020204" pitchFamily="66" charset="0"/>
              </a:rPr>
              <a:t>3</a:t>
            </a:r>
            <a:r>
              <a:rPr lang="es-ES" sz="2400" dirty="0">
                <a:latin typeface="Comic Sans MS" panose="030F0702030302020204" pitchFamily="66" charset="0"/>
              </a:rPr>
              <a:t>)</a:t>
            </a:r>
            <a:r>
              <a:rPr lang="es-ES" sz="2400" baseline="-25000" dirty="0">
                <a:latin typeface="Comic Sans MS" panose="030F0702030302020204" pitchFamily="66" charset="0"/>
              </a:rPr>
              <a:t> </a:t>
            </a:r>
            <a:r>
              <a:rPr lang="es-ES" sz="2400" dirty="0">
                <a:latin typeface="Comic Sans MS" panose="030F0702030302020204" pitchFamily="66" charset="0"/>
              </a:rPr>
              <a:t> , y = (y</a:t>
            </a:r>
            <a:r>
              <a:rPr lang="es-ES" sz="2400" baseline="-25000" dirty="0">
                <a:latin typeface="Comic Sans MS" panose="030F0702030302020204" pitchFamily="66" charset="0"/>
              </a:rPr>
              <a:t>1</a:t>
            </a:r>
            <a:r>
              <a:rPr lang="es-ES" sz="2400" dirty="0">
                <a:latin typeface="Comic Sans MS" panose="030F0702030302020204" pitchFamily="66" charset="0"/>
              </a:rPr>
              <a:t>,y</a:t>
            </a:r>
            <a:r>
              <a:rPr lang="es-ES" sz="2400" baseline="-25000" dirty="0">
                <a:latin typeface="Comic Sans MS" panose="030F0702030302020204" pitchFamily="66" charset="0"/>
              </a:rPr>
              <a:t>2</a:t>
            </a:r>
            <a:r>
              <a:rPr lang="es-ES" sz="2400" dirty="0">
                <a:latin typeface="Comic Sans MS" panose="030F0702030302020204" pitchFamily="66" charset="0"/>
              </a:rPr>
              <a:t>,y</a:t>
            </a:r>
            <a:r>
              <a:rPr lang="es-ES" sz="2400" baseline="-25000" dirty="0">
                <a:latin typeface="Comic Sans MS" panose="030F0702030302020204" pitchFamily="66" charset="0"/>
              </a:rPr>
              <a:t>3</a:t>
            </a:r>
            <a:r>
              <a:rPr lang="es-ES" sz="2400" dirty="0">
                <a:latin typeface="Comic Sans MS" panose="030F0702030302020204" pitchFamily="66" charset="0"/>
              </a:rPr>
              <a:t>)       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&lt; x | y &gt; = 2x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y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+ x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y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+ 3x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y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- x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y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- x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y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6" name="Conector recto de flecha 5">
            <a:extLst>
              <a:ext uri="{FF2B5EF4-FFF2-40B4-BE49-F238E27FC236}">
                <a16:creationId xmlns:a16="http://schemas.microsoft.com/office/drawing/2014/main" id="{9055E435-022B-4EE1-E381-33052084DD91}"/>
              </a:ext>
            </a:extLst>
          </p:cNvPr>
          <p:cNvCxnSpPr/>
          <p:nvPr/>
        </p:nvCxnSpPr>
        <p:spPr>
          <a:xfrm>
            <a:off x="4671199" y="1109274"/>
            <a:ext cx="579226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ctángulo: esquinas redondeadas 6">
            <a:hlinkClick r:id="" action="ppaction://noaction"/>
            <a:extLst>
              <a:ext uri="{FF2B5EF4-FFF2-40B4-BE49-F238E27FC236}">
                <a16:creationId xmlns:a16="http://schemas.microsoft.com/office/drawing/2014/main" id="{1FB286D8-C166-4A32-6367-ED58E5188081}"/>
              </a:ext>
            </a:extLst>
          </p:cNvPr>
          <p:cNvSpPr/>
          <p:nvPr/>
        </p:nvSpPr>
        <p:spPr>
          <a:xfrm>
            <a:off x="529472" y="2818526"/>
            <a:ext cx="3240322" cy="9144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 err="1">
                <a:latin typeface="Comic Sans MS" panose="030F0702030302020204" pitchFamily="66" charset="0"/>
              </a:rPr>
              <a:t>Question</a:t>
            </a:r>
            <a:r>
              <a:rPr lang="es-ES" sz="2800" dirty="0">
                <a:latin typeface="Comic Sans MS" panose="030F0702030302020204" pitchFamily="66" charset="0"/>
              </a:rPr>
              <a:t>  2</a:t>
            </a: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5665C211-FD3A-3E79-068B-9FF62E0F1482}"/>
              </a:ext>
            </a:extLst>
          </p:cNvPr>
          <p:cNvSpPr txBox="1">
            <a:spLocks/>
          </p:cNvSpPr>
          <p:nvPr/>
        </p:nvSpPr>
        <p:spPr>
          <a:xfrm>
            <a:off x="4101696" y="2272162"/>
            <a:ext cx="7940892" cy="224045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s-ES_tradnl" sz="2500" dirty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ES" sz="2500" dirty="0" err="1">
                <a:solidFill>
                  <a:srgbClr val="0070C0"/>
                </a:solidFill>
                <a:cs typeface="Arial" panose="020B0604020202020204" pitchFamily="34" charset="0"/>
              </a:rPr>
              <a:t>The</a:t>
            </a:r>
            <a:r>
              <a:rPr lang="es-ES" sz="2500" dirty="0">
                <a:solidFill>
                  <a:srgbClr val="0070C0"/>
                </a:solidFill>
                <a:cs typeface="Arial" panose="020B0604020202020204" pitchFamily="34" charset="0"/>
              </a:rPr>
              <a:t> ortogonal </a:t>
            </a:r>
            <a:r>
              <a:rPr lang="es-ES" sz="2500" dirty="0" err="1">
                <a:solidFill>
                  <a:srgbClr val="0070C0"/>
                </a:solidFill>
                <a:cs typeface="Arial" panose="020B0604020202020204" pitchFamily="34" charset="0"/>
              </a:rPr>
              <a:t>projection</a:t>
            </a:r>
            <a:r>
              <a:rPr lang="es-ES" sz="2500" dirty="0">
                <a:solidFill>
                  <a:srgbClr val="0070C0"/>
                </a:solidFill>
                <a:cs typeface="Arial" panose="020B0604020202020204" pitchFamily="34" charset="0"/>
              </a:rPr>
              <a:t> </a:t>
            </a:r>
            <a:r>
              <a:rPr lang="es-ES" sz="2500" dirty="0" err="1">
                <a:solidFill>
                  <a:srgbClr val="0070C0"/>
                </a:solidFill>
                <a:cs typeface="Arial" panose="020B0604020202020204" pitchFamily="34" charset="0"/>
              </a:rPr>
              <a:t>of</a:t>
            </a:r>
            <a:r>
              <a:rPr lang="es-ES" sz="2500" dirty="0">
                <a:solidFill>
                  <a:srgbClr val="0070C0"/>
                </a:solidFill>
                <a:cs typeface="Arial" panose="020B0604020202020204" pitchFamily="34" charset="0"/>
              </a:rPr>
              <a:t>  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u</a:t>
            </a:r>
            <a:r>
              <a:rPr lang="es-ES" sz="2500" dirty="0">
                <a:solidFill>
                  <a:srgbClr val="0070C0"/>
                </a:solidFill>
                <a:cs typeface="Arial" panose="020B0604020202020204" pitchFamily="34" charset="0"/>
              </a:rPr>
              <a:t>  onto  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F</a:t>
            </a:r>
            <a:r>
              <a:rPr lang="es-ES" sz="2500" dirty="0">
                <a:solidFill>
                  <a:srgbClr val="0070C0"/>
                </a:solidFill>
                <a:cs typeface="Arial" panose="020B0604020202020204" pitchFamily="34" charset="0"/>
              </a:rPr>
              <a:t>  ( </a:t>
            </a:r>
            <a:r>
              <a:rPr lang="es-ES" sz="2500" dirty="0" err="1">
                <a:solidFill>
                  <a:srgbClr val="FF00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Pr</a:t>
            </a:r>
            <a:r>
              <a:rPr lang="es-ES" sz="2500" baseline="-25000" dirty="0" err="1">
                <a:solidFill>
                  <a:srgbClr val="FF00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F</a:t>
            </a:r>
            <a:r>
              <a:rPr lang="es-ES" sz="2500" dirty="0">
                <a:solidFill>
                  <a:srgbClr val="FF00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(u)</a:t>
            </a:r>
            <a:r>
              <a:rPr lang="es-ES" sz="2500" dirty="0">
                <a:solidFill>
                  <a:srgbClr val="0070C0"/>
                </a:solidFill>
                <a:cs typeface="Arial" panose="020B0604020202020204" pitchFamily="34" charset="0"/>
              </a:rPr>
              <a:t> ) </a:t>
            </a:r>
            <a:r>
              <a:rPr lang="es-ES" sz="2500" dirty="0" err="1">
                <a:solidFill>
                  <a:srgbClr val="0070C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is</a:t>
            </a:r>
            <a:endParaRPr lang="es-ES" sz="2500" dirty="0">
              <a:solidFill>
                <a:srgbClr val="0070C0"/>
              </a:solidFill>
              <a:ea typeface="Yu Gothic UI" panose="020B0500000000000000" pitchFamily="34" charset="-128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ES" sz="2500" dirty="0">
                <a:solidFill>
                  <a:srgbClr val="0070C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(</a:t>
            </a:r>
            <a:r>
              <a:rPr lang="es-ES" sz="2500" dirty="0" err="1">
                <a:solidFill>
                  <a:srgbClr val="0070C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observation</a:t>
            </a:r>
            <a:r>
              <a:rPr lang="es-ES" sz="2500" dirty="0">
                <a:solidFill>
                  <a:srgbClr val="0070C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:  </a:t>
            </a:r>
            <a:r>
              <a:rPr lang="es-ES" sz="2500" dirty="0" err="1">
                <a:solidFill>
                  <a:srgbClr val="0070C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it</a:t>
            </a:r>
            <a:r>
              <a:rPr lang="es-ES" sz="2500" dirty="0">
                <a:solidFill>
                  <a:srgbClr val="0070C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 </a:t>
            </a:r>
            <a:r>
              <a:rPr lang="es-ES" sz="2500" dirty="0" err="1">
                <a:solidFill>
                  <a:srgbClr val="0070C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is</a:t>
            </a:r>
            <a:r>
              <a:rPr lang="es-ES" sz="2500" dirty="0">
                <a:solidFill>
                  <a:srgbClr val="0070C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 </a:t>
            </a:r>
            <a:r>
              <a:rPr lang="es-ES" sz="2500" dirty="0" err="1">
                <a:solidFill>
                  <a:srgbClr val="0070C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worth</a:t>
            </a:r>
            <a:r>
              <a:rPr lang="es-ES" sz="2500" dirty="0">
                <a:solidFill>
                  <a:srgbClr val="0070C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 </a:t>
            </a:r>
            <a:r>
              <a:rPr lang="es-ES" sz="2500" dirty="0" err="1">
                <a:solidFill>
                  <a:srgbClr val="0070C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noting</a:t>
            </a:r>
            <a:r>
              <a:rPr lang="es-ES" sz="2500" dirty="0">
                <a:solidFill>
                  <a:srgbClr val="0070C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 that </a:t>
            </a:r>
            <a:r>
              <a:rPr lang="es-ES" sz="2500" dirty="0" err="1">
                <a:solidFill>
                  <a:srgbClr val="0070C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the</a:t>
            </a:r>
            <a:r>
              <a:rPr lang="es-ES" sz="2500" dirty="0">
                <a:solidFill>
                  <a:srgbClr val="0070C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 3 </a:t>
            </a:r>
            <a:r>
              <a:rPr lang="es-ES" sz="2500" dirty="0" err="1">
                <a:solidFill>
                  <a:srgbClr val="0070C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generator</a:t>
            </a:r>
            <a:r>
              <a:rPr lang="es-ES" sz="2500" dirty="0">
                <a:solidFill>
                  <a:srgbClr val="0070C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es-ES" sz="2500" dirty="0" err="1">
                <a:solidFill>
                  <a:srgbClr val="0070C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vectors</a:t>
            </a:r>
            <a:r>
              <a:rPr lang="es-ES" sz="2500" dirty="0">
                <a:solidFill>
                  <a:srgbClr val="0070C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 </a:t>
            </a:r>
            <a:r>
              <a:rPr lang="es-ES" sz="2500" dirty="0" err="1">
                <a:solidFill>
                  <a:srgbClr val="0070C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of</a:t>
            </a:r>
            <a:r>
              <a:rPr lang="es-ES" sz="2500" dirty="0">
                <a:solidFill>
                  <a:srgbClr val="0070C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 F are </a:t>
            </a:r>
            <a:r>
              <a:rPr lang="es-ES" sz="2500" i="1" dirty="0" err="1">
                <a:solidFill>
                  <a:srgbClr val="0070C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not</a:t>
            </a:r>
            <a:r>
              <a:rPr lang="es-ES" sz="2500" dirty="0">
                <a:solidFill>
                  <a:srgbClr val="0070C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 </a:t>
            </a:r>
            <a:r>
              <a:rPr lang="es-ES" sz="2500" dirty="0" err="1">
                <a:solidFill>
                  <a:srgbClr val="0070C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linearly</a:t>
            </a:r>
            <a:r>
              <a:rPr lang="es-ES" sz="2500" dirty="0">
                <a:solidFill>
                  <a:srgbClr val="0070C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 </a:t>
            </a:r>
            <a:r>
              <a:rPr lang="es-ES" sz="2500" dirty="0" err="1">
                <a:solidFill>
                  <a:srgbClr val="0070C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independent</a:t>
            </a:r>
            <a:r>
              <a:rPr lang="es-ES" sz="2500" dirty="0">
                <a:solidFill>
                  <a:srgbClr val="0070C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) :</a:t>
            </a:r>
            <a:r>
              <a:rPr lang="es-ES" sz="2500" dirty="0">
                <a:solidFill>
                  <a:srgbClr val="0070C0"/>
                </a:solidFill>
              </a:rPr>
              <a:t>  </a:t>
            </a: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500" dirty="0"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                        </a:t>
            </a:r>
            <a:endParaRPr lang="es-ES" sz="2500" dirty="0">
              <a:latin typeface="Comic Sans MS" panose="030F0702030302020204" pitchFamily="66" charset="0"/>
            </a:endParaRPr>
          </a:p>
        </p:txBody>
      </p:sp>
      <p:sp>
        <p:nvSpPr>
          <p:cNvPr id="9" name="Rectángulo: esquinas redondeadas 8">
            <a:hlinkClick r:id="rId2" action="ppaction://hlinksldjump"/>
            <a:extLst>
              <a:ext uri="{FF2B5EF4-FFF2-40B4-BE49-F238E27FC236}">
                <a16:creationId xmlns:a16="http://schemas.microsoft.com/office/drawing/2014/main" id="{FE3ED494-F268-BBB7-386A-926721CA092C}"/>
              </a:ext>
            </a:extLst>
          </p:cNvPr>
          <p:cNvSpPr/>
          <p:nvPr/>
        </p:nvSpPr>
        <p:spPr>
          <a:xfrm>
            <a:off x="570967" y="4409769"/>
            <a:ext cx="3491023" cy="1660321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hlinkClick r:id="rId2" action="ppaction://hlinksldjump"/>
            <a:extLst>
              <a:ext uri="{FF2B5EF4-FFF2-40B4-BE49-F238E27FC236}">
                <a16:creationId xmlns:a16="http://schemas.microsoft.com/office/drawing/2014/main" id="{61013A96-D3B9-27CC-B5EA-76822BBEA03C}"/>
              </a:ext>
            </a:extLst>
          </p:cNvPr>
          <p:cNvSpPr txBox="1"/>
          <p:nvPr/>
        </p:nvSpPr>
        <p:spPr>
          <a:xfrm>
            <a:off x="463443" y="4512613"/>
            <a:ext cx="4239406" cy="166199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              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Pr</a:t>
            </a:r>
            <a:r>
              <a:rPr lang="es-ES" sz="2700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(u) = (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</a:rPr>
              <a:t>-1,-5,3)              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Rectángulo: esquinas redondeadas 11">
            <a:hlinkClick r:id="rId3" action="ppaction://hlinksldjump"/>
            <a:extLst>
              <a:ext uri="{FF2B5EF4-FFF2-40B4-BE49-F238E27FC236}">
                <a16:creationId xmlns:a16="http://schemas.microsoft.com/office/drawing/2014/main" id="{B9728145-B59A-E015-1F87-EB6DB7BE47C3}"/>
              </a:ext>
            </a:extLst>
          </p:cNvPr>
          <p:cNvSpPr/>
          <p:nvPr/>
        </p:nvSpPr>
        <p:spPr>
          <a:xfrm>
            <a:off x="4498388" y="4420816"/>
            <a:ext cx="3491023" cy="1660321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uadroTexto 12">
            <a:hlinkClick r:id="rId3" action="ppaction://hlinksldjump"/>
            <a:extLst>
              <a:ext uri="{FF2B5EF4-FFF2-40B4-BE49-F238E27FC236}">
                <a16:creationId xmlns:a16="http://schemas.microsoft.com/office/drawing/2014/main" id="{2686DBC6-7B5B-FB81-1760-203515E29C31}"/>
              </a:ext>
            </a:extLst>
          </p:cNvPr>
          <p:cNvSpPr txBox="1"/>
          <p:nvPr/>
        </p:nvSpPr>
        <p:spPr>
          <a:xfrm>
            <a:off x="4390864" y="4523660"/>
            <a:ext cx="4239406" cy="166199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              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Pr</a:t>
            </a:r>
            <a:r>
              <a:rPr lang="es-ES" sz="2700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(u) = (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</a:rPr>
              <a:t>0,2,1)              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ángulo: esquinas redondeadas 13">
            <a:hlinkClick r:id="rId2" action="ppaction://hlinksldjump"/>
            <a:extLst>
              <a:ext uri="{FF2B5EF4-FFF2-40B4-BE49-F238E27FC236}">
                <a16:creationId xmlns:a16="http://schemas.microsoft.com/office/drawing/2014/main" id="{1C8C9C29-B4B2-A2C3-7A39-26C53BE4747E}"/>
              </a:ext>
            </a:extLst>
          </p:cNvPr>
          <p:cNvSpPr/>
          <p:nvPr/>
        </p:nvSpPr>
        <p:spPr>
          <a:xfrm>
            <a:off x="8406008" y="4397843"/>
            <a:ext cx="3491023" cy="1660321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CuadroTexto 14">
            <a:hlinkClick r:id="rId2" action="ppaction://hlinksldjump"/>
            <a:extLst>
              <a:ext uri="{FF2B5EF4-FFF2-40B4-BE49-F238E27FC236}">
                <a16:creationId xmlns:a16="http://schemas.microsoft.com/office/drawing/2014/main" id="{A7C5EB03-ACC1-3AA0-7AC7-9C259D6175FE}"/>
              </a:ext>
            </a:extLst>
          </p:cNvPr>
          <p:cNvSpPr txBox="1"/>
          <p:nvPr/>
        </p:nvSpPr>
        <p:spPr>
          <a:xfrm>
            <a:off x="8298484" y="4500687"/>
            <a:ext cx="4239406" cy="166199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              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Pr</a:t>
            </a:r>
            <a:r>
              <a:rPr lang="es-ES" sz="2700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(u) = (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</a:rPr>
              <a:t>4,0,2)              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92B8098-1C06-B059-28D7-48637D736ABA}"/>
              </a:ext>
            </a:extLst>
          </p:cNvPr>
          <p:cNvSpPr txBox="1">
            <a:spLocks/>
          </p:cNvSpPr>
          <p:nvPr/>
        </p:nvSpPr>
        <p:spPr>
          <a:xfrm>
            <a:off x="463443" y="-7200"/>
            <a:ext cx="11850715" cy="224045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s-ES_tradnl" sz="2500" dirty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ES_tradnl" sz="2500" dirty="0" err="1">
                <a:latin typeface="Comic Sans MS" panose="030F0702030302020204" pitchFamily="66" charset="0"/>
                <a:cs typeface="Arial" panose="020B0604020202020204" pitchFamily="34" charset="0"/>
              </a:rPr>
              <a:t>Let</a:t>
            </a: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(R</a:t>
            </a:r>
            <a:r>
              <a:rPr lang="es-ES_tradnl" sz="2500" baseline="30000" dirty="0">
                <a:latin typeface="Comic Sans MS" panose="030F0702030302020204" pitchFamily="66" charset="0"/>
                <a:cs typeface="Arial" panose="020B0604020202020204" pitchFamily="34" charset="0"/>
              </a:rPr>
              <a:t>3</a:t>
            </a:r>
            <a:r>
              <a:rPr lang="es-ES" sz="2500" dirty="0">
                <a:latin typeface="Comic Sans MS" panose="030F0702030302020204" pitchFamily="66" charset="0"/>
              </a:rPr>
              <a:t>, &lt; | &gt;) be </a:t>
            </a:r>
            <a:r>
              <a:rPr lang="es-ES" sz="2500" dirty="0" err="1">
                <a:latin typeface="Comic Sans MS" panose="030F0702030302020204" pitchFamily="66" charset="0"/>
              </a:rPr>
              <a:t>an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euclidian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space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where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for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all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two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vectors</a:t>
            </a:r>
            <a:r>
              <a:rPr lang="es-ES" sz="2500" dirty="0">
                <a:latin typeface="Comic Sans MS" panose="030F0702030302020204" pitchFamily="66" charset="0"/>
                <a:ea typeface="Yu Gothic UI" panose="020B0500000000000000" pitchFamily="34" charset="-128"/>
              </a:rPr>
              <a:t> in R</a:t>
            </a:r>
            <a:r>
              <a:rPr lang="es-ES" sz="2500" baseline="30000" dirty="0">
                <a:latin typeface="Comic Sans MS" panose="030F0702030302020204" pitchFamily="66" charset="0"/>
                <a:ea typeface="Yu Gothic UI" panose="020B0500000000000000" pitchFamily="34" charset="-128"/>
              </a:rPr>
              <a:t>3 </a:t>
            </a:r>
            <a:r>
              <a:rPr lang="es-ES" sz="2500" dirty="0">
                <a:latin typeface="Comic Sans MS" panose="030F0702030302020204" pitchFamily="66" charset="0"/>
                <a:ea typeface="Yu Gothic UI" panose="020B0500000000000000" pitchFamily="34" charset="-128"/>
              </a:rPr>
              <a:t>:</a:t>
            </a:r>
            <a:r>
              <a:rPr lang="es-ES" sz="2500" dirty="0"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500" dirty="0" err="1">
                <a:latin typeface="Comic Sans MS" panose="030F0702030302020204" pitchFamily="66" charset="0"/>
              </a:rPr>
              <a:t>Let</a:t>
            </a:r>
            <a:r>
              <a:rPr lang="es-ES" sz="2500" dirty="0">
                <a:latin typeface="Comic Sans MS" panose="030F0702030302020204" pitchFamily="66" charset="0"/>
              </a:rPr>
              <a:t>  </a:t>
            </a:r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u = (1,7,-2) </a:t>
            </a:r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 R</a:t>
            </a:r>
            <a:r>
              <a:rPr lang="es-ES" sz="2500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3</a:t>
            </a:r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500" dirty="0">
                <a:latin typeface="Comic Sans MS" panose="030F0702030302020204" pitchFamily="66" charset="0"/>
              </a:rPr>
              <a:t>be a vector, and  </a:t>
            </a:r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 = &lt; f</a:t>
            </a:r>
            <a:r>
              <a:rPr lang="es-ES" sz="25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=(1,-1,0), f</a:t>
            </a:r>
            <a:r>
              <a:rPr lang="es-ES" sz="25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=(3,1,2), f</a:t>
            </a:r>
            <a:r>
              <a:rPr lang="es-ES" sz="25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=(1,1,1) &gt;</a:t>
            </a:r>
            <a:r>
              <a:rPr lang="es-ES" sz="2500" dirty="0"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be a </a:t>
            </a:r>
            <a:r>
              <a:rPr lang="es-ES" sz="2500" dirty="0" err="1">
                <a:latin typeface="Comic Sans MS" panose="030F0702030302020204" pitchFamily="66" charset="0"/>
              </a:rPr>
              <a:t>subspace</a:t>
            </a:r>
            <a:r>
              <a:rPr lang="es-ES" sz="2500" dirty="0">
                <a:latin typeface="Comic Sans MS" panose="030F0702030302020204" pitchFamily="66" charset="0"/>
              </a:rPr>
              <a:t>. </a:t>
            </a:r>
            <a:r>
              <a:rPr lang="es-ES" sz="2500" dirty="0" err="1">
                <a:latin typeface="Comic Sans MS" panose="030F0702030302020204" pitchFamily="66" charset="0"/>
              </a:rPr>
              <a:t>Two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questions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follow</a:t>
            </a:r>
            <a:r>
              <a:rPr lang="es-ES" sz="2500" dirty="0">
                <a:latin typeface="Comic Sans MS" panose="030F0702030302020204" pitchFamily="66" charset="0"/>
              </a:rPr>
              <a:t>: </a:t>
            </a:r>
          </a:p>
          <a:p>
            <a:pPr marL="0" indent="0">
              <a:buNone/>
            </a:pPr>
            <a:r>
              <a:rPr lang="es-ES" sz="25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500" dirty="0"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                        </a:t>
            </a:r>
            <a:endParaRPr lang="es-ES" sz="25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248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 animBg="1"/>
      <p:bldP spid="10" grpId="0"/>
      <p:bldP spid="12" grpId="0" animBg="1"/>
      <p:bldP spid="13" grpId="0"/>
      <p:bldP spid="14" grpId="0" animBg="1"/>
      <p:bldP spid="1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A8A20BF-2657-E98E-FD0D-94CF57B5AF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DA0BBD3F-8FCE-5DCA-54C9-8E60ED4D9DA8}"/>
              </a:ext>
            </a:extLst>
          </p:cNvPr>
          <p:cNvSpPr txBox="1">
            <a:spLocks/>
          </p:cNvSpPr>
          <p:nvPr/>
        </p:nvSpPr>
        <p:spPr>
          <a:xfrm>
            <a:off x="5747956" y="5489399"/>
            <a:ext cx="288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F4904FF8-E745-F35B-5E29-D8BF7C31F665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4" name="Forma en L 3">
            <a:extLst>
              <a:ext uri="{FF2B5EF4-FFF2-40B4-BE49-F238E27FC236}">
                <a16:creationId xmlns:a16="http://schemas.microsoft.com/office/drawing/2014/main" id="{A7936B6F-8B94-678D-A8FF-2873D6FCDD12}"/>
              </a:ext>
            </a:extLst>
          </p:cNvPr>
          <p:cNvSpPr/>
          <p:nvPr/>
        </p:nvSpPr>
        <p:spPr>
          <a:xfrm rot="2599813" flipH="1">
            <a:off x="2991412" y="1972771"/>
            <a:ext cx="1373157" cy="2699700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35DDABFA-500D-38E7-AD27-3112F452A1E2}"/>
              </a:ext>
            </a:extLst>
          </p:cNvPr>
          <p:cNvSpPr/>
          <p:nvPr/>
        </p:nvSpPr>
        <p:spPr>
          <a:xfrm>
            <a:off x="5981235" y="2660902"/>
            <a:ext cx="5884944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8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EXCELLENT!</a:t>
            </a: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27953016-9F7E-A6B5-FC0D-1DC80CC782F8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33CC3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Forma en L 2">
            <a:extLst>
              <a:ext uri="{FF2B5EF4-FFF2-40B4-BE49-F238E27FC236}">
                <a16:creationId xmlns:a16="http://schemas.microsoft.com/office/drawing/2014/main" id="{74589964-923B-DD82-3022-2E61767D22D1}"/>
              </a:ext>
            </a:extLst>
          </p:cNvPr>
          <p:cNvSpPr/>
          <p:nvPr/>
        </p:nvSpPr>
        <p:spPr>
          <a:xfrm rot="2599813" flipH="1">
            <a:off x="2970317" y="1667463"/>
            <a:ext cx="1373157" cy="2699700"/>
          </a:xfrm>
          <a:prstGeom prst="corner">
            <a:avLst/>
          </a:prstGeom>
          <a:solidFill>
            <a:srgbClr val="33CC33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DA8036A0-F483-A615-4E0E-FEE001B38515}"/>
              </a:ext>
            </a:extLst>
          </p:cNvPr>
          <p:cNvSpPr txBox="1">
            <a:spLocks/>
          </p:cNvSpPr>
          <p:nvPr/>
        </p:nvSpPr>
        <p:spPr>
          <a:xfrm>
            <a:off x="5694630" y="5329604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back to test </a:t>
            </a:r>
          </a:p>
        </p:txBody>
      </p:sp>
      <p:sp>
        <p:nvSpPr>
          <p:cNvPr id="6" name="Flecha: hacia la izquierda 5">
            <a:extLst>
              <a:ext uri="{FF2B5EF4-FFF2-40B4-BE49-F238E27FC236}">
                <a16:creationId xmlns:a16="http://schemas.microsoft.com/office/drawing/2014/main" id="{AD6A58BF-5E89-A188-B83B-C1AFC3A2B8D3}"/>
              </a:ext>
            </a:extLst>
          </p:cNvPr>
          <p:cNvSpPr/>
          <p:nvPr/>
        </p:nvSpPr>
        <p:spPr>
          <a:xfrm>
            <a:off x="5786995" y="5637377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55832307-328E-2011-5B44-0408A0418150}"/>
              </a:ext>
            </a:extLst>
          </p:cNvPr>
          <p:cNvSpPr txBox="1">
            <a:spLocks/>
          </p:cNvSpPr>
          <p:nvPr/>
        </p:nvSpPr>
        <p:spPr>
          <a:xfrm>
            <a:off x="9135053" y="5492398"/>
            <a:ext cx="288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0C2674D5-0D24-11A2-8931-787BC841C1B9}"/>
              </a:ext>
            </a:extLst>
          </p:cNvPr>
          <p:cNvSpPr txBox="1">
            <a:spLocks/>
          </p:cNvSpPr>
          <p:nvPr/>
        </p:nvSpPr>
        <p:spPr>
          <a:xfrm>
            <a:off x="9032361" y="5319277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</a:t>
            </a:r>
            <a:r>
              <a:rPr lang="es-ES" b="1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exit</a:t>
            </a: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test          </a:t>
            </a:r>
          </a:p>
        </p:txBody>
      </p:sp>
      <p:sp>
        <p:nvSpPr>
          <p:cNvPr id="7" name="Flecha: hacia la izquierda 6">
            <a:extLst>
              <a:ext uri="{FF2B5EF4-FFF2-40B4-BE49-F238E27FC236}">
                <a16:creationId xmlns:a16="http://schemas.microsoft.com/office/drawing/2014/main" id="{96F6CE16-5DD5-C9F9-454C-1E11E617945A}"/>
              </a:ext>
            </a:extLst>
          </p:cNvPr>
          <p:cNvSpPr/>
          <p:nvPr/>
        </p:nvSpPr>
        <p:spPr>
          <a:xfrm flipH="1">
            <a:off x="11153707" y="5637377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51044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67378C64-5BB7-9608-12AD-B3B9923F0C82}"/>
              </a:ext>
            </a:extLst>
          </p:cNvPr>
          <p:cNvSpPr txBox="1">
            <a:spLocks/>
          </p:cNvSpPr>
          <p:nvPr/>
        </p:nvSpPr>
        <p:spPr>
          <a:xfrm>
            <a:off x="580103" y="166023"/>
            <a:ext cx="10800000" cy="793719"/>
          </a:xfrm>
          <a:prstGeom prst="rect">
            <a:avLst/>
          </a:prstGeo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  … </a:t>
            </a:r>
            <a:r>
              <a:rPr lang="es-ES" b="1" dirty="0" err="1">
                <a:solidFill>
                  <a:srgbClr val="7030A0"/>
                </a:solidFill>
              </a:rPr>
              <a:t>the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objective</a:t>
            </a:r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F31414A-3732-1B50-032B-41F09C3EBD3E}"/>
              </a:ext>
            </a:extLst>
          </p:cNvPr>
          <p:cNvSpPr txBox="1"/>
          <p:nvPr/>
        </p:nvSpPr>
        <p:spPr>
          <a:xfrm>
            <a:off x="491613" y="959742"/>
            <a:ext cx="1136609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u="sng" dirty="0" err="1">
                <a:latin typeface="Comic Sans MS" panose="030F0702030302020204" pitchFamily="66" charset="0"/>
              </a:rPr>
              <a:t>Observation</a:t>
            </a:r>
            <a:r>
              <a:rPr lang="es-ES" sz="2800" dirty="0">
                <a:latin typeface="Comic Sans MS" panose="030F0702030302020204" pitchFamily="66" charset="0"/>
              </a:rPr>
              <a:t>.  </a:t>
            </a:r>
            <a:r>
              <a:rPr lang="es-ES" sz="2800" dirty="0" err="1">
                <a:latin typeface="Comic Sans MS" panose="030F0702030302020204" pitchFamily="66" charset="0"/>
              </a:rPr>
              <a:t>If</a:t>
            </a:r>
            <a:r>
              <a:rPr lang="es-ES" sz="2800" dirty="0">
                <a:latin typeface="Comic Sans MS" panose="030F0702030302020204" pitchFamily="66" charset="0"/>
              </a:rPr>
              <a:t>  F = {</a:t>
            </a:r>
            <a:r>
              <a:rPr lang="es-ES" sz="2800" dirty="0" err="1">
                <a:latin typeface="Comic Sans MS" panose="030F0702030302020204" pitchFamily="66" charset="0"/>
              </a:rPr>
              <a:t>zero</a:t>
            </a:r>
            <a:r>
              <a:rPr lang="es-ES" sz="2800" dirty="0">
                <a:latin typeface="Comic Sans MS" panose="030F0702030302020204" pitchFamily="66" charset="0"/>
              </a:rPr>
              <a:t> vector}, </a:t>
            </a:r>
            <a:r>
              <a:rPr lang="es-ES" sz="2800" dirty="0" err="1">
                <a:latin typeface="Comic Sans MS" panose="030F0702030302020204" pitchFamily="66" charset="0"/>
              </a:rPr>
              <a:t>one</a:t>
            </a:r>
            <a:r>
              <a:rPr lang="es-ES" sz="2800" dirty="0">
                <a:latin typeface="Comic Sans MS" panose="030F0702030302020204" pitchFamily="66" charset="0"/>
              </a:rPr>
              <a:t> can </a:t>
            </a:r>
            <a:r>
              <a:rPr lang="es-ES" sz="2800" dirty="0" err="1">
                <a:latin typeface="Comic Sans MS" panose="030F0702030302020204" pitchFamily="66" charset="0"/>
              </a:rPr>
              <a:t>easily</a:t>
            </a:r>
            <a:r>
              <a:rPr lang="es-ES" sz="2800" dirty="0">
                <a:latin typeface="Comic Sans MS" panose="030F0702030302020204" pitchFamily="66" charset="0"/>
              </a:rPr>
              <a:t> deduce that  </a:t>
            </a:r>
          </a:p>
          <a:p>
            <a:r>
              <a:rPr lang="es-ES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Pr</a:t>
            </a:r>
            <a:r>
              <a:rPr lang="es-ES" sz="28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(u) </a:t>
            </a:r>
            <a:r>
              <a:rPr lang="es-ES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= {</a:t>
            </a:r>
            <a:r>
              <a:rPr lang="es-ES" sz="28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zero</a:t>
            </a:r>
            <a:r>
              <a:rPr lang="es-ES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 vector}</a:t>
            </a:r>
            <a:r>
              <a:rPr lang="es-ES" sz="2800" dirty="0">
                <a:latin typeface="Comic Sans MS" panose="030F0702030302020204" pitchFamily="66" charset="0"/>
              </a:rPr>
              <a:t>. </a:t>
            </a:r>
          </a:p>
          <a:p>
            <a:endParaRPr lang="es-ES" sz="2800" dirty="0">
              <a:latin typeface="Comic Sans MS" panose="030F0702030302020204" pitchFamily="66" charset="0"/>
            </a:endParaRPr>
          </a:p>
          <a:p>
            <a:r>
              <a:rPr lang="es-ES" sz="2800" dirty="0">
                <a:latin typeface="Comic Sans MS" panose="030F0702030302020204" pitchFamily="66" charset="0"/>
              </a:rPr>
              <a:t>On </a:t>
            </a:r>
            <a:r>
              <a:rPr lang="es-ES" sz="2800" dirty="0" err="1">
                <a:latin typeface="Comic Sans MS" panose="030F0702030302020204" pitchFamily="66" charset="0"/>
              </a:rPr>
              <a:t>the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other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side</a:t>
            </a:r>
            <a:r>
              <a:rPr lang="es-ES" sz="2800" dirty="0">
                <a:latin typeface="Comic Sans MS" panose="030F0702030302020204" pitchFamily="66" charset="0"/>
              </a:rPr>
              <a:t>, </a:t>
            </a:r>
            <a:r>
              <a:rPr lang="es-ES" sz="2800" dirty="0" err="1">
                <a:latin typeface="Comic Sans MS" panose="030F0702030302020204" pitchFamily="66" charset="0"/>
              </a:rPr>
              <a:t>if</a:t>
            </a:r>
            <a:r>
              <a:rPr lang="es-ES" sz="2800" dirty="0">
                <a:latin typeface="Comic Sans MS" panose="030F0702030302020204" pitchFamily="66" charset="0"/>
              </a:rPr>
              <a:t>  F = E</a:t>
            </a:r>
            <a:r>
              <a:rPr lang="es-ES" sz="2800" baseline="-25000" dirty="0">
                <a:latin typeface="Comic Sans MS" panose="030F0702030302020204" pitchFamily="66" charset="0"/>
              </a:rPr>
              <a:t>n</a:t>
            </a:r>
            <a:r>
              <a:rPr lang="es-ES" sz="2800" dirty="0">
                <a:latin typeface="Comic Sans MS" panose="030F0702030302020204" pitchFamily="66" charset="0"/>
              </a:rPr>
              <a:t>, </a:t>
            </a:r>
            <a:r>
              <a:rPr lang="es-ES" sz="2800" dirty="0" err="1">
                <a:latin typeface="Comic Sans MS" panose="030F0702030302020204" pitchFamily="66" charset="0"/>
              </a:rPr>
              <a:t>then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Pr</a:t>
            </a:r>
            <a:r>
              <a:rPr lang="es-ES" sz="28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(u) </a:t>
            </a:r>
            <a:r>
              <a:rPr lang="es-ES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= u  </a:t>
            </a:r>
            <a:r>
              <a:rPr lang="es-ES" sz="2800" dirty="0" err="1">
                <a:latin typeface="Comic Sans MS" panose="030F0702030302020204" pitchFamily="66" charset="0"/>
              </a:rPr>
              <a:t>is</a:t>
            </a:r>
            <a:r>
              <a:rPr lang="es-ES" sz="2800" dirty="0">
                <a:latin typeface="Comic Sans MS" panose="030F0702030302020204" pitchFamily="66" charset="0"/>
              </a:rPr>
              <a:t>  </a:t>
            </a:r>
            <a:r>
              <a:rPr lang="es-ES" sz="2800" dirty="0" err="1">
                <a:latin typeface="Comic Sans MS" panose="030F0702030302020204" pitchFamily="66" charset="0"/>
              </a:rPr>
              <a:t>immediately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obtained</a:t>
            </a:r>
            <a:r>
              <a:rPr lang="es-ES" sz="2800" dirty="0">
                <a:latin typeface="Comic Sans MS" panose="030F0702030302020204" pitchFamily="66" charset="0"/>
              </a:rPr>
              <a:t>. </a:t>
            </a:r>
          </a:p>
          <a:p>
            <a:endParaRPr lang="es-ES" sz="2800" dirty="0">
              <a:latin typeface="Comic Sans MS" panose="030F0702030302020204" pitchFamily="66" charset="0"/>
            </a:endParaRPr>
          </a:p>
          <a:p>
            <a:r>
              <a:rPr lang="es-ES" sz="2800" dirty="0" err="1">
                <a:latin typeface="Comic Sans MS" panose="030F0702030302020204" pitchFamily="66" charset="0"/>
              </a:rPr>
              <a:t>Therefore</a:t>
            </a:r>
            <a:r>
              <a:rPr lang="es-ES" sz="2800" dirty="0">
                <a:latin typeface="Comic Sans MS" panose="030F0702030302020204" pitchFamily="66" charset="0"/>
              </a:rPr>
              <a:t>, </a:t>
            </a:r>
            <a:r>
              <a:rPr lang="es-ES" sz="2800" dirty="0" err="1">
                <a:latin typeface="Comic Sans MS" panose="030F0702030302020204" pitchFamily="66" charset="0"/>
              </a:rPr>
              <a:t>the</a:t>
            </a:r>
            <a:r>
              <a:rPr lang="es-ES" sz="2800" dirty="0">
                <a:latin typeface="Comic Sans MS" panose="030F0702030302020204" pitchFamily="66" charset="0"/>
              </a:rPr>
              <a:t> case </a:t>
            </a:r>
            <a:r>
              <a:rPr lang="es-ES" sz="2800" dirty="0" err="1">
                <a:latin typeface="Comic Sans MS" panose="030F0702030302020204" pitchFamily="66" charset="0"/>
              </a:rPr>
              <a:t>we</a:t>
            </a:r>
            <a:r>
              <a:rPr lang="es-ES" sz="2800" dirty="0">
                <a:latin typeface="Comic Sans MS" panose="030F0702030302020204" pitchFamily="66" charset="0"/>
              </a:rPr>
              <a:t> are more </a:t>
            </a:r>
            <a:r>
              <a:rPr lang="es-ES" sz="2800" dirty="0" err="1">
                <a:latin typeface="Comic Sans MS" panose="030F0702030302020204" pitchFamily="66" charset="0"/>
              </a:rPr>
              <a:t>interested</a:t>
            </a:r>
            <a:r>
              <a:rPr lang="es-ES" sz="2800" dirty="0">
                <a:latin typeface="Comic Sans MS" panose="030F0702030302020204" pitchFamily="66" charset="0"/>
              </a:rPr>
              <a:t> in </a:t>
            </a:r>
            <a:r>
              <a:rPr lang="es-ES" sz="2800" dirty="0" err="1">
                <a:latin typeface="Comic Sans MS" panose="030F0702030302020204" pitchFamily="66" charset="0"/>
              </a:rPr>
              <a:t>is</a:t>
            </a:r>
            <a:r>
              <a:rPr lang="es-ES" sz="2800" dirty="0">
                <a:latin typeface="Comic Sans MS" panose="030F0702030302020204" pitchFamily="66" charset="0"/>
              </a:rPr>
              <a:t> 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≠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{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zero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vector} and  F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≠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E</a:t>
            </a:r>
            <a:r>
              <a:rPr lang="es-ES" sz="28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n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 </a:t>
            </a:r>
            <a:r>
              <a:rPr lang="es-ES" sz="2800" dirty="0">
                <a:latin typeface="Comic Sans MS" panose="030F0702030302020204" pitchFamily="66" charset="0"/>
              </a:rPr>
              <a:t>that </a:t>
            </a:r>
            <a:r>
              <a:rPr lang="es-ES" sz="2800" dirty="0" err="1">
                <a:latin typeface="Comic Sans MS" panose="030F0702030302020204" pitchFamily="66" charset="0"/>
              </a:rPr>
              <a:t>is</a:t>
            </a:r>
            <a:r>
              <a:rPr lang="es-ES" sz="2800" dirty="0">
                <a:latin typeface="Comic Sans MS" panose="030F0702030302020204" pitchFamily="66" charset="0"/>
              </a:rPr>
              <a:t>, 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dim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(F) = p  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with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&lt; p &lt; n</a:t>
            </a:r>
            <a:r>
              <a:rPr lang="es-ES" sz="2800" dirty="0">
                <a:latin typeface="Comic Sans MS" panose="030F0702030302020204" pitchFamily="66" charset="0"/>
              </a:rPr>
              <a:t>. </a:t>
            </a:r>
            <a:r>
              <a:rPr lang="es-ES" sz="2800" dirty="0" err="1">
                <a:latin typeface="Comic Sans MS" panose="030F0702030302020204" pitchFamily="66" charset="0"/>
              </a:rPr>
              <a:t>This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is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the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situation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we</a:t>
            </a:r>
            <a:r>
              <a:rPr lang="es-ES" sz="2800" dirty="0">
                <a:latin typeface="Comic Sans MS" panose="030F0702030302020204" pitchFamily="66" charset="0"/>
              </a:rPr>
              <a:t> asume to </a:t>
            </a:r>
            <a:r>
              <a:rPr lang="es-ES" sz="2800" dirty="0" err="1">
                <a:latin typeface="Comic Sans MS" panose="030F0702030302020204" pitchFamily="66" charset="0"/>
              </a:rPr>
              <a:t>consider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from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now</a:t>
            </a:r>
            <a:r>
              <a:rPr lang="es-ES" sz="2800" dirty="0">
                <a:latin typeface="Comic Sans MS" panose="030F0702030302020204" pitchFamily="66" charset="0"/>
              </a:rPr>
              <a:t> on. 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77763C46-C7EE-A0C1-2D3E-20F95E39C972}"/>
              </a:ext>
            </a:extLst>
          </p:cNvPr>
          <p:cNvSpPr txBox="1"/>
          <p:nvPr/>
        </p:nvSpPr>
        <p:spPr>
          <a:xfrm>
            <a:off x="412954" y="5213004"/>
            <a:ext cx="1136609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u="sng" dirty="0" err="1">
                <a:latin typeface="Comic Sans MS" panose="030F0702030302020204" pitchFamily="66" charset="0"/>
              </a:rPr>
              <a:t>Observation</a:t>
            </a:r>
            <a:r>
              <a:rPr lang="es-ES" sz="2800" dirty="0">
                <a:latin typeface="Comic Sans MS" panose="030F0702030302020204" pitchFamily="66" charset="0"/>
              </a:rPr>
              <a:t>.  </a:t>
            </a:r>
            <a:r>
              <a:rPr lang="es-ES" sz="2800" dirty="0" err="1">
                <a:latin typeface="Comic Sans MS" panose="030F0702030302020204" pitchFamily="66" charset="0"/>
              </a:rPr>
              <a:t>There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exist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other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ways</a:t>
            </a:r>
            <a:r>
              <a:rPr lang="es-ES" sz="2800" dirty="0">
                <a:latin typeface="Comic Sans MS" panose="030F0702030302020204" pitchFamily="66" charset="0"/>
              </a:rPr>
              <a:t> to </a:t>
            </a:r>
            <a:r>
              <a:rPr lang="es-ES" sz="2800" dirty="0" err="1">
                <a:latin typeface="Comic Sans MS" panose="030F0702030302020204" pitchFamily="66" charset="0"/>
              </a:rPr>
              <a:t>calculate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Pr</a:t>
            </a:r>
            <a:r>
              <a:rPr lang="es-ES" sz="28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(u)  </a:t>
            </a:r>
            <a:r>
              <a:rPr lang="es-ES" sz="2800" dirty="0">
                <a:latin typeface="Comic Sans MS" panose="030F0702030302020204" pitchFamily="66" charset="0"/>
              </a:rPr>
              <a:t>that </a:t>
            </a:r>
            <a:r>
              <a:rPr lang="es-ES" sz="2800" dirty="0" err="1">
                <a:latin typeface="Comic Sans MS" panose="030F0702030302020204" pitchFamily="66" charset="0"/>
              </a:rPr>
              <a:t>will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not</a:t>
            </a:r>
            <a:r>
              <a:rPr lang="es-ES" sz="2800" dirty="0">
                <a:latin typeface="Comic Sans MS" panose="030F0702030302020204" pitchFamily="66" charset="0"/>
              </a:rPr>
              <a:t> be </a:t>
            </a:r>
            <a:r>
              <a:rPr lang="es-ES" sz="2800" dirty="0" err="1">
                <a:latin typeface="Comic Sans MS" panose="030F0702030302020204" pitchFamily="66" charset="0"/>
              </a:rPr>
              <a:t>considered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here</a:t>
            </a:r>
            <a:r>
              <a:rPr lang="es-ES" sz="2800" dirty="0">
                <a:latin typeface="Comic Sans MS" panose="030F0702030302020204" pitchFamily="66" charset="0"/>
              </a:rPr>
              <a:t> (as, </a:t>
            </a:r>
            <a:r>
              <a:rPr lang="es-ES" sz="2800" dirty="0" err="1">
                <a:latin typeface="Comic Sans MS" panose="030F0702030302020204" pitchFamily="66" charset="0"/>
              </a:rPr>
              <a:t>for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instance</a:t>
            </a:r>
            <a:r>
              <a:rPr lang="es-ES" sz="2800" dirty="0">
                <a:latin typeface="Comic Sans MS" panose="030F0702030302020204" pitchFamily="66" charset="0"/>
              </a:rPr>
              <a:t>, </a:t>
            </a:r>
            <a:r>
              <a:rPr lang="es-ES" sz="2800" dirty="0" err="1">
                <a:latin typeface="Comic Sans MS" panose="030F0702030302020204" pitchFamily="66" charset="0"/>
              </a:rPr>
              <a:t>obtaining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an</a:t>
            </a:r>
            <a:r>
              <a:rPr lang="es-ES" sz="2800" i="1" dirty="0">
                <a:latin typeface="Comic Sans MS" panose="030F0702030302020204" pitchFamily="66" charset="0"/>
              </a:rPr>
              <a:t> </a:t>
            </a:r>
            <a:r>
              <a:rPr lang="es-ES" sz="2800" i="1" dirty="0" err="1">
                <a:latin typeface="Comic Sans MS" panose="030F0702030302020204" pitchFamily="66" charset="0"/>
              </a:rPr>
              <a:t>orthogonal</a:t>
            </a:r>
            <a:r>
              <a:rPr lang="es-ES" sz="2800" i="1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800" i="1" dirty="0">
                <a:latin typeface="Comic Sans MS" panose="030F0702030302020204" pitchFamily="66" charset="0"/>
              </a:rPr>
              <a:t>basis </a:t>
            </a:r>
            <a:r>
              <a:rPr lang="es-ES" sz="2800" i="1" dirty="0" err="1">
                <a:latin typeface="Comic Sans MS" panose="030F0702030302020204" pitchFamily="66" charset="0"/>
              </a:rPr>
              <a:t>of</a:t>
            </a:r>
            <a:r>
              <a:rPr lang="es-ES" sz="2800" i="1" dirty="0">
                <a:latin typeface="Comic Sans MS" panose="030F0702030302020204" pitchFamily="66" charset="0"/>
              </a:rPr>
              <a:t> </a:t>
            </a:r>
            <a:r>
              <a:rPr lang="es-ES" sz="2800" i="1">
                <a:latin typeface="Comic Sans MS" panose="030F0702030302020204" pitchFamily="66" charset="0"/>
              </a:rPr>
              <a:t>F</a:t>
            </a:r>
            <a:r>
              <a:rPr lang="es-ES" sz="2800">
                <a:latin typeface="Comic Sans MS" panose="030F0702030302020204" pitchFamily="66" charset="0"/>
              </a:rPr>
              <a:t>  first</a:t>
            </a:r>
            <a:r>
              <a:rPr lang="es-ES" sz="2800" dirty="0">
                <a:latin typeface="Comic Sans MS" panose="030F0702030302020204" pitchFamily="66" charset="0"/>
              </a:rPr>
              <a:t>). </a:t>
            </a:r>
          </a:p>
          <a:p>
            <a:endParaRPr lang="es-ES" sz="2800" dirty="0">
              <a:latin typeface="Comic Sans MS" panose="030F0702030302020204" pitchFamily="66" charset="0"/>
            </a:endParaRPr>
          </a:p>
          <a:p>
            <a:endParaRPr lang="es-ES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783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AA46D17-23F6-8D08-E058-B19A16E4E6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1180811-3BFE-C7DB-DF44-87ACD012ECC7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6AEB774E-0B9B-063E-58FB-B48A9266E338}"/>
              </a:ext>
            </a:extLst>
          </p:cNvPr>
          <p:cNvSpPr/>
          <p:nvPr/>
        </p:nvSpPr>
        <p:spPr>
          <a:xfrm>
            <a:off x="6621433" y="1629000"/>
            <a:ext cx="4185761" cy="28623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6000" b="1" i="1" cap="none" spc="0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Please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, </a:t>
            </a:r>
          </a:p>
          <a:p>
            <a:pPr algn="ctr"/>
            <a:r>
              <a:rPr lang="es-ES" sz="6000" b="1" i="1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c</a:t>
            </a:r>
            <a:r>
              <a:rPr lang="es-ES" sz="6000" b="1" i="1" cap="none" spc="0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heck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</a:t>
            </a:r>
            <a:r>
              <a:rPr lang="es-ES" sz="6000" b="1" i="1" cap="none" spc="0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your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</a:t>
            </a:r>
            <a:endParaRPr lang="es-ES" sz="6000" b="1" i="1" dirty="0">
              <a:ln w="12700" cmpd="sng">
                <a:solidFill>
                  <a:srgbClr val="7030A0"/>
                </a:solidFill>
                <a:prstDash val="solid"/>
              </a:ln>
              <a:solidFill>
                <a:srgbClr val="7030A0"/>
              </a:solidFill>
            </a:endParaRPr>
          </a:p>
          <a:p>
            <a:pPr algn="ctr"/>
            <a:r>
              <a:rPr lang="es-ES" sz="6000" b="1" i="1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answer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</a:t>
            </a: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EF7F4D9A-FC78-03A4-94BD-80935F218910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ruz 10">
            <a:extLst>
              <a:ext uri="{FF2B5EF4-FFF2-40B4-BE49-F238E27FC236}">
                <a16:creationId xmlns:a16="http://schemas.microsoft.com/office/drawing/2014/main" id="{B8825599-72AF-A9FD-0EDA-D9F7ABF6D1A5}"/>
              </a:ext>
            </a:extLst>
          </p:cNvPr>
          <p:cNvSpPr/>
          <p:nvPr/>
        </p:nvSpPr>
        <p:spPr>
          <a:xfrm rot="2761830">
            <a:off x="2172447" y="2110999"/>
            <a:ext cx="3011054" cy="2906056"/>
          </a:xfrm>
          <a:prstGeom prst="plus">
            <a:avLst>
              <a:gd name="adj" fmla="val 37695"/>
            </a:avLst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ruz 11">
            <a:extLst>
              <a:ext uri="{FF2B5EF4-FFF2-40B4-BE49-F238E27FC236}">
                <a16:creationId xmlns:a16="http://schemas.microsoft.com/office/drawing/2014/main" id="{977A7D1F-D636-D889-2623-A40DEBA50A0D}"/>
              </a:ext>
            </a:extLst>
          </p:cNvPr>
          <p:cNvSpPr/>
          <p:nvPr/>
        </p:nvSpPr>
        <p:spPr>
          <a:xfrm rot="2761830">
            <a:off x="2193543" y="1869594"/>
            <a:ext cx="3011054" cy="2906056"/>
          </a:xfrm>
          <a:prstGeom prst="plus">
            <a:avLst>
              <a:gd name="adj" fmla="val 37695"/>
            </a:avLst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2832D5FB-4F03-F7E6-D82D-DDD5B690CB43}"/>
              </a:ext>
            </a:extLst>
          </p:cNvPr>
          <p:cNvSpPr txBox="1">
            <a:spLocks/>
          </p:cNvSpPr>
          <p:nvPr/>
        </p:nvSpPr>
        <p:spPr>
          <a:xfrm>
            <a:off x="7434010" y="5279403"/>
            <a:ext cx="2880000" cy="1100177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89B33213-7FA2-870F-7203-83C907489097}"/>
              </a:ext>
            </a:extLst>
          </p:cNvPr>
          <p:cNvSpPr txBox="1">
            <a:spLocks/>
          </p:cNvSpPr>
          <p:nvPr/>
        </p:nvSpPr>
        <p:spPr>
          <a:xfrm>
            <a:off x="7331318" y="5106282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try </a:t>
            </a:r>
            <a:r>
              <a:rPr lang="es-ES" b="1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again</a:t>
            </a: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</a:t>
            </a:r>
          </a:p>
        </p:txBody>
      </p:sp>
      <p:sp>
        <p:nvSpPr>
          <p:cNvPr id="21" name="Flecha: hacia la izquierda 20">
            <a:extLst>
              <a:ext uri="{FF2B5EF4-FFF2-40B4-BE49-F238E27FC236}">
                <a16:creationId xmlns:a16="http://schemas.microsoft.com/office/drawing/2014/main" id="{ACCB9FC4-7045-041E-EFB0-46D0B6C4A7DD}"/>
              </a:ext>
            </a:extLst>
          </p:cNvPr>
          <p:cNvSpPr/>
          <p:nvPr/>
        </p:nvSpPr>
        <p:spPr>
          <a:xfrm>
            <a:off x="7473049" y="5427381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0770778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3BDDBD6-F406-0BB2-5AEF-7EBDEC9793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lipse 13">
            <a:extLst>
              <a:ext uri="{FF2B5EF4-FFF2-40B4-BE49-F238E27FC236}">
                <a16:creationId xmlns:a16="http://schemas.microsoft.com/office/drawing/2014/main" id="{7769E943-F359-F6DD-B4DA-7B19590B5613}"/>
              </a:ext>
            </a:extLst>
          </p:cNvPr>
          <p:cNvSpPr/>
          <p:nvPr/>
        </p:nvSpPr>
        <p:spPr>
          <a:xfrm>
            <a:off x="10797308" y="185303"/>
            <a:ext cx="1182254" cy="1091449"/>
          </a:xfrm>
          <a:prstGeom prst="ellipse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A6485E2-A145-347E-A999-1FA391B1E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011" y="174458"/>
            <a:ext cx="10743831" cy="1307213"/>
          </a:xfrm>
          <a:noFill/>
        </p:spPr>
        <p:txBody>
          <a:bodyPr>
            <a:noAutofit/>
          </a:bodyPr>
          <a:lstStyle/>
          <a:p>
            <a: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  <a:t>SOME USEFUL RELATED</a:t>
            </a:r>
            <a:b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</a:br>
            <a: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  <a:t>TOPICS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A99B089-D8CC-B427-A394-F8C24AD1D9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011" y="1581042"/>
            <a:ext cx="11587989" cy="4351338"/>
          </a:xfrm>
        </p:spPr>
        <p:txBody>
          <a:bodyPr/>
          <a:lstStyle/>
          <a:p>
            <a:pPr marL="0" indent="0">
              <a:buNone/>
            </a:pPr>
            <a:r>
              <a:rPr lang="es-ES" dirty="0"/>
              <a:t>• </a:t>
            </a:r>
            <a:r>
              <a:rPr lang="es-ES" sz="3200" dirty="0" err="1">
                <a:latin typeface="Comic Sans MS" panose="030F0702030302020204" pitchFamily="66" charset="0"/>
              </a:rPr>
              <a:t>Revision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of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some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of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the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following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topics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is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suggested</a:t>
            </a:r>
            <a:r>
              <a:rPr lang="es-ES" sz="3200" dirty="0">
                <a:latin typeface="Comic Sans MS" panose="030F0702030302020204" pitchFamily="66" charset="0"/>
              </a:rPr>
              <a:t>:</a:t>
            </a:r>
          </a:p>
          <a:p>
            <a:pPr marL="0" indent="0">
              <a:buNone/>
            </a:pPr>
            <a:r>
              <a:rPr lang="es-ES" sz="3200" dirty="0">
                <a:latin typeface="Comic Sans MS" panose="030F0702030302020204" pitchFamily="66" charset="0"/>
              </a:rPr>
              <a:t>  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C1DF90D8-4DAF-2356-AD5B-B729FE4C55FD}"/>
              </a:ext>
            </a:extLst>
          </p:cNvPr>
          <p:cNvSpPr txBox="1"/>
          <p:nvPr/>
        </p:nvSpPr>
        <p:spPr>
          <a:xfrm>
            <a:off x="1015999" y="2196426"/>
            <a:ext cx="108296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Orthogonal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basis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of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a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subspace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E2B897D5-FB79-EFCF-806B-1FE7C037D681}"/>
              </a:ext>
            </a:extLst>
          </p:cNvPr>
          <p:cNvSpPr txBox="1"/>
          <p:nvPr/>
        </p:nvSpPr>
        <p:spPr>
          <a:xfrm>
            <a:off x="1015999" y="2868995"/>
            <a:ext cx="8702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Gram-Schmidt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orthogonalization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procedure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09FBC82-9F79-21BE-8F50-04AA986A09B1}"/>
              </a:ext>
            </a:extLst>
          </p:cNvPr>
          <p:cNvSpPr txBox="1"/>
          <p:nvPr/>
        </p:nvSpPr>
        <p:spPr>
          <a:xfrm>
            <a:off x="1015999" y="3553103"/>
            <a:ext cx="8702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Orthogonal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matrices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5C749FB-7C78-41A1-239A-FCA1FDB47ACC}"/>
              </a:ext>
            </a:extLst>
          </p:cNvPr>
          <p:cNvSpPr txBox="1"/>
          <p:nvPr/>
        </p:nvSpPr>
        <p:spPr>
          <a:xfrm>
            <a:off x="1015998" y="4175694"/>
            <a:ext cx="112683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Orthogonal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complement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of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a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given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subspace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97FB00BC-39EE-838A-A451-485AFD1D2FB9}"/>
              </a:ext>
            </a:extLst>
          </p:cNvPr>
          <p:cNvSpPr txBox="1"/>
          <p:nvPr/>
        </p:nvSpPr>
        <p:spPr>
          <a:xfrm>
            <a:off x="1015998" y="5395001"/>
            <a:ext cx="1037243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Best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approximation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(in a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subspace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)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of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a vector </a:t>
            </a:r>
          </a:p>
          <a:p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47E60F29-FD21-5DC8-74DC-7F756879A11E}"/>
              </a:ext>
            </a:extLst>
          </p:cNvPr>
          <p:cNvSpPr txBox="1"/>
          <p:nvPr/>
        </p:nvSpPr>
        <p:spPr>
          <a:xfrm>
            <a:off x="1015999" y="4787202"/>
            <a:ext cx="9919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Distance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in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an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euclidean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(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metric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)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space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pic>
        <p:nvPicPr>
          <p:cNvPr id="13" name="Gráfico 12" descr="Libros con relleno sólido">
            <a:extLst>
              <a:ext uri="{FF2B5EF4-FFF2-40B4-BE49-F238E27FC236}">
                <a16:creationId xmlns:a16="http://schemas.microsoft.com/office/drawing/2014/main" id="{2B677733-156D-96E4-573E-4066D62AAF4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931235" y="273828"/>
            <a:ext cx="914400" cy="914400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F56B8DB1-FE44-5705-6F62-265AE0A8374F}"/>
              </a:ext>
            </a:extLst>
          </p:cNvPr>
          <p:cNvSpPr txBox="1"/>
          <p:nvPr/>
        </p:nvSpPr>
        <p:spPr>
          <a:xfrm>
            <a:off x="1015998" y="5986867"/>
            <a:ext cx="1037243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Least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squares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method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0198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7743255B-8945-B241-78D5-49684A2F13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67" y="999351"/>
            <a:ext cx="12156833" cy="44223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(  </a:t>
            </a:r>
            <a:r>
              <a:rPr lang="es-ES" sz="2600" dirty="0" err="1">
                <a:latin typeface="Comic Sans MS" panose="030F0702030302020204" pitchFamily="66" charset="0"/>
              </a:rPr>
              <a:t>If</a:t>
            </a:r>
            <a:r>
              <a:rPr lang="es-ES" sz="2600" dirty="0"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</a:rPr>
              <a:t>V = {e</a:t>
            </a:r>
            <a:r>
              <a:rPr lang="es-ES" sz="26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</a:rPr>
              <a:t>, e</a:t>
            </a:r>
            <a:r>
              <a:rPr lang="es-ES" sz="26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</a:rPr>
              <a:t>, … , e</a:t>
            </a:r>
            <a:r>
              <a:rPr lang="es-ES" sz="26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n</a:t>
            </a:r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</a:rPr>
              <a:t>}</a:t>
            </a:r>
            <a:r>
              <a:rPr lang="es-ES" sz="26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 err="1">
                <a:latin typeface="Comic Sans MS" panose="030F0702030302020204" pitchFamily="66" charset="0"/>
              </a:rPr>
              <a:t>is</a:t>
            </a:r>
            <a:r>
              <a:rPr lang="es-ES" sz="2600" dirty="0">
                <a:latin typeface="Comic Sans MS" panose="030F0702030302020204" pitchFamily="66" charset="0"/>
              </a:rPr>
              <a:t> a </a:t>
            </a:r>
            <a:r>
              <a:rPr lang="es-ES" sz="2600" dirty="0" err="1">
                <a:latin typeface="Comic Sans MS" panose="030F0702030302020204" pitchFamily="66" charset="0"/>
              </a:rPr>
              <a:t>basis</a:t>
            </a:r>
            <a:r>
              <a:rPr lang="es-ES" sz="2600" dirty="0">
                <a:latin typeface="Comic Sans MS" panose="030F0702030302020204" pitchFamily="66" charset="0"/>
              </a:rPr>
              <a:t> of </a:t>
            </a:r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6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n</a:t>
            </a:r>
            <a:r>
              <a:rPr lang="es-ES" sz="2600" dirty="0">
                <a:latin typeface="Comic Sans MS" panose="030F0702030302020204" pitchFamily="66" charset="0"/>
              </a:rPr>
              <a:t>, </a:t>
            </a:r>
            <a:r>
              <a:rPr lang="es-ES" sz="2600" dirty="0" err="1">
                <a:latin typeface="Comic Sans MS" panose="030F0702030302020204" pitchFamily="66" charset="0"/>
              </a:rPr>
              <a:t>then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for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all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two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vectors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        x = (x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, x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, … , </a:t>
            </a:r>
            <a:r>
              <a:rPr lang="es-ES" sz="2600" dirty="0" err="1">
                <a:latin typeface="Comic Sans MS" panose="030F0702030302020204" pitchFamily="66" charset="0"/>
              </a:rPr>
              <a:t>x</a:t>
            </a:r>
            <a:r>
              <a:rPr lang="es-ES" sz="2600" baseline="-25000" dirty="0" err="1">
                <a:latin typeface="Comic Sans MS" panose="030F0702030302020204" pitchFamily="66" charset="0"/>
              </a:rPr>
              <a:t>n</a:t>
            </a:r>
            <a:r>
              <a:rPr lang="es-ES" sz="2600" dirty="0">
                <a:latin typeface="Comic Sans MS" panose="030F0702030302020204" pitchFamily="66" charset="0"/>
              </a:rPr>
              <a:t>)</a:t>
            </a:r>
            <a:r>
              <a:rPr lang="es-ES" sz="2600" baseline="-25000" dirty="0">
                <a:latin typeface="Comic Sans MS" panose="030F0702030302020204" pitchFamily="66" charset="0"/>
              </a:rPr>
              <a:t>V </a:t>
            </a:r>
            <a:r>
              <a:rPr lang="es-ES" sz="2600" dirty="0">
                <a:latin typeface="Comic Sans MS" panose="030F0702030302020204" pitchFamily="66" charset="0"/>
              </a:rPr>
              <a:t> , y = (y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, y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, … , </a:t>
            </a:r>
            <a:r>
              <a:rPr lang="es-ES" sz="2600" dirty="0" err="1">
                <a:latin typeface="Comic Sans MS" panose="030F0702030302020204" pitchFamily="66" charset="0"/>
              </a:rPr>
              <a:t>y</a:t>
            </a:r>
            <a:r>
              <a:rPr lang="es-ES" sz="2600" baseline="-25000" dirty="0" err="1">
                <a:latin typeface="Comic Sans MS" panose="030F0702030302020204" pitchFamily="66" charset="0"/>
              </a:rPr>
              <a:t>n</a:t>
            </a:r>
            <a:r>
              <a:rPr lang="es-ES" sz="2600" dirty="0">
                <a:latin typeface="Comic Sans MS" panose="030F0702030302020204" pitchFamily="66" charset="0"/>
              </a:rPr>
              <a:t>)</a:t>
            </a:r>
            <a:r>
              <a:rPr lang="es-ES" sz="2600" baseline="-25000" dirty="0">
                <a:latin typeface="Comic Sans MS" panose="030F0702030302020204" pitchFamily="66" charset="0"/>
              </a:rPr>
              <a:t>V  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∈ </a:t>
            </a:r>
            <a:r>
              <a:rPr lang="es-ES" sz="26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E</a:t>
            </a:r>
            <a:r>
              <a:rPr lang="es-ES" sz="26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n</a:t>
            </a:r>
          </a:p>
          <a:p>
            <a:pPr marL="0" indent="0">
              <a:buNone/>
            </a:pPr>
            <a:r>
              <a:rPr lang="es-ES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</a:t>
            </a:r>
            <a:r>
              <a:rPr lang="es-ES" sz="26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one</a:t>
            </a:r>
            <a:r>
              <a:rPr lang="es-ES" sz="26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can </a:t>
            </a:r>
            <a:r>
              <a:rPr lang="es-ES" sz="26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calculate</a:t>
            </a:r>
            <a:r>
              <a:rPr lang="es-ES" sz="26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6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their</a:t>
            </a:r>
            <a:r>
              <a:rPr lang="es-ES" sz="26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6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inner</a:t>
            </a:r>
            <a:r>
              <a:rPr lang="es-ES" sz="26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6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product</a:t>
            </a:r>
            <a:r>
              <a:rPr lang="es-ES" sz="26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6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using</a:t>
            </a:r>
            <a:r>
              <a:rPr lang="es-ES" sz="26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matrices as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  &lt; x | y &gt; </a:t>
            </a:r>
            <a:r>
              <a:rPr lang="es-ES" sz="26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   </a:t>
            </a:r>
            <a:r>
              <a:rPr lang="es-ES" sz="2600" dirty="0">
                <a:latin typeface="Comic Sans MS" panose="030F0702030302020204" pitchFamily="66" charset="0"/>
              </a:rPr>
              <a:t>x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 x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…  </a:t>
            </a:r>
            <a:r>
              <a:rPr lang="es-ES" sz="2600" dirty="0" err="1">
                <a:latin typeface="Comic Sans MS" panose="030F0702030302020204" pitchFamily="66" charset="0"/>
              </a:rPr>
              <a:t>x</a:t>
            </a:r>
            <a:r>
              <a:rPr lang="es-ES" sz="2600" baseline="-25000" dirty="0" err="1">
                <a:latin typeface="Comic Sans MS" panose="030F0702030302020204" pitchFamily="66" charset="0"/>
              </a:rPr>
              <a:t>n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36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5" name="Abrir corchete 4">
            <a:extLst>
              <a:ext uri="{FF2B5EF4-FFF2-40B4-BE49-F238E27FC236}">
                <a16:creationId xmlns:a16="http://schemas.microsoft.com/office/drawing/2014/main" id="{220E2E64-1849-1F2E-3F5D-983A17B955AB}"/>
              </a:ext>
            </a:extLst>
          </p:cNvPr>
          <p:cNvSpPr/>
          <p:nvPr/>
        </p:nvSpPr>
        <p:spPr>
          <a:xfrm>
            <a:off x="2023048" y="3388656"/>
            <a:ext cx="103298" cy="572400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Abrir corchete 5">
            <a:extLst>
              <a:ext uri="{FF2B5EF4-FFF2-40B4-BE49-F238E27FC236}">
                <a16:creationId xmlns:a16="http://schemas.microsoft.com/office/drawing/2014/main" id="{1DA82F0D-0047-02D1-F78A-7E1A6B6623CD}"/>
              </a:ext>
            </a:extLst>
          </p:cNvPr>
          <p:cNvSpPr/>
          <p:nvPr/>
        </p:nvSpPr>
        <p:spPr>
          <a:xfrm flipH="1">
            <a:off x="3974074" y="3388656"/>
            <a:ext cx="118837" cy="572400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8F43D8B6-75DA-6CAC-667F-EE87165A1E4C}"/>
              </a:ext>
            </a:extLst>
          </p:cNvPr>
          <p:cNvSpPr txBox="1">
            <a:spLocks/>
          </p:cNvSpPr>
          <p:nvPr/>
        </p:nvSpPr>
        <p:spPr>
          <a:xfrm>
            <a:off x="3452955" y="2043967"/>
            <a:ext cx="8739045" cy="43771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&lt; e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| e</a:t>
            </a:r>
            <a:r>
              <a:rPr lang="es-ES" sz="2600" baseline="-25000" dirty="0">
                <a:latin typeface="Comic Sans MS" panose="030F0702030302020204" pitchFamily="66" charset="0"/>
              </a:rPr>
              <a:t>1 </a:t>
            </a:r>
            <a:r>
              <a:rPr lang="es-ES" sz="2600" dirty="0">
                <a:latin typeface="Comic Sans MS" panose="030F0702030302020204" pitchFamily="66" charset="0"/>
              </a:rPr>
              <a:t>&gt;     &lt; e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| e</a:t>
            </a:r>
            <a:r>
              <a:rPr lang="es-ES" sz="2600" baseline="-25000" dirty="0">
                <a:latin typeface="Comic Sans MS" panose="030F0702030302020204" pitchFamily="66" charset="0"/>
              </a:rPr>
              <a:t>2 </a:t>
            </a:r>
            <a:r>
              <a:rPr lang="es-ES" sz="2600" dirty="0">
                <a:latin typeface="Comic Sans MS" panose="030F0702030302020204" pitchFamily="66" charset="0"/>
              </a:rPr>
              <a:t>&gt;    ∙∙∙   &lt; e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| e</a:t>
            </a:r>
            <a:r>
              <a:rPr lang="es-ES" sz="2600" baseline="-25000" dirty="0">
                <a:latin typeface="Comic Sans MS" panose="030F0702030302020204" pitchFamily="66" charset="0"/>
              </a:rPr>
              <a:t>n </a:t>
            </a:r>
            <a:r>
              <a:rPr lang="es-ES" sz="2600" dirty="0">
                <a:latin typeface="Comic Sans MS" panose="030F0702030302020204" pitchFamily="66" charset="0"/>
              </a:rPr>
              <a:t>&gt;       y</a:t>
            </a:r>
            <a:r>
              <a:rPr lang="es-ES" sz="2600" baseline="-25000" dirty="0">
                <a:latin typeface="Comic Sans MS" panose="030F0702030302020204" pitchFamily="66" charset="0"/>
              </a:rPr>
              <a:t>1  </a:t>
            </a:r>
            <a:r>
              <a:rPr lang="es-ES" sz="2600" dirty="0">
                <a:latin typeface="Comic Sans MS" panose="030F0702030302020204" pitchFamily="66" charset="0"/>
              </a:rPr>
              <a:t>        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&lt; e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| e</a:t>
            </a:r>
            <a:r>
              <a:rPr lang="es-ES" sz="2600" baseline="-25000" dirty="0">
                <a:latin typeface="Comic Sans MS" panose="030F0702030302020204" pitchFamily="66" charset="0"/>
              </a:rPr>
              <a:t>1 </a:t>
            </a:r>
            <a:r>
              <a:rPr lang="es-ES" sz="2600" dirty="0">
                <a:latin typeface="Comic Sans MS" panose="030F0702030302020204" pitchFamily="66" charset="0"/>
              </a:rPr>
              <a:t>&gt;     &lt; e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| e</a:t>
            </a:r>
            <a:r>
              <a:rPr lang="es-ES" sz="2600" baseline="-25000" dirty="0">
                <a:latin typeface="Comic Sans MS" panose="030F0702030302020204" pitchFamily="66" charset="0"/>
              </a:rPr>
              <a:t>2 </a:t>
            </a:r>
            <a:r>
              <a:rPr lang="es-ES" sz="2600" dirty="0">
                <a:latin typeface="Comic Sans MS" panose="030F0702030302020204" pitchFamily="66" charset="0"/>
              </a:rPr>
              <a:t>&gt;   ∙∙∙   &lt; e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| e</a:t>
            </a:r>
            <a:r>
              <a:rPr lang="es-ES" sz="2600" baseline="-25000" dirty="0">
                <a:latin typeface="Comic Sans MS" panose="030F0702030302020204" pitchFamily="66" charset="0"/>
              </a:rPr>
              <a:t>n </a:t>
            </a:r>
            <a:r>
              <a:rPr lang="es-ES" sz="2600" dirty="0">
                <a:latin typeface="Comic Sans MS" panose="030F0702030302020204" pitchFamily="66" charset="0"/>
              </a:rPr>
              <a:t>&gt;       y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        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∙                                       …                    ∙   …           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&lt; e</a:t>
            </a:r>
            <a:r>
              <a:rPr lang="es-ES" sz="2600" baseline="-25000" dirty="0">
                <a:latin typeface="Comic Sans MS" panose="030F0702030302020204" pitchFamily="66" charset="0"/>
              </a:rPr>
              <a:t>n</a:t>
            </a:r>
            <a:r>
              <a:rPr lang="es-ES" sz="2600" dirty="0">
                <a:latin typeface="Comic Sans MS" panose="030F0702030302020204" pitchFamily="66" charset="0"/>
              </a:rPr>
              <a:t> | e</a:t>
            </a:r>
            <a:r>
              <a:rPr lang="es-ES" sz="2600" baseline="-25000" dirty="0">
                <a:latin typeface="Comic Sans MS" panose="030F0702030302020204" pitchFamily="66" charset="0"/>
              </a:rPr>
              <a:t>1 </a:t>
            </a:r>
            <a:r>
              <a:rPr lang="es-ES" sz="2600" dirty="0">
                <a:latin typeface="Comic Sans MS" panose="030F0702030302020204" pitchFamily="66" charset="0"/>
              </a:rPr>
              <a:t>&gt;     &lt; e</a:t>
            </a:r>
            <a:r>
              <a:rPr lang="es-ES" sz="2600" baseline="-25000" dirty="0">
                <a:latin typeface="Comic Sans MS" panose="030F0702030302020204" pitchFamily="66" charset="0"/>
              </a:rPr>
              <a:t>n</a:t>
            </a:r>
            <a:r>
              <a:rPr lang="es-ES" sz="2600" dirty="0">
                <a:latin typeface="Comic Sans MS" panose="030F0702030302020204" pitchFamily="66" charset="0"/>
              </a:rPr>
              <a:t> | e</a:t>
            </a:r>
            <a:r>
              <a:rPr lang="es-ES" sz="2600" baseline="-25000" dirty="0">
                <a:latin typeface="Comic Sans MS" panose="030F0702030302020204" pitchFamily="66" charset="0"/>
              </a:rPr>
              <a:t>2 </a:t>
            </a:r>
            <a:r>
              <a:rPr lang="es-ES" sz="2600" dirty="0">
                <a:latin typeface="Comic Sans MS" panose="030F0702030302020204" pitchFamily="66" charset="0"/>
              </a:rPr>
              <a:t>&gt;   ∙∙∙   &lt; e</a:t>
            </a:r>
            <a:r>
              <a:rPr lang="es-ES" sz="2600" baseline="-25000" dirty="0">
                <a:latin typeface="Comic Sans MS" panose="030F0702030302020204" pitchFamily="66" charset="0"/>
              </a:rPr>
              <a:t>n</a:t>
            </a:r>
            <a:r>
              <a:rPr lang="es-ES" sz="2600" dirty="0">
                <a:latin typeface="Comic Sans MS" panose="030F0702030302020204" pitchFamily="66" charset="0"/>
              </a:rPr>
              <a:t> | e</a:t>
            </a:r>
            <a:r>
              <a:rPr lang="es-ES" sz="2600" baseline="-25000" dirty="0">
                <a:latin typeface="Comic Sans MS" panose="030F0702030302020204" pitchFamily="66" charset="0"/>
              </a:rPr>
              <a:t>n </a:t>
            </a:r>
            <a:r>
              <a:rPr lang="es-ES" sz="2600" dirty="0">
                <a:latin typeface="Comic Sans MS" panose="030F0702030302020204" pitchFamily="66" charset="0"/>
              </a:rPr>
              <a:t>&gt;        </a:t>
            </a:r>
            <a:r>
              <a:rPr lang="es-ES" sz="2600" dirty="0" err="1">
                <a:latin typeface="Comic Sans MS" panose="030F0702030302020204" pitchFamily="66" charset="0"/>
              </a:rPr>
              <a:t>y</a:t>
            </a:r>
            <a:r>
              <a:rPr lang="es-ES" sz="2600" baseline="-25000" dirty="0" err="1">
                <a:latin typeface="Comic Sans MS" panose="030F0702030302020204" pitchFamily="66" charset="0"/>
              </a:rPr>
              <a:t>n</a:t>
            </a:r>
            <a:r>
              <a:rPr lang="es-ES" sz="2600" dirty="0">
                <a:latin typeface="Comic Sans MS" panose="030F0702030302020204" pitchFamily="66" charset="0"/>
              </a:rPr>
              <a:t>           </a:t>
            </a: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8" name="Abrir corchete 7">
            <a:extLst>
              <a:ext uri="{FF2B5EF4-FFF2-40B4-BE49-F238E27FC236}">
                <a16:creationId xmlns:a16="http://schemas.microsoft.com/office/drawing/2014/main" id="{CDE5C42E-2992-9D54-4044-6DB5E69DA0AB}"/>
              </a:ext>
            </a:extLst>
          </p:cNvPr>
          <p:cNvSpPr/>
          <p:nvPr/>
        </p:nvSpPr>
        <p:spPr>
          <a:xfrm>
            <a:off x="4418170" y="2647726"/>
            <a:ext cx="103298" cy="1758462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Abrir corchete 8">
            <a:extLst>
              <a:ext uri="{FF2B5EF4-FFF2-40B4-BE49-F238E27FC236}">
                <a16:creationId xmlns:a16="http://schemas.microsoft.com/office/drawing/2014/main" id="{220E2E64-1849-1F2E-3F5D-983A17B955AB}"/>
              </a:ext>
            </a:extLst>
          </p:cNvPr>
          <p:cNvSpPr/>
          <p:nvPr/>
        </p:nvSpPr>
        <p:spPr>
          <a:xfrm>
            <a:off x="10496526" y="2612800"/>
            <a:ext cx="103298" cy="1758462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Abrir corchete 9">
            <a:extLst>
              <a:ext uri="{FF2B5EF4-FFF2-40B4-BE49-F238E27FC236}">
                <a16:creationId xmlns:a16="http://schemas.microsoft.com/office/drawing/2014/main" id="{1DA82F0D-0047-02D1-F78A-7E1A6B6623CD}"/>
              </a:ext>
            </a:extLst>
          </p:cNvPr>
          <p:cNvSpPr/>
          <p:nvPr/>
        </p:nvSpPr>
        <p:spPr>
          <a:xfrm flipH="1">
            <a:off x="11062756" y="2612800"/>
            <a:ext cx="118837" cy="1793388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Abrir corchete 10">
            <a:extLst>
              <a:ext uri="{FF2B5EF4-FFF2-40B4-BE49-F238E27FC236}">
                <a16:creationId xmlns:a16="http://schemas.microsoft.com/office/drawing/2014/main" id="{17AA30AE-A1C7-6E55-C374-4CE2F30C48C9}"/>
              </a:ext>
            </a:extLst>
          </p:cNvPr>
          <p:cNvSpPr/>
          <p:nvPr/>
        </p:nvSpPr>
        <p:spPr>
          <a:xfrm flipH="1">
            <a:off x="10086805" y="2630263"/>
            <a:ext cx="118837" cy="1793388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Marcador de contenido 2">
            <a:extLst>
              <a:ext uri="{FF2B5EF4-FFF2-40B4-BE49-F238E27FC236}">
                <a16:creationId xmlns:a16="http://schemas.microsoft.com/office/drawing/2014/main" id="{7743255B-8945-B241-78D5-49684A2F131D}"/>
              </a:ext>
            </a:extLst>
          </p:cNvPr>
          <p:cNvSpPr txBox="1">
            <a:spLocks/>
          </p:cNvSpPr>
          <p:nvPr/>
        </p:nvSpPr>
        <p:spPr>
          <a:xfrm>
            <a:off x="415081" y="3961056"/>
            <a:ext cx="10081445" cy="28344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r>
              <a:rPr lang="es-ES" sz="26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6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6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= </a:t>
            </a:r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 </a:t>
            </a:r>
            <a:r>
              <a:rPr lang="es-ES" sz="26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</a:rPr>
              <a:t>x  </a:t>
            </a:r>
            <a:r>
              <a:rPr lang="es-ES" sz="26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V </a:t>
            </a:r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</a:rPr>
              <a:t>)</a:t>
            </a:r>
            <a:r>
              <a:rPr lang="es-ES" sz="26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T</a:t>
            </a:r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</a:rPr>
              <a:t> ∙ </a:t>
            </a:r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</a:rPr>
              <a:t>&lt; | &gt; </a:t>
            </a:r>
            <a:r>
              <a:rPr lang="es-ES" sz="26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V </a:t>
            </a:r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</a:rPr>
              <a:t>∙ </a:t>
            </a:r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</a:rPr>
              <a:t>y  </a:t>
            </a:r>
            <a:r>
              <a:rPr lang="es-ES" sz="26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V      </a:t>
            </a:r>
            <a:r>
              <a:rPr lang="es-ES" sz="2600" dirty="0">
                <a:latin typeface="Comic Sans MS" panose="030F0702030302020204" pitchFamily="66" charset="0"/>
              </a:rPr>
              <a:t>(“T” </a:t>
            </a:r>
            <a:r>
              <a:rPr lang="es-ES" sz="2600" dirty="0" err="1">
                <a:latin typeface="Comic Sans MS" panose="030F0702030302020204" pitchFamily="66" charset="0"/>
              </a:rPr>
              <a:t>indicates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transpose</a:t>
            </a:r>
            <a:r>
              <a:rPr lang="es-ES" sz="2600" dirty="0">
                <a:latin typeface="Comic Sans MS" panose="030F0702030302020204" pitchFamily="66" charset="0"/>
              </a:rPr>
              <a:t>)  </a:t>
            </a: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sz="2600" dirty="0">
              <a:solidFill>
                <a:srgbClr val="00B0F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4" name="Abrir corchete 13">
            <a:extLst>
              <a:ext uri="{FF2B5EF4-FFF2-40B4-BE49-F238E27FC236}">
                <a16:creationId xmlns:a16="http://schemas.microsoft.com/office/drawing/2014/main" id="{220E2E64-1849-1F2E-3F5D-983A17B955AB}"/>
              </a:ext>
            </a:extLst>
          </p:cNvPr>
          <p:cNvSpPr/>
          <p:nvPr/>
        </p:nvSpPr>
        <p:spPr>
          <a:xfrm>
            <a:off x="2298266" y="5013203"/>
            <a:ext cx="102253" cy="320400"/>
          </a:xfrm>
          <a:prstGeom prst="leftBracke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Abrir corchete 14">
            <a:extLst>
              <a:ext uri="{FF2B5EF4-FFF2-40B4-BE49-F238E27FC236}">
                <a16:creationId xmlns:a16="http://schemas.microsoft.com/office/drawing/2014/main" id="{1DA82F0D-0047-02D1-F78A-7E1A6B6623CD}"/>
              </a:ext>
            </a:extLst>
          </p:cNvPr>
          <p:cNvSpPr/>
          <p:nvPr/>
        </p:nvSpPr>
        <p:spPr>
          <a:xfrm flipH="1">
            <a:off x="2653273" y="5009603"/>
            <a:ext cx="117635" cy="324000"/>
          </a:xfrm>
          <a:prstGeom prst="leftBracke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Abrir corchete 15">
            <a:extLst>
              <a:ext uri="{FF2B5EF4-FFF2-40B4-BE49-F238E27FC236}">
                <a16:creationId xmlns:a16="http://schemas.microsoft.com/office/drawing/2014/main" id="{220E2E64-1849-1F2E-3F5D-983A17B955AB}"/>
              </a:ext>
            </a:extLst>
          </p:cNvPr>
          <p:cNvSpPr/>
          <p:nvPr/>
        </p:nvSpPr>
        <p:spPr>
          <a:xfrm>
            <a:off x="3560903" y="5013203"/>
            <a:ext cx="102253" cy="320400"/>
          </a:xfrm>
          <a:prstGeom prst="leftBracke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Abrir corchete 16">
            <a:extLst>
              <a:ext uri="{FF2B5EF4-FFF2-40B4-BE49-F238E27FC236}">
                <a16:creationId xmlns:a16="http://schemas.microsoft.com/office/drawing/2014/main" id="{1DA82F0D-0047-02D1-F78A-7E1A6B6623CD}"/>
              </a:ext>
            </a:extLst>
          </p:cNvPr>
          <p:cNvSpPr/>
          <p:nvPr/>
        </p:nvSpPr>
        <p:spPr>
          <a:xfrm flipH="1">
            <a:off x="4199151" y="5013203"/>
            <a:ext cx="117635" cy="324000"/>
          </a:xfrm>
          <a:prstGeom prst="leftBracke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Abrir corchete 17">
            <a:extLst>
              <a:ext uri="{FF2B5EF4-FFF2-40B4-BE49-F238E27FC236}">
                <a16:creationId xmlns:a16="http://schemas.microsoft.com/office/drawing/2014/main" id="{220E2E64-1849-1F2E-3F5D-983A17B955AB}"/>
              </a:ext>
            </a:extLst>
          </p:cNvPr>
          <p:cNvSpPr/>
          <p:nvPr/>
        </p:nvSpPr>
        <p:spPr>
          <a:xfrm>
            <a:off x="4810913" y="5009603"/>
            <a:ext cx="102253" cy="320400"/>
          </a:xfrm>
          <a:prstGeom prst="leftBracke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Abrir corchete 18">
            <a:extLst>
              <a:ext uri="{FF2B5EF4-FFF2-40B4-BE49-F238E27FC236}">
                <a16:creationId xmlns:a16="http://schemas.microsoft.com/office/drawing/2014/main" id="{1DA82F0D-0047-02D1-F78A-7E1A6B6623CD}"/>
              </a:ext>
            </a:extLst>
          </p:cNvPr>
          <p:cNvSpPr/>
          <p:nvPr/>
        </p:nvSpPr>
        <p:spPr>
          <a:xfrm flipH="1">
            <a:off x="5127102" y="5009603"/>
            <a:ext cx="117635" cy="324000"/>
          </a:xfrm>
          <a:prstGeom prst="leftBracke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uadroTexto 19"/>
          <p:cNvSpPr txBox="1"/>
          <p:nvPr/>
        </p:nvSpPr>
        <p:spPr>
          <a:xfrm>
            <a:off x="124067" y="5500737"/>
            <a:ext cx="3249608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_tradnl" sz="2600" dirty="0">
              <a:latin typeface="Comic Sans MS" panose="030F0702030302020204" pitchFamily="66" charset="0"/>
            </a:endParaRPr>
          </a:p>
          <a:p>
            <a:r>
              <a:rPr lang="es-ES_tradnl" sz="2600" dirty="0">
                <a:latin typeface="Comic Sans MS" panose="030F0702030302020204" pitchFamily="66" charset="0"/>
              </a:rPr>
              <a:t> </a:t>
            </a:r>
            <a:r>
              <a:rPr lang="es-ES_tradnl" sz="2400" dirty="0">
                <a:latin typeface="Comic Sans MS" panose="030F0702030302020204" pitchFamily="66" charset="0"/>
              </a:rPr>
              <a:t>     </a:t>
            </a:r>
            <a:r>
              <a:rPr lang="es-ES_tradnl" sz="2400" dirty="0" err="1">
                <a:latin typeface="Comic Sans MS" panose="030F0702030302020204" pitchFamily="66" charset="0"/>
              </a:rPr>
              <a:t>usually</a:t>
            </a:r>
            <a:r>
              <a:rPr lang="es-ES_tradnl" sz="2400" dirty="0">
                <a:latin typeface="Comic Sans MS" panose="030F0702030302020204" pitchFamily="66" charset="0"/>
              </a:rPr>
              <a:t> </a:t>
            </a:r>
            <a:r>
              <a:rPr lang="es-ES_tradnl" sz="2400" dirty="0" err="1">
                <a:latin typeface="Comic Sans MS" panose="030F0702030302020204" pitchFamily="66" charset="0"/>
              </a:rPr>
              <a:t>written</a:t>
            </a:r>
            <a:r>
              <a:rPr lang="es-ES_tradnl" sz="2400" dirty="0">
                <a:latin typeface="Comic Sans MS" panose="030F0702030302020204" pitchFamily="66" charset="0"/>
              </a:rPr>
              <a:t> as</a:t>
            </a:r>
          </a:p>
        </p:txBody>
      </p:sp>
      <p:cxnSp>
        <p:nvCxnSpPr>
          <p:cNvPr id="21" name="Conector recto de flecha 20"/>
          <p:cNvCxnSpPr/>
          <p:nvPr/>
        </p:nvCxnSpPr>
        <p:spPr>
          <a:xfrm flipV="1">
            <a:off x="1851268" y="5337203"/>
            <a:ext cx="0" cy="618837"/>
          </a:xfrm>
          <a:prstGeom prst="straightConnector1">
            <a:avLst/>
          </a:prstGeom>
          <a:ln w="34925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CuadroTexto 21"/>
          <p:cNvSpPr txBox="1"/>
          <p:nvPr/>
        </p:nvSpPr>
        <p:spPr>
          <a:xfrm>
            <a:off x="11232826" y="3045755"/>
            <a:ext cx="453970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_tradnl" sz="2600" dirty="0">
              <a:latin typeface="Comic Sans MS" panose="030F0702030302020204" pitchFamily="66" charset="0"/>
            </a:endParaRPr>
          </a:p>
          <a:p>
            <a:r>
              <a:rPr lang="es-ES_tradnl" sz="2600" dirty="0">
                <a:latin typeface="Comic Sans MS" panose="030F0702030302020204" pitchFamily="66" charset="0"/>
              </a:rPr>
              <a:t> =</a:t>
            </a:r>
          </a:p>
        </p:txBody>
      </p:sp>
    </p:spTree>
    <p:extLst>
      <p:ext uri="{BB962C8B-B14F-4D97-AF65-F5344CB8AC3E}">
        <p14:creationId xmlns:p14="http://schemas.microsoft.com/office/powerpoint/2010/main" val="3878095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7FA284-6434-9F38-9786-69D6706705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8E7115-EB0E-6BBA-E292-22FC97AA7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000" y="261976"/>
            <a:ext cx="10800000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Orthogonal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projection</a:t>
            </a:r>
            <a:r>
              <a:rPr lang="es-ES" b="1" dirty="0">
                <a:solidFill>
                  <a:srgbClr val="7030A0"/>
                </a:solidFill>
              </a:rPr>
              <a:t>: </a:t>
            </a:r>
            <a:r>
              <a:rPr lang="es-ES" b="1" dirty="0" err="1">
                <a:solidFill>
                  <a:srgbClr val="7030A0"/>
                </a:solidFill>
              </a:rPr>
              <a:t>definition</a:t>
            </a:r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1B6724D-4B74-A225-76A5-AC2C16E2DF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819" y="1120800"/>
            <a:ext cx="12156833" cy="33110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• </a:t>
            </a:r>
            <a:r>
              <a:rPr lang="es-ES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The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orthogonal</a:t>
            </a:r>
            <a:r>
              <a:rPr lang="es-ES" i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projection</a:t>
            </a:r>
            <a:r>
              <a:rPr lang="es-ES" i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of</a:t>
            </a:r>
            <a:r>
              <a:rPr lang="es-ES" i="1" dirty="0">
                <a:solidFill>
                  <a:srgbClr val="FF0000"/>
                </a:solidFill>
                <a:latin typeface="Comic Sans MS" panose="030F0702030302020204" pitchFamily="66" charset="0"/>
              </a:rPr>
              <a:t> u onto F  </a:t>
            </a:r>
            <a:r>
              <a:rPr lang="es-ES" dirty="0">
                <a:latin typeface="Comic Sans MS" panose="030F0702030302020204" pitchFamily="66" charset="0"/>
              </a:rPr>
              <a:t>(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Pr</a:t>
            </a:r>
            <a:r>
              <a:rPr lang="es-ES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(u) </a:t>
            </a:r>
            <a:r>
              <a:rPr lang="es-ES" dirty="0">
                <a:latin typeface="Comic Sans MS" panose="030F0702030302020204" pitchFamily="66" charset="0"/>
              </a:rPr>
              <a:t>)  </a:t>
            </a:r>
            <a:r>
              <a:rPr lang="es-ES" dirty="0" err="1">
                <a:latin typeface="Comic Sans MS" panose="030F0702030302020204" pitchFamily="66" charset="0"/>
              </a:rPr>
              <a:t>is</a:t>
            </a:r>
            <a:r>
              <a:rPr lang="es-ES" dirty="0">
                <a:latin typeface="Comic Sans MS" panose="030F0702030302020204" pitchFamily="66" charset="0"/>
              </a:rPr>
              <a:t> that vector </a:t>
            </a:r>
            <a:r>
              <a:rPr lang="es-ES" i="1" dirty="0">
                <a:latin typeface="Comic Sans MS" panose="030F0702030302020204" pitchFamily="66" charset="0"/>
              </a:rPr>
              <a:t>in F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</a:t>
            </a:r>
            <a:r>
              <a:rPr lang="es-ES" dirty="0" err="1">
                <a:latin typeface="Comic Sans MS" panose="030F0702030302020204" pitchFamily="66" charset="0"/>
              </a:rPr>
              <a:t>such</a:t>
            </a:r>
            <a:r>
              <a:rPr lang="es-ES" dirty="0">
                <a:latin typeface="Comic Sans MS" panose="030F0702030302020204" pitchFamily="66" charset="0"/>
              </a:rPr>
              <a:t> that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                                    </a:t>
            </a:r>
            <a:r>
              <a:rPr lang="es-ES" dirty="0">
                <a:solidFill>
                  <a:srgbClr val="00B0F0"/>
                </a:solidFill>
                <a:latin typeface="Comic Sans MS" panose="030F0702030302020204" pitchFamily="66" charset="0"/>
              </a:rPr>
              <a:t>u – </a:t>
            </a:r>
            <a:r>
              <a:rPr lang="es-ES" dirty="0" err="1">
                <a:solidFill>
                  <a:srgbClr val="00B0F0"/>
                </a:solidFill>
                <a:latin typeface="Comic Sans MS" panose="030F0702030302020204" pitchFamily="66" charset="0"/>
              </a:rPr>
              <a:t>Pr</a:t>
            </a:r>
            <a:r>
              <a:rPr lang="es-ES" baseline="-250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F</a:t>
            </a:r>
            <a:r>
              <a:rPr lang="es-ES" dirty="0">
                <a:solidFill>
                  <a:srgbClr val="00B0F0"/>
                </a:solidFill>
                <a:latin typeface="Comic Sans MS" panose="030F0702030302020204" pitchFamily="66" charset="0"/>
              </a:rPr>
              <a:t>(u) </a:t>
            </a:r>
            <a:r>
              <a:rPr lang="es-ES" dirty="0">
                <a:solidFill>
                  <a:srgbClr val="00B0F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∈ F</a:t>
            </a:r>
            <a:r>
              <a:rPr lang="es-ES" baseline="30000" dirty="0">
                <a:solidFill>
                  <a:srgbClr val="00B0F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⊥ </a:t>
            </a:r>
            <a:r>
              <a:rPr lang="es-ES" dirty="0">
                <a:latin typeface="Comic Sans MS" panose="030F0702030302020204" pitchFamily="66" charset="0"/>
                <a:ea typeface="Cambria Math" panose="02040503050406030204" pitchFamily="18" charset="0"/>
              </a:rPr>
              <a:t>;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  <a:ea typeface="Cambria Math" panose="02040503050406030204" pitchFamily="18" charset="0"/>
              </a:rPr>
              <a:t>  that </a:t>
            </a:r>
            <a:r>
              <a:rPr lang="es-ES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is</a:t>
            </a:r>
            <a:r>
              <a:rPr lang="es-ES" dirty="0">
                <a:latin typeface="Comic Sans MS" panose="030F0702030302020204" pitchFamily="66" charset="0"/>
                <a:ea typeface="Cambria Math" panose="02040503050406030204" pitchFamily="18" charset="0"/>
              </a:rPr>
              <a:t>, </a:t>
            </a:r>
            <a:r>
              <a:rPr lang="es-ES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such</a:t>
            </a:r>
            <a:r>
              <a:rPr lang="es-ES" dirty="0">
                <a:latin typeface="Comic Sans MS" panose="030F0702030302020204" pitchFamily="66" charset="0"/>
                <a:ea typeface="Cambria Math" panose="02040503050406030204" pitchFamily="18" charset="0"/>
              </a:rPr>
              <a:t> that   </a:t>
            </a:r>
            <a:r>
              <a:rPr lang="es-ES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u – </a:t>
            </a:r>
            <a:r>
              <a:rPr lang="es-ES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Pr</a:t>
            </a:r>
            <a:r>
              <a:rPr lang="es-ES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(u)  </a:t>
            </a:r>
            <a:r>
              <a:rPr lang="es-ES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is</a:t>
            </a:r>
            <a:r>
              <a:rPr lang="es-ES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orthogonal</a:t>
            </a:r>
            <a:r>
              <a:rPr lang="es-ES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to </a:t>
            </a:r>
            <a:r>
              <a:rPr lang="es-ES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all</a:t>
            </a:r>
            <a:r>
              <a:rPr lang="es-ES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vectors</a:t>
            </a:r>
            <a:r>
              <a:rPr lang="es-ES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in  F</a:t>
            </a:r>
            <a:r>
              <a:rPr lang="es-ES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dirty="0">
                <a:latin typeface="Comic Sans MS" panose="030F0702030302020204" pitchFamily="66" charset="0"/>
                <a:ea typeface="Cambria Math" panose="02040503050406030204" pitchFamily="18" charset="0"/>
              </a:rPr>
              <a:t>;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  <a:ea typeface="Cambria Math" panose="02040503050406030204" pitchFamily="18" charset="0"/>
              </a:rPr>
              <a:t>  </a:t>
            </a:r>
            <a:r>
              <a:rPr lang="es-ES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hence</a:t>
            </a:r>
            <a:r>
              <a:rPr lang="es-ES" dirty="0">
                <a:latin typeface="Comic Sans MS" panose="030F0702030302020204" pitchFamily="66" charset="0"/>
                <a:ea typeface="Cambria Math" panose="02040503050406030204" pitchFamily="18" charset="0"/>
              </a:rPr>
              <a:t>, </a:t>
            </a:r>
            <a:r>
              <a:rPr lang="es-ES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such</a:t>
            </a:r>
            <a:r>
              <a:rPr lang="es-ES" dirty="0">
                <a:latin typeface="Comic Sans MS" panose="030F0702030302020204" pitchFamily="66" charset="0"/>
                <a:ea typeface="Cambria Math" panose="02040503050406030204" pitchFamily="18" charset="0"/>
              </a:rPr>
              <a:t> that   </a:t>
            </a:r>
            <a:r>
              <a:rPr lang="es-ES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&lt; u – </a:t>
            </a:r>
            <a:r>
              <a:rPr lang="es-ES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Pr</a:t>
            </a:r>
            <a:r>
              <a:rPr lang="es-ES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(u) | w &gt; = 0 </a:t>
            </a:r>
            <a:r>
              <a:rPr lang="es-ES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for</a:t>
            </a:r>
            <a:r>
              <a:rPr lang="es-ES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all</a:t>
            </a:r>
            <a:r>
              <a:rPr lang="es-ES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vectors</a:t>
            </a:r>
            <a:r>
              <a:rPr lang="es-ES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 w </a:t>
            </a:r>
            <a:r>
              <a:rPr lang="es-ES" dirty="0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∈</a:t>
            </a:r>
            <a:r>
              <a:rPr lang="es-ES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F</a:t>
            </a:r>
            <a:r>
              <a:rPr lang="es-ES" dirty="0">
                <a:latin typeface="Comic Sans MS" panose="030F0702030302020204" pitchFamily="66" charset="0"/>
                <a:ea typeface="Cambria Math" panose="02040503050406030204" pitchFamily="18" charset="0"/>
              </a:rPr>
              <a:t>.</a:t>
            </a: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  <a:ea typeface="Cambria Math" panose="02040503050406030204" pitchFamily="18" charset="0"/>
            </a:endParaRP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36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795153CF-13D6-051C-0992-DF60F9C26A6F}"/>
              </a:ext>
            </a:extLst>
          </p:cNvPr>
          <p:cNvSpPr txBox="1">
            <a:spLocks/>
          </p:cNvSpPr>
          <p:nvPr/>
        </p:nvSpPr>
        <p:spPr>
          <a:xfrm>
            <a:off x="172819" y="3833612"/>
            <a:ext cx="12156833" cy="33110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• </a:t>
            </a:r>
            <a:r>
              <a:rPr lang="es-ES" sz="2600" dirty="0" err="1">
                <a:latin typeface="Comic Sans MS" panose="030F0702030302020204" pitchFamily="66" charset="0"/>
              </a:rPr>
              <a:t>If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it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was</a:t>
            </a:r>
            <a:r>
              <a:rPr lang="es-ES" sz="2600" dirty="0">
                <a:latin typeface="Comic Sans MS" panose="030F0702030302020204" pitchFamily="66" charset="0"/>
              </a:rPr>
              <a:t>  E</a:t>
            </a:r>
            <a:r>
              <a:rPr lang="es-ES" sz="2600" baseline="-25000" dirty="0">
                <a:latin typeface="Comic Sans MS" panose="030F0702030302020204" pitchFamily="66" charset="0"/>
              </a:rPr>
              <a:t>n</a:t>
            </a:r>
            <a:r>
              <a:rPr lang="es-ES" sz="2600" dirty="0">
                <a:latin typeface="Comic Sans MS" panose="030F0702030302020204" pitchFamily="66" charset="0"/>
              </a:rPr>
              <a:t>=R</a:t>
            </a:r>
            <a:r>
              <a:rPr lang="es-ES" sz="2600" baseline="30000" dirty="0">
                <a:latin typeface="Comic Sans MS" panose="030F0702030302020204" pitchFamily="66" charset="0"/>
              </a:rPr>
              <a:t>3 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with</a:t>
            </a:r>
            <a:r>
              <a:rPr lang="es-ES" sz="2600" dirty="0">
                <a:latin typeface="Comic Sans MS" panose="030F0702030302020204" pitchFamily="66" charset="0"/>
              </a:rPr>
              <a:t>  &lt; | &gt; = </a:t>
            </a:r>
            <a:r>
              <a:rPr lang="es-ES" sz="2600" i="1" dirty="0">
                <a:latin typeface="Comic Sans MS" panose="030F0702030302020204" pitchFamily="66" charset="0"/>
              </a:rPr>
              <a:t>canonical </a:t>
            </a:r>
            <a:r>
              <a:rPr lang="es-ES" sz="2600" i="1" dirty="0" err="1">
                <a:latin typeface="Comic Sans MS" panose="030F0702030302020204" pitchFamily="66" charset="0"/>
              </a:rPr>
              <a:t>inner</a:t>
            </a:r>
            <a:r>
              <a:rPr lang="es-ES" sz="2600" i="1" dirty="0">
                <a:latin typeface="Comic Sans MS" panose="030F0702030302020204" pitchFamily="66" charset="0"/>
              </a:rPr>
              <a:t> </a:t>
            </a:r>
            <a:r>
              <a:rPr lang="es-ES" sz="2600" i="1" dirty="0" err="1">
                <a:latin typeface="Comic Sans MS" panose="030F0702030302020204" pitchFamily="66" charset="0"/>
              </a:rPr>
              <a:t>product</a:t>
            </a:r>
            <a:r>
              <a:rPr lang="es-ES" sz="2600" dirty="0">
                <a:latin typeface="Comic Sans MS" panose="030F0702030302020204" pitchFamily="66" charset="0"/>
              </a:rPr>
              <a:t> (</a:t>
            </a:r>
            <a:r>
              <a:rPr lang="es-ES" sz="2600" dirty="0" err="1">
                <a:latin typeface="Comic Sans MS" panose="030F0702030302020204" pitchFamily="66" charset="0"/>
              </a:rPr>
              <a:t>what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this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means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is</a:t>
            </a: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   &lt; (x</a:t>
            </a:r>
            <a:r>
              <a:rPr lang="es-ES" sz="2600" baseline="-25000" dirty="0">
                <a:latin typeface="Comic Sans MS" panose="030F0702030302020204" pitchFamily="66" charset="0"/>
                <a:ea typeface="Cambria Math" panose="02040503050406030204" pitchFamily="18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,x</a:t>
            </a:r>
            <a:r>
              <a:rPr lang="es-ES" sz="2600" baseline="-25000" dirty="0">
                <a:latin typeface="Comic Sans MS" panose="030F0702030302020204" pitchFamily="66" charset="0"/>
                <a:ea typeface="Cambria Math" panose="02040503050406030204" pitchFamily="18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,x</a:t>
            </a:r>
            <a:r>
              <a:rPr lang="es-ES" sz="2600" baseline="-25000" dirty="0">
                <a:latin typeface="Comic Sans MS" panose="030F0702030302020204" pitchFamily="66" charset="0"/>
                <a:ea typeface="Cambria Math" panose="02040503050406030204" pitchFamily="18" charset="0"/>
              </a:rPr>
              <a:t>3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) | (y</a:t>
            </a:r>
            <a:r>
              <a:rPr lang="es-ES" sz="2600" baseline="-25000" dirty="0">
                <a:latin typeface="Comic Sans MS" panose="030F0702030302020204" pitchFamily="66" charset="0"/>
                <a:ea typeface="Cambria Math" panose="02040503050406030204" pitchFamily="18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,y</a:t>
            </a:r>
            <a:r>
              <a:rPr lang="es-ES" sz="2600" baseline="-25000" dirty="0">
                <a:latin typeface="Comic Sans MS" panose="030F0702030302020204" pitchFamily="66" charset="0"/>
                <a:ea typeface="Cambria Math" panose="02040503050406030204" pitchFamily="18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,y</a:t>
            </a:r>
            <a:r>
              <a:rPr lang="es-ES" sz="2600" baseline="-25000" dirty="0">
                <a:latin typeface="Comic Sans MS" panose="030F0702030302020204" pitchFamily="66" charset="0"/>
                <a:ea typeface="Cambria Math" panose="02040503050406030204" pitchFamily="18" charset="0"/>
              </a:rPr>
              <a:t>3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) &gt; = x</a:t>
            </a:r>
            <a:r>
              <a:rPr lang="es-ES" sz="2600" baseline="-25000" dirty="0">
                <a:latin typeface="Comic Sans MS" panose="030F0702030302020204" pitchFamily="66" charset="0"/>
                <a:ea typeface="Cambria Math" panose="02040503050406030204" pitchFamily="18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 y</a:t>
            </a:r>
            <a:r>
              <a:rPr lang="es-ES" sz="2600" baseline="-25000" dirty="0">
                <a:latin typeface="Comic Sans MS" panose="030F0702030302020204" pitchFamily="66" charset="0"/>
                <a:ea typeface="Cambria Math" panose="02040503050406030204" pitchFamily="18" charset="0"/>
              </a:rPr>
              <a:t>1 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+</a:t>
            </a:r>
            <a:r>
              <a:rPr lang="es-ES" sz="2600" baseline="-250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x</a:t>
            </a:r>
            <a:r>
              <a:rPr lang="es-ES" sz="2600" baseline="-25000" dirty="0">
                <a:latin typeface="Comic Sans MS" panose="030F0702030302020204" pitchFamily="66" charset="0"/>
                <a:ea typeface="Cambria Math" panose="02040503050406030204" pitchFamily="18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 y</a:t>
            </a:r>
            <a:r>
              <a:rPr lang="es-ES" sz="2600" baseline="-25000" dirty="0">
                <a:latin typeface="Comic Sans MS" panose="030F0702030302020204" pitchFamily="66" charset="0"/>
                <a:ea typeface="Cambria Math" panose="02040503050406030204" pitchFamily="18" charset="0"/>
              </a:rPr>
              <a:t>2 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+</a:t>
            </a:r>
            <a:r>
              <a:rPr lang="es-ES" sz="2600" baseline="-250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x</a:t>
            </a:r>
            <a:r>
              <a:rPr lang="es-ES" sz="2600" baseline="-25000" dirty="0">
                <a:latin typeface="Comic Sans MS" panose="030F0702030302020204" pitchFamily="66" charset="0"/>
                <a:ea typeface="Cambria Math" panose="02040503050406030204" pitchFamily="18" charset="0"/>
              </a:rPr>
              <a:t>3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 y</a:t>
            </a:r>
            <a:r>
              <a:rPr lang="es-ES" sz="2600" baseline="-25000" dirty="0">
                <a:latin typeface="Comic Sans MS" panose="030F0702030302020204" pitchFamily="66" charset="0"/>
                <a:ea typeface="Cambria Math" panose="02040503050406030204" pitchFamily="18" charset="0"/>
              </a:rPr>
              <a:t>3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)  and  F = plane </a:t>
            </a:r>
            <a:r>
              <a:rPr lang="es-ES" sz="26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containing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   (0,0,0) (</a:t>
            </a:r>
            <a:r>
              <a:rPr lang="es-ES" sz="26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subspace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of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600">
                <a:latin typeface="Comic Sans MS" panose="030F0702030302020204" pitchFamily="66" charset="0"/>
                <a:ea typeface="Cambria Math" panose="02040503050406030204" pitchFamily="18" charset="0"/>
              </a:rPr>
              <a:t>dimension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 2):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  <a:ea typeface="Cambria Math" panose="020405030504060302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dirty="0">
                <a:latin typeface="Comic Sans MS" panose="030F0702030302020204" pitchFamily="66" charset="0"/>
              </a:rPr>
              <a:t>                                               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7" name="Diagrama de flujo: datos 6">
            <a:extLst>
              <a:ext uri="{FF2B5EF4-FFF2-40B4-BE49-F238E27FC236}">
                <a16:creationId xmlns:a16="http://schemas.microsoft.com/office/drawing/2014/main" id="{DE4C4931-ED6C-13B1-6A4C-7B0800A06B4B}"/>
              </a:ext>
            </a:extLst>
          </p:cNvPr>
          <p:cNvSpPr/>
          <p:nvPr/>
        </p:nvSpPr>
        <p:spPr>
          <a:xfrm>
            <a:off x="5028930" y="5578737"/>
            <a:ext cx="3726425" cy="858455"/>
          </a:xfrm>
          <a:prstGeom prst="flowChartInputOutput">
            <a:avLst/>
          </a:prstGeom>
          <a:solidFill>
            <a:srgbClr val="CC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F87CAAA8-12D4-96DC-B5AD-6837B6BD4E9A}"/>
              </a:ext>
            </a:extLst>
          </p:cNvPr>
          <p:cNvCxnSpPr>
            <a:cxnSpLocks/>
          </p:cNvCxnSpPr>
          <p:nvPr/>
        </p:nvCxnSpPr>
        <p:spPr>
          <a:xfrm flipV="1">
            <a:off x="6233653" y="5062407"/>
            <a:ext cx="1316981" cy="844214"/>
          </a:xfrm>
          <a:prstGeom prst="straightConnector1">
            <a:avLst/>
          </a:prstGeom>
          <a:ln w="635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57597297-3BC7-6D15-E4E1-FC2E6C8ECD51}"/>
              </a:ext>
            </a:extLst>
          </p:cNvPr>
          <p:cNvCxnSpPr>
            <a:cxnSpLocks/>
          </p:cNvCxnSpPr>
          <p:nvPr/>
        </p:nvCxnSpPr>
        <p:spPr>
          <a:xfrm>
            <a:off x="6233653" y="5906621"/>
            <a:ext cx="1316981" cy="0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39FA201B-DC9A-DD73-911B-832EC10AC358}"/>
              </a:ext>
            </a:extLst>
          </p:cNvPr>
          <p:cNvCxnSpPr/>
          <p:nvPr/>
        </p:nvCxnSpPr>
        <p:spPr>
          <a:xfrm flipV="1">
            <a:off x="7550634" y="5062407"/>
            <a:ext cx="0" cy="844214"/>
          </a:xfrm>
          <a:prstGeom prst="straightConnector1">
            <a:avLst/>
          </a:prstGeom>
          <a:ln w="31750">
            <a:solidFill>
              <a:srgbClr val="00B0F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CuadroTexto 18">
            <a:extLst>
              <a:ext uri="{FF2B5EF4-FFF2-40B4-BE49-F238E27FC236}">
                <a16:creationId xmlns:a16="http://schemas.microsoft.com/office/drawing/2014/main" id="{BD8F1CA4-1BD5-230A-698A-FDBC8A431A58}"/>
              </a:ext>
            </a:extLst>
          </p:cNvPr>
          <p:cNvSpPr txBox="1"/>
          <p:nvPr/>
        </p:nvSpPr>
        <p:spPr>
          <a:xfrm>
            <a:off x="4724429" y="4580958"/>
            <a:ext cx="456216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                   </a:t>
            </a:r>
          </a:p>
          <a:p>
            <a:r>
              <a:rPr lang="es-ES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                  </a:t>
            </a:r>
            <a:r>
              <a:rPr lang="es-ES" sz="2800" dirty="0">
                <a:latin typeface="Comic Sans MS" panose="030F0702030302020204" pitchFamily="66" charset="0"/>
              </a:rPr>
              <a:t>u</a:t>
            </a:r>
            <a:r>
              <a:rPr lang="es-ES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                                                  </a:t>
            </a:r>
          </a:p>
          <a:p>
            <a:endParaRPr lang="es-ES" sz="2800" dirty="0">
              <a:solidFill>
                <a:srgbClr val="00B0F0"/>
              </a:solidFill>
              <a:latin typeface="Comic Sans MS" panose="030F0702030302020204" pitchFamily="66" charset="0"/>
            </a:endParaRPr>
          </a:p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     F        </a:t>
            </a:r>
            <a:r>
              <a:rPr lang="es-ES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Pr</a:t>
            </a:r>
            <a:r>
              <a:rPr lang="es-ES" sz="28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(u)  </a:t>
            </a:r>
            <a:r>
              <a:rPr lang="es-ES" dirty="0"/>
              <a:t>               </a:t>
            </a:r>
          </a:p>
        </p:txBody>
      </p:sp>
      <p:cxnSp>
        <p:nvCxnSpPr>
          <p:cNvPr id="22" name="Conector recto 21">
            <a:extLst>
              <a:ext uri="{FF2B5EF4-FFF2-40B4-BE49-F238E27FC236}">
                <a16:creationId xmlns:a16="http://schemas.microsoft.com/office/drawing/2014/main" id="{1DE2FCAF-F291-C4FD-2EE8-2DB939B0CE9F}"/>
              </a:ext>
            </a:extLst>
          </p:cNvPr>
          <p:cNvCxnSpPr/>
          <p:nvPr/>
        </p:nvCxnSpPr>
        <p:spPr>
          <a:xfrm flipV="1">
            <a:off x="7305368" y="5659437"/>
            <a:ext cx="0" cy="24334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23">
            <a:extLst>
              <a:ext uri="{FF2B5EF4-FFF2-40B4-BE49-F238E27FC236}">
                <a16:creationId xmlns:a16="http://schemas.microsoft.com/office/drawing/2014/main" id="{BF6D210F-E12A-9CAE-9CEF-A5EF831FEDB1}"/>
              </a:ext>
            </a:extLst>
          </p:cNvPr>
          <p:cNvCxnSpPr/>
          <p:nvPr/>
        </p:nvCxnSpPr>
        <p:spPr>
          <a:xfrm>
            <a:off x="7305368" y="5669269"/>
            <a:ext cx="24526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CuadroTexto 24">
            <a:extLst>
              <a:ext uri="{FF2B5EF4-FFF2-40B4-BE49-F238E27FC236}">
                <a16:creationId xmlns:a16="http://schemas.microsoft.com/office/drawing/2014/main" id="{C02BC84D-69CB-79D9-7D42-812E365137FF}"/>
              </a:ext>
            </a:extLst>
          </p:cNvPr>
          <p:cNvSpPr txBox="1"/>
          <p:nvPr/>
        </p:nvSpPr>
        <p:spPr>
          <a:xfrm>
            <a:off x="6070907" y="4201392"/>
            <a:ext cx="45621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                   </a:t>
            </a:r>
          </a:p>
          <a:p>
            <a:r>
              <a:rPr lang="es-ES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                                                                </a:t>
            </a:r>
          </a:p>
          <a:p>
            <a:r>
              <a:rPr lang="es-ES" sz="2800">
                <a:solidFill>
                  <a:srgbClr val="FF0000"/>
                </a:solidFill>
                <a:latin typeface="Comic Sans MS" panose="030F0702030302020204" pitchFamily="66" charset="0"/>
              </a:rPr>
              <a:t>              </a:t>
            </a:r>
            <a:r>
              <a:rPr lang="es-ES" sz="2800">
                <a:solidFill>
                  <a:srgbClr val="00B0F0"/>
                </a:solidFill>
                <a:latin typeface="Comic Sans MS" panose="030F0702030302020204" pitchFamily="66" charset="0"/>
              </a:rPr>
              <a:t>u - Pr</a:t>
            </a:r>
            <a:r>
              <a:rPr lang="es-ES" sz="2800" baseline="-25000">
                <a:solidFill>
                  <a:srgbClr val="00B0F0"/>
                </a:solidFill>
                <a:latin typeface="Comic Sans MS" panose="030F0702030302020204" pitchFamily="66" charset="0"/>
              </a:rPr>
              <a:t>F</a:t>
            </a:r>
            <a:r>
              <a:rPr lang="es-ES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(u)  </a:t>
            </a:r>
            <a:r>
              <a:rPr lang="es-ES" dirty="0">
                <a:solidFill>
                  <a:srgbClr val="00B0F0"/>
                </a:solidFill>
              </a:rPr>
              <a:t>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387205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19" grpId="0"/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30624B-C4BB-3936-C1BC-C9A5403FCE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B41EF4-3AA4-7F5A-25C3-EFB23172D4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000" y="261976"/>
            <a:ext cx="10800000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… </a:t>
            </a:r>
            <a:r>
              <a:rPr lang="es-ES" b="1" dirty="0" err="1">
                <a:solidFill>
                  <a:srgbClr val="7030A0"/>
                </a:solidFill>
              </a:rPr>
              <a:t>orthogonal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projection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i="1" dirty="0">
                <a:solidFill>
                  <a:srgbClr val="7030A0"/>
                </a:solidFill>
              </a:rPr>
              <a:t>(</a:t>
            </a:r>
            <a:r>
              <a:rPr lang="es-ES" b="1" i="1" dirty="0" err="1">
                <a:solidFill>
                  <a:srgbClr val="7030A0"/>
                </a:solidFill>
              </a:rPr>
              <a:t>it</a:t>
            </a:r>
            <a:r>
              <a:rPr lang="es-ES" b="1" i="1" dirty="0">
                <a:solidFill>
                  <a:srgbClr val="7030A0"/>
                </a:solidFill>
              </a:rPr>
              <a:t> </a:t>
            </a:r>
            <a:r>
              <a:rPr lang="es-ES" b="1" i="1" dirty="0" err="1">
                <a:solidFill>
                  <a:srgbClr val="7030A0"/>
                </a:solidFill>
              </a:rPr>
              <a:t>is</a:t>
            </a:r>
            <a:r>
              <a:rPr lang="es-ES" b="1" i="1" dirty="0">
                <a:solidFill>
                  <a:srgbClr val="7030A0"/>
                </a:solidFill>
              </a:rPr>
              <a:t> </a:t>
            </a:r>
            <a:r>
              <a:rPr lang="es-ES" b="1" i="1" dirty="0" err="1">
                <a:solidFill>
                  <a:srgbClr val="7030A0"/>
                </a:solidFill>
              </a:rPr>
              <a:t>worth</a:t>
            </a:r>
            <a:r>
              <a:rPr lang="es-ES" b="1" i="1" dirty="0">
                <a:solidFill>
                  <a:srgbClr val="7030A0"/>
                </a:solidFill>
              </a:rPr>
              <a:t> to </a:t>
            </a:r>
            <a:r>
              <a:rPr lang="es-ES" b="1" i="1" dirty="0" err="1">
                <a:solidFill>
                  <a:srgbClr val="7030A0"/>
                </a:solidFill>
              </a:rPr>
              <a:t>know</a:t>
            </a:r>
            <a:r>
              <a:rPr lang="es-ES" b="1" i="1" dirty="0">
                <a:solidFill>
                  <a:srgbClr val="7030A0"/>
                </a:solidFill>
              </a:rPr>
              <a:t>)</a:t>
            </a:r>
          </a:p>
        </p:txBody>
      </p:sp>
      <p:sp>
        <p:nvSpPr>
          <p:cNvPr id="10" name="Marcador de contenido 2">
            <a:extLst>
              <a:ext uri="{FF2B5EF4-FFF2-40B4-BE49-F238E27FC236}">
                <a16:creationId xmlns:a16="http://schemas.microsoft.com/office/drawing/2014/main" id="{A0A0C978-E1CF-FABA-EA6F-0BA444E2F925}"/>
              </a:ext>
            </a:extLst>
          </p:cNvPr>
          <p:cNvSpPr txBox="1">
            <a:spLocks/>
          </p:cNvSpPr>
          <p:nvPr/>
        </p:nvSpPr>
        <p:spPr>
          <a:xfrm>
            <a:off x="182398" y="2999901"/>
            <a:ext cx="12156833" cy="32050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 </a:t>
            </a:r>
            <a:r>
              <a:rPr lang="es-ES" sz="2600" dirty="0">
                <a:latin typeface="Comic Sans MS" panose="030F0702030302020204" pitchFamily="66" charset="0"/>
              </a:rPr>
              <a:t>And </a:t>
            </a:r>
            <a:r>
              <a:rPr lang="es-ES" sz="2600" dirty="0" err="1">
                <a:latin typeface="Comic Sans MS" panose="030F0702030302020204" pitchFamily="66" charset="0"/>
              </a:rPr>
              <a:t>the</a:t>
            </a:r>
            <a:r>
              <a:rPr lang="es-ES" sz="2600" dirty="0">
                <a:latin typeface="Comic Sans MS" panose="030F0702030302020204" pitchFamily="66" charset="0"/>
              </a:rPr>
              <a:t>  </a:t>
            </a:r>
            <a:r>
              <a:rPr lang="es-ES" sz="2600" i="1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distance</a:t>
            </a:r>
            <a:r>
              <a:rPr lang="es-ES" sz="2600" i="1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600" i="1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between</a:t>
            </a:r>
            <a:r>
              <a:rPr lang="es-ES" sz="2600" i="1" dirty="0">
                <a:latin typeface="Comic Sans MS" panose="030F0702030302020204" pitchFamily="66" charset="0"/>
                <a:ea typeface="Cambria Math" panose="02040503050406030204" pitchFamily="18" charset="0"/>
              </a:rPr>
              <a:t> x and y  </a:t>
            </a:r>
            <a:r>
              <a:rPr lang="es-ES" sz="26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is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 a </a:t>
            </a:r>
            <a:r>
              <a:rPr lang="es-ES" sz="26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measure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of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how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  “similar” x  and  y 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  are: </a:t>
            </a:r>
            <a:r>
              <a:rPr lang="es-ES" sz="26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the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shorter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the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distance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, </a:t>
            </a:r>
            <a:r>
              <a:rPr lang="es-ES" sz="26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the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 more similar </a:t>
            </a:r>
            <a:r>
              <a:rPr lang="es-ES" sz="26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they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 are.  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  <a:ea typeface="Cambria Math" panose="020405030504060302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dirty="0">
                <a:latin typeface="Comic Sans MS" panose="030F0702030302020204" pitchFamily="66" charset="0"/>
              </a:rPr>
              <a:t>                                               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1" name="Marcador de contenido 2">
            <a:extLst>
              <a:ext uri="{FF2B5EF4-FFF2-40B4-BE49-F238E27FC236}">
                <a16:creationId xmlns:a16="http://schemas.microsoft.com/office/drawing/2014/main" id="{461CE0D0-662C-1971-D049-FF00ADDF033A}"/>
              </a:ext>
            </a:extLst>
          </p:cNvPr>
          <p:cNvSpPr txBox="1">
            <a:spLocks/>
          </p:cNvSpPr>
          <p:nvPr/>
        </p:nvSpPr>
        <p:spPr>
          <a:xfrm>
            <a:off x="182399" y="4286276"/>
            <a:ext cx="12156833" cy="32050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 </a:t>
            </a:r>
            <a:r>
              <a:rPr lang="es-ES" sz="2600" dirty="0" err="1">
                <a:latin typeface="Comic Sans MS" panose="030F0702030302020204" pitchFamily="66" charset="0"/>
              </a:rPr>
              <a:t>Now</a:t>
            </a:r>
            <a:r>
              <a:rPr lang="es-ES" sz="2600" dirty="0">
                <a:latin typeface="Comic Sans MS" panose="030F0702030302020204" pitchFamily="66" charset="0"/>
              </a:rPr>
              <a:t>, </a:t>
            </a:r>
            <a:r>
              <a:rPr lang="es-ES" sz="2600" dirty="0" err="1">
                <a:latin typeface="Comic Sans MS" panose="030F0702030302020204" pitchFamily="66" charset="0"/>
              </a:rPr>
              <a:t>if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we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calculate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the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distance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between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  u  and </a:t>
            </a:r>
            <a:r>
              <a:rPr lang="es-ES" sz="26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all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distinct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vectors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 in F, </a:t>
            </a: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600" dirty="0">
                <a:latin typeface="Comic Sans MS" panose="030F0702030302020204" pitchFamily="66" charset="0"/>
              </a:rPr>
              <a:t>  </a:t>
            </a:r>
            <a:r>
              <a:rPr lang="es-ES" sz="2600" dirty="0" err="1">
                <a:latin typeface="Comic Sans MS" panose="030F0702030302020204" pitchFamily="66" charset="0"/>
              </a:rPr>
              <a:t>it</a:t>
            </a:r>
            <a:r>
              <a:rPr lang="es-ES" sz="2600" dirty="0">
                <a:latin typeface="Comic Sans MS" panose="030F0702030302020204" pitchFamily="66" charset="0"/>
              </a:rPr>
              <a:t> can be </a:t>
            </a:r>
            <a:r>
              <a:rPr lang="es-ES" sz="2600" dirty="0" err="1">
                <a:latin typeface="Comic Sans MS" panose="030F0702030302020204" pitchFamily="66" charset="0"/>
              </a:rPr>
              <a:t>proved</a:t>
            </a:r>
            <a:r>
              <a:rPr lang="es-ES" sz="2600" dirty="0">
                <a:latin typeface="Comic Sans MS" panose="030F0702030302020204" pitchFamily="66" charset="0"/>
              </a:rPr>
              <a:t> that </a:t>
            </a:r>
            <a:r>
              <a:rPr lang="es-ES" sz="26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es-ES" sz="26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6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distance</a:t>
            </a:r>
            <a:r>
              <a:rPr lang="es-ES" sz="26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6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is</a:t>
            </a:r>
            <a:r>
              <a:rPr lang="es-ES" sz="26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6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minimum</a:t>
            </a:r>
            <a:r>
              <a:rPr lang="es-ES" sz="26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6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when</a:t>
            </a:r>
            <a:r>
              <a:rPr lang="es-ES" sz="26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6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es-ES" sz="26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6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considered</a:t>
            </a:r>
            <a:r>
              <a:rPr lang="es-ES" sz="26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vector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6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6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of</a:t>
            </a:r>
            <a:r>
              <a:rPr lang="es-ES" sz="26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F </a:t>
            </a:r>
            <a:r>
              <a:rPr lang="es-ES" sz="26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is</a:t>
            </a:r>
            <a:r>
              <a:rPr lang="es-ES" sz="26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6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precisely</a:t>
            </a:r>
            <a:r>
              <a:rPr lang="es-ES" sz="26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6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Pr</a:t>
            </a:r>
            <a:r>
              <a:rPr lang="es-ES" sz="2600" i="1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600" i="1" dirty="0">
                <a:solidFill>
                  <a:srgbClr val="FF0000"/>
                </a:solidFill>
                <a:latin typeface="Comic Sans MS" panose="030F0702030302020204" pitchFamily="66" charset="0"/>
              </a:rPr>
              <a:t>(u)</a:t>
            </a:r>
            <a:r>
              <a:rPr lang="es-ES" sz="26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es-ES" i="1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  <a:ea typeface="Cambria Math" panose="020405030504060302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dirty="0">
                <a:latin typeface="Comic Sans MS" panose="030F0702030302020204" pitchFamily="66" charset="0"/>
              </a:rPr>
              <a:t>                                               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dirty="0">
                <a:latin typeface="Comic Sans MS" panose="030F0702030302020204" pitchFamily="66" charset="0"/>
              </a:rPr>
              <a:t>                           </a:t>
            </a:r>
            <a:endParaRPr lang="es-ES" sz="2600" i="1" dirty="0">
              <a:solidFill>
                <a:srgbClr val="00B0F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2" name="Marcador de contenido 2">
            <a:extLst>
              <a:ext uri="{FF2B5EF4-FFF2-40B4-BE49-F238E27FC236}">
                <a16:creationId xmlns:a16="http://schemas.microsoft.com/office/drawing/2014/main" id="{05582203-1EC4-38E3-91A2-B182E929F490}"/>
              </a:ext>
            </a:extLst>
          </p:cNvPr>
          <p:cNvSpPr txBox="1">
            <a:spLocks/>
          </p:cNvSpPr>
          <p:nvPr/>
        </p:nvSpPr>
        <p:spPr>
          <a:xfrm>
            <a:off x="1946537" y="5290580"/>
            <a:ext cx="12156833" cy="1524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</a:t>
            </a:r>
            <a:r>
              <a:rPr lang="es-ES" sz="2600" i="1" dirty="0">
                <a:latin typeface="Comic Sans MS" panose="030F0702030302020204" pitchFamily="66" charset="0"/>
              </a:rPr>
              <a:t>        </a:t>
            </a:r>
            <a:r>
              <a:rPr lang="es-ES" sz="2600" b="1" i="1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; so, </a:t>
            </a:r>
            <a:r>
              <a:rPr lang="es-ES" sz="26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Pr</a:t>
            </a:r>
            <a:r>
              <a:rPr lang="es-ES" sz="2600" i="1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600" i="1" dirty="0">
                <a:solidFill>
                  <a:srgbClr val="FF0000"/>
                </a:solidFill>
                <a:latin typeface="Comic Sans MS" panose="030F0702030302020204" pitchFamily="66" charset="0"/>
              </a:rPr>
              <a:t>(u)  </a:t>
            </a:r>
            <a:r>
              <a:rPr lang="es-ES" sz="26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is</a:t>
            </a:r>
            <a:r>
              <a:rPr lang="es-ES" sz="26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6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the</a:t>
            </a:r>
            <a:r>
              <a:rPr lang="es-ES" sz="26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more similar (to u) vector in F</a:t>
            </a:r>
            <a:r>
              <a:rPr lang="es-ES" sz="26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es-ES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  <a:ea typeface="Cambria Math" panose="020405030504060302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dirty="0">
                <a:latin typeface="Comic Sans MS" panose="030F0702030302020204" pitchFamily="66" charset="0"/>
              </a:rPr>
              <a:t>                                                </a:t>
            </a:r>
          </a:p>
        </p:txBody>
      </p: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4F0E5FEC-4493-3B4F-C3A3-118E6C043004}"/>
              </a:ext>
            </a:extLst>
          </p:cNvPr>
          <p:cNvCxnSpPr/>
          <p:nvPr/>
        </p:nvCxnSpPr>
        <p:spPr>
          <a:xfrm flipV="1">
            <a:off x="7777316" y="5692877"/>
            <a:ext cx="0" cy="5436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Marcador de contenido 2">
            <a:extLst>
              <a:ext uri="{FF2B5EF4-FFF2-40B4-BE49-F238E27FC236}">
                <a16:creationId xmlns:a16="http://schemas.microsoft.com/office/drawing/2014/main" id="{1F972370-7F36-ABDE-D5B5-FABE86E7B4AE}"/>
              </a:ext>
            </a:extLst>
          </p:cNvPr>
          <p:cNvSpPr txBox="1">
            <a:spLocks/>
          </p:cNvSpPr>
          <p:nvPr/>
        </p:nvSpPr>
        <p:spPr>
          <a:xfrm>
            <a:off x="312298" y="5748217"/>
            <a:ext cx="12156833" cy="12984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 </a:t>
            </a:r>
            <a:r>
              <a:rPr lang="es-ES" dirty="0">
                <a:latin typeface="Comic Sans MS" panose="030F0702030302020204" pitchFamily="66" charset="0"/>
              </a:rPr>
              <a:t>                                               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dirty="0">
                <a:latin typeface="Comic Sans MS" panose="030F0702030302020204" pitchFamily="66" charset="0"/>
              </a:rPr>
              <a:t>               </a:t>
            </a:r>
            <a:r>
              <a:rPr lang="es-ES" sz="2600" dirty="0" err="1">
                <a:latin typeface="Comic Sans MS" panose="030F0702030302020204" pitchFamily="66" charset="0"/>
              </a:rPr>
              <a:t>it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is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usually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said</a:t>
            </a:r>
            <a:r>
              <a:rPr lang="es-ES" sz="2600" dirty="0">
                <a:latin typeface="Comic Sans MS" panose="030F0702030302020204" pitchFamily="66" charset="0"/>
              </a:rPr>
              <a:t> that  </a:t>
            </a:r>
            <a:r>
              <a:rPr lang="es-ES" sz="2600" i="1" dirty="0" err="1">
                <a:solidFill>
                  <a:srgbClr val="00B0F0"/>
                </a:solidFill>
                <a:latin typeface="Comic Sans MS" panose="030F0702030302020204" pitchFamily="66" charset="0"/>
              </a:rPr>
              <a:t>Pr</a:t>
            </a:r>
            <a:r>
              <a:rPr lang="es-ES" sz="2600" i="1" baseline="-250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F</a:t>
            </a:r>
            <a:r>
              <a:rPr lang="es-ES" sz="2600" i="1" dirty="0">
                <a:solidFill>
                  <a:srgbClr val="00B0F0"/>
                </a:solidFill>
                <a:latin typeface="Comic Sans MS" panose="030F0702030302020204" pitchFamily="66" charset="0"/>
              </a:rPr>
              <a:t>(u) </a:t>
            </a:r>
            <a:r>
              <a:rPr lang="es-ES" sz="2600" i="1" dirty="0" err="1">
                <a:solidFill>
                  <a:srgbClr val="00B0F0"/>
                </a:solidFill>
                <a:latin typeface="Comic Sans MS" panose="030F0702030302020204" pitchFamily="66" charset="0"/>
              </a:rPr>
              <a:t>is</a:t>
            </a:r>
            <a:r>
              <a:rPr lang="es-ES" sz="2600" i="1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s-ES" sz="2600" i="1" dirty="0" err="1">
                <a:solidFill>
                  <a:srgbClr val="00B0F0"/>
                </a:solidFill>
                <a:latin typeface="Comic Sans MS" panose="030F0702030302020204" pitchFamily="66" charset="0"/>
              </a:rPr>
              <a:t>the</a:t>
            </a:r>
            <a:r>
              <a:rPr lang="es-ES" sz="2600" i="1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s-ES" sz="2600" i="1" dirty="0" err="1">
                <a:solidFill>
                  <a:srgbClr val="00B0F0"/>
                </a:solidFill>
                <a:latin typeface="Comic Sans MS" panose="030F0702030302020204" pitchFamily="66" charset="0"/>
              </a:rPr>
              <a:t>best</a:t>
            </a:r>
            <a:r>
              <a:rPr lang="es-ES" sz="2600" i="1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s-ES" sz="2600" i="1" dirty="0" err="1">
                <a:solidFill>
                  <a:srgbClr val="00B0F0"/>
                </a:solidFill>
                <a:latin typeface="Comic Sans MS" panose="030F0702030302020204" pitchFamily="66" charset="0"/>
              </a:rPr>
              <a:t>approximation</a:t>
            </a:r>
            <a:r>
              <a:rPr lang="es-ES" sz="2600" i="1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s-ES" sz="2600" i="1" dirty="0" err="1">
                <a:solidFill>
                  <a:srgbClr val="00B0F0"/>
                </a:solidFill>
                <a:latin typeface="Comic Sans MS" panose="030F0702030302020204" pitchFamily="66" charset="0"/>
              </a:rPr>
              <a:t>of</a:t>
            </a:r>
            <a:r>
              <a:rPr lang="es-ES" sz="2600" i="1" dirty="0">
                <a:solidFill>
                  <a:srgbClr val="00B0F0"/>
                </a:solidFill>
                <a:latin typeface="Comic Sans MS" panose="030F0702030302020204" pitchFamily="66" charset="0"/>
              </a:rPr>
              <a:t> u in F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sz="3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7" name="Marcador de contenido 2">
            <a:extLst>
              <a:ext uri="{FF2B5EF4-FFF2-40B4-BE49-F238E27FC236}">
                <a16:creationId xmlns:a16="http://schemas.microsoft.com/office/drawing/2014/main" id="{1C1C64F0-BCD0-DF1E-10C8-6E9D3C3A010A}"/>
              </a:ext>
            </a:extLst>
          </p:cNvPr>
          <p:cNvSpPr txBox="1">
            <a:spLocks/>
          </p:cNvSpPr>
          <p:nvPr/>
        </p:nvSpPr>
        <p:spPr>
          <a:xfrm>
            <a:off x="312298" y="1256814"/>
            <a:ext cx="12156833" cy="32050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• </a:t>
            </a:r>
            <a:r>
              <a:rPr lang="es-ES" sz="26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I</a:t>
            </a:r>
            <a:r>
              <a:rPr lang="es-ES" sz="2600" dirty="0">
                <a:latin typeface="Comic Sans MS" panose="030F0702030302020204" pitchFamily="66" charset="0"/>
              </a:rPr>
              <a:t>n </a:t>
            </a:r>
            <a:r>
              <a:rPr lang="es-ES" sz="2600" dirty="0" err="1">
                <a:latin typeface="Comic Sans MS" panose="030F0702030302020204" pitchFamily="66" charset="0"/>
              </a:rPr>
              <a:t>an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euclidean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space</a:t>
            </a:r>
            <a:r>
              <a:rPr lang="es-ES" sz="2600" dirty="0">
                <a:latin typeface="Comic Sans MS" panose="030F0702030302020204" pitchFamily="66" charset="0"/>
              </a:rPr>
              <a:t>  (E</a:t>
            </a:r>
            <a:r>
              <a:rPr lang="es-ES" sz="2600" baseline="-25000" dirty="0">
                <a:latin typeface="Comic Sans MS" panose="030F0702030302020204" pitchFamily="66" charset="0"/>
              </a:rPr>
              <a:t>n</a:t>
            </a:r>
            <a:r>
              <a:rPr lang="es-ES" sz="2600" dirty="0">
                <a:latin typeface="Comic Sans MS" panose="030F0702030302020204" pitchFamily="66" charset="0"/>
              </a:rPr>
              <a:t> , &lt; | &gt;)  </a:t>
            </a:r>
            <a:r>
              <a:rPr lang="es-ES" sz="2600" dirty="0" err="1">
                <a:latin typeface="Comic Sans MS" panose="030F0702030302020204" pitchFamily="66" charset="0"/>
              </a:rPr>
              <a:t>it</a:t>
            </a:r>
            <a:r>
              <a:rPr lang="es-ES" sz="2600" dirty="0">
                <a:latin typeface="Comic Sans MS" panose="030F0702030302020204" pitchFamily="66" charset="0"/>
              </a:rPr>
              <a:t> can be </a:t>
            </a:r>
            <a:r>
              <a:rPr lang="es-ES" sz="2600" dirty="0" err="1">
                <a:latin typeface="Comic Sans MS" panose="030F0702030302020204" pitchFamily="66" charset="0"/>
              </a:rPr>
              <a:t>seen</a:t>
            </a:r>
            <a:r>
              <a:rPr lang="es-ES" sz="2600" dirty="0">
                <a:latin typeface="Comic Sans MS" panose="030F0702030302020204" pitchFamily="66" charset="0"/>
              </a:rPr>
              <a:t> that a </a:t>
            </a:r>
            <a:r>
              <a:rPr lang="es-ES" sz="2600" dirty="0" err="1">
                <a:latin typeface="Comic Sans MS" panose="030F0702030302020204" pitchFamily="66" charset="0"/>
              </a:rPr>
              <a:t>measure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of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600" dirty="0">
                <a:latin typeface="Comic Sans MS" panose="030F0702030302020204" pitchFamily="66" charset="0"/>
              </a:rPr>
              <a:t>  </a:t>
            </a:r>
            <a:r>
              <a:rPr lang="es-ES" sz="2600" dirty="0" err="1">
                <a:latin typeface="Comic Sans MS" panose="030F0702030302020204" pitchFamily="66" charset="0"/>
              </a:rPr>
              <a:t>the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distance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between</a:t>
            </a:r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two</a:t>
            </a:r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vectors</a:t>
            </a:r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</a:rPr>
              <a:t>  x, y  </a:t>
            </a:r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∈ E</a:t>
            </a:r>
            <a:r>
              <a:rPr lang="es-ES" sz="26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n</a:t>
            </a:r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 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(=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d(</a:t>
            </a:r>
            <a:r>
              <a:rPr lang="es-ES" sz="2600" dirty="0" err="1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x,y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)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, that </a:t>
            </a:r>
            <a:r>
              <a:rPr lang="es-ES" sz="26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is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 ≥ 0) </a:t>
            </a:r>
            <a:r>
              <a:rPr lang="es-ES" sz="26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is</a:t>
            </a:r>
            <a:r>
              <a:rPr lang="es-ES" sz="2600" dirty="0">
                <a:latin typeface="Comic Sans MS" panose="030F0702030302020204" pitchFamily="66" charset="0"/>
              </a:rPr>
              <a:t> 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600" dirty="0">
                <a:latin typeface="Comic Sans MS" panose="030F0702030302020204" pitchFamily="66" charset="0"/>
              </a:rPr>
              <a:t>  </a:t>
            </a:r>
            <a:r>
              <a:rPr lang="es-ES" sz="2600" dirty="0" err="1">
                <a:latin typeface="Comic Sans MS" panose="030F0702030302020204" pitchFamily="66" charset="0"/>
              </a:rPr>
              <a:t>given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by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the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square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root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of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the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product</a:t>
            </a:r>
            <a:r>
              <a:rPr lang="es-ES" sz="2600" dirty="0"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&lt; x-y | x-y &gt;.</a:t>
            </a:r>
            <a:endParaRPr lang="es-ES" sz="2600" dirty="0">
              <a:latin typeface="Comic Sans MS" panose="030F0702030302020204" pitchFamily="66" charset="0"/>
              <a:ea typeface="Cambria Math" panose="020405030504060302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  <a:ea typeface="Cambria Math" panose="020405030504060302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dirty="0">
                <a:latin typeface="Comic Sans MS" panose="030F0702030302020204" pitchFamily="66" charset="0"/>
              </a:rPr>
              <a:t>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4048970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2B2436-D1FE-4B64-18FC-7397501E6C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43B894-5DB5-7D15-D186-7D6434CEB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000" y="145318"/>
            <a:ext cx="10800000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Calculating</a:t>
            </a:r>
            <a:r>
              <a:rPr lang="es-ES" b="1" dirty="0">
                <a:solidFill>
                  <a:srgbClr val="7030A0"/>
                </a:solidFill>
              </a:rPr>
              <a:t>  </a:t>
            </a:r>
            <a:r>
              <a:rPr lang="es-ES" b="1" dirty="0" err="1">
                <a:solidFill>
                  <a:srgbClr val="7030A0"/>
                </a:solidFill>
              </a:rPr>
              <a:t>Pr</a:t>
            </a:r>
            <a:r>
              <a:rPr lang="es-ES" b="1" baseline="-25000" dirty="0" err="1">
                <a:solidFill>
                  <a:srgbClr val="7030A0"/>
                </a:solidFill>
              </a:rPr>
              <a:t>F</a:t>
            </a:r>
            <a:r>
              <a:rPr lang="es-ES" b="1" dirty="0">
                <a:solidFill>
                  <a:srgbClr val="7030A0"/>
                </a:solidFill>
              </a:rPr>
              <a:t>(u)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647AE55-3280-7554-E36E-C289780A03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9001" y="1053375"/>
            <a:ext cx="12079812" cy="29631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2900" dirty="0">
                <a:latin typeface="Comic Sans MS" panose="030F0702030302020204" pitchFamily="66" charset="0"/>
              </a:rPr>
              <a:t>  </a:t>
            </a:r>
            <a:r>
              <a:rPr lang="es-ES" sz="2900" dirty="0" err="1">
                <a:latin typeface="Comic Sans MS" panose="030F0702030302020204" pitchFamily="66" charset="0"/>
              </a:rPr>
              <a:t>We</a:t>
            </a:r>
            <a:r>
              <a:rPr lang="es-ES" sz="2900" dirty="0">
                <a:latin typeface="Comic Sans MS" panose="030F0702030302020204" pitchFamily="66" charset="0"/>
              </a:rPr>
              <a:t> </a:t>
            </a:r>
            <a:r>
              <a:rPr lang="es-ES" sz="2900" dirty="0" err="1">
                <a:latin typeface="Comic Sans MS" panose="030F0702030302020204" pitchFamily="66" charset="0"/>
              </a:rPr>
              <a:t>will</a:t>
            </a:r>
            <a:r>
              <a:rPr lang="es-ES" sz="29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suppose</a:t>
            </a:r>
            <a:r>
              <a:rPr lang="es-ES" sz="2600" dirty="0">
                <a:latin typeface="Comic Sans MS" panose="030F0702030302020204" pitchFamily="66" charset="0"/>
              </a:rPr>
              <a:t> that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       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{f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, f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, …, </a:t>
            </a:r>
            <a:r>
              <a:rPr lang="es-ES" sz="26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} </a:t>
            </a:r>
            <a:r>
              <a:rPr lang="es-ES" sz="26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i</a:t>
            </a:r>
            <a:r>
              <a:rPr lang="es-ES" sz="2600" dirty="0" err="1">
                <a:latin typeface="Comic Sans MS" panose="030F0702030302020204" pitchFamily="66" charset="0"/>
              </a:rPr>
              <a:t>s</a:t>
            </a:r>
            <a:r>
              <a:rPr lang="es-ES" sz="2600" dirty="0">
                <a:latin typeface="Comic Sans MS" panose="030F0702030302020204" pitchFamily="66" charset="0"/>
              </a:rPr>
              <a:t> a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basis </a:t>
            </a:r>
            <a:r>
              <a:rPr lang="es-ES" sz="26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of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F  (0 &lt; p &lt; n).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 err="1">
                <a:latin typeface="Comic Sans MS" panose="030F0702030302020204" pitchFamily="66" charset="0"/>
              </a:rPr>
              <a:t>Then</a:t>
            </a:r>
            <a:r>
              <a:rPr lang="es-ES" sz="2600" dirty="0">
                <a:latin typeface="Comic Sans MS" panose="030F0702030302020204" pitchFamily="66" charset="0"/>
              </a:rPr>
              <a:t>, </a:t>
            </a:r>
            <a:r>
              <a:rPr lang="es-ES" sz="2600" dirty="0" err="1">
                <a:latin typeface="Comic Sans MS" panose="030F0702030302020204" pitchFamily="66" charset="0"/>
              </a:rPr>
              <a:t>there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must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exist</a:t>
            </a:r>
            <a:r>
              <a:rPr lang="es-ES" sz="2600" dirty="0">
                <a:latin typeface="Comic Sans MS" panose="030F0702030302020204" pitchFamily="66" charset="0"/>
              </a:rPr>
              <a:t>  a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, a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, … , </a:t>
            </a:r>
            <a:r>
              <a:rPr lang="es-ES" sz="2600" dirty="0" err="1">
                <a:latin typeface="Comic Sans MS" panose="030F0702030302020204" pitchFamily="66" charset="0"/>
              </a:rPr>
              <a:t>a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∈ R  </a:t>
            </a:r>
            <a:r>
              <a:rPr lang="es-ES" sz="26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such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 that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                          </a:t>
            </a:r>
            <a:r>
              <a:rPr lang="es-ES" sz="2600" dirty="0" err="1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Pr</a:t>
            </a:r>
            <a:r>
              <a:rPr lang="es-ES" sz="2600" baseline="-25000" dirty="0" err="1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F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(u) =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a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f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+ a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f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+ </a:t>
            </a:r>
            <a:r>
              <a:rPr lang="es-ES" sz="2600" dirty="0">
                <a:solidFill>
                  <a:srgbClr val="0070C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∙∙∙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+ </a:t>
            </a:r>
            <a:r>
              <a:rPr lang="es-ES" sz="26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600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,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 err="1">
                <a:latin typeface="Comic Sans MS" panose="030F0702030302020204" pitchFamily="66" charset="0"/>
              </a:rPr>
              <a:t>hence</a:t>
            </a: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                 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u-</a:t>
            </a:r>
            <a:r>
              <a:rPr lang="es-ES" sz="26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Pr</a:t>
            </a:r>
            <a:r>
              <a:rPr lang="es-ES" sz="2600" baseline="-250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F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(u) =</a:t>
            </a:r>
            <a:r>
              <a:rPr lang="es-ES" sz="2600" dirty="0">
                <a:latin typeface="Comic Sans MS" panose="030F0702030302020204" pitchFamily="66" charset="0"/>
              </a:rPr>
              <a:t> u - a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- a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f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- </a:t>
            </a:r>
            <a:r>
              <a:rPr lang="es-ES" sz="2600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∙∙∙</a:t>
            </a:r>
            <a:r>
              <a:rPr lang="es-ES" sz="2600" dirty="0">
                <a:latin typeface="Comic Sans MS" panose="030F0702030302020204" pitchFamily="66" charset="0"/>
              </a:rPr>
              <a:t> - </a:t>
            </a:r>
            <a:r>
              <a:rPr lang="es-ES" sz="2600" dirty="0" err="1">
                <a:latin typeface="Comic Sans MS" panose="030F0702030302020204" pitchFamily="66" charset="0"/>
              </a:rPr>
              <a:t>a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baseline="-25000" dirty="0">
                <a:latin typeface="Comic Sans MS" panose="030F0702030302020204" pitchFamily="66" charset="0"/>
              </a:rPr>
              <a:t>         </a:t>
            </a:r>
            <a:r>
              <a:rPr lang="es-ES" sz="26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[$]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39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4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2BB8DE76-4199-B3B9-B598-153B726C24D0}"/>
              </a:ext>
            </a:extLst>
          </p:cNvPr>
          <p:cNvSpPr txBox="1">
            <a:spLocks/>
          </p:cNvSpPr>
          <p:nvPr/>
        </p:nvSpPr>
        <p:spPr>
          <a:xfrm>
            <a:off x="181014" y="4219278"/>
            <a:ext cx="12079812" cy="29631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2900" dirty="0">
                <a:latin typeface="Comic Sans MS" panose="030F0702030302020204" pitchFamily="66" charset="0"/>
              </a:rPr>
              <a:t>  </a:t>
            </a:r>
            <a:r>
              <a:rPr lang="es-ES" sz="2600" dirty="0" err="1">
                <a:latin typeface="Comic Sans MS" panose="030F0702030302020204" pitchFamily="66" charset="0"/>
              </a:rPr>
              <a:t>Now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we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have</a:t>
            </a:r>
            <a:r>
              <a:rPr lang="es-ES" sz="2600" dirty="0">
                <a:latin typeface="Comic Sans MS" panose="030F0702030302020204" pitchFamily="66" charset="0"/>
              </a:rPr>
              <a:t> to </a:t>
            </a:r>
            <a:r>
              <a:rPr lang="es-ES" sz="2600" dirty="0" err="1">
                <a:latin typeface="Comic Sans MS" panose="030F0702030302020204" pitchFamily="66" charset="0"/>
              </a:rPr>
              <a:t>impose</a:t>
            </a:r>
            <a:r>
              <a:rPr lang="es-ES" sz="2600" dirty="0">
                <a:latin typeface="Comic Sans MS" panose="030F0702030302020204" pitchFamily="66" charset="0"/>
              </a:rPr>
              <a:t> that  </a:t>
            </a:r>
            <a:r>
              <a:rPr lang="es-ES" sz="2400" dirty="0">
                <a:latin typeface="Comic Sans MS" panose="030F0702030302020204" pitchFamily="66" charset="0"/>
              </a:rPr>
              <a:t>&lt; u – </a:t>
            </a:r>
            <a:r>
              <a:rPr lang="es-ES" sz="2400" dirty="0" err="1">
                <a:latin typeface="Comic Sans MS" panose="030F0702030302020204" pitchFamily="66" charset="0"/>
              </a:rPr>
              <a:t>Pr</a:t>
            </a:r>
            <a:r>
              <a:rPr lang="es-ES" sz="2400" baseline="-25000" dirty="0" err="1">
                <a:latin typeface="Comic Sans MS" panose="030F0702030302020204" pitchFamily="66" charset="0"/>
              </a:rPr>
              <a:t>F</a:t>
            </a:r>
            <a:r>
              <a:rPr lang="es-ES" sz="2400" dirty="0">
                <a:latin typeface="Comic Sans MS" panose="030F0702030302020204" pitchFamily="66" charset="0"/>
              </a:rPr>
              <a:t>(u) | w &gt; = 0 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for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all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vector  w </a:t>
            </a:r>
            <a:r>
              <a:rPr lang="es-ES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∈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F.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 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An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equivalent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way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of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doing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it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is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just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imposing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that  </a:t>
            </a:r>
            <a:r>
              <a:rPr lang="es-ES" sz="2400" dirty="0">
                <a:latin typeface="Comic Sans MS" panose="030F0702030302020204" pitchFamily="66" charset="0"/>
              </a:rPr>
              <a:t>u – </a:t>
            </a:r>
            <a:r>
              <a:rPr lang="es-ES" sz="2400" dirty="0" err="1">
                <a:latin typeface="Comic Sans MS" panose="030F0702030302020204" pitchFamily="66" charset="0"/>
              </a:rPr>
              <a:t>Pr</a:t>
            </a:r>
            <a:r>
              <a:rPr lang="es-ES" sz="2400" baseline="-25000" dirty="0" err="1">
                <a:latin typeface="Comic Sans MS" panose="030F0702030302020204" pitchFamily="66" charset="0"/>
              </a:rPr>
              <a:t>F</a:t>
            </a:r>
            <a:r>
              <a:rPr lang="es-ES" sz="2400" dirty="0">
                <a:latin typeface="Comic Sans MS" panose="030F0702030302020204" pitchFamily="66" charset="0"/>
              </a:rPr>
              <a:t>(u)  </a:t>
            </a:r>
            <a:r>
              <a:rPr lang="es-ES" sz="2400" dirty="0" err="1">
                <a:latin typeface="Comic Sans MS" panose="030F0702030302020204" pitchFamily="66" charset="0"/>
              </a:rPr>
              <a:t>is</a:t>
            </a:r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</a:rPr>
              <a:t>orthogonal</a:t>
            </a:r>
            <a:r>
              <a:rPr lang="es-ES" sz="2400" dirty="0">
                <a:latin typeface="Comic Sans MS" panose="030F0702030302020204" pitchFamily="66" charset="0"/>
              </a:rPr>
              <a:t> to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 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all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vectors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in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the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basis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of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F, that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is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: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&lt; f</a:t>
            </a:r>
            <a:r>
              <a:rPr lang="es-ES" sz="2600" baseline="-25000" dirty="0">
                <a:latin typeface="Comic Sans MS" panose="030F0702030302020204" pitchFamily="66" charset="0"/>
              </a:rPr>
              <a:t>1 </a:t>
            </a:r>
            <a:r>
              <a:rPr lang="es-ES" sz="2600" dirty="0">
                <a:latin typeface="Comic Sans MS" panose="030F0702030302020204" pitchFamily="66" charset="0"/>
              </a:rPr>
              <a:t>| u – </a:t>
            </a:r>
            <a:r>
              <a:rPr lang="es-ES" sz="2600" dirty="0" err="1">
                <a:latin typeface="Comic Sans MS" panose="030F0702030302020204" pitchFamily="66" charset="0"/>
              </a:rPr>
              <a:t>Pr</a:t>
            </a:r>
            <a:r>
              <a:rPr lang="es-ES" sz="2600" baseline="-25000" dirty="0" err="1">
                <a:latin typeface="Comic Sans MS" panose="030F0702030302020204" pitchFamily="66" charset="0"/>
              </a:rPr>
              <a:t>F</a:t>
            </a:r>
            <a:r>
              <a:rPr lang="es-ES" sz="2600" dirty="0">
                <a:latin typeface="Comic Sans MS" panose="030F0702030302020204" pitchFamily="66" charset="0"/>
              </a:rPr>
              <a:t>(u) &gt; = &lt; f</a:t>
            </a:r>
            <a:r>
              <a:rPr lang="es-ES" sz="2600" baseline="-25000" dirty="0">
                <a:latin typeface="Comic Sans MS" panose="030F0702030302020204" pitchFamily="66" charset="0"/>
              </a:rPr>
              <a:t>2 </a:t>
            </a:r>
            <a:r>
              <a:rPr lang="es-ES" sz="2600" dirty="0">
                <a:latin typeface="Comic Sans MS" panose="030F0702030302020204" pitchFamily="66" charset="0"/>
              </a:rPr>
              <a:t>| u – </a:t>
            </a:r>
            <a:r>
              <a:rPr lang="es-ES" sz="2600" dirty="0" err="1">
                <a:latin typeface="Comic Sans MS" panose="030F0702030302020204" pitchFamily="66" charset="0"/>
              </a:rPr>
              <a:t>Pr</a:t>
            </a:r>
            <a:r>
              <a:rPr lang="es-ES" sz="2600" baseline="-25000" dirty="0" err="1">
                <a:latin typeface="Comic Sans MS" panose="030F0702030302020204" pitchFamily="66" charset="0"/>
              </a:rPr>
              <a:t>F</a:t>
            </a:r>
            <a:r>
              <a:rPr lang="es-ES" sz="2600" dirty="0">
                <a:latin typeface="Comic Sans MS" panose="030F0702030302020204" pitchFamily="66" charset="0"/>
              </a:rPr>
              <a:t>(u) &gt; = </a:t>
            </a:r>
            <a:r>
              <a:rPr lang="es-ES" sz="2600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∙∙∙</a:t>
            </a:r>
            <a:r>
              <a:rPr lang="es-ES" sz="2600" dirty="0">
                <a:latin typeface="Comic Sans MS" panose="030F0702030302020204" pitchFamily="66" charset="0"/>
              </a:rPr>
              <a:t> = &lt;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| u – </a:t>
            </a:r>
            <a:r>
              <a:rPr lang="es-ES" sz="2600" dirty="0" err="1">
                <a:latin typeface="Comic Sans MS" panose="030F0702030302020204" pitchFamily="66" charset="0"/>
              </a:rPr>
              <a:t>Pr</a:t>
            </a:r>
            <a:r>
              <a:rPr lang="es-ES" sz="2600" baseline="-25000" dirty="0" err="1">
                <a:latin typeface="Comic Sans MS" panose="030F0702030302020204" pitchFamily="66" charset="0"/>
              </a:rPr>
              <a:t>F</a:t>
            </a:r>
            <a:r>
              <a:rPr lang="es-ES" sz="2600" dirty="0">
                <a:latin typeface="Comic Sans MS" panose="030F0702030302020204" pitchFamily="66" charset="0"/>
              </a:rPr>
              <a:t>(u) &gt; = 0.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  <a:r>
              <a:rPr lang="es-ES" sz="2400" dirty="0" err="1">
                <a:latin typeface="Comic Sans MS" panose="030F0702030302020204" pitchFamily="66" charset="0"/>
              </a:rPr>
              <a:t>Using</a:t>
            </a:r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</a:rPr>
              <a:t>now</a:t>
            </a:r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</a:rPr>
              <a:t>expression</a:t>
            </a:r>
            <a:r>
              <a:rPr lang="es-ES" sz="2400" dirty="0"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[$]</a:t>
            </a:r>
            <a:r>
              <a:rPr lang="es-ES" sz="2400" dirty="0">
                <a:latin typeface="Comic Sans MS" panose="030F0702030302020204" pitchFamily="66" charset="0"/>
              </a:rPr>
              <a:t>:</a:t>
            </a: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9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9224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4755F2-9435-BD68-D854-42C077002F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05C56F-327A-D476-CEC3-F9A6D45D7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000" y="145318"/>
            <a:ext cx="10800000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… </a:t>
            </a:r>
            <a:r>
              <a:rPr lang="es-ES" b="1" dirty="0" err="1">
                <a:solidFill>
                  <a:srgbClr val="7030A0"/>
                </a:solidFill>
              </a:rPr>
              <a:t>calculating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Pr</a:t>
            </a:r>
            <a:r>
              <a:rPr lang="es-ES" b="1" baseline="-25000" dirty="0" err="1">
                <a:solidFill>
                  <a:srgbClr val="7030A0"/>
                </a:solidFill>
              </a:rPr>
              <a:t>F</a:t>
            </a:r>
            <a:r>
              <a:rPr lang="es-ES" b="1" dirty="0">
                <a:solidFill>
                  <a:srgbClr val="7030A0"/>
                </a:solidFill>
              </a:rPr>
              <a:t>(u)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0D2D359-9655-896F-7A2F-5A333BFEC0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9001" y="1347207"/>
            <a:ext cx="12079812" cy="23756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            &lt; f</a:t>
            </a:r>
            <a:r>
              <a:rPr lang="es-ES" sz="2600" baseline="-25000" dirty="0">
                <a:latin typeface="Comic Sans MS" panose="030F0702030302020204" pitchFamily="66" charset="0"/>
              </a:rPr>
              <a:t>1 </a:t>
            </a:r>
            <a:r>
              <a:rPr lang="es-ES" sz="2600" dirty="0">
                <a:latin typeface="Comic Sans MS" panose="030F0702030302020204" pitchFamily="66" charset="0"/>
              </a:rPr>
              <a:t>| u - a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- a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f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- … - </a:t>
            </a:r>
            <a:r>
              <a:rPr lang="es-ES" sz="2600" dirty="0" err="1">
                <a:latin typeface="Comic Sans MS" panose="030F0702030302020204" pitchFamily="66" charset="0"/>
              </a:rPr>
              <a:t>a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= 0  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            &lt; f</a:t>
            </a:r>
            <a:r>
              <a:rPr lang="es-ES" sz="2600" baseline="-25000" dirty="0">
                <a:latin typeface="Comic Sans MS" panose="030F0702030302020204" pitchFamily="66" charset="0"/>
              </a:rPr>
              <a:t>2 </a:t>
            </a:r>
            <a:r>
              <a:rPr lang="es-ES" sz="2600" dirty="0">
                <a:latin typeface="Comic Sans MS" panose="030F0702030302020204" pitchFamily="66" charset="0"/>
              </a:rPr>
              <a:t>| u - a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- a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f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- … - </a:t>
            </a:r>
            <a:r>
              <a:rPr lang="es-ES" sz="2600" dirty="0" err="1">
                <a:latin typeface="Comic Sans MS" panose="030F0702030302020204" pitchFamily="66" charset="0"/>
              </a:rPr>
              <a:t>a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= 0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                                   …                                       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            &lt;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| u - a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- a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f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- … - </a:t>
            </a:r>
            <a:r>
              <a:rPr lang="es-ES" sz="2600" dirty="0" err="1">
                <a:latin typeface="Comic Sans MS" panose="030F0702030302020204" pitchFamily="66" charset="0"/>
              </a:rPr>
              <a:t>a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= 0</a:t>
            </a:r>
          </a:p>
          <a:p>
            <a:pPr marL="0" indent="0">
              <a:buNone/>
            </a:pPr>
            <a:endParaRPr lang="es-ES" sz="39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4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5" name="Abrir llave 4">
            <a:extLst>
              <a:ext uri="{FF2B5EF4-FFF2-40B4-BE49-F238E27FC236}">
                <a16:creationId xmlns:a16="http://schemas.microsoft.com/office/drawing/2014/main" id="{298B6423-4D69-DB47-76D3-18751FBE1E13}"/>
              </a:ext>
            </a:extLst>
          </p:cNvPr>
          <p:cNvSpPr/>
          <p:nvPr/>
        </p:nvSpPr>
        <p:spPr>
          <a:xfrm>
            <a:off x="2379406" y="1425865"/>
            <a:ext cx="226142" cy="1877774"/>
          </a:xfrm>
          <a:prstGeom prst="leftBrace">
            <a:avLst>
              <a:gd name="adj1" fmla="val 8333"/>
              <a:gd name="adj2" fmla="val 50996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F88760B7-4E18-D961-D417-C69C35F97CD4}"/>
              </a:ext>
            </a:extLst>
          </p:cNvPr>
          <p:cNvSpPr txBox="1">
            <a:spLocks/>
          </p:cNvSpPr>
          <p:nvPr/>
        </p:nvSpPr>
        <p:spPr>
          <a:xfrm>
            <a:off x="299001" y="3722832"/>
            <a:ext cx="12079812" cy="23756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&lt;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| u &gt;  - a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&lt;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1 </a:t>
            </a:r>
            <a:r>
              <a:rPr lang="es-ES" sz="2600" dirty="0">
                <a:latin typeface="Comic Sans MS" panose="030F0702030302020204" pitchFamily="66" charset="0"/>
              </a:rPr>
              <a:t>&gt; - a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&lt;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2 </a:t>
            </a:r>
            <a:r>
              <a:rPr lang="es-ES" sz="2600" dirty="0">
                <a:latin typeface="Comic Sans MS" panose="030F0702030302020204" pitchFamily="66" charset="0"/>
              </a:rPr>
              <a:t>&gt; - … - </a:t>
            </a:r>
            <a:r>
              <a:rPr lang="es-ES" sz="2600" dirty="0" err="1">
                <a:latin typeface="Comic Sans MS" panose="030F0702030302020204" pitchFamily="66" charset="0"/>
              </a:rPr>
              <a:t>a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&lt;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|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= 0  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&lt; f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| u &gt;  - a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&lt; f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1 </a:t>
            </a:r>
            <a:r>
              <a:rPr lang="es-ES" sz="2600" dirty="0">
                <a:latin typeface="Comic Sans MS" panose="030F0702030302020204" pitchFamily="66" charset="0"/>
              </a:rPr>
              <a:t>&gt; - a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&lt; f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2 </a:t>
            </a:r>
            <a:r>
              <a:rPr lang="es-ES" sz="2600" dirty="0">
                <a:latin typeface="Comic Sans MS" panose="030F0702030302020204" pitchFamily="66" charset="0"/>
              </a:rPr>
              <a:t>&gt; - … - </a:t>
            </a:r>
            <a:r>
              <a:rPr lang="es-ES" sz="2600" dirty="0" err="1">
                <a:latin typeface="Comic Sans MS" panose="030F0702030302020204" pitchFamily="66" charset="0"/>
              </a:rPr>
              <a:t>a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&lt; f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|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= 0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                                …                                                     ,  </a:t>
            </a:r>
            <a:r>
              <a:rPr lang="es-ES" sz="2600" dirty="0" err="1">
                <a:latin typeface="Comic Sans MS" panose="030F0702030302020204" pitchFamily="66" charset="0"/>
              </a:rPr>
              <a:t>hence</a:t>
            </a:r>
            <a:r>
              <a:rPr lang="es-ES" sz="2600" dirty="0">
                <a:latin typeface="Comic Sans MS" panose="030F0702030302020204" pitchFamily="66" charset="0"/>
              </a:rPr>
              <a:t>: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&lt;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| u &gt;  - a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&lt;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1 </a:t>
            </a:r>
            <a:r>
              <a:rPr lang="es-ES" sz="2600" dirty="0">
                <a:latin typeface="Comic Sans MS" panose="030F0702030302020204" pitchFamily="66" charset="0"/>
              </a:rPr>
              <a:t>&gt; - a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&lt;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2 </a:t>
            </a:r>
            <a:r>
              <a:rPr lang="es-ES" sz="2600" dirty="0">
                <a:latin typeface="Comic Sans MS" panose="030F0702030302020204" pitchFamily="66" charset="0"/>
              </a:rPr>
              <a:t>&gt; - … - </a:t>
            </a:r>
            <a:r>
              <a:rPr lang="es-ES" sz="2600" dirty="0" err="1">
                <a:latin typeface="Comic Sans MS" panose="030F0702030302020204" pitchFamily="66" charset="0"/>
              </a:rPr>
              <a:t>a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&lt;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|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= 0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sz="39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9" name="Abrir llave 8">
            <a:extLst>
              <a:ext uri="{FF2B5EF4-FFF2-40B4-BE49-F238E27FC236}">
                <a16:creationId xmlns:a16="http://schemas.microsoft.com/office/drawing/2014/main" id="{4061CEEB-0415-061A-6B19-6FC5F5F03FDE}"/>
              </a:ext>
            </a:extLst>
          </p:cNvPr>
          <p:cNvSpPr/>
          <p:nvPr/>
        </p:nvSpPr>
        <p:spPr>
          <a:xfrm>
            <a:off x="781664" y="3722832"/>
            <a:ext cx="226142" cy="1877774"/>
          </a:xfrm>
          <a:prstGeom prst="leftBrace">
            <a:avLst>
              <a:gd name="adj1" fmla="val 8333"/>
              <a:gd name="adj2" fmla="val 50996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E570208B-6B6B-D2F6-3DE6-70068BAEE320}"/>
              </a:ext>
            </a:extLst>
          </p:cNvPr>
          <p:cNvSpPr txBox="1"/>
          <p:nvPr/>
        </p:nvSpPr>
        <p:spPr>
          <a:xfrm>
            <a:off x="9222658" y="2212258"/>
            <a:ext cx="1383712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600" dirty="0">
                <a:latin typeface="Comic Sans MS" panose="030F0702030302020204" pitchFamily="66" charset="0"/>
              </a:rPr>
              <a:t>That </a:t>
            </a:r>
            <a:r>
              <a:rPr lang="es-ES" sz="2600" dirty="0" err="1">
                <a:latin typeface="Comic Sans MS" panose="030F0702030302020204" pitchFamily="66" charset="0"/>
              </a:rPr>
              <a:t>is</a:t>
            </a:r>
            <a:r>
              <a:rPr lang="es-ES" sz="2600" dirty="0">
                <a:latin typeface="Comic Sans MS" panose="030F0702030302020204" pitchFamily="66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15610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 animBg="1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81E96B-2D3B-8AB5-4AF8-781218BBC5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6CA7639D-38A1-1EB3-E41E-355822DF8FE3}"/>
              </a:ext>
            </a:extLst>
          </p:cNvPr>
          <p:cNvSpPr txBox="1">
            <a:spLocks/>
          </p:cNvSpPr>
          <p:nvPr/>
        </p:nvSpPr>
        <p:spPr>
          <a:xfrm>
            <a:off x="968477" y="1236594"/>
            <a:ext cx="12079812" cy="23756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&lt;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1 </a:t>
            </a:r>
            <a:r>
              <a:rPr lang="es-ES" sz="2600" dirty="0">
                <a:latin typeface="Comic Sans MS" panose="030F0702030302020204" pitchFamily="66" charset="0"/>
              </a:rPr>
              <a:t>&gt; a</a:t>
            </a:r>
            <a:r>
              <a:rPr lang="es-ES" sz="2600" baseline="-25000" dirty="0">
                <a:latin typeface="Comic Sans MS" panose="030F0702030302020204" pitchFamily="66" charset="0"/>
              </a:rPr>
              <a:t>1  </a:t>
            </a:r>
            <a:r>
              <a:rPr lang="es-ES" sz="2600" dirty="0">
                <a:latin typeface="Comic Sans MS" panose="030F0702030302020204" pitchFamily="66" charset="0"/>
              </a:rPr>
              <a:t>+ &lt;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2 </a:t>
            </a:r>
            <a:r>
              <a:rPr lang="es-ES" sz="2600" dirty="0">
                <a:latin typeface="Comic Sans MS" panose="030F0702030302020204" pitchFamily="66" charset="0"/>
              </a:rPr>
              <a:t>&gt; a</a:t>
            </a:r>
            <a:r>
              <a:rPr lang="es-ES" sz="2600" baseline="-25000" dirty="0">
                <a:latin typeface="Comic Sans MS" panose="030F0702030302020204" pitchFamily="66" charset="0"/>
              </a:rPr>
              <a:t>2 </a:t>
            </a:r>
            <a:r>
              <a:rPr lang="es-ES" sz="2600" dirty="0">
                <a:latin typeface="Comic Sans MS" panose="030F0702030302020204" pitchFamily="66" charset="0"/>
              </a:rPr>
              <a:t>+ … + &lt;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|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</a:t>
            </a:r>
            <a:r>
              <a:rPr lang="es-ES" sz="2600" dirty="0" err="1">
                <a:latin typeface="Comic Sans MS" panose="030F0702030302020204" pitchFamily="66" charset="0"/>
              </a:rPr>
              <a:t>a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= &lt;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| u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 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&lt; f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1 </a:t>
            </a:r>
            <a:r>
              <a:rPr lang="es-ES" sz="2600" dirty="0">
                <a:latin typeface="Comic Sans MS" panose="030F0702030302020204" pitchFamily="66" charset="0"/>
              </a:rPr>
              <a:t>&gt; a</a:t>
            </a:r>
            <a:r>
              <a:rPr lang="es-ES" sz="2600" baseline="-25000" dirty="0">
                <a:latin typeface="Comic Sans MS" panose="030F0702030302020204" pitchFamily="66" charset="0"/>
              </a:rPr>
              <a:t>1  </a:t>
            </a:r>
            <a:r>
              <a:rPr lang="es-ES" sz="2600" dirty="0">
                <a:latin typeface="Comic Sans MS" panose="030F0702030302020204" pitchFamily="66" charset="0"/>
              </a:rPr>
              <a:t>+ &lt; f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2 </a:t>
            </a:r>
            <a:r>
              <a:rPr lang="es-ES" sz="2600" dirty="0">
                <a:latin typeface="Comic Sans MS" panose="030F0702030302020204" pitchFamily="66" charset="0"/>
              </a:rPr>
              <a:t>&gt; a</a:t>
            </a:r>
            <a:r>
              <a:rPr lang="es-ES" sz="2600" baseline="-25000" dirty="0">
                <a:latin typeface="Comic Sans MS" panose="030F0702030302020204" pitchFamily="66" charset="0"/>
              </a:rPr>
              <a:t>2 </a:t>
            </a:r>
            <a:r>
              <a:rPr lang="es-ES" sz="2600" dirty="0">
                <a:latin typeface="Comic Sans MS" panose="030F0702030302020204" pitchFamily="66" charset="0"/>
              </a:rPr>
              <a:t>+ … + &lt; f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|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</a:t>
            </a:r>
            <a:r>
              <a:rPr lang="es-ES" sz="2600" dirty="0" err="1">
                <a:latin typeface="Comic Sans MS" panose="030F0702030302020204" pitchFamily="66" charset="0"/>
              </a:rPr>
              <a:t>a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= &lt; f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| u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                                …                                              , 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&lt;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1 </a:t>
            </a:r>
            <a:r>
              <a:rPr lang="es-ES" sz="2600" dirty="0">
                <a:latin typeface="Comic Sans MS" panose="030F0702030302020204" pitchFamily="66" charset="0"/>
              </a:rPr>
              <a:t>&gt; a</a:t>
            </a:r>
            <a:r>
              <a:rPr lang="es-ES" sz="2600" baseline="-25000" dirty="0">
                <a:latin typeface="Comic Sans MS" panose="030F0702030302020204" pitchFamily="66" charset="0"/>
              </a:rPr>
              <a:t>1  </a:t>
            </a:r>
            <a:r>
              <a:rPr lang="es-ES" sz="2600" dirty="0">
                <a:latin typeface="Comic Sans MS" panose="030F0702030302020204" pitchFamily="66" charset="0"/>
              </a:rPr>
              <a:t>+ &lt;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2 </a:t>
            </a:r>
            <a:r>
              <a:rPr lang="es-ES" sz="2600" dirty="0">
                <a:latin typeface="Comic Sans MS" panose="030F0702030302020204" pitchFamily="66" charset="0"/>
              </a:rPr>
              <a:t>&gt; a</a:t>
            </a:r>
            <a:r>
              <a:rPr lang="es-ES" sz="2600" baseline="-25000" dirty="0">
                <a:latin typeface="Comic Sans MS" panose="030F0702030302020204" pitchFamily="66" charset="0"/>
              </a:rPr>
              <a:t>2 </a:t>
            </a:r>
            <a:r>
              <a:rPr lang="es-ES" sz="2600" dirty="0">
                <a:latin typeface="Comic Sans MS" panose="030F0702030302020204" pitchFamily="66" charset="0"/>
              </a:rPr>
              <a:t>+ … + &lt;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|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</a:t>
            </a:r>
            <a:r>
              <a:rPr lang="es-ES" sz="2600" dirty="0" err="1">
                <a:latin typeface="Comic Sans MS" panose="030F0702030302020204" pitchFamily="66" charset="0"/>
              </a:rPr>
              <a:t>a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= &lt;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| u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</a:t>
            </a:r>
            <a:endParaRPr lang="es-ES" sz="39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9" name="Abrir llave 8">
            <a:extLst>
              <a:ext uri="{FF2B5EF4-FFF2-40B4-BE49-F238E27FC236}">
                <a16:creationId xmlns:a16="http://schemas.microsoft.com/office/drawing/2014/main" id="{FEFCC4BE-6B93-8FDF-95D6-ED811ACFE6F1}"/>
              </a:ext>
            </a:extLst>
          </p:cNvPr>
          <p:cNvSpPr/>
          <p:nvPr/>
        </p:nvSpPr>
        <p:spPr>
          <a:xfrm>
            <a:off x="1361767" y="1236594"/>
            <a:ext cx="226142" cy="1877774"/>
          </a:xfrm>
          <a:prstGeom prst="leftBrace">
            <a:avLst>
              <a:gd name="adj1" fmla="val 8333"/>
              <a:gd name="adj2" fmla="val 50996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715BF8A8-055A-3DC1-406F-6AEE235A8195}"/>
              </a:ext>
            </a:extLst>
          </p:cNvPr>
          <p:cNvSpPr txBox="1">
            <a:spLocks/>
          </p:cNvSpPr>
          <p:nvPr/>
        </p:nvSpPr>
        <p:spPr>
          <a:xfrm>
            <a:off x="668701" y="3350962"/>
            <a:ext cx="12079812" cy="358240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dirty="0" err="1">
                <a:latin typeface="Comic Sans MS" panose="030F0702030302020204" pitchFamily="66" charset="0"/>
              </a:rPr>
              <a:t>system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of</a:t>
            </a:r>
            <a:r>
              <a:rPr lang="es-ES" dirty="0">
                <a:latin typeface="Comic Sans MS" panose="030F0702030302020204" pitchFamily="66" charset="0"/>
              </a:rPr>
              <a:t> linear </a:t>
            </a:r>
            <a:r>
              <a:rPr lang="es-ES" dirty="0" err="1">
                <a:latin typeface="Comic Sans MS" panose="030F0702030302020204" pitchFamily="66" charset="0"/>
              </a:rPr>
              <a:t>equations</a:t>
            </a:r>
            <a:r>
              <a:rPr lang="es-ES" dirty="0">
                <a:latin typeface="Comic Sans MS" panose="030F0702030302020204" pitchFamily="66" charset="0"/>
              </a:rPr>
              <a:t> (</a:t>
            </a:r>
            <a:r>
              <a:rPr lang="es-ES" dirty="0" err="1">
                <a:latin typeface="Comic Sans MS" panose="030F0702030302020204" pitchFamily="66" charset="0"/>
              </a:rPr>
              <a:t>with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unkonwns</a:t>
            </a:r>
            <a:r>
              <a:rPr lang="es-ES" dirty="0">
                <a:latin typeface="Comic Sans MS" panose="030F0702030302020204" pitchFamily="66" charset="0"/>
              </a:rPr>
              <a:t>  a</a:t>
            </a:r>
            <a:r>
              <a:rPr lang="es-ES" baseline="-25000" dirty="0">
                <a:latin typeface="Comic Sans MS" panose="030F0702030302020204" pitchFamily="66" charset="0"/>
              </a:rPr>
              <a:t>1</a:t>
            </a:r>
            <a:r>
              <a:rPr lang="es-ES" dirty="0">
                <a:latin typeface="Comic Sans MS" panose="030F0702030302020204" pitchFamily="66" charset="0"/>
              </a:rPr>
              <a:t>, a</a:t>
            </a:r>
            <a:r>
              <a:rPr lang="es-ES" baseline="-25000" dirty="0">
                <a:latin typeface="Comic Sans MS" panose="030F0702030302020204" pitchFamily="66" charset="0"/>
              </a:rPr>
              <a:t>2</a:t>
            </a:r>
            <a:r>
              <a:rPr lang="es-ES" dirty="0">
                <a:latin typeface="Comic Sans MS" panose="030F0702030302020204" pitchFamily="66" charset="0"/>
              </a:rPr>
              <a:t>, … , </a:t>
            </a:r>
            <a:r>
              <a:rPr lang="es-ES" dirty="0" err="1">
                <a:latin typeface="Comic Sans MS" panose="030F0702030302020204" pitchFamily="66" charset="0"/>
              </a:rPr>
              <a:t>a</a:t>
            </a:r>
            <a:r>
              <a:rPr lang="es-ES" baseline="-25000" dirty="0" err="1">
                <a:latin typeface="Comic Sans MS" panose="030F0702030302020204" pitchFamily="66" charset="0"/>
              </a:rPr>
              <a:t>p</a:t>
            </a:r>
            <a:r>
              <a:rPr lang="es-ES" baseline="-25000" dirty="0">
                <a:latin typeface="Comic Sans MS" panose="030F0702030302020204" pitchFamily="66" charset="0"/>
              </a:rPr>
              <a:t> </a:t>
            </a:r>
            <a:r>
              <a:rPr lang="es-ES" dirty="0">
                <a:latin typeface="Comic Sans MS" panose="030F0702030302020204" pitchFamily="66" charset="0"/>
                <a:ea typeface="Cambria Math" panose="02040503050406030204" pitchFamily="18" charset="0"/>
              </a:rPr>
              <a:t>∈ R)  that </a:t>
            </a:r>
          </a:p>
          <a:p>
            <a:pPr marL="0" indent="0">
              <a:buNone/>
            </a:pPr>
            <a:r>
              <a:rPr lang="es-ES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we</a:t>
            </a:r>
            <a:r>
              <a:rPr lang="es-ES" dirty="0">
                <a:latin typeface="Comic Sans MS" panose="030F0702030302020204" pitchFamily="66" charset="0"/>
                <a:ea typeface="Cambria Math" panose="02040503050406030204" pitchFamily="18" charset="0"/>
              </a:rPr>
              <a:t> can </a:t>
            </a:r>
            <a:r>
              <a:rPr lang="es-ES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write</a:t>
            </a:r>
            <a:r>
              <a:rPr lang="es-ES" dirty="0">
                <a:latin typeface="Comic Sans MS" panose="030F0702030302020204" pitchFamily="66" charset="0"/>
                <a:ea typeface="Cambria Math" panose="02040503050406030204" pitchFamily="18" charset="0"/>
              </a:rPr>
              <a:t> in </a:t>
            </a:r>
            <a:r>
              <a:rPr lang="es-ES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matrix</a:t>
            </a:r>
            <a:r>
              <a:rPr lang="es-ES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form</a:t>
            </a:r>
            <a:r>
              <a:rPr lang="es-ES" dirty="0">
                <a:latin typeface="Comic Sans MS" panose="030F0702030302020204" pitchFamily="66" charset="0"/>
                <a:ea typeface="Cambria Math" panose="02040503050406030204" pitchFamily="18" charset="0"/>
              </a:rPr>
              <a:t> as:</a:t>
            </a:r>
            <a:r>
              <a:rPr lang="es-ES" dirty="0"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  &lt; f</a:t>
            </a:r>
            <a:r>
              <a:rPr lang="es-ES" baseline="-25000" dirty="0">
                <a:latin typeface="Comic Sans MS" panose="030F0702030302020204" pitchFamily="66" charset="0"/>
              </a:rPr>
              <a:t>1</a:t>
            </a:r>
            <a:r>
              <a:rPr lang="es-ES" dirty="0">
                <a:latin typeface="Comic Sans MS" panose="030F0702030302020204" pitchFamily="66" charset="0"/>
              </a:rPr>
              <a:t> | f</a:t>
            </a:r>
            <a:r>
              <a:rPr lang="es-ES" baseline="-25000" dirty="0">
                <a:latin typeface="Comic Sans MS" panose="030F0702030302020204" pitchFamily="66" charset="0"/>
              </a:rPr>
              <a:t>1 </a:t>
            </a:r>
            <a:r>
              <a:rPr lang="es-ES" dirty="0">
                <a:latin typeface="Comic Sans MS" panose="030F0702030302020204" pitchFamily="66" charset="0"/>
              </a:rPr>
              <a:t>&gt;     &lt; f</a:t>
            </a:r>
            <a:r>
              <a:rPr lang="es-ES" baseline="-25000" dirty="0">
                <a:latin typeface="Comic Sans MS" panose="030F0702030302020204" pitchFamily="66" charset="0"/>
              </a:rPr>
              <a:t>1</a:t>
            </a:r>
            <a:r>
              <a:rPr lang="es-ES" dirty="0">
                <a:latin typeface="Comic Sans MS" panose="030F0702030302020204" pitchFamily="66" charset="0"/>
              </a:rPr>
              <a:t> | f</a:t>
            </a:r>
            <a:r>
              <a:rPr lang="es-ES" baseline="-25000" dirty="0">
                <a:latin typeface="Comic Sans MS" panose="030F0702030302020204" pitchFamily="66" charset="0"/>
              </a:rPr>
              <a:t>2 </a:t>
            </a:r>
            <a:r>
              <a:rPr lang="es-ES" dirty="0">
                <a:latin typeface="Comic Sans MS" panose="030F0702030302020204" pitchFamily="66" charset="0"/>
              </a:rPr>
              <a:t>&gt;    ∙∙∙   &lt; f</a:t>
            </a:r>
            <a:r>
              <a:rPr lang="es-ES" baseline="-25000" dirty="0">
                <a:latin typeface="Comic Sans MS" panose="030F0702030302020204" pitchFamily="66" charset="0"/>
              </a:rPr>
              <a:t>1</a:t>
            </a:r>
            <a:r>
              <a:rPr lang="es-ES" dirty="0">
                <a:latin typeface="Comic Sans MS" panose="030F0702030302020204" pitchFamily="66" charset="0"/>
              </a:rPr>
              <a:t> | </a:t>
            </a:r>
            <a:r>
              <a:rPr lang="es-ES" dirty="0" err="1">
                <a:latin typeface="Comic Sans MS" panose="030F0702030302020204" pitchFamily="66" charset="0"/>
              </a:rPr>
              <a:t>f</a:t>
            </a:r>
            <a:r>
              <a:rPr lang="es-ES" baseline="-25000" dirty="0" err="1">
                <a:latin typeface="Comic Sans MS" panose="030F0702030302020204" pitchFamily="66" charset="0"/>
              </a:rPr>
              <a:t>p</a:t>
            </a:r>
            <a:r>
              <a:rPr lang="es-ES" baseline="-25000" dirty="0">
                <a:latin typeface="Comic Sans MS" panose="030F0702030302020204" pitchFamily="66" charset="0"/>
              </a:rPr>
              <a:t> </a:t>
            </a:r>
            <a:r>
              <a:rPr lang="es-ES" dirty="0">
                <a:latin typeface="Comic Sans MS" panose="030F0702030302020204" pitchFamily="66" charset="0"/>
              </a:rPr>
              <a:t>&gt;        a</a:t>
            </a:r>
            <a:r>
              <a:rPr lang="es-ES" baseline="-25000" dirty="0">
                <a:latin typeface="Comic Sans MS" panose="030F0702030302020204" pitchFamily="66" charset="0"/>
              </a:rPr>
              <a:t>1  </a:t>
            </a:r>
            <a:r>
              <a:rPr lang="es-ES" dirty="0">
                <a:latin typeface="Comic Sans MS" panose="030F0702030302020204" pitchFamily="66" charset="0"/>
              </a:rPr>
              <a:t>        &lt; f</a:t>
            </a:r>
            <a:r>
              <a:rPr lang="es-ES" baseline="-25000" dirty="0">
                <a:latin typeface="Comic Sans MS" panose="030F0702030302020204" pitchFamily="66" charset="0"/>
              </a:rPr>
              <a:t>1</a:t>
            </a:r>
            <a:r>
              <a:rPr lang="es-ES" dirty="0">
                <a:latin typeface="Comic Sans MS" panose="030F0702030302020204" pitchFamily="66" charset="0"/>
              </a:rPr>
              <a:t> | u</a:t>
            </a:r>
            <a:r>
              <a:rPr lang="es-ES" baseline="-25000" dirty="0">
                <a:latin typeface="Comic Sans MS" panose="030F0702030302020204" pitchFamily="66" charset="0"/>
              </a:rPr>
              <a:t> </a:t>
            </a:r>
            <a:r>
              <a:rPr lang="es-ES" dirty="0">
                <a:latin typeface="Comic Sans MS" panose="030F0702030302020204" pitchFamily="66" charset="0"/>
              </a:rPr>
              <a:t>&gt;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  &lt; f</a:t>
            </a:r>
            <a:r>
              <a:rPr lang="es-ES" baseline="-25000" dirty="0">
                <a:latin typeface="Comic Sans MS" panose="030F0702030302020204" pitchFamily="66" charset="0"/>
              </a:rPr>
              <a:t>2</a:t>
            </a:r>
            <a:r>
              <a:rPr lang="es-ES" dirty="0">
                <a:latin typeface="Comic Sans MS" panose="030F0702030302020204" pitchFamily="66" charset="0"/>
              </a:rPr>
              <a:t> | f</a:t>
            </a:r>
            <a:r>
              <a:rPr lang="es-ES" baseline="-25000" dirty="0">
                <a:latin typeface="Comic Sans MS" panose="030F0702030302020204" pitchFamily="66" charset="0"/>
              </a:rPr>
              <a:t>1 </a:t>
            </a:r>
            <a:r>
              <a:rPr lang="es-ES" dirty="0">
                <a:latin typeface="Comic Sans MS" panose="030F0702030302020204" pitchFamily="66" charset="0"/>
              </a:rPr>
              <a:t>&gt;     &lt; f</a:t>
            </a:r>
            <a:r>
              <a:rPr lang="es-ES" baseline="-25000" dirty="0">
                <a:latin typeface="Comic Sans MS" panose="030F0702030302020204" pitchFamily="66" charset="0"/>
              </a:rPr>
              <a:t>2</a:t>
            </a:r>
            <a:r>
              <a:rPr lang="es-ES" dirty="0">
                <a:latin typeface="Comic Sans MS" panose="030F0702030302020204" pitchFamily="66" charset="0"/>
              </a:rPr>
              <a:t> | f</a:t>
            </a:r>
            <a:r>
              <a:rPr lang="es-ES" baseline="-25000" dirty="0">
                <a:latin typeface="Comic Sans MS" panose="030F0702030302020204" pitchFamily="66" charset="0"/>
              </a:rPr>
              <a:t>2 </a:t>
            </a:r>
            <a:r>
              <a:rPr lang="es-ES" dirty="0">
                <a:latin typeface="Comic Sans MS" panose="030F0702030302020204" pitchFamily="66" charset="0"/>
              </a:rPr>
              <a:t>&gt;   ∙∙∙   &lt; f</a:t>
            </a:r>
            <a:r>
              <a:rPr lang="es-ES" baseline="-25000" dirty="0">
                <a:latin typeface="Comic Sans MS" panose="030F0702030302020204" pitchFamily="66" charset="0"/>
              </a:rPr>
              <a:t>2</a:t>
            </a:r>
            <a:r>
              <a:rPr lang="es-ES" dirty="0">
                <a:latin typeface="Comic Sans MS" panose="030F0702030302020204" pitchFamily="66" charset="0"/>
              </a:rPr>
              <a:t> | </a:t>
            </a:r>
            <a:r>
              <a:rPr lang="es-ES" dirty="0" err="1">
                <a:latin typeface="Comic Sans MS" panose="030F0702030302020204" pitchFamily="66" charset="0"/>
              </a:rPr>
              <a:t>f</a:t>
            </a:r>
            <a:r>
              <a:rPr lang="es-ES" baseline="-25000" dirty="0" err="1">
                <a:latin typeface="Comic Sans MS" panose="030F0702030302020204" pitchFamily="66" charset="0"/>
              </a:rPr>
              <a:t>p</a:t>
            </a:r>
            <a:r>
              <a:rPr lang="es-ES" baseline="-25000" dirty="0">
                <a:latin typeface="Comic Sans MS" panose="030F0702030302020204" pitchFamily="66" charset="0"/>
              </a:rPr>
              <a:t> </a:t>
            </a:r>
            <a:r>
              <a:rPr lang="es-ES" dirty="0">
                <a:latin typeface="Comic Sans MS" panose="030F0702030302020204" pitchFamily="66" charset="0"/>
              </a:rPr>
              <a:t>&gt;        a</a:t>
            </a:r>
            <a:r>
              <a:rPr lang="es-ES" baseline="-25000" dirty="0">
                <a:latin typeface="Comic Sans MS" panose="030F0702030302020204" pitchFamily="66" charset="0"/>
              </a:rPr>
              <a:t>2</a:t>
            </a:r>
            <a:r>
              <a:rPr lang="es-ES" dirty="0">
                <a:latin typeface="Comic Sans MS" panose="030F0702030302020204" pitchFamily="66" charset="0"/>
              </a:rPr>
              <a:t>         &lt; f</a:t>
            </a:r>
            <a:r>
              <a:rPr lang="es-ES" baseline="-25000" dirty="0">
                <a:latin typeface="Comic Sans MS" panose="030F0702030302020204" pitchFamily="66" charset="0"/>
              </a:rPr>
              <a:t>2</a:t>
            </a:r>
            <a:r>
              <a:rPr lang="es-ES" dirty="0">
                <a:latin typeface="Comic Sans MS" panose="030F0702030302020204" pitchFamily="66" charset="0"/>
              </a:rPr>
              <a:t> | u</a:t>
            </a:r>
            <a:r>
              <a:rPr lang="es-ES" baseline="-25000" dirty="0">
                <a:latin typeface="Comic Sans MS" panose="030F0702030302020204" pitchFamily="66" charset="0"/>
              </a:rPr>
              <a:t> </a:t>
            </a:r>
            <a:r>
              <a:rPr lang="es-ES" dirty="0">
                <a:latin typeface="Comic Sans MS" panose="030F0702030302020204" pitchFamily="66" charset="0"/>
              </a:rPr>
              <a:t>&gt;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                             …                                 …               …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  &lt; </a:t>
            </a:r>
            <a:r>
              <a:rPr lang="es-ES" dirty="0" err="1">
                <a:latin typeface="Comic Sans MS" panose="030F0702030302020204" pitchFamily="66" charset="0"/>
              </a:rPr>
              <a:t>f</a:t>
            </a:r>
            <a:r>
              <a:rPr lang="es-ES" baseline="-25000" dirty="0" err="1">
                <a:latin typeface="Comic Sans MS" panose="030F0702030302020204" pitchFamily="66" charset="0"/>
              </a:rPr>
              <a:t>p</a:t>
            </a:r>
            <a:r>
              <a:rPr lang="es-ES" dirty="0">
                <a:latin typeface="Comic Sans MS" panose="030F0702030302020204" pitchFamily="66" charset="0"/>
              </a:rPr>
              <a:t> | f</a:t>
            </a:r>
            <a:r>
              <a:rPr lang="es-ES" baseline="-25000" dirty="0">
                <a:latin typeface="Comic Sans MS" panose="030F0702030302020204" pitchFamily="66" charset="0"/>
              </a:rPr>
              <a:t>1 </a:t>
            </a:r>
            <a:r>
              <a:rPr lang="es-ES" dirty="0">
                <a:latin typeface="Comic Sans MS" panose="030F0702030302020204" pitchFamily="66" charset="0"/>
              </a:rPr>
              <a:t>&gt;     &lt; </a:t>
            </a:r>
            <a:r>
              <a:rPr lang="es-ES" dirty="0" err="1">
                <a:latin typeface="Comic Sans MS" panose="030F0702030302020204" pitchFamily="66" charset="0"/>
              </a:rPr>
              <a:t>f</a:t>
            </a:r>
            <a:r>
              <a:rPr lang="es-ES" baseline="-25000" dirty="0" err="1">
                <a:latin typeface="Comic Sans MS" panose="030F0702030302020204" pitchFamily="66" charset="0"/>
              </a:rPr>
              <a:t>p</a:t>
            </a:r>
            <a:r>
              <a:rPr lang="es-ES" dirty="0">
                <a:latin typeface="Comic Sans MS" panose="030F0702030302020204" pitchFamily="66" charset="0"/>
              </a:rPr>
              <a:t> | f</a:t>
            </a:r>
            <a:r>
              <a:rPr lang="es-ES" baseline="-25000" dirty="0">
                <a:latin typeface="Comic Sans MS" panose="030F0702030302020204" pitchFamily="66" charset="0"/>
              </a:rPr>
              <a:t>2 </a:t>
            </a:r>
            <a:r>
              <a:rPr lang="es-ES" dirty="0">
                <a:latin typeface="Comic Sans MS" panose="030F0702030302020204" pitchFamily="66" charset="0"/>
              </a:rPr>
              <a:t>&gt;   ∙∙∙   &lt; </a:t>
            </a:r>
            <a:r>
              <a:rPr lang="es-ES" dirty="0" err="1">
                <a:latin typeface="Comic Sans MS" panose="030F0702030302020204" pitchFamily="66" charset="0"/>
              </a:rPr>
              <a:t>f</a:t>
            </a:r>
            <a:r>
              <a:rPr lang="es-ES" baseline="-25000" dirty="0" err="1">
                <a:latin typeface="Comic Sans MS" panose="030F0702030302020204" pitchFamily="66" charset="0"/>
              </a:rPr>
              <a:t>p</a:t>
            </a:r>
            <a:r>
              <a:rPr lang="es-ES" dirty="0">
                <a:latin typeface="Comic Sans MS" panose="030F0702030302020204" pitchFamily="66" charset="0"/>
              </a:rPr>
              <a:t> | </a:t>
            </a:r>
            <a:r>
              <a:rPr lang="es-ES" dirty="0" err="1">
                <a:latin typeface="Comic Sans MS" panose="030F0702030302020204" pitchFamily="66" charset="0"/>
              </a:rPr>
              <a:t>f</a:t>
            </a:r>
            <a:r>
              <a:rPr lang="es-ES" baseline="-25000" dirty="0" err="1">
                <a:latin typeface="Comic Sans MS" panose="030F0702030302020204" pitchFamily="66" charset="0"/>
              </a:rPr>
              <a:t>p</a:t>
            </a:r>
            <a:r>
              <a:rPr lang="es-ES" baseline="-25000" dirty="0">
                <a:latin typeface="Comic Sans MS" panose="030F0702030302020204" pitchFamily="66" charset="0"/>
              </a:rPr>
              <a:t> </a:t>
            </a:r>
            <a:r>
              <a:rPr lang="es-ES" dirty="0">
                <a:latin typeface="Comic Sans MS" panose="030F0702030302020204" pitchFamily="66" charset="0"/>
              </a:rPr>
              <a:t>&gt;        </a:t>
            </a:r>
            <a:r>
              <a:rPr lang="es-ES" dirty="0" err="1">
                <a:latin typeface="Comic Sans MS" panose="030F0702030302020204" pitchFamily="66" charset="0"/>
              </a:rPr>
              <a:t>a</a:t>
            </a:r>
            <a:r>
              <a:rPr lang="es-ES" baseline="-25000" dirty="0" err="1">
                <a:latin typeface="Comic Sans MS" panose="030F0702030302020204" pitchFamily="66" charset="0"/>
              </a:rPr>
              <a:t>p</a:t>
            </a:r>
            <a:r>
              <a:rPr lang="es-ES" dirty="0">
                <a:latin typeface="Comic Sans MS" panose="030F0702030302020204" pitchFamily="66" charset="0"/>
              </a:rPr>
              <a:t>          &lt; </a:t>
            </a:r>
            <a:r>
              <a:rPr lang="es-ES" dirty="0" err="1">
                <a:latin typeface="Comic Sans MS" panose="030F0702030302020204" pitchFamily="66" charset="0"/>
              </a:rPr>
              <a:t>f</a:t>
            </a:r>
            <a:r>
              <a:rPr lang="es-ES" baseline="-25000" dirty="0" err="1">
                <a:latin typeface="Comic Sans MS" panose="030F0702030302020204" pitchFamily="66" charset="0"/>
              </a:rPr>
              <a:t>p</a:t>
            </a:r>
            <a:r>
              <a:rPr lang="es-ES" dirty="0">
                <a:latin typeface="Comic Sans MS" panose="030F0702030302020204" pitchFamily="66" charset="0"/>
              </a:rPr>
              <a:t> | u</a:t>
            </a:r>
            <a:r>
              <a:rPr lang="es-ES" baseline="-25000" dirty="0">
                <a:latin typeface="Comic Sans MS" panose="030F0702030302020204" pitchFamily="66" charset="0"/>
              </a:rPr>
              <a:t> </a:t>
            </a:r>
            <a:r>
              <a:rPr lang="es-ES" dirty="0">
                <a:latin typeface="Comic Sans MS" panose="030F0702030302020204" pitchFamily="66" charset="0"/>
              </a:rPr>
              <a:t>&gt;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2" name="Abrir corchete 11">
            <a:extLst>
              <a:ext uri="{FF2B5EF4-FFF2-40B4-BE49-F238E27FC236}">
                <a16:creationId xmlns:a16="http://schemas.microsoft.com/office/drawing/2014/main" id="{FCBEDDF7-2BB2-B72C-771E-132E54B44B7F}"/>
              </a:ext>
            </a:extLst>
          </p:cNvPr>
          <p:cNvSpPr/>
          <p:nvPr/>
        </p:nvSpPr>
        <p:spPr>
          <a:xfrm>
            <a:off x="1258469" y="4565544"/>
            <a:ext cx="103298" cy="1758462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Abrir corchete 12">
            <a:extLst>
              <a:ext uri="{FF2B5EF4-FFF2-40B4-BE49-F238E27FC236}">
                <a16:creationId xmlns:a16="http://schemas.microsoft.com/office/drawing/2014/main" id="{C5280E42-8AA8-272D-71BC-F2DFB9510A8C}"/>
              </a:ext>
            </a:extLst>
          </p:cNvPr>
          <p:cNvSpPr/>
          <p:nvPr/>
        </p:nvSpPr>
        <p:spPr>
          <a:xfrm>
            <a:off x="7415951" y="4579589"/>
            <a:ext cx="103298" cy="1758462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Abrir corchete 13">
            <a:extLst>
              <a:ext uri="{FF2B5EF4-FFF2-40B4-BE49-F238E27FC236}">
                <a16:creationId xmlns:a16="http://schemas.microsoft.com/office/drawing/2014/main" id="{54821E00-4582-BE83-E9CD-4A28FD06BF05}"/>
              </a:ext>
            </a:extLst>
          </p:cNvPr>
          <p:cNvSpPr/>
          <p:nvPr/>
        </p:nvSpPr>
        <p:spPr>
          <a:xfrm>
            <a:off x="8619031" y="4548081"/>
            <a:ext cx="103298" cy="1758462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Abrir corchete 14">
            <a:extLst>
              <a:ext uri="{FF2B5EF4-FFF2-40B4-BE49-F238E27FC236}">
                <a16:creationId xmlns:a16="http://schemas.microsoft.com/office/drawing/2014/main" id="{480D8827-4CAC-2E8A-38A7-C4FD24B0638B}"/>
              </a:ext>
            </a:extLst>
          </p:cNvPr>
          <p:cNvSpPr/>
          <p:nvPr/>
        </p:nvSpPr>
        <p:spPr>
          <a:xfrm flipH="1">
            <a:off x="7913155" y="4565544"/>
            <a:ext cx="118837" cy="1793388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Abrir corchete 15">
            <a:extLst>
              <a:ext uri="{FF2B5EF4-FFF2-40B4-BE49-F238E27FC236}">
                <a16:creationId xmlns:a16="http://schemas.microsoft.com/office/drawing/2014/main" id="{4ACC786E-9B5E-C14F-40A5-48DAE3838B31}"/>
              </a:ext>
            </a:extLst>
          </p:cNvPr>
          <p:cNvSpPr/>
          <p:nvPr/>
        </p:nvSpPr>
        <p:spPr>
          <a:xfrm flipH="1">
            <a:off x="6774534" y="4565544"/>
            <a:ext cx="118837" cy="1793388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Abrir corchete 16">
            <a:extLst>
              <a:ext uri="{FF2B5EF4-FFF2-40B4-BE49-F238E27FC236}">
                <a16:creationId xmlns:a16="http://schemas.microsoft.com/office/drawing/2014/main" id="{F181DA4F-99EA-E62E-A9CD-4B6891F14046}"/>
              </a:ext>
            </a:extLst>
          </p:cNvPr>
          <p:cNvSpPr/>
          <p:nvPr/>
        </p:nvSpPr>
        <p:spPr>
          <a:xfrm flipH="1">
            <a:off x="9985165" y="4530618"/>
            <a:ext cx="118837" cy="1793388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Título 1">
            <a:extLst>
              <a:ext uri="{FF2B5EF4-FFF2-40B4-BE49-F238E27FC236}">
                <a16:creationId xmlns:a16="http://schemas.microsoft.com/office/drawing/2014/main" id="{7A05C56F-327A-D476-CEC3-F9A6D45D7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000" y="145318"/>
            <a:ext cx="10800000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… </a:t>
            </a:r>
            <a:r>
              <a:rPr lang="es-ES" b="1" dirty="0" err="1">
                <a:solidFill>
                  <a:srgbClr val="7030A0"/>
                </a:solidFill>
              </a:rPr>
              <a:t>calculating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Pr</a:t>
            </a:r>
            <a:r>
              <a:rPr lang="es-ES" b="1" baseline="-25000" dirty="0" err="1">
                <a:solidFill>
                  <a:srgbClr val="7030A0"/>
                </a:solidFill>
              </a:rPr>
              <a:t>F</a:t>
            </a:r>
            <a:r>
              <a:rPr lang="es-ES" b="1" dirty="0">
                <a:solidFill>
                  <a:srgbClr val="7030A0"/>
                </a:solidFill>
              </a:rPr>
              <a:t>(u) </a:t>
            </a:r>
          </a:p>
        </p:txBody>
      </p:sp>
      <p:sp>
        <p:nvSpPr>
          <p:cNvPr id="19" name="CuadroTexto 18"/>
          <p:cNvSpPr txBox="1"/>
          <p:nvPr/>
        </p:nvSpPr>
        <p:spPr>
          <a:xfrm>
            <a:off x="8190861" y="5323438"/>
            <a:ext cx="34817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500" dirty="0">
                <a:latin typeface="Comic Sans MS" panose="030F0702030302020204" pitchFamily="66" charset="0"/>
              </a:rPr>
              <a:t>=</a:t>
            </a:r>
          </a:p>
        </p:txBody>
      </p:sp>
    </p:spTree>
    <p:extLst>
      <p:ext uri="{BB962C8B-B14F-4D97-AF65-F5344CB8AC3E}">
        <p14:creationId xmlns:p14="http://schemas.microsoft.com/office/powerpoint/2010/main" val="1153716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 animBg="1"/>
      <p:bldP spid="8" grpId="0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9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2072</TotalTime>
  <Words>3994</Words>
  <Application>Microsoft Office PowerPoint</Application>
  <PresentationFormat>Panorámica</PresentationFormat>
  <Paragraphs>568</Paragraphs>
  <Slides>31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31</vt:i4>
      </vt:variant>
    </vt:vector>
  </HeadingPairs>
  <TitlesOfParts>
    <vt:vector size="41" baseType="lpstr">
      <vt:lpstr>Yu Gothic UI</vt:lpstr>
      <vt:lpstr>Yu Mincho Light</vt:lpstr>
      <vt:lpstr>Aptos</vt:lpstr>
      <vt:lpstr>Aptos Display</vt:lpstr>
      <vt:lpstr>Arial</vt:lpstr>
      <vt:lpstr>Calibri</vt:lpstr>
      <vt:lpstr>Cambria Math</vt:lpstr>
      <vt:lpstr>Comic Sans MS</vt:lpstr>
      <vt:lpstr>Maiandra GD</vt:lpstr>
      <vt:lpstr>Tema de Office</vt:lpstr>
      <vt:lpstr>ORTHOGONAL PROJECTION OF A VECTOR   ONTO A SUBSPACE (FINITE DIMENSIONAL CASE)</vt:lpstr>
      <vt:lpstr>  Initial data</vt:lpstr>
      <vt:lpstr>Presentación de PowerPoint</vt:lpstr>
      <vt:lpstr>Presentación de PowerPoint</vt:lpstr>
      <vt:lpstr> Orthogonal projection: definition</vt:lpstr>
      <vt:lpstr>… orthogonal projection (it is worth to know)</vt:lpstr>
      <vt:lpstr> Calculating  PrF(u) </vt:lpstr>
      <vt:lpstr> … calculating PrF(u) </vt:lpstr>
      <vt:lpstr> … calculating PrF(u) </vt:lpstr>
      <vt:lpstr>     … calculating PrF(u) </vt:lpstr>
      <vt:lpstr>     … calculating PrF(u)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Calculating  PrF(u)  with matrices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                    Test  yourself?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SOME USEFUL RELATED TOPICS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Basis for the intersection and sum of two subespaces:  a matrix approach</dc:title>
  <dc:creator>Xavier Marcote Ordax</dc:creator>
  <cp:lastModifiedBy>UPC</cp:lastModifiedBy>
  <cp:revision>202</cp:revision>
  <dcterms:created xsi:type="dcterms:W3CDTF">2024-04-26T15:42:24Z</dcterms:created>
  <dcterms:modified xsi:type="dcterms:W3CDTF">2025-02-17T08:14:06Z</dcterms:modified>
</cp:coreProperties>
</file>