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5" r:id="rId1"/>
  </p:sldMasterIdLst>
  <p:notesMasterIdLst>
    <p:notesMasterId r:id="rId43"/>
  </p:notesMasterIdLst>
  <p:sldIdLst>
    <p:sldId id="256" r:id="rId2"/>
    <p:sldId id="299" r:id="rId3"/>
    <p:sldId id="318" r:id="rId4"/>
    <p:sldId id="319" r:id="rId5"/>
    <p:sldId id="322" r:id="rId6"/>
    <p:sldId id="338" r:id="rId7"/>
    <p:sldId id="339" r:id="rId8"/>
    <p:sldId id="340" r:id="rId9"/>
    <p:sldId id="341" r:id="rId10"/>
    <p:sldId id="342" r:id="rId11"/>
    <p:sldId id="343" r:id="rId12"/>
    <p:sldId id="344" r:id="rId13"/>
    <p:sldId id="345" r:id="rId14"/>
    <p:sldId id="346" r:id="rId15"/>
    <p:sldId id="347" r:id="rId16"/>
    <p:sldId id="349" r:id="rId17"/>
    <p:sldId id="350" r:id="rId18"/>
    <p:sldId id="351" r:id="rId19"/>
    <p:sldId id="352" r:id="rId20"/>
    <p:sldId id="363" r:id="rId21"/>
    <p:sldId id="364" r:id="rId22"/>
    <p:sldId id="365" r:id="rId23"/>
    <p:sldId id="366" r:id="rId24"/>
    <p:sldId id="367" r:id="rId25"/>
    <p:sldId id="368" r:id="rId26"/>
    <p:sldId id="369" r:id="rId27"/>
    <p:sldId id="370" r:id="rId28"/>
    <p:sldId id="371" r:id="rId29"/>
    <p:sldId id="372" r:id="rId30"/>
    <p:sldId id="373" r:id="rId31"/>
    <p:sldId id="374" r:id="rId32"/>
    <p:sldId id="375" r:id="rId33"/>
    <p:sldId id="353" r:id="rId34"/>
    <p:sldId id="354" r:id="rId35"/>
    <p:sldId id="355" r:id="rId36"/>
    <p:sldId id="356" r:id="rId37"/>
    <p:sldId id="357" r:id="rId38"/>
    <p:sldId id="358" r:id="rId39"/>
    <p:sldId id="359" r:id="rId40"/>
    <p:sldId id="360" r:id="rId41"/>
    <p:sldId id="278" r:id="rId4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FFFF"/>
    <a:srgbClr val="CCFFCC"/>
    <a:srgbClr val="FF9900"/>
    <a:srgbClr val="FF9966"/>
    <a:srgbClr val="FFFF99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65" autoAdjust="0"/>
  </p:normalViewPr>
  <p:slideViewPr>
    <p:cSldViewPr snapToGrid="0">
      <p:cViewPr varScale="1">
        <p:scale>
          <a:sx n="97" d="100"/>
          <a:sy n="97" d="100"/>
        </p:scale>
        <p:origin x="1074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715FE6-15ED-4EDE-AF09-F442102DD96E}" type="datetimeFigureOut">
              <a:rPr lang="es-ES" smtClean="0"/>
              <a:t>28/02/2025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E25F4F-F65A-440B-A821-035F1048AD2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79770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14E8BE-09A2-46C1-8B3F-42C10E621ABC}" type="slidenum">
              <a:rPr lang="es-ES" smtClean="0"/>
              <a:t>25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04716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369CEB-FCD4-0C8D-B113-F466DDD356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DA7BCFB-F44F-7764-7749-27B1B7F310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EE5162E-A39D-0181-7870-B6146A2D2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2/28/2025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5C11FE-ED36-A75A-A5CC-F6490BF0F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1691154-FED3-EDE0-0D99-840A0774A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17769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B2A863-EA6B-CF11-C0DB-8C6DEC7AD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1BC57F4-2B1A-29AB-ECA7-C8C03D736C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D55C2AF-35DB-1E0B-FAB9-C8C2056DF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2/28/2025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D82AB9A-BCB1-F224-685D-857C68933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85A6948-5A4B-594D-B072-566DAF83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7765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DAAACD9-BAC3-16BF-47FA-A5BC49CEC5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835D645-63E7-A155-E05D-DBB24BEE46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B113F2E-B2DC-83B6-B153-C3A2C84CA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2/28/2025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ADAEB5-B945-5198-EB8D-0B37B7D69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7A4AD6E-D787-E312-BE37-BF08B05CB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248895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1996E0-C7B4-F07B-570D-3010C2D27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67358D5-1A4E-6515-4027-61850C3F14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39ACAFA-36D2-47F5-9AC0-660807741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2/28/2025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874CDB8-2424-9AA2-A03E-28487E0DF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845493-73C2-6E70-C05F-56E44BD7E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81930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0676A8-6700-3F70-FAB3-078636295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7BB5297-340B-E3FB-04DC-D3A1DE63D3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B901B1C-7701-3FE8-057F-C4930B469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2/28/2025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F6736D0-9413-E713-5CE9-77555E66B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521E6C8-5DA8-1229-6786-E1E986AF4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25122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CFA1D8-B32F-D6B4-1A84-2980ABD466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235BF44-78E2-F997-5148-F29D21A66F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9B67BD6-ED17-F69D-3EDE-23AC5F1BC1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CA2DC31-6AE1-DD0A-AC89-B957BE688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2/28/2025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FAD6A4C-DB2B-1A8E-3384-E6BBC955C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90358A9-6891-C81E-5243-32EB25BC7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669256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437CF4-54AE-27DF-B125-E36CD31C4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5DC661D-07EB-FD09-289C-D4AC9AFF95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E3F2294-140C-9FB4-9B07-E848F0659B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76E604B-4CF1-C5E6-F7AE-DCA5628300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8FD5212-C347-D4A8-7799-759B628C37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FA2CA3D-2402-74A7-D39E-AEB0E6831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2/28/2025</a:t>
            </a:fld>
            <a:endParaRPr lang="en-US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C81410F-6922-A285-B52A-467D5725F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87217E5-DCE8-6086-5205-4D2C25227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980590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C9A0FA-B1DB-4377-0989-3F8BED606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2778568-0580-2BC4-ED6C-E7FD969B0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2/28/2025</a:t>
            </a:fld>
            <a:endParaRPr lang="en-U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21CAA36-B1FE-1A41-1405-7EF6A51D0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E56639E-8371-690E-C3EB-FC9D68AC4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194694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21EDDD4-D252-769C-99EC-A562D5E87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2/28/2025</a:t>
            </a:fld>
            <a:endParaRPr lang="en-US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876C155-E0FF-3B73-CF0E-8F486C4B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7A54900-DEDA-38DA-18A3-246A04E2B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91484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B3F7C5-5799-3CF1-2629-374724AE9C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5FDD895-3B14-37D1-E2B4-BBD3C4975C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708F8DC-96B5-9463-6B33-CD801A17EE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8C54D71-5213-2076-14D6-D92C3157D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2/28/2025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311ACAD-EE7A-3313-6BEB-0B069F046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CA1F62C-ECEA-E81D-D3D6-11415DE0B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97605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1B1FCA-C3B3-0764-8365-3DAED9C7C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637C56E-8520-495D-3811-730B16F390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0F316C8-73B4-74C2-59BE-C99C2B1B9D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B479564-09C5-1229-6F41-3FE21B998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2/28/2025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BBCA993-5EED-3F05-081E-9B213400A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3622071-20D3-77FC-11DB-E485DB0C3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30356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BAA6020-10A4-8479-3FE0-D275512E6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686295C-BB0C-B737-03EA-66B5CA4598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830062A-87BD-64F4-1B4C-4DC20A1C0B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D6E202-B606-4609-B914-27C9371A1F6D}" type="datetime1">
              <a:rPr lang="en-US" smtClean="0"/>
              <a:t>2/28/2025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9DEBCFA-AABE-5D62-F8BE-8C78DF4063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2628882-F913-F298-0D7F-B373925503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338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6" r:id="rId1"/>
    <p:sldLayoutId id="2147483897" r:id="rId2"/>
    <p:sldLayoutId id="2147483898" r:id="rId3"/>
    <p:sldLayoutId id="2147483899" r:id="rId4"/>
    <p:sldLayoutId id="2147483900" r:id="rId5"/>
    <p:sldLayoutId id="2147483901" r:id="rId6"/>
    <p:sldLayoutId id="2147483902" r:id="rId7"/>
    <p:sldLayoutId id="2147483903" r:id="rId8"/>
    <p:sldLayoutId id="2147483904" r:id="rId9"/>
    <p:sldLayoutId id="2147483905" r:id="rId10"/>
    <p:sldLayoutId id="214748390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36.xml"/><Relationship Id="rId2" Type="http://schemas.openxmlformats.org/officeDocument/2006/relationships/slide" Target="slide34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38.xml"/><Relationship Id="rId2" Type="http://schemas.openxmlformats.org/officeDocument/2006/relationships/slide" Target="slide35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37.xml"/><Relationship Id="rId2" Type="http://schemas.openxmlformats.org/officeDocument/2006/relationships/slide" Target="slide36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41.xml"/><Relationship Id="rId2" Type="http://schemas.openxmlformats.org/officeDocument/2006/relationships/slide" Target="slide34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" Target="slide35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40.xml"/><Relationship Id="rId2" Type="http://schemas.openxmlformats.org/officeDocument/2006/relationships/slide" Target="slide39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41.xml"/><Relationship Id="rId2" Type="http://schemas.openxmlformats.org/officeDocument/2006/relationships/slide" Target="slide34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" Target="slide38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ivot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B78C7E-3F59-FCC0-B943-45C7AB12C5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8046" y="2797620"/>
            <a:ext cx="11620500" cy="23876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s-ES" sz="7000" i="1" dirty="0">
                <a:solidFill>
                  <a:schemeClr val="accent5">
                    <a:lumMod val="50000"/>
                  </a:schemeClr>
                </a:solidFill>
                <a:latin typeface="Franklin Gothic Heavy" panose="020B0903020102020204" pitchFamily="34" charset="0"/>
              </a:rPr>
              <a:t>EL MÈTODE </a:t>
            </a:r>
            <a:br>
              <a:rPr lang="es-ES" sz="7000" i="1" dirty="0">
                <a:solidFill>
                  <a:schemeClr val="accent5">
                    <a:lumMod val="50000"/>
                  </a:schemeClr>
                </a:solidFill>
                <a:latin typeface="Franklin Gothic Heavy" panose="020B0903020102020204" pitchFamily="34" charset="0"/>
              </a:rPr>
            </a:br>
            <a:r>
              <a:rPr lang="es-ES" sz="7000" i="1" dirty="0">
                <a:solidFill>
                  <a:schemeClr val="accent5">
                    <a:lumMod val="50000"/>
                  </a:schemeClr>
                </a:solidFill>
                <a:latin typeface="Franklin Gothic Heavy" panose="020B0903020102020204" pitchFamily="34" charset="0"/>
              </a:rPr>
              <a:t>DE GAUSS</a:t>
            </a:r>
            <a:br>
              <a:rPr lang="es-ES" sz="7000" i="1" dirty="0">
                <a:solidFill>
                  <a:schemeClr val="accent5">
                    <a:lumMod val="50000"/>
                  </a:schemeClr>
                </a:solidFill>
                <a:latin typeface="Franklin Gothic Heavy" panose="020B0903020102020204" pitchFamily="34" charset="0"/>
              </a:rPr>
            </a:br>
            <a:endParaRPr lang="es-ES" sz="7000" i="1" dirty="0">
              <a:solidFill>
                <a:schemeClr val="accent5">
                  <a:lumMod val="50000"/>
                </a:schemeClr>
              </a:solidFill>
              <a:latin typeface="Franklin Gothic Heavy" panose="020B0903020102020204" pitchFamily="34" charset="0"/>
            </a:endParaRPr>
          </a:p>
        </p:txBody>
      </p:sp>
      <p:sp>
        <p:nvSpPr>
          <p:cNvPr id="3" name="Abrir corchete 2">
            <a:extLst>
              <a:ext uri="{FF2B5EF4-FFF2-40B4-BE49-F238E27FC236}">
                <a16:creationId xmlns:a16="http://schemas.microsoft.com/office/drawing/2014/main" id="{FD598848-D439-35EB-8E07-775A33DE7F0F}"/>
              </a:ext>
            </a:extLst>
          </p:cNvPr>
          <p:cNvSpPr/>
          <p:nvPr/>
        </p:nvSpPr>
        <p:spPr>
          <a:xfrm>
            <a:off x="1592954" y="5194326"/>
            <a:ext cx="70783" cy="91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 sz="1400"/>
          </a:p>
        </p:txBody>
      </p:sp>
      <p:sp>
        <p:nvSpPr>
          <p:cNvPr id="4" name="Cerrar corchete 3">
            <a:extLst>
              <a:ext uri="{FF2B5EF4-FFF2-40B4-BE49-F238E27FC236}">
                <a16:creationId xmlns:a16="http://schemas.microsoft.com/office/drawing/2014/main" id="{310137C6-DCE5-AEAA-F167-A96F1869691C}"/>
              </a:ext>
            </a:extLst>
          </p:cNvPr>
          <p:cNvSpPr/>
          <p:nvPr/>
        </p:nvSpPr>
        <p:spPr>
          <a:xfrm>
            <a:off x="2979135" y="5211790"/>
            <a:ext cx="70783" cy="91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 sz="1400"/>
          </a:p>
        </p:txBody>
      </p:sp>
      <p:cxnSp>
        <p:nvCxnSpPr>
          <p:cNvPr id="5" name="Conector recto de flecha 4">
            <a:extLst>
              <a:ext uri="{FF2B5EF4-FFF2-40B4-BE49-F238E27FC236}">
                <a16:creationId xmlns:a16="http://schemas.microsoft.com/office/drawing/2014/main" id="{E4A5D55E-C8A4-6B46-A8FE-85E86F155A9C}"/>
              </a:ext>
            </a:extLst>
          </p:cNvPr>
          <p:cNvCxnSpPr/>
          <p:nvPr/>
        </p:nvCxnSpPr>
        <p:spPr>
          <a:xfrm>
            <a:off x="3170851" y="5709274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Abrir corchete 5">
            <a:extLst>
              <a:ext uri="{FF2B5EF4-FFF2-40B4-BE49-F238E27FC236}">
                <a16:creationId xmlns:a16="http://schemas.microsoft.com/office/drawing/2014/main" id="{5D3C057E-0323-60E7-5F29-9BB969AB58AE}"/>
              </a:ext>
            </a:extLst>
          </p:cNvPr>
          <p:cNvSpPr/>
          <p:nvPr/>
        </p:nvSpPr>
        <p:spPr>
          <a:xfrm>
            <a:off x="5200603" y="5251743"/>
            <a:ext cx="70783" cy="91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 sz="1400"/>
          </a:p>
        </p:txBody>
      </p:sp>
      <p:sp>
        <p:nvSpPr>
          <p:cNvPr id="7" name="Cerrar corchete 6">
            <a:extLst>
              <a:ext uri="{FF2B5EF4-FFF2-40B4-BE49-F238E27FC236}">
                <a16:creationId xmlns:a16="http://schemas.microsoft.com/office/drawing/2014/main" id="{DE2A528E-870D-0F81-BD8C-1BEFA629EBC8}"/>
              </a:ext>
            </a:extLst>
          </p:cNvPr>
          <p:cNvSpPr/>
          <p:nvPr/>
        </p:nvSpPr>
        <p:spPr>
          <a:xfrm>
            <a:off x="7046477" y="5263470"/>
            <a:ext cx="70783" cy="91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 sz="140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6491E0F2-683F-656A-B217-A10CE5830672}"/>
              </a:ext>
            </a:extLst>
          </p:cNvPr>
          <p:cNvSpPr txBox="1"/>
          <p:nvPr/>
        </p:nvSpPr>
        <p:spPr>
          <a:xfrm>
            <a:off x="7250423" y="5309164"/>
            <a:ext cx="1071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f</a:t>
            </a:r>
            <a:r>
              <a:rPr lang="es-ES" sz="1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sz="1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397A784D-348C-9E01-81E9-69723475F38B}"/>
              </a:ext>
            </a:extLst>
          </p:cNvPr>
          <p:cNvCxnSpPr>
            <a:cxnSpLocks/>
          </p:cNvCxnSpPr>
          <p:nvPr/>
        </p:nvCxnSpPr>
        <p:spPr>
          <a:xfrm>
            <a:off x="7250744" y="5709274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uadroTexto 9">
            <a:extLst>
              <a:ext uri="{FF2B5EF4-FFF2-40B4-BE49-F238E27FC236}">
                <a16:creationId xmlns:a16="http://schemas.microsoft.com/office/drawing/2014/main" id="{688325FE-D34A-FA40-E40D-AC64221072FB}"/>
              </a:ext>
            </a:extLst>
          </p:cNvPr>
          <p:cNvSpPr txBox="1"/>
          <p:nvPr/>
        </p:nvSpPr>
        <p:spPr>
          <a:xfrm>
            <a:off x="3256322" y="5302511"/>
            <a:ext cx="10182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(1/2)f</a:t>
            </a:r>
            <a:r>
              <a:rPr lang="es-ES" sz="1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05B74444-99A8-2F40-5628-EE959EFFEA66}"/>
              </a:ext>
            </a:extLst>
          </p:cNvPr>
          <p:cNvSpPr txBox="1"/>
          <p:nvPr/>
        </p:nvSpPr>
        <p:spPr>
          <a:xfrm>
            <a:off x="4115459" y="5309164"/>
            <a:ext cx="11452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(-1/3)f</a:t>
            </a:r>
            <a:r>
              <a:rPr lang="es-ES" sz="1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DB62FDCD-6267-36B9-D415-7CD963314F9C}"/>
              </a:ext>
            </a:extLst>
          </p:cNvPr>
          <p:cNvCxnSpPr>
            <a:cxnSpLocks/>
          </p:cNvCxnSpPr>
          <p:nvPr/>
        </p:nvCxnSpPr>
        <p:spPr>
          <a:xfrm>
            <a:off x="4101018" y="5713993"/>
            <a:ext cx="974771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lipse 12">
            <a:extLst>
              <a:ext uri="{FF2B5EF4-FFF2-40B4-BE49-F238E27FC236}">
                <a16:creationId xmlns:a16="http://schemas.microsoft.com/office/drawing/2014/main" id="{AF462E41-F37A-58C3-6808-2B56060AB4F6}"/>
              </a:ext>
            </a:extLst>
          </p:cNvPr>
          <p:cNvSpPr/>
          <p:nvPr/>
        </p:nvSpPr>
        <p:spPr>
          <a:xfrm>
            <a:off x="5995083" y="5201943"/>
            <a:ext cx="270081" cy="254457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400"/>
          </a:p>
        </p:txBody>
      </p:sp>
      <p:sp>
        <p:nvSpPr>
          <p:cNvPr id="14" name="Abrir corchete 13">
            <a:extLst>
              <a:ext uri="{FF2B5EF4-FFF2-40B4-BE49-F238E27FC236}">
                <a16:creationId xmlns:a16="http://schemas.microsoft.com/office/drawing/2014/main" id="{58D9D634-93FC-87B7-32E1-4C01BD740F4A}"/>
              </a:ext>
            </a:extLst>
          </p:cNvPr>
          <p:cNvSpPr/>
          <p:nvPr/>
        </p:nvSpPr>
        <p:spPr>
          <a:xfrm>
            <a:off x="8220941" y="5214286"/>
            <a:ext cx="70783" cy="910800"/>
          </a:xfrm>
          <a:prstGeom prst="lef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 sz="1400"/>
          </a:p>
        </p:txBody>
      </p:sp>
      <p:sp>
        <p:nvSpPr>
          <p:cNvPr id="15" name="Cerrar corchete 14">
            <a:extLst>
              <a:ext uri="{FF2B5EF4-FFF2-40B4-BE49-F238E27FC236}">
                <a16:creationId xmlns:a16="http://schemas.microsoft.com/office/drawing/2014/main" id="{7082FA80-53FA-B09C-A175-58079A480123}"/>
              </a:ext>
            </a:extLst>
          </p:cNvPr>
          <p:cNvSpPr/>
          <p:nvPr/>
        </p:nvSpPr>
        <p:spPr>
          <a:xfrm>
            <a:off x="10139970" y="5185220"/>
            <a:ext cx="70783" cy="910800"/>
          </a:xfrm>
          <a:prstGeom prst="righ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 sz="140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D423210B-E68D-96B4-74CB-39FAF493F64F}"/>
              </a:ext>
            </a:extLst>
          </p:cNvPr>
          <p:cNvSpPr txBox="1"/>
          <p:nvPr/>
        </p:nvSpPr>
        <p:spPr>
          <a:xfrm>
            <a:off x="10277965" y="5508385"/>
            <a:ext cx="8899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</a:rPr>
              <a:t>   </a:t>
            </a:r>
            <a:r>
              <a:rPr lang="es-ES" sz="1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m.e.r.f</a:t>
            </a:r>
            <a:r>
              <a:rPr lang="es-ES" sz="1400" dirty="0">
                <a:solidFill>
                  <a:srgbClr val="7030A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B8E2F597-294A-739D-1143-415A7E722697}"/>
              </a:ext>
            </a:extLst>
          </p:cNvPr>
          <p:cNvSpPr txBox="1"/>
          <p:nvPr/>
        </p:nvSpPr>
        <p:spPr>
          <a:xfrm>
            <a:off x="1628345" y="5185220"/>
            <a:ext cx="2488837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2   -1   2   3  4            </a:t>
            </a:r>
          </a:p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0 -3  -5 -8</a:t>
            </a:r>
          </a:p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0    0  0   0   0    </a:t>
            </a:r>
          </a:p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0    0  0   0   0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49CBBCF6-72E8-6AA7-B863-796702846D05}"/>
              </a:ext>
            </a:extLst>
          </p:cNvPr>
          <p:cNvSpPr txBox="1"/>
          <p:nvPr/>
        </p:nvSpPr>
        <p:spPr>
          <a:xfrm>
            <a:off x="5200603" y="5210833"/>
            <a:ext cx="3405240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1   -1/2   1  3/2   2            </a:t>
            </a:r>
          </a:p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 0     1  5/3  8/3</a:t>
            </a:r>
          </a:p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0     0     0   0      0    </a:t>
            </a:r>
          </a:p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0     0     0   0      0</a:t>
            </a: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60499AB4-96C8-9F45-6082-555030555A6E}"/>
              </a:ext>
            </a:extLst>
          </p:cNvPr>
          <p:cNvSpPr/>
          <p:nvPr/>
        </p:nvSpPr>
        <p:spPr>
          <a:xfrm>
            <a:off x="1647844" y="5194326"/>
            <a:ext cx="275222" cy="24235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400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850984CA-D6D8-1B77-239E-9423AF38DD77}"/>
              </a:ext>
            </a:extLst>
          </p:cNvPr>
          <p:cNvSpPr txBox="1"/>
          <p:nvPr/>
        </p:nvSpPr>
        <p:spPr>
          <a:xfrm>
            <a:off x="8217341" y="5236939"/>
            <a:ext cx="3405240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7030A0"/>
                </a:solidFill>
                <a:latin typeface="Comic Sans MS" panose="030F0702030302020204" pitchFamily="66" charset="0"/>
              </a:rPr>
              <a:t> 1   -1/2   0  -1/6  -2/3            </a:t>
            </a:r>
          </a:p>
          <a:p>
            <a:r>
              <a:rPr lang="es-ES" sz="1400" dirty="0">
                <a:solidFill>
                  <a:srgbClr val="7030A0"/>
                </a:solidFill>
                <a:latin typeface="Comic Sans MS" panose="030F0702030302020204" pitchFamily="66" charset="0"/>
              </a:rPr>
              <a:t> 0     0     1    5/3   8/3</a:t>
            </a:r>
          </a:p>
          <a:p>
            <a:r>
              <a:rPr lang="es-ES" sz="1400" dirty="0">
                <a:solidFill>
                  <a:srgbClr val="7030A0"/>
                </a:solidFill>
                <a:latin typeface="Comic Sans MS" panose="030F0702030302020204" pitchFamily="66" charset="0"/>
              </a:rPr>
              <a:t> 0     0     0     0      0    </a:t>
            </a:r>
          </a:p>
          <a:p>
            <a:r>
              <a:rPr lang="es-ES" sz="1400" dirty="0">
                <a:solidFill>
                  <a:srgbClr val="7030A0"/>
                </a:solidFill>
                <a:latin typeface="Comic Sans MS" panose="030F0702030302020204" pitchFamily="66" charset="0"/>
              </a:rPr>
              <a:t> 0     0     0     0      0</a:t>
            </a: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CF1D640A-AF7F-7B31-994B-765025314400}"/>
              </a:ext>
            </a:extLst>
          </p:cNvPr>
          <p:cNvSpPr/>
          <p:nvPr/>
        </p:nvSpPr>
        <p:spPr>
          <a:xfrm>
            <a:off x="2224269" y="5424837"/>
            <a:ext cx="275222" cy="24235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400"/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275B84E3-AF21-0F83-AA75-6A795EE83BD4}"/>
              </a:ext>
            </a:extLst>
          </p:cNvPr>
          <p:cNvSpPr/>
          <p:nvPr/>
        </p:nvSpPr>
        <p:spPr>
          <a:xfrm>
            <a:off x="5964037" y="5466800"/>
            <a:ext cx="275222" cy="24235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400"/>
          </a:p>
        </p:txBody>
      </p:sp>
    </p:spTree>
    <p:extLst>
      <p:ext uri="{BB962C8B-B14F-4D97-AF65-F5344CB8AC3E}">
        <p14:creationId xmlns:p14="http://schemas.microsoft.com/office/powerpoint/2010/main" val="101372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742081-D5B1-96EF-40EA-B6EB946823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F014A462-AE6F-4807-CAB2-6449E192DFBF}"/>
              </a:ext>
            </a:extLst>
          </p:cNvPr>
          <p:cNvSpPr txBox="1"/>
          <p:nvPr/>
        </p:nvSpPr>
        <p:spPr>
          <a:xfrm>
            <a:off x="1481680" y="1738485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2   2   3  4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-1   0   1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4  0   3   6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EAA6A134-2F70-F4CA-FC94-88F3066C0187}"/>
              </a:ext>
            </a:extLst>
          </p:cNvPr>
          <p:cNvSpPr/>
          <p:nvPr/>
        </p:nvSpPr>
        <p:spPr>
          <a:xfrm>
            <a:off x="1494632" y="1792924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DDE9AA40-6A38-EA03-7D97-F45019BC8110}"/>
              </a:ext>
            </a:extLst>
          </p:cNvPr>
          <p:cNvSpPr/>
          <p:nvPr/>
        </p:nvSpPr>
        <p:spPr>
          <a:xfrm>
            <a:off x="3657271" y="1792924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C83DE716-2211-7324-AEA3-0EB9F1339E33}"/>
              </a:ext>
            </a:extLst>
          </p:cNvPr>
          <p:cNvSpPr txBox="1"/>
          <p:nvPr/>
        </p:nvSpPr>
        <p:spPr>
          <a:xfrm>
            <a:off x="646307" y="2153984"/>
            <a:ext cx="747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9C226BA2-9B09-9418-99C7-CA7925C6BBA2}"/>
              </a:ext>
            </a:extLst>
          </p:cNvPr>
          <p:cNvSpPr txBox="1"/>
          <p:nvPr/>
        </p:nvSpPr>
        <p:spPr>
          <a:xfrm>
            <a:off x="3839700" y="2247608"/>
            <a:ext cx="10533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     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47729DC9-C510-4C5C-60F4-81741F3DBC51}"/>
              </a:ext>
            </a:extLst>
          </p:cNvPr>
          <p:cNvCxnSpPr>
            <a:cxnSpLocks/>
          </p:cNvCxnSpPr>
          <p:nvPr/>
        </p:nvCxnSpPr>
        <p:spPr>
          <a:xfrm>
            <a:off x="4170733" y="2447663"/>
            <a:ext cx="262347" cy="0"/>
          </a:xfrm>
          <a:prstGeom prst="straightConnector1">
            <a:avLst/>
          </a:prstGeom>
          <a:ln w="127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F921B272-24D7-AB58-345E-21D3A2035D67}"/>
              </a:ext>
            </a:extLst>
          </p:cNvPr>
          <p:cNvCxnSpPr/>
          <p:nvPr/>
        </p:nvCxnSpPr>
        <p:spPr>
          <a:xfrm>
            <a:off x="3885351" y="2625027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6D19773E-42E7-BB9E-86C7-22053BC9D09E}"/>
              </a:ext>
            </a:extLst>
          </p:cNvPr>
          <p:cNvSpPr txBox="1"/>
          <p:nvPr/>
        </p:nvSpPr>
        <p:spPr>
          <a:xfrm>
            <a:off x="4817954" y="1768008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-1   0 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2  2   3   4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4  0   3   6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Abrir corchete 2">
            <a:extLst>
              <a:ext uri="{FF2B5EF4-FFF2-40B4-BE49-F238E27FC236}">
                <a16:creationId xmlns:a16="http://schemas.microsoft.com/office/drawing/2014/main" id="{28469F88-A1C5-1E9B-2D29-10EEB8486F26}"/>
              </a:ext>
            </a:extLst>
          </p:cNvPr>
          <p:cNvSpPr/>
          <p:nvPr/>
        </p:nvSpPr>
        <p:spPr>
          <a:xfrm>
            <a:off x="4830906" y="1847363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errar corchete 11">
            <a:extLst>
              <a:ext uri="{FF2B5EF4-FFF2-40B4-BE49-F238E27FC236}">
                <a16:creationId xmlns:a16="http://schemas.microsoft.com/office/drawing/2014/main" id="{8B9747C5-283F-6D42-94C9-12194CCB933E}"/>
              </a:ext>
            </a:extLst>
          </p:cNvPr>
          <p:cNvSpPr/>
          <p:nvPr/>
        </p:nvSpPr>
        <p:spPr>
          <a:xfrm>
            <a:off x="6993545" y="1847363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4ABA8CE6-B78B-9415-EDB2-4A21BDA1419A}"/>
              </a:ext>
            </a:extLst>
          </p:cNvPr>
          <p:cNvSpPr txBox="1"/>
          <p:nvPr/>
        </p:nvSpPr>
        <p:spPr>
          <a:xfrm>
            <a:off x="7209925" y="2247608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-2f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D077612E-E7CF-CC3A-2522-D074D11579CD}"/>
              </a:ext>
            </a:extLst>
          </p:cNvPr>
          <p:cNvCxnSpPr>
            <a:cxnSpLocks/>
          </p:cNvCxnSpPr>
          <p:nvPr/>
        </p:nvCxnSpPr>
        <p:spPr>
          <a:xfrm>
            <a:off x="7213596" y="2647718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Abrir corchete 18">
            <a:extLst>
              <a:ext uri="{FF2B5EF4-FFF2-40B4-BE49-F238E27FC236}">
                <a16:creationId xmlns:a16="http://schemas.microsoft.com/office/drawing/2014/main" id="{A2CF09FF-A048-9FF7-C0DB-F280CD493009}"/>
              </a:ext>
            </a:extLst>
          </p:cNvPr>
          <p:cNvSpPr/>
          <p:nvPr/>
        </p:nvSpPr>
        <p:spPr>
          <a:xfrm>
            <a:off x="8139925" y="1805576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errar corchete 19">
            <a:extLst>
              <a:ext uri="{FF2B5EF4-FFF2-40B4-BE49-F238E27FC236}">
                <a16:creationId xmlns:a16="http://schemas.microsoft.com/office/drawing/2014/main" id="{07DE7C48-0055-8874-A4E5-1C7B654D4295}"/>
              </a:ext>
            </a:extLst>
          </p:cNvPr>
          <p:cNvSpPr/>
          <p:nvPr/>
        </p:nvSpPr>
        <p:spPr>
          <a:xfrm>
            <a:off x="10302564" y="1805576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8D6DF460-5AFA-AA2E-4005-F5EC317AEFA0}"/>
              </a:ext>
            </a:extLst>
          </p:cNvPr>
          <p:cNvSpPr txBox="1"/>
          <p:nvPr/>
        </p:nvSpPr>
        <p:spPr>
          <a:xfrm>
            <a:off x="10458899" y="2277094"/>
            <a:ext cx="10717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-4f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4441E5DD-476C-4DD9-D646-36F9A60F205D}"/>
              </a:ext>
            </a:extLst>
          </p:cNvPr>
          <p:cNvCxnSpPr>
            <a:cxnSpLocks/>
          </p:cNvCxnSpPr>
          <p:nvPr/>
        </p:nvCxnSpPr>
        <p:spPr>
          <a:xfrm>
            <a:off x="10514493" y="2654513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Abrir corchete 23">
            <a:extLst>
              <a:ext uri="{FF2B5EF4-FFF2-40B4-BE49-F238E27FC236}">
                <a16:creationId xmlns:a16="http://schemas.microsoft.com/office/drawing/2014/main" id="{3040CFB1-5913-B4CC-820C-535EAA2E73F5}"/>
              </a:ext>
            </a:extLst>
          </p:cNvPr>
          <p:cNvSpPr/>
          <p:nvPr/>
        </p:nvSpPr>
        <p:spPr>
          <a:xfrm>
            <a:off x="1481680" y="3379808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Cerrar corchete 24">
            <a:extLst>
              <a:ext uri="{FF2B5EF4-FFF2-40B4-BE49-F238E27FC236}">
                <a16:creationId xmlns:a16="http://schemas.microsoft.com/office/drawing/2014/main" id="{F5AD38C4-1C78-C044-B652-0C9245943B5E}"/>
              </a:ext>
            </a:extLst>
          </p:cNvPr>
          <p:cNvSpPr/>
          <p:nvPr/>
        </p:nvSpPr>
        <p:spPr>
          <a:xfrm>
            <a:off x="3644319" y="3379808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7" name="Conector recto de flecha 26">
            <a:extLst>
              <a:ext uri="{FF2B5EF4-FFF2-40B4-BE49-F238E27FC236}">
                <a16:creationId xmlns:a16="http://schemas.microsoft.com/office/drawing/2014/main" id="{0F4D53B0-027F-5070-FADD-082C2FF0EC81}"/>
              </a:ext>
            </a:extLst>
          </p:cNvPr>
          <p:cNvCxnSpPr>
            <a:cxnSpLocks/>
          </p:cNvCxnSpPr>
          <p:nvPr/>
        </p:nvCxnSpPr>
        <p:spPr>
          <a:xfrm>
            <a:off x="1027217" y="4110758"/>
            <a:ext cx="383527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adroTexto 12">
            <a:extLst>
              <a:ext uri="{FF2B5EF4-FFF2-40B4-BE49-F238E27FC236}">
                <a16:creationId xmlns:a16="http://schemas.microsoft.com/office/drawing/2014/main" id="{6C145986-F3FB-F638-CA5F-EE5E8EF8F9B2}"/>
              </a:ext>
            </a:extLst>
          </p:cNvPr>
          <p:cNvSpPr txBox="1"/>
          <p:nvPr/>
        </p:nvSpPr>
        <p:spPr>
          <a:xfrm>
            <a:off x="3890768" y="3701969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7648F15E-AF76-DA95-B766-E200DCFDB24F}"/>
              </a:ext>
            </a:extLst>
          </p:cNvPr>
          <p:cNvCxnSpPr>
            <a:cxnSpLocks/>
          </p:cNvCxnSpPr>
          <p:nvPr/>
        </p:nvCxnSpPr>
        <p:spPr>
          <a:xfrm>
            <a:off x="3894439" y="4102079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Abrir corchete 27">
            <a:extLst>
              <a:ext uri="{FF2B5EF4-FFF2-40B4-BE49-F238E27FC236}">
                <a16:creationId xmlns:a16="http://schemas.microsoft.com/office/drawing/2014/main" id="{C63DD9EA-B6E0-E8C8-D453-FA8BBA026D94}"/>
              </a:ext>
            </a:extLst>
          </p:cNvPr>
          <p:cNvSpPr/>
          <p:nvPr/>
        </p:nvSpPr>
        <p:spPr>
          <a:xfrm>
            <a:off x="4881312" y="3421817"/>
            <a:ext cx="70783" cy="145175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Cerrar corchete 28">
            <a:extLst>
              <a:ext uri="{FF2B5EF4-FFF2-40B4-BE49-F238E27FC236}">
                <a16:creationId xmlns:a16="http://schemas.microsoft.com/office/drawing/2014/main" id="{E2819CBD-C643-68A1-BCBD-F2297A4945FB}"/>
              </a:ext>
            </a:extLst>
          </p:cNvPr>
          <p:cNvSpPr/>
          <p:nvPr/>
        </p:nvSpPr>
        <p:spPr>
          <a:xfrm>
            <a:off x="7043951" y="3421817"/>
            <a:ext cx="70783" cy="145175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E5579D55-CBAA-3C9D-D076-91968FF1FCD2}"/>
              </a:ext>
            </a:extLst>
          </p:cNvPr>
          <p:cNvSpPr txBox="1"/>
          <p:nvPr/>
        </p:nvSpPr>
        <p:spPr>
          <a:xfrm>
            <a:off x="7149225" y="3745533"/>
            <a:ext cx="10703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(1/4)f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31" name="Conector recto de flecha 30">
            <a:extLst>
              <a:ext uri="{FF2B5EF4-FFF2-40B4-BE49-F238E27FC236}">
                <a16:creationId xmlns:a16="http://schemas.microsoft.com/office/drawing/2014/main" id="{E3809127-6FBE-DCBF-25D3-B61087299D83}"/>
              </a:ext>
            </a:extLst>
          </p:cNvPr>
          <p:cNvCxnSpPr>
            <a:cxnSpLocks/>
          </p:cNvCxnSpPr>
          <p:nvPr/>
        </p:nvCxnSpPr>
        <p:spPr>
          <a:xfrm>
            <a:off x="7278964" y="4145643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Abrir corchete 32">
            <a:extLst>
              <a:ext uri="{FF2B5EF4-FFF2-40B4-BE49-F238E27FC236}">
                <a16:creationId xmlns:a16="http://schemas.microsoft.com/office/drawing/2014/main" id="{222EB2FB-6113-A921-935C-28F7AF5EEE86}"/>
              </a:ext>
            </a:extLst>
          </p:cNvPr>
          <p:cNvSpPr/>
          <p:nvPr/>
        </p:nvSpPr>
        <p:spPr>
          <a:xfrm>
            <a:off x="8220875" y="3450094"/>
            <a:ext cx="70783" cy="145175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Cerrar corchete 33">
            <a:extLst>
              <a:ext uri="{FF2B5EF4-FFF2-40B4-BE49-F238E27FC236}">
                <a16:creationId xmlns:a16="http://schemas.microsoft.com/office/drawing/2014/main" id="{165895F8-4589-ED74-5047-F77921890080}"/>
              </a:ext>
            </a:extLst>
          </p:cNvPr>
          <p:cNvSpPr/>
          <p:nvPr/>
        </p:nvSpPr>
        <p:spPr>
          <a:xfrm>
            <a:off x="10920694" y="3450094"/>
            <a:ext cx="70783" cy="145175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28EF1B73-844D-277B-2388-7B18DCD21F39}"/>
              </a:ext>
            </a:extLst>
          </p:cNvPr>
          <p:cNvSpPr txBox="1"/>
          <p:nvPr/>
        </p:nvSpPr>
        <p:spPr>
          <a:xfrm>
            <a:off x="865191" y="1078063"/>
            <a:ext cx="1102948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Per </a:t>
            </a:r>
            <a:r>
              <a:rPr lang="es-ES" sz="2700" dirty="0" err="1">
                <a:latin typeface="Comic Sans MS" panose="030F0702030302020204" pitchFamily="66" charset="0"/>
              </a:rPr>
              <a:t>exemple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  <a:endParaRPr lang="es-ES" dirty="0"/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55095762-D195-D503-EB5B-EFFEA052A686}"/>
              </a:ext>
            </a:extLst>
          </p:cNvPr>
          <p:cNvSpPr txBox="1"/>
          <p:nvPr/>
        </p:nvSpPr>
        <p:spPr>
          <a:xfrm>
            <a:off x="8109149" y="1814767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-1   0 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0  4   3   2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4  0   3   6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99447BB9-D3A2-3034-3DAC-F847B0C75590}"/>
              </a:ext>
            </a:extLst>
          </p:cNvPr>
          <p:cNvSpPr txBox="1"/>
          <p:nvPr/>
        </p:nvSpPr>
        <p:spPr>
          <a:xfrm>
            <a:off x="1483757" y="3379808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-1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0  4   3  2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0  4   3  2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2" name="Título 1">
            <a:extLst>
              <a:ext uri="{FF2B5EF4-FFF2-40B4-BE49-F238E27FC236}">
                <a16:creationId xmlns:a16="http://schemas.microsoft.com/office/drawing/2014/main" id="{BDCDD315-1B89-46B7-DBB7-43F42B1394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303" y="130322"/>
            <a:ext cx="11619369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dirty="0">
                <a:solidFill>
                  <a:srgbClr val="7030A0"/>
                </a:solidFill>
              </a:rPr>
              <a:t>      … el </a:t>
            </a:r>
            <a:r>
              <a:rPr lang="es-ES" dirty="0" err="1">
                <a:solidFill>
                  <a:srgbClr val="7030A0"/>
                </a:solidFill>
              </a:rPr>
              <a:t>mètode</a:t>
            </a:r>
            <a:r>
              <a:rPr lang="es-ES" dirty="0">
                <a:solidFill>
                  <a:srgbClr val="7030A0"/>
                </a:solidFill>
              </a:rPr>
              <a:t> de Gauss</a:t>
            </a:r>
            <a:endParaRPr lang="es-ES" i="1" dirty="0">
              <a:solidFill>
                <a:srgbClr val="7030A0"/>
              </a:solidFill>
            </a:endParaRP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81CD4715-C8EA-B239-B1AC-7BA5AE559000}"/>
              </a:ext>
            </a:extLst>
          </p:cNvPr>
          <p:cNvSpPr txBox="1"/>
          <p:nvPr/>
        </p:nvSpPr>
        <p:spPr>
          <a:xfrm>
            <a:off x="4848549" y="3380743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-1   0  1</a:t>
            </a:r>
          </a:p>
          <a:p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0  4   3  2</a:t>
            </a:r>
          </a:p>
          <a:p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0  0   0  0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DB73AEBC-5D0E-6660-8866-3DFE2903C4AD}"/>
              </a:ext>
            </a:extLst>
          </p:cNvPr>
          <p:cNvSpPr txBox="1"/>
          <p:nvPr/>
        </p:nvSpPr>
        <p:spPr>
          <a:xfrm>
            <a:off x="8182746" y="3429000"/>
            <a:ext cx="3101523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-1   0      1</a:t>
            </a:r>
          </a:p>
          <a:p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0  1  3/4  1/2</a:t>
            </a:r>
          </a:p>
          <a:p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0  0   0      0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FC08F238-8BD5-1B1A-96EB-9D0F669B0CFC}"/>
              </a:ext>
            </a:extLst>
          </p:cNvPr>
          <p:cNvSpPr txBox="1"/>
          <p:nvPr/>
        </p:nvSpPr>
        <p:spPr>
          <a:xfrm>
            <a:off x="11157514" y="3710648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44" name="Conector recto de flecha 43">
            <a:extLst>
              <a:ext uri="{FF2B5EF4-FFF2-40B4-BE49-F238E27FC236}">
                <a16:creationId xmlns:a16="http://schemas.microsoft.com/office/drawing/2014/main" id="{A053DCBF-BB01-B183-E609-553F880C75C2}"/>
              </a:ext>
            </a:extLst>
          </p:cNvPr>
          <p:cNvCxnSpPr>
            <a:cxnSpLocks/>
          </p:cNvCxnSpPr>
          <p:nvPr/>
        </p:nvCxnSpPr>
        <p:spPr>
          <a:xfrm>
            <a:off x="11161185" y="4110758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Abrir corchete 60">
            <a:extLst>
              <a:ext uri="{FF2B5EF4-FFF2-40B4-BE49-F238E27FC236}">
                <a16:creationId xmlns:a16="http://schemas.microsoft.com/office/drawing/2014/main" id="{F087AD3B-0CCF-1C9B-214A-7C0F416B78E6}"/>
              </a:ext>
            </a:extLst>
          </p:cNvPr>
          <p:cNvSpPr/>
          <p:nvPr/>
        </p:nvSpPr>
        <p:spPr>
          <a:xfrm>
            <a:off x="1511411" y="5067303"/>
            <a:ext cx="70783" cy="1451750"/>
          </a:xfrm>
          <a:prstGeom prst="lef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Cerrar corchete 61">
            <a:extLst>
              <a:ext uri="{FF2B5EF4-FFF2-40B4-BE49-F238E27FC236}">
                <a16:creationId xmlns:a16="http://schemas.microsoft.com/office/drawing/2014/main" id="{2DBC24B3-6B4C-0D91-E080-3A822F7D2AA4}"/>
              </a:ext>
            </a:extLst>
          </p:cNvPr>
          <p:cNvSpPr/>
          <p:nvPr/>
        </p:nvSpPr>
        <p:spPr>
          <a:xfrm>
            <a:off x="4327527" y="5107263"/>
            <a:ext cx="70783" cy="1451750"/>
          </a:xfrm>
          <a:prstGeom prst="righ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63" name="Conector recto de flecha 62">
            <a:extLst>
              <a:ext uri="{FF2B5EF4-FFF2-40B4-BE49-F238E27FC236}">
                <a16:creationId xmlns:a16="http://schemas.microsoft.com/office/drawing/2014/main" id="{BFB96099-68DB-6904-7713-EAF694D108CF}"/>
              </a:ext>
            </a:extLst>
          </p:cNvPr>
          <p:cNvCxnSpPr>
            <a:cxnSpLocks/>
          </p:cNvCxnSpPr>
          <p:nvPr/>
        </p:nvCxnSpPr>
        <p:spPr>
          <a:xfrm>
            <a:off x="1056948" y="5798253"/>
            <a:ext cx="383527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CuadroTexto 76">
            <a:extLst>
              <a:ext uri="{FF2B5EF4-FFF2-40B4-BE49-F238E27FC236}">
                <a16:creationId xmlns:a16="http://schemas.microsoft.com/office/drawing/2014/main" id="{95326822-A2C2-C958-25EB-7BFE8D67EEDB}"/>
              </a:ext>
            </a:extLst>
          </p:cNvPr>
          <p:cNvSpPr txBox="1"/>
          <p:nvPr/>
        </p:nvSpPr>
        <p:spPr>
          <a:xfrm>
            <a:off x="1479681" y="5021131"/>
            <a:ext cx="3101523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1  0  3/4  3/2</a:t>
            </a:r>
          </a:p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0  1  3/4  1/2</a:t>
            </a:r>
          </a:p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0  0   0      0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FCFB2FFA-048C-3103-A79B-BD7F199C14E8}"/>
              </a:ext>
            </a:extLst>
          </p:cNvPr>
          <p:cNvSpPr txBox="1"/>
          <p:nvPr/>
        </p:nvSpPr>
        <p:spPr>
          <a:xfrm>
            <a:off x="4866297" y="5968548"/>
            <a:ext cx="1192033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dirty="0" err="1">
                <a:solidFill>
                  <a:srgbClr val="7030A0"/>
                </a:solidFill>
              </a:rPr>
              <a:t>m.e.r.f</a:t>
            </a:r>
            <a:r>
              <a:rPr lang="es-ES" sz="1600" dirty="0">
                <a:solidFill>
                  <a:srgbClr val="7030A0"/>
                </a:solidFill>
              </a:rPr>
              <a:t>.</a:t>
            </a:r>
          </a:p>
        </p:txBody>
      </p:sp>
      <p:sp>
        <p:nvSpPr>
          <p:cNvPr id="79" name="Flecha: hacia la izquierda 78">
            <a:extLst>
              <a:ext uri="{FF2B5EF4-FFF2-40B4-BE49-F238E27FC236}">
                <a16:creationId xmlns:a16="http://schemas.microsoft.com/office/drawing/2014/main" id="{FDAE1AE1-4746-EB25-BC9A-DA2F02B547F9}"/>
              </a:ext>
            </a:extLst>
          </p:cNvPr>
          <p:cNvSpPr/>
          <p:nvPr/>
        </p:nvSpPr>
        <p:spPr>
          <a:xfrm>
            <a:off x="4482636" y="6022437"/>
            <a:ext cx="289252" cy="264100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1" name="CuadroTexto 80">
            <a:extLst>
              <a:ext uri="{FF2B5EF4-FFF2-40B4-BE49-F238E27FC236}">
                <a16:creationId xmlns:a16="http://schemas.microsoft.com/office/drawing/2014/main" id="{56415438-40AD-6647-0289-9A456DDBC9D6}"/>
              </a:ext>
            </a:extLst>
          </p:cNvPr>
          <p:cNvSpPr txBox="1"/>
          <p:nvPr/>
        </p:nvSpPr>
        <p:spPr>
          <a:xfrm>
            <a:off x="8568627" y="5216677"/>
            <a:ext cx="2678283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dirty="0" err="1">
                <a:solidFill>
                  <a:schemeClr val="accent6">
                    <a:lumMod val="75000"/>
                  </a:schemeClr>
                </a:solidFill>
              </a:rPr>
              <a:t>m.e.f</a:t>
            </a:r>
            <a:r>
              <a:rPr lang="es-ES" sz="1600" dirty="0">
                <a:solidFill>
                  <a:schemeClr val="accent6">
                    <a:lumMod val="75000"/>
                  </a:schemeClr>
                </a:solidFill>
              </a:rPr>
              <a:t>., no  </a:t>
            </a:r>
            <a:r>
              <a:rPr lang="es-ES" sz="1600" dirty="0" err="1">
                <a:solidFill>
                  <a:schemeClr val="accent6">
                    <a:lumMod val="75000"/>
                  </a:schemeClr>
                </a:solidFill>
              </a:rPr>
              <a:t>m.e.r.f</a:t>
            </a:r>
            <a:r>
              <a:rPr lang="es-ES" sz="1600" dirty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43830916-1927-8F32-6F24-012C16C2035E}"/>
              </a:ext>
            </a:extLst>
          </p:cNvPr>
          <p:cNvSpPr txBox="1"/>
          <p:nvPr/>
        </p:nvSpPr>
        <p:spPr>
          <a:xfrm>
            <a:off x="5200564" y="5237019"/>
            <a:ext cx="2522703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dirty="0" err="1">
                <a:solidFill>
                  <a:schemeClr val="accent6">
                    <a:lumMod val="75000"/>
                  </a:schemeClr>
                </a:solidFill>
              </a:rPr>
              <a:t>m.e.f</a:t>
            </a:r>
            <a:r>
              <a:rPr lang="es-ES" sz="1600" dirty="0">
                <a:solidFill>
                  <a:schemeClr val="accent6">
                    <a:lumMod val="75000"/>
                  </a:schemeClr>
                </a:solidFill>
              </a:rPr>
              <a:t>., no </a:t>
            </a:r>
            <a:r>
              <a:rPr lang="es-ES" sz="1600" dirty="0" err="1">
                <a:solidFill>
                  <a:schemeClr val="accent6">
                    <a:lumMod val="75000"/>
                  </a:schemeClr>
                </a:solidFill>
              </a:rPr>
              <a:t>m.e.r.f</a:t>
            </a:r>
            <a:r>
              <a:rPr lang="es-ES" sz="1600" dirty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</p:txBody>
      </p:sp>
      <p:sp>
        <p:nvSpPr>
          <p:cNvPr id="83" name="Flecha: hacia arriba 82">
            <a:extLst>
              <a:ext uri="{FF2B5EF4-FFF2-40B4-BE49-F238E27FC236}">
                <a16:creationId xmlns:a16="http://schemas.microsoft.com/office/drawing/2014/main" id="{C8E6FA7B-A80F-D736-C3CB-965B8BD41690}"/>
              </a:ext>
            </a:extLst>
          </p:cNvPr>
          <p:cNvSpPr/>
          <p:nvPr/>
        </p:nvSpPr>
        <p:spPr>
          <a:xfrm>
            <a:off x="5779628" y="4921129"/>
            <a:ext cx="416557" cy="230000"/>
          </a:xfrm>
          <a:prstGeom prst="upArrow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4" name="Flecha: hacia arriba 83">
            <a:extLst>
              <a:ext uri="{FF2B5EF4-FFF2-40B4-BE49-F238E27FC236}">
                <a16:creationId xmlns:a16="http://schemas.microsoft.com/office/drawing/2014/main" id="{542CFBE2-E739-BD3F-56B8-D91023E8F7BA}"/>
              </a:ext>
            </a:extLst>
          </p:cNvPr>
          <p:cNvSpPr/>
          <p:nvPr/>
        </p:nvSpPr>
        <p:spPr>
          <a:xfrm>
            <a:off x="9163353" y="4917404"/>
            <a:ext cx="416557" cy="230000"/>
          </a:xfrm>
          <a:prstGeom prst="upArrow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5" name="CuadroTexto 84">
            <a:extLst>
              <a:ext uri="{FF2B5EF4-FFF2-40B4-BE49-F238E27FC236}">
                <a16:creationId xmlns:a16="http://schemas.microsoft.com/office/drawing/2014/main" id="{AA7F8A1F-F501-7306-3CB8-A94C89CB0989}"/>
              </a:ext>
            </a:extLst>
          </p:cNvPr>
          <p:cNvSpPr txBox="1"/>
          <p:nvPr/>
        </p:nvSpPr>
        <p:spPr>
          <a:xfrm>
            <a:off x="6724810" y="5833138"/>
            <a:ext cx="410400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Com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s’han</a:t>
            </a:r>
            <a:r>
              <a:rPr lang="es-ES" sz="2700" dirty="0">
                <a:latin typeface="Comic Sans MS" panose="030F0702030302020204" pitchFamily="66" charset="0"/>
              </a:rPr>
              <a:t> trobat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totes </a:t>
            </a:r>
            <a:r>
              <a:rPr lang="es-ES" sz="2700" dirty="0" err="1">
                <a:latin typeface="Comic Sans MS" panose="030F0702030302020204" pitchFamily="66" charset="0"/>
              </a:rPr>
              <a:t>aquestes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o.e.f.’s</a:t>
            </a:r>
            <a:r>
              <a:rPr lang="es-ES" sz="2700" dirty="0">
                <a:latin typeface="Comic Sans MS" panose="030F0702030302020204" pitchFamily="66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388170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3" grpId="0" animBg="1"/>
      <p:bldP spid="34" grpId="0" animBg="1"/>
      <p:bldP spid="42" grpId="0"/>
      <p:bldP spid="43" grpId="0"/>
      <p:bldP spid="61" grpId="0" animBg="1"/>
      <p:bldP spid="62" grpId="0" animBg="1"/>
      <p:bldP spid="77" grpId="0"/>
      <p:bldP spid="78" grpId="0"/>
      <p:bldP spid="79" grpId="0" animBg="1"/>
      <p:bldP spid="81" grpId="0"/>
      <p:bldP spid="84" grpId="0" animBg="1"/>
      <p:bldP spid="8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5572ED-320F-889C-E632-AF5F8E830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135" y="130322"/>
            <a:ext cx="11700387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dirty="0">
                <a:solidFill>
                  <a:srgbClr val="7030A0"/>
                </a:solidFill>
              </a:rPr>
              <a:t> Un </a:t>
            </a:r>
            <a:r>
              <a:rPr lang="es-ES" dirty="0" err="1">
                <a:solidFill>
                  <a:srgbClr val="7030A0"/>
                </a:solidFill>
              </a:rPr>
              <a:t>algoritme</a:t>
            </a:r>
            <a:r>
              <a:rPr lang="es-ES" dirty="0">
                <a:solidFill>
                  <a:srgbClr val="7030A0"/>
                </a:solidFill>
              </a:rPr>
              <a:t> pel </a:t>
            </a:r>
            <a:r>
              <a:rPr lang="es-ES" dirty="0" err="1">
                <a:solidFill>
                  <a:srgbClr val="7030A0"/>
                </a:solidFill>
              </a:rPr>
              <a:t>mètode</a:t>
            </a:r>
            <a:r>
              <a:rPr lang="es-ES" dirty="0">
                <a:solidFill>
                  <a:srgbClr val="7030A0"/>
                </a:solidFill>
              </a:rPr>
              <a:t> de Gauss</a:t>
            </a:r>
            <a:endParaRPr lang="es-ES" i="1" dirty="0">
              <a:solidFill>
                <a:srgbClr val="7030A0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2E2C1215-FE6A-5285-0F0A-7572E3CA977E}"/>
              </a:ext>
            </a:extLst>
          </p:cNvPr>
          <p:cNvSpPr txBox="1"/>
          <p:nvPr/>
        </p:nvSpPr>
        <p:spPr>
          <a:xfrm>
            <a:off x="838052" y="989398"/>
            <a:ext cx="11049147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 err="1">
                <a:latin typeface="Comic Sans MS" panose="030F0702030302020204" pitchFamily="66" charset="0"/>
              </a:rPr>
              <a:t>L’algoritme</a:t>
            </a:r>
            <a:r>
              <a:rPr lang="es-ES" sz="2700" dirty="0">
                <a:latin typeface="Comic Sans MS" panose="030F0702030302020204" pitchFamily="66" charset="0"/>
              </a:rPr>
              <a:t> que es va a presentar funciona bé per un cas general,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però potser hi </a:t>
            </a:r>
            <a:r>
              <a:rPr lang="es-ES" sz="2700" dirty="0" err="1">
                <a:latin typeface="Comic Sans MS" panose="030F0702030302020204" pitchFamily="66" charset="0"/>
              </a:rPr>
              <a:t>hagi</a:t>
            </a:r>
            <a:r>
              <a:rPr lang="es-ES" sz="2700" dirty="0">
                <a:latin typeface="Comic Sans MS" panose="030F0702030302020204" pitchFamily="66" charset="0"/>
              </a:rPr>
              <a:t>, en cada cas particular, </a:t>
            </a:r>
            <a:r>
              <a:rPr lang="es-ES" sz="2700" dirty="0" err="1">
                <a:latin typeface="Comic Sans MS" panose="030F0702030302020204" pitchFamily="66" charset="0"/>
              </a:rPr>
              <a:t>o.e.f.’s</a:t>
            </a:r>
            <a:r>
              <a:rPr lang="es-ES" sz="2700" dirty="0">
                <a:latin typeface="Comic Sans MS" panose="030F0702030302020204" pitchFamily="66" charset="0"/>
              </a:rPr>
              <a:t> més </a:t>
            </a:r>
            <a:r>
              <a:rPr lang="es-ES" sz="2700" dirty="0" err="1">
                <a:latin typeface="Comic Sans MS" panose="030F0702030302020204" pitchFamily="66" charset="0"/>
              </a:rPr>
              <a:t>adients</a:t>
            </a:r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que simplifiquen i/o </a:t>
            </a:r>
            <a:r>
              <a:rPr lang="es-ES" sz="2700" dirty="0" err="1">
                <a:latin typeface="Comic Sans MS" panose="030F0702030302020204" pitchFamily="66" charset="0"/>
              </a:rPr>
              <a:t>agilitzen</a:t>
            </a:r>
            <a:r>
              <a:rPr lang="es-ES" sz="2700" dirty="0">
                <a:latin typeface="Comic Sans MS" panose="030F0702030302020204" pitchFamily="66" charset="0"/>
              </a:rPr>
              <a:t> el </a:t>
            </a:r>
            <a:r>
              <a:rPr lang="es-ES" sz="2700" dirty="0" err="1">
                <a:latin typeface="Comic Sans MS" panose="030F0702030302020204" pitchFamily="66" charset="0"/>
              </a:rPr>
              <a:t>procés</a:t>
            </a:r>
            <a:r>
              <a:rPr lang="es-ES" sz="2700" dirty="0">
                <a:latin typeface="Comic Sans MS" panose="030F0702030302020204" pitchFamily="66" charset="0"/>
              </a:rPr>
              <a:t>.</a:t>
            </a:r>
          </a:p>
          <a:p>
            <a:endParaRPr lang="es-ES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C7D10CA3-4D79-5B19-44E6-372A56885E3B}"/>
              </a:ext>
            </a:extLst>
          </p:cNvPr>
          <p:cNvSpPr txBox="1"/>
          <p:nvPr/>
        </p:nvSpPr>
        <p:spPr>
          <a:xfrm>
            <a:off x="838053" y="2439656"/>
            <a:ext cx="10793508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>
                <a:latin typeface="Comic Sans MS" panose="030F0702030302020204" pitchFamily="66" charset="0"/>
              </a:rPr>
              <a:t>La part principal de </a:t>
            </a:r>
            <a:r>
              <a:rPr lang="es-ES" sz="2700" dirty="0" err="1">
                <a:latin typeface="Comic Sans MS" panose="030F0702030302020204" pitchFamily="66" charset="0"/>
              </a:rPr>
              <a:t>l’algoritme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consisteix</a:t>
            </a:r>
            <a:r>
              <a:rPr lang="es-ES" sz="2700" dirty="0">
                <a:latin typeface="Comic Sans MS" panose="030F0702030302020204" pitchFamily="66" charset="0"/>
              </a:rPr>
              <a:t> a veure </a:t>
            </a:r>
            <a:r>
              <a:rPr lang="es-ES" sz="2700" dirty="0" err="1">
                <a:latin typeface="Comic Sans MS" panose="030F0702030302020204" pitchFamily="66" charset="0"/>
              </a:rPr>
              <a:t>quines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o.e.f.’s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cal aplicar </a:t>
            </a:r>
            <a:r>
              <a:rPr lang="es-ES" sz="2700" dirty="0" err="1">
                <a:latin typeface="Comic Sans MS" panose="030F0702030302020204" pitchFamily="66" charset="0"/>
              </a:rPr>
              <a:t>amb</a:t>
            </a:r>
            <a:r>
              <a:rPr lang="es-ES" sz="2700" dirty="0">
                <a:latin typeface="Comic Sans MS" panose="030F0702030302020204" pitchFamily="66" charset="0"/>
              </a:rPr>
              <a:t> la </a:t>
            </a:r>
            <a:r>
              <a:rPr lang="es-ES" sz="2700" dirty="0" err="1">
                <a:latin typeface="Comic Sans MS" panose="030F0702030302020204" pitchFamily="66" charset="0"/>
              </a:rPr>
              <a:t>intenció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d’arribar</a:t>
            </a:r>
            <a:r>
              <a:rPr lang="es-ES" sz="2700" dirty="0">
                <a:latin typeface="Comic Sans MS" panose="030F0702030302020204" pitchFamily="66" charset="0"/>
              </a:rPr>
              <a:t> a una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m.e.f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.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endParaRPr lang="es-ES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1CC8096-DD90-6E1C-DF73-B67625452DF9}"/>
              </a:ext>
            </a:extLst>
          </p:cNvPr>
          <p:cNvSpPr txBox="1"/>
          <p:nvPr/>
        </p:nvSpPr>
        <p:spPr>
          <a:xfrm>
            <a:off x="911578" y="3542056"/>
            <a:ext cx="1079350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Per a </a:t>
            </a:r>
            <a:r>
              <a:rPr lang="es-ES" sz="2700" dirty="0" err="1">
                <a:latin typeface="Comic Sans MS" panose="030F0702030302020204" pitchFamily="66" charset="0"/>
              </a:rPr>
              <a:t>obtenir</a:t>
            </a:r>
            <a:r>
              <a:rPr lang="es-ES" sz="2700" dirty="0">
                <a:latin typeface="Comic Sans MS" panose="030F0702030302020204" pitchFamily="66" charset="0"/>
              </a:rPr>
              <a:t> una 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m.e.r.f</a:t>
            </a:r>
            <a:r>
              <a:rPr lang="es-ES" sz="2700" dirty="0">
                <a:latin typeface="Comic Sans MS" panose="030F0702030302020204" pitchFamily="66" charset="0"/>
              </a:rPr>
              <a:t>. (es parla del </a:t>
            </a:r>
            <a:r>
              <a:rPr lang="es-ES" sz="2700" i="1" dirty="0" err="1">
                <a:latin typeface="Comic Sans MS" panose="030F0702030302020204" pitchFamily="66" charset="0"/>
              </a:rPr>
              <a:t>mètode</a:t>
            </a:r>
            <a:r>
              <a:rPr lang="es-ES" sz="2700" i="1" dirty="0">
                <a:latin typeface="Comic Sans MS" panose="030F0702030302020204" pitchFamily="66" charset="0"/>
              </a:rPr>
              <a:t> de Gauss-</a:t>
            </a:r>
            <a:r>
              <a:rPr lang="es-ES" sz="2700" i="1" dirty="0" err="1">
                <a:latin typeface="Comic Sans MS" panose="030F0702030302020204" pitchFamily="66" charset="0"/>
              </a:rPr>
              <a:t>Jordan</a:t>
            </a:r>
            <a:r>
              <a:rPr lang="es-ES" sz="2700" dirty="0">
                <a:latin typeface="Comic Sans MS" panose="030F0702030302020204" pitchFamily="66" charset="0"/>
              </a:rPr>
              <a:t>),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es </a:t>
            </a:r>
            <a:r>
              <a:rPr lang="es-ES" sz="2700" dirty="0" err="1">
                <a:latin typeface="Comic Sans MS" panose="030F0702030302020204" pitchFamily="66" charset="0"/>
              </a:rPr>
              <a:t>suggereix</a:t>
            </a:r>
            <a:r>
              <a:rPr lang="es-ES" sz="2700" dirty="0">
                <a:latin typeface="Comic Sans MS" panose="030F0702030302020204" pitchFamily="66" charset="0"/>
              </a:rPr>
              <a:t> arribar primer a una </a:t>
            </a:r>
            <a:r>
              <a:rPr lang="es-ES" sz="2700" dirty="0" err="1">
                <a:latin typeface="Comic Sans MS" panose="030F0702030302020204" pitchFamily="66" charset="0"/>
              </a:rPr>
              <a:t>m.e.f</a:t>
            </a:r>
            <a:r>
              <a:rPr lang="es-ES" sz="2700" dirty="0">
                <a:latin typeface="Comic Sans MS" panose="030F0702030302020204" pitchFamily="66" charset="0"/>
              </a:rPr>
              <a:t>., i després aplicar </a:t>
            </a:r>
            <a:r>
              <a:rPr lang="es-ES" sz="2700" dirty="0" err="1">
                <a:latin typeface="Comic Sans MS" panose="030F0702030302020204" pitchFamily="66" charset="0"/>
              </a:rPr>
              <a:t>certes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o.e.f.’s</a:t>
            </a:r>
            <a:r>
              <a:rPr lang="es-ES" sz="2700" dirty="0">
                <a:latin typeface="Comic Sans MS" panose="030F0702030302020204" pitchFamily="66" charset="0"/>
              </a:rPr>
              <a:t> sobre ella fins </a:t>
            </a:r>
            <a:r>
              <a:rPr lang="es-ES" sz="2700" dirty="0" err="1">
                <a:latin typeface="Comic Sans MS" panose="030F0702030302020204" pitchFamily="66" charset="0"/>
              </a:rPr>
              <a:t>aconseguir</a:t>
            </a:r>
            <a:r>
              <a:rPr lang="es-ES" sz="2700" dirty="0">
                <a:latin typeface="Comic Sans MS" panose="030F0702030302020204" pitchFamily="66" charset="0"/>
              </a:rPr>
              <a:t> la </a:t>
            </a:r>
            <a:r>
              <a:rPr lang="es-ES" sz="2700" dirty="0" err="1">
                <a:latin typeface="Comic Sans MS" panose="030F0702030302020204" pitchFamily="66" charset="0"/>
              </a:rPr>
              <a:t>m.e.r.f</a:t>
            </a:r>
            <a:r>
              <a:rPr lang="es-ES" sz="2700" dirty="0">
                <a:latin typeface="Comic Sans MS" panose="030F0702030302020204" pitchFamily="66" charset="0"/>
              </a:rPr>
              <a:t>. </a:t>
            </a:r>
            <a:r>
              <a:rPr lang="es-ES" sz="2700" dirty="0" err="1">
                <a:latin typeface="Comic Sans MS" panose="030F0702030302020204" pitchFamily="66" charset="0"/>
              </a:rPr>
              <a:t>desitjada</a:t>
            </a:r>
            <a:r>
              <a:rPr lang="es-ES" sz="2700" dirty="0">
                <a:latin typeface="Comic Sans MS" panose="030F0702030302020204" pitchFamily="66" charset="0"/>
              </a:rPr>
              <a:t>.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endParaRPr lang="es-ES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7BA0AB9-9CB8-2EEE-3D9F-6C6A26ADF5CF}"/>
              </a:ext>
            </a:extLst>
          </p:cNvPr>
          <p:cNvSpPr txBox="1"/>
          <p:nvPr/>
        </p:nvSpPr>
        <p:spPr>
          <a:xfrm>
            <a:off x="838053" y="5059953"/>
            <a:ext cx="10793508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>
                <a:latin typeface="Comic Sans MS" panose="030F0702030302020204" pitchFamily="66" charset="0"/>
              </a:rPr>
              <a:t>La </a:t>
            </a:r>
            <a:r>
              <a:rPr lang="es-ES" sz="2700" dirty="0" err="1">
                <a:latin typeface="Comic Sans MS" panose="030F0702030302020204" pitchFamily="66" charset="0"/>
              </a:rPr>
              <a:t>següent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observació</a:t>
            </a:r>
            <a:r>
              <a:rPr lang="es-ES" sz="2700" dirty="0">
                <a:latin typeface="Comic Sans MS" panose="030F0702030302020204" pitchFamily="66" charset="0"/>
              </a:rPr>
              <a:t> explica un </a:t>
            </a:r>
            <a:r>
              <a:rPr lang="es-ES" sz="2700" dirty="0" err="1">
                <a:latin typeface="Comic Sans MS" panose="030F0702030302020204" pitchFamily="66" charset="0"/>
              </a:rPr>
              <a:t>tipus</a:t>
            </a:r>
            <a:r>
              <a:rPr lang="es-ES" sz="2700" dirty="0">
                <a:latin typeface="Comic Sans MS" panose="030F0702030302020204" pitchFamily="66" charset="0"/>
              </a:rPr>
              <a:t> de </a:t>
            </a:r>
            <a:r>
              <a:rPr lang="es-ES" sz="2700" dirty="0" err="1">
                <a:latin typeface="Comic Sans MS" panose="030F0702030302020204" pitchFamily="66" charset="0"/>
              </a:rPr>
              <a:t>càlcul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bàsic</a:t>
            </a:r>
            <a:r>
              <a:rPr lang="es-ES" sz="2700" dirty="0">
                <a:latin typeface="Comic Sans MS" panose="030F0702030302020204" pitchFamily="66" charset="0"/>
              </a:rPr>
              <a:t> que es</a:t>
            </a:r>
          </a:p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pot repetir </a:t>
            </a:r>
            <a:r>
              <a:rPr lang="es-ES" sz="2700" dirty="0" err="1">
                <a:latin typeface="Comic Sans MS" panose="030F0702030302020204" pitchFamily="66" charset="0"/>
              </a:rPr>
              <a:t>sovint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13252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3837D1-2660-74EB-A346-4A2FF17C1C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839BCC-2B48-DDDA-91C6-CF28A4CE3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436" y="130322"/>
            <a:ext cx="11273128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dirty="0">
                <a:solidFill>
                  <a:srgbClr val="7030A0"/>
                </a:solidFill>
              </a:rPr>
              <a:t>… un </a:t>
            </a:r>
            <a:r>
              <a:rPr lang="es-ES" dirty="0" err="1">
                <a:solidFill>
                  <a:srgbClr val="7030A0"/>
                </a:solidFill>
              </a:rPr>
              <a:t>algoritme</a:t>
            </a:r>
            <a:r>
              <a:rPr lang="es-ES" dirty="0">
                <a:solidFill>
                  <a:srgbClr val="7030A0"/>
                </a:solidFill>
              </a:rPr>
              <a:t> pel </a:t>
            </a:r>
            <a:r>
              <a:rPr lang="es-ES" dirty="0" err="1">
                <a:solidFill>
                  <a:srgbClr val="7030A0"/>
                </a:solidFill>
              </a:rPr>
              <a:t>mètode</a:t>
            </a:r>
            <a:r>
              <a:rPr lang="es-ES" dirty="0">
                <a:solidFill>
                  <a:srgbClr val="7030A0"/>
                </a:solidFill>
              </a:rPr>
              <a:t> de Gauss</a:t>
            </a:r>
            <a:endParaRPr lang="es-ES" i="1" dirty="0">
              <a:solidFill>
                <a:srgbClr val="7030A0"/>
              </a:solidFill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DDED0F5-BF8D-7006-86EE-61CDD3B079FA}"/>
              </a:ext>
            </a:extLst>
          </p:cNvPr>
          <p:cNvSpPr txBox="1"/>
          <p:nvPr/>
        </p:nvSpPr>
        <p:spPr>
          <a:xfrm>
            <a:off x="459436" y="1080806"/>
            <a:ext cx="11273128" cy="38318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  </a:t>
            </a:r>
            <a:r>
              <a:rPr lang="es-ES" sz="2700" b="1" i="1" u="sng" dirty="0" err="1">
                <a:latin typeface="Comic Sans MS" panose="030F0702030302020204" pitchFamily="66" charset="0"/>
              </a:rPr>
              <a:t>Observació</a:t>
            </a:r>
            <a:r>
              <a:rPr lang="es-ES" sz="2700" b="1" i="1" u="sng" dirty="0">
                <a:latin typeface="Comic Sans MS" panose="030F0702030302020204" pitchFamily="66" charset="0"/>
              </a:rPr>
              <a:t> [$]</a:t>
            </a:r>
            <a:r>
              <a:rPr lang="es-ES" sz="2700" dirty="0">
                <a:latin typeface="Comic Sans MS" panose="030F0702030302020204" pitchFamily="66" charset="0"/>
              </a:rPr>
              <a:t>.  Si una columna </a:t>
            </a:r>
            <a:r>
              <a:rPr lang="es-ES" sz="2700" dirty="0" err="1">
                <a:latin typeface="Comic Sans MS" panose="030F0702030302020204" pitchFamily="66" charset="0"/>
              </a:rPr>
              <a:t>d’una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 A  és del </a:t>
            </a:r>
            <a:r>
              <a:rPr lang="es-ES" sz="2700" dirty="0" err="1">
                <a:latin typeface="Comic Sans MS" panose="030F0702030302020204" pitchFamily="66" charset="0"/>
              </a:rPr>
              <a:t>tipus</a:t>
            </a:r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          </a:t>
            </a:r>
            <a:r>
              <a:rPr lang="es-ES" sz="2700" dirty="0" err="1">
                <a:latin typeface="Comic Sans MS" panose="030F0702030302020204" pitchFamily="66" charset="0"/>
              </a:rPr>
              <a:t>amb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b</a:t>
            </a:r>
            <a:r>
              <a:rPr lang="es-ES" sz="2700" b="1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i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≠0,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b</a:t>
            </a:r>
            <a:r>
              <a:rPr lang="es-ES" sz="2700" baseline="-25000" dirty="0">
                <a:solidFill>
                  <a:srgbClr val="7030A0"/>
                </a:solidFill>
                <a:latin typeface="Comic Sans MS" panose="030F0702030302020204" pitchFamily="66" charset="0"/>
              </a:rPr>
              <a:t>j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≠0, i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voler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emprar  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b</a:t>
            </a:r>
            <a:r>
              <a:rPr lang="es-ES" sz="2700" b="1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i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per “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fer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zero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” a  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b</a:t>
            </a:r>
            <a:r>
              <a:rPr lang="es-ES" sz="2700" baseline="-25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j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n’hi</a:t>
            </a:r>
            <a:r>
              <a:rPr lang="es-ES" sz="2700" dirty="0">
                <a:latin typeface="Comic Sans MS" panose="030F0702030302020204" pitchFamily="66" charset="0"/>
              </a:rPr>
              <a:t> ha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prou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amb</a:t>
            </a:r>
            <a:r>
              <a:rPr lang="es-ES" sz="2700" dirty="0">
                <a:latin typeface="Comic Sans MS" panose="030F0702030302020204" pitchFamily="66" charset="0"/>
              </a:rPr>
              <a:t> aplicar </a:t>
            </a:r>
            <a:r>
              <a:rPr lang="es-ES" sz="2700" dirty="0" err="1">
                <a:latin typeface="Comic Sans MS" panose="030F0702030302020204" pitchFamily="66" charset="0"/>
              </a:rPr>
              <a:t>l’o.e.f</a:t>
            </a:r>
            <a:r>
              <a:rPr lang="es-ES" sz="2700" dirty="0">
                <a:latin typeface="Comic Sans MS" panose="030F0702030302020204" pitchFamily="66" charset="0"/>
              </a:rPr>
              <a:t>.  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A</a:t>
            </a:r>
            <a:r>
              <a:rPr lang="es-ES" sz="2700" dirty="0">
                <a:latin typeface="Comic Sans MS" panose="030F0702030302020204" pitchFamily="66" charset="0"/>
              </a:rPr>
              <a:t>                        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A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’</a:t>
            </a:r>
            <a:r>
              <a:rPr lang="es-ES" sz="2700" dirty="0">
                <a:latin typeface="Comic Sans MS" panose="030F0702030302020204" pitchFamily="66" charset="0"/>
              </a:rPr>
              <a:t>    per “</a:t>
            </a:r>
            <a:r>
              <a:rPr lang="es-ES" sz="2700" dirty="0" err="1">
                <a:latin typeface="Comic Sans MS" panose="030F0702030302020204" pitchFamily="66" charset="0"/>
              </a:rPr>
              <a:t>anul∙lar</a:t>
            </a:r>
            <a:r>
              <a:rPr lang="es-ES" sz="2700" dirty="0">
                <a:latin typeface="Comic Sans MS" panose="030F0702030302020204" pitchFamily="66" charset="0"/>
              </a:rPr>
              <a:t>”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b</a:t>
            </a:r>
            <a:r>
              <a:rPr lang="es-ES" sz="2400" baseline="-25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j</a:t>
            </a:r>
            <a:r>
              <a:rPr lang="es-ES" sz="2400" baseline="-25000" dirty="0">
                <a:latin typeface="Comic Sans MS" panose="030F0702030302020204" pitchFamily="66" charset="0"/>
              </a:rPr>
              <a:t> </a:t>
            </a:r>
            <a:r>
              <a:rPr lang="es-ES" sz="2400" dirty="0">
                <a:latin typeface="Comic Sans MS" panose="030F0702030302020204" pitchFamily="66" charset="0"/>
              </a:rPr>
              <a:t>.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36F61869-F26F-9821-87B8-ACCEF495C4AE}"/>
              </a:ext>
            </a:extLst>
          </p:cNvPr>
          <p:cNvSpPr/>
          <p:nvPr/>
        </p:nvSpPr>
        <p:spPr>
          <a:xfrm>
            <a:off x="830752" y="1709309"/>
            <a:ext cx="70783" cy="25308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247ACD62-FEFE-3D0A-635C-24E9611D1ADC}"/>
              </a:ext>
            </a:extLst>
          </p:cNvPr>
          <p:cNvSpPr/>
          <p:nvPr/>
        </p:nvSpPr>
        <p:spPr>
          <a:xfrm>
            <a:off x="1496187" y="1709309"/>
            <a:ext cx="70783" cy="25308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1BBEDD3C-2E22-0E57-317F-D64572C5D1AB}"/>
              </a:ext>
            </a:extLst>
          </p:cNvPr>
          <p:cNvSpPr txBox="1"/>
          <p:nvPr/>
        </p:nvSpPr>
        <p:spPr>
          <a:xfrm>
            <a:off x="830752" y="1737847"/>
            <a:ext cx="2470356" cy="273921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latin typeface="Comic Sans MS" panose="030F0702030302020204" pitchFamily="66" charset="0"/>
              </a:rPr>
              <a:t>b</a:t>
            </a:r>
            <a:r>
              <a:rPr lang="es-ES" sz="2400" baseline="-25000" dirty="0">
                <a:latin typeface="Comic Sans MS" panose="030F0702030302020204" pitchFamily="66" charset="0"/>
              </a:rPr>
              <a:t>1</a:t>
            </a:r>
            <a:r>
              <a:rPr lang="es-ES" sz="2400" dirty="0">
                <a:latin typeface="Comic Sans MS" panose="030F0702030302020204" pitchFamily="66" charset="0"/>
              </a:rPr>
              <a:t>              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 …        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 </a:t>
            </a:r>
            <a:r>
              <a:rPr lang="es-ES" sz="24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b</a:t>
            </a:r>
            <a:r>
              <a:rPr lang="es-ES" sz="2400" b="1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i</a:t>
            </a:r>
            <a:endParaRPr lang="es-ES" sz="2400" b="1" baseline="-25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r>
              <a:rPr lang="es-ES" sz="2400" dirty="0">
                <a:latin typeface="Comic Sans MS" panose="030F0702030302020204" pitchFamily="66" charset="0"/>
              </a:rPr>
              <a:t>  …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b</a:t>
            </a:r>
            <a:r>
              <a:rPr lang="es-ES" sz="2400" baseline="-25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j</a:t>
            </a:r>
            <a:endParaRPr lang="es-ES" sz="2400" baseline="-250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r>
              <a:rPr lang="es-ES" sz="2400" dirty="0">
                <a:latin typeface="Comic Sans MS" panose="030F0702030302020204" pitchFamily="66" charset="0"/>
              </a:rPr>
              <a:t>  … 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BA8083F1-196C-C8DE-294D-D554B50DACBF}"/>
              </a:ext>
            </a:extLst>
          </p:cNvPr>
          <p:cNvSpPr txBox="1"/>
          <p:nvPr/>
        </p:nvSpPr>
        <p:spPr>
          <a:xfrm>
            <a:off x="5163731" y="4010039"/>
            <a:ext cx="23624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8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j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- (</a:t>
            </a:r>
            <a:r>
              <a:rPr lang="es-ES" sz="28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b</a:t>
            </a:r>
            <a:r>
              <a:rPr lang="es-ES" sz="2800" baseline="-25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j</a:t>
            </a:r>
            <a:r>
              <a:rPr lang="es-ES" sz="2800" baseline="-25000" dirty="0"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/</a:t>
            </a:r>
            <a:r>
              <a:rPr lang="es-ES" sz="2800" baseline="-25000" dirty="0">
                <a:latin typeface="Comic Sans MS" panose="030F0702030302020204" pitchFamily="66" charset="0"/>
              </a:rPr>
              <a:t> </a:t>
            </a:r>
            <a:r>
              <a:rPr lang="es-ES" sz="28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b</a:t>
            </a:r>
            <a:r>
              <a:rPr lang="es-ES" sz="2800" b="1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i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)</a:t>
            </a:r>
            <a:r>
              <a:rPr lang="es-ES" sz="28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8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i</a:t>
            </a:r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C88D8099-5D7E-3762-3BA5-0621503658A3}"/>
              </a:ext>
            </a:extLst>
          </p:cNvPr>
          <p:cNvCxnSpPr>
            <a:cxnSpLocks/>
          </p:cNvCxnSpPr>
          <p:nvPr/>
        </p:nvCxnSpPr>
        <p:spPr>
          <a:xfrm>
            <a:off x="5254166" y="4647616"/>
            <a:ext cx="2272048" cy="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adroTexto 12">
            <a:extLst>
              <a:ext uri="{FF2B5EF4-FFF2-40B4-BE49-F238E27FC236}">
                <a16:creationId xmlns:a16="http://schemas.microsoft.com/office/drawing/2014/main" id="{DBB613F4-C331-D1D0-F08B-9C4936E1BCC1}"/>
              </a:ext>
            </a:extLst>
          </p:cNvPr>
          <p:cNvSpPr txBox="1"/>
          <p:nvPr/>
        </p:nvSpPr>
        <p:spPr>
          <a:xfrm>
            <a:off x="533684" y="5134099"/>
            <a:ext cx="112731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  </a:t>
            </a:r>
            <a:r>
              <a:rPr lang="es-ES" sz="2700" dirty="0">
                <a:latin typeface="Comic Sans MS" panose="030F0702030302020204" pitchFamily="66" charset="0"/>
              </a:rPr>
              <a:t>En </a:t>
            </a:r>
            <a:r>
              <a:rPr lang="es-ES" sz="2700" dirty="0" err="1">
                <a:latin typeface="Comic Sans MS" panose="030F0702030302020204" pitchFamily="66" charset="0"/>
              </a:rPr>
              <a:t>efecte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l’element</a:t>
            </a:r>
            <a:r>
              <a:rPr lang="es-ES" sz="2700" dirty="0">
                <a:latin typeface="Comic Sans MS" panose="030F0702030302020204" pitchFamily="66" charset="0"/>
              </a:rPr>
              <a:t> de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de fila j en A’, en la columna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considerada, </a:t>
            </a:r>
            <a:r>
              <a:rPr lang="es-ES" sz="2700" dirty="0" err="1">
                <a:latin typeface="Comic Sans MS" panose="030F0702030302020204" pitchFamily="66" charset="0"/>
              </a:rPr>
              <a:t>valdrà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8AAD10FA-E598-ACA3-A9BA-1722D98D920B}"/>
              </a:ext>
            </a:extLst>
          </p:cNvPr>
          <p:cNvSpPr txBox="1"/>
          <p:nvPr/>
        </p:nvSpPr>
        <p:spPr>
          <a:xfrm>
            <a:off x="4189041" y="5982646"/>
            <a:ext cx="43118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b</a:t>
            </a:r>
            <a:r>
              <a:rPr lang="es-ES" sz="2800" baseline="-25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j</a:t>
            </a:r>
            <a:r>
              <a:rPr lang="es-ES" sz="2800" dirty="0">
                <a:latin typeface="Comic Sans MS" panose="030F0702030302020204" pitchFamily="66" charset="0"/>
              </a:rPr>
              <a:t>- (</a:t>
            </a:r>
            <a:r>
              <a:rPr lang="es-ES" sz="28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b</a:t>
            </a:r>
            <a:r>
              <a:rPr lang="es-ES" sz="2800" baseline="-25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j</a:t>
            </a:r>
            <a:r>
              <a:rPr lang="es-ES" sz="2800" baseline="-25000" dirty="0">
                <a:latin typeface="Comic Sans MS" panose="030F0702030302020204" pitchFamily="66" charset="0"/>
              </a:rPr>
              <a:t> </a:t>
            </a:r>
            <a:r>
              <a:rPr lang="es-ES" sz="2800" dirty="0">
                <a:latin typeface="Comic Sans MS" panose="030F0702030302020204" pitchFamily="66" charset="0"/>
              </a:rPr>
              <a:t>/</a:t>
            </a:r>
            <a:r>
              <a:rPr lang="es-ES" sz="2800" baseline="-25000" dirty="0">
                <a:latin typeface="Comic Sans MS" panose="030F0702030302020204" pitchFamily="66" charset="0"/>
              </a:rPr>
              <a:t> </a:t>
            </a:r>
            <a:r>
              <a:rPr lang="es-ES" sz="28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b</a:t>
            </a:r>
            <a:r>
              <a:rPr lang="es-ES" sz="2800" b="1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i</a:t>
            </a:r>
            <a:r>
              <a:rPr lang="es-ES" sz="2800" dirty="0">
                <a:latin typeface="Comic Sans MS" panose="030F0702030302020204" pitchFamily="66" charset="0"/>
              </a:rPr>
              <a:t>)</a:t>
            </a:r>
            <a:r>
              <a:rPr lang="es-ES" sz="2800" baseline="-25000" dirty="0">
                <a:latin typeface="Comic Sans MS" panose="030F0702030302020204" pitchFamily="66" charset="0"/>
              </a:rPr>
              <a:t> </a:t>
            </a:r>
            <a:r>
              <a:rPr lang="es-ES" sz="28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b</a:t>
            </a:r>
            <a:r>
              <a:rPr lang="es-ES" sz="2800" b="1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i</a:t>
            </a:r>
            <a:r>
              <a:rPr lang="es-ES" sz="2800" b="1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b="1" dirty="0">
                <a:latin typeface="Comic Sans MS" panose="030F0702030302020204" pitchFamily="66" charset="0"/>
              </a:rPr>
              <a:t>=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b</a:t>
            </a:r>
            <a:r>
              <a:rPr lang="es-ES" sz="2800" baseline="-25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j</a:t>
            </a:r>
            <a:r>
              <a:rPr lang="es-ES" sz="2800" dirty="0">
                <a:latin typeface="Comic Sans MS" panose="030F0702030302020204" pitchFamily="66" charset="0"/>
              </a:rPr>
              <a:t>- </a:t>
            </a:r>
            <a:r>
              <a:rPr lang="es-ES" sz="28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b</a:t>
            </a:r>
            <a:r>
              <a:rPr lang="es-ES" sz="2800" baseline="-25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j</a:t>
            </a:r>
            <a:r>
              <a:rPr lang="es-ES" sz="2800" baseline="-250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latin typeface="Comic Sans MS" panose="030F0702030302020204" pitchFamily="66" charset="0"/>
              </a:rPr>
              <a:t>= 0.</a:t>
            </a:r>
            <a:r>
              <a:rPr lang="es-ES" sz="28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68737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02C7122F-ABE4-D4F0-F91D-A7B9823DEF5A}"/>
              </a:ext>
            </a:extLst>
          </p:cNvPr>
          <p:cNvSpPr txBox="1"/>
          <p:nvPr/>
        </p:nvSpPr>
        <p:spPr>
          <a:xfrm>
            <a:off x="1057784" y="1323858"/>
            <a:ext cx="10334634" cy="93871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 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Sigui  </a:t>
            </a:r>
            <a:r>
              <a:rPr lang="es-ES" sz="2700" noProof="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∈</a:t>
            </a:r>
            <a:r>
              <a:rPr lang="es-ES" sz="2700" dirty="0">
                <a:solidFill>
                  <a:srgbClr val="7030A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solidFill>
                  <a:srgbClr val="7030A0"/>
                </a:solidFill>
                <a:latin typeface="Comic Sans MS" panose="030F0702030302020204" pitchFamily="66" charset="0"/>
              </a:rPr>
              <a:t>K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(m x n)</a:t>
            </a:r>
            <a:r>
              <a:rPr lang="es-ES" sz="2700" noProof="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noProof="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una </a:t>
            </a:r>
            <a:r>
              <a:rPr lang="es-ES" sz="2700" noProof="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matriu</a:t>
            </a:r>
            <a:r>
              <a:rPr lang="es-ES" sz="2700" noProof="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a la </a:t>
            </a:r>
            <a:r>
              <a:rPr lang="es-ES" sz="2700" noProof="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qual</a:t>
            </a:r>
            <a:r>
              <a:rPr lang="es-ES" sz="2700" noProof="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noProof="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volem</a:t>
            </a:r>
            <a:r>
              <a:rPr lang="es-ES" sz="2700" noProof="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aplicar</a:t>
            </a:r>
          </a:p>
          <a:p>
            <a:pPr lvl="0">
              <a:defRPr/>
            </a:pPr>
            <a:r>
              <a:rPr lang="es-ES" sz="2700" noProof="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noProof="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successives</a:t>
            </a:r>
            <a:r>
              <a:rPr lang="es-ES" sz="2700" noProof="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noProof="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o.e.f.’s</a:t>
            </a:r>
            <a:r>
              <a:rPr lang="es-ES" sz="2700" noProof="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fins</a:t>
            </a:r>
            <a:r>
              <a:rPr lang="es-ES" sz="2700" noProof="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noProof="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aconseguir</a:t>
            </a:r>
            <a:r>
              <a:rPr lang="es-ES" sz="2700" noProof="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una 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.</a:t>
            </a:r>
            <a:r>
              <a:rPr kumimoji="0" lang="es-ES" sz="27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e.f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.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EDF85C72-A77A-3B5B-167E-3EBCB07563CC}"/>
              </a:ext>
            </a:extLst>
          </p:cNvPr>
          <p:cNvSpPr txBox="1"/>
          <p:nvPr/>
        </p:nvSpPr>
        <p:spPr>
          <a:xfrm>
            <a:off x="1057784" y="2533063"/>
            <a:ext cx="10793508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>
                <a:latin typeface="Comic Sans MS" panose="030F0702030302020204" pitchFamily="66" charset="0"/>
              </a:rPr>
              <a:t>En cada </a:t>
            </a:r>
            <a:r>
              <a:rPr lang="es-ES" sz="2700" dirty="0" err="1">
                <a:latin typeface="Comic Sans MS" panose="030F0702030302020204" pitchFamily="66" charset="0"/>
              </a:rPr>
              <a:t>pas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anomenarem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X</a:t>
            </a:r>
            <a:r>
              <a:rPr lang="es-ES" sz="2700" dirty="0">
                <a:latin typeface="Comic Sans MS" panose="030F0702030302020204" pitchFamily="66" charset="0"/>
              </a:rPr>
              <a:t> a la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resultant</a:t>
            </a:r>
            <a:r>
              <a:rPr lang="es-ES" sz="2700" dirty="0">
                <a:latin typeface="Comic Sans MS" panose="030F0702030302020204" pitchFamily="66" charset="0"/>
              </a:rPr>
              <a:t> (després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d’aplicar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o.e.f.’s</a:t>
            </a:r>
            <a:r>
              <a:rPr lang="es-ES" sz="2700" dirty="0">
                <a:latin typeface="Comic Sans MS" panose="030F0702030302020204" pitchFamily="66" charset="0"/>
              </a:rPr>
              <a:t> sobre A), </a:t>
            </a:r>
            <a:r>
              <a:rPr lang="es-ES" sz="2700" dirty="0" err="1">
                <a:latin typeface="Comic Sans MS" panose="030F0702030302020204" pitchFamily="66" charset="0"/>
              </a:rPr>
              <a:t>sent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X(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i,j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)</a:t>
            </a:r>
            <a:r>
              <a:rPr lang="es-ES" sz="2700" dirty="0">
                <a:latin typeface="Comic Sans MS" panose="030F0702030302020204" pitchFamily="66" charset="0"/>
              </a:rPr>
              <a:t> el </a:t>
            </a:r>
            <a:r>
              <a:rPr lang="es-ES" sz="2700" dirty="0" err="1">
                <a:latin typeface="Comic Sans MS" panose="030F0702030302020204" pitchFamily="66" charset="0"/>
              </a:rPr>
              <a:t>seu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element</a:t>
            </a:r>
            <a:r>
              <a:rPr lang="es-ES" sz="2700" dirty="0">
                <a:latin typeface="Comic Sans MS" panose="030F0702030302020204" pitchFamily="66" charset="0"/>
              </a:rPr>
              <a:t> de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de fila “i”, columna “j”.</a:t>
            </a:r>
            <a:endParaRPr lang="es-ES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24E7DD0-E614-322F-DA7A-9BBB78C0D3FF}"/>
              </a:ext>
            </a:extLst>
          </p:cNvPr>
          <p:cNvSpPr txBox="1"/>
          <p:nvPr/>
        </p:nvSpPr>
        <p:spPr>
          <a:xfrm>
            <a:off x="1057784" y="3988238"/>
            <a:ext cx="10793508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I </a:t>
            </a:r>
            <a:r>
              <a:rPr lang="es-ES" sz="2700" dirty="0" err="1">
                <a:latin typeface="Comic Sans MS" panose="030F0702030302020204" pitchFamily="66" charset="0"/>
              </a:rPr>
              <a:t>denotarem</a:t>
            </a:r>
            <a:r>
              <a:rPr lang="es-ES" sz="2700" dirty="0">
                <a:latin typeface="Comic Sans MS" panose="030F0702030302020204" pitchFamily="66" charset="0"/>
              </a:rPr>
              <a:t> per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(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ir,ic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) </a:t>
            </a:r>
            <a:r>
              <a:rPr lang="es-ES" sz="2700" dirty="0" err="1">
                <a:latin typeface="Comic Sans MS" panose="030F0702030302020204" pitchFamily="66" charset="0"/>
              </a:rPr>
              <a:t>els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índexs</a:t>
            </a:r>
            <a:r>
              <a:rPr lang="es-ES" sz="2700" dirty="0">
                <a:latin typeface="Comic Sans MS" panose="030F0702030302020204" pitchFamily="66" charset="0"/>
              </a:rPr>
              <a:t> de fila i columna que es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consideren en cada </a:t>
            </a:r>
            <a:r>
              <a:rPr lang="es-ES" sz="2700" dirty="0" err="1">
                <a:latin typeface="Comic Sans MS" panose="030F0702030302020204" pitchFamily="66" charset="0"/>
              </a:rPr>
              <a:t>pas</a:t>
            </a:r>
            <a:r>
              <a:rPr lang="es-ES" sz="2700" dirty="0">
                <a:latin typeface="Comic Sans MS" panose="030F0702030302020204" pitchFamily="66" charset="0"/>
              </a:rPr>
              <a:t> de </a:t>
            </a:r>
            <a:r>
              <a:rPr lang="es-ES" sz="2700" dirty="0" err="1">
                <a:latin typeface="Comic Sans MS" panose="030F0702030302020204" pitchFamily="66" charset="0"/>
              </a:rPr>
              <a:t>l’algoritme</a:t>
            </a:r>
            <a:r>
              <a:rPr lang="es-ES" sz="2700" dirty="0">
                <a:latin typeface="Comic Sans MS" panose="030F0702030302020204" pitchFamily="66" charset="0"/>
              </a:rPr>
              <a:t> (</a:t>
            </a:r>
            <a:r>
              <a:rPr lang="es-ES" sz="2700" dirty="0" err="1">
                <a:latin typeface="Comic Sans MS" panose="030F0702030302020204" pitchFamily="66" charset="0"/>
              </a:rPr>
              <a:t>amb</a:t>
            </a:r>
            <a:r>
              <a:rPr lang="es-ES" sz="2700" dirty="0">
                <a:latin typeface="Comic Sans MS" panose="030F0702030302020204" pitchFamily="66" charset="0"/>
              </a:rPr>
              <a:t> la </a:t>
            </a:r>
            <a:r>
              <a:rPr lang="es-ES" sz="2700" dirty="0" err="1">
                <a:latin typeface="Comic Sans MS" panose="030F0702030302020204" pitchFamily="66" charset="0"/>
              </a:rPr>
              <a:t>intenció</a:t>
            </a:r>
            <a:r>
              <a:rPr lang="es-ES" sz="2700" dirty="0">
                <a:latin typeface="Comic Sans MS" panose="030F0702030302020204" pitchFamily="66" charset="0"/>
              </a:rPr>
              <a:t> de situar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allí un </a:t>
            </a:r>
            <a:r>
              <a:rPr lang="es-ES" sz="2700" dirty="0" err="1">
                <a:latin typeface="Comic Sans MS" panose="030F0702030302020204" pitchFamily="66" charset="0"/>
              </a:rPr>
              <a:t>pivot</a:t>
            </a:r>
            <a:r>
              <a:rPr lang="es-ES" sz="2700" dirty="0">
                <a:latin typeface="Comic Sans MS" panose="030F0702030302020204" pitchFamily="66" charset="0"/>
              </a:rPr>
              <a:t>).</a:t>
            </a:r>
          </a:p>
          <a:p>
            <a:endParaRPr lang="es-ES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B0D16665-65AE-EDF2-A916-59D3D1658F5C}"/>
              </a:ext>
            </a:extLst>
          </p:cNvPr>
          <p:cNvSpPr txBox="1"/>
          <p:nvPr/>
        </p:nvSpPr>
        <p:spPr>
          <a:xfrm>
            <a:off x="1057784" y="5467930"/>
            <a:ext cx="1079350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L’algoritme</a:t>
            </a:r>
            <a:r>
              <a:rPr lang="es-ES" sz="2700" dirty="0">
                <a:latin typeface="Comic Sans MS" panose="030F0702030302020204" pitchFamily="66" charset="0"/>
              </a:rPr>
              <a:t> comença </a:t>
            </a:r>
            <a:r>
              <a:rPr lang="es-ES" sz="2700" dirty="0" err="1">
                <a:latin typeface="Comic Sans MS" panose="030F0702030302020204" pitchFamily="66" charset="0"/>
              </a:rPr>
              <a:t>amb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X=A</a:t>
            </a:r>
            <a:r>
              <a:rPr lang="es-ES" sz="2700" dirty="0">
                <a:latin typeface="Comic Sans MS" panose="030F0702030302020204" pitchFamily="66" charset="0"/>
              </a:rPr>
              <a:t>  i </a:t>
            </a:r>
            <a:r>
              <a:rPr lang="es-ES" sz="2700" dirty="0" err="1">
                <a:latin typeface="Comic Sans MS" panose="030F0702030302020204" pitchFamily="66" charset="0"/>
              </a:rPr>
              <a:t>amb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(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ir,ic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)=(1,1) 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  <a:p>
            <a:endParaRPr lang="es-ES" dirty="0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F9254653-E3A4-F8C6-672B-F22C462B3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436" y="130322"/>
            <a:ext cx="11273128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dirty="0">
                <a:solidFill>
                  <a:srgbClr val="7030A0"/>
                </a:solidFill>
              </a:rPr>
              <a:t>… un </a:t>
            </a:r>
            <a:r>
              <a:rPr lang="es-ES" dirty="0" err="1">
                <a:solidFill>
                  <a:srgbClr val="7030A0"/>
                </a:solidFill>
              </a:rPr>
              <a:t>algoritme</a:t>
            </a:r>
            <a:r>
              <a:rPr lang="es-ES" dirty="0">
                <a:solidFill>
                  <a:srgbClr val="7030A0"/>
                </a:solidFill>
              </a:rPr>
              <a:t> pel </a:t>
            </a:r>
            <a:r>
              <a:rPr lang="es-ES" dirty="0" err="1">
                <a:solidFill>
                  <a:srgbClr val="7030A0"/>
                </a:solidFill>
              </a:rPr>
              <a:t>mètode</a:t>
            </a:r>
            <a:r>
              <a:rPr lang="es-ES" dirty="0">
                <a:solidFill>
                  <a:srgbClr val="7030A0"/>
                </a:solidFill>
              </a:rPr>
              <a:t> de Gauss</a:t>
            </a:r>
            <a:endParaRPr lang="es-ES" i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581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C9016E-8B68-01E4-2214-8298A666EA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12D9891E-C31A-2FB1-871F-4AC4A418C908}"/>
              </a:ext>
            </a:extLst>
          </p:cNvPr>
          <p:cNvSpPr txBox="1"/>
          <p:nvPr/>
        </p:nvSpPr>
        <p:spPr>
          <a:xfrm>
            <a:off x="271203" y="1116453"/>
            <a:ext cx="3140590" cy="507831"/>
          </a:xfrm>
          <a:prstGeom prst="rect">
            <a:avLst/>
          </a:prstGeom>
          <a:noFill/>
          <a:ln w="15875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És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X(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ir,ic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)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≠ 0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?</a:t>
            </a: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C511ED98-37CF-EC70-5ADE-D1B22CC093F5}"/>
              </a:ext>
            </a:extLst>
          </p:cNvPr>
          <p:cNvSpPr txBox="1"/>
          <p:nvPr/>
        </p:nvSpPr>
        <p:spPr>
          <a:xfrm>
            <a:off x="2589948" y="1965237"/>
            <a:ext cx="9231674" cy="1754326"/>
          </a:xfrm>
          <a:prstGeom prst="rect">
            <a:avLst/>
          </a:prstGeom>
          <a:noFill/>
          <a:ln w="158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Per a tota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i &gt; ir  </a:t>
            </a:r>
            <a:r>
              <a:rPr lang="es-ES" sz="2700" dirty="0">
                <a:latin typeface="Comic Sans MS" panose="030F0702030302020204" pitchFamily="66" charset="0"/>
              </a:rPr>
              <a:t>tal que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X(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i,ic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)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≠ 0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(si hi ha alguna):</a:t>
            </a:r>
          </a:p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“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anul∙lar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”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X(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i,ic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)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emprant</a:t>
            </a:r>
            <a:r>
              <a:rPr lang="es-ES" sz="2700" dirty="0">
                <a:latin typeface="Comic Sans MS" panose="030F0702030302020204" pitchFamily="66" charset="0"/>
              </a:rPr>
              <a:t> X(</a:t>
            </a:r>
            <a:r>
              <a:rPr lang="es-ES" sz="2700" dirty="0" err="1">
                <a:latin typeface="Comic Sans MS" panose="030F0702030302020204" pitchFamily="66" charset="0"/>
              </a:rPr>
              <a:t>ir,ic</a:t>
            </a:r>
            <a:r>
              <a:rPr lang="es-ES" sz="2700" dirty="0">
                <a:latin typeface="Comic Sans MS" panose="030F0702030302020204" pitchFamily="66" charset="0"/>
              </a:rPr>
              <a:t>) en </a:t>
            </a:r>
            <a:r>
              <a:rPr lang="es-ES" sz="2700" b="1" i="1" dirty="0" err="1">
                <a:latin typeface="Comic Sans MS" panose="030F0702030302020204" pitchFamily="66" charset="0"/>
              </a:rPr>
              <a:t>Observació</a:t>
            </a:r>
            <a:r>
              <a:rPr lang="es-ES" sz="2700" b="1" i="1" dirty="0">
                <a:latin typeface="Comic Sans MS" panose="030F0702030302020204" pitchFamily="66" charset="0"/>
              </a:rPr>
              <a:t> [$]</a:t>
            </a:r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(és a </a:t>
            </a:r>
            <a:r>
              <a:rPr lang="es-ES" sz="2700" dirty="0" err="1">
                <a:latin typeface="Comic Sans MS" panose="030F0702030302020204" pitchFamily="66" charset="0"/>
              </a:rPr>
              <a:t>dir</a:t>
            </a:r>
            <a:r>
              <a:rPr lang="es-ES" sz="2700" dirty="0">
                <a:latin typeface="Comic Sans MS" panose="030F0702030302020204" pitchFamily="66" charset="0"/>
              </a:rPr>
              <a:t>, aplicar a  X  </a:t>
            </a:r>
            <a:r>
              <a:rPr lang="es-ES" sz="2700" dirty="0" err="1">
                <a:latin typeface="Comic Sans MS" panose="030F0702030302020204" pitchFamily="66" charset="0"/>
              </a:rPr>
              <a:t>l’o.e.f</a:t>
            </a:r>
            <a:r>
              <a:rPr lang="es-ES" sz="2700" dirty="0">
                <a:latin typeface="Comic Sans MS" panose="030F0702030302020204" pitchFamily="66" charset="0"/>
              </a:rPr>
              <a:t>.                                      )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i 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anomenar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de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nou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X</a:t>
            </a:r>
            <a:r>
              <a:rPr lang="es-ES" sz="2700" dirty="0">
                <a:latin typeface="Comic Sans MS" panose="030F0702030302020204" pitchFamily="66" charset="0"/>
              </a:rPr>
              <a:t>  a la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resultant</a:t>
            </a:r>
            <a:r>
              <a:rPr lang="es-ES" sz="2700" dirty="0">
                <a:latin typeface="Comic Sans MS" panose="030F0702030302020204" pitchFamily="66" charset="0"/>
              </a:rPr>
              <a:t>.  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C4133A4C-3674-5A83-B9C3-566966C5B61A}"/>
              </a:ext>
            </a:extLst>
          </p:cNvPr>
          <p:cNvSpPr txBox="1"/>
          <p:nvPr/>
        </p:nvSpPr>
        <p:spPr>
          <a:xfrm>
            <a:off x="7282272" y="2774306"/>
            <a:ext cx="39528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8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- (X(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i,ic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)</a:t>
            </a:r>
            <a:r>
              <a:rPr lang="es-ES" sz="28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/</a:t>
            </a:r>
            <a:r>
              <a:rPr lang="es-ES" sz="28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X(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ir,ic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)) 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8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ir</a:t>
            </a:r>
            <a:endParaRPr lang="es-ES" sz="2800" baseline="-250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2832D2F-28AB-C10C-CB95-72F08A3A0623}"/>
              </a:ext>
            </a:extLst>
          </p:cNvPr>
          <p:cNvSpPr txBox="1"/>
          <p:nvPr/>
        </p:nvSpPr>
        <p:spPr>
          <a:xfrm>
            <a:off x="2589947" y="4135438"/>
            <a:ext cx="5452839" cy="1338828"/>
          </a:xfrm>
          <a:prstGeom prst="rect">
            <a:avLst/>
          </a:prstGeom>
          <a:noFill/>
          <a:ln w="158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Actualitzar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ir,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ic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com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ir           passa a valer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ir+1;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</a:t>
            </a:r>
            <a:r>
              <a:rPr lang="es-ES" sz="2700" dirty="0" err="1">
                <a:latin typeface="Comic Sans MS" panose="030F0702030302020204" pitchFamily="66" charset="0"/>
              </a:rPr>
              <a:t>ic</a:t>
            </a:r>
            <a:r>
              <a:rPr lang="es-ES" sz="2700" dirty="0">
                <a:latin typeface="Comic Sans MS" panose="030F0702030302020204" pitchFamily="66" charset="0"/>
              </a:rPr>
              <a:t>           passa a valer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ic+1.</a:t>
            </a:r>
          </a:p>
        </p:txBody>
      </p:sp>
      <p:cxnSp>
        <p:nvCxnSpPr>
          <p:cNvPr id="7" name="Conector recto de flecha 6">
            <a:extLst>
              <a:ext uri="{FF2B5EF4-FFF2-40B4-BE49-F238E27FC236}">
                <a16:creationId xmlns:a16="http://schemas.microsoft.com/office/drawing/2014/main" id="{133A7359-5FDA-E323-8B96-F8DC58A2A8C9}"/>
              </a:ext>
            </a:extLst>
          </p:cNvPr>
          <p:cNvCxnSpPr/>
          <p:nvPr/>
        </p:nvCxnSpPr>
        <p:spPr>
          <a:xfrm>
            <a:off x="3826356" y="4804852"/>
            <a:ext cx="833113" cy="0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CC60AE1C-69F0-B6A4-238E-B32D449CB5F0}"/>
              </a:ext>
            </a:extLst>
          </p:cNvPr>
          <p:cNvCxnSpPr/>
          <p:nvPr/>
        </p:nvCxnSpPr>
        <p:spPr>
          <a:xfrm>
            <a:off x="3826356" y="5227889"/>
            <a:ext cx="833113" cy="0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uadroTexto 8">
            <a:extLst>
              <a:ext uri="{FF2B5EF4-FFF2-40B4-BE49-F238E27FC236}">
                <a16:creationId xmlns:a16="http://schemas.microsoft.com/office/drawing/2014/main" id="{9916282B-9A34-45B1-D3C8-8D739077E943}"/>
              </a:ext>
            </a:extLst>
          </p:cNvPr>
          <p:cNvSpPr txBox="1"/>
          <p:nvPr/>
        </p:nvSpPr>
        <p:spPr>
          <a:xfrm>
            <a:off x="2589948" y="6077091"/>
            <a:ext cx="3745274" cy="507831"/>
          </a:xfrm>
          <a:prstGeom prst="rect">
            <a:avLst/>
          </a:prstGeom>
          <a:noFill/>
          <a:ln w="158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   És  ir &gt; m  o  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ic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 &gt; n ?</a:t>
            </a:r>
            <a:endParaRPr lang="es-ES" sz="27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1CC2DA79-6B56-93F0-AFD9-81EE0D7C1787}"/>
              </a:ext>
            </a:extLst>
          </p:cNvPr>
          <p:cNvSpPr txBox="1"/>
          <p:nvPr/>
        </p:nvSpPr>
        <p:spPr>
          <a:xfrm>
            <a:off x="8637908" y="5804347"/>
            <a:ext cx="3308285" cy="923330"/>
          </a:xfrm>
          <a:prstGeom prst="rect">
            <a:avLst/>
          </a:prstGeom>
          <a:noFill/>
          <a:ln w="158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Final de </a:t>
            </a:r>
            <a:r>
              <a:rPr lang="es-ES" sz="2700" dirty="0" err="1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l’algoritme</a:t>
            </a:r>
            <a:r>
              <a:rPr lang="es-ES" sz="27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, </a:t>
            </a:r>
          </a:p>
          <a:p>
            <a:r>
              <a:rPr lang="es-ES" sz="27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   X és una  </a:t>
            </a:r>
            <a:r>
              <a:rPr lang="es-ES" sz="2700" dirty="0" err="1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m.e.f</a:t>
            </a:r>
            <a:r>
              <a:rPr lang="es-ES" sz="27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. </a:t>
            </a:r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EB8C01EE-EA72-EC70-9406-0EB403C35EB8}"/>
              </a:ext>
            </a:extLst>
          </p:cNvPr>
          <p:cNvCxnSpPr>
            <a:cxnSpLocks/>
          </p:cNvCxnSpPr>
          <p:nvPr/>
        </p:nvCxnSpPr>
        <p:spPr>
          <a:xfrm>
            <a:off x="6416637" y="6312178"/>
            <a:ext cx="2048417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adroTexto 12">
            <a:extLst>
              <a:ext uri="{FF2B5EF4-FFF2-40B4-BE49-F238E27FC236}">
                <a16:creationId xmlns:a16="http://schemas.microsoft.com/office/drawing/2014/main" id="{33BE5836-AD48-EAB1-4496-C74799510EBF}"/>
              </a:ext>
            </a:extLst>
          </p:cNvPr>
          <p:cNvSpPr txBox="1"/>
          <p:nvPr/>
        </p:nvSpPr>
        <p:spPr>
          <a:xfrm>
            <a:off x="7133711" y="5804347"/>
            <a:ext cx="614271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SÍ</a:t>
            </a:r>
            <a:endParaRPr lang="es-ES" dirty="0">
              <a:solidFill>
                <a:srgbClr val="0070C0"/>
              </a:solidFill>
            </a:endParaRPr>
          </a:p>
        </p:txBody>
      </p: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3C40BC38-D511-6689-0786-512AB63BABD2}"/>
              </a:ext>
            </a:extLst>
          </p:cNvPr>
          <p:cNvCxnSpPr>
            <a:cxnSpLocks/>
          </p:cNvCxnSpPr>
          <p:nvPr/>
        </p:nvCxnSpPr>
        <p:spPr>
          <a:xfrm>
            <a:off x="1750143" y="1624284"/>
            <a:ext cx="0" cy="1129625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de flecha 17">
            <a:extLst>
              <a:ext uri="{FF2B5EF4-FFF2-40B4-BE49-F238E27FC236}">
                <a16:creationId xmlns:a16="http://schemas.microsoft.com/office/drawing/2014/main" id="{08A17F2D-728A-C9EB-17B1-DBC48031B5FD}"/>
              </a:ext>
            </a:extLst>
          </p:cNvPr>
          <p:cNvCxnSpPr/>
          <p:nvPr/>
        </p:nvCxnSpPr>
        <p:spPr>
          <a:xfrm>
            <a:off x="1750142" y="4804852"/>
            <a:ext cx="767732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de flecha 18">
            <a:extLst>
              <a:ext uri="{FF2B5EF4-FFF2-40B4-BE49-F238E27FC236}">
                <a16:creationId xmlns:a16="http://schemas.microsoft.com/office/drawing/2014/main" id="{533CD47D-3FF3-55C6-7FDA-722B732EDEF3}"/>
              </a:ext>
            </a:extLst>
          </p:cNvPr>
          <p:cNvCxnSpPr/>
          <p:nvPr/>
        </p:nvCxnSpPr>
        <p:spPr>
          <a:xfrm>
            <a:off x="1750142" y="2736800"/>
            <a:ext cx="767732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19">
            <a:extLst>
              <a:ext uri="{FF2B5EF4-FFF2-40B4-BE49-F238E27FC236}">
                <a16:creationId xmlns:a16="http://schemas.microsoft.com/office/drawing/2014/main" id="{6D770A9C-C144-515C-6525-836CE7460B50}"/>
              </a:ext>
            </a:extLst>
          </p:cNvPr>
          <p:cNvCxnSpPr>
            <a:cxnSpLocks/>
          </p:cNvCxnSpPr>
          <p:nvPr/>
        </p:nvCxnSpPr>
        <p:spPr>
          <a:xfrm>
            <a:off x="1750142" y="2736800"/>
            <a:ext cx="0" cy="206805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CuadroTexto 25">
            <a:extLst>
              <a:ext uri="{FF2B5EF4-FFF2-40B4-BE49-F238E27FC236}">
                <a16:creationId xmlns:a16="http://schemas.microsoft.com/office/drawing/2014/main" id="{EFF2AE26-D294-1201-DED9-D0D96793FAF7}"/>
              </a:ext>
            </a:extLst>
          </p:cNvPr>
          <p:cNvSpPr txBox="1"/>
          <p:nvPr/>
        </p:nvSpPr>
        <p:spPr>
          <a:xfrm>
            <a:off x="1141740" y="2133373"/>
            <a:ext cx="614271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SÍ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235A4F46-384A-6EED-F77A-C3C26FECB763}"/>
              </a:ext>
            </a:extLst>
          </p:cNvPr>
          <p:cNvSpPr txBox="1"/>
          <p:nvPr/>
        </p:nvSpPr>
        <p:spPr>
          <a:xfrm>
            <a:off x="1135871" y="3490959"/>
            <a:ext cx="614271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SÍ</a:t>
            </a:r>
            <a:endParaRPr lang="es-ES" dirty="0">
              <a:solidFill>
                <a:srgbClr val="0070C0"/>
              </a:solidFill>
            </a:endParaRPr>
          </a:p>
        </p:txBody>
      </p:sp>
      <p:cxnSp>
        <p:nvCxnSpPr>
          <p:cNvPr id="32" name="Conector recto de flecha 31">
            <a:extLst>
              <a:ext uri="{FF2B5EF4-FFF2-40B4-BE49-F238E27FC236}">
                <a16:creationId xmlns:a16="http://schemas.microsoft.com/office/drawing/2014/main" id="{7AC9053F-F2DE-4375-C777-F295C997490D}"/>
              </a:ext>
            </a:extLst>
          </p:cNvPr>
          <p:cNvCxnSpPr>
            <a:cxnSpLocks/>
          </p:cNvCxnSpPr>
          <p:nvPr/>
        </p:nvCxnSpPr>
        <p:spPr>
          <a:xfrm>
            <a:off x="3588774" y="1366787"/>
            <a:ext cx="29300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CuadroTexto 32">
            <a:extLst>
              <a:ext uri="{FF2B5EF4-FFF2-40B4-BE49-F238E27FC236}">
                <a16:creationId xmlns:a16="http://schemas.microsoft.com/office/drawing/2014/main" id="{E9A246C7-56D6-7A84-E02B-3E6206F3B85B}"/>
              </a:ext>
            </a:extLst>
          </p:cNvPr>
          <p:cNvSpPr txBox="1"/>
          <p:nvPr/>
        </p:nvSpPr>
        <p:spPr>
          <a:xfrm>
            <a:off x="4740329" y="902078"/>
            <a:ext cx="736099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NO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D2423D11-001C-2C41-9C06-8B9710750493}"/>
              </a:ext>
            </a:extLst>
          </p:cNvPr>
          <p:cNvSpPr txBox="1"/>
          <p:nvPr/>
        </p:nvSpPr>
        <p:spPr>
          <a:xfrm>
            <a:off x="6695768" y="1108496"/>
            <a:ext cx="5125854" cy="507831"/>
          </a:xfrm>
          <a:prstGeom prst="rect">
            <a:avLst/>
          </a:prstGeom>
          <a:noFill/>
          <a:ln w="15875">
            <a:gradFill>
              <a:gsLst>
                <a:gs pos="0">
                  <a:schemeClr val="accent6">
                    <a:lumMod val="7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X(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ir,ic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) =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0  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pàgina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següent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</a:t>
            </a: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7C97D44C-0667-E88D-D968-9D3BCE4A9796}"/>
              </a:ext>
            </a:extLst>
          </p:cNvPr>
          <p:cNvSpPr txBox="1"/>
          <p:nvPr/>
        </p:nvSpPr>
        <p:spPr>
          <a:xfrm>
            <a:off x="1504826" y="5778838"/>
            <a:ext cx="736099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NO</a:t>
            </a:r>
            <a:endParaRPr lang="es-ES" dirty="0">
              <a:solidFill>
                <a:srgbClr val="0070C0"/>
              </a:solidFill>
            </a:endParaRPr>
          </a:p>
        </p:txBody>
      </p:sp>
      <p:cxnSp>
        <p:nvCxnSpPr>
          <p:cNvPr id="51" name="Conector recto de flecha 50">
            <a:extLst>
              <a:ext uri="{FF2B5EF4-FFF2-40B4-BE49-F238E27FC236}">
                <a16:creationId xmlns:a16="http://schemas.microsoft.com/office/drawing/2014/main" id="{758BB113-02E0-9DAF-887B-FF1A9E35B201}"/>
              </a:ext>
            </a:extLst>
          </p:cNvPr>
          <p:cNvCxnSpPr/>
          <p:nvPr/>
        </p:nvCxnSpPr>
        <p:spPr>
          <a:xfrm>
            <a:off x="4493341" y="5567445"/>
            <a:ext cx="0" cy="422787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de flecha 4">
            <a:extLst>
              <a:ext uri="{FF2B5EF4-FFF2-40B4-BE49-F238E27FC236}">
                <a16:creationId xmlns:a16="http://schemas.microsoft.com/office/drawing/2014/main" id="{4D30DD85-D144-3ABC-923F-5607398AA276}"/>
              </a:ext>
            </a:extLst>
          </p:cNvPr>
          <p:cNvCxnSpPr>
            <a:cxnSpLocks/>
          </p:cNvCxnSpPr>
          <p:nvPr/>
        </p:nvCxnSpPr>
        <p:spPr>
          <a:xfrm flipH="1">
            <a:off x="1441474" y="6331006"/>
            <a:ext cx="1076400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F934551A-90FF-FE62-B3EF-486E79AC1FAA}"/>
              </a:ext>
            </a:extLst>
          </p:cNvPr>
          <p:cNvCxnSpPr/>
          <p:nvPr/>
        </p:nvCxnSpPr>
        <p:spPr>
          <a:xfrm flipH="1">
            <a:off x="822043" y="6331006"/>
            <a:ext cx="747251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92330C2B-7EE9-2D47-AEBA-780D8B2D7A4A}"/>
              </a:ext>
            </a:extLst>
          </p:cNvPr>
          <p:cNvCxnSpPr>
            <a:cxnSpLocks/>
          </p:cNvCxnSpPr>
          <p:nvPr/>
        </p:nvCxnSpPr>
        <p:spPr>
          <a:xfrm flipV="1">
            <a:off x="822043" y="1739576"/>
            <a:ext cx="0" cy="459143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ítulo 1">
            <a:extLst>
              <a:ext uri="{FF2B5EF4-FFF2-40B4-BE49-F238E27FC236}">
                <a16:creationId xmlns:a16="http://schemas.microsoft.com/office/drawing/2014/main" id="{FD6386E0-9CF9-2820-350F-8EAE1B7D43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436" y="130322"/>
            <a:ext cx="11273128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dirty="0">
                <a:solidFill>
                  <a:srgbClr val="7030A0"/>
                </a:solidFill>
              </a:rPr>
              <a:t>… un </a:t>
            </a:r>
            <a:r>
              <a:rPr lang="es-ES" dirty="0" err="1">
                <a:solidFill>
                  <a:srgbClr val="7030A0"/>
                </a:solidFill>
              </a:rPr>
              <a:t>algoritme</a:t>
            </a:r>
            <a:r>
              <a:rPr lang="es-ES" dirty="0">
                <a:solidFill>
                  <a:srgbClr val="7030A0"/>
                </a:solidFill>
              </a:rPr>
              <a:t> pel </a:t>
            </a:r>
            <a:r>
              <a:rPr lang="es-ES" dirty="0" err="1">
                <a:solidFill>
                  <a:srgbClr val="7030A0"/>
                </a:solidFill>
              </a:rPr>
              <a:t>mètode</a:t>
            </a:r>
            <a:r>
              <a:rPr lang="es-ES" dirty="0">
                <a:solidFill>
                  <a:srgbClr val="7030A0"/>
                </a:solidFill>
              </a:rPr>
              <a:t> de Gauss</a:t>
            </a:r>
            <a:endParaRPr lang="es-ES" i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9663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6" grpId="0" animBg="1"/>
      <p:bldP spid="9" grpId="0" animBg="1"/>
      <p:bldP spid="10" grpId="0" animBg="1"/>
      <p:bldP spid="13" grpId="0"/>
      <p:bldP spid="26" grpId="0"/>
      <p:bldP spid="27" grpId="0"/>
      <p:bldP spid="33" grpId="0"/>
      <p:bldP spid="35" grpId="0" animBg="1"/>
      <p:bldP spid="4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862F6C-2ED9-3B9D-8975-99913C07F6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8A099DED-9DB4-7B05-C38E-574FD2B5BE81}"/>
              </a:ext>
            </a:extLst>
          </p:cNvPr>
          <p:cNvSpPr txBox="1"/>
          <p:nvPr/>
        </p:nvSpPr>
        <p:spPr>
          <a:xfrm>
            <a:off x="438352" y="1027859"/>
            <a:ext cx="3140590" cy="507831"/>
          </a:xfrm>
          <a:prstGeom prst="rect">
            <a:avLst/>
          </a:prstGeom>
          <a:noFill/>
          <a:ln w="15875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Si 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X(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ir,ic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)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= 0 </a:t>
            </a: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1740036-D22B-49D0-2EB2-90973AEFCD34}"/>
              </a:ext>
            </a:extLst>
          </p:cNvPr>
          <p:cNvSpPr txBox="1"/>
          <p:nvPr/>
        </p:nvSpPr>
        <p:spPr>
          <a:xfrm>
            <a:off x="5036368" y="1941732"/>
            <a:ext cx="4139379" cy="1754326"/>
          </a:xfrm>
          <a:prstGeom prst="rect">
            <a:avLst/>
          </a:prstGeom>
          <a:noFill/>
          <a:ln w="158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eleccionar “i”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 aplicar </a:t>
            </a:r>
          </a:p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  X  </a:t>
            </a:r>
            <a:r>
              <a:rPr lang="es-ES" sz="2700" dirty="0" err="1">
                <a:latin typeface="Comic Sans MS" panose="030F0702030302020204" pitchFamily="66" charset="0"/>
              </a:rPr>
              <a:t>l’o.e.f</a:t>
            </a:r>
            <a:r>
              <a:rPr lang="es-ES" sz="2700" dirty="0">
                <a:latin typeface="Comic Sans MS" panose="030F0702030302020204" pitchFamily="66" charset="0"/>
              </a:rPr>
              <a:t>. (de </a:t>
            </a:r>
            <a:r>
              <a:rPr lang="es-ES" sz="2700" dirty="0" err="1">
                <a:latin typeface="Comic Sans MS" panose="030F0702030302020204" pitchFamily="66" charset="0"/>
              </a:rPr>
              <a:t>tipus</a:t>
            </a:r>
            <a:r>
              <a:rPr lang="es-ES" sz="2700" dirty="0">
                <a:latin typeface="Comic Sans MS" panose="030F0702030302020204" pitchFamily="66" charset="0"/>
              </a:rPr>
              <a:t> I)  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, i 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anomenar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X </a:t>
            </a:r>
            <a:r>
              <a:rPr lang="es-ES" sz="2700" dirty="0">
                <a:latin typeface="Comic Sans MS" panose="030F0702030302020204" pitchFamily="66" charset="0"/>
              </a:rPr>
              <a:t>a la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resultant</a:t>
            </a:r>
            <a:r>
              <a:rPr lang="es-ES" sz="2700" dirty="0">
                <a:latin typeface="Comic Sans MS" panose="030F0702030302020204" pitchFamily="66" charset="0"/>
              </a:rPr>
              <a:t>.  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C75E8A3F-C5DD-8270-4CE3-3C401B8BC5A4}"/>
              </a:ext>
            </a:extLst>
          </p:cNvPr>
          <p:cNvSpPr txBox="1"/>
          <p:nvPr/>
        </p:nvSpPr>
        <p:spPr>
          <a:xfrm>
            <a:off x="5052205" y="2724499"/>
            <a:ext cx="39528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8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  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 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8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ir</a:t>
            </a:r>
            <a:endParaRPr lang="es-ES" sz="2800" baseline="-250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E053D24B-705C-7F8D-253B-EFB3452C1927}"/>
              </a:ext>
            </a:extLst>
          </p:cNvPr>
          <p:cNvSpPr txBox="1"/>
          <p:nvPr/>
        </p:nvSpPr>
        <p:spPr>
          <a:xfrm>
            <a:off x="438352" y="4046844"/>
            <a:ext cx="5357764" cy="923330"/>
          </a:xfrm>
          <a:prstGeom prst="rect">
            <a:avLst/>
          </a:prstGeom>
          <a:noFill/>
          <a:ln w="158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Actualitzar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ic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com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</a:t>
            </a:r>
            <a:r>
              <a:rPr lang="es-ES" sz="2700" dirty="0" err="1">
                <a:latin typeface="Comic Sans MS" panose="030F0702030302020204" pitchFamily="66" charset="0"/>
              </a:rPr>
              <a:t>ic</a:t>
            </a:r>
            <a:r>
              <a:rPr lang="es-ES" sz="2700" dirty="0">
                <a:latin typeface="Comic Sans MS" panose="030F0702030302020204" pitchFamily="66" charset="0"/>
              </a:rPr>
              <a:t>           passa a valer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ic+1.</a:t>
            </a:r>
          </a:p>
        </p:txBody>
      </p:sp>
      <p:cxnSp>
        <p:nvCxnSpPr>
          <p:cNvPr id="7" name="Conector recto de flecha 6">
            <a:extLst>
              <a:ext uri="{FF2B5EF4-FFF2-40B4-BE49-F238E27FC236}">
                <a16:creationId xmlns:a16="http://schemas.microsoft.com/office/drawing/2014/main" id="{B04F573B-4AF2-FF0A-1B3E-608A0BDDAAE1}"/>
              </a:ext>
            </a:extLst>
          </p:cNvPr>
          <p:cNvCxnSpPr/>
          <p:nvPr/>
        </p:nvCxnSpPr>
        <p:spPr>
          <a:xfrm>
            <a:off x="1825124" y="4729564"/>
            <a:ext cx="833113" cy="0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uadroTexto 34">
            <a:extLst>
              <a:ext uri="{FF2B5EF4-FFF2-40B4-BE49-F238E27FC236}">
                <a16:creationId xmlns:a16="http://schemas.microsoft.com/office/drawing/2014/main" id="{2662E24B-0E92-1C82-9913-DA08F708C5DB}"/>
              </a:ext>
            </a:extLst>
          </p:cNvPr>
          <p:cNvSpPr txBox="1"/>
          <p:nvPr/>
        </p:nvSpPr>
        <p:spPr>
          <a:xfrm>
            <a:off x="9541696" y="1941732"/>
            <a:ext cx="2650304" cy="1754326"/>
          </a:xfrm>
          <a:prstGeom prst="rect">
            <a:avLst/>
          </a:prstGeom>
          <a:noFill/>
          <a:ln w="15875">
            <a:gradFill>
              <a:gsLst>
                <a:gs pos="0">
                  <a:schemeClr val="accent6">
                    <a:lumMod val="7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 A: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És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X(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ir,ic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)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≠ 0 ?     </a:t>
            </a: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(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pàgina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anterior) </a:t>
            </a:r>
            <a:endParaRPr lang="es-ES" dirty="0">
              <a:latin typeface="Comic Sans MS" panose="030F0702030302020204" pitchFamily="66" charset="0"/>
            </a:endParaRPr>
          </a:p>
        </p:txBody>
      </p:sp>
      <p:cxnSp>
        <p:nvCxnSpPr>
          <p:cNvPr id="5" name="Conector recto de flecha 4">
            <a:extLst>
              <a:ext uri="{FF2B5EF4-FFF2-40B4-BE49-F238E27FC236}">
                <a16:creationId xmlns:a16="http://schemas.microsoft.com/office/drawing/2014/main" id="{4914D13A-2225-64B0-69A9-278D03FD312A}"/>
              </a:ext>
            </a:extLst>
          </p:cNvPr>
          <p:cNvCxnSpPr>
            <a:cxnSpLocks/>
          </p:cNvCxnSpPr>
          <p:nvPr/>
        </p:nvCxnSpPr>
        <p:spPr>
          <a:xfrm>
            <a:off x="5493869" y="2986109"/>
            <a:ext cx="508401" cy="0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70C53DC-B120-F346-27FC-6080B1EE5674}"/>
              </a:ext>
            </a:extLst>
          </p:cNvPr>
          <p:cNvSpPr txBox="1"/>
          <p:nvPr/>
        </p:nvSpPr>
        <p:spPr>
          <a:xfrm>
            <a:off x="438352" y="2221209"/>
            <a:ext cx="3648081" cy="923330"/>
          </a:xfrm>
          <a:prstGeom prst="rect">
            <a:avLst/>
          </a:prstGeom>
          <a:noFill/>
          <a:ln w="158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   Hi ha 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algun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  i &gt; ir  </a:t>
            </a:r>
          </a:p>
          <a:p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  tal que  X(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i,ic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)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≠ 0 ?</a:t>
            </a:r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4D4668BE-A2A0-054B-8EB8-A72928523A1B}"/>
              </a:ext>
            </a:extLst>
          </p:cNvPr>
          <p:cNvCxnSpPr/>
          <p:nvPr/>
        </p:nvCxnSpPr>
        <p:spPr>
          <a:xfrm>
            <a:off x="2267686" y="1573223"/>
            <a:ext cx="0" cy="565292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de flecha 22">
            <a:extLst>
              <a:ext uri="{FF2B5EF4-FFF2-40B4-BE49-F238E27FC236}">
                <a16:creationId xmlns:a16="http://schemas.microsoft.com/office/drawing/2014/main" id="{5C4E5377-7C25-C4F8-0A43-EE0DA3A65340}"/>
              </a:ext>
            </a:extLst>
          </p:cNvPr>
          <p:cNvCxnSpPr>
            <a:cxnSpLocks/>
          </p:cNvCxnSpPr>
          <p:nvPr/>
        </p:nvCxnSpPr>
        <p:spPr>
          <a:xfrm>
            <a:off x="2262392" y="3180156"/>
            <a:ext cx="0" cy="81367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CuadroTexto 24">
            <a:extLst>
              <a:ext uri="{FF2B5EF4-FFF2-40B4-BE49-F238E27FC236}">
                <a16:creationId xmlns:a16="http://schemas.microsoft.com/office/drawing/2014/main" id="{9F1D6C82-BE42-244E-2AD5-4FF87FC715E8}"/>
              </a:ext>
            </a:extLst>
          </p:cNvPr>
          <p:cNvSpPr txBox="1"/>
          <p:nvPr/>
        </p:nvSpPr>
        <p:spPr>
          <a:xfrm>
            <a:off x="1505581" y="3319428"/>
            <a:ext cx="736099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NO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5E126997-8915-62D7-BDB8-5E506BFA851A}"/>
              </a:ext>
            </a:extLst>
          </p:cNvPr>
          <p:cNvSpPr txBox="1"/>
          <p:nvPr/>
        </p:nvSpPr>
        <p:spPr>
          <a:xfrm>
            <a:off x="4251672" y="2221209"/>
            <a:ext cx="614271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SÍ</a:t>
            </a:r>
            <a:endParaRPr lang="es-ES" dirty="0">
              <a:solidFill>
                <a:srgbClr val="0070C0"/>
              </a:solidFill>
            </a:endParaRPr>
          </a:p>
        </p:txBody>
      </p:sp>
      <p:cxnSp>
        <p:nvCxnSpPr>
          <p:cNvPr id="36" name="Conector recto de flecha 35">
            <a:extLst>
              <a:ext uri="{FF2B5EF4-FFF2-40B4-BE49-F238E27FC236}">
                <a16:creationId xmlns:a16="http://schemas.microsoft.com/office/drawing/2014/main" id="{6B783425-128E-B1AC-D619-C51C7B2B17BE}"/>
              </a:ext>
            </a:extLst>
          </p:cNvPr>
          <p:cNvCxnSpPr>
            <a:cxnSpLocks/>
          </p:cNvCxnSpPr>
          <p:nvPr/>
        </p:nvCxnSpPr>
        <p:spPr>
          <a:xfrm>
            <a:off x="4118487" y="2682874"/>
            <a:ext cx="836971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cto de flecha 39">
            <a:extLst>
              <a:ext uri="{FF2B5EF4-FFF2-40B4-BE49-F238E27FC236}">
                <a16:creationId xmlns:a16="http://schemas.microsoft.com/office/drawing/2014/main" id="{7A5787EA-9BFD-E1E9-E97D-1839F3338CC3}"/>
              </a:ext>
            </a:extLst>
          </p:cNvPr>
          <p:cNvCxnSpPr>
            <a:cxnSpLocks/>
          </p:cNvCxnSpPr>
          <p:nvPr/>
        </p:nvCxnSpPr>
        <p:spPr>
          <a:xfrm>
            <a:off x="9175747" y="2737216"/>
            <a:ext cx="345592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CuadroTexto 58">
            <a:extLst>
              <a:ext uri="{FF2B5EF4-FFF2-40B4-BE49-F238E27FC236}">
                <a16:creationId xmlns:a16="http://schemas.microsoft.com/office/drawing/2014/main" id="{20BC8ABA-D43C-5DF7-E3D4-D0AE32C865F9}"/>
              </a:ext>
            </a:extLst>
          </p:cNvPr>
          <p:cNvSpPr txBox="1"/>
          <p:nvPr/>
        </p:nvSpPr>
        <p:spPr>
          <a:xfrm>
            <a:off x="7411471" y="4308251"/>
            <a:ext cx="2429012" cy="507831"/>
          </a:xfrm>
          <a:prstGeom prst="rect">
            <a:avLst/>
          </a:prstGeom>
          <a:noFill/>
          <a:ln w="158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  És  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ic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 &gt; n ?</a:t>
            </a:r>
            <a:endParaRPr lang="es-ES" sz="27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00A444A6-A167-28E1-1810-750A6DB3C930}"/>
              </a:ext>
            </a:extLst>
          </p:cNvPr>
          <p:cNvSpPr txBox="1"/>
          <p:nvPr/>
        </p:nvSpPr>
        <p:spPr>
          <a:xfrm>
            <a:off x="7028628" y="5801170"/>
            <a:ext cx="3308285" cy="923330"/>
          </a:xfrm>
          <a:prstGeom prst="rect">
            <a:avLst/>
          </a:prstGeom>
          <a:noFill/>
          <a:ln w="158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Final de </a:t>
            </a:r>
            <a:r>
              <a:rPr lang="es-ES" sz="2700" dirty="0" err="1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l’algoritme</a:t>
            </a:r>
            <a:r>
              <a:rPr lang="es-ES" sz="27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, </a:t>
            </a:r>
          </a:p>
          <a:p>
            <a:r>
              <a:rPr lang="es-ES" sz="27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   X és una  </a:t>
            </a:r>
            <a:r>
              <a:rPr lang="es-ES" sz="2700" dirty="0" err="1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m.e.f</a:t>
            </a:r>
            <a:r>
              <a:rPr lang="es-ES" sz="27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. </a:t>
            </a:r>
          </a:p>
        </p:txBody>
      </p:sp>
      <p:sp>
        <p:nvSpPr>
          <p:cNvPr id="62" name="CuadroTexto 61">
            <a:extLst>
              <a:ext uri="{FF2B5EF4-FFF2-40B4-BE49-F238E27FC236}">
                <a16:creationId xmlns:a16="http://schemas.microsoft.com/office/drawing/2014/main" id="{92978739-CC53-3A25-F28B-F883CE841F61}"/>
              </a:ext>
            </a:extLst>
          </p:cNvPr>
          <p:cNvSpPr txBox="1"/>
          <p:nvPr/>
        </p:nvSpPr>
        <p:spPr>
          <a:xfrm>
            <a:off x="8011706" y="5116851"/>
            <a:ext cx="614271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SÍ</a:t>
            </a:r>
            <a:endParaRPr lang="es-ES" dirty="0">
              <a:solidFill>
                <a:srgbClr val="0070C0"/>
              </a:solidFill>
            </a:endParaRPr>
          </a:p>
        </p:txBody>
      </p:sp>
      <p:cxnSp>
        <p:nvCxnSpPr>
          <p:cNvPr id="65" name="Conector recto de flecha 64">
            <a:extLst>
              <a:ext uri="{FF2B5EF4-FFF2-40B4-BE49-F238E27FC236}">
                <a16:creationId xmlns:a16="http://schemas.microsoft.com/office/drawing/2014/main" id="{8EB3C5DB-C5FA-8EFD-88A1-18FA61866E7B}"/>
              </a:ext>
            </a:extLst>
          </p:cNvPr>
          <p:cNvCxnSpPr/>
          <p:nvPr/>
        </p:nvCxnSpPr>
        <p:spPr>
          <a:xfrm>
            <a:off x="5889523" y="4562167"/>
            <a:ext cx="1411337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Conector recto de flecha 65">
            <a:extLst>
              <a:ext uri="{FF2B5EF4-FFF2-40B4-BE49-F238E27FC236}">
                <a16:creationId xmlns:a16="http://schemas.microsoft.com/office/drawing/2014/main" id="{2E8279C0-9F71-87D5-85FB-758841EF4A59}"/>
              </a:ext>
            </a:extLst>
          </p:cNvPr>
          <p:cNvCxnSpPr>
            <a:cxnSpLocks/>
          </p:cNvCxnSpPr>
          <p:nvPr/>
        </p:nvCxnSpPr>
        <p:spPr>
          <a:xfrm>
            <a:off x="8625977" y="4909135"/>
            <a:ext cx="0" cy="81367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CuadroTexto 66">
            <a:extLst>
              <a:ext uri="{FF2B5EF4-FFF2-40B4-BE49-F238E27FC236}">
                <a16:creationId xmlns:a16="http://schemas.microsoft.com/office/drawing/2014/main" id="{DE040330-3EE3-6F0A-F8FC-D0AE77E32D48}"/>
              </a:ext>
            </a:extLst>
          </p:cNvPr>
          <p:cNvSpPr txBox="1"/>
          <p:nvPr/>
        </p:nvSpPr>
        <p:spPr>
          <a:xfrm>
            <a:off x="10130749" y="4059066"/>
            <a:ext cx="736099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NO</a:t>
            </a:r>
            <a:endParaRPr lang="es-ES" dirty="0">
              <a:solidFill>
                <a:srgbClr val="0070C0"/>
              </a:solidFill>
            </a:endParaRPr>
          </a:p>
        </p:txBody>
      </p:sp>
      <p:cxnSp>
        <p:nvCxnSpPr>
          <p:cNvPr id="70" name="Conector recto 69">
            <a:extLst>
              <a:ext uri="{FF2B5EF4-FFF2-40B4-BE49-F238E27FC236}">
                <a16:creationId xmlns:a16="http://schemas.microsoft.com/office/drawing/2014/main" id="{43D9F08A-49BB-6E3D-5ECB-A608F72B2541}"/>
              </a:ext>
            </a:extLst>
          </p:cNvPr>
          <p:cNvCxnSpPr/>
          <p:nvPr/>
        </p:nvCxnSpPr>
        <p:spPr>
          <a:xfrm>
            <a:off x="9966081" y="4508509"/>
            <a:ext cx="987055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Conector recto de flecha 71">
            <a:extLst>
              <a:ext uri="{FF2B5EF4-FFF2-40B4-BE49-F238E27FC236}">
                <a16:creationId xmlns:a16="http://schemas.microsoft.com/office/drawing/2014/main" id="{47AAFC89-1282-730E-F373-AB19D1B1F1E2}"/>
              </a:ext>
            </a:extLst>
          </p:cNvPr>
          <p:cNvCxnSpPr/>
          <p:nvPr/>
        </p:nvCxnSpPr>
        <p:spPr>
          <a:xfrm flipV="1">
            <a:off x="10953136" y="3827259"/>
            <a:ext cx="0" cy="68125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ítulo 1">
            <a:extLst>
              <a:ext uri="{FF2B5EF4-FFF2-40B4-BE49-F238E27FC236}">
                <a16:creationId xmlns:a16="http://schemas.microsoft.com/office/drawing/2014/main" id="{D682716A-F78D-13F4-6E37-903233559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436" y="130322"/>
            <a:ext cx="11273128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dirty="0">
                <a:solidFill>
                  <a:srgbClr val="7030A0"/>
                </a:solidFill>
              </a:rPr>
              <a:t>… un </a:t>
            </a:r>
            <a:r>
              <a:rPr lang="es-ES" dirty="0" err="1">
                <a:solidFill>
                  <a:srgbClr val="7030A0"/>
                </a:solidFill>
              </a:rPr>
              <a:t>algoritme</a:t>
            </a:r>
            <a:r>
              <a:rPr lang="es-ES" dirty="0">
                <a:solidFill>
                  <a:srgbClr val="7030A0"/>
                </a:solidFill>
              </a:rPr>
              <a:t> pel </a:t>
            </a:r>
            <a:r>
              <a:rPr lang="es-ES" dirty="0" err="1">
                <a:solidFill>
                  <a:srgbClr val="7030A0"/>
                </a:solidFill>
              </a:rPr>
              <a:t>mètode</a:t>
            </a:r>
            <a:r>
              <a:rPr lang="es-ES" dirty="0">
                <a:solidFill>
                  <a:srgbClr val="7030A0"/>
                </a:solidFill>
              </a:rPr>
              <a:t> de Gauss</a:t>
            </a:r>
            <a:endParaRPr lang="es-ES" i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518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6" grpId="0" animBg="1"/>
      <p:bldP spid="35" grpId="0" animBg="1"/>
      <p:bldP spid="14" grpId="0" animBg="1"/>
      <p:bldP spid="25" grpId="0"/>
      <p:bldP spid="34" grpId="0"/>
      <p:bldP spid="59" grpId="0" animBg="1"/>
      <p:bldP spid="60" grpId="0" animBg="1"/>
      <p:bldP spid="62" grpId="0"/>
      <p:bldP spid="6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164ABD-558B-8B72-F0E8-528922A04B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6589734E-EC6B-2C1A-07B4-920923760EE3}"/>
              </a:ext>
            </a:extLst>
          </p:cNvPr>
          <p:cNvSpPr txBox="1"/>
          <p:nvPr/>
        </p:nvSpPr>
        <p:spPr>
          <a:xfrm>
            <a:off x="1481680" y="1738485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2   -1   2   3  4     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4   -2   1   1  0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-2    1   1   2  4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0    0  3   5  8</a:t>
            </a:r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6079FD1B-881C-F342-3E65-AF5DEB8E8B67}"/>
              </a:ext>
            </a:extLst>
          </p:cNvPr>
          <p:cNvSpPr/>
          <p:nvPr/>
        </p:nvSpPr>
        <p:spPr>
          <a:xfrm>
            <a:off x="1494632" y="1792924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3544CCCC-6588-6E03-76AE-8CCD6A4F8BC0}"/>
              </a:ext>
            </a:extLst>
          </p:cNvPr>
          <p:cNvSpPr/>
          <p:nvPr/>
        </p:nvSpPr>
        <p:spPr>
          <a:xfrm>
            <a:off x="3657271" y="1792924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A51DC1E7-5570-4DAD-F826-D616BDB9702B}"/>
              </a:ext>
            </a:extLst>
          </p:cNvPr>
          <p:cNvSpPr txBox="1"/>
          <p:nvPr/>
        </p:nvSpPr>
        <p:spPr>
          <a:xfrm>
            <a:off x="646307" y="2153984"/>
            <a:ext cx="747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0070C0"/>
                </a:solidFill>
              </a:rPr>
              <a:t>=</a:t>
            </a:r>
          </a:p>
        </p:txBody>
      </p: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BD83617B-D8A1-2019-50BB-C1FF871EE139}"/>
              </a:ext>
            </a:extLst>
          </p:cNvPr>
          <p:cNvCxnSpPr/>
          <p:nvPr/>
        </p:nvCxnSpPr>
        <p:spPr>
          <a:xfrm>
            <a:off x="3885351" y="2625027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Abrir corchete 2">
            <a:extLst>
              <a:ext uri="{FF2B5EF4-FFF2-40B4-BE49-F238E27FC236}">
                <a16:creationId xmlns:a16="http://schemas.microsoft.com/office/drawing/2014/main" id="{1B783DCB-A2B3-4EAA-ECEC-CE2AE4064023}"/>
              </a:ext>
            </a:extLst>
          </p:cNvPr>
          <p:cNvSpPr/>
          <p:nvPr/>
        </p:nvSpPr>
        <p:spPr>
          <a:xfrm>
            <a:off x="5755073" y="1842944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errar corchete 11">
            <a:extLst>
              <a:ext uri="{FF2B5EF4-FFF2-40B4-BE49-F238E27FC236}">
                <a16:creationId xmlns:a16="http://schemas.microsoft.com/office/drawing/2014/main" id="{8CD1CBAC-BDA2-AAAE-3F7F-CE3CEE128DAF}"/>
              </a:ext>
            </a:extLst>
          </p:cNvPr>
          <p:cNvSpPr/>
          <p:nvPr/>
        </p:nvSpPr>
        <p:spPr>
          <a:xfrm>
            <a:off x="7920864" y="1842944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Abrir corchete 18">
            <a:extLst>
              <a:ext uri="{FF2B5EF4-FFF2-40B4-BE49-F238E27FC236}">
                <a16:creationId xmlns:a16="http://schemas.microsoft.com/office/drawing/2014/main" id="{84E83B00-E0AF-021B-4712-F2571FDF4BD1}"/>
              </a:ext>
            </a:extLst>
          </p:cNvPr>
          <p:cNvSpPr/>
          <p:nvPr/>
        </p:nvSpPr>
        <p:spPr>
          <a:xfrm>
            <a:off x="8511237" y="1851879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errar corchete 19">
            <a:extLst>
              <a:ext uri="{FF2B5EF4-FFF2-40B4-BE49-F238E27FC236}">
                <a16:creationId xmlns:a16="http://schemas.microsoft.com/office/drawing/2014/main" id="{DCB4BC90-5479-6FD5-0E86-AD53FE89A795}"/>
              </a:ext>
            </a:extLst>
          </p:cNvPr>
          <p:cNvSpPr/>
          <p:nvPr/>
        </p:nvSpPr>
        <p:spPr>
          <a:xfrm>
            <a:off x="10697368" y="1856395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C1D4A151-770F-E698-E0B3-E5B4FD34E536}"/>
              </a:ext>
            </a:extLst>
          </p:cNvPr>
          <p:cNvSpPr txBox="1"/>
          <p:nvPr/>
        </p:nvSpPr>
        <p:spPr>
          <a:xfrm>
            <a:off x="10822908" y="2277094"/>
            <a:ext cx="10717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85CF5C56-35FB-9481-D8BB-F214007AE457}"/>
              </a:ext>
            </a:extLst>
          </p:cNvPr>
          <p:cNvCxnSpPr>
            <a:cxnSpLocks/>
          </p:cNvCxnSpPr>
          <p:nvPr/>
        </p:nvCxnSpPr>
        <p:spPr>
          <a:xfrm>
            <a:off x="10920694" y="2677204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Abrir corchete 23">
            <a:extLst>
              <a:ext uri="{FF2B5EF4-FFF2-40B4-BE49-F238E27FC236}">
                <a16:creationId xmlns:a16="http://schemas.microsoft.com/office/drawing/2014/main" id="{523558B0-1177-162D-9077-C4BC2D20B2B5}"/>
              </a:ext>
            </a:extLst>
          </p:cNvPr>
          <p:cNvSpPr/>
          <p:nvPr/>
        </p:nvSpPr>
        <p:spPr>
          <a:xfrm>
            <a:off x="1602731" y="4402651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Cerrar corchete 24">
            <a:extLst>
              <a:ext uri="{FF2B5EF4-FFF2-40B4-BE49-F238E27FC236}">
                <a16:creationId xmlns:a16="http://schemas.microsoft.com/office/drawing/2014/main" id="{D01FEC5F-E423-168B-DB64-11097CD0663C}"/>
              </a:ext>
            </a:extLst>
          </p:cNvPr>
          <p:cNvSpPr/>
          <p:nvPr/>
        </p:nvSpPr>
        <p:spPr>
          <a:xfrm>
            <a:off x="3765370" y="4402651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DE5C3CE2-156D-FD0F-BFA5-58E3117CCDFE}"/>
              </a:ext>
            </a:extLst>
          </p:cNvPr>
          <p:cNvSpPr txBox="1"/>
          <p:nvPr/>
        </p:nvSpPr>
        <p:spPr>
          <a:xfrm>
            <a:off x="865191" y="1078063"/>
            <a:ext cx="1102948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Per </a:t>
            </a:r>
            <a:r>
              <a:rPr lang="es-ES" sz="2700" dirty="0" err="1">
                <a:latin typeface="Comic Sans MS" panose="030F0702030302020204" pitchFamily="66" charset="0"/>
              </a:rPr>
              <a:t>exemple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  <a:endParaRPr lang="es-ES" dirty="0"/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9C9B9EAD-1A67-EAC4-8B68-48DB73B26A93}"/>
              </a:ext>
            </a:extLst>
          </p:cNvPr>
          <p:cNvSpPr txBox="1"/>
          <p:nvPr/>
        </p:nvSpPr>
        <p:spPr>
          <a:xfrm>
            <a:off x="1526696" y="3445998"/>
            <a:ext cx="2201358" cy="70788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es-ES" sz="2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ir,ic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) = (1,1)</a:t>
            </a:r>
          </a:p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X(1,1) = 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2 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≠ 0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37CA8074-D75C-5B26-72A3-1FFBE50CFDCB}"/>
              </a:ext>
            </a:extLst>
          </p:cNvPr>
          <p:cNvSpPr txBox="1"/>
          <p:nvPr/>
        </p:nvSpPr>
        <p:spPr>
          <a:xfrm>
            <a:off x="3871215" y="2215539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-2f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A6A8FAEE-7659-1B45-39E7-8A886DE33986}"/>
              </a:ext>
            </a:extLst>
          </p:cNvPr>
          <p:cNvSpPr txBox="1"/>
          <p:nvPr/>
        </p:nvSpPr>
        <p:spPr>
          <a:xfrm>
            <a:off x="4889475" y="2224917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40" name="Conector recto de flecha 39">
            <a:extLst>
              <a:ext uri="{FF2B5EF4-FFF2-40B4-BE49-F238E27FC236}">
                <a16:creationId xmlns:a16="http://schemas.microsoft.com/office/drawing/2014/main" id="{D483457F-0675-5DAA-08A8-6B4D2EEC7B56}"/>
              </a:ext>
            </a:extLst>
          </p:cNvPr>
          <p:cNvCxnSpPr/>
          <p:nvPr/>
        </p:nvCxnSpPr>
        <p:spPr>
          <a:xfrm>
            <a:off x="4815518" y="2629746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CuadroTexto 40">
            <a:extLst>
              <a:ext uri="{FF2B5EF4-FFF2-40B4-BE49-F238E27FC236}">
                <a16:creationId xmlns:a16="http://schemas.microsoft.com/office/drawing/2014/main" id="{3B125D04-B140-0A21-21D7-5F1FA8D5A51A}"/>
              </a:ext>
            </a:extLst>
          </p:cNvPr>
          <p:cNvSpPr txBox="1"/>
          <p:nvPr/>
        </p:nvSpPr>
        <p:spPr>
          <a:xfrm>
            <a:off x="5732892" y="1780498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2   -1   2   3  4     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0 -3  -5 -8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0    0  3   5   8 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0    0  3   5   8</a:t>
            </a: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7DCCDDB3-25F8-37DC-B35B-F86BADF33544}"/>
              </a:ext>
            </a:extLst>
          </p:cNvPr>
          <p:cNvSpPr txBox="1"/>
          <p:nvPr/>
        </p:nvSpPr>
        <p:spPr>
          <a:xfrm>
            <a:off x="8483677" y="1830819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2   -1   2   3  4     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0 -3  -5 -8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0    0  3   5   8 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0    0  3   5   8</a:t>
            </a:r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2D32E424-D70E-61C3-1D64-31AE2CD52D15}"/>
              </a:ext>
            </a:extLst>
          </p:cNvPr>
          <p:cNvSpPr txBox="1"/>
          <p:nvPr/>
        </p:nvSpPr>
        <p:spPr>
          <a:xfrm>
            <a:off x="8090094" y="2434881"/>
            <a:ext cx="3497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47" name="Rectángulo 46">
            <a:extLst>
              <a:ext uri="{FF2B5EF4-FFF2-40B4-BE49-F238E27FC236}">
                <a16:creationId xmlns:a16="http://schemas.microsoft.com/office/drawing/2014/main" id="{65001EFE-66A6-5216-3F4A-4A08EB3CA0C4}"/>
              </a:ext>
            </a:extLst>
          </p:cNvPr>
          <p:cNvSpPr/>
          <p:nvPr/>
        </p:nvSpPr>
        <p:spPr>
          <a:xfrm>
            <a:off x="1577296" y="1720471"/>
            <a:ext cx="416557" cy="44301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Elipse 47">
            <a:extLst>
              <a:ext uri="{FF2B5EF4-FFF2-40B4-BE49-F238E27FC236}">
                <a16:creationId xmlns:a16="http://schemas.microsoft.com/office/drawing/2014/main" id="{6D49E5DA-6E6B-EA4B-8026-70E55778EBA8}"/>
              </a:ext>
            </a:extLst>
          </p:cNvPr>
          <p:cNvSpPr/>
          <p:nvPr/>
        </p:nvSpPr>
        <p:spPr>
          <a:xfrm>
            <a:off x="1549918" y="2107176"/>
            <a:ext cx="396000" cy="3960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3" name="Elipse 52">
            <a:extLst>
              <a:ext uri="{FF2B5EF4-FFF2-40B4-BE49-F238E27FC236}">
                <a16:creationId xmlns:a16="http://schemas.microsoft.com/office/drawing/2014/main" id="{E061D8E2-5443-DA8B-C707-74FBC918BF7E}"/>
              </a:ext>
            </a:extLst>
          </p:cNvPr>
          <p:cNvSpPr/>
          <p:nvPr/>
        </p:nvSpPr>
        <p:spPr>
          <a:xfrm>
            <a:off x="1564391" y="2532176"/>
            <a:ext cx="396000" cy="3960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CuadroTexto 53">
            <a:extLst>
              <a:ext uri="{FF2B5EF4-FFF2-40B4-BE49-F238E27FC236}">
                <a16:creationId xmlns:a16="http://schemas.microsoft.com/office/drawing/2014/main" id="{E3FE7FA6-DA21-71D1-31D5-D8F2299188F6}"/>
              </a:ext>
            </a:extLst>
          </p:cNvPr>
          <p:cNvSpPr txBox="1"/>
          <p:nvPr/>
        </p:nvSpPr>
        <p:spPr>
          <a:xfrm>
            <a:off x="5790289" y="3412604"/>
            <a:ext cx="2201358" cy="70788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es-ES" sz="2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ir,ic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) = (2,2)</a:t>
            </a:r>
          </a:p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X(2,2) = 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0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55" name="CuadroTexto 54">
            <a:extLst>
              <a:ext uri="{FF2B5EF4-FFF2-40B4-BE49-F238E27FC236}">
                <a16:creationId xmlns:a16="http://schemas.microsoft.com/office/drawing/2014/main" id="{65950F11-DF61-ABDB-EB24-5C4299EF9650}"/>
              </a:ext>
            </a:extLst>
          </p:cNvPr>
          <p:cNvSpPr txBox="1"/>
          <p:nvPr/>
        </p:nvSpPr>
        <p:spPr>
          <a:xfrm>
            <a:off x="8582404" y="3413239"/>
            <a:ext cx="2201358" cy="70788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es-ES" sz="2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ir,ic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) = (2,3)</a:t>
            </a:r>
          </a:p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X(2,3) = 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-3 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≠ 0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56" name="Rectángulo 55">
            <a:extLst>
              <a:ext uri="{FF2B5EF4-FFF2-40B4-BE49-F238E27FC236}">
                <a16:creationId xmlns:a16="http://schemas.microsoft.com/office/drawing/2014/main" id="{947189AF-C3E3-9EB0-2CB3-03E543FDBF15}"/>
              </a:ext>
            </a:extLst>
          </p:cNvPr>
          <p:cNvSpPr/>
          <p:nvPr/>
        </p:nvSpPr>
        <p:spPr>
          <a:xfrm>
            <a:off x="9474266" y="2203465"/>
            <a:ext cx="416557" cy="44301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7" name="Elipse 56">
            <a:extLst>
              <a:ext uri="{FF2B5EF4-FFF2-40B4-BE49-F238E27FC236}">
                <a16:creationId xmlns:a16="http://schemas.microsoft.com/office/drawing/2014/main" id="{051B0620-34A4-1017-78A3-24DE2B86B460}"/>
              </a:ext>
            </a:extLst>
          </p:cNvPr>
          <p:cNvSpPr/>
          <p:nvPr/>
        </p:nvSpPr>
        <p:spPr>
          <a:xfrm>
            <a:off x="9474266" y="2577754"/>
            <a:ext cx="396000" cy="3960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Elipse 57">
            <a:extLst>
              <a:ext uri="{FF2B5EF4-FFF2-40B4-BE49-F238E27FC236}">
                <a16:creationId xmlns:a16="http://schemas.microsoft.com/office/drawing/2014/main" id="{E12CDC67-FE1C-535D-6040-9CEA43AB185A}"/>
              </a:ext>
            </a:extLst>
          </p:cNvPr>
          <p:cNvSpPr/>
          <p:nvPr/>
        </p:nvSpPr>
        <p:spPr>
          <a:xfrm>
            <a:off x="9484544" y="2936791"/>
            <a:ext cx="396000" cy="3960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80C1F2BD-A8B1-15EC-83B1-9284DAA92BF2}"/>
              </a:ext>
            </a:extLst>
          </p:cNvPr>
          <p:cNvSpPr txBox="1"/>
          <p:nvPr/>
        </p:nvSpPr>
        <p:spPr>
          <a:xfrm>
            <a:off x="646307" y="4682889"/>
            <a:ext cx="10717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60" name="Conector recto de flecha 59">
            <a:extLst>
              <a:ext uri="{FF2B5EF4-FFF2-40B4-BE49-F238E27FC236}">
                <a16:creationId xmlns:a16="http://schemas.microsoft.com/office/drawing/2014/main" id="{94056681-D40A-0D2D-50ED-E097F3BC0FBC}"/>
              </a:ext>
            </a:extLst>
          </p:cNvPr>
          <p:cNvCxnSpPr>
            <a:cxnSpLocks/>
          </p:cNvCxnSpPr>
          <p:nvPr/>
        </p:nvCxnSpPr>
        <p:spPr>
          <a:xfrm>
            <a:off x="707918" y="5123523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CuadroTexto 63">
            <a:extLst>
              <a:ext uri="{FF2B5EF4-FFF2-40B4-BE49-F238E27FC236}">
                <a16:creationId xmlns:a16="http://schemas.microsoft.com/office/drawing/2014/main" id="{6BF9B14F-C7D6-5A82-F607-3E513E329C47}"/>
              </a:ext>
            </a:extLst>
          </p:cNvPr>
          <p:cNvSpPr txBox="1"/>
          <p:nvPr/>
        </p:nvSpPr>
        <p:spPr>
          <a:xfrm>
            <a:off x="1541031" y="4420576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2   -1   2   3  4     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0 -3  -5 -8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0    0  0   0   0 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0    0  0   0   0</a:t>
            </a: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2C3C739F-2838-75B3-E3C0-6B35729D8936}"/>
              </a:ext>
            </a:extLst>
          </p:cNvPr>
          <p:cNvSpPr txBox="1"/>
          <p:nvPr/>
        </p:nvSpPr>
        <p:spPr>
          <a:xfrm>
            <a:off x="3931912" y="4926805"/>
            <a:ext cx="3497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04D9C728-642C-6540-C41A-DD24DBE9F4CF}"/>
              </a:ext>
            </a:extLst>
          </p:cNvPr>
          <p:cNvSpPr txBox="1"/>
          <p:nvPr/>
        </p:nvSpPr>
        <p:spPr>
          <a:xfrm>
            <a:off x="1604976" y="6023516"/>
            <a:ext cx="2201358" cy="70788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es-ES" sz="2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ir,ic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) = (3,4)</a:t>
            </a:r>
          </a:p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X(3,4) = 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0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67" name="Abrir corchete 66">
            <a:extLst>
              <a:ext uri="{FF2B5EF4-FFF2-40B4-BE49-F238E27FC236}">
                <a16:creationId xmlns:a16="http://schemas.microsoft.com/office/drawing/2014/main" id="{9AA15AB4-4D6C-6514-4852-3A1EA79E7325}"/>
              </a:ext>
            </a:extLst>
          </p:cNvPr>
          <p:cNvSpPr/>
          <p:nvPr/>
        </p:nvSpPr>
        <p:spPr>
          <a:xfrm>
            <a:off x="4334501" y="4423853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Cerrar corchete 67">
            <a:extLst>
              <a:ext uri="{FF2B5EF4-FFF2-40B4-BE49-F238E27FC236}">
                <a16:creationId xmlns:a16="http://schemas.microsoft.com/office/drawing/2014/main" id="{BA6D602D-1DAB-1543-6583-1760B5F0E93A}"/>
              </a:ext>
            </a:extLst>
          </p:cNvPr>
          <p:cNvSpPr/>
          <p:nvPr/>
        </p:nvSpPr>
        <p:spPr>
          <a:xfrm>
            <a:off x="6497140" y="4423853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DD9A2CBC-1F93-54DA-3926-688E2430DEDB}"/>
              </a:ext>
            </a:extLst>
          </p:cNvPr>
          <p:cNvSpPr txBox="1"/>
          <p:nvPr/>
        </p:nvSpPr>
        <p:spPr>
          <a:xfrm>
            <a:off x="4274699" y="4423852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2   -1   2   3  4     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0 -3  -5 -8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0    0  0   0   0 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0    0  0   0   0</a:t>
            </a:r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87AC0D74-B8B1-D572-9DE9-87E6EC3F9E62}"/>
              </a:ext>
            </a:extLst>
          </p:cNvPr>
          <p:cNvSpPr txBox="1"/>
          <p:nvPr/>
        </p:nvSpPr>
        <p:spPr>
          <a:xfrm>
            <a:off x="6663682" y="4948007"/>
            <a:ext cx="3497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71" name="CuadroTexto 70">
            <a:extLst>
              <a:ext uri="{FF2B5EF4-FFF2-40B4-BE49-F238E27FC236}">
                <a16:creationId xmlns:a16="http://schemas.microsoft.com/office/drawing/2014/main" id="{33E2746E-B39D-FB83-2AEA-34812EFD58DE}"/>
              </a:ext>
            </a:extLst>
          </p:cNvPr>
          <p:cNvSpPr txBox="1"/>
          <p:nvPr/>
        </p:nvSpPr>
        <p:spPr>
          <a:xfrm>
            <a:off x="4336746" y="6044718"/>
            <a:ext cx="2201358" cy="70788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es-ES" sz="2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ir,ic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) = (3,5)</a:t>
            </a:r>
          </a:p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X(3,5) = 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0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72" name="Abrir corchete 71">
            <a:extLst>
              <a:ext uri="{FF2B5EF4-FFF2-40B4-BE49-F238E27FC236}">
                <a16:creationId xmlns:a16="http://schemas.microsoft.com/office/drawing/2014/main" id="{A5173A9D-B35A-2B6A-ACF5-4D30D01DECD2}"/>
              </a:ext>
            </a:extLst>
          </p:cNvPr>
          <p:cNvSpPr/>
          <p:nvPr/>
        </p:nvSpPr>
        <p:spPr>
          <a:xfrm>
            <a:off x="7110384" y="4453696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3" name="Cerrar corchete 72">
            <a:extLst>
              <a:ext uri="{FF2B5EF4-FFF2-40B4-BE49-F238E27FC236}">
                <a16:creationId xmlns:a16="http://schemas.microsoft.com/office/drawing/2014/main" id="{528BF4BE-6A32-E8F6-45A9-37F8C03AC393}"/>
              </a:ext>
            </a:extLst>
          </p:cNvPr>
          <p:cNvSpPr/>
          <p:nvPr/>
        </p:nvSpPr>
        <p:spPr>
          <a:xfrm>
            <a:off x="9273023" y="4453696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4" name="CuadroTexto 73">
            <a:extLst>
              <a:ext uri="{FF2B5EF4-FFF2-40B4-BE49-F238E27FC236}">
                <a16:creationId xmlns:a16="http://schemas.microsoft.com/office/drawing/2014/main" id="{CEB6AF75-4102-FB3A-9BF2-A62F2019C930}"/>
              </a:ext>
            </a:extLst>
          </p:cNvPr>
          <p:cNvSpPr txBox="1"/>
          <p:nvPr/>
        </p:nvSpPr>
        <p:spPr>
          <a:xfrm>
            <a:off x="7008367" y="4429806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2   -1   2   3  4     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0 -3  -5 -8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0    0  0   0   0 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0    0  0   0   0</a:t>
            </a:r>
          </a:p>
        </p:txBody>
      </p:sp>
      <p:sp>
        <p:nvSpPr>
          <p:cNvPr id="76" name="CuadroTexto 75">
            <a:extLst>
              <a:ext uri="{FF2B5EF4-FFF2-40B4-BE49-F238E27FC236}">
                <a16:creationId xmlns:a16="http://schemas.microsoft.com/office/drawing/2014/main" id="{04826E56-7E76-212A-4853-8F15E7718E9C}"/>
              </a:ext>
            </a:extLst>
          </p:cNvPr>
          <p:cNvSpPr txBox="1"/>
          <p:nvPr/>
        </p:nvSpPr>
        <p:spPr>
          <a:xfrm>
            <a:off x="7112629" y="6074561"/>
            <a:ext cx="2201358" cy="70788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es-ES" sz="2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ir,ic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) = (3,6)</a:t>
            </a:r>
          </a:p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9E777ECA-BE6B-78B6-3510-1CD5986A6112}"/>
              </a:ext>
            </a:extLst>
          </p:cNvPr>
          <p:cNvSpPr txBox="1"/>
          <p:nvPr/>
        </p:nvSpPr>
        <p:spPr>
          <a:xfrm>
            <a:off x="7152106" y="6074561"/>
            <a:ext cx="220135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es-ES" sz="20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ic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= 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6 &gt; 5    </a:t>
            </a:r>
            <a:r>
              <a:rPr lang="es-ES" sz="2000" dirty="0">
                <a:solidFill>
                  <a:srgbClr val="FFC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final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  <p:cxnSp>
        <p:nvCxnSpPr>
          <p:cNvPr id="4" name="Conector recto de flecha 3">
            <a:extLst>
              <a:ext uri="{FF2B5EF4-FFF2-40B4-BE49-F238E27FC236}">
                <a16:creationId xmlns:a16="http://schemas.microsoft.com/office/drawing/2014/main" id="{1E1FB563-69B4-9FD4-DA9F-CD9BDEA237F4}"/>
              </a:ext>
            </a:extLst>
          </p:cNvPr>
          <p:cNvCxnSpPr/>
          <p:nvPr/>
        </p:nvCxnSpPr>
        <p:spPr>
          <a:xfrm>
            <a:off x="8439870" y="6597446"/>
            <a:ext cx="222349" cy="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ítulo 1">
            <a:extLst>
              <a:ext uri="{FF2B5EF4-FFF2-40B4-BE49-F238E27FC236}">
                <a16:creationId xmlns:a16="http://schemas.microsoft.com/office/drawing/2014/main" id="{60DF102B-E874-83F1-5FB5-037D0FC32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436" y="130322"/>
            <a:ext cx="11273128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dirty="0">
                <a:solidFill>
                  <a:srgbClr val="7030A0"/>
                </a:solidFill>
              </a:rPr>
              <a:t>… un </a:t>
            </a:r>
            <a:r>
              <a:rPr lang="es-ES" dirty="0" err="1">
                <a:solidFill>
                  <a:srgbClr val="7030A0"/>
                </a:solidFill>
              </a:rPr>
              <a:t>algoritme</a:t>
            </a:r>
            <a:r>
              <a:rPr lang="es-ES" dirty="0">
                <a:solidFill>
                  <a:srgbClr val="7030A0"/>
                </a:solidFill>
              </a:rPr>
              <a:t> pel </a:t>
            </a:r>
            <a:r>
              <a:rPr lang="es-ES" dirty="0" err="1">
                <a:solidFill>
                  <a:srgbClr val="7030A0"/>
                </a:solidFill>
              </a:rPr>
              <a:t>mètode</a:t>
            </a:r>
            <a:r>
              <a:rPr lang="es-ES" dirty="0">
                <a:solidFill>
                  <a:srgbClr val="7030A0"/>
                </a:solidFill>
              </a:rPr>
              <a:t> de Gauss</a:t>
            </a:r>
            <a:endParaRPr lang="es-ES" i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7890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2" grpId="0" animBg="1"/>
      <p:bldP spid="19" grpId="0" animBg="1"/>
      <p:bldP spid="20" grpId="0" animBg="1"/>
      <p:bldP spid="21" grpId="0"/>
      <p:bldP spid="24" grpId="0" animBg="1"/>
      <p:bldP spid="25" grpId="0" animBg="1"/>
      <p:bldP spid="82" grpId="0" animBg="1"/>
      <p:bldP spid="26" grpId="0"/>
      <p:bldP spid="37" grpId="0"/>
      <p:bldP spid="41" grpId="0"/>
      <p:bldP spid="45" grpId="0"/>
      <p:bldP spid="46" grpId="0"/>
      <p:bldP spid="47" grpId="0" animBg="1"/>
      <p:bldP spid="48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/>
      <p:bldP spid="64" grpId="0"/>
      <p:bldP spid="65" grpId="0"/>
      <p:bldP spid="66" grpId="0" animBg="1"/>
      <p:bldP spid="67" grpId="0" animBg="1"/>
      <p:bldP spid="68" grpId="0" animBg="1"/>
      <p:bldP spid="69" grpId="0"/>
      <p:bldP spid="70" grpId="0"/>
      <p:bldP spid="71" grpId="0" animBg="1"/>
      <p:bldP spid="72" grpId="0" animBg="1"/>
      <p:bldP spid="73" grpId="0" animBg="1"/>
      <p:bldP spid="74" grpId="0"/>
      <p:bldP spid="76" grpId="0" animBg="1"/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42FBB6-33A5-3F96-BCE1-75532C35BB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E4721A44-99D9-4D5E-580F-38CC5B13BD7B}"/>
              </a:ext>
            </a:extLst>
          </p:cNvPr>
          <p:cNvSpPr txBox="1"/>
          <p:nvPr/>
        </p:nvSpPr>
        <p:spPr>
          <a:xfrm>
            <a:off x="1481680" y="1738485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2   -1   2   3  4     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4   -2   1   1  0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-2    1   1   2  4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0    0  3   5  8</a:t>
            </a:r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9E1C2BA4-9105-E9B9-3B82-0B429ECE955C}"/>
              </a:ext>
            </a:extLst>
          </p:cNvPr>
          <p:cNvSpPr/>
          <p:nvPr/>
        </p:nvSpPr>
        <p:spPr>
          <a:xfrm>
            <a:off x="1494632" y="1792924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9D92EBA9-05F6-853A-C60E-AD4BA72DE304}"/>
              </a:ext>
            </a:extLst>
          </p:cNvPr>
          <p:cNvSpPr/>
          <p:nvPr/>
        </p:nvSpPr>
        <p:spPr>
          <a:xfrm>
            <a:off x="3657271" y="1792924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62E4BB6A-E554-4C51-1B49-77D7C7C2179C}"/>
              </a:ext>
            </a:extLst>
          </p:cNvPr>
          <p:cNvSpPr txBox="1"/>
          <p:nvPr/>
        </p:nvSpPr>
        <p:spPr>
          <a:xfrm>
            <a:off x="646307" y="2153984"/>
            <a:ext cx="747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0070C0"/>
                </a:solidFill>
              </a:rPr>
              <a:t>=</a:t>
            </a:r>
          </a:p>
        </p:txBody>
      </p: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4176020C-F120-EBC7-4E5D-42BD0244785C}"/>
              </a:ext>
            </a:extLst>
          </p:cNvPr>
          <p:cNvCxnSpPr/>
          <p:nvPr/>
        </p:nvCxnSpPr>
        <p:spPr>
          <a:xfrm>
            <a:off x="3885351" y="2625027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Abrir corchete 2">
            <a:extLst>
              <a:ext uri="{FF2B5EF4-FFF2-40B4-BE49-F238E27FC236}">
                <a16:creationId xmlns:a16="http://schemas.microsoft.com/office/drawing/2014/main" id="{68C3739C-A7E6-0046-F7E7-9E07A9AF377F}"/>
              </a:ext>
            </a:extLst>
          </p:cNvPr>
          <p:cNvSpPr/>
          <p:nvPr/>
        </p:nvSpPr>
        <p:spPr>
          <a:xfrm>
            <a:off x="5755073" y="1842944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errar corchete 11">
            <a:extLst>
              <a:ext uri="{FF2B5EF4-FFF2-40B4-BE49-F238E27FC236}">
                <a16:creationId xmlns:a16="http://schemas.microsoft.com/office/drawing/2014/main" id="{74F5CE44-B01C-78AB-AB52-AED41EE93060}"/>
              </a:ext>
            </a:extLst>
          </p:cNvPr>
          <p:cNvSpPr/>
          <p:nvPr/>
        </p:nvSpPr>
        <p:spPr>
          <a:xfrm>
            <a:off x="7920864" y="1842944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Abrir corchete 18">
            <a:extLst>
              <a:ext uri="{FF2B5EF4-FFF2-40B4-BE49-F238E27FC236}">
                <a16:creationId xmlns:a16="http://schemas.microsoft.com/office/drawing/2014/main" id="{6EDA7DAB-F5E7-86BA-FD8D-C5C66EDAC9B2}"/>
              </a:ext>
            </a:extLst>
          </p:cNvPr>
          <p:cNvSpPr/>
          <p:nvPr/>
        </p:nvSpPr>
        <p:spPr>
          <a:xfrm>
            <a:off x="8511237" y="1851879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errar corchete 19">
            <a:extLst>
              <a:ext uri="{FF2B5EF4-FFF2-40B4-BE49-F238E27FC236}">
                <a16:creationId xmlns:a16="http://schemas.microsoft.com/office/drawing/2014/main" id="{39C2D68A-EA9F-C215-DAD5-85505A019072}"/>
              </a:ext>
            </a:extLst>
          </p:cNvPr>
          <p:cNvSpPr/>
          <p:nvPr/>
        </p:nvSpPr>
        <p:spPr>
          <a:xfrm>
            <a:off x="10697368" y="1856395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0C1A6461-32B1-92FA-C868-E5350461967B}"/>
              </a:ext>
            </a:extLst>
          </p:cNvPr>
          <p:cNvSpPr txBox="1"/>
          <p:nvPr/>
        </p:nvSpPr>
        <p:spPr>
          <a:xfrm>
            <a:off x="10822908" y="2277094"/>
            <a:ext cx="10717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4303A5C3-7083-C291-9F1B-970A338C7912}"/>
              </a:ext>
            </a:extLst>
          </p:cNvPr>
          <p:cNvCxnSpPr>
            <a:cxnSpLocks/>
          </p:cNvCxnSpPr>
          <p:nvPr/>
        </p:nvCxnSpPr>
        <p:spPr>
          <a:xfrm>
            <a:off x="10920694" y="2677204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Abrir corchete 23">
            <a:extLst>
              <a:ext uri="{FF2B5EF4-FFF2-40B4-BE49-F238E27FC236}">
                <a16:creationId xmlns:a16="http://schemas.microsoft.com/office/drawing/2014/main" id="{DE694885-D35A-2811-EC79-5DF4F7D0A545}"/>
              </a:ext>
            </a:extLst>
          </p:cNvPr>
          <p:cNvSpPr/>
          <p:nvPr/>
        </p:nvSpPr>
        <p:spPr>
          <a:xfrm>
            <a:off x="1602731" y="4402651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Cerrar corchete 24">
            <a:extLst>
              <a:ext uri="{FF2B5EF4-FFF2-40B4-BE49-F238E27FC236}">
                <a16:creationId xmlns:a16="http://schemas.microsoft.com/office/drawing/2014/main" id="{0514DB0A-FF9F-51B3-4B75-5DB8A0D9902C}"/>
              </a:ext>
            </a:extLst>
          </p:cNvPr>
          <p:cNvSpPr/>
          <p:nvPr/>
        </p:nvSpPr>
        <p:spPr>
          <a:xfrm>
            <a:off x="3765370" y="4402651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04CCDF95-651A-B1B7-60A3-CCA1F912F36B}"/>
              </a:ext>
            </a:extLst>
          </p:cNvPr>
          <p:cNvSpPr txBox="1"/>
          <p:nvPr/>
        </p:nvSpPr>
        <p:spPr>
          <a:xfrm>
            <a:off x="865191" y="1078063"/>
            <a:ext cx="1102948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Per </a:t>
            </a:r>
            <a:r>
              <a:rPr lang="es-ES" sz="2700" dirty="0" err="1">
                <a:latin typeface="Comic Sans MS" panose="030F0702030302020204" pitchFamily="66" charset="0"/>
              </a:rPr>
              <a:t>exemple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  <a:endParaRPr lang="es-ES" dirty="0"/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EA7114C7-DADD-FB22-9FCB-B286385A1773}"/>
              </a:ext>
            </a:extLst>
          </p:cNvPr>
          <p:cNvSpPr txBox="1"/>
          <p:nvPr/>
        </p:nvSpPr>
        <p:spPr>
          <a:xfrm>
            <a:off x="1526696" y="3445998"/>
            <a:ext cx="2201358" cy="70788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es-ES" sz="2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ir,ic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) = (1,1)</a:t>
            </a:r>
          </a:p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X(1,1) = 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2 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≠ 0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A8265A65-D5B6-C191-0EB9-0E5FC03AF740}"/>
              </a:ext>
            </a:extLst>
          </p:cNvPr>
          <p:cNvSpPr txBox="1"/>
          <p:nvPr/>
        </p:nvSpPr>
        <p:spPr>
          <a:xfrm>
            <a:off x="3871215" y="2215539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-2f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DB4EA0EE-379F-2DBC-7F7A-F4CAD79CDD2F}"/>
              </a:ext>
            </a:extLst>
          </p:cNvPr>
          <p:cNvSpPr txBox="1"/>
          <p:nvPr/>
        </p:nvSpPr>
        <p:spPr>
          <a:xfrm>
            <a:off x="4889475" y="2224917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40" name="Conector recto de flecha 39">
            <a:extLst>
              <a:ext uri="{FF2B5EF4-FFF2-40B4-BE49-F238E27FC236}">
                <a16:creationId xmlns:a16="http://schemas.microsoft.com/office/drawing/2014/main" id="{31652653-7F9F-AD9E-533E-08C5891D3E9A}"/>
              </a:ext>
            </a:extLst>
          </p:cNvPr>
          <p:cNvCxnSpPr/>
          <p:nvPr/>
        </p:nvCxnSpPr>
        <p:spPr>
          <a:xfrm>
            <a:off x="4815518" y="2629746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CuadroTexto 40">
            <a:extLst>
              <a:ext uri="{FF2B5EF4-FFF2-40B4-BE49-F238E27FC236}">
                <a16:creationId xmlns:a16="http://schemas.microsoft.com/office/drawing/2014/main" id="{3596499D-A105-E573-D012-2DB23B3A4301}"/>
              </a:ext>
            </a:extLst>
          </p:cNvPr>
          <p:cNvSpPr txBox="1"/>
          <p:nvPr/>
        </p:nvSpPr>
        <p:spPr>
          <a:xfrm>
            <a:off x="5732892" y="1780498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2   -1   2   3  4     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0 -3  -5 -8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0    0  3   5   8 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0    0  3   5   8</a:t>
            </a: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2BA105B4-5736-ECB0-49CC-1AD28E07E34F}"/>
              </a:ext>
            </a:extLst>
          </p:cNvPr>
          <p:cNvSpPr txBox="1"/>
          <p:nvPr/>
        </p:nvSpPr>
        <p:spPr>
          <a:xfrm>
            <a:off x="8483677" y="1830819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2   -1   2   3  4     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0 -3  -5 -8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0    0  3   5   8 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0    0  3   5   8</a:t>
            </a:r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7377D4AF-07CB-02F4-D42B-079DC1B50F5A}"/>
              </a:ext>
            </a:extLst>
          </p:cNvPr>
          <p:cNvSpPr txBox="1"/>
          <p:nvPr/>
        </p:nvSpPr>
        <p:spPr>
          <a:xfrm>
            <a:off x="8090094" y="2434881"/>
            <a:ext cx="3497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47" name="Rectángulo 46">
            <a:extLst>
              <a:ext uri="{FF2B5EF4-FFF2-40B4-BE49-F238E27FC236}">
                <a16:creationId xmlns:a16="http://schemas.microsoft.com/office/drawing/2014/main" id="{CA859DCE-CEC7-716A-44FD-04E2A1354E50}"/>
              </a:ext>
            </a:extLst>
          </p:cNvPr>
          <p:cNvSpPr/>
          <p:nvPr/>
        </p:nvSpPr>
        <p:spPr>
          <a:xfrm>
            <a:off x="1577296" y="1720471"/>
            <a:ext cx="416557" cy="44301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Elipse 47">
            <a:extLst>
              <a:ext uri="{FF2B5EF4-FFF2-40B4-BE49-F238E27FC236}">
                <a16:creationId xmlns:a16="http://schemas.microsoft.com/office/drawing/2014/main" id="{AEADC7A2-91F5-8FE0-CC65-6D095BDAA8CC}"/>
              </a:ext>
            </a:extLst>
          </p:cNvPr>
          <p:cNvSpPr/>
          <p:nvPr/>
        </p:nvSpPr>
        <p:spPr>
          <a:xfrm>
            <a:off x="1549918" y="2107176"/>
            <a:ext cx="396000" cy="3960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3" name="Elipse 52">
            <a:extLst>
              <a:ext uri="{FF2B5EF4-FFF2-40B4-BE49-F238E27FC236}">
                <a16:creationId xmlns:a16="http://schemas.microsoft.com/office/drawing/2014/main" id="{D6BA385C-EF0D-8128-68D8-7920125C8AAA}"/>
              </a:ext>
            </a:extLst>
          </p:cNvPr>
          <p:cNvSpPr/>
          <p:nvPr/>
        </p:nvSpPr>
        <p:spPr>
          <a:xfrm>
            <a:off x="1564391" y="2532176"/>
            <a:ext cx="396000" cy="3960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CuadroTexto 53">
            <a:extLst>
              <a:ext uri="{FF2B5EF4-FFF2-40B4-BE49-F238E27FC236}">
                <a16:creationId xmlns:a16="http://schemas.microsoft.com/office/drawing/2014/main" id="{D9CA0A89-047E-83F3-2936-28B4400D19D8}"/>
              </a:ext>
            </a:extLst>
          </p:cNvPr>
          <p:cNvSpPr txBox="1"/>
          <p:nvPr/>
        </p:nvSpPr>
        <p:spPr>
          <a:xfrm>
            <a:off x="5790289" y="3412604"/>
            <a:ext cx="2201358" cy="70788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es-ES" sz="2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ir,ic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) = (2,2)</a:t>
            </a:r>
          </a:p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X(2,2) = 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0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55" name="CuadroTexto 54">
            <a:extLst>
              <a:ext uri="{FF2B5EF4-FFF2-40B4-BE49-F238E27FC236}">
                <a16:creationId xmlns:a16="http://schemas.microsoft.com/office/drawing/2014/main" id="{E66B6F31-AB65-E40E-0209-F56BF93E52B2}"/>
              </a:ext>
            </a:extLst>
          </p:cNvPr>
          <p:cNvSpPr txBox="1"/>
          <p:nvPr/>
        </p:nvSpPr>
        <p:spPr>
          <a:xfrm>
            <a:off x="8582404" y="3413239"/>
            <a:ext cx="2201358" cy="70788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es-ES" sz="2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ir,ic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) = (2,3)</a:t>
            </a:r>
          </a:p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X(2,3) = 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-3 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≠ 0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56" name="Rectángulo 55">
            <a:extLst>
              <a:ext uri="{FF2B5EF4-FFF2-40B4-BE49-F238E27FC236}">
                <a16:creationId xmlns:a16="http://schemas.microsoft.com/office/drawing/2014/main" id="{6747C926-1F4A-2321-70D9-A00B44B83765}"/>
              </a:ext>
            </a:extLst>
          </p:cNvPr>
          <p:cNvSpPr/>
          <p:nvPr/>
        </p:nvSpPr>
        <p:spPr>
          <a:xfrm>
            <a:off x="9474266" y="2203465"/>
            <a:ext cx="416557" cy="44301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7" name="Elipse 56">
            <a:extLst>
              <a:ext uri="{FF2B5EF4-FFF2-40B4-BE49-F238E27FC236}">
                <a16:creationId xmlns:a16="http://schemas.microsoft.com/office/drawing/2014/main" id="{4170B7EB-B653-2C57-81F6-9238B6E7F5A2}"/>
              </a:ext>
            </a:extLst>
          </p:cNvPr>
          <p:cNvSpPr/>
          <p:nvPr/>
        </p:nvSpPr>
        <p:spPr>
          <a:xfrm>
            <a:off x="9474266" y="2577754"/>
            <a:ext cx="396000" cy="3960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Elipse 57">
            <a:extLst>
              <a:ext uri="{FF2B5EF4-FFF2-40B4-BE49-F238E27FC236}">
                <a16:creationId xmlns:a16="http://schemas.microsoft.com/office/drawing/2014/main" id="{0B6EB0E0-71BE-7AB6-FA33-D47360323AA7}"/>
              </a:ext>
            </a:extLst>
          </p:cNvPr>
          <p:cNvSpPr/>
          <p:nvPr/>
        </p:nvSpPr>
        <p:spPr>
          <a:xfrm>
            <a:off x="9484544" y="2936791"/>
            <a:ext cx="396000" cy="3960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241331C2-41A8-06B1-E9E8-843904E266CD}"/>
              </a:ext>
            </a:extLst>
          </p:cNvPr>
          <p:cNvSpPr txBox="1"/>
          <p:nvPr/>
        </p:nvSpPr>
        <p:spPr>
          <a:xfrm>
            <a:off x="646307" y="4682889"/>
            <a:ext cx="10717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60" name="Conector recto de flecha 59">
            <a:extLst>
              <a:ext uri="{FF2B5EF4-FFF2-40B4-BE49-F238E27FC236}">
                <a16:creationId xmlns:a16="http://schemas.microsoft.com/office/drawing/2014/main" id="{B3E0F282-1D2C-2E46-0174-BED3346BA815}"/>
              </a:ext>
            </a:extLst>
          </p:cNvPr>
          <p:cNvCxnSpPr>
            <a:cxnSpLocks/>
          </p:cNvCxnSpPr>
          <p:nvPr/>
        </p:nvCxnSpPr>
        <p:spPr>
          <a:xfrm>
            <a:off x="707918" y="5123523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CuadroTexto 63">
            <a:extLst>
              <a:ext uri="{FF2B5EF4-FFF2-40B4-BE49-F238E27FC236}">
                <a16:creationId xmlns:a16="http://schemas.microsoft.com/office/drawing/2014/main" id="{5F6A64FD-E486-1B47-8530-7B582551470D}"/>
              </a:ext>
            </a:extLst>
          </p:cNvPr>
          <p:cNvSpPr txBox="1"/>
          <p:nvPr/>
        </p:nvSpPr>
        <p:spPr>
          <a:xfrm>
            <a:off x="1541031" y="4420576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2   -1   2   3  4     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0 -3  -5 -8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0    0  0   0   0 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0    0  0   0   0</a:t>
            </a: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70611A65-E132-3BC7-6D0F-23D0CCD540A0}"/>
              </a:ext>
            </a:extLst>
          </p:cNvPr>
          <p:cNvSpPr txBox="1"/>
          <p:nvPr/>
        </p:nvSpPr>
        <p:spPr>
          <a:xfrm>
            <a:off x="3931912" y="4926805"/>
            <a:ext cx="3497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BFC345E5-9050-D29E-B763-2B4AB999A923}"/>
              </a:ext>
            </a:extLst>
          </p:cNvPr>
          <p:cNvSpPr txBox="1"/>
          <p:nvPr/>
        </p:nvSpPr>
        <p:spPr>
          <a:xfrm>
            <a:off x="1604976" y="6023516"/>
            <a:ext cx="2201358" cy="70788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es-ES" sz="2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ir,ic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) = (3,4)</a:t>
            </a:r>
          </a:p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X(3,4) = 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0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67" name="Abrir corchete 66">
            <a:extLst>
              <a:ext uri="{FF2B5EF4-FFF2-40B4-BE49-F238E27FC236}">
                <a16:creationId xmlns:a16="http://schemas.microsoft.com/office/drawing/2014/main" id="{BA372FE3-AEC8-C816-4C86-5ABD023B2410}"/>
              </a:ext>
            </a:extLst>
          </p:cNvPr>
          <p:cNvSpPr/>
          <p:nvPr/>
        </p:nvSpPr>
        <p:spPr>
          <a:xfrm>
            <a:off x="4334501" y="4423853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Cerrar corchete 67">
            <a:extLst>
              <a:ext uri="{FF2B5EF4-FFF2-40B4-BE49-F238E27FC236}">
                <a16:creationId xmlns:a16="http://schemas.microsoft.com/office/drawing/2014/main" id="{01DD98D5-E8DE-818F-4BFE-AA101CFDFF26}"/>
              </a:ext>
            </a:extLst>
          </p:cNvPr>
          <p:cNvSpPr/>
          <p:nvPr/>
        </p:nvSpPr>
        <p:spPr>
          <a:xfrm>
            <a:off x="6497140" y="4423853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FA85D521-D7DA-BCE8-585B-47BB03E0A731}"/>
              </a:ext>
            </a:extLst>
          </p:cNvPr>
          <p:cNvSpPr txBox="1"/>
          <p:nvPr/>
        </p:nvSpPr>
        <p:spPr>
          <a:xfrm>
            <a:off x="4274699" y="4423852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2   -1   2   3  4     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0 -3  -5 -8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0    0  0   0   0 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0    0  0   0   0</a:t>
            </a:r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464AEF91-8646-BF8C-FA23-3930467F1F98}"/>
              </a:ext>
            </a:extLst>
          </p:cNvPr>
          <p:cNvSpPr txBox="1"/>
          <p:nvPr/>
        </p:nvSpPr>
        <p:spPr>
          <a:xfrm>
            <a:off x="6663682" y="4948007"/>
            <a:ext cx="3497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71" name="CuadroTexto 70">
            <a:extLst>
              <a:ext uri="{FF2B5EF4-FFF2-40B4-BE49-F238E27FC236}">
                <a16:creationId xmlns:a16="http://schemas.microsoft.com/office/drawing/2014/main" id="{D69CA1AE-E068-F154-0F9A-0677392F3F37}"/>
              </a:ext>
            </a:extLst>
          </p:cNvPr>
          <p:cNvSpPr txBox="1"/>
          <p:nvPr/>
        </p:nvSpPr>
        <p:spPr>
          <a:xfrm>
            <a:off x="4336746" y="6044718"/>
            <a:ext cx="2201358" cy="70788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es-ES" sz="2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ir,ic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) = (3,5)</a:t>
            </a:r>
          </a:p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X(3,5) = 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0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72" name="Abrir corchete 71">
            <a:extLst>
              <a:ext uri="{FF2B5EF4-FFF2-40B4-BE49-F238E27FC236}">
                <a16:creationId xmlns:a16="http://schemas.microsoft.com/office/drawing/2014/main" id="{5B95F272-7ED4-9743-4DED-46EDFE24F1ED}"/>
              </a:ext>
            </a:extLst>
          </p:cNvPr>
          <p:cNvSpPr/>
          <p:nvPr/>
        </p:nvSpPr>
        <p:spPr>
          <a:xfrm>
            <a:off x="7110384" y="4453696"/>
            <a:ext cx="70783" cy="1451750"/>
          </a:xfrm>
          <a:prstGeom prst="lef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3" name="Cerrar corchete 72">
            <a:extLst>
              <a:ext uri="{FF2B5EF4-FFF2-40B4-BE49-F238E27FC236}">
                <a16:creationId xmlns:a16="http://schemas.microsoft.com/office/drawing/2014/main" id="{F94F3E2E-746C-0831-EF33-F2E2804CD8B6}"/>
              </a:ext>
            </a:extLst>
          </p:cNvPr>
          <p:cNvSpPr/>
          <p:nvPr/>
        </p:nvSpPr>
        <p:spPr>
          <a:xfrm>
            <a:off x="9273023" y="4453696"/>
            <a:ext cx="70783" cy="1451750"/>
          </a:xfrm>
          <a:prstGeom prst="righ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4" name="CuadroTexto 73">
            <a:extLst>
              <a:ext uri="{FF2B5EF4-FFF2-40B4-BE49-F238E27FC236}">
                <a16:creationId xmlns:a16="http://schemas.microsoft.com/office/drawing/2014/main" id="{AC224596-A99D-EDC0-0976-B1F8C2D7594F}"/>
              </a:ext>
            </a:extLst>
          </p:cNvPr>
          <p:cNvSpPr txBox="1"/>
          <p:nvPr/>
        </p:nvSpPr>
        <p:spPr>
          <a:xfrm>
            <a:off x="7008367" y="4431600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2   -1   2   3  4            </a:t>
            </a:r>
          </a:p>
          <a:p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0    0 -3  -5 -8</a:t>
            </a:r>
          </a:p>
          <a:p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0    0  0   0   0    </a:t>
            </a:r>
          </a:p>
          <a:p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0    0  0   0   0</a:t>
            </a:r>
          </a:p>
        </p:txBody>
      </p:sp>
      <p:sp>
        <p:nvSpPr>
          <p:cNvPr id="75" name="CuadroTexto 74">
            <a:extLst>
              <a:ext uri="{FF2B5EF4-FFF2-40B4-BE49-F238E27FC236}">
                <a16:creationId xmlns:a16="http://schemas.microsoft.com/office/drawing/2014/main" id="{DB23CAA3-826A-1320-C2EE-C421185185E5}"/>
              </a:ext>
            </a:extLst>
          </p:cNvPr>
          <p:cNvSpPr txBox="1"/>
          <p:nvPr/>
        </p:nvSpPr>
        <p:spPr>
          <a:xfrm>
            <a:off x="9439565" y="4977850"/>
            <a:ext cx="17604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</a:rPr>
              <a:t>=  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X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, 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m.e.f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76" name="CuadroTexto 75">
            <a:extLst>
              <a:ext uri="{FF2B5EF4-FFF2-40B4-BE49-F238E27FC236}">
                <a16:creationId xmlns:a16="http://schemas.microsoft.com/office/drawing/2014/main" id="{879E4AE8-A3BA-7754-E0FA-1E8FFFA8952A}"/>
              </a:ext>
            </a:extLst>
          </p:cNvPr>
          <p:cNvSpPr txBox="1"/>
          <p:nvPr/>
        </p:nvSpPr>
        <p:spPr>
          <a:xfrm>
            <a:off x="7112629" y="6074561"/>
            <a:ext cx="2201358" cy="70788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es-ES" sz="2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ir,ic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) = (3,6)</a:t>
            </a:r>
          </a:p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809D65C1-1139-1098-1DD9-034B1CB2A648}"/>
              </a:ext>
            </a:extLst>
          </p:cNvPr>
          <p:cNvSpPr txBox="1"/>
          <p:nvPr/>
        </p:nvSpPr>
        <p:spPr>
          <a:xfrm>
            <a:off x="7152106" y="6074561"/>
            <a:ext cx="220135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es-ES" sz="20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ic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= 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6 &gt; 5    </a:t>
            </a:r>
            <a:r>
              <a:rPr lang="es-ES" sz="2000" dirty="0">
                <a:solidFill>
                  <a:srgbClr val="FFC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final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  <p:cxnSp>
        <p:nvCxnSpPr>
          <p:cNvPr id="4" name="Conector recto de flecha 3">
            <a:extLst>
              <a:ext uri="{FF2B5EF4-FFF2-40B4-BE49-F238E27FC236}">
                <a16:creationId xmlns:a16="http://schemas.microsoft.com/office/drawing/2014/main" id="{7F1CE765-A46F-2F45-6BAE-B5720CAF9591}"/>
              </a:ext>
            </a:extLst>
          </p:cNvPr>
          <p:cNvCxnSpPr/>
          <p:nvPr/>
        </p:nvCxnSpPr>
        <p:spPr>
          <a:xfrm>
            <a:off x="8439870" y="6597446"/>
            <a:ext cx="222349" cy="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ítulo 1">
            <a:extLst>
              <a:ext uri="{FF2B5EF4-FFF2-40B4-BE49-F238E27FC236}">
                <a16:creationId xmlns:a16="http://schemas.microsoft.com/office/drawing/2014/main" id="{1FA3C5C2-BC40-7EFA-5594-0E187F99A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436" y="130322"/>
            <a:ext cx="11273128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dirty="0">
                <a:solidFill>
                  <a:srgbClr val="7030A0"/>
                </a:solidFill>
              </a:rPr>
              <a:t>… un </a:t>
            </a:r>
            <a:r>
              <a:rPr lang="es-ES" dirty="0" err="1">
                <a:solidFill>
                  <a:srgbClr val="7030A0"/>
                </a:solidFill>
              </a:rPr>
              <a:t>algoritme</a:t>
            </a:r>
            <a:r>
              <a:rPr lang="es-ES" dirty="0">
                <a:solidFill>
                  <a:srgbClr val="7030A0"/>
                </a:solidFill>
              </a:rPr>
              <a:t> pel </a:t>
            </a:r>
            <a:r>
              <a:rPr lang="es-ES" dirty="0" err="1">
                <a:solidFill>
                  <a:srgbClr val="7030A0"/>
                </a:solidFill>
              </a:rPr>
              <a:t>mètode</a:t>
            </a:r>
            <a:r>
              <a:rPr lang="es-ES" dirty="0">
                <a:solidFill>
                  <a:srgbClr val="7030A0"/>
                </a:solidFill>
              </a:rPr>
              <a:t> de Gauss</a:t>
            </a:r>
            <a:endParaRPr lang="es-ES" i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77353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724822-1009-E8C7-F69F-7165007B2A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8576A5ED-390C-368D-079C-56A0ADF6F589}"/>
              </a:ext>
            </a:extLst>
          </p:cNvPr>
          <p:cNvSpPr txBox="1"/>
          <p:nvPr/>
        </p:nvSpPr>
        <p:spPr>
          <a:xfrm>
            <a:off x="1057784" y="1086461"/>
            <a:ext cx="9600384" cy="93871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 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Sigui ara </a:t>
            </a:r>
            <a:r>
              <a:rPr kumimoji="0" lang="es-ES" sz="2700" b="0" i="0" u="none" strike="noStrike" kern="1200" cap="none" spc="0" normalizeH="0" baseline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X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∈</a:t>
            </a:r>
            <a:r>
              <a:rPr lang="es-ES" sz="2700" dirty="0">
                <a:solidFill>
                  <a:srgbClr val="7030A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solidFill>
                  <a:srgbClr val="7030A0"/>
                </a:solidFill>
                <a:latin typeface="Comic Sans MS" panose="030F0702030302020204" pitchFamily="66" charset="0"/>
              </a:rPr>
              <a:t>K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(m x n)</a:t>
            </a:r>
            <a:r>
              <a:rPr lang="es-ES" sz="2700" noProof="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noProof="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una </a:t>
            </a:r>
            <a:r>
              <a:rPr lang="es-ES" sz="2700" i="1" noProof="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m.e.f</a:t>
            </a:r>
            <a:r>
              <a:rPr lang="es-ES" sz="2700" i="1" noProof="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</a:t>
            </a:r>
            <a:r>
              <a:rPr lang="es-ES" sz="2700" noProof="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a la </a:t>
            </a:r>
            <a:r>
              <a:rPr lang="es-ES" sz="2700" noProof="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qual</a:t>
            </a:r>
            <a:r>
              <a:rPr lang="es-ES" sz="2700" noProof="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noProof="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volem</a:t>
            </a:r>
            <a:r>
              <a:rPr lang="es-ES" sz="2700" noProof="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aplicar</a:t>
            </a:r>
          </a:p>
          <a:p>
            <a:pPr lvl="0">
              <a:defRPr/>
            </a:pPr>
            <a:r>
              <a:rPr lang="es-ES" sz="2700" noProof="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noProof="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successives</a:t>
            </a:r>
            <a:r>
              <a:rPr lang="es-ES" sz="2700" noProof="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noProof="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o.e.f.’s</a:t>
            </a:r>
            <a:r>
              <a:rPr lang="es-ES" sz="2700" noProof="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fins</a:t>
            </a:r>
            <a:r>
              <a:rPr lang="es-ES" sz="2700" noProof="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noProof="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aconseguir</a:t>
            </a:r>
            <a:r>
              <a:rPr lang="es-ES" sz="2700" noProof="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una 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.</a:t>
            </a:r>
            <a:r>
              <a:rPr kumimoji="0" lang="es-ES" sz="27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e.r.f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.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AD814F0-36E1-43D2-C1DE-8EDBF85566DD}"/>
              </a:ext>
            </a:extLst>
          </p:cNvPr>
          <p:cNvSpPr txBox="1"/>
          <p:nvPr/>
        </p:nvSpPr>
        <p:spPr>
          <a:xfrm>
            <a:off x="1156106" y="2120127"/>
            <a:ext cx="1079350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</a:t>
            </a:r>
            <a:r>
              <a:rPr lang="es-ES" sz="2700" dirty="0">
                <a:latin typeface="Comic Sans MS" panose="030F0702030302020204" pitchFamily="66" charset="0"/>
              </a:rPr>
              <a:t>En primer lloc: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1576C0E-9C21-0FC7-B36F-FDD5F1F144FB}"/>
              </a:ext>
            </a:extLst>
          </p:cNvPr>
          <p:cNvSpPr txBox="1"/>
          <p:nvPr/>
        </p:nvSpPr>
        <p:spPr>
          <a:xfrm>
            <a:off x="1505209" y="2722905"/>
            <a:ext cx="9231674" cy="1754326"/>
          </a:xfrm>
          <a:prstGeom prst="rect">
            <a:avLst/>
          </a:prstGeom>
          <a:noFill/>
          <a:ln w="158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Per a cada fila no </a:t>
            </a:r>
            <a:r>
              <a:rPr lang="es-ES" sz="2700" dirty="0" err="1">
                <a:latin typeface="Comic Sans MS" panose="030F0702030302020204" pitchFamily="66" charset="0"/>
              </a:rPr>
              <a:t>nul∙la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i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de X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amb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primer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element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no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nul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(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pivot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en columna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j(i)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: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dividir f</a:t>
            </a:r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i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per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X(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i,j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(i))</a:t>
            </a:r>
            <a:r>
              <a:rPr lang="es-ES" sz="2700" dirty="0">
                <a:latin typeface="Comic Sans MS" panose="030F0702030302020204" pitchFamily="66" charset="0"/>
              </a:rPr>
              <a:t> (és a </a:t>
            </a:r>
            <a:r>
              <a:rPr lang="es-ES" sz="2700" dirty="0" err="1">
                <a:latin typeface="Comic Sans MS" panose="030F0702030302020204" pitchFamily="66" charset="0"/>
              </a:rPr>
              <a:t>dir</a:t>
            </a:r>
            <a:r>
              <a:rPr lang="es-ES" sz="2700" dirty="0">
                <a:latin typeface="Comic Sans MS" panose="030F0702030302020204" pitchFamily="66" charset="0"/>
              </a:rPr>
              <a:t>, aplicar a  X  </a:t>
            </a:r>
            <a:r>
              <a:rPr lang="es-ES" sz="2700" dirty="0" err="1">
                <a:latin typeface="Comic Sans MS" panose="030F0702030302020204" pitchFamily="66" charset="0"/>
              </a:rPr>
              <a:t>l’o.e.f</a:t>
            </a:r>
            <a:r>
              <a:rPr lang="es-ES" sz="2700" dirty="0">
                <a:latin typeface="Comic Sans MS" panose="030F0702030302020204" pitchFamily="66" charset="0"/>
              </a:rPr>
              <a:t>.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( 1/X(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i,j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(i)) )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f</a:t>
            </a:r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i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700" dirty="0">
                <a:latin typeface="Comic Sans MS" panose="030F0702030302020204" pitchFamily="66" charset="0"/>
              </a:rPr>
              <a:t>  i 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anomenar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de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nou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X</a:t>
            </a:r>
            <a:r>
              <a:rPr lang="es-ES" sz="2700" dirty="0">
                <a:latin typeface="Comic Sans MS" panose="030F0702030302020204" pitchFamily="66" charset="0"/>
              </a:rPr>
              <a:t>  a la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resultant</a:t>
            </a:r>
            <a:r>
              <a:rPr lang="es-ES" sz="2700" dirty="0">
                <a:latin typeface="Comic Sans MS" panose="030F0702030302020204" pitchFamily="66" charset="0"/>
              </a:rPr>
              <a:t>. 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997AEC21-3EB3-F764-22DF-7C473DD2B809}"/>
              </a:ext>
            </a:extLst>
          </p:cNvPr>
          <p:cNvSpPr txBox="1"/>
          <p:nvPr/>
        </p:nvSpPr>
        <p:spPr>
          <a:xfrm>
            <a:off x="1156106" y="4731827"/>
            <a:ext cx="1079350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</a:t>
            </a:r>
            <a:r>
              <a:rPr lang="es-ES" sz="2700" dirty="0">
                <a:latin typeface="Comic Sans MS" panose="030F0702030302020204" pitchFamily="66" charset="0"/>
              </a:rPr>
              <a:t>I després: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63B6FDE-48FD-3E7C-25D1-A9F6935E81FF}"/>
              </a:ext>
            </a:extLst>
          </p:cNvPr>
          <p:cNvSpPr txBox="1"/>
          <p:nvPr/>
        </p:nvSpPr>
        <p:spPr>
          <a:xfrm>
            <a:off x="1505209" y="5276539"/>
            <a:ext cx="9231674" cy="1338828"/>
          </a:xfrm>
          <a:prstGeom prst="rect">
            <a:avLst/>
          </a:prstGeom>
          <a:noFill/>
          <a:ln w="158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Des de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i=2 fins el nombre de files no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nul∙les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de X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: per a cada “i” i per k=1,…,i-1,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aplicar les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o.e.f.’s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f</a:t>
            </a:r>
            <a:r>
              <a:rPr lang="es-ES" sz="27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k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-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X(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k,j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(i)) f</a:t>
            </a:r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</a:t>
            </a:r>
            <a:r>
              <a:rPr lang="es-ES" sz="2700" dirty="0">
                <a:latin typeface="Comic Sans MS" panose="030F0702030302020204" pitchFamily="66" charset="0"/>
              </a:rPr>
              <a:t>, i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anomenar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de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nou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X</a:t>
            </a:r>
            <a:r>
              <a:rPr lang="es-ES" sz="2700" dirty="0">
                <a:latin typeface="Comic Sans MS" panose="030F0702030302020204" pitchFamily="66" charset="0"/>
              </a:rPr>
              <a:t>  a la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resultant</a:t>
            </a:r>
            <a:r>
              <a:rPr lang="es-ES" sz="2700" dirty="0">
                <a:latin typeface="Comic Sans MS" panose="030F0702030302020204" pitchFamily="66" charset="0"/>
              </a:rPr>
              <a:t>.  </a:t>
            </a: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ADBBFFA5-B759-FEEC-592C-73A36AB1E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436" y="130322"/>
            <a:ext cx="11273128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dirty="0">
                <a:solidFill>
                  <a:srgbClr val="7030A0"/>
                </a:solidFill>
              </a:rPr>
              <a:t>… un </a:t>
            </a:r>
            <a:r>
              <a:rPr lang="es-ES" dirty="0" err="1">
                <a:solidFill>
                  <a:srgbClr val="7030A0"/>
                </a:solidFill>
              </a:rPr>
              <a:t>algoritme</a:t>
            </a:r>
            <a:r>
              <a:rPr lang="es-ES" dirty="0">
                <a:solidFill>
                  <a:srgbClr val="7030A0"/>
                </a:solidFill>
              </a:rPr>
              <a:t> pel </a:t>
            </a:r>
            <a:r>
              <a:rPr lang="es-ES" dirty="0" err="1">
                <a:solidFill>
                  <a:srgbClr val="7030A0"/>
                </a:solidFill>
              </a:rPr>
              <a:t>mètode</a:t>
            </a:r>
            <a:r>
              <a:rPr lang="es-ES" dirty="0">
                <a:solidFill>
                  <a:srgbClr val="7030A0"/>
                </a:solidFill>
              </a:rPr>
              <a:t> de Gauss</a:t>
            </a:r>
            <a:endParaRPr lang="es-ES" i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8939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animBg="1"/>
      <p:bldP spid="8" grpId="0"/>
      <p:bldP spid="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8E0BCA-F18B-9357-1823-77E248C29D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brir corchete 6">
            <a:extLst>
              <a:ext uri="{FF2B5EF4-FFF2-40B4-BE49-F238E27FC236}">
                <a16:creationId xmlns:a16="http://schemas.microsoft.com/office/drawing/2014/main" id="{4CA17934-7769-FE22-D426-4DBF5193443A}"/>
              </a:ext>
            </a:extLst>
          </p:cNvPr>
          <p:cNvSpPr/>
          <p:nvPr/>
        </p:nvSpPr>
        <p:spPr>
          <a:xfrm>
            <a:off x="1494632" y="1792924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B343280A-FA36-105E-CA0A-C732986BB295}"/>
              </a:ext>
            </a:extLst>
          </p:cNvPr>
          <p:cNvSpPr/>
          <p:nvPr/>
        </p:nvSpPr>
        <p:spPr>
          <a:xfrm>
            <a:off x="3657271" y="1792924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DE6B332-088D-2A90-03F0-FB3D61110317}"/>
              </a:ext>
            </a:extLst>
          </p:cNvPr>
          <p:cNvSpPr txBox="1"/>
          <p:nvPr/>
        </p:nvSpPr>
        <p:spPr>
          <a:xfrm>
            <a:off x="646307" y="2153984"/>
            <a:ext cx="7441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X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0070C0"/>
                </a:solidFill>
              </a:rPr>
              <a:t>=</a:t>
            </a:r>
          </a:p>
        </p:txBody>
      </p: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4CBC4F91-097E-259E-54AC-FA22D5EAF26E}"/>
              </a:ext>
            </a:extLst>
          </p:cNvPr>
          <p:cNvCxnSpPr/>
          <p:nvPr/>
        </p:nvCxnSpPr>
        <p:spPr>
          <a:xfrm>
            <a:off x="3885351" y="2625027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Abrir corchete 2">
            <a:extLst>
              <a:ext uri="{FF2B5EF4-FFF2-40B4-BE49-F238E27FC236}">
                <a16:creationId xmlns:a16="http://schemas.microsoft.com/office/drawing/2014/main" id="{6440D2AF-A840-13D6-53EA-5B5C0B0042B9}"/>
              </a:ext>
            </a:extLst>
          </p:cNvPr>
          <p:cNvSpPr/>
          <p:nvPr/>
        </p:nvSpPr>
        <p:spPr>
          <a:xfrm>
            <a:off x="5913627" y="1849788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errar corchete 11">
            <a:extLst>
              <a:ext uri="{FF2B5EF4-FFF2-40B4-BE49-F238E27FC236}">
                <a16:creationId xmlns:a16="http://schemas.microsoft.com/office/drawing/2014/main" id="{F2CF71F2-37AD-0583-D1DB-074190E1CA18}"/>
              </a:ext>
            </a:extLst>
          </p:cNvPr>
          <p:cNvSpPr/>
          <p:nvPr/>
        </p:nvSpPr>
        <p:spPr>
          <a:xfrm>
            <a:off x="8923361" y="1873023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4A609555-8148-2AEB-4F0C-D41296F5E826}"/>
              </a:ext>
            </a:extLst>
          </p:cNvPr>
          <p:cNvSpPr txBox="1"/>
          <p:nvPr/>
        </p:nvSpPr>
        <p:spPr>
          <a:xfrm>
            <a:off x="9068225" y="2153984"/>
            <a:ext cx="10717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1377BD7D-7961-25EF-8553-7E1EA48DB94C}"/>
              </a:ext>
            </a:extLst>
          </p:cNvPr>
          <p:cNvCxnSpPr>
            <a:cxnSpLocks/>
          </p:cNvCxnSpPr>
          <p:nvPr/>
        </p:nvCxnSpPr>
        <p:spPr>
          <a:xfrm>
            <a:off x="9166011" y="2554094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uadroTexto 34">
            <a:extLst>
              <a:ext uri="{FF2B5EF4-FFF2-40B4-BE49-F238E27FC236}">
                <a16:creationId xmlns:a16="http://schemas.microsoft.com/office/drawing/2014/main" id="{5EF4304A-C4ED-A97C-C3A3-29300A5E2A72}"/>
              </a:ext>
            </a:extLst>
          </p:cNvPr>
          <p:cNvSpPr txBox="1"/>
          <p:nvPr/>
        </p:nvSpPr>
        <p:spPr>
          <a:xfrm>
            <a:off x="865191" y="1078063"/>
            <a:ext cx="1102948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 err="1">
                <a:latin typeface="Comic Sans MS" panose="030F0702030302020204" pitchFamily="66" charset="0"/>
              </a:rPr>
              <a:t>Seguint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amb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l’exemple</a:t>
            </a:r>
            <a:r>
              <a:rPr lang="es-ES" sz="2700"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anterior (a partir de la </a:t>
            </a:r>
            <a:r>
              <a:rPr lang="es-ES" sz="2700" dirty="0" err="1">
                <a:latin typeface="Comic Sans MS" panose="030F0702030302020204" pitchFamily="66" charset="0"/>
              </a:rPr>
              <a:t>m.e.f</a:t>
            </a:r>
            <a:r>
              <a:rPr lang="es-ES" sz="2700" dirty="0">
                <a:latin typeface="Comic Sans MS" panose="030F0702030302020204" pitchFamily="66" charset="0"/>
              </a:rPr>
              <a:t>.  X):</a:t>
            </a:r>
            <a:endParaRPr lang="es-ES" dirty="0"/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D748EE9A-1390-0CC9-49DA-430ABFE8CF3F}"/>
              </a:ext>
            </a:extLst>
          </p:cNvPr>
          <p:cNvSpPr txBox="1"/>
          <p:nvPr/>
        </p:nvSpPr>
        <p:spPr>
          <a:xfrm>
            <a:off x="1526696" y="3445998"/>
            <a:ext cx="2201358" cy="369332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accent6">
                    <a:lumMod val="75000"/>
                  </a:schemeClr>
                </a:solidFill>
              </a:rPr>
              <a:t> j</a:t>
            </a:r>
            <a:r>
              <a:rPr lang="es-ES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(1) = 1, j(2) = 3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77C9D990-EF64-0EB6-CB8B-60DB426007F2}"/>
              </a:ext>
            </a:extLst>
          </p:cNvPr>
          <p:cNvSpPr txBox="1"/>
          <p:nvPr/>
        </p:nvSpPr>
        <p:spPr>
          <a:xfrm>
            <a:off x="3821992" y="2215539"/>
            <a:ext cx="10182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(1/2)f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42C3EC3C-F7E7-476E-4C8D-49B5D2775109}"/>
              </a:ext>
            </a:extLst>
          </p:cNvPr>
          <p:cNvSpPr txBox="1"/>
          <p:nvPr/>
        </p:nvSpPr>
        <p:spPr>
          <a:xfrm>
            <a:off x="4740963" y="2224917"/>
            <a:ext cx="11452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(-1/3)f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40" name="Conector recto de flecha 39">
            <a:extLst>
              <a:ext uri="{FF2B5EF4-FFF2-40B4-BE49-F238E27FC236}">
                <a16:creationId xmlns:a16="http://schemas.microsoft.com/office/drawing/2014/main" id="{9CC91F40-5F57-A288-28DE-BB3841AEA736}"/>
              </a:ext>
            </a:extLst>
          </p:cNvPr>
          <p:cNvCxnSpPr>
            <a:cxnSpLocks/>
          </p:cNvCxnSpPr>
          <p:nvPr/>
        </p:nvCxnSpPr>
        <p:spPr>
          <a:xfrm>
            <a:off x="4815518" y="2629746"/>
            <a:ext cx="974771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Elipse 56">
            <a:extLst>
              <a:ext uri="{FF2B5EF4-FFF2-40B4-BE49-F238E27FC236}">
                <a16:creationId xmlns:a16="http://schemas.microsoft.com/office/drawing/2014/main" id="{FC934404-A16B-4848-ADD8-D1444C173965}"/>
              </a:ext>
            </a:extLst>
          </p:cNvPr>
          <p:cNvSpPr/>
          <p:nvPr/>
        </p:nvSpPr>
        <p:spPr>
          <a:xfrm>
            <a:off x="7198931" y="1810388"/>
            <a:ext cx="433796" cy="3960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60" name="Conector recto de flecha 59">
            <a:extLst>
              <a:ext uri="{FF2B5EF4-FFF2-40B4-BE49-F238E27FC236}">
                <a16:creationId xmlns:a16="http://schemas.microsoft.com/office/drawing/2014/main" id="{A53BB69A-2F7F-DED2-7D33-11D2E2931B08}"/>
              </a:ext>
            </a:extLst>
          </p:cNvPr>
          <p:cNvCxnSpPr>
            <a:cxnSpLocks/>
          </p:cNvCxnSpPr>
          <p:nvPr/>
        </p:nvCxnSpPr>
        <p:spPr>
          <a:xfrm>
            <a:off x="1334305" y="494494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Abrir corchete 71">
            <a:extLst>
              <a:ext uri="{FF2B5EF4-FFF2-40B4-BE49-F238E27FC236}">
                <a16:creationId xmlns:a16="http://schemas.microsoft.com/office/drawing/2014/main" id="{76D54DD4-294D-C18A-4399-6A660452C37D}"/>
              </a:ext>
            </a:extLst>
          </p:cNvPr>
          <p:cNvSpPr/>
          <p:nvPr/>
        </p:nvSpPr>
        <p:spPr>
          <a:xfrm>
            <a:off x="2343373" y="4265281"/>
            <a:ext cx="70783" cy="1451750"/>
          </a:xfrm>
          <a:prstGeom prst="lef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3" name="Cerrar corchete 72">
            <a:extLst>
              <a:ext uri="{FF2B5EF4-FFF2-40B4-BE49-F238E27FC236}">
                <a16:creationId xmlns:a16="http://schemas.microsoft.com/office/drawing/2014/main" id="{1573C142-5E29-6FB2-4CD6-5AB03F773BA6}"/>
              </a:ext>
            </a:extLst>
          </p:cNvPr>
          <p:cNvSpPr/>
          <p:nvPr/>
        </p:nvSpPr>
        <p:spPr>
          <a:xfrm>
            <a:off x="5696896" y="4301307"/>
            <a:ext cx="70783" cy="1451750"/>
          </a:xfrm>
          <a:prstGeom prst="righ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5" name="CuadroTexto 74">
            <a:extLst>
              <a:ext uri="{FF2B5EF4-FFF2-40B4-BE49-F238E27FC236}">
                <a16:creationId xmlns:a16="http://schemas.microsoft.com/office/drawing/2014/main" id="{4E6C08B0-BB52-401E-19A0-35ECE5C1BF0C}"/>
              </a:ext>
            </a:extLst>
          </p:cNvPr>
          <p:cNvSpPr txBox="1"/>
          <p:nvPr/>
        </p:nvSpPr>
        <p:spPr>
          <a:xfrm>
            <a:off x="5767679" y="4714108"/>
            <a:ext cx="13917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</a:rPr>
              <a:t>  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m.e.r.f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A6DA54A-73F0-2018-1855-275ABC94D50B}"/>
              </a:ext>
            </a:extLst>
          </p:cNvPr>
          <p:cNvSpPr txBox="1"/>
          <p:nvPr/>
        </p:nvSpPr>
        <p:spPr>
          <a:xfrm>
            <a:off x="1430575" y="1792924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2   -1   2   3  4     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0 -3  -5 -8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0    0  0   0   0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0    0  0   0   0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2FD16CDB-A2B5-25DA-CC36-ED8F0D0D310B}"/>
              </a:ext>
            </a:extLst>
          </p:cNvPr>
          <p:cNvSpPr txBox="1"/>
          <p:nvPr/>
        </p:nvSpPr>
        <p:spPr>
          <a:xfrm>
            <a:off x="5898996" y="1818907"/>
            <a:ext cx="340524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1   -1/2   1  3/2   2     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 0     1  5/3  8/3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0     0     0   0      0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0     0     0   0      0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3E57C6C7-96D4-7ED9-F310-D1D77E330383}"/>
              </a:ext>
            </a:extLst>
          </p:cNvPr>
          <p:cNvSpPr/>
          <p:nvPr/>
        </p:nvSpPr>
        <p:spPr>
          <a:xfrm>
            <a:off x="1549521" y="1792924"/>
            <a:ext cx="343331" cy="44301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503AED68-3A16-9711-BA15-522CAFC42556}"/>
              </a:ext>
            </a:extLst>
          </p:cNvPr>
          <p:cNvSpPr/>
          <p:nvPr/>
        </p:nvSpPr>
        <p:spPr>
          <a:xfrm>
            <a:off x="2439677" y="2171559"/>
            <a:ext cx="343331" cy="44301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9AF3F807-B917-2B45-AF50-2CAF952B89B2}"/>
              </a:ext>
            </a:extLst>
          </p:cNvPr>
          <p:cNvSpPr/>
          <p:nvPr/>
        </p:nvSpPr>
        <p:spPr>
          <a:xfrm>
            <a:off x="7233023" y="2215539"/>
            <a:ext cx="343331" cy="44301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5DA9B274-7305-250B-5254-DB92C01F0BB1}"/>
              </a:ext>
            </a:extLst>
          </p:cNvPr>
          <p:cNvSpPr txBox="1"/>
          <p:nvPr/>
        </p:nvSpPr>
        <p:spPr>
          <a:xfrm>
            <a:off x="2385049" y="4242352"/>
            <a:ext cx="340524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1   -1/2   0  -1/6  -2/3            </a:t>
            </a:r>
          </a:p>
          <a:p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0     0     1    5/3   8/3</a:t>
            </a:r>
          </a:p>
          <a:p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0     0     0     0      0    </a:t>
            </a:r>
          </a:p>
          <a:p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0     0     0     0      0</a:t>
            </a:r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61BC38D1-8FFC-666F-7546-F406D208CB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436" y="130322"/>
            <a:ext cx="11273128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dirty="0">
                <a:solidFill>
                  <a:srgbClr val="7030A0"/>
                </a:solidFill>
              </a:rPr>
              <a:t>… un </a:t>
            </a:r>
            <a:r>
              <a:rPr lang="es-ES" dirty="0" err="1">
                <a:solidFill>
                  <a:srgbClr val="7030A0"/>
                </a:solidFill>
              </a:rPr>
              <a:t>algoritme</a:t>
            </a:r>
            <a:r>
              <a:rPr lang="es-ES" dirty="0">
                <a:solidFill>
                  <a:srgbClr val="7030A0"/>
                </a:solidFill>
              </a:rPr>
              <a:t> pel </a:t>
            </a:r>
            <a:r>
              <a:rPr lang="es-ES" dirty="0" err="1">
                <a:solidFill>
                  <a:srgbClr val="7030A0"/>
                </a:solidFill>
              </a:rPr>
              <a:t>mètode</a:t>
            </a:r>
            <a:r>
              <a:rPr lang="es-ES" dirty="0">
                <a:solidFill>
                  <a:srgbClr val="7030A0"/>
                </a:solidFill>
              </a:rPr>
              <a:t> de Gauss</a:t>
            </a:r>
            <a:endParaRPr lang="es-ES" i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5761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2" grpId="0" animBg="1"/>
      <p:bldP spid="21" grpId="0"/>
      <p:bldP spid="82" grpId="0" animBg="1"/>
      <p:bldP spid="26" grpId="0"/>
      <p:bldP spid="37" grpId="0"/>
      <p:bldP spid="57" grpId="0" animBg="1"/>
      <p:bldP spid="72" grpId="0" animBg="1"/>
      <p:bldP spid="73" grpId="0" animBg="1"/>
      <p:bldP spid="75" grpId="0"/>
      <p:bldP spid="11" grpId="0"/>
      <p:bldP spid="13" grpId="0" animBg="1"/>
      <p:bldP spid="14" grpId="0" animBg="1"/>
      <p:bldP spid="15" grpId="0" animBg="1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B55834D4-70A0-2864-FDD2-142FD7E5EB42}"/>
              </a:ext>
            </a:extLst>
          </p:cNvPr>
          <p:cNvSpPr txBox="1">
            <a:spLocks/>
          </p:cNvSpPr>
          <p:nvPr/>
        </p:nvSpPr>
        <p:spPr>
          <a:xfrm>
            <a:off x="626050" y="907529"/>
            <a:ext cx="11257935" cy="79371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 err="1">
                <a:solidFill>
                  <a:srgbClr val="7030A0"/>
                </a:solidFill>
              </a:rPr>
              <a:t>Els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objectius</a:t>
            </a:r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F471192C-D083-B214-75B3-247D4636AB4A}"/>
              </a:ext>
            </a:extLst>
          </p:cNvPr>
          <p:cNvSpPr txBox="1">
            <a:spLocks/>
          </p:cNvSpPr>
          <p:nvPr/>
        </p:nvSpPr>
        <p:spPr>
          <a:xfrm>
            <a:off x="765047" y="2103182"/>
            <a:ext cx="11426953" cy="10759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●Recordar </a:t>
            </a:r>
            <a:r>
              <a:rPr lang="es-ES" sz="2700" dirty="0" err="1">
                <a:latin typeface="Comic Sans MS" panose="030F0702030302020204" pitchFamily="66" charset="0"/>
              </a:rPr>
              <a:t>breument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els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conceptes</a:t>
            </a:r>
            <a:r>
              <a:rPr lang="es-ES" sz="2700" dirty="0">
                <a:latin typeface="Comic Sans MS" panose="030F0702030302020204" pitchFamily="66" charset="0"/>
              </a:rPr>
              <a:t> de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matriu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esglaonada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per files  </a:t>
            </a:r>
          </a:p>
          <a:p>
            <a:pPr marL="0" indent="0">
              <a:buNone/>
            </a:pP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(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m.e.f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.),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reduïda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o no, i </a:t>
            </a:r>
            <a:r>
              <a:rPr lang="es-ES" sz="2700" dirty="0" err="1">
                <a:latin typeface="Comic Sans MS" panose="030F0702030302020204" pitchFamily="66" charset="0"/>
              </a:rPr>
              <a:t>d’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operació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elemental de fila (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o.e.f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.).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10" name="Marcador de contenido 2">
            <a:extLst>
              <a:ext uri="{FF2B5EF4-FFF2-40B4-BE49-F238E27FC236}">
                <a16:creationId xmlns:a16="http://schemas.microsoft.com/office/drawing/2014/main" id="{74ECFF33-5233-CC8B-442F-3DD9BBA5BC89}"/>
              </a:ext>
            </a:extLst>
          </p:cNvPr>
          <p:cNvSpPr txBox="1">
            <a:spLocks/>
          </p:cNvSpPr>
          <p:nvPr/>
        </p:nvSpPr>
        <p:spPr>
          <a:xfrm>
            <a:off x="720852" y="3429000"/>
            <a:ext cx="10515600" cy="1075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●Presentar el </a:t>
            </a:r>
            <a:r>
              <a:rPr lang="es-ES" sz="27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mètode</a:t>
            </a:r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(teorema) de Gauss.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1D846BEB-B90D-1CFD-50AA-E676E200EC43}"/>
              </a:ext>
            </a:extLst>
          </p:cNvPr>
          <p:cNvSpPr txBox="1">
            <a:spLocks/>
          </p:cNvSpPr>
          <p:nvPr/>
        </p:nvSpPr>
        <p:spPr>
          <a:xfrm>
            <a:off x="955548" y="3439150"/>
            <a:ext cx="11066206" cy="1075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                                                              I </a:t>
            </a:r>
            <a:r>
              <a:rPr lang="es-ES" sz="2700" dirty="0" err="1">
                <a:latin typeface="Comic Sans MS" panose="030F0702030302020204" pitchFamily="66" charset="0"/>
              </a:rPr>
              <a:t>proposar</a:t>
            </a:r>
            <a:r>
              <a:rPr lang="es-ES" sz="2700" dirty="0">
                <a:latin typeface="Comic Sans MS" panose="030F0702030302020204" pitchFamily="66" charset="0"/>
              </a:rPr>
              <a:t> un </a:t>
            </a:r>
            <a:r>
              <a:rPr lang="es-ES" sz="27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algoritme</a:t>
            </a:r>
            <a:endParaRPr lang="es-ES" sz="2700" i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7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pràctic</a:t>
            </a:r>
            <a:r>
              <a:rPr lang="es-ES" sz="27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que pugui ser </a:t>
            </a:r>
            <a:r>
              <a:rPr lang="es-ES" sz="2700" dirty="0" err="1">
                <a:latin typeface="Comic Sans MS" panose="030F0702030302020204" pitchFamily="66" charset="0"/>
              </a:rPr>
              <a:t>aplicat</a:t>
            </a:r>
            <a:r>
              <a:rPr lang="es-ES" sz="2700" dirty="0">
                <a:latin typeface="Comic Sans MS" panose="030F0702030302020204" pitchFamily="66" charset="0"/>
              </a:rPr>
              <a:t> a </a:t>
            </a:r>
            <a:r>
              <a:rPr lang="es-ES" sz="2700" dirty="0" err="1">
                <a:latin typeface="Comic Sans MS" panose="030F0702030302020204" pitchFamily="66" charset="0"/>
              </a:rPr>
              <a:t>qualsevol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99BA1B0-BEBC-F428-B6DC-68505899BA80}"/>
              </a:ext>
            </a:extLst>
          </p:cNvPr>
          <p:cNvSpPr txBox="1">
            <a:spLocks/>
          </p:cNvSpPr>
          <p:nvPr/>
        </p:nvSpPr>
        <p:spPr>
          <a:xfrm>
            <a:off x="720852" y="4752074"/>
            <a:ext cx="10515600" cy="1075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●Mostrar </a:t>
            </a:r>
            <a:r>
              <a:rPr lang="es-ES" sz="2700" dirty="0" err="1">
                <a:latin typeface="Comic Sans MS" panose="030F0702030302020204" pitchFamily="66" charset="0"/>
              </a:rPr>
              <a:t>algun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exemple</a:t>
            </a:r>
            <a:r>
              <a:rPr lang="es-ES" sz="2700" dirty="0">
                <a:latin typeface="Comic Sans MS" panose="030F0702030302020204" pitchFamily="66" charset="0"/>
              </a:rPr>
              <a:t> que </a:t>
            </a:r>
            <a:r>
              <a:rPr lang="es-ES" sz="2700" dirty="0" err="1">
                <a:latin typeface="Comic Sans MS" panose="030F0702030302020204" pitchFamily="66" charset="0"/>
              </a:rPr>
              <a:t>posi</a:t>
            </a:r>
            <a:r>
              <a:rPr lang="es-ES" sz="2700" dirty="0">
                <a:latin typeface="Comic Sans MS" panose="030F0702030302020204" pitchFamily="66" charset="0"/>
              </a:rPr>
              <a:t> de </a:t>
            </a:r>
            <a:r>
              <a:rPr lang="es-ES" sz="2700" dirty="0" err="1">
                <a:latin typeface="Comic Sans MS" panose="030F0702030302020204" pitchFamily="66" charset="0"/>
              </a:rPr>
              <a:t>manifest</a:t>
            </a:r>
            <a:r>
              <a:rPr lang="es-ES" sz="2700" dirty="0">
                <a:latin typeface="Comic Sans MS" panose="030F0702030302020204" pitchFamily="66" charset="0"/>
              </a:rPr>
              <a:t> la </a:t>
            </a:r>
            <a:r>
              <a:rPr lang="es-ES" sz="27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utilitat</a:t>
            </a:r>
            <a:r>
              <a:rPr lang="es-ES" sz="2700" i="1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del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mètode</a:t>
            </a:r>
            <a:r>
              <a:rPr lang="es-ES" sz="2700" dirty="0">
                <a:latin typeface="Comic Sans MS" panose="030F0702030302020204" pitchFamily="66" charset="0"/>
              </a:rPr>
              <a:t> de Gauss.</a:t>
            </a:r>
          </a:p>
        </p:txBody>
      </p:sp>
    </p:spTree>
    <p:extLst>
      <p:ext uri="{BB962C8B-B14F-4D97-AF65-F5344CB8AC3E}">
        <p14:creationId xmlns:p14="http://schemas.microsoft.com/office/powerpoint/2010/main" val="3588017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" grpId="0"/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DDE6F235-980D-B7CB-9D72-46A4D2691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606" y="141325"/>
            <a:ext cx="11218607" cy="1028714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 fontScale="90000"/>
          </a:bodyPr>
          <a:lstStyle/>
          <a:p>
            <a:pPr algn="ctr"/>
            <a:r>
              <a:rPr lang="es-ES" dirty="0">
                <a:solidFill>
                  <a:srgbClr val="7030A0"/>
                </a:solidFill>
              </a:rPr>
              <a:t> Per </a:t>
            </a:r>
            <a:r>
              <a:rPr lang="es-ES" dirty="0" err="1">
                <a:solidFill>
                  <a:srgbClr val="7030A0"/>
                </a:solidFill>
              </a:rPr>
              <a:t>què</a:t>
            </a:r>
            <a:r>
              <a:rPr lang="es-ES" dirty="0">
                <a:solidFill>
                  <a:srgbClr val="7030A0"/>
                </a:solidFill>
              </a:rPr>
              <a:t> </a:t>
            </a:r>
            <a:r>
              <a:rPr lang="es-ES" dirty="0" err="1">
                <a:solidFill>
                  <a:srgbClr val="7030A0"/>
                </a:solidFill>
              </a:rPr>
              <a:t>interessa</a:t>
            </a:r>
            <a:r>
              <a:rPr lang="es-ES" dirty="0">
                <a:solidFill>
                  <a:srgbClr val="7030A0"/>
                </a:solidFill>
              </a:rPr>
              <a:t> saber </a:t>
            </a:r>
            <a:r>
              <a:rPr lang="es-ES" dirty="0" err="1">
                <a:solidFill>
                  <a:srgbClr val="7030A0"/>
                </a:solidFill>
              </a:rPr>
              <a:t>utilitzar</a:t>
            </a:r>
            <a:r>
              <a:rPr lang="es-ES" dirty="0">
                <a:solidFill>
                  <a:srgbClr val="7030A0"/>
                </a:solidFill>
              </a:rPr>
              <a:t> </a:t>
            </a:r>
            <a:br>
              <a:rPr lang="es-ES" dirty="0">
                <a:solidFill>
                  <a:srgbClr val="7030A0"/>
                </a:solidFill>
              </a:rPr>
            </a:br>
            <a:r>
              <a:rPr lang="es-ES" dirty="0">
                <a:solidFill>
                  <a:srgbClr val="7030A0"/>
                </a:solidFill>
              </a:rPr>
              <a:t>       el </a:t>
            </a:r>
            <a:r>
              <a:rPr lang="es-ES" dirty="0" err="1">
                <a:solidFill>
                  <a:srgbClr val="7030A0"/>
                </a:solidFill>
              </a:rPr>
              <a:t>mètode</a:t>
            </a:r>
            <a:r>
              <a:rPr lang="es-ES" dirty="0">
                <a:solidFill>
                  <a:srgbClr val="7030A0"/>
                </a:solidFill>
              </a:rPr>
              <a:t> de Gauss?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703706B-3DE0-3191-767A-2CFBECDFBA4B}"/>
              </a:ext>
            </a:extLst>
          </p:cNvPr>
          <p:cNvSpPr txBox="1"/>
          <p:nvPr/>
        </p:nvSpPr>
        <p:spPr>
          <a:xfrm>
            <a:off x="310294" y="1305406"/>
            <a:ext cx="11950532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• </a:t>
            </a:r>
            <a:r>
              <a:rPr lang="es-ES" sz="2700" dirty="0">
                <a:latin typeface="Comic Sans MS" panose="030F0702030302020204" pitchFamily="66" charset="0"/>
              </a:rPr>
              <a:t>Donada una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A, el </a:t>
            </a:r>
            <a:r>
              <a:rPr lang="es-ES" sz="2700" dirty="0" err="1">
                <a:latin typeface="Comic Sans MS" panose="030F0702030302020204" pitchFamily="66" charset="0"/>
              </a:rPr>
              <a:t>mètode</a:t>
            </a:r>
            <a:r>
              <a:rPr lang="es-ES" sz="2700" dirty="0">
                <a:latin typeface="Comic Sans MS" panose="030F0702030302020204" pitchFamily="66" charset="0"/>
              </a:rPr>
              <a:t> de Gauss </a:t>
            </a:r>
            <a:r>
              <a:rPr lang="es-ES" sz="2700" dirty="0" err="1">
                <a:latin typeface="Comic Sans MS" panose="030F0702030302020204" pitchFamily="66" charset="0"/>
              </a:rPr>
              <a:t>permet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obtenir</a:t>
            </a:r>
            <a:r>
              <a:rPr lang="es-ES" sz="2700" dirty="0">
                <a:latin typeface="Comic Sans MS" panose="030F0702030302020204" pitchFamily="66" charset="0"/>
              </a:rPr>
              <a:t> una </a:t>
            </a:r>
            <a:r>
              <a:rPr lang="es-ES" sz="2700" i="1" dirty="0" err="1">
                <a:latin typeface="Comic Sans MS" panose="030F0702030302020204" pitchFamily="66" charset="0"/>
              </a:rPr>
              <a:t>matriu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i="1" dirty="0">
                <a:latin typeface="Comic Sans MS" panose="030F0702030302020204" pitchFamily="66" charset="0"/>
              </a:rPr>
              <a:t>  </a:t>
            </a:r>
            <a:r>
              <a:rPr lang="es-ES" sz="2700" i="1" dirty="0" err="1">
                <a:latin typeface="Comic Sans MS" panose="030F0702030302020204" pitchFamily="66" charset="0"/>
              </a:rPr>
              <a:t>esglaonada</a:t>
            </a:r>
            <a:r>
              <a:rPr lang="es-ES" sz="2700" i="1" dirty="0">
                <a:latin typeface="Comic Sans MS" panose="030F0702030302020204" pitchFamily="66" charset="0"/>
              </a:rPr>
              <a:t> (</a:t>
            </a:r>
            <a:r>
              <a:rPr lang="es-ES" sz="2700" i="1" dirty="0" err="1">
                <a:latin typeface="Comic Sans MS" panose="030F0702030302020204" pitchFamily="66" charset="0"/>
              </a:rPr>
              <a:t>reduïda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o no, segons </a:t>
            </a:r>
            <a:r>
              <a:rPr lang="es-ES" sz="2700" dirty="0" err="1">
                <a:latin typeface="Comic Sans MS" panose="030F0702030302020204" pitchFamily="66" charset="0"/>
              </a:rPr>
              <a:t>interessi</a:t>
            </a:r>
            <a:r>
              <a:rPr lang="es-ES" sz="2700" i="1" dirty="0">
                <a:latin typeface="Comic Sans MS" panose="030F0702030302020204" pitchFamily="66" charset="0"/>
              </a:rPr>
              <a:t>) </a:t>
            </a:r>
            <a:r>
              <a:rPr lang="es-ES" sz="2700" dirty="0">
                <a:latin typeface="Comic Sans MS" panose="030F0702030302020204" pitchFamily="66" charset="0"/>
              </a:rPr>
              <a:t>per </a:t>
            </a:r>
            <a:r>
              <a:rPr lang="es-ES" sz="2700" dirty="0" err="1">
                <a:latin typeface="Comic Sans MS" panose="030F0702030302020204" pitchFamily="66" charset="0"/>
              </a:rPr>
              <a:t>aplicació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successiva</a:t>
            </a:r>
            <a:r>
              <a:rPr lang="es-ES" sz="2700" dirty="0">
                <a:latin typeface="Comic Sans MS" panose="030F0702030302020204" pitchFamily="66" charset="0"/>
              </a:rPr>
              <a:t> de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certes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o.e.f.’s</a:t>
            </a:r>
            <a:r>
              <a:rPr lang="es-ES" sz="2700" dirty="0">
                <a:latin typeface="Comic Sans MS" panose="030F0702030302020204" pitchFamily="66" charset="0"/>
              </a:rPr>
              <a:t> sobre A.</a:t>
            </a:r>
            <a:endParaRPr lang="es-ES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7C017DFE-9B85-B353-86B8-5AC505E7EA05}"/>
              </a:ext>
            </a:extLst>
          </p:cNvPr>
          <p:cNvSpPr txBox="1"/>
          <p:nvPr/>
        </p:nvSpPr>
        <p:spPr>
          <a:xfrm>
            <a:off x="408616" y="2779601"/>
            <a:ext cx="119505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 </a:t>
            </a:r>
            <a:r>
              <a:rPr lang="es-ES" sz="2700" dirty="0">
                <a:latin typeface="Comic Sans MS" panose="030F0702030302020204" pitchFamily="66" charset="0"/>
              </a:rPr>
              <a:t>I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des </a:t>
            </a:r>
            <a:r>
              <a:rPr lang="es-ES" sz="27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d’aquesta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B0F0"/>
                </a:solidFill>
                <a:latin typeface="Comic Sans MS" panose="030F0702030302020204" pitchFamily="66" charset="0"/>
              </a:rPr>
              <a:t>matriu</a:t>
            </a:r>
            <a:r>
              <a:rPr lang="es-ES" sz="2700" i="1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B0F0"/>
                </a:solidFill>
                <a:latin typeface="Comic Sans MS" panose="030F0702030302020204" pitchFamily="66" charset="0"/>
              </a:rPr>
              <a:t>esglaonada</a:t>
            </a:r>
            <a:r>
              <a:rPr lang="es-ES" sz="2700" i="1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es poden </a:t>
            </a:r>
            <a:r>
              <a:rPr lang="es-ES" sz="2700" dirty="0" err="1">
                <a:latin typeface="Comic Sans MS" panose="030F0702030302020204" pitchFamily="66" charset="0"/>
              </a:rPr>
              <a:t>resoldre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fàcilment</a:t>
            </a:r>
            <a:r>
              <a:rPr lang="es-ES" sz="2700" dirty="0">
                <a:latin typeface="Comic Sans MS" panose="030F0702030302020204" pitchFamily="66" charset="0"/>
              </a:rPr>
              <a:t> un bon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nombre de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problemes </a:t>
            </a:r>
            <a:r>
              <a:rPr lang="es-ES" sz="27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matemàtics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formulats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a partir de la </a:t>
            </a:r>
            <a:r>
              <a:rPr lang="es-ES" sz="27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matriu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A</a:t>
            </a:r>
            <a:r>
              <a:rPr lang="es-ES" sz="2700" dirty="0">
                <a:latin typeface="Comic Sans MS" panose="030F0702030302020204" pitchFamily="66" charset="0"/>
              </a:rPr>
              <a:t>.</a:t>
            </a:r>
            <a:endParaRPr lang="es-ES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19956AA-B547-EF44-BF79-FEF41C35B99D}"/>
              </a:ext>
            </a:extLst>
          </p:cNvPr>
          <p:cNvSpPr txBox="1"/>
          <p:nvPr/>
        </p:nvSpPr>
        <p:spPr>
          <a:xfrm>
            <a:off x="408616" y="3838298"/>
            <a:ext cx="11950532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 </a:t>
            </a:r>
            <a:r>
              <a:rPr lang="es-ES" sz="2700" dirty="0">
                <a:latin typeface="Comic Sans MS" panose="030F0702030302020204" pitchFamily="66" charset="0"/>
              </a:rPr>
              <a:t>Entre d’altres: - calcular el </a:t>
            </a:r>
            <a:r>
              <a:rPr lang="es-ES" sz="2700" dirty="0" err="1">
                <a:latin typeface="Comic Sans MS" panose="030F0702030302020204" pitchFamily="66" charset="0"/>
              </a:rPr>
              <a:t>rang</a:t>
            </a:r>
            <a:r>
              <a:rPr lang="es-ES" sz="2700" dirty="0">
                <a:latin typeface="Comic Sans MS" panose="030F0702030302020204" pitchFamily="66" charset="0"/>
              </a:rPr>
              <a:t> de A;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         - trobar una base d’un </a:t>
            </a:r>
            <a:r>
              <a:rPr lang="es-ES" sz="2700" dirty="0" err="1">
                <a:latin typeface="Comic Sans MS" panose="030F0702030302020204" pitchFamily="66" charset="0"/>
              </a:rPr>
              <a:t>subespai</a:t>
            </a:r>
            <a:r>
              <a:rPr lang="es-ES" sz="2700" dirty="0">
                <a:latin typeface="Comic Sans MS" panose="030F0702030302020204" pitchFamily="66" charset="0"/>
              </a:rPr>
              <a:t> vectorial;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         - trobar un </a:t>
            </a:r>
            <a:r>
              <a:rPr lang="es-ES" sz="2700" dirty="0" err="1">
                <a:latin typeface="Comic Sans MS" panose="030F0702030302020204" pitchFamily="66" charset="0"/>
              </a:rPr>
              <a:t>suplementari</a:t>
            </a:r>
            <a:r>
              <a:rPr lang="es-ES" sz="2700" dirty="0">
                <a:latin typeface="Comic Sans MS" panose="030F0702030302020204" pitchFamily="66" charset="0"/>
              </a:rPr>
              <a:t> d’un </a:t>
            </a:r>
            <a:r>
              <a:rPr lang="es-ES" sz="2700" dirty="0" err="1">
                <a:latin typeface="Comic Sans MS" panose="030F0702030302020204" pitchFamily="66" charset="0"/>
              </a:rPr>
              <a:t>subespai</a:t>
            </a:r>
            <a:r>
              <a:rPr lang="es-ES" sz="2700" dirty="0">
                <a:latin typeface="Comic Sans MS" panose="030F0702030302020204" pitchFamily="66" charset="0"/>
              </a:rPr>
              <a:t> vectorial;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         - </a:t>
            </a:r>
            <a:r>
              <a:rPr lang="es-ES" sz="2700" dirty="0" err="1">
                <a:latin typeface="Comic Sans MS" panose="030F0702030302020204" pitchFamily="66" charset="0"/>
              </a:rPr>
              <a:t>resoldre</a:t>
            </a:r>
            <a:r>
              <a:rPr lang="es-ES" sz="2700" dirty="0">
                <a:latin typeface="Comic Sans MS" panose="030F0702030302020204" pitchFamily="66" charset="0"/>
              </a:rPr>
              <a:t> un sistema </a:t>
            </a:r>
            <a:r>
              <a:rPr lang="es-ES" sz="2700" dirty="0" err="1">
                <a:latin typeface="Comic Sans MS" panose="030F0702030302020204" pitchFamily="66" charset="0"/>
              </a:rPr>
              <a:t>d’equacions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lineals</a:t>
            </a:r>
            <a:r>
              <a:rPr lang="es-ES" sz="2700" dirty="0">
                <a:latin typeface="Comic Sans MS" panose="030F0702030302020204" pitchFamily="66" charset="0"/>
              </a:rPr>
              <a:t>;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         - calcular la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inversa de A (si invertible); </a:t>
            </a:r>
            <a:r>
              <a:rPr lang="es-ES" sz="2700" dirty="0" err="1">
                <a:latin typeface="Comic Sans MS" panose="030F0702030302020204" pitchFamily="66" charset="0"/>
              </a:rPr>
              <a:t>etc</a:t>
            </a:r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         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            </a:t>
            </a:r>
            <a:endParaRPr lang="es-ES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2BAE611C-945A-8E49-15CF-D742CD0BECCD}"/>
              </a:ext>
            </a:extLst>
          </p:cNvPr>
          <p:cNvSpPr txBox="1"/>
          <p:nvPr/>
        </p:nvSpPr>
        <p:spPr>
          <a:xfrm>
            <a:off x="339790" y="6113031"/>
            <a:ext cx="1195053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• </a:t>
            </a:r>
            <a:r>
              <a:rPr lang="es-ES" sz="2700" dirty="0" err="1">
                <a:latin typeface="Comic Sans MS" panose="030F0702030302020204" pitchFamily="66" charset="0"/>
              </a:rPr>
              <a:t>Vegem</a:t>
            </a:r>
            <a:r>
              <a:rPr lang="es-ES" sz="2700" dirty="0">
                <a:latin typeface="Comic Sans MS" panose="030F0702030302020204" pitchFamily="66" charset="0"/>
              </a:rPr>
              <a:t> un </a:t>
            </a:r>
            <a:r>
              <a:rPr lang="es-ES" sz="2700" dirty="0" err="1">
                <a:latin typeface="Comic Sans MS" panose="030F0702030302020204" pitchFamily="66" charset="0"/>
              </a:rPr>
              <a:t>exemple</a:t>
            </a:r>
            <a:r>
              <a:rPr lang="es-ES" sz="2700" dirty="0">
                <a:latin typeface="Comic Sans MS" panose="030F0702030302020204" pitchFamily="66" charset="0"/>
              </a:rPr>
              <a:t> que </a:t>
            </a:r>
            <a:r>
              <a:rPr lang="es-ES" sz="2700" dirty="0" err="1">
                <a:latin typeface="Comic Sans MS" panose="030F0702030302020204" pitchFamily="66" charset="0"/>
              </a:rPr>
              <a:t>mostri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aquestes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utilitats</a:t>
            </a:r>
            <a:r>
              <a:rPr lang="es-ES" sz="2700" dirty="0">
                <a:latin typeface="Comic Sans MS" panose="030F0702030302020204" pitchFamily="66" charset="0"/>
              </a:rPr>
              <a:t>.</a:t>
            </a:r>
            <a:endParaRPr lang="es-ES" sz="2700" i="1" dirty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5696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  <p:bldP spid="3" grpId="0"/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05E9B211-BDCE-680B-9C73-84DFC4CF8EEF}"/>
              </a:ext>
            </a:extLst>
          </p:cNvPr>
          <p:cNvSpPr txBox="1"/>
          <p:nvPr/>
        </p:nvSpPr>
        <p:spPr>
          <a:xfrm>
            <a:off x="4771373" y="702471"/>
            <a:ext cx="2862683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latin typeface="Comic Sans MS" panose="030F0702030302020204" pitchFamily="66" charset="0"/>
              </a:rPr>
              <a:t>1    2   -1    0  2          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-1    0    2  -2 -3   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2    1    1   -1   3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2    1    1    0   7</a:t>
            </a:r>
          </a:p>
          <a:p>
            <a:endParaRPr lang="es-ES" sz="2400" dirty="0">
              <a:latin typeface="Comic Sans MS" panose="030F0702030302020204" pitchFamily="66" charset="0"/>
            </a:endParaRPr>
          </a:p>
        </p:txBody>
      </p:sp>
      <p:sp>
        <p:nvSpPr>
          <p:cNvPr id="8" name="Abrir corchete 7">
            <a:extLst>
              <a:ext uri="{FF2B5EF4-FFF2-40B4-BE49-F238E27FC236}">
                <a16:creationId xmlns:a16="http://schemas.microsoft.com/office/drawing/2014/main" id="{0D9013B6-5A98-DC1E-B56B-D54F76858FC2}"/>
              </a:ext>
            </a:extLst>
          </p:cNvPr>
          <p:cNvSpPr/>
          <p:nvPr/>
        </p:nvSpPr>
        <p:spPr>
          <a:xfrm>
            <a:off x="4820445" y="698696"/>
            <a:ext cx="70783" cy="145175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errar corchete 8">
            <a:extLst>
              <a:ext uri="{FF2B5EF4-FFF2-40B4-BE49-F238E27FC236}">
                <a16:creationId xmlns:a16="http://schemas.microsoft.com/office/drawing/2014/main" id="{31611740-6834-5941-6197-076CCC90D059}"/>
              </a:ext>
            </a:extLst>
          </p:cNvPr>
          <p:cNvSpPr/>
          <p:nvPr/>
        </p:nvSpPr>
        <p:spPr>
          <a:xfrm>
            <a:off x="7176824" y="718150"/>
            <a:ext cx="70783" cy="145175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0DA978E5-DB9C-5795-E2D6-4DB350A4F096}"/>
              </a:ext>
            </a:extLst>
          </p:cNvPr>
          <p:cNvSpPr txBox="1"/>
          <p:nvPr/>
        </p:nvSpPr>
        <p:spPr>
          <a:xfrm>
            <a:off x="3972120" y="1059756"/>
            <a:ext cx="747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A </a:t>
            </a:r>
            <a:r>
              <a:rPr lang="es-ES" sz="2800" dirty="0"/>
              <a:t>=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CB30AD6F-1A29-91BE-0791-5A06CAA56996}"/>
              </a:ext>
            </a:extLst>
          </p:cNvPr>
          <p:cNvSpPr txBox="1"/>
          <p:nvPr/>
        </p:nvSpPr>
        <p:spPr>
          <a:xfrm>
            <a:off x="581259" y="159449"/>
            <a:ext cx="110294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Anem a aplicar a la </a:t>
            </a:r>
            <a:r>
              <a:rPr lang="es-ES" sz="2400" dirty="0" err="1">
                <a:latin typeface="Comic Sans MS" panose="030F0702030302020204" pitchFamily="66" charset="0"/>
              </a:rPr>
              <a:t>matriu</a:t>
            </a:r>
            <a:r>
              <a:rPr lang="es-ES" sz="2400" dirty="0">
                <a:latin typeface="Comic Sans MS" panose="030F0702030302020204" pitchFamily="66" charset="0"/>
              </a:rPr>
              <a:t> </a:t>
            </a:r>
            <a:endParaRPr lang="es-ES" sz="2400" dirty="0"/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A28FB773-6C32-433A-0EF3-9792DF17D398}"/>
              </a:ext>
            </a:extLst>
          </p:cNvPr>
          <p:cNvSpPr txBox="1"/>
          <p:nvPr/>
        </p:nvSpPr>
        <p:spPr>
          <a:xfrm>
            <a:off x="447743" y="2334254"/>
            <a:ext cx="111486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err="1">
                <a:latin typeface="Comic Sans MS" panose="030F0702030302020204" pitchFamily="66" charset="0"/>
              </a:rPr>
              <a:t>successives</a:t>
            </a:r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</a:rPr>
              <a:t>o.e.f.’s</a:t>
            </a:r>
            <a:r>
              <a:rPr lang="es-ES" sz="2400" dirty="0">
                <a:latin typeface="Comic Sans MS" panose="030F0702030302020204" pitchFamily="66" charset="0"/>
              </a:rPr>
              <a:t> fins arribar a una </a:t>
            </a:r>
            <a:r>
              <a:rPr lang="es-ES" sz="2400" dirty="0" err="1">
                <a:latin typeface="Comic Sans MS" panose="030F0702030302020204" pitchFamily="66" charset="0"/>
              </a:rPr>
              <a:t>m.e.</a:t>
            </a:r>
            <a:r>
              <a:rPr lang="es-ES" sz="2400" b="1" dirty="0" err="1">
                <a:latin typeface="Comic Sans MS" panose="030F0702030302020204" pitchFamily="66" charset="0"/>
              </a:rPr>
              <a:t>r</a:t>
            </a:r>
            <a:r>
              <a:rPr lang="es-ES" sz="2400" dirty="0" err="1">
                <a:latin typeface="Comic Sans MS" panose="030F0702030302020204" pitchFamily="66" charset="0"/>
              </a:rPr>
              <a:t>.f</a:t>
            </a:r>
            <a:r>
              <a:rPr lang="es-ES" sz="2400" dirty="0">
                <a:latin typeface="Comic Sans MS" panose="030F0702030302020204" pitchFamily="66" charset="0"/>
              </a:rPr>
              <a:t>. (</a:t>
            </a:r>
            <a:r>
              <a:rPr lang="es-ES" sz="2400" dirty="0" err="1">
                <a:latin typeface="Comic Sans MS" panose="030F0702030302020204" pitchFamily="66" charset="0"/>
              </a:rPr>
              <a:t>tot</a:t>
            </a:r>
            <a:r>
              <a:rPr lang="es-ES" sz="2400" dirty="0">
                <a:latin typeface="Comic Sans MS" panose="030F0702030302020204" pitchFamily="66" charset="0"/>
              </a:rPr>
              <a:t> i que, per </a:t>
            </a:r>
            <a:r>
              <a:rPr lang="es-ES" sz="2400" dirty="0" err="1">
                <a:latin typeface="Comic Sans MS" panose="030F0702030302020204" pitchFamily="66" charset="0"/>
              </a:rPr>
              <a:t>molts</a:t>
            </a:r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</a:rPr>
              <a:t>propòsits</a:t>
            </a:r>
            <a:r>
              <a:rPr lang="es-ES" sz="2400" dirty="0">
                <a:latin typeface="Comic Sans MS" panose="030F0702030302020204" pitchFamily="66" charset="0"/>
              </a:rPr>
              <a:t>, seria </a:t>
            </a:r>
            <a:r>
              <a:rPr lang="es-ES" sz="2400" dirty="0" err="1">
                <a:latin typeface="Comic Sans MS" panose="030F0702030302020204" pitchFamily="66" charset="0"/>
              </a:rPr>
              <a:t>suficient</a:t>
            </a:r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</a:rPr>
              <a:t>amb</a:t>
            </a:r>
            <a:r>
              <a:rPr lang="es-ES" sz="2400" dirty="0">
                <a:latin typeface="Comic Sans MS" panose="030F0702030302020204" pitchFamily="66" charset="0"/>
              </a:rPr>
              <a:t> arribar a una </a:t>
            </a:r>
            <a:r>
              <a:rPr lang="es-ES" sz="2400" dirty="0" err="1">
                <a:latin typeface="Comic Sans MS" panose="030F0702030302020204" pitchFamily="66" charset="0"/>
              </a:rPr>
              <a:t>m.e.f</a:t>
            </a:r>
            <a:r>
              <a:rPr lang="es-ES" sz="2400" dirty="0">
                <a:latin typeface="Comic Sans MS" panose="030F0702030302020204" pitchFamily="66" charset="0"/>
              </a:rPr>
              <a:t>. que no sigui </a:t>
            </a:r>
            <a:r>
              <a:rPr lang="es-ES" sz="2400" dirty="0" err="1">
                <a:latin typeface="Comic Sans MS" panose="030F0702030302020204" pitchFamily="66" charset="0"/>
              </a:rPr>
              <a:t>reduïda</a:t>
            </a:r>
            <a:r>
              <a:rPr lang="es-ES" sz="2400" dirty="0">
                <a:latin typeface="Comic Sans MS" panose="030F0702030302020204" pitchFamily="66" charset="0"/>
              </a:rPr>
              <a:t>):  </a:t>
            </a:r>
            <a:endParaRPr lang="es-ES" sz="2400" dirty="0"/>
          </a:p>
        </p:txBody>
      </p:sp>
      <p:cxnSp>
        <p:nvCxnSpPr>
          <p:cNvPr id="23" name="Conector recto de flecha 22">
            <a:extLst>
              <a:ext uri="{FF2B5EF4-FFF2-40B4-BE49-F238E27FC236}">
                <a16:creationId xmlns:a16="http://schemas.microsoft.com/office/drawing/2014/main" id="{BB93CB5A-48F1-1B8D-03E8-2B4CCE388E50}"/>
              </a:ext>
            </a:extLst>
          </p:cNvPr>
          <p:cNvCxnSpPr>
            <a:cxnSpLocks/>
          </p:cNvCxnSpPr>
          <p:nvPr/>
        </p:nvCxnSpPr>
        <p:spPr>
          <a:xfrm flipV="1">
            <a:off x="6450611" y="5372642"/>
            <a:ext cx="1058044" cy="4644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uadroTexto 31">
            <a:extLst>
              <a:ext uri="{FF2B5EF4-FFF2-40B4-BE49-F238E27FC236}">
                <a16:creationId xmlns:a16="http://schemas.microsoft.com/office/drawing/2014/main" id="{6116143E-1961-B892-D39D-1DDE54CD84CA}"/>
              </a:ext>
            </a:extLst>
          </p:cNvPr>
          <p:cNvSpPr txBox="1"/>
          <p:nvPr/>
        </p:nvSpPr>
        <p:spPr>
          <a:xfrm>
            <a:off x="103821" y="3643718"/>
            <a:ext cx="5549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endParaRPr lang="es-ES" sz="2800" dirty="0"/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A48C4DD6-CED7-2439-A2E6-69ACC845A3C8}"/>
              </a:ext>
            </a:extLst>
          </p:cNvPr>
          <p:cNvSpPr txBox="1"/>
          <p:nvPr/>
        </p:nvSpPr>
        <p:spPr>
          <a:xfrm>
            <a:off x="492452" y="3504631"/>
            <a:ext cx="944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+f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069CBF98-0BE8-1EEE-FED3-CE4565A2BE30}"/>
              </a:ext>
            </a:extLst>
          </p:cNvPr>
          <p:cNvSpPr txBox="1"/>
          <p:nvPr/>
        </p:nvSpPr>
        <p:spPr>
          <a:xfrm>
            <a:off x="1417262" y="3523209"/>
            <a:ext cx="944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-2f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B0E52A21-023C-8E52-CEC6-FE7F6A98711F}"/>
              </a:ext>
            </a:extLst>
          </p:cNvPr>
          <p:cNvSpPr txBox="1"/>
          <p:nvPr/>
        </p:nvSpPr>
        <p:spPr>
          <a:xfrm>
            <a:off x="2361565" y="3523209"/>
            <a:ext cx="944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-2f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36" name="Conector recto de flecha 35">
            <a:extLst>
              <a:ext uri="{FF2B5EF4-FFF2-40B4-BE49-F238E27FC236}">
                <a16:creationId xmlns:a16="http://schemas.microsoft.com/office/drawing/2014/main" id="{884A8B62-F160-1A25-9CF6-6B39ADDC20D5}"/>
              </a:ext>
            </a:extLst>
          </p:cNvPr>
          <p:cNvCxnSpPr/>
          <p:nvPr/>
        </p:nvCxnSpPr>
        <p:spPr>
          <a:xfrm>
            <a:off x="2394854" y="3943883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recto de flecha 36">
            <a:extLst>
              <a:ext uri="{FF2B5EF4-FFF2-40B4-BE49-F238E27FC236}">
                <a16:creationId xmlns:a16="http://schemas.microsoft.com/office/drawing/2014/main" id="{7974584E-3367-B729-D7D4-48AD8B3D58EF}"/>
              </a:ext>
            </a:extLst>
          </p:cNvPr>
          <p:cNvCxnSpPr/>
          <p:nvPr/>
        </p:nvCxnSpPr>
        <p:spPr>
          <a:xfrm>
            <a:off x="1450551" y="3943883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cto de flecha 37">
            <a:extLst>
              <a:ext uri="{FF2B5EF4-FFF2-40B4-BE49-F238E27FC236}">
                <a16:creationId xmlns:a16="http://schemas.microsoft.com/office/drawing/2014/main" id="{4E17664B-D59E-291B-675C-83CB7F40F6CE}"/>
              </a:ext>
            </a:extLst>
          </p:cNvPr>
          <p:cNvCxnSpPr/>
          <p:nvPr/>
        </p:nvCxnSpPr>
        <p:spPr>
          <a:xfrm>
            <a:off x="455642" y="3943883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Abrir corchete 38">
            <a:extLst>
              <a:ext uri="{FF2B5EF4-FFF2-40B4-BE49-F238E27FC236}">
                <a16:creationId xmlns:a16="http://schemas.microsoft.com/office/drawing/2014/main" id="{7B7051CB-E3B0-3429-36E5-DDC8103DB86D}"/>
              </a:ext>
            </a:extLst>
          </p:cNvPr>
          <p:cNvSpPr/>
          <p:nvPr/>
        </p:nvSpPr>
        <p:spPr>
          <a:xfrm>
            <a:off x="3326689" y="3381784"/>
            <a:ext cx="70783" cy="1234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Cerrar corchete 39">
            <a:extLst>
              <a:ext uri="{FF2B5EF4-FFF2-40B4-BE49-F238E27FC236}">
                <a16:creationId xmlns:a16="http://schemas.microsoft.com/office/drawing/2014/main" id="{0772F500-FDA6-623F-8AC4-AD6D78AEC111}"/>
              </a:ext>
            </a:extLst>
          </p:cNvPr>
          <p:cNvSpPr/>
          <p:nvPr/>
        </p:nvSpPr>
        <p:spPr>
          <a:xfrm>
            <a:off x="5321520" y="3383970"/>
            <a:ext cx="70783" cy="1234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98A73F69-E91F-EF9A-B6FE-F96E0A5E42CC}"/>
              </a:ext>
            </a:extLst>
          </p:cNvPr>
          <p:cNvSpPr txBox="1"/>
          <p:nvPr/>
        </p:nvSpPr>
        <p:spPr>
          <a:xfrm>
            <a:off x="3300633" y="3295966"/>
            <a:ext cx="2488837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1    2   -1    0  2             </a:t>
            </a:r>
          </a:p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0    2    1   -2 -1    </a:t>
            </a:r>
          </a:p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0   -3   3   -1  -1</a:t>
            </a:r>
          </a:p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0   -3   3    0   3</a:t>
            </a:r>
          </a:p>
          <a:p>
            <a:endParaRPr lang="es-ES" sz="2400" dirty="0">
              <a:latin typeface="Comic Sans MS" panose="030F0702030302020204" pitchFamily="66" charset="0"/>
            </a:endParaRP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614AEB96-69E8-DE62-EC36-FA3D329D792D}"/>
              </a:ext>
            </a:extLst>
          </p:cNvPr>
          <p:cNvSpPr txBox="1"/>
          <p:nvPr/>
        </p:nvSpPr>
        <p:spPr>
          <a:xfrm>
            <a:off x="5487829" y="3502918"/>
            <a:ext cx="944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+f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6BB983EB-E070-B83C-CC1D-F8501E832CAA}"/>
              </a:ext>
            </a:extLst>
          </p:cNvPr>
          <p:cNvSpPr txBox="1"/>
          <p:nvPr/>
        </p:nvSpPr>
        <p:spPr>
          <a:xfrm>
            <a:off x="6366178" y="3510539"/>
            <a:ext cx="944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-3f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24272B50-7184-74C3-0DF4-8F615AEA76D2}"/>
              </a:ext>
            </a:extLst>
          </p:cNvPr>
          <p:cNvSpPr txBox="1"/>
          <p:nvPr/>
        </p:nvSpPr>
        <p:spPr>
          <a:xfrm>
            <a:off x="7310481" y="3510539"/>
            <a:ext cx="944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-3f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46" name="Conector recto de flecha 45">
            <a:extLst>
              <a:ext uri="{FF2B5EF4-FFF2-40B4-BE49-F238E27FC236}">
                <a16:creationId xmlns:a16="http://schemas.microsoft.com/office/drawing/2014/main" id="{092050FF-A990-1EAB-5D73-223BC1FF72DA}"/>
              </a:ext>
            </a:extLst>
          </p:cNvPr>
          <p:cNvCxnSpPr/>
          <p:nvPr/>
        </p:nvCxnSpPr>
        <p:spPr>
          <a:xfrm>
            <a:off x="7366075" y="3910649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de flecha 46">
            <a:extLst>
              <a:ext uri="{FF2B5EF4-FFF2-40B4-BE49-F238E27FC236}">
                <a16:creationId xmlns:a16="http://schemas.microsoft.com/office/drawing/2014/main" id="{E656D82B-4CA3-1FCD-CB05-1FD1CE6E0579}"/>
              </a:ext>
            </a:extLst>
          </p:cNvPr>
          <p:cNvCxnSpPr/>
          <p:nvPr/>
        </p:nvCxnSpPr>
        <p:spPr>
          <a:xfrm>
            <a:off x="6421772" y="3910649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de flecha 47">
            <a:extLst>
              <a:ext uri="{FF2B5EF4-FFF2-40B4-BE49-F238E27FC236}">
                <a16:creationId xmlns:a16="http://schemas.microsoft.com/office/drawing/2014/main" id="{750C3D2F-3426-4322-4DA7-79C1D142E3A4}"/>
              </a:ext>
            </a:extLst>
          </p:cNvPr>
          <p:cNvCxnSpPr/>
          <p:nvPr/>
        </p:nvCxnSpPr>
        <p:spPr>
          <a:xfrm>
            <a:off x="5471114" y="3929726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Abrir corchete 48">
            <a:extLst>
              <a:ext uri="{FF2B5EF4-FFF2-40B4-BE49-F238E27FC236}">
                <a16:creationId xmlns:a16="http://schemas.microsoft.com/office/drawing/2014/main" id="{5647B4FE-64D1-A8A0-6F0F-22A0D47D6794}"/>
              </a:ext>
            </a:extLst>
          </p:cNvPr>
          <p:cNvSpPr/>
          <p:nvPr/>
        </p:nvSpPr>
        <p:spPr>
          <a:xfrm>
            <a:off x="8306208" y="3308076"/>
            <a:ext cx="70783" cy="127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Cerrar corchete 49">
            <a:extLst>
              <a:ext uri="{FF2B5EF4-FFF2-40B4-BE49-F238E27FC236}">
                <a16:creationId xmlns:a16="http://schemas.microsoft.com/office/drawing/2014/main" id="{EA8F15BA-7557-B56E-6C56-3AFBE3EF4169}"/>
              </a:ext>
            </a:extLst>
          </p:cNvPr>
          <p:cNvSpPr/>
          <p:nvPr/>
        </p:nvSpPr>
        <p:spPr>
          <a:xfrm>
            <a:off x="10282365" y="3308076"/>
            <a:ext cx="70783" cy="127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9C29F55A-64C7-880B-A4C9-9156031A34E4}"/>
              </a:ext>
            </a:extLst>
          </p:cNvPr>
          <p:cNvSpPr txBox="1"/>
          <p:nvPr/>
        </p:nvSpPr>
        <p:spPr>
          <a:xfrm>
            <a:off x="8235929" y="3232439"/>
            <a:ext cx="2488837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1    2   -1    0  2            </a:t>
            </a:r>
          </a:p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0   -1    4   -3 -2     </a:t>
            </a:r>
          </a:p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  -9    8  5</a:t>
            </a:r>
          </a:p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  -9    9  9</a:t>
            </a:r>
          </a:p>
          <a:p>
            <a:endParaRPr lang="es-ES" sz="2400" dirty="0">
              <a:latin typeface="Comic Sans MS" panose="030F0702030302020204" pitchFamily="66" charset="0"/>
            </a:endParaRPr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8FF4AEA8-210E-4D12-E751-4A82C9FBA54C}"/>
              </a:ext>
            </a:extLst>
          </p:cNvPr>
          <p:cNvSpPr txBox="1"/>
          <p:nvPr/>
        </p:nvSpPr>
        <p:spPr>
          <a:xfrm>
            <a:off x="93024" y="4950988"/>
            <a:ext cx="11113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(-1/9)f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58" name="Conector recto de flecha 57">
            <a:extLst>
              <a:ext uri="{FF2B5EF4-FFF2-40B4-BE49-F238E27FC236}">
                <a16:creationId xmlns:a16="http://schemas.microsoft.com/office/drawing/2014/main" id="{CC03FC90-B4EF-04B8-2363-F5A3547E3007}"/>
              </a:ext>
            </a:extLst>
          </p:cNvPr>
          <p:cNvCxnSpPr>
            <a:cxnSpLocks/>
          </p:cNvCxnSpPr>
          <p:nvPr/>
        </p:nvCxnSpPr>
        <p:spPr>
          <a:xfrm>
            <a:off x="158830" y="5358708"/>
            <a:ext cx="969083" cy="18578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Abrir corchete 60">
            <a:extLst>
              <a:ext uri="{FF2B5EF4-FFF2-40B4-BE49-F238E27FC236}">
                <a16:creationId xmlns:a16="http://schemas.microsoft.com/office/drawing/2014/main" id="{6AD0313A-F976-DC9D-58C2-ECC0DE208C8D}"/>
              </a:ext>
            </a:extLst>
          </p:cNvPr>
          <p:cNvSpPr/>
          <p:nvPr/>
        </p:nvSpPr>
        <p:spPr>
          <a:xfrm>
            <a:off x="1160635" y="4799830"/>
            <a:ext cx="70783" cy="127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Cerrar corchete 61">
            <a:extLst>
              <a:ext uri="{FF2B5EF4-FFF2-40B4-BE49-F238E27FC236}">
                <a16:creationId xmlns:a16="http://schemas.microsoft.com/office/drawing/2014/main" id="{9D87E2C3-5BD6-FADF-3099-9BB317326FD7}"/>
              </a:ext>
            </a:extLst>
          </p:cNvPr>
          <p:cNvSpPr/>
          <p:nvPr/>
        </p:nvSpPr>
        <p:spPr>
          <a:xfrm>
            <a:off x="3486915" y="4799830"/>
            <a:ext cx="70783" cy="127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281CBDE4-01C9-ECC4-4337-8109A949B077}"/>
              </a:ext>
            </a:extLst>
          </p:cNvPr>
          <p:cNvSpPr txBox="1"/>
          <p:nvPr/>
        </p:nvSpPr>
        <p:spPr>
          <a:xfrm>
            <a:off x="1140795" y="4747430"/>
            <a:ext cx="2488837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1   2  -1     0     2          </a:t>
            </a:r>
          </a:p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0   1  -4    3      2   </a:t>
            </a:r>
          </a:p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0   0   1  -8/9 -5/9</a:t>
            </a:r>
          </a:p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0   0   0    1      4</a:t>
            </a:r>
          </a:p>
          <a:p>
            <a:endParaRPr lang="es-ES" sz="2400" dirty="0">
              <a:latin typeface="Comic Sans MS" panose="030F0702030302020204" pitchFamily="66" charset="0"/>
            </a:endParaRPr>
          </a:p>
        </p:txBody>
      </p:sp>
      <p:cxnSp>
        <p:nvCxnSpPr>
          <p:cNvPr id="68" name="Conector recto de flecha 67">
            <a:extLst>
              <a:ext uri="{FF2B5EF4-FFF2-40B4-BE49-F238E27FC236}">
                <a16:creationId xmlns:a16="http://schemas.microsoft.com/office/drawing/2014/main" id="{E366E928-0CA3-08B7-5BD3-6857B34CC3BA}"/>
              </a:ext>
            </a:extLst>
          </p:cNvPr>
          <p:cNvCxnSpPr/>
          <p:nvPr/>
        </p:nvCxnSpPr>
        <p:spPr>
          <a:xfrm>
            <a:off x="3661242" y="5356386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ector recto de flecha 68">
            <a:extLst>
              <a:ext uri="{FF2B5EF4-FFF2-40B4-BE49-F238E27FC236}">
                <a16:creationId xmlns:a16="http://schemas.microsoft.com/office/drawing/2014/main" id="{7C43E1E4-FE7E-5F5D-5108-90FB35770150}"/>
              </a:ext>
            </a:extLst>
          </p:cNvPr>
          <p:cNvCxnSpPr/>
          <p:nvPr/>
        </p:nvCxnSpPr>
        <p:spPr>
          <a:xfrm>
            <a:off x="4587855" y="5366896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ector recto de flecha 69">
            <a:extLst>
              <a:ext uri="{FF2B5EF4-FFF2-40B4-BE49-F238E27FC236}">
                <a16:creationId xmlns:a16="http://schemas.microsoft.com/office/drawing/2014/main" id="{6674D748-545F-64A4-21F9-3C9206474A29}"/>
              </a:ext>
            </a:extLst>
          </p:cNvPr>
          <p:cNvCxnSpPr/>
          <p:nvPr/>
        </p:nvCxnSpPr>
        <p:spPr>
          <a:xfrm>
            <a:off x="5514642" y="5366896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CuadroTexto 70">
            <a:extLst>
              <a:ext uri="{FF2B5EF4-FFF2-40B4-BE49-F238E27FC236}">
                <a16:creationId xmlns:a16="http://schemas.microsoft.com/office/drawing/2014/main" id="{A7072D50-8E99-D680-1AEF-5F809050571F}"/>
              </a:ext>
            </a:extLst>
          </p:cNvPr>
          <p:cNvSpPr txBox="1"/>
          <p:nvPr/>
        </p:nvSpPr>
        <p:spPr>
          <a:xfrm>
            <a:off x="3681060" y="4957598"/>
            <a:ext cx="944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-2f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72" name="CuadroTexto 71">
            <a:extLst>
              <a:ext uri="{FF2B5EF4-FFF2-40B4-BE49-F238E27FC236}">
                <a16:creationId xmlns:a16="http://schemas.microsoft.com/office/drawing/2014/main" id="{42E5AC55-54D2-CF2D-AD21-E67286C53EE1}"/>
              </a:ext>
            </a:extLst>
          </p:cNvPr>
          <p:cNvSpPr txBox="1"/>
          <p:nvPr/>
        </p:nvSpPr>
        <p:spPr>
          <a:xfrm>
            <a:off x="4586973" y="4970272"/>
            <a:ext cx="944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-7f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73" name="CuadroTexto 72">
            <a:extLst>
              <a:ext uri="{FF2B5EF4-FFF2-40B4-BE49-F238E27FC236}">
                <a16:creationId xmlns:a16="http://schemas.microsoft.com/office/drawing/2014/main" id="{67434504-E76D-43FB-1A7F-DD4D5C87526E}"/>
              </a:ext>
            </a:extLst>
          </p:cNvPr>
          <p:cNvSpPr txBox="1"/>
          <p:nvPr/>
        </p:nvSpPr>
        <p:spPr>
          <a:xfrm>
            <a:off x="5516892" y="4978476"/>
            <a:ext cx="944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+4f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74" name="CuadroTexto 73">
            <a:extLst>
              <a:ext uri="{FF2B5EF4-FFF2-40B4-BE49-F238E27FC236}">
                <a16:creationId xmlns:a16="http://schemas.microsoft.com/office/drawing/2014/main" id="{A56DDB98-E6B3-9C03-28E5-543C38A5F595}"/>
              </a:ext>
            </a:extLst>
          </p:cNvPr>
          <p:cNvSpPr txBox="1"/>
          <p:nvPr/>
        </p:nvSpPr>
        <p:spPr>
          <a:xfrm>
            <a:off x="6347755" y="4964910"/>
            <a:ext cx="1559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-(2/9)f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</a:p>
        </p:txBody>
      </p:sp>
      <p:cxnSp>
        <p:nvCxnSpPr>
          <p:cNvPr id="75" name="Conector recto de flecha 74">
            <a:extLst>
              <a:ext uri="{FF2B5EF4-FFF2-40B4-BE49-F238E27FC236}">
                <a16:creationId xmlns:a16="http://schemas.microsoft.com/office/drawing/2014/main" id="{0A890798-B5EF-875D-F802-7DCED9627D74}"/>
              </a:ext>
            </a:extLst>
          </p:cNvPr>
          <p:cNvCxnSpPr/>
          <p:nvPr/>
        </p:nvCxnSpPr>
        <p:spPr>
          <a:xfrm>
            <a:off x="10380284" y="3907930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CuadroTexto 75">
            <a:extLst>
              <a:ext uri="{FF2B5EF4-FFF2-40B4-BE49-F238E27FC236}">
                <a16:creationId xmlns:a16="http://schemas.microsoft.com/office/drawing/2014/main" id="{13082F42-671B-4A40-BEFB-5BC7B543305F}"/>
              </a:ext>
            </a:extLst>
          </p:cNvPr>
          <p:cNvSpPr txBox="1"/>
          <p:nvPr/>
        </p:nvSpPr>
        <p:spPr>
          <a:xfrm>
            <a:off x="10480269" y="3514853"/>
            <a:ext cx="944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B543ECD0-9A76-0E96-DED2-3EC5BD44FA1E}"/>
              </a:ext>
            </a:extLst>
          </p:cNvPr>
          <p:cNvSpPr txBox="1"/>
          <p:nvPr/>
        </p:nvSpPr>
        <p:spPr>
          <a:xfrm>
            <a:off x="7548434" y="4937903"/>
            <a:ext cx="1559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+(5/9)f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8C22F42B-C8B8-E573-2B7C-250F1F7032A4}"/>
              </a:ext>
            </a:extLst>
          </p:cNvPr>
          <p:cNvSpPr txBox="1"/>
          <p:nvPr/>
        </p:nvSpPr>
        <p:spPr>
          <a:xfrm>
            <a:off x="8730212" y="4931484"/>
            <a:ext cx="1559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+(8/9)f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B56830B6-5B4F-FBD3-7586-658B2AEDF801}"/>
              </a:ext>
            </a:extLst>
          </p:cNvPr>
          <p:cNvSpPr txBox="1"/>
          <p:nvPr/>
        </p:nvSpPr>
        <p:spPr>
          <a:xfrm>
            <a:off x="11297020" y="3499882"/>
            <a:ext cx="944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83" name="Conector recto de flecha 82">
            <a:extLst>
              <a:ext uri="{FF2B5EF4-FFF2-40B4-BE49-F238E27FC236}">
                <a16:creationId xmlns:a16="http://schemas.microsoft.com/office/drawing/2014/main" id="{FAD1F254-CC06-C710-E619-E38080B0D0B0}"/>
              </a:ext>
            </a:extLst>
          </p:cNvPr>
          <p:cNvCxnSpPr/>
          <p:nvPr/>
        </p:nvCxnSpPr>
        <p:spPr>
          <a:xfrm>
            <a:off x="11278596" y="389254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ector recto de flecha 83">
            <a:extLst>
              <a:ext uri="{FF2B5EF4-FFF2-40B4-BE49-F238E27FC236}">
                <a16:creationId xmlns:a16="http://schemas.microsoft.com/office/drawing/2014/main" id="{E4D8513D-8FF2-FF18-EF99-DC5C08184465}"/>
              </a:ext>
            </a:extLst>
          </p:cNvPr>
          <p:cNvCxnSpPr>
            <a:cxnSpLocks/>
          </p:cNvCxnSpPr>
          <p:nvPr/>
        </p:nvCxnSpPr>
        <p:spPr>
          <a:xfrm>
            <a:off x="7634056" y="5354064"/>
            <a:ext cx="1130263" cy="4644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ector recto de flecha 84">
            <a:extLst>
              <a:ext uri="{FF2B5EF4-FFF2-40B4-BE49-F238E27FC236}">
                <a16:creationId xmlns:a16="http://schemas.microsoft.com/office/drawing/2014/main" id="{05C13AE7-90DC-3B6A-64D3-A034FDE1D153}"/>
              </a:ext>
            </a:extLst>
          </p:cNvPr>
          <p:cNvCxnSpPr>
            <a:cxnSpLocks/>
          </p:cNvCxnSpPr>
          <p:nvPr/>
        </p:nvCxnSpPr>
        <p:spPr>
          <a:xfrm flipV="1">
            <a:off x="8862203" y="5347808"/>
            <a:ext cx="1113426" cy="4644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CuadroTexto 85">
            <a:extLst>
              <a:ext uri="{FF2B5EF4-FFF2-40B4-BE49-F238E27FC236}">
                <a16:creationId xmlns:a16="http://schemas.microsoft.com/office/drawing/2014/main" id="{E08F2B06-3E3E-84F9-C754-62853C91B994}"/>
              </a:ext>
            </a:extLst>
          </p:cNvPr>
          <p:cNvSpPr txBox="1"/>
          <p:nvPr/>
        </p:nvSpPr>
        <p:spPr>
          <a:xfrm>
            <a:off x="9930891" y="4649019"/>
            <a:ext cx="2488837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1   0   0   0  1             </a:t>
            </a:r>
          </a:p>
          <a:p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0   1   0   0  2    </a:t>
            </a:r>
          </a:p>
          <a:p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0   0   1   0  3</a:t>
            </a:r>
          </a:p>
          <a:p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0   0   0   1  4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 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m.e.r.f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87" name="Abrir corchete 86">
            <a:extLst>
              <a:ext uri="{FF2B5EF4-FFF2-40B4-BE49-F238E27FC236}">
                <a16:creationId xmlns:a16="http://schemas.microsoft.com/office/drawing/2014/main" id="{AFC60B29-5E60-A7C1-9640-19DD77855536}"/>
              </a:ext>
            </a:extLst>
          </p:cNvPr>
          <p:cNvSpPr/>
          <p:nvPr/>
        </p:nvSpPr>
        <p:spPr>
          <a:xfrm>
            <a:off x="10045004" y="4716842"/>
            <a:ext cx="70783" cy="1234800"/>
          </a:xfrm>
          <a:prstGeom prst="lef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8" name="Cerrar corchete 87">
            <a:extLst>
              <a:ext uri="{FF2B5EF4-FFF2-40B4-BE49-F238E27FC236}">
                <a16:creationId xmlns:a16="http://schemas.microsoft.com/office/drawing/2014/main" id="{00CB767E-B901-B418-4CB2-A3BA9FB6D804}"/>
              </a:ext>
            </a:extLst>
          </p:cNvPr>
          <p:cNvSpPr/>
          <p:nvPr/>
        </p:nvSpPr>
        <p:spPr>
          <a:xfrm>
            <a:off x="11661103" y="4716842"/>
            <a:ext cx="70783" cy="1234800"/>
          </a:xfrm>
          <a:prstGeom prst="righ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9" name="CuadroTexto 88">
            <a:extLst>
              <a:ext uri="{FF2B5EF4-FFF2-40B4-BE49-F238E27FC236}">
                <a16:creationId xmlns:a16="http://schemas.microsoft.com/office/drawing/2014/main" id="{633F2CBA-F914-0603-ED07-FB1F9C6991E9}"/>
              </a:ext>
            </a:extLst>
          </p:cNvPr>
          <p:cNvSpPr txBox="1"/>
          <p:nvPr/>
        </p:nvSpPr>
        <p:spPr>
          <a:xfrm>
            <a:off x="11670591" y="5085739"/>
            <a:ext cx="5421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=M</a:t>
            </a:r>
          </a:p>
        </p:txBody>
      </p:sp>
    </p:spTree>
    <p:extLst>
      <p:ext uri="{BB962C8B-B14F-4D97-AF65-F5344CB8AC3E}">
        <p14:creationId xmlns:p14="http://schemas.microsoft.com/office/powerpoint/2010/main" val="730669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/>
      <p:bldP spid="35" grpId="0"/>
      <p:bldP spid="39" grpId="0" animBg="1"/>
      <p:bldP spid="40" grpId="0" animBg="1"/>
      <p:bldP spid="41" grpId="0"/>
      <p:bldP spid="43" grpId="0"/>
      <p:bldP spid="44" grpId="0"/>
      <p:bldP spid="45" grpId="0"/>
      <p:bldP spid="49" grpId="0" animBg="1"/>
      <p:bldP spid="50" grpId="0" animBg="1"/>
      <p:bldP spid="51" grpId="0"/>
      <p:bldP spid="57" grpId="0"/>
      <p:bldP spid="61" grpId="0" animBg="1"/>
      <p:bldP spid="62" grpId="0" animBg="1"/>
      <p:bldP spid="63" grpId="0"/>
      <p:bldP spid="71" grpId="0"/>
      <p:bldP spid="72" grpId="0"/>
      <p:bldP spid="73" grpId="0"/>
      <p:bldP spid="74" grpId="0"/>
      <p:bldP spid="76" grpId="0"/>
      <p:bldP spid="78" grpId="0"/>
      <p:bldP spid="79" grpId="0"/>
      <p:bldP spid="80" grpId="0"/>
      <p:bldP spid="86" grpId="0"/>
      <p:bldP spid="87" grpId="0" animBg="1"/>
      <p:bldP spid="88" grpId="0" animBg="1"/>
      <p:bldP spid="8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67F60A-31CE-F576-F424-815B04F31C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6C636727-B5ED-6824-E8B2-E66B136ED590}"/>
              </a:ext>
            </a:extLst>
          </p:cNvPr>
          <p:cNvSpPr txBox="1"/>
          <p:nvPr/>
        </p:nvSpPr>
        <p:spPr>
          <a:xfrm>
            <a:off x="2224728" y="763062"/>
            <a:ext cx="2862683" cy="169277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1    2   -1    0  2           </a:t>
            </a:r>
          </a:p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-1    0    2  -2 -3    </a:t>
            </a:r>
          </a:p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2    1    1   -1   3</a:t>
            </a:r>
          </a:p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2    1    1    0   7</a:t>
            </a:r>
          </a:p>
          <a:p>
            <a:endParaRPr lang="es-ES" sz="2400" dirty="0">
              <a:latin typeface="Comic Sans MS" panose="030F0702030302020204" pitchFamily="66" charset="0"/>
            </a:endParaRPr>
          </a:p>
        </p:txBody>
      </p:sp>
      <p:sp>
        <p:nvSpPr>
          <p:cNvPr id="8" name="Abrir corchete 7">
            <a:extLst>
              <a:ext uri="{FF2B5EF4-FFF2-40B4-BE49-F238E27FC236}">
                <a16:creationId xmlns:a16="http://schemas.microsoft.com/office/drawing/2014/main" id="{2B3ED57B-D902-1993-6CD9-ED50D77E754E}"/>
              </a:ext>
            </a:extLst>
          </p:cNvPr>
          <p:cNvSpPr/>
          <p:nvPr/>
        </p:nvSpPr>
        <p:spPr>
          <a:xfrm>
            <a:off x="2224728" y="717654"/>
            <a:ext cx="70783" cy="127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errar corchete 8">
            <a:extLst>
              <a:ext uri="{FF2B5EF4-FFF2-40B4-BE49-F238E27FC236}">
                <a16:creationId xmlns:a16="http://schemas.microsoft.com/office/drawing/2014/main" id="{E1CEDDCF-2040-D327-A64F-CB52FAAAC709}"/>
              </a:ext>
            </a:extLst>
          </p:cNvPr>
          <p:cNvSpPr/>
          <p:nvPr/>
        </p:nvSpPr>
        <p:spPr>
          <a:xfrm>
            <a:off x="4241275" y="740919"/>
            <a:ext cx="70783" cy="127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FD6BABD1-A38D-FE5E-83B1-2B9276F1F982}"/>
              </a:ext>
            </a:extLst>
          </p:cNvPr>
          <p:cNvSpPr txBox="1"/>
          <p:nvPr/>
        </p:nvSpPr>
        <p:spPr>
          <a:xfrm>
            <a:off x="1376403" y="1078714"/>
            <a:ext cx="747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 </a:t>
            </a:r>
            <a:r>
              <a:rPr lang="es-ES" sz="2800" dirty="0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93022F67-C0CD-E91A-421A-9795C178A33B}"/>
              </a:ext>
            </a:extLst>
          </p:cNvPr>
          <p:cNvSpPr txBox="1"/>
          <p:nvPr/>
        </p:nvSpPr>
        <p:spPr>
          <a:xfrm>
            <a:off x="581259" y="159449"/>
            <a:ext cx="110294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El resum del </a:t>
            </a:r>
            <a:r>
              <a:rPr lang="es-ES" sz="2400" dirty="0" err="1">
                <a:latin typeface="Comic Sans MS" panose="030F0702030302020204" pitchFamily="66" charset="0"/>
              </a:rPr>
              <a:t>mètode</a:t>
            </a:r>
            <a:r>
              <a:rPr lang="es-ES" sz="2400" dirty="0">
                <a:latin typeface="Comic Sans MS" panose="030F0702030302020204" pitchFamily="66" charset="0"/>
              </a:rPr>
              <a:t> de Gauss </a:t>
            </a:r>
            <a:r>
              <a:rPr lang="es-ES" sz="2400" dirty="0" err="1">
                <a:latin typeface="Comic Sans MS" panose="030F0702030302020204" pitchFamily="66" charset="0"/>
              </a:rPr>
              <a:t>aplicat</a:t>
            </a:r>
            <a:r>
              <a:rPr lang="es-ES" sz="2400" dirty="0">
                <a:latin typeface="Comic Sans MS" panose="030F0702030302020204" pitchFamily="66" charset="0"/>
              </a:rPr>
              <a:t> és:</a:t>
            </a:r>
            <a:endParaRPr lang="es-ES" sz="2400" dirty="0"/>
          </a:p>
        </p:txBody>
      </p:sp>
      <p:sp>
        <p:nvSpPr>
          <p:cNvPr id="86" name="CuadroTexto 85">
            <a:extLst>
              <a:ext uri="{FF2B5EF4-FFF2-40B4-BE49-F238E27FC236}">
                <a16:creationId xmlns:a16="http://schemas.microsoft.com/office/drawing/2014/main" id="{5D26A4ED-5D88-EC01-450A-81E0143A12F1}"/>
              </a:ext>
            </a:extLst>
          </p:cNvPr>
          <p:cNvSpPr txBox="1"/>
          <p:nvPr/>
        </p:nvSpPr>
        <p:spPr>
          <a:xfrm>
            <a:off x="7305677" y="763062"/>
            <a:ext cx="2488837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1   0   0   0  1             </a:t>
            </a:r>
          </a:p>
          <a:p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0   1   0   0  2    </a:t>
            </a:r>
          </a:p>
          <a:p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0   0   1   0  3</a:t>
            </a:r>
          </a:p>
          <a:p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0   0   0   1  4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  </a:t>
            </a:r>
            <a:endParaRPr lang="es-ES" sz="24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87" name="Abrir corchete 86">
            <a:extLst>
              <a:ext uri="{FF2B5EF4-FFF2-40B4-BE49-F238E27FC236}">
                <a16:creationId xmlns:a16="http://schemas.microsoft.com/office/drawing/2014/main" id="{52BFC53D-0FBA-1416-5B3E-FC778C733152}"/>
              </a:ext>
            </a:extLst>
          </p:cNvPr>
          <p:cNvSpPr/>
          <p:nvPr/>
        </p:nvSpPr>
        <p:spPr>
          <a:xfrm>
            <a:off x="7366904" y="830885"/>
            <a:ext cx="70783" cy="1234800"/>
          </a:xfrm>
          <a:prstGeom prst="lef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8" name="Cerrar corchete 87">
            <a:extLst>
              <a:ext uri="{FF2B5EF4-FFF2-40B4-BE49-F238E27FC236}">
                <a16:creationId xmlns:a16="http://schemas.microsoft.com/office/drawing/2014/main" id="{42E5B72C-53A0-EA20-D8FD-6880471CE45F}"/>
              </a:ext>
            </a:extLst>
          </p:cNvPr>
          <p:cNvSpPr/>
          <p:nvPr/>
        </p:nvSpPr>
        <p:spPr>
          <a:xfrm>
            <a:off x="9071836" y="830885"/>
            <a:ext cx="70783" cy="1234800"/>
          </a:xfrm>
          <a:prstGeom prst="righ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9" name="CuadroTexto 88">
            <a:extLst>
              <a:ext uri="{FF2B5EF4-FFF2-40B4-BE49-F238E27FC236}">
                <a16:creationId xmlns:a16="http://schemas.microsoft.com/office/drawing/2014/main" id="{B34D513D-EBB3-8988-1316-8DAB0DFCE15F}"/>
              </a:ext>
            </a:extLst>
          </p:cNvPr>
          <p:cNvSpPr txBox="1"/>
          <p:nvPr/>
        </p:nvSpPr>
        <p:spPr>
          <a:xfrm>
            <a:off x="9085562" y="1199782"/>
            <a:ext cx="24224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= M 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, 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m.e.r.f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.</a:t>
            </a:r>
          </a:p>
        </p:txBody>
      </p:sp>
      <p:cxnSp>
        <p:nvCxnSpPr>
          <p:cNvPr id="2" name="Conector recto de flecha 1">
            <a:extLst>
              <a:ext uri="{FF2B5EF4-FFF2-40B4-BE49-F238E27FC236}">
                <a16:creationId xmlns:a16="http://schemas.microsoft.com/office/drawing/2014/main" id="{9E4DA8FE-7EE4-C177-61B9-D1F4B26329C0}"/>
              </a:ext>
            </a:extLst>
          </p:cNvPr>
          <p:cNvCxnSpPr>
            <a:cxnSpLocks/>
          </p:cNvCxnSpPr>
          <p:nvPr/>
        </p:nvCxnSpPr>
        <p:spPr>
          <a:xfrm>
            <a:off x="4520249" y="1322986"/>
            <a:ext cx="267696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>
            <a:extLst>
              <a:ext uri="{FF2B5EF4-FFF2-40B4-BE49-F238E27FC236}">
                <a16:creationId xmlns:a16="http://schemas.microsoft.com/office/drawing/2014/main" id="{B2193EF3-FE46-7173-905C-FF2E659AA7E8}"/>
              </a:ext>
            </a:extLst>
          </p:cNvPr>
          <p:cNvSpPr txBox="1"/>
          <p:nvPr/>
        </p:nvSpPr>
        <p:spPr>
          <a:xfrm>
            <a:off x="5295602" y="891389"/>
            <a:ext cx="12031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o.e.f.’s</a:t>
            </a:r>
            <a:endParaRPr lang="es-ES" sz="2400" baseline="-25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46D8014-83C2-FB9C-856C-90CF74BFAC8F}"/>
              </a:ext>
            </a:extLst>
          </p:cNvPr>
          <p:cNvSpPr txBox="1"/>
          <p:nvPr/>
        </p:nvSpPr>
        <p:spPr>
          <a:xfrm>
            <a:off x="581259" y="2372164"/>
            <a:ext cx="110294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err="1">
                <a:latin typeface="Comic Sans MS" panose="030F0702030302020204" pitchFamily="66" charset="0"/>
              </a:rPr>
              <a:t>Vegem</a:t>
            </a:r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4 </a:t>
            </a:r>
            <a:r>
              <a:rPr lang="es-ES" sz="24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utilitats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latin typeface="Comic Sans MS" panose="030F0702030302020204" pitchFamily="66" charset="0"/>
              </a:rPr>
              <a:t>en </a:t>
            </a:r>
            <a:r>
              <a:rPr lang="es-ES" sz="2400" dirty="0" err="1">
                <a:latin typeface="Comic Sans MS" panose="030F0702030302020204" pitchFamily="66" charset="0"/>
              </a:rPr>
              <a:t>funció</a:t>
            </a:r>
            <a:r>
              <a:rPr lang="es-ES" sz="2400" dirty="0">
                <a:latin typeface="Comic Sans MS" panose="030F0702030302020204" pitchFamily="66" charset="0"/>
              </a:rPr>
              <a:t> de què representa A (</a:t>
            </a:r>
            <a:r>
              <a:rPr lang="es-ES" sz="2400" dirty="0" err="1">
                <a:latin typeface="Comic Sans MS" panose="030F0702030302020204" pitchFamily="66" charset="0"/>
              </a:rPr>
              <a:t>amb</a:t>
            </a:r>
            <a:r>
              <a:rPr lang="es-ES" sz="2400" dirty="0">
                <a:latin typeface="Comic Sans MS" panose="030F0702030302020204" pitchFamily="66" charset="0"/>
              </a:rPr>
              <a:t> una curta nota </a:t>
            </a:r>
            <a:r>
              <a:rPr lang="es-ES" sz="2400" dirty="0" err="1">
                <a:latin typeface="Comic Sans MS" panose="030F0702030302020204" pitchFamily="66" charset="0"/>
              </a:rPr>
              <a:t>aclaridora</a:t>
            </a:r>
            <a:r>
              <a:rPr lang="es-ES" sz="2400" dirty="0">
                <a:latin typeface="Comic Sans MS" panose="030F0702030302020204" pitchFamily="66" charset="0"/>
              </a:rPr>
              <a:t>), basades en la </a:t>
            </a:r>
            <a:r>
              <a:rPr lang="es-ES" sz="2400" dirty="0" err="1">
                <a:latin typeface="Comic Sans MS" panose="030F0702030302020204" pitchFamily="66" charset="0"/>
              </a:rPr>
              <a:t>matriu</a:t>
            </a:r>
            <a:r>
              <a:rPr lang="es-ES" sz="2400" dirty="0">
                <a:latin typeface="Comic Sans MS" panose="030F0702030302020204" pitchFamily="66" charset="0"/>
              </a:rPr>
              <a:t>  M  </a:t>
            </a:r>
            <a:r>
              <a:rPr lang="es-ES" sz="2400" dirty="0" err="1">
                <a:latin typeface="Comic Sans MS" panose="030F0702030302020204" pitchFamily="66" charset="0"/>
              </a:rPr>
              <a:t>obtinguda</a:t>
            </a:r>
            <a:r>
              <a:rPr lang="es-ES" sz="2400" dirty="0">
                <a:latin typeface="Comic Sans MS" panose="030F0702030302020204" pitchFamily="66" charset="0"/>
              </a:rPr>
              <a:t>:</a:t>
            </a:r>
            <a:endParaRPr lang="es-ES" sz="240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CC1D19B-5716-8E0A-0E8E-905C52C939C2}"/>
              </a:ext>
            </a:extLst>
          </p:cNvPr>
          <p:cNvSpPr txBox="1"/>
          <p:nvPr/>
        </p:nvSpPr>
        <p:spPr>
          <a:xfrm>
            <a:off x="581259" y="3620821"/>
            <a:ext cx="1102948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①</a:t>
            </a:r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400" dirty="0">
                <a:latin typeface="Yu Mincho" panose="02020400000000000000" pitchFamily="18" charset="-128"/>
                <a:ea typeface="Yu Mincho" panose="02020400000000000000" pitchFamily="18" charset="-128"/>
              </a:rPr>
              <a:t>  </a:t>
            </a:r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El </a:t>
            </a:r>
            <a:r>
              <a:rPr lang="es-ES" sz="2400" i="1" dirty="0" err="1">
                <a:solidFill>
                  <a:srgbClr val="FF000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rang</a:t>
            </a:r>
            <a:r>
              <a:rPr lang="es-ES" sz="2400" i="1" dirty="0">
                <a:solidFill>
                  <a:srgbClr val="FF000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de</a:t>
            </a:r>
            <a:r>
              <a:rPr lang="es-ES" sz="24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A </a:t>
            </a:r>
            <a:r>
              <a:rPr lang="es-ES" sz="2400" dirty="0">
                <a:latin typeface="Comic Sans MS" panose="030F0702030302020204" pitchFamily="66" charset="0"/>
              </a:rPr>
              <a:t>val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                                             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rang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(A) = 4</a:t>
            </a:r>
          </a:p>
          <a:p>
            <a:endParaRPr lang="es-ES" sz="24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r>
              <a:rPr lang="es-ES" sz="2400" dirty="0">
                <a:latin typeface="Comic Sans MS" panose="030F0702030302020204" pitchFamily="66" charset="0"/>
              </a:rPr>
              <a:t>     (ja que </a:t>
            </a:r>
            <a:r>
              <a:rPr lang="es-ES" sz="24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en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  hi ha 4 files no </a:t>
            </a:r>
            <a:r>
              <a:rPr lang="es-ES" sz="24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nul∙les</a:t>
            </a:r>
            <a:r>
              <a:rPr lang="es-ES" sz="2400" dirty="0">
                <a:latin typeface="Comic Sans MS" panose="030F0702030302020204" pitchFamily="66" charset="0"/>
              </a:rPr>
              <a:t>; també </a:t>
            </a:r>
            <a:r>
              <a:rPr lang="es-ES" sz="2400" dirty="0" err="1">
                <a:latin typeface="Comic Sans MS" panose="030F0702030302020204" pitchFamily="66" charset="0"/>
              </a:rPr>
              <a:t>hauria</a:t>
            </a:r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</a:rPr>
              <a:t>servit</a:t>
            </a:r>
            <a:r>
              <a:rPr lang="es-ES" sz="2400" dirty="0">
                <a:latin typeface="Comic Sans MS" panose="030F0702030302020204" pitchFamily="66" charset="0"/>
              </a:rPr>
              <a:t> si M </a:t>
            </a:r>
            <a:r>
              <a:rPr lang="es-ES" sz="2400" dirty="0" err="1">
                <a:latin typeface="Comic Sans MS" panose="030F0702030302020204" pitchFamily="66" charset="0"/>
              </a:rPr>
              <a:t>fos</a:t>
            </a:r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</a:rPr>
              <a:t>m.e.f</a:t>
            </a:r>
            <a:r>
              <a:rPr lang="es-ES" sz="2400" dirty="0">
                <a:latin typeface="Comic Sans MS" panose="030F0702030302020204" pitchFamily="66" charset="0"/>
              </a:rPr>
              <a:t>.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     no </a:t>
            </a:r>
            <a:r>
              <a:rPr lang="es-ES" sz="2400" dirty="0" err="1">
                <a:latin typeface="Comic Sans MS" panose="030F0702030302020204" pitchFamily="66" charset="0"/>
              </a:rPr>
              <a:t>reduïda</a:t>
            </a:r>
            <a:r>
              <a:rPr lang="es-ES" sz="2400" dirty="0">
                <a:latin typeface="Comic Sans MS" panose="030F0702030302020204" pitchFamily="66" charset="0"/>
              </a:rPr>
              <a:t>).</a:t>
            </a:r>
            <a:endParaRPr lang="es-ES" sz="2400" dirty="0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11EBF34F-4BDB-BA7F-BA2A-765897037EA8}"/>
              </a:ext>
            </a:extLst>
          </p:cNvPr>
          <p:cNvSpPr/>
          <p:nvPr/>
        </p:nvSpPr>
        <p:spPr>
          <a:xfrm>
            <a:off x="4656188" y="3973391"/>
            <a:ext cx="2186658" cy="552043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3501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/>
      <p:bldP spid="87" grpId="0" animBg="1"/>
      <p:bldP spid="88" grpId="0" animBg="1"/>
      <p:bldP spid="89" grpId="0"/>
      <p:bldP spid="4" grpId="0"/>
      <p:bldP spid="6" grpId="0"/>
      <p:bldP spid="11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C159BF64-38B5-500D-2599-2A469A9B76B3}"/>
              </a:ext>
            </a:extLst>
          </p:cNvPr>
          <p:cNvSpPr txBox="1"/>
          <p:nvPr/>
        </p:nvSpPr>
        <p:spPr>
          <a:xfrm>
            <a:off x="685467" y="258189"/>
            <a:ext cx="1102948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circleNumDbPlain" startAt="2"/>
            </a:pPr>
            <a:endParaRPr lang="es-ES" sz="2400" dirty="0">
              <a:latin typeface="Comic Sans MS" panose="030F0702030302020204" pitchFamily="66" charset="0"/>
              <a:ea typeface="Yu Mincho" panose="02020400000000000000" pitchFamily="18" charset="-128"/>
            </a:endParaRPr>
          </a:p>
          <a:p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    Si les </a:t>
            </a:r>
            <a:r>
              <a:rPr lang="es-ES" sz="2400" i="1" dirty="0">
                <a:solidFill>
                  <a:srgbClr val="FF000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files de A representen </a:t>
            </a:r>
            <a:r>
              <a:rPr lang="es-ES" sz="2400" i="1" dirty="0" err="1">
                <a:solidFill>
                  <a:srgbClr val="FF000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vectors</a:t>
            </a:r>
            <a:r>
              <a:rPr lang="es-ES" sz="2400" i="1" dirty="0">
                <a:solidFill>
                  <a:srgbClr val="FF000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400" i="1" dirty="0" err="1">
                <a:solidFill>
                  <a:srgbClr val="FF000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generadors</a:t>
            </a:r>
            <a:r>
              <a:rPr lang="es-ES" sz="2400" i="1" dirty="0">
                <a:solidFill>
                  <a:srgbClr val="FF000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d’un </a:t>
            </a:r>
            <a:r>
              <a:rPr lang="es-ES" sz="2400" i="1" dirty="0" err="1">
                <a:solidFill>
                  <a:srgbClr val="FF000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subespai</a:t>
            </a:r>
            <a:r>
              <a:rPr lang="es-ES" sz="2400" i="1" dirty="0">
                <a:solidFill>
                  <a:srgbClr val="FF000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</a:p>
          <a:p>
            <a:r>
              <a:rPr lang="es-ES" sz="2400" i="1" dirty="0">
                <a:solidFill>
                  <a:srgbClr val="FF000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   vectorial</a:t>
            </a:r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 de R</a:t>
            </a:r>
            <a:r>
              <a:rPr lang="es-ES" sz="2400" baseline="30000" dirty="0">
                <a:latin typeface="Comic Sans MS" panose="030F0702030302020204" pitchFamily="66" charset="0"/>
                <a:ea typeface="Yu Mincho" panose="02020400000000000000" pitchFamily="18" charset="-128"/>
              </a:rPr>
              <a:t>5</a:t>
            </a:r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, és a </a:t>
            </a:r>
            <a:r>
              <a:rPr lang="es-ES" sz="24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dir</a:t>
            </a:r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, </a:t>
            </a:r>
          </a:p>
          <a:p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                       </a:t>
            </a:r>
          </a:p>
          <a:p>
            <a:pPr marL="457200" indent="-457200">
              <a:buAutoNum type="circleNumDbPlain" startAt="2"/>
            </a:pPr>
            <a:endParaRPr lang="es-ES" sz="2400" dirty="0">
              <a:latin typeface="Comic Sans MS" panose="030F0702030302020204" pitchFamily="66" charset="0"/>
              <a:ea typeface="Yu Mincho" panose="02020400000000000000" pitchFamily="18" charset="-128"/>
            </a:endParaRPr>
          </a:p>
          <a:p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    </a:t>
            </a:r>
            <a:r>
              <a:rPr lang="es-ES" sz="24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llavors</a:t>
            </a:r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400" i="1" dirty="0">
                <a:solidFill>
                  <a:srgbClr val="FF000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una base de</a:t>
            </a:r>
            <a:r>
              <a:rPr lang="es-ES" sz="24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F</a:t>
            </a:r>
            <a:r>
              <a:rPr lang="es-ES" sz="2400" i="1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A</a:t>
            </a:r>
            <a:r>
              <a:rPr lang="es-ES" sz="24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latin typeface="Comic Sans MS" panose="030F0702030302020204" pitchFamily="66" charset="0"/>
              </a:rPr>
              <a:t>la formen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                     { (1,0,0,0,1),  (0,1,0,0,2),  (0,0,1,0,3),  (0,0,0,1,4) }</a:t>
            </a:r>
          </a:p>
          <a:p>
            <a:endParaRPr lang="es-ES" sz="24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   </a:t>
            </a:r>
            <a:r>
              <a:rPr lang="es-ES" sz="2400" dirty="0">
                <a:latin typeface="Comic Sans MS" panose="030F0702030302020204" pitchFamily="66" charset="0"/>
              </a:rPr>
              <a:t>(</a:t>
            </a:r>
            <a:r>
              <a:rPr lang="es-ES" sz="2400" dirty="0" err="1">
                <a:latin typeface="Comic Sans MS" panose="030F0702030302020204" pitchFamily="66" charset="0"/>
              </a:rPr>
              <a:t>vectors</a:t>
            </a:r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</a:rPr>
              <a:t>corresponents</a:t>
            </a:r>
            <a:r>
              <a:rPr lang="es-ES" sz="2400" dirty="0">
                <a:latin typeface="Comic Sans MS" panose="030F0702030302020204" pitchFamily="66" charset="0"/>
              </a:rPr>
              <a:t> a les </a:t>
            </a:r>
            <a:r>
              <a:rPr lang="es-ES" sz="24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4 files no </a:t>
            </a:r>
            <a:r>
              <a:rPr lang="es-ES" sz="24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nul∙les</a:t>
            </a:r>
            <a:r>
              <a:rPr lang="es-ES" sz="24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de M</a:t>
            </a:r>
            <a:r>
              <a:rPr lang="es-ES" sz="2400" dirty="0">
                <a:latin typeface="Comic Sans MS" panose="030F0702030302020204" pitchFamily="66" charset="0"/>
              </a:rPr>
              <a:t>; també </a:t>
            </a:r>
            <a:r>
              <a:rPr lang="es-ES" sz="2400" dirty="0" err="1">
                <a:latin typeface="Comic Sans MS" panose="030F0702030302020204" pitchFamily="66" charset="0"/>
              </a:rPr>
              <a:t>hauria</a:t>
            </a:r>
            <a:r>
              <a:rPr lang="es-ES" sz="24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    </a:t>
            </a:r>
            <a:r>
              <a:rPr lang="es-ES" sz="2400" dirty="0" err="1">
                <a:latin typeface="Comic Sans MS" panose="030F0702030302020204" pitchFamily="66" charset="0"/>
              </a:rPr>
              <a:t>servit</a:t>
            </a:r>
            <a:r>
              <a:rPr lang="es-ES" sz="2400" dirty="0">
                <a:latin typeface="Comic Sans MS" panose="030F0702030302020204" pitchFamily="66" charset="0"/>
              </a:rPr>
              <a:t> si M </a:t>
            </a:r>
            <a:r>
              <a:rPr lang="es-ES" sz="2400" dirty="0" err="1">
                <a:latin typeface="Comic Sans MS" panose="030F0702030302020204" pitchFamily="66" charset="0"/>
              </a:rPr>
              <a:t>fos</a:t>
            </a:r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</a:rPr>
              <a:t>m.e.f</a:t>
            </a:r>
            <a:r>
              <a:rPr lang="es-ES" sz="2400" dirty="0">
                <a:latin typeface="Comic Sans MS" panose="030F0702030302020204" pitchFamily="66" charset="0"/>
              </a:rPr>
              <a:t>. no </a:t>
            </a:r>
            <a:r>
              <a:rPr lang="es-ES" sz="2400" dirty="0" err="1">
                <a:latin typeface="Comic Sans MS" panose="030F0702030302020204" pitchFamily="66" charset="0"/>
              </a:rPr>
              <a:t>reduïda</a:t>
            </a:r>
            <a:r>
              <a:rPr lang="es-ES" sz="2400" dirty="0">
                <a:latin typeface="Comic Sans MS" panose="030F0702030302020204" pitchFamily="66" charset="0"/>
              </a:rPr>
              <a:t>).</a:t>
            </a:r>
            <a:endParaRPr lang="es-ES" sz="240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3B8850DC-9E18-AE4F-F581-D863D48D5BEA}"/>
              </a:ext>
            </a:extLst>
          </p:cNvPr>
          <p:cNvSpPr txBox="1"/>
          <p:nvPr/>
        </p:nvSpPr>
        <p:spPr>
          <a:xfrm>
            <a:off x="1917868" y="1493433"/>
            <a:ext cx="9142844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latin typeface="Comic Sans MS" panose="030F0702030302020204" pitchFamily="66" charset="0"/>
              </a:rPr>
              <a:t>= &lt; (1,2,-1,0,2), (-1,0,2,-2,-3), (2,1,1,-1,3), (2,1,1,0,7) &gt; ,</a:t>
            </a:r>
          </a:p>
          <a:p>
            <a:endParaRPr lang="es-ES" sz="2400" dirty="0">
              <a:latin typeface="Comic Sans MS" panose="030F0702030302020204" pitchFamily="66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0632037-6FC8-5D18-D4A4-CE644414560C}"/>
              </a:ext>
            </a:extLst>
          </p:cNvPr>
          <p:cNvSpPr txBox="1"/>
          <p:nvPr/>
        </p:nvSpPr>
        <p:spPr>
          <a:xfrm>
            <a:off x="442452" y="648929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b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②</a:t>
            </a:r>
            <a:endParaRPr lang="es-ES" sz="2400" b="1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0E3533F8-28FB-D63B-55D4-B552A9C3BF49}"/>
              </a:ext>
            </a:extLst>
          </p:cNvPr>
          <p:cNvSpPr/>
          <p:nvPr/>
        </p:nvSpPr>
        <p:spPr>
          <a:xfrm>
            <a:off x="2585884" y="2723535"/>
            <a:ext cx="7226710" cy="70546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CD56B935-65D7-0409-D616-131BD68D15BE}"/>
              </a:ext>
            </a:extLst>
          </p:cNvPr>
          <p:cNvSpPr txBox="1"/>
          <p:nvPr/>
        </p:nvSpPr>
        <p:spPr>
          <a:xfrm>
            <a:off x="1053207" y="4506202"/>
            <a:ext cx="1102948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Òbviament</a:t>
            </a:r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, a més, per a la </a:t>
            </a:r>
            <a:r>
              <a:rPr lang="es-ES" sz="2400" i="1" dirty="0" err="1">
                <a:solidFill>
                  <a:srgbClr val="FF000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dimensió</a:t>
            </a:r>
            <a:r>
              <a:rPr lang="es-ES" sz="2400" i="1" dirty="0">
                <a:solidFill>
                  <a:srgbClr val="FF000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de F</a:t>
            </a:r>
            <a:r>
              <a:rPr lang="es-ES" sz="2400" i="1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A</a:t>
            </a:r>
            <a:r>
              <a:rPr lang="es-ES" sz="2400" i="1" dirty="0">
                <a:solidFill>
                  <a:srgbClr val="FF000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: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                                               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dim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(F</a:t>
            </a:r>
            <a:r>
              <a:rPr lang="es-ES" sz="2400" baseline="-25000" dirty="0">
                <a:solidFill>
                  <a:srgbClr val="7030A0"/>
                </a:solidFill>
                <a:latin typeface="Comic Sans MS" panose="030F0702030302020204" pitchFamily="66" charset="0"/>
              </a:rPr>
              <a:t>A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) = 4</a:t>
            </a:r>
          </a:p>
          <a:p>
            <a:endParaRPr lang="es-ES" sz="24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r>
              <a:rPr lang="es-ES" sz="2400" dirty="0">
                <a:latin typeface="Comic Sans MS" panose="030F0702030302020204" pitchFamily="66" charset="0"/>
              </a:rPr>
              <a:t>(ja que  </a:t>
            </a:r>
            <a:r>
              <a:rPr lang="es-ES" sz="2400" dirty="0" err="1">
                <a:latin typeface="Comic Sans MS" panose="030F0702030302020204" pitchFamily="66" charset="0"/>
              </a:rPr>
              <a:t>dim</a:t>
            </a:r>
            <a:r>
              <a:rPr lang="es-ES" sz="2400" dirty="0">
                <a:latin typeface="Comic Sans MS" panose="030F0702030302020204" pitchFamily="66" charset="0"/>
              </a:rPr>
              <a:t>(F</a:t>
            </a:r>
            <a:r>
              <a:rPr lang="es-ES" sz="2400" baseline="-25000" dirty="0">
                <a:latin typeface="Comic Sans MS" panose="030F0702030302020204" pitchFamily="66" charset="0"/>
              </a:rPr>
              <a:t>A</a:t>
            </a:r>
            <a:r>
              <a:rPr lang="es-ES" sz="2400" dirty="0">
                <a:latin typeface="Comic Sans MS" panose="030F0702030302020204" pitchFamily="66" charset="0"/>
              </a:rPr>
              <a:t>) = [nombre de </a:t>
            </a:r>
            <a:r>
              <a:rPr lang="es-ES" sz="2400" dirty="0" err="1">
                <a:latin typeface="Comic Sans MS" panose="030F0702030302020204" pitchFamily="66" charset="0"/>
              </a:rPr>
              <a:t>vectors</a:t>
            </a:r>
            <a:r>
              <a:rPr lang="es-ES" sz="2400" dirty="0">
                <a:latin typeface="Comic Sans MS" panose="030F0702030302020204" pitchFamily="66" charset="0"/>
              </a:rPr>
              <a:t> en una base de F</a:t>
            </a:r>
            <a:r>
              <a:rPr lang="es-ES" sz="2400" baseline="-25000" dirty="0">
                <a:latin typeface="Comic Sans MS" panose="030F0702030302020204" pitchFamily="66" charset="0"/>
              </a:rPr>
              <a:t>A</a:t>
            </a:r>
            <a:r>
              <a:rPr lang="es-ES" sz="2400" dirty="0">
                <a:latin typeface="Comic Sans MS" panose="030F0702030302020204" pitchFamily="66" charset="0"/>
              </a:rPr>
              <a:t>] = </a:t>
            </a:r>
            <a:r>
              <a:rPr lang="es-ES" sz="2400" dirty="0" err="1">
                <a:latin typeface="Comic Sans MS" panose="030F0702030302020204" pitchFamily="66" charset="0"/>
              </a:rPr>
              <a:t>rang</a:t>
            </a:r>
            <a:r>
              <a:rPr lang="es-ES" sz="2400" dirty="0">
                <a:latin typeface="Comic Sans MS" panose="030F0702030302020204" pitchFamily="66" charset="0"/>
              </a:rPr>
              <a:t>(A)).</a:t>
            </a:r>
          </a:p>
          <a:p>
            <a:endParaRPr lang="es-ES" sz="24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   </a:t>
            </a:r>
            <a:endParaRPr lang="es-ES" sz="24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446A2AB3-4A2E-2E9F-4C7B-07C6F5F4E8DD}"/>
              </a:ext>
            </a:extLst>
          </p:cNvPr>
          <p:cNvSpPr/>
          <p:nvPr/>
        </p:nvSpPr>
        <p:spPr>
          <a:xfrm>
            <a:off x="5343831" y="5104812"/>
            <a:ext cx="1902543" cy="70546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8005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D2E16B60-7AF5-35C1-CA0A-E6E4E30A9C69}"/>
              </a:ext>
            </a:extLst>
          </p:cNvPr>
          <p:cNvSpPr txBox="1"/>
          <p:nvPr/>
        </p:nvSpPr>
        <p:spPr>
          <a:xfrm>
            <a:off x="557648" y="323469"/>
            <a:ext cx="1102948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circleNumDbPlain" startAt="2"/>
            </a:pPr>
            <a:endParaRPr lang="es-ES" sz="2400" dirty="0">
              <a:latin typeface="Comic Sans MS" panose="030F0702030302020204" pitchFamily="66" charset="0"/>
              <a:ea typeface="Yu Mincho" panose="02020400000000000000" pitchFamily="18" charset="-128"/>
            </a:endParaRPr>
          </a:p>
          <a:p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    Si </a:t>
            </a:r>
            <a:r>
              <a:rPr lang="es-ES" sz="2400" i="1" dirty="0">
                <a:solidFill>
                  <a:srgbClr val="FF000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A  és la </a:t>
            </a:r>
            <a:r>
              <a:rPr lang="es-ES" sz="2400" i="1" dirty="0" err="1">
                <a:solidFill>
                  <a:srgbClr val="FF000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matriu</a:t>
            </a:r>
            <a:r>
              <a:rPr lang="es-ES" sz="2400" i="1" dirty="0">
                <a:solidFill>
                  <a:srgbClr val="FF000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ampliada d’un sistema </a:t>
            </a:r>
            <a:r>
              <a:rPr lang="es-ES" sz="2400" i="1" dirty="0" err="1">
                <a:solidFill>
                  <a:srgbClr val="FF000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d’equacions</a:t>
            </a:r>
            <a:r>
              <a:rPr lang="es-ES" sz="2400" i="1" dirty="0">
                <a:solidFill>
                  <a:srgbClr val="FF000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400" i="1" dirty="0" err="1">
                <a:solidFill>
                  <a:srgbClr val="FF000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lineals</a:t>
            </a:r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, és a </a:t>
            </a:r>
            <a:r>
              <a:rPr lang="es-ES" sz="24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dir</a:t>
            </a:r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,</a:t>
            </a:r>
          </a:p>
          <a:p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    del sistema</a:t>
            </a:r>
          </a:p>
          <a:p>
            <a:endParaRPr lang="es-ES" sz="2400" dirty="0">
              <a:latin typeface="Comic Sans MS" panose="030F0702030302020204" pitchFamily="66" charset="0"/>
              <a:ea typeface="Yu Mincho" panose="02020400000000000000" pitchFamily="18" charset="-128"/>
            </a:endParaRPr>
          </a:p>
          <a:p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</a:p>
          <a:p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                       </a:t>
            </a:r>
          </a:p>
          <a:p>
            <a:pPr marL="457200" indent="-457200">
              <a:buAutoNum type="circleNumDbPlain" startAt="2"/>
            </a:pPr>
            <a:endParaRPr lang="es-ES" sz="2400" dirty="0">
              <a:latin typeface="Comic Sans MS" panose="030F0702030302020204" pitchFamily="66" charset="0"/>
              <a:ea typeface="Yu Mincho" panose="02020400000000000000" pitchFamily="18" charset="-128"/>
            </a:endParaRPr>
          </a:p>
          <a:p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    </a:t>
            </a:r>
          </a:p>
          <a:p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   </a:t>
            </a:r>
            <a:endParaRPr lang="es-ES" sz="240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EA37501-696D-EDE2-B9CA-139266AD08BA}"/>
              </a:ext>
            </a:extLst>
          </p:cNvPr>
          <p:cNvSpPr txBox="1"/>
          <p:nvPr/>
        </p:nvSpPr>
        <p:spPr>
          <a:xfrm>
            <a:off x="361855" y="727587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b="1" dirty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③</a:t>
            </a:r>
            <a:endParaRPr lang="es-ES" sz="2400" b="1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63FEA45-A7F5-46CF-017A-FEA7F9CA3CAA}"/>
              </a:ext>
            </a:extLst>
          </p:cNvPr>
          <p:cNvSpPr txBox="1"/>
          <p:nvPr/>
        </p:nvSpPr>
        <p:spPr>
          <a:xfrm>
            <a:off x="1600449" y="1558091"/>
            <a:ext cx="2862683" cy="169277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latin typeface="Comic Sans MS" panose="030F0702030302020204" pitchFamily="66" charset="0"/>
              </a:rPr>
              <a:t>1    2   -1    0             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-1    0    2  -2     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2    1    1   -1   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2    1    1    0   </a:t>
            </a:r>
          </a:p>
          <a:p>
            <a:endParaRPr lang="es-ES" sz="2400" dirty="0">
              <a:latin typeface="Comic Sans MS" panose="030F0702030302020204" pitchFamily="66" charset="0"/>
            </a:endParaRPr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F5F94BC7-893F-1AD7-0B9E-297DA27F47E4}"/>
              </a:ext>
            </a:extLst>
          </p:cNvPr>
          <p:cNvSpPr/>
          <p:nvPr/>
        </p:nvSpPr>
        <p:spPr>
          <a:xfrm>
            <a:off x="1644625" y="1569515"/>
            <a:ext cx="70783" cy="12708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C63B7912-A6DE-3A9C-2D77-0086BF9B9B30}"/>
              </a:ext>
            </a:extLst>
          </p:cNvPr>
          <p:cNvSpPr/>
          <p:nvPr/>
        </p:nvSpPr>
        <p:spPr>
          <a:xfrm>
            <a:off x="3338265" y="1569515"/>
            <a:ext cx="70783" cy="12708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FED8333E-6CAD-7FCC-B51C-49B82BFE4E5F}"/>
              </a:ext>
            </a:extLst>
          </p:cNvPr>
          <p:cNvSpPr txBox="1"/>
          <p:nvPr/>
        </p:nvSpPr>
        <p:spPr>
          <a:xfrm>
            <a:off x="4542936" y="1569515"/>
            <a:ext cx="743128" cy="169277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000" dirty="0">
                <a:latin typeface="Comic Sans MS" panose="030F0702030302020204" pitchFamily="66" charset="0"/>
              </a:rPr>
              <a:t> 2           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-3    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3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7</a:t>
            </a:r>
          </a:p>
          <a:p>
            <a:endParaRPr lang="es-ES" sz="2400" dirty="0">
              <a:latin typeface="Comic Sans MS" panose="030F0702030302020204" pitchFamily="66" charset="0"/>
            </a:endParaRPr>
          </a:p>
        </p:txBody>
      </p:sp>
      <p:sp>
        <p:nvSpPr>
          <p:cNvPr id="10" name="Cerrar corchete 9">
            <a:extLst>
              <a:ext uri="{FF2B5EF4-FFF2-40B4-BE49-F238E27FC236}">
                <a16:creationId xmlns:a16="http://schemas.microsoft.com/office/drawing/2014/main" id="{0C600868-A130-DECF-C67C-78DBD797A3AE}"/>
              </a:ext>
            </a:extLst>
          </p:cNvPr>
          <p:cNvSpPr/>
          <p:nvPr/>
        </p:nvSpPr>
        <p:spPr>
          <a:xfrm>
            <a:off x="4957539" y="1558091"/>
            <a:ext cx="70783" cy="12708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errar corchete 10">
            <a:extLst>
              <a:ext uri="{FF2B5EF4-FFF2-40B4-BE49-F238E27FC236}">
                <a16:creationId xmlns:a16="http://schemas.microsoft.com/office/drawing/2014/main" id="{3F623D67-AA3F-FBBE-14AA-1C4F2A491599}"/>
              </a:ext>
            </a:extLst>
          </p:cNvPr>
          <p:cNvSpPr/>
          <p:nvPr/>
        </p:nvSpPr>
        <p:spPr>
          <a:xfrm>
            <a:off x="3975317" y="1573328"/>
            <a:ext cx="70783" cy="12708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Abrir corchete 11">
            <a:extLst>
              <a:ext uri="{FF2B5EF4-FFF2-40B4-BE49-F238E27FC236}">
                <a16:creationId xmlns:a16="http://schemas.microsoft.com/office/drawing/2014/main" id="{C8503ED5-D49E-925E-36B2-1ABD36825C72}"/>
              </a:ext>
            </a:extLst>
          </p:cNvPr>
          <p:cNvSpPr/>
          <p:nvPr/>
        </p:nvSpPr>
        <p:spPr>
          <a:xfrm>
            <a:off x="4542936" y="1573328"/>
            <a:ext cx="70783" cy="12708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Abrir corchete 12">
            <a:extLst>
              <a:ext uri="{FF2B5EF4-FFF2-40B4-BE49-F238E27FC236}">
                <a16:creationId xmlns:a16="http://schemas.microsoft.com/office/drawing/2014/main" id="{EBD95B48-A812-E463-352C-A76B974D74E9}"/>
              </a:ext>
            </a:extLst>
          </p:cNvPr>
          <p:cNvSpPr/>
          <p:nvPr/>
        </p:nvSpPr>
        <p:spPr>
          <a:xfrm>
            <a:off x="3567952" y="1558091"/>
            <a:ext cx="70783" cy="12708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AA24EB79-E692-936C-2C33-9CAA3DC807DE}"/>
              </a:ext>
            </a:extLst>
          </p:cNvPr>
          <p:cNvSpPr txBox="1"/>
          <p:nvPr/>
        </p:nvSpPr>
        <p:spPr>
          <a:xfrm>
            <a:off x="3580826" y="1569515"/>
            <a:ext cx="743128" cy="169277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000" dirty="0">
                <a:latin typeface="Comic Sans MS" panose="030F0702030302020204" pitchFamily="66" charset="0"/>
              </a:rPr>
              <a:t> x           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y    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z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t</a:t>
            </a:r>
          </a:p>
          <a:p>
            <a:endParaRPr lang="es-ES" sz="2400" dirty="0">
              <a:latin typeface="Comic Sans MS" panose="030F0702030302020204" pitchFamily="66" charset="0"/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605CBEE9-45E9-EC93-341E-244A319A870B}"/>
              </a:ext>
            </a:extLst>
          </p:cNvPr>
          <p:cNvSpPr txBox="1"/>
          <p:nvPr/>
        </p:nvSpPr>
        <p:spPr>
          <a:xfrm>
            <a:off x="4167734" y="1974797"/>
            <a:ext cx="78237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=          ( </a:t>
            </a:r>
            <a:r>
              <a:rPr lang="es-ES" sz="2400" dirty="0" err="1">
                <a:latin typeface="Comic Sans MS" panose="030F0702030302020204" pitchFamily="66" charset="0"/>
              </a:rPr>
              <a:t>amb</a:t>
            </a:r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</a:rPr>
              <a:t>equacions</a:t>
            </a:r>
            <a:r>
              <a:rPr lang="es-ES" sz="2400" dirty="0">
                <a:latin typeface="Comic Sans MS" panose="030F0702030302020204" pitchFamily="66" charset="0"/>
              </a:rPr>
              <a:t>                                )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2B2EA811-D0BF-9523-C0A0-D6334439FB2D}"/>
              </a:ext>
            </a:extLst>
          </p:cNvPr>
          <p:cNvSpPr txBox="1"/>
          <p:nvPr/>
        </p:nvSpPr>
        <p:spPr>
          <a:xfrm>
            <a:off x="7868048" y="1608522"/>
            <a:ext cx="2862683" cy="169277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latin typeface="Comic Sans MS" panose="030F0702030302020204" pitchFamily="66" charset="0"/>
              </a:rPr>
              <a:t>x + 2y - z  = 2             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-x + 2z - 2t = -3     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2x  + y  +  z - t = 3  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2x  + y  + z = 7      </a:t>
            </a:r>
          </a:p>
          <a:p>
            <a:endParaRPr lang="es-ES" sz="2400" dirty="0">
              <a:latin typeface="Comic Sans MS" panose="030F0702030302020204" pitchFamily="66" charset="0"/>
            </a:endParaRPr>
          </a:p>
        </p:txBody>
      </p:sp>
      <p:sp>
        <p:nvSpPr>
          <p:cNvPr id="18" name="Abrir llave 17">
            <a:extLst>
              <a:ext uri="{FF2B5EF4-FFF2-40B4-BE49-F238E27FC236}">
                <a16:creationId xmlns:a16="http://schemas.microsoft.com/office/drawing/2014/main" id="{FC0620C1-B5CE-043E-F50B-751CEB1E0837}"/>
              </a:ext>
            </a:extLst>
          </p:cNvPr>
          <p:cNvSpPr/>
          <p:nvPr/>
        </p:nvSpPr>
        <p:spPr>
          <a:xfrm>
            <a:off x="7816499" y="1608521"/>
            <a:ext cx="127966" cy="1350989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0C0D41DB-7C86-14F3-5127-1866870B4552}"/>
              </a:ext>
            </a:extLst>
          </p:cNvPr>
          <p:cNvSpPr txBox="1"/>
          <p:nvPr/>
        </p:nvSpPr>
        <p:spPr>
          <a:xfrm>
            <a:off x="842784" y="2813873"/>
            <a:ext cx="1102948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circleNumDbPlain" startAt="2"/>
            </a:pPr>
            <a:endParaRPr lang="es-ES" sz="2400" dirty="0">
              <a:latin typeface="Comic Sans MS" panose="030F0702030302020204" pitchFamily="66" charset="0"/>
              <a:ea typeface="Yu Mincho" panose="02020400000000000000" pitchFamily="18" charset="-128"/>
            </a:endParaRPr>
          </a:p>
          <a:p>
            <a:r>
              <a:rPr lang="es-ES" sz="24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llavors</a:t>
            </a:r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400" i="1" dirty="0">
                <a:solidFill>
                  <a:srgbClr val="FF000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el sistema té una única </a:t>
            </a:r>
            <a:r>
              <a:rPr lang="es-ES" sz="2400" i="1" dirty="0" err="1">
                <a:solidFill>
                  <a:srgbClr val="FF000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solució</a:t>
            </a:r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, </a:t>
            </a:r>
            <a:r>
              <a:rPr lang="es-ES" sz="2400" dirty="0">
                <a:latin typeface="Comic Sans MS" panose="030F0702030302020204" pitchFamily="66" charset="0"/>
              </a:rPr>
              <a:t>que és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</a:p>
          <a:p>
            <a:endParaRPr lang="es-ES" sz="2400" dirty="0">
              <a:latin typeface="Comic Sans MS" panose="030F0702030302020204" pitchFamily="66" charset="0"/>
            </a:endParaRPr>
          </a:p>
          <a:p>
            <a:endParaRPr lang="es-ES" sz="2400" dirty="0">
              <a:latin typeface="Comic Sans MS" panose="030F0702030302020204" pitchFamily="66" charset="0"/>
            </a:endParaRPr>
          </a:p>
          <a:p>
            <a:endParaRPr lang="es-ES" sz="2400" dirty="0">
              <a:latin typeface="Comic Sans MS" panose="030F0702030302020204" pitchFamily="66" charset="0"/>
            </a:endParaRPr>
          </a:p>
          <a:p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  </a:t>
            </a:r>
            <a:endParaRPr lang="es-ES" sz="2400" dirty="0"/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74E29BA4-9940-86EA-E1F8-B56B283CD2B3}"/>
              </a:ext>
            </a:extLst>
          </p:cNvPr>
          <p:cNvSpPr txBox="1"/>
          <p:nvPr/>
        </p:nvSpPr>
        <p:spPr>
          <a:xfrm>
            <a:off x="5286064" y="3628561"/>
            <a:ext cx="2862683" cy="169277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x = 1             </a:t>
            </a:r>
          </a:p>
          <a:p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y = 2     </a:t>
            </a:r>
          </a:p>
          <a:p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z = 3  </a:t>
            </a:r>
          </a:p>
          <a:p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t = 4      </a:t>
            </a:r>
          </a:p>
          <a:p>
            <a:endParaRPr lang="es-ES" sz="2400" dirty="0">
              <a:latin typeface="Comic Sans MS" panose="030F0702030302020204" pitchFamily="66" charset="0"/>
            </a:endParaRPr>
          </a:p>
        </p:txBody>
      </p:sp>
      <p:sp>
        <p:nvSpPr>
          <p:cNvPr id="23" name="Abrir llave 22">
            <a:extLst>
              <a:ext uri="{FF2B5EF4-FFF2-40B4-BE49-F238E27FC236}">
                <a16:creationId xmlns:a16="http://schemas.microsoft.com/office/drawing/2014/main" id="{6D2DC5B3-E5AB-3C59-E4C7-4BAF8ED5D59A}"/>
              </a:ext>
            </a:extLst>
          </p:cNvPr>
          <p:cNvSpPr/>
          <p:nvPr/>
        </p:nvSpPr>
        <p:spPr>
          <a:xfrm>
            <a:off x="5222081" y="3644582"/>
            <a:ext cx="127966" cy="1350989"/>
          </a:xfrm>
          <a:prstGeom prst="leftBrace">
            <a:avLst/>
          </a:prstGeom>
          <a:ln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B5970808-FA37-B86E-36DE-5B63D527DFC0}"/>
              </a:ext>
            </a:extLst>
          </p:cNvPr>
          <p:cNvSpPr txBox="1"/>
          <p:nvPr/>
        </p:nvSpPr>
        <p:spPr>
          <a:xfrm>
            <a:off x="442452" y="4718111"/>
            <a:ext cx="1102948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circleNumDbPlain" startAt="2"/>
            </a:pPr>
            <a:endParaRPr lang="es-ES" sz="2400" dirty="0">
              <a:latin typeface="Comic Sans MS" panose="030F0702030302020204" pitchFamily="66" charset="0"/>
              <a:ea typeface="Yu Mincho" panose="02020400000000000000" pitchFamily="18" charset="-128"/>
            </a:endParaRPr>
          </a:p>
          <a:p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    </a:t>
            </a:r>
            <a:r>
              <a:rPr lang="es-ES" sz="2400" dirty="0">
                <a:latin typeface="Comic Sans MS" panose="030F0702030302020204" pitchFamily="66" charset="0"/>
              </a:rPr>
              <a:t>(</a:t>
            </a:r>
            <a:r>
              <a:rPr lang="es-ES" sz="2400" dirty="0" err="1">
                <a:latin typeface="Comic Sans MS" panose="030F0702030302020204" pitchFamily="66" charset="0"/>
              </a:rPr>
              <a:t>obtinguda</a:t>
            </a:r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</a:rPr>
              <a:t>directament</a:t>
            </a:r>
            <a:r>
              <a:rPr lang="es-ES" sz="2400" dirty="0">
                <a:latin typeface="Comic Sans MS" panose="030F0702030302020204" pitchFamily="66" charset="0"/>
              </a:rPr>
              <a:t> de </a:t>
            </a:r>
            <a:r>
              <a:rPr lang="es-ES" sz="2400" dirty="0" err="1">
                <a:latin typeface="Comic Sans MS" panose="030F0702030302020204" pitchFamily="66" charset="0"/>
              </a:rPr>
              <a:t>l’última</a:t>
            </a:r>
            <a:r>
              <a:rPr lang="es-ES" sz="2400" dirty="0">
                <a:latin typeface="Comic Sans MS" panose="030F0702030302020204" pitchFamily="66" charset="0"/>
              </a:rPr>
              <a:t> columna de M al </a:t>
            </a:r>
            <a:r>
              <a:rPr lang="es-ES" sz="24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considerar també a </a:t>
            </a:r>
          </a:p>
          <a:p>
            <a:r>
              <a:rPr lang="es-ES" sz="24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  M </a:t>
            </a:r>
            <a:r>
              <a:rPr lang="es-ES" sz="24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com</a:t>
            </a:r>
            <a:r>
              <a:rPr lang="es-ES" sz="24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a </a:t>
            </a:r>
            <a:r>
              <a:rPr lang="es-ES" sz="24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matriu</a:t>
            </a:r>
            <a:r>
              <a:rPr lang="es-ES" sz="24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ampliada del sistema</a:t>
            </a:r>
            <a:r>
              <a:rPr lang="es-ES" sz="2400" dirty="0">
                <a:latin typeface="Comic Sans MS" panose="030F0702030302020204" pitchFamily="66" charset="0"/>
              </a:rPr>
              <a:t>, un </a:t>
            </a:r>
            <a:r>
              <a:rPr lang="es-ES" sz="2400" dirty="0" err="1">
                <a:latin typeface="Comic Sans MS" panose="030F0702030302020204" pitchFamily="66" charset="0"/>
              </a:rPr>
              <a:t>cop</a:t>
            </a:r>
            <a:r>
              <a:rPr lang="es-ES" sz="2400" dirty="0">
                <a:latin typeface="Comic Sans MS" panose="030F0702030302020204" pitchFamily="66" charset="0"/>
              </a:rPr>
              <a:t> escrites les </a:t>
            </a:r>
            <a:r>
              <a:rPr lang="es-ES" sz="2400" dirty="0" err="1">
                <a:latin typeface="Comic Sans MS" panose="030F0702030302020204" pitchFamily="66" charset="0"/>
              </a:rPr>
              <a:t>equacions</a:t>
            </a:r>
            <a:r>
              <a:rPr lang="es-ES" sz="2400" dirty="0">
                <a:latin typeface="Comic Sans MS" panose="030F0702030302020204" pitchFamily="66" charset="0"/>
              </a:rPr>
              <a:t> a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    partir de M; també </a:t>
            </a:r>
            <a:r>
              <a:rPr lang="es-ES" sz="2400" dirty="0" err="1">
                <a:latin typeface="Comic Sans MS" panose="030F0702030302020204" pitchFamily="66" charset="0"/>
              </a:rPr>
              <a:t>hauria</a:t>
            </a:r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</a:rPr>
              <a:t>servit</a:t>
            </a:r>
            <a:r>
              <a:rPr lang="es-ES" sz="2400" dirty="0">
                <a:latin typeface="Comic Sans MS" panose="030F0702030302020204" pitchFamily="66" charset="0"/>
              </a:rPr>
              <a:t> si M </a:t>
            </a:r>
            <a:r>
              <a:rPr lang="es-ES" sz="2400" dirty="0" err="1">
                <a:latin typeface="Comic Sans MS" panose="030F0702030302020204" pitchFamily="66" charset="0"/>
              </a:rPr>
              <a:t>fos</a:t>
            </a:r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</a:rPr>
              <a:t>m.e.f</a:t>
            </a:r>
            <a:r>
              <a:rPr lang="es-ES" sz="2400" dirty="0">
                <a:latin typeface="Comic Sans MS" panose="030F0702030302020204" pitchFamily="66" charset="0"/>
              </a:rPr>
              <a:t>. no </a:t>
            </a:r>
            <a:r>
              <a:rPr lang="es-ES" sz="2400" dirty="0" err="1">
                <a:latin typeface="Comic Sans MS" panose="030F0702030302020204" pitchFamily="66" charset="0"/>
              </a:rPr>
              <a:t>reduïda</a:t>
            </a:r>
            <a:r>
              <a:rPr lang="es-ES" sz="2400" dirty="0">
                <a:latin typeface="Comic Sans MS" panose="030F0702030302020204" pitchFamily="66" charset="0"/>
              </a:rPr>
              <a:t>, </a:t>
            </a:r>
            <a:r>
              <a:rPr lang="es-ES" sz="2400" dirty="0" err="1">
                <a:latin typeface="Comic Sans MS" panose="030F0702030302020204" pitchFamily="66" charset="0"/>
              </a:rPr>
              <a:t>malgrat</a:t>
            </a:r>
            <a:r>
              <a:rPr lang="es-ES" sz="24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    la </a:t>
            </a:r>
            <a:r>
              <a:rPr lang="es-ES" sz="2400" dirty="0" err="1">
                <a:latin typeface="Comic Sans MS" panose="030F0702030302020204" pitchFamily="66" charset="0"/>
              </a:rPr>
              <a:t>resolució</a:t>
            </a:r>
            <a:r>
              <a:rPr lang="es-ES" sz="2400" dirty="0">
                <a:latin typeface="Comic Sans MS" panose="030F0702030302020204" pitchFamily="66" charset="0"/>
              </a:rPr>
              <a:t> no seria tan </a:t>
            </a:r>
            <a:r>
              <a:rPr lang="es-ES" sz="2400" dirty="0" err="1">
                <a:latin typeface="Comic Sans MS" panose="030F0702030302020204" pitchFamily="66" charset="0"/>
              </a:rPr>
              <a:t>immediata</a:t>
            </a:r>
            <a:r>
              <a:rPr lang="es-ES" sz="2400" dirty="0">
                <a:latin typeface="Comic Sans MS" panose="030F0702030302020204" pitchFamily="66" charset="0"/>
              </a:rPr>
              <a:t>).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866949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 animBg="1"/>
      <p:bldP spid="2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55071DE5-A5E5-5F82-2874-74575620407C}"/>
              </a:ext>
            </a:extLst>
          </p:cNvPr>
          <p:cNvSpPr txBox="1"/>
          <p:nvPr/>
        </p:nvSpPr>
        <p:spPr>
          <a:xfrm>
            <a:off x="581259" y="241672"/>
            <a:ext cx="1102948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circleNumDbPlain" startAt="2"/>
            </a:pPr>
            <a:endParaRPr lang="es-ES" sz="2400" dirty="0">
              <a:latin typeface="Comic Sans MS" panose="030F0702030302020204" pitchFamily="66" charset="0"/>
              <a:ea typeface="Yu Mincho" panose="02020400000000000000" pitchFamily="18" charset="-128"/>
            </a:endParaRPr>
          </a:p>
          <a:p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    </a:t>
            </a:r>
            <a:r>
              <a:rPr lang="es-ES" sz="24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Anomenant</a:t>
            </a:r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 B a la </a:t>
            </a:r>
            <a:r>
              <a:rPr lang="es-ES" sz="24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matriu</a:t>
            </a:r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 formada </a:t>
            </a:r>
            <a:r>
              <a:rPr lang="es-ES" sz="24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amb</a:t>
            </a:r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 les 4 primeres </a:t>
            </a:r>
            <a:r>
              <a:rPr lang="es-ES" sz="24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columnes</a:t>
            </a:r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 de A, </a:t>
            </a:r>
          </a:p>
          <a:p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    resulta que  </a:t>
            </a:r>
            <a:r>
              <a:rPr lang="es-ES" sz="2400" i="1" dirty="0">
                <a:solidFill>
                  <a:srgbClr val="FF000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B  és invertible</a:t>
            </a:r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, i </a:t>
            </a:r>
            <a:r>
              <a:rPr lang="es-ES" sz="2400" i="1" dirty="0">
                <a:solidFill>
                  <a:srgbClr val="FF000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la </a:t>
            </a:r>
            <a:r>
              <a:rPr lang="es-ES" sz="2400" i="1" dirty="0" err="1">
                <a:solidFill>
                  <a:srgbClr val="FF000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seva</a:t>
            </a:r>
            <a:r>
              <a:rPr lang="es-ES" sz="2400" i="1" dirty="0">
                <a:solidFill>
                  <a:srgbClr val="FF000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400" i="1" dirty="0" err="1">
                <a:solidFill>
                  <a:srgbClr val="FF000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matriu</a:t>
            </a:r>
            <a:r>
              <a:rPr lang="es-ES" sz="2400" i="1" dirty="0">
                <a:solidFill>
                  <a:srgbClr val="FF000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inversa </a:t>
            </a:r>
            <a:r>
              <a:rPr lang="es-ES" sz="24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s’obté</a:t>
            </a:r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com</a:t>
            </a:r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:</a:t>
            </a:r>
          </a:p>
          <a:p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</a:p>
          <a:p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                       </a:t>
            </a:r>
          </a:p>
          <a:p>
            <a:pPr marL="457200" indent="-457200">
              <a:buAutoNum type="circleNumDbPlain" startAt="2"/>
            </a:pPr>
            <a:endParaRPr lang="es-ES" sz="2400" dirty="0">
              <a:latin typeface="Comic Sans MS" panose="030F0702030302020204" pitchFamily="66" charset="0"/>
              <a:ea typeface="Yu Mincho" panose="02020400000000000000" pitchFamily="18" charset="-128"/>
            </a:endParaRPr>
          </a:p>
          <a:p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    </a:t>
            </a:r>
          </a:p>
          <a:p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   </a:t>
            </a:r>
            <a:endParaRPr lang="es-ES" sz="240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82769AF-2424-766F-AF00-5B5A1C7E6F70}"/>
              </a:ext>
            </a:extLst>
          </p:cNvPr>
          <p:cNvSpPr txBox="1"/>
          <p:nvPr/>
        </p:nvSpPr>
        <p:spPr>
          <a:xfrm>
            <a:off x="361855" y="639097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b="1" dirty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④</a:t>
            </a:r>
            <a:endParaRPr lang="es-ES" sz="2400" b="1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992BFA99-5C8F-8F12-6DEF-A02058DA0E11}"/>
              </a:ext>
            </a:extLst>
          </p:cNvPr>
          <p:cNvCxnSpPr>
            <a:cxnSpLocks/>
          </p:cNvCxnSpPr>
          <p:nvPr/>
        </p:nvCxnSpPr>
        <p:spPr>
          <a:xfrm flipV="1">
            <a:off x="4876490" y="3620509"/>
            <a:ext cx="1058044" cy="4644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uadroTexto 8">
            <a:extLst>
              <a:ext uri="{FF2B5EF4-FFF2-40B4-BE49-F238E27FC236}">
                <a16:creationId xmlns:a16="http://schemas.microsoft.com/office/drawing/2014/main" id="{3F6AF985-EF38-A528-A2EB-C0E7FD8772D9}"/>
              </a:ext>
            </a:extLst>
          </p:cNvPr>
          <p:cNvSpPr txBox="1"/>
          <p:nvPr/>
        </p:nvSpPr>
        <p:spPr>
          <a:xfrm>
            <a:off x="3253269" y="1786466"/>
            <a:ext cx="944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+f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66E35169-07B2-558F-3B7B-4E7A59C44C81}"/>
              </a:ext>
            </a:extLst>
          </p:cNvPr>
          <p:cNvSpPr txBox="1"/>
          <p:nvPr/>
        </p:nvSpPr>
        <p:spPr>
          <a:xfrm>
            <a:off x="4211731" y="1832573"/>
            <a:ext cx="944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-2f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902F343B-CF26-BCD6-0743-809595C6A622}"/>
              </a:ext>
            </a:extLst>
          </p:cNvPr>
          <p:cNvSpPr txBox="1"/>
          <p:nvPr/>
        </p:nvSpPr>
        <p:spPr>
          <a:xfrm>
            <a:off x="5288094" y="1822863"/>
            <a:ext cx="944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-2f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718E12D8-DA21-EE99-C882-46106517B85F}"/>
              </a:ext>
            </a:extLst>
          </p:cNvPr>
          <p:cNvCxnSpPr/>
          <p:nvPr/>
        </p:nvCxnSpPr>
        <p:spPr>
          <a:xfrm>
            <a:off x="5358078" y="2207584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28EE1F33-79CF-B9EA-E219-532EBE40F46C}"/>
              </a:ext>
            </a:extLst>
          </p:cNvPr>
          <p:cNvCxnSpPr/>
          <p:nvPr/>
        </p:nvCxnSpPr>
        <p:spPr>
          <a:xfrm>
            <a:off x="4235274" y="2209248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588F98D3-ED80-E5A9-C20B-E11971565E13}"/>
              </a:ext>
            </a:extLst>
          </p:cNvPr>
          <p:cNvCxnSpPr/>
          <p:nvPr/>
        </p:nvCxnSpPr>
        <p:spPr>
          <a:xfrm>
            <a:off x="3225288" y="2207584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uadroTexto 17">
            <a:extLst>
              <a:ext uri="{FF2B5EF4-FFF2-40B4-BE49-F238E27FC236}">
                <a16:creationId xmlns:a16="http://schemas.microsoft.com/office/drawing/2014/main" id="{55AA4C67-DC81-91DF-4DF3-17EA8B6C041D}"/>
              </a:ext>
            </a:extLst>
          </p:cNvPr>
          <p:cNvSpPr txBox="1"/>
          <p:nvPr/>
        </p:nvSpPr>
        <p:spPr>
          <a:xfrm>
            <a:off x="6440557" y="1777666"/>
            <a:ext cx="944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+f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5A8ADFC6-B59A-A816-E8B2-AC627A09FE0C}"/>
              </a:ext>
            </a:extLst>
          </p:cNvPr>
          <p:cNvSpPr txBox="1"/>
          <p:nvPr/>
        </p:nvSpPr>
        <p:spPr>
          <a:xfrm>
            <a:off x="7359521" y="1787760"/>
            <a:ext cx="944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-3f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B1D26263-61C1-0799-405C-7BE140272387}"/>
              </a:ext>
            </a:extLst>
          </p:cNvPr>
          <p:cNvSpPr txBox="1"/>
          <p:nvPr/>
        </p:nvSpPr>
        <p:spPr>
          <a:xfrm>
            <a:off x="8459269" y="1786466"/>
            <a:ext cx="944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-3f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21" name="Conector recto de flecha 20">
            <a:extLst>
              <a:ext uri="{FF2B5EF4-FFF2-40B4-BE49-F238E27FC236}">
                <a16:creationId xmlns:a16="http://schemas.microsoft.com/office/drawing/2014/main" id="{6FC5BDA1-A237-F940-382F-39DB422268A0}"/>
              </a:ext>
            </a:extLst>
          </p:cNvPr>
          <p:cNvCxnSpPr/>
          <p:nvPr/>
        </p:nvCxnSpPr>
        <p:spPr>
          <a:xfrm>
            <a:off x="8524880" y="2185714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88DA725F-E002-93DE-BA6E-94E6F49D2B92}"/>
              </a:ext>
            </a:extLst>
          </p:cNvPr>
          <p:cNvCxnSpPr/>
          <p:nvPr/>
        </p:nvCxnSpPr>
        <p:spPr>
          <a:xfrm>
            <a:off x="7415115" y="2187870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de flecha 22">
            <a:extLst>
              <a:ext uri="{FF2B5EF4-FFF2-40B4-BE49-F238E27FC236}">
                <a16:creationId xmlns:a16="http://schemas.microsoft.com/office/drawing/2014/main" id="{CAB04DEA-77D1-D74C-CB90-4580CA99FD46}"/>
              </a:ext>
            </a:extLst>
          </p:cNvPr>
          <p:cNvCxnSpPr/>
          <p:nvPr/>
        </p:nvCxnSpPr>
        <p:spPr>
          <a:xfrm>
            <a:off x="6405566" y="2209248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de flecha 28">
            <a:extLst>
              <a:ext uri="{FF2B5EF4-FFF2-40B4-BE49-F238E27FC236}">
                <a16:creationId xmlns:a16="http://schemas.microsoft.com/office/drawing/2014/main" id="{31E8061A-4029-E6A8-AF4F-0D441285C939}"/>
              </a:ext>
            </a:extLst>
          </p:cNvPr>
          <p:cNvCxnSpPr/>
          <p:nvPr/>
        </p:nvCxnSpPr>
        <p:spPr>
          <a:xfrm>
            <a:off x="2087121" y="3604253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de flecha 29">
            <a:extLst>
              <a:ext uri="{FF2B5EF4-FFF2-40B4-BE49-F238E27FC236}">
                <a16:creationId xmlns:a16="http://schemas.microsoft.com/office/drawing/2014/main" id="{B7A47F4B-EE60-E904-8632-E64F25327F83}"/>
              </a:ext>
            </a:extLst>
          </p:cNvPr>
          <p:cNvCxnSpPr/>
          <p:nvPr/>
        </p:nvCxnSpPr>
        <p:spPr>
          <a:xfrm>
            <a:off x="3013734" y="3614763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de flecha 30">
            <a:extLst>
              <a:ext uri="{FF2B5EF4-FFF2-40B4-BE49-F238E27FC236}">
                <a16:creationId xmlns:a16="http://schemas.microsoft.com/office/drawing/2014/main" id="{9F02C228-E798-0126-054F-F3618E51D306}"/>
              </a:ext>
            </a:extLst>
          </p:cNvPr>
          <p:cNvCxnSpPr/>
          <p:nvPr/>
        </p:nvCxnSpPr>
        <p:spPr>
          <a:xfrm>
            <a:off x="3940521" y="3614763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uadroTexto 31">
            <a:extLst>
              <a:ext uri="{FF2B5EF4-FFF2-40B4-BE49-F238E27FC236}">
                <a16:creationId xmlns:a16="http://schemas.microsoft.com/office/drawing/2014/main" id="{54444917-09D1-7D4D-0DFB-D626283F961B}"/>
              </a:ext>
            </a:extLst>
          </p:cNvPr>
          <p:cNvSpPr txBox="1"/>
          <p:nvPr/>
        </p:nvSpPr>
        <p:spPr>
          <a:xfrm>
            <a:off x="2106939" y="3205465"/>
            <a:ext cx="944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-2f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50CB15C7-1D20-EB68-F8FA-CF836AC05697}"/>
              </a:ext>
            </a:extLst>
          </p:cNvPr>
          <p:cNvSpPr txBox="1"/>
          <p:nvPr/>
        </p:nvSpPr>
        <p:spPr>
          <a:xfrm>
            <a:off x="3012852" y="3218139"/>
            <a:ext cx="944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-7f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F61E90B9-D196-D94E-EE8B-3756B3B9DAFD}"/>
              </a:ext>
            </a:extLst>
          </p:cNvPr>
          <p:cNvSpPr txBox="1"/>
          <p:nvPr/>
        </p:nvSpPr>
        <p:spPr>
          <a:xfrm>
            <a:off x="3942771" y="3226343"/>
            <a:ext cx="944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+4f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C850CA18-4077-679A-F5B7-0F52A56D576E}"/>
              </a:ext>
            </a:extLst>
          </p:cNvPr>
          <p:cNvSpPr txBox="1"/>
          <p:nvPr/>
        </p:nvSpPr>
        <p:spPr>
          <a:xfrm>
            <a:off x="4773634" y="3212777"/>
            <a:ext cx="1559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-(2/9)f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</a:p>
        </p:txBody>
      </p:sp>
      <p:cxnSp>
        <p:nvCxnSpPr>
          <p:cNvPr id="36" name="Conector recto de flecha 35">
            <a:extLst>
              <a:ext uri="{FF2B5EF4-FFF2-40B4-BE49-F238E27FC236}">
                <a16:creationId xmlns:a16="http://schemas.microsoft.com/office/drawing/2014/main" id="{06EA835C-CBCE-1F8A-37C6-9EBFE7D0FF1B}"/>
              </a:ext>
            </a:extLst>
          </p:cNvPr>
          <p:cNvCxnSpPr/>
          <p:nvPr/>
        </p:nvCxnSpPr>
        <p:spPr>
          <a:xfrm>
            <a:off x="9566755" y="2185714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uadroTexto 36">
            <a:extLst>
              <a:ext uri="{FF2B5EF4-FFF2-40B4-BE49-F238E27FC236}">
                <a16:creationId xmlns:a16="http://schemas.microsoft.com/office/drawing/2014/main" id="{48C7622A-F64C-1B05-12E4-E5062EF46DD9}"/>
              </a:ext>
            </a:extLst>
          </p:cNvPr>
          <p:cNvSpPr txBox="1"/>
          <p:nvPr/>
        </p:nvSpPr>
        <p:spPr>
          <a:xfrm>
            <a:off x="9566755" y="1791058"/>
            <a:ext cx="944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DDFEC592-0413-4505-4A27-DD72B30755CA}"/>
              </a:ext>
            </a:extLst>
          </p:cNvPr>
          <p:cNvSpPr txBox="1"/>
          <p:nvPr/>
        </p:nvSpPr>
        <p:spPr>
          <a:xfrm>
            <a:off x="5974313" y="3185770"/>
            <a:ext cx="1559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+(5/9)f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08179719-881E-9098-C087-07A8F5885439}"/>
              </a:ext>
            </a:extLst>
          </p:cNvPr>
          <p:cNvSpPr txBox="1"/>
          <p:nvPr/>
        </p:nvSpPr>
        <p:spPr>
          <a:xfrm>
            <a:off x="7156091" y="3179351"/>
            <a:ext cx="1559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+(8/9)f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F68D573D-3CAD-4277-286B-5A14933ABDF6}"/>
              </a:ext>
            </a:extLst>
          </p:cNvPr>
          <p:cNvSpPr txBox="1"/>
          <p:nvPr/>
        </p:nvSpPr>
        <p:spPr>
          <a:xfrm>
            <a:off x="10585255" y="1794652"/>
            <a:ext cx="944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41" name="Conector recto de flecha 40">
            <a:extLst>
              <a:ext uri="{FF2B5EF4-FFF2-40B4-BE49-F238E27FC236}">
                <a16:creationId xmlns:a16="http://schemas.microsoft.com/office/drawing/2014/main" id="{3077B1BB-A913-24DA-E672-769535D0B761}"/>
              </a:ext>
            </a:extLst>
          </p:cNvPr>
          <p:cNvCxnSpPr/>
          <p:nvPr/>
        </p:nvCxnSpPr>
        <p:spPr>
          <a:xfrm>
            <a:off x="10511058" y="2172459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cto de flecha 41">
            <a:extLst>
              <a:ext uri="{FF2B5EF4-FFF2-40B4-BE49-F238E27FC236}">
                <a16:creationId xmlns:a16="http://schemas.microsoft.com/office/drawing/2014/main" id="{9F3DD01F-85F1-075D-9387-01409F8875D4}"/>
              </a:ext>
            </a:extLst>
          </p:cNvPr>
          <p:cNvCxnSpPr>
            <a:cxnSpLocks/>
          </p:cNvCxnSpPr>
          <p:nvPr/>
        </p:nvCxnSpPr>
        <p:spPr>
          <a:xfrm>
            <a:off x="6059935" y="3601931"/>
            <a:ext cx="1130263" cy="4644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de flecha 42">
            <a:extLst>
              <a:ext uri="{FF2B5EF4-FFF2-40B4-BE49-F238E27FC236}">
                <a16:creationId xmlns:a16="http://schemas.microsoft.com/office/drawing/2014/main" id="{059EBA8A-2599-DA96-B5EC-7BB23FBCF675}"/>
              </a:ext>
            </a:extLst>
          </p:cNvPr>
          <p:cNvCxnSpPr>
            <a:cxnSpLocks/>
          </p:cNvCxnSpPr>
          <p:nvPr/>
        </p:nvCxnSpPr>
        <p:spPr>
          <a:xfrm flipV="1">
            <a:off x="7288082" y="3595675"/>
            <a:ext cx="1113426" cy="4644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CuadroTexto 43">
            <a:extLst>
              <a:ext uri="{FF2B5EF4-FFF2-40B4-BE49-F238E27FC236}">
                <a16:creationId xmlns:a16="http://schemas.microsoft.com/office/drawing/2014/main" id="{699F621E-2038-4D0E-CEC5-B5B6C8210DF9}"/>
              </a:ext>
            </a:extLst>
          </p:cNvPr>
          <p:cNvSpPr txBox="1"/>
          <p:nvPr/>
        </p:nvSpPr>
        <p:spPr>
          <a:xfrm>
            <a:off x="8515034" y="2977928"/>
            <a:ext cx="3239777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-2/9  -1/3   2/3  -2/9               </a:t>
            </a:r>
          </a:p>
          <a:p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 5/9    1/3  -2/3   5/9      </a:t>
            </a:r>
          </a:p>
          <a:p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-1/9    1/3  -2/3   8/9  </a:t>
            </a:r>
          </a:p>
          <a:p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   0       0      -1       1 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  </a:t>
            </a:r>
            <a:endParaRPr lang="es-ES" sz="24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45" name="Abrir corchete 44">
            <a:extLst>
              <a:ext uri="{FF2B5EF4-FFF2-40B4-BE49-F238E27FC236}">
                <a16:creationId xmlns:a16="http://schemas.microsoft.com/office/drawing/2014/main" id="{96A50645-27B9-A8B9-8A37-CE35F03A9CEE}"/>
              </a:ext>
            </a:extLst>
          </p:cNvPr>
          <p:cNvSpPr/>
          <p:nvPr/>
        </p:nvSpPr>
        <p:spPr>
          <a:xfrm>
            <a:off x="8614410" y="3009184"/>
            <a:ext cx="70783" cy="1234800"/>
          </a:xfrm>
          <a:prstGeom prst="lef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Cerrar corchete 45">
            <a:extLst>
              <a:ext uri="{FF2B5EF4-FFF2-40B4-BE49-F238E27FC236}">
                <a16:creationId xmlns:a16="http://schemas.microsoft.com/office/drawing/2014/main" id="{4553382F-596E-F7CC-6AD4-107E1FA93456}"/>
              </a:ext>
            </a:extLst>
          </p:cNvPr>
          <p:cNvSpPr/>
          <p:nvPr/>
        </p:nvSpPr>
        <p:spPr>
          <a:xfrm>
            <a:off x="11308779" y="3023656"/>
            <a:ext cx="70783" cy="1234800"/>
          </a:xfrm>
          <a:prstGeom prst="righ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3471E989-47EC-B1B4-C344-58A8ADF6BBB5}"/>
              </a:ext>
            </a:extLst>
          </p:cNvPr>
          <p:cNvSpPr txBox="1"/>
          <p:nvPr/>
        </p:nvSpPr>
        <p:spPr>
          <a:xfrm>
            <a:off x="10239823" y="3393407"/>
            <a:ext cx="19030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              =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B</a:t>
            </a:r>
            <a:r>
              <a:rPr lang="es-ES" sz="2800" baseline="30000" dirty="0">
                <a:solidFill>
                  <a:srgbClr val="7030A0"/>
                </a:solidFill>
                <a:latin typeface="Comic Sans MS" panose="030F0702030302020204" pitchFamily="66" charset="0"/>
              </a:rPr>
              <a:t>-1</a:t>
            </a:r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D4724B2C-0D59-AAFA-BA31-816076E83C2E}"/>
              </a:ext>
            </a:extLst>
          </p:cNvPr>
          <p:cNvSpPr txBox="1"/>
          <p:nvPr/>
        </p:nvSpPr>
        <p:spPr>
          <a:xfrm>
            <a:off x="1424636" y="1474476"/>
            <a:ext cx="2488837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000" dirty="0">
                <a:latin typeface="Comic Sans MS" panose="030F0702030302020204" pitchFamily="66" charset="0"/>
              </a:rPr>
              <a:t>1   0   0   0               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0   1   0   0      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0   0   1   0  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0   0   0   1 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 </a:t>
            </a:r>
          </a:p>
        </p:txBody>
      </p:sp>
      <p:sp>
        <p:nvSpPr>
          <p:cNvPr id="49" name="Abrir corchete 48">
            <a:extLst>
              <a:ext uri="{FF2B5EF4-FFF2-40B4-BE49-F238E27FC236}">
                <a16:creationId xmlns:a16="http://schemas.microsoft.com/office/drawing/2014/main" id="{8287E50C-F188-C670-F80E-20E90499A387}"/>
              </a:ext>
            </a:extLst>
          </p:cNvPr>
          <p:cNvSpPr/>
          <p:nvPr/>
        </p:nvSpPr>
        <p:spPr>
          <a:xfrm>
            <a:off x="1424636" y="1574795"/>
            <a:ext cx="70783" cy="12348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Cerrar corchete 49">
            <a:extLst>
              <a:ext uri="{FF2B5EF4-FFF2-40B4-BE49-F238E27FC236}">
                <a16:creationId xmlns:a16="http://schemas.microsoft.com/office/drawing/2014/main" id="{51778A55-254C-4EBC-0871-F5B7496B7DE1}"/>
              </a:ext>
            </a:extLst>
          </p:cNvPr>
          <p:cNvSpPr/>
          <p:nvPr/>
        </p:nvSpPr>
        <p:spPr>
          <a:xfrm>
            <a:off x="2931468" y="1591848"/>
            <a:ext cx="70783" cy="12348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DB84BCC0-7643-2CAE-CA6D-D54A9604EC05}"/>
              </a:ext>
            </a:extLst>
          </p:cNvPr>
          <p:cNvSpPr txBox="1"/>
          <p:nvPr/>
        </p:nvSpPr>
        <p:spPr>
          <a:xfrm>
            <a:off x="934078" y="3209202"/>
            <a:ext cx="11113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(-1/9)f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52" name="Conector recto de flecha 51">
            <a:extLst>
              <a:ext uri="{FF2B5EF4-FFF2-40B4-BE49-F238E27FC236}">
                <a16:creationId xmlns:a16="http://schemas.microsoft.com/office/drawing/2014/main" id="{D92FD3A3-58D7-3416-25A4-E5BC1CAC9B84}"/>
              </a:ext>
            </a:extLst>
          </p:cNvPr>
          <p:cNvCxnSpPr>
            <a:cxnSpLocks/>
          </p:cNvCxnSpPr>
          <p:nvPr/>
        </p:nvCxnSpPr>
        <p:spPr>
          <a:xfrm>
            <a:off x="1016149" y="3611776"/>
            <a:ext cx="936130" cy="2987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CuadroTexto 53">
            <a:extLst>
              <a:ext uri="{FF2B5EF4-FFF2-40B4-BE49-F238E27FC236}">
                <a16:creationId xmlns:a16="http://schemas.microsoft.com/office/drawing/2014/main" id="{978F291E-E4C9-5512-C298-C7F9C25AEA25}"/>
              </a:ext>
            </a:extLst>
          </p:cNvPr>
          <p:cNvSpPr txBox="1"/>
          <p:nvPr/>
        </p:nvSpPr>
        <p:spPr>
          <a:xfrm>
            <a:off x="545193" y="4258456"/>
            <a:ext cx="1120961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circleNumDbPlain" startAt="2"/>
            </a:pPr>
            <a:endParaRPr lang="es-ES" sz="2400" dirty="0">
              <a:latin typeface="Comic Sans MS" panose="030F0702030302020204" pitchFamily="66" charset="0"/>
              <a:ea typeface="Yu Mincho" panose="02020400000000000000" pitchFamily="18" charset="-128"/>
            </a:endParaRPr>
          </a:p>
          <a:p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    (</a:t>
            </a:r>
            <a:r>
              <a:rPr lang="es-ES" sz="24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s’han</a:t>
            </a:r>
            <a:r>
              <a:rPr lang="es-ES" sz="24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4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aplicat</a:t>
            </a:r>
            <a:r>
              <a:rPr lang="es-ES" sz="24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sobre la </a:t>
            </a:r>
            <a:r>
              <a:rPr lang="es-ES" sz="24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matriu</a:t>
            </a:r>
            <a:r>
              <a:rPr lang="es-ES" sz="24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4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identitat</a:t>
            </a:r>
            <a:r>
              <a:rPr lang="es-ES" sz="24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I</a:t>
            </a:r>
            <a:r>
              <a:rPr lang="es-ES" sz="2400" i="1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4</a:t>
            </a:r>
            <a:r>
              <a:rPr lang="es-ES" sz="24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les </a:t>
            </a:r>
            <a:r>
              <a:rPr lang="es-ES" sz="24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mateixes</a:t>
            </a:r>
            <a:r>
              <a:rPr lang="es-ES" sz="24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4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o.e.f.’s</a:t>
            </a:r>
            <a:r>
              <a:rPr lang="es-ES" sz="24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i en igual </a:t>
            </a:r>
          </a:p>
          <a:p>
            <a:r>
              <a:rPr lang="es-ES" sz="24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    </a:t>
            </a:r>
            <a:r>
              <a:rPr lang="es-ES" sz="24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ordre</a:t>
            </a:r>
            <a:r>
              <a:rPr lang="es-ES" sz="24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que les </a:t>
            </a:r>
            <a:r>
              <a:rPr lang="es-ES" sz="24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utilitzades</a:t>
            </a:r>
            <a:r>
              <a:rPr lang="es-ES" sz="24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per </a:t>
            </a:r>
            <a:r>
              <a:rPr lang="es-ES" sz="24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passar</a:t>
            </a:r>
            <a:r>
              <a:rPr lang="es-ES" sz="24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de B a la </a:t>
            </a:r>
            <a:r>
              <a:rPr lang="es-ES" sz="24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seva</a:t>
            </a:r>
            <a:r>
              <a:rPr lang="es-ES" sz="24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4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m.e.r.f</a:t>
            </a:r>
            <a:r>
              <a:rPr lang="es-ES" sz="24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.</a:t>
            </a:r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; en </a:t>
            </a:r>
            <a:r>
              <a:rPr lang="es-ES" sz="24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aquest</a:t>
            </a:r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</a:p>
          <a:p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     cas, cal </a:t>
            </a:r>
            <a:r>
              <a:rPr lang="es-ES" sz="24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haver</a:t>
            </a:r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arribat</a:t>
            </a:r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 a </a:t>
            </a:r>
            <a:r>
              <a:rPr lang="es-ES" sz="24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m.e.</a:t>
            </a:r>
            <a:r>
              <a:rPr lang="es-ES" sz="2400" b="1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r</a:t>
            </a:r>
            <a:r>
              <a:rPr lang="es-ES" sz="24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.f</a:t>
            </a:r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. des de B, no hi </a:t>
            </a:r>
            <a:r>
              <a:rPr lang="es-ES" sz="24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hauria</a:t>
            </a:r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prou</a:t>
            </a:r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amb</a:t>
            </a:r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 una </a:t>
            </a:r>
            <a:r>
              <a:rPr lang="es-ES" sz="24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m.e.f</a:t>
            </a:r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</a:p>
          <a:p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     no </a:t>
            </a:r>
            <a:r>
              <a:rPr lang="es-ES" sz="24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reduïda</a:t>
            </a:r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).</a:t>
            </a:r>
          </a:p>
          <a:p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</a:p>
          <a:p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4137424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8" grpId="0"/>
      <p:bldP spid="19" grpId="0"/>
      <p:bldP spid="20" grpId="0"/>
      <p:bldP spid="32" grpId="0"/>
      <p:bldP spid="33" grpId="0"/>
      <p:bldP spid="34" grpId="0"/>
      <p:bldP spid="35" grpId="0"/>
      <p:bldP spid="37" grpId="0"/>
      <p:bldP spid="38" grpId="0"/>
      <p:bldP spid="39" grpId="0"/>
      <p:bldP spid="40" grpId="0"/>
      <p:bldP spid="44" grpId="0"/>
      <p:bldP spid="45" grpId="0" animBg="1"/>
      <p:bldP spid="46" grpId="0" animBg="1"/>
      <p:bldP spid="47" grpId="0"/>
      <p:bldP spid="48" grpId="0"/>
      <p:bldP spid="49" grpId="0" animBg="1"/>
      <p:bldP spid="50" grpId="0" animBg="1"/>
      <p:bldP spid="51" grpId="0"/>
      <p:bldP spid="5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76839BCC-2B48-DDDA-91C6-CF28A4CE3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846" y="155350"/>
            <a:ext cx="11843239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dirty="0">
                <a:solidFill>
                  <a:srgbClr val="7030A0"/>
                </a:solidFill>
              </a:rPr>
              <a:t>El </a:t>
            </a:r>
            <a:r>
              <a:rPr lang="es-ES" dirty="0" err="1">
                <a:solidFill>
                  <a:srgbClr val="7030A0"/>
                </a:solidFill>
              </a:rPr>
              <a:t>mètode</a:t>
            </a:r>
            <a:r>
              <a:rPr lang="es-ES" dirty="0">
                <a:solidFill>
                  <a:srgbClr val="7030A0"/>
                </a:solidFill>
              </a:rPr>
              <a:t> de Gauss per a </a:t>
            </a:r>
            <a:r>
              <a:rPr lang="es-ES" i="1" dirty="0" err="1">
                <a:solidFill>
                  <a:srgbClr val="7030A0"/>
                </a:solidFill>
              </a:rPr>
              <a:t>columnes</a:t>
            </a:r>
            <a:endParaRPr lang="es-ES" i="1" dirty="0">
              <a:solidFill>
                <a:srgbClr val="7030A0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AD814F0-36E1-43D2-C1DE-8EDBF85566DD}"/>
              </a:ext>
            </a:extLst>
          </p:cNvPr>
          <p:cNvSpPr txBox="1"/>
          <p:nvPr/>
        </p:nvSpPr>
        <p:spPr>
          <a:xfrm>
            <a:off x="382382" y="1258481"/>
            <a:ext cx="1097727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 </a:t>
            </a:r>
            <a:r>
              <a:rPr lang="es-ES" sz="2700" dirty="0">
                <a:latin typeface="Comic Sans MS" panose="030F0702030302020204" pitchFamily="66" charset="0"/>
              </a:rPr>
              <a:t>Tot el que s’ha </a:t>
            </a:r>
            <a:r>
              <a:rPr lang="es-ES" sz="2700" dirty="0" err="1">
                <a:latin typeface="Comic Sans MS" panose="030F0702030302020204" pitchFamily="66" charset="0"/>
              </a:rPr>
              <a:t>dit</a:t>
            </a:r>
            <a:r>
              <a:rPr lang="es-ES" sz="2700" dirty="0">
                <a:latin typeface="Comic Sans MS" panose="030F0702030302020204" pitchFamily="66" charset="0"/>
              </a:rPr>
              <a:t> en termes de les </a:t>
            </a:r>
            <a:r>
              <a:rPr lang="es-ES" sz="2700" i="1" dirty="0">
                <a:latin typeface="Comic Sans MS" panose="030F0702030302020204" pitchFamily="66" charset="0"/>
              </a:rPr>
              <a:t>files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d’una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es pot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</a:t>
            </a:r>
            <a:r>
              <a:rPr lang="es-ES" sz="2700" dirty="0" err="1">
                <a:latin typeface="Comic Sans MS" panose="030F0702030302020204" pitchFamily="66" charset="0"/>
              </a:rPr>
              <a:t>traduir</a:t>
            </a:r>
            <a:r>
              <a:rPr lang="es-ES" sz="2700" dirty="0">
                <a:latin typeface="Comic Sans MS" panose="030F0702030302020204" pitchFamily="66" charset="0"/>
              </a:rPr>
              <a:t> de forma natural al </a:t>
            </a:r>
            <a:r>
              <a:rPr lang="es-ES" sz="2700" dirty="0" err="1">
                <a:latin typeface="Comic Sans MS" panose="030F0702030302020204" pitchFamily="66" charset="0"/>
              </a:rPr>
              <a:t>llenguatge</a:t>
            </a:r>
            <a:r>
              <a:rPr lang="es-ES" sz="2700" dirty="0">
                <a:latin typeface="Comic Sans MS" panose="030F0702030302020204" pitchFamily="66" charset="0"/>
              </a:rPr>
              <a:t> de les </a:t>
            </a:r>
            <a:r>
              <a:rPr lang="es-ES" sz="2700" dirty="0" err="1">
                <a:latin typeface="Comic Sans MS" panose="030F0702030302020204" pitchFamily="66" charset="0"/>
              </a:rPr>
              <a:t>seves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columnes</a:t>
            </a:r>
            <a:r>
              <a:rPr lang="es-ES" sz="2700" dirty="0">
                <a:latin typeface="Comic Sans MS" panose="030F0702030302020204" pitchFamily="66" charset="0"/>
              </a:rPr>
              <a:t>: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podriem parlar </a:t>
            </a:r>
            <a:r>
              <a:rPr lang="es-ES" sz="2700" dirty="0" err="1">
                <a:latin typeface="Comic Sans MS" panose="030F0702030302020204" pitchFamily="66" charset="0"/>
              </a:rPr>
              <a:t>d’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operacions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elementals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de columna </a:t>
            </a:r>
            <a:r>
              <a:rPr lang="es-ES" sz="2700" dirty="0">
                <a:latin typeface="Comic Sans MS" panose="030F0702030302020204" pitchFamily="66" charset="0"/>
              </a:rPr>
              <a:t>(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o.e.c.</a:t>
            </a:r>
            <a:r>
              <a:rPr lang="es-ES" sz="2700" dirty="0" err="1">
                <a:latin typeface="Comic Sans MS" panose="030F0702030302020204" pitchFamily="66" charset="0"/>
              </a:rPr>
              <a:t>’s</a:t>
            </a:r>
            <a:r>
              <a:rPr lang="es-ES" sz="2700" dirty="0">
                <a:latin typeface="Comic Sans MS" panose="030F0702030302020204" pitchFamily="66" charset="0"/>
              </a:rPr>
              <a:t>), </a:t>
            </a:r>
          </a:p>
          <a:p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matrius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esglaonada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i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esglaonada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reduïda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per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columnes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>
                <a:latin typeface="Comic Sans MS" panose="030F0702030302020204" pitchFamily="66" charset="0"/>
              </a:rPr>
              <a:t>(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m.e.c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 i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m.e.r.c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</a:t>
            </a:r>
            <a:r>
              <a:rPr lang="es-ES" sz="2700" i="1" dirty="0">
                <a:latin typeface="Comic Sans MS" panose="030F0702030302020204" pitchFamily="66" charset="0"/>
              </a:rPr>
              <a:t>, </a:t>
            </a:r>
            <a:r>
              <a:rPr lang="es-ES" sz="2700" i="1" dirty="0" err="1">
                <a:latin typeface="Comic Sans MS" panose="030F0702030302020204" pitchFamily="66" charset="0"/>
              </a:rPr>
              <a:t>respectivament</a:t>
            </a:r>
            <a:r>
              <a:rPr lang="es-ES" sz="2700" i="1" dirty="0">
                <a:latin typeface="Comic Sans MS" panose="030F0702030302020204" pitchFamily="66" charset="0"/>
              </a:rPr>
              <a:t>), </a:t>
            </a:r>
            <a:r>
              <a:rPr lang="es-ES" sz="2700" dirty="0">
                <a:latin typeface="Comic Sans MS" panose="030F0702030302020204" pitchFamily="66" charset="0"/>
              </a:rPr>
              <a:t>i del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mètode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de Gauss </a:t>
            </a:r>
            <a:r>
              <a:rPr lang="es-ES" sz="2700" i="1">
                <a:solidFill>
                  <a:srgbClr val="0070C0"/>
                </a:solidFill>
                <a:latin typeface="Comic Sans MS" panose="030F0702030302020204" pitchFamily="66" charset="0"/>
              </a:rPr>
              <a:t>per a columnes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que </a:t>
            </a:r>
            <a:r>
              <a:rPr lang="es-ES" sz="2700" dirty="0" err="1">
                <a:latin typeface="Comic Sans MS" panose="030F0702030302020204" pitchFamily="66" charset="0"/>
              </a:rPr>
              <a:t>garanteix</a:t>
            </a:r>
            <a:r>
              <a:rPr lang="es-ES" sz="2700" dirty="0">
                <a:latin typeface="Comic Sans MS" panose="030F0702030302020204" pitchFamily="66" charset="0"/>
              </a:rPr>
              <a:t> que es pot arribar a </a:t>
            </a:r>
            <a:r>
              <a:rPr lang="es-ES" sz="2700" dirty="0" err="1">
                <a:latin typeface="Comic Sans MS" panose="030F0702030302020204" pitchFamily="66" charset="0"/>
              </a:rPr>
              <a:t>diferents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m.e.c.’s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aplicant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</a:t>
            </a:r>
            <a:r>
              <a:rPr lang="es-ES" sz="2700" dirty="0" err="1">
                <a:latin typeface="Comic Sans MS" panose="030F0702030302020204" pitchFamily="66" charset="0"/>
              </a:rPr>
              <a:t>successives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o.e.c.’s</a:t>
            </a:r>
            <a:r>
              <a:rPr lang="es-ES" sz="2700" dirty="0">
                <a:latin typeface="Comic Sans MS" panose="030F0702030302020204" pitchFamily="66" charset="0"/>
              </a:rPr>
              <a:t> sobre una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i="1" dirty="0">
                <a:latin typeface="Comic Sans MS" panose="030F0702030302020204" pitchFamily="66" charset="0"/>
              </a:rPr>
              <a:t>entre les </a:t>
            </a:r>
            <a:r>
              <a:rPr lang="es-ES" sz="2700" i="1" dirty="0" err="1">
                <a:latin typeface="Comic Sans MS" panose="030F0702030302020204" pitchFamily="66" charset="0"/>
              </a:rPr>
              <a:t>quals</a:t>
            </a:r>
            <a:r>
              <a:rPr lang="es-ES" sz="2700" i="1" dirty="0">
                <a:latin typeface="Comic Sans MS" panose="030F0702030302020204" pitchFamily="66" charset="0"/>
              </a:rPr>
              <a:t> hi ha una </a:t>
            </a:r>
          </a:p>
          <a:p>
            <a:r>
              <a:rPr lang="es-ES" sz="2700" i="1" dirty="0">
                <a:latin typeface="Comic Sans MS" panose="030F0702030302020204" pitchFamily="66" charset="0"/>
              </a:rPr>
              <a:t>   única </a:t>
            </a:r>
            <a:r>
              <a:rPr lang="es-ES" sz="2700" i="1" dirty="0" err="1">
                <a:latin typeface="Comic Sans MS" panose="030F0702030302020204" pitchFamily="66" charset="0"/>
              </a:rPr>
              <a:t>m.e.r.c</a:t>
            </a:r>
            <a:r>
              <a:rPr lang="es-ES" sz="2700" i="1" dirty="0"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AD814F0-36E1-43D2-C1DE-8EDBF85566DD}"/>
              </a:ext>
            </a:extLst>
          </p:cNvPr>
          <p:cNvSpPr txBox="1"/>
          <p:nvPr/>
        </p:nvSpPr>
        <p:spPr>
          <a:xfrm>
            <a:off x="443928" y="4850068"/>
            <a:ext cx="10977279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</a:t>
            </a:r>
            <a:r>
              <a:rPr lang="es-ES" sz="2700" dirty="0">
                <a:latin typeface="Comic Sans MS" panose="030F0702030302020204" pitchFamily="66" charset="0"/>
              </a:rPr>
              <a:t>Una forma </a:t>
            </a:r>
            <a:r>
              <a:rPr lang="es-ES" sz="2700" dirty="0" err="1">
                <a:latin typeface="Comic Sans MS" panose="030F0702030302020204" pitchFamily="66" charset="0"/>
              </a:rPr>
              <a:t>còmoda</a:t>
            </a:r>
            <a:r>
              <a:rPr lang="es-ES" sz="2700" dirty="0">
                <a:latin typeface="Comic Sans MS" panose="030F0702030302020204" pitchFamily="66" charset="0"/>
              </a:rPr>
              <a:t> de </a:t>
            </a:r>
            <a:r>
              <a:rPr lang="es-ES" sz="2700" dirty="0" err="1">
                <a:latin typeface="Comic Sans MS" panose="030F0702030302020204" pitchFamily="66" charset="0"/>
              </a:rPr>
              <a:t>procedir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amb</a:t>
            </a:r>
            <a:r>
              <a:rPr lang="es-ES" sz="2700" dirty="0">
                <a:latin typeface="Comic Sans MS" panose="030F0702030302020204" pitchFamily="66" charset="0"/>
              </a:rPr>
              <a:t> les </a:t>
            </a:r>
            <a:r>
              <a:rPr lang="es-ES" sz="2700" dirty="0" err="1">
                <a:latin typeface="Comic Sans MS" panose="030F0702030302020204" pitchFamily="66" charset="0"/>
              </a:rPr>
              <a:t>columnes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d’una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és</a:t>
            </a:r>
          </a:p>
          <a:p>
            <a:r>
              <a:rPr lang="es-ES" sz="2700" i="1" dirty="0">
                <a:latin typeface="Comic Sans MS" panose="030F0702030302020204" pitchFamily="66" charset="0"/>
              </a:rPr>
              <a:t>  </a:t>
            </a:r>
            <a:r>
              <a:rPr lang="es-ES" sz="2700" i="1" dirty="0" err="1">
                <a:latin typeface="Comic Sans MS" panose="030F0702030302020204" pitchFamily="66" charset="0"/>
              </a:rPr>
              <a:t>fer-ho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amb</a:t>
            </a:r>
            <a:r>
              <a:rPr lang="es-ES" sz="2700" i="1" dirty="0">
                <a:latin typeface="Comic Sans MS" panose="030F0702030302020204" pitchFamily="66" charset="0"/>
              </a:rPr>
              <a:t> les files de la </a:t>
            </a:r>
            <a:r>
              <a:rPr lang="es-ES" sz="2700" i="1" dirty="0" err="1">
                <a:latin typeface="Comic Sans MS" panose="030F0702030302020204" pitchFamily="66" charset="0"/>
              </a:rPr>
              <a:t>seva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matriu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transposada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concepte</a:t>
            </a:r>
            <a:r>
              <a:rPr lang="es-ES" sz="2700" dirty="0">
                <a:latin typeface="Comic Sans MS" panose="030F0702030302020204" pitchFamily="66" charset="0"/>
              </a:rPr>
              <a:t> que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recordem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tot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seguit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4269453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76839BCC-2B48-DDDA-91C6-CF28A4CE3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846" y="155350"/>
            <a:ext cx="11843239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dirty="0">
                <a:solidFill>
                  <a:srgbClr val="7030A0"/>
                </a:solidFill>
              </a:rPr>
              <a:t>…el </a:t>
            </a:r>
            <a:r>
              <a:rPr lang="es-ES" dirty="0" err="1">
                <a:solidFill>
                  <a:srgbClr val="7030A0"/>
                </a:solidFill>
              </a:rPr>
              <a:t>mètode</a:t>
            </a:r>
            <a:r>
              <a:rPr lang="es-ES" dirty="0">
                <a:solidFill>
                  <a:srgbClr val="7030A0"/>
                </a:solidFill>
              </a:rPr>
              <a:t> de Gauss per a </a:t>
            </a:r>
            <a:r>
              <a:rPr lang="es-ES" i="1" dirty="0" err="1">
                <a:solidFill>
                  <a:srgbClr val="7030A0"/>
                </a:solidFill>
              </a:rPr>
              <a:t>columnes</a:t>
            </a:r>
            <a:endParaRPr lang="es-ES" i="1" dirty="0">
              <a:solidFill>
                <a:srgbClr val="7030A0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AD814F0-36E1-43D2-C1DE-8EDBF85566DD}"/>
              </a:ext>
            </a:extLst>
          </p:cNvPr>
          <p:cNvSpPr txBox="1"/>
          <p:nvPr/>
        </p:nvSpPr>
        <p:spPr>
          <a:xfrm>
            <a:off x="417551" y="1245222"/>
            <a:ext cx="1119708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Donada una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matriu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A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K</a:t>
            </a:r>
            <a:r>
              <a:rPr lang="es-ES" sz="2700" dirty="0">
                <a:latin typeface="Comic Sans MS" panose="030F0702030302020204" pitchFamily="66" charset="0"/>
              </a:rPr>
              <a:t>(m x n), </a:t>
            </a:r>
            <a:r>
              <a:rPr lang="es-ES" sz="2700" dirty="0" err="1">
                <a:latin typeface="Comic Sans MS" panose="030F0702030302020204" pitchFamily="66" charset="0"/>
              </a:rPr>
              <a:t>anomenem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matriu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transposada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de A  </a:t>
            </a:r>
            <a:r>
              <a:rPr lang="es-ES" sz="2700" dirty="0" err="1">
                <a:latin typeface="Comic Sans MS" panose="030F0702030302020204" pitchFamily="66" charset="0"/>
              </a:rPr>
              <a:t>a</a:t>
            </a:r>
            <a:r>
              <a:rPr lang="es-ES" sz="2700" dirty="0">
                <a:latin typeface="Comic Sans MS" panose="030F0702030302020204" pitchFamily="66" charset="0"/>
              </a:rPr>
              <a:t> la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A</a:t>
            </a:r>
            <a:r>
              <a:rPr lang="es-ES" sz="2700" i="1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T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solidFill>
                  <a:srgbClr val="0070C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K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(n x m)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i="1" dirty="0">
                <a:latin typeface="Comic Sans MS" panose="030F0702030302020204" pitchFamily="66" charset="0"/>
              </a:rPr>
              <a:t>les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i="1" dirty="0">
                <a:latin typeface="Comic Sans MS" panose="030F0702030302020204" pitchFamily="66" charset="0"/>
              </a:rPr>
              <a:t>files de la </a:t>
            </a:r>
            <a:r>
              <a:rPr lang="es-ES" sz="2700" i="1" dirty="0" err="1">
                <a:latin typeface="Comic Sans MS" panose="030F0702030302020204" pitchFamily="66" charset="0"/>
              </a:rPr>
              <a:t>qual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corresponen</a:t>
            </a:r>
            <a:r>
              <a:rPr lang="es-ES" sz="2700" i="1" dirty="0">
                <a:latin typeface="Comic Sans MS" panose="030F0702030302020204" pitchFamily="66" charset="0"/>
              </a:rPr>
              <a:t> a </a:t>
            </a:r>
          </a:p>
          <a:p>
            <a:r>
              <a:rPr lang="es-ES" sz="2700" i="1" dirty="0">
                <a:latin typeface="Comic Sans MS" panose="030F0702030302020204" pitchFamily="66" charset="0"/>
              </a:rPr>
              <a:t>  les </a:t>
            </a:r>
            <a:r>
              <a:rPr lang="es-ES" sz="2700" i="1" dirty="0" err="1">
                <a:latin typeface="Comic Sans MS" panose="030F0702030302020204" pitchFamily="66" charset="0"/>
              </a:rPr>
              <a:t>columnes</a:t>
            </a:r>
            <a:r>
              <a:rPr lang="es-ES" sz="2700" i="1" dirty="0">
                <a:latin typeface="Comic Sans MS" panose="030F0702030302020204" pitchFamily="66" charset="0"/>
              </a:rPr>
              <a:t> de A </a:t>
            </a:r>
            <a:r>
              <a:rPr lang="es-ES" sz="2700" dirty="0">
                <a:latin typeface="Comic Sans MS" panose="030F0702030302020204" pitchFamily="66" charset="0"/>
              </a:rPr>
              <a:t> (i, per </a:t>
            </a:r>
            <a:r>
              <a:rPr lang="es-ES" sz="2700" dirty="0" err="1">
                <a:latin typeface="Comic Sans MS" panose="030F0702030302020204" pitchFamily="66" charset="0"/>
              </a:rPr>
              <a:t>tant</a:t>
            </a:r>
            <a:r>
              <a:rPr lang="es-ES" sz="2700" dirty="0">
                <a:latin typeface="Comic Sans MS" panose="030F0702030302020204" pitchFamily="66" charset="0"/>
              </a:rPr>
              <a:t>, les </a:t>
            </a:r>
            <a:r>
              <a:rPr lang="es-ES" sz="2700" dirty="0" err="1">
                <a:latin typeface="Comic Sans MS" panose="030F0702030302020204" pitchFamily="66" charset="0"/>
              </a:rPr>
              <a:t>columnes</a:t>
            </a:r>
            <a:r>
              <a:rPr lang="es-ES" sz="2700" dirty="0">
                <a:latin typeface="Comic Sans MS" panose="030F0702030302020204" pitchFamily="66" charset="0"/>
              </a:rPr>
              <a:t> de A</a:t>
            </a:r>
            <a:r>
              <a:rPr lang="es-ES" sz="2700" baseline="30000" dirty="0">
                <a:latin typeface="Comic Sans MS" panose="030F0702030302020204" pitchFamily="66" charset="0"/>
              </a:rPr>
              <a:t>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corresponen</a:t>
            </a:r>
            <a:r>
              <a:rPr lang="es-ES" sz="2700" dirty="0">
                <a:latin typeface="Comic Sans MS" panose="030F0702030302020204" pitchFamily="66" charset="0"/>
              </a:rPr>
              <a:t> a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les files de A).  </a:t>
            </a:r>
            <a:endParaRPr lang="es-ES" sz="2700" i="1" dirty="0">
              <a:latin typeface="Comic Sans MS" panose="030F0702030302020204" pitchFamily="66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AD814F0-36E1-43D2-C1DE-8EDBF85566DD}"/>
              </a:ext>
            </a:extLst>
          </p:cNvPr>
          <p:cNvSpPr txBox="1"/>
          <p:nvPr/>
        </p:nvSpPr>
        <p:spPr>
          <a:xfrm>
            <a:off x="498921" y="3295701"/>
            <a:ext cx="11197087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Per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exemple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, per a   </a:t>
            </a:r>
          </a:p>
          <a:p>
            <a:endParaRPr lang="es-ES" sz="27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                           </a:t>
            </a:r>
            <a:r>
              <a:rPr lang="es-ES" sz="2700" dirty="0">
                <a:latin typeface="Comic Sans MS" panose="030F0702030302020204" pitchFamily="66" charset="0"/>
              </a:rPr>
              <a:t>A =              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R</a:t>
            </a:r>
            <a:r>
              <a:rPr lang="es-ES" sz="2700" dirty="0">
                <a:latin typeface="Comic Sans MS" panose="030F0702030302020204" pitchFamily="66" charset="0"/>
              </a:rPr>
              <a:t>(3 x 2)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tenim</a:t>
            </a:r>
            <a:endParaRPr lang="es-ES" sz="2700" i="1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endParaRPr lang="es-ES" sz="2700" i="1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                 </a:t>
            </a:r>
            <a:r>
              <a:rPr lang="es-ES" sz="27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</a:t>
            </a:r>
            <a:r>
              <a:rPr lang="es-ES" sz="2700" i="1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T </a:t>
            </a:r>
            <a:r>
              <a:rPr lang="es-ES" sz="27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                 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(2 x 3).    </a:t>
            </a:r>
            <a:endParaRPr lang="es-ES" sz="2700" i="1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6C636727-B5ED-6824-E8B2-E66B136ED590}"/>
              </a:ext>
            </a:extLst>
          </p:cNvPr>
          <p:cNvSpPr txBox="1"/>
          <p:nvPr/>
        </p:nvSpPr>
        <p:spPr>
          <a:xfrm>
            <a:off x="4702066" y="3693725"/>
            <a:ext cx="1758187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1    4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2    5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3    6   </a:t>
            </a:r>
          </a:p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400" dirty="0">
              <a:latin typeface="Comic Sans MS" panose="030F0702030302020204" pitchFamily="66" charset="0"/>
            </a:endParaRPr>
          </a:p>
        </p:txBody>
      </p:sp>
      <p:sp>
        <p:nvSpPr>
          <p:cNvPr id="8" name="Abrir corchete 7">
            <a:extLst>
              <a:ext uri="{FF2B5EF4-FFF2-40B4-BE49-F238E27FC236}">
                <a16:creationId xmlns:a16="http://schemas.microsoft.com/office/drawing/2014/main" id="{F5F94BC7-893F-1AD7-0B9E-297DA27F47E4}"/>
              </a:ext>
            </a:extLst>
          </p:cNvPr>
          <p:cNvSpPr/>
          <p:nvPr/>
        </p:nvSpPr>
        <p:spPr>
          <a:xfrm>
            <a:off x="4717711" y="3693725"/>
            <a:ext cx="70783" cy="12708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errar corchete 8">
            <a:extLst>
              <a:ext uri="{FF2B5EF4-FFF2-40B4-BE49-F238E27FC236}">
                <a16:creationId xmlns:a16="http://schemas.microsoft.com/office/drawing/2014/main" id="{C63B7912-A6DE-3A9C-2D77-0086BF9B9B30}"/>
              </a:ext>
            </a:extLst>
          </p:cNvPr>
          <p:cNvSpPr/>
          <p:nvPr/>
        </p:nvSpPr>
        <p:spPr>
          <a:xfrm>
            <a:off x="5824613" y="3693725"/>
            <a:ext cx="70783" cy="12708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Abrir corchete 9">
            <a:extLst>
              <a:ext uri="{FF2B5EF4-FFF2-40B4-BE49-F238E27FC236}">
                <a16:creationId xmlns:a16="http://schemas.microsoft.com/office/drawing/2014/main" id="{F5F94BC7-893F-1AD7-0B9E-297DA27F47E4}"/>
              </a:ext>
            </a:extLst>
          </p:cNvPr>
          <p:cNvSpPr/>
          <p:nvPr/>
        </p:nvSpPr>
        <p:spPr>
          <a:xfrm>
            <a:off x="4833147" y="5455393"/>
            <a:ext cx="70783" cy="9108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errar corchete 10">
            <a:extLst>
              <a:ext uri="{FF2B5EF4-FFF2-40B4-BE49-F238E27FC236}">
                <a16:creationId xmlns:a16="http://schemas.microsoft.com/office/drawing/2014/main" id="{C63B7912-A6DE-3A9C-2D77-0086BF9B9B30}"/>
              </a:ext>
            </a:extLst>
          </p:cNvPr>
          <p:cNvSpPr/>
          <p:nvPr/>
        </p:nvSpPr>
        <p:spPr>
          <a:xfrm>
            <a:off x="6305136" y="5455393"/>
            <a:ext cx="70783" cy="9108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C636727-B5ED-6824-E8B2-E66B136ED590}"/>
              </a:ext>
            </a:extLst>
          </p:cNvPr>
          <p:cNvSpPr txBox="1"/>
          <p:nvPr/>
        </p:nvSpPr>
        <p:spPr>
          <a:xfrm>
            <a:off x="4702065" y="5466203"/>
            <a:ext cx="1758187" cy="133882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1    2   3             </a:t>
            </a:r>
          </a:p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4    5   6   </a:t>
            </a:r>
          </a:p>
          <a:p>
            <a:endParaRPr lang="es-ES" sz="27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1427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 animBg="1"/>
      <p:bldP spid="9" grpId="0" animBg="1"/>
      <p:bldP spid="10" grpId="0" animBg="1"/>
      <p:bldP spid="11" grpId="0" animBg="1"/>
      <p:bldP spid="1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76839BCC-2B48-DDDA-91C6-CF28A4CE3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846" y="155350"/>
            <a:ext cx="11843239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dirty="0">
                <a:solidFill>
                  <a:srgbClr val="7030A0"/>
                </a:solidFill>
              </a:rPr>
              <a:t>…el </a:t>
            </a:r>
            <a:r>
              <a:rPr lang="es-ES" dirty="0" err="1">
                <a:solidFill>
                  <a:srgbClr val="7030A0"/>
                </a:solidFill>
              </a:rPr>
              <a:t>mètode</a:t>
            </a:r>
            <a:r>
              <a:rPr lang="es-ES" dirty="0">
                <a:solidFill>
                  <a:srgbClr val="7030A0"/>
                </a:solidFill>
              </a:rPr>
              <a:t> de Gauss per a </a:t>
            </a:r>
            <a:r>
              <a:rPr lang="es-ES" i="1" dirty="0" err="1">
                <a:solidFill>
                  <a:srgbClr val="7030A0"/>
                </a:solidFill>
              </a:rPr>
              <a:t>columnes</a:t>
            </a:r>
            <a:endParaRPr lang="es-ES" i="1" dirty="0">
              <a:solidFill>
                <a:srgbClr val="7030A0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AD814F0-36E1-43D2-C1DE-8EDBF85566DD}"/>
              </a:ext>
            </a:extLst>
          </p:cNvPr>
          <p:cNvSpPr txBox="1"/>
          <p:nvPr/>
        </p:nvSpPr>
        <p:spPr>
          <a:xfrm>
            <a:off x="417551" y="1245222"/>
            <a:ext cx="1139575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Donada una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matriu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A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K</a:t>
            </a:r>
            <a:r>
              <a:rPr lang="es-ES" sz="2700" dirty="0">
                <a:latin typeface="Comic Sans MS" panose="030F0702030302020204" pitchFamily="66" charset="0"/>
              </a:rPr>
              <a:t>(m x n) es pot demostrar </a:t>
            </a:r>
            <a:r>
              <a:rPr lang="es-ES" sz="2700" dirty="0" err="1">
                <a:latin typeface="Comic Sans MS" panose="030F0702030302020204" pitchFamily="66" charset="0"/>
              </a:rPr>
              <a:t>fàcilment</a:t>
            </a:r>
            <a:r>
              <a:rPr lang="es-ES" sz="2700" dirty="0">
                <a:latin typeface="Comic Sans MS" panose="030F0702030302020204" pitchFamily="66" charset="0"/>
              </a:rPr>
              <a:t> que:</a:t>
            </a:r>
            <a:endParaRPr lang="es-ES" sz="2700" i="1" dirty="0">
              <a:latin typeface="Comic Sans MS" panose="030F0702030302020204" pitchFamily="66" charset="0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9AD814F0-36E1-43D2-C1DE-8EDBF85566DD}"/>
              </a:ext>
            </a:extLst>
          </p:cNvPr>
          <p:cNvSpPr txBox="1"/>
          <p:nvPr/>
        </p:nvSpPr>
        <p:spPr>
          <a:xfrm>
            <a:off x="708497" y="1877912"/>
            <a:ext cx="1139575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i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a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  (</a:t>
            </a:r>
            <a:r>
              <a:rPr lang="es-ES" sz="2700" dirty="0">
                <a:latin typeface="Comic Sans MS" panose="030F0702030302020204" pitchFamily="66" charset="0"/>
              </a:rPr>
              <a:t>A</a:t>
            </a:r>
            <a:r>
              <a:rPr lang="es-ES" sz="2700" baseline="30000" dirty="0">
                <a:latin typeface="Comic Sans MS" panose="030F0702030302020204" pitchFamily="66" charset="0"/>
              </a:rPr>
              <a:t>T</a:t>
            </a:r>
            <a:r>
              <a:rPr lang="es-ES" sz="2700" dirty="0">
                <a:latin typeface="Comic Sans MS" panose="030F0702030302020204" pitchFamily="66" charset="0"/>
              </a:rPr>
              <a:t>)</a:t>
            </a:r>
            <a:r>
              <a:rPr lang="es-ES" sz="2700" baseline="30000" dirty="0">
                <a:latin typeface="Comic Sans MS" panose="030F0702030302020204" pitchFamily="66" charset="0"/>
              </a:rPr>
              <a:t>T</a:t>
            </a:r>
            <a:r>
              <a:rPr lang="es-ES" sz="2700" dirty="0">
                <a:latin typeface="Comic Sans MS" panose="030F0702030302020204" pitchFamily="66" charset="0"/>
              </a:rPr>
              <a:t> = A;</a:t>
            </a:r>
          </a:p>
          <a:p>
            <a:pPr marL="514350" indent="-514350">
              <a:buAutoNum type="alphaLcParenR" startAt="2"/>
            </a:pPr>
            <a:r>
              <a:rPr lang="es-ES" sz="2700" i="1" dirty="0">
                <a:latin typeface="Comic Sans MS" panose="030F0702030302020204" pitchFamily="66" charset="0"/>
              </a:rPr>
              <a:t>A és una  </a:t>
            </a:r>
            <a:r>
              <a:rPr lang="es-ES" sz="2700" i="1" dirty="0" err="1">
                <a:latin typeface="Comic Sans MS" panose="030F0702030302020204" pitchFamily="66" charset="0"/>
              </a:rPr>
              <a:t>m.e.c</a:t>
            </a:r>
            <a:r>
              <a:rPr lang="es-ES" sz="2700" i="1" dirty="0">
                <a:latin typeface="Comic Sans MS" panose="030F0702030302020204" pitchFamily="66" charset="0"/>
              </a:rPr>
              <a:t>.  si i només si  A</a:t>
            </a:r>
            <a:r>
              <a:rPr lang="es-ES" sz="2700" i="1" baseline="30000" dirty="0">
                <a:latin typeface="Comic Sans MS" panose="030F0702030302020204" pitchFamily="66" charset="0"/>
              </a:rPr>
              <a:t>T</a:t>
            </a:r>
            <a:r>
              <a:rPr lang="es-ES" sz="2700" i="1" dirty="0">
                <a:latin typeface="Comic Sans MS" panose="030F0702030302020204" pitchFamily="66" charset="0"/>
              </a:rPr>
              <a:t> és una </a:t>
            </a:r>
            <a:r>
              <a:rPr lang="es-ES" sz="2700" i="1" dirty="0" err="1">
                <a:latin typeface="Comic Sans MS" panose="030F0702030302020204" pitchFamily="66" charset="0"/>
              </a:rPr>
              <a:t>m.e.f</a:t>
            </a:r>
            <a:r>
              <a:rPr lang="es-ES" sz="2700" i="1" dirty="0">
                <a:latin typeface="Comic Sans MS" panose="030F0702030302020204" pitchFamily="66" charset="0"/>
              </a:rPr>
              <a:t>.;</a:t>
            </a:r>
          </a:p>
          <a:p>
            <a:pPr marL="514350" indent="-514350">
              <a:buAutoNum type="alphaLcParenR" startAt="2"/>
            </a:pPr>
            <a:r>
              <a:rPr lang="es-ES" sz="2700" i="1" dirty="0">
                <a:latin typeface="Comic Sans MS" panose="030F0702030302020204" pitchFamily="66" charset="0"/>
              </a:rPr>
              <a:t>A és una  </a:t>
            </a:r>
            <a:r>
              <a:rPr lang="es-ES" sz="2700" i="1" dirty="0" err="1">
                <a:latin typeface="Comic Sans MS" panose="030F0702030302020204" pitchFamily="66" charset="0"/>
              </a:rPr>
              <a:t>m.e.r.c</a:t>
            </a:r>
            <a:r>
              <a:rPr lang="es-ES" sz="2700" i="1" dirty="0">
                <a:latin typeface="Comic Sans MS" panose="030F0702030302020204" pitchFamily="66" charset="0"/>
              </a:rPr>
              <a:t>.  si i només si  A</a:t>
            </a:r>
            <a:r>
              <a:rPr lang="es-ES" sz="2700" i="1" baseline="30000" dirty="0">
                <a:latin typeface="Comic Sans MS" panose="030F0702030302020204" pitchFamily="66" charset="0"/>
              </a:rPr>
              <a:t>T</a:t>
            </a:r>
            <a:r>
              <a:rPr lang="es-ES" sz="2700" i="1" dirty="0">
                <a:latin typeface="Comic Sans MS" panose="030F0702030302020204" pitchFamily="66" charset="0"/>
              </a:rPr>
              <a:t> és una </a:t>
            </a:r>
            <a:r>
              <a:rPr lang="es-ES" sz="2700" i="1" dirty="0" err="1">
                <a:latin typeface="Comic Sans MS" panose="030F0702030302020204" pitchFamily="66" charset="0"/>
              </a:rPr>
              <a:t>m.e.r.f</a:t>
            </a:r>
            <a:r>
              <a:rPr lang="es-ES" sz="2700" i="1" dirty="0">
                <a:latin typeface="Comic Sans MS" panose="030F0702030302020204" pitchFamily="66" charset="0"/>
              </a:rPr>
              <a:t>.</a:t>
            </a:r>
          </a:p>
          <a:p>
            <a:pPr marL="514350" indent="-514350">
              <a:buAutoNum type="alphaLcParenR" startAt="2"/>
            </a:pPr>
            <a:endParaRPr lang="es-ES" sz="2700" i="1" dirty="0">
              <a:latin typeface="Comic Sans MS" panose="030F0702030302020204" pitchFamily="66" charset="0"/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9AD814F0-36E1-43D2-C1DE-8EDBF85566DD}"/>
              </a:ext>
            </a:extLst>
          </p:cNvPr>
          <p:cNvSpPr txBox="1"/>
          <p:nvPr/>
        </p:nvSpPr>
        <p:spPr>
          <a:xfrm>
            <a:off x="399586" y="3503181"/>
            <a:ext cx="11395758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Per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tant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,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si sobre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A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solidFill>
                  <a:srgbClr val="0070C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K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(m x n) 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volem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aplicar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successives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o.e.c.’s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fins arribar a una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m.e.c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. (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mètode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de Gauss per a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columnes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), hi ha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prou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amb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aplicar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successives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o.e.f.’s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sobre  A</a:t>
            </a:r>
            <a:r>
              <a:rPr lang="es-ES" sz="2700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T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fins arribar a una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m.e.f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.  X: la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m.e.c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.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desitjada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serà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X</a:t>
            </a:r>
            <a:r>
              <a:rPr lang="es-ES" sz="2700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T  </a:t>
            </a:r>
            <a:r>
              <a:rPr lang="es-ES" sz="2700" dirty="0">
                <a:latin typeface="Comic Sans MS" panose="030F0702030302020204" pitchFamily="66" charset="0"/>
              </a:rPr>
              <a:t>(</a:t>
            </a:r>
            <a:r>
              <a:rPr lang="es-ES" sz="2700" dirty="0" err="1">
                <a:latin typeface="Comic Sans MS" panose="030F0702030302020204" pitchFamily="66" charset="0"/>
              </a:rPr>
              <a:t>anàlogament</a:t>
            </a:r>
            <a:r>
              <a:rPr lang="es-ES" sz="2700" dirty="0">
                <a:latin typeface="Comic Sans MS" panose="030F0702030302020204" pitchFamily="66" charset="0"/>
              </a:rPr>
              <a:t> si es </a:t>
            </a:r>
            <a:r>
              <a:rPr lang="es-ES" sz="2700" dirty="0" err="1">
                <a:latin typeface="Comic Sans MS" panose="030F0702030302020204" pitchFamily="66" charset="0"/>
              </a:rPr>
              <a:t>vol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obtenir</a:t>
            </a:r>
            <a:r>
              <a:rPr lang="es-ES" sz="2700" dirty="0">
                <a:latin typeface="Comic Sans MS" panose="030F0702030302020204" pitchFamily="66" charset="0"/>
              </a:rPr>
              <a:t>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una </a:t>
            </a:r>
            <a:r>
              <a:rPr lang="es-ES" sz="2700" dirty="0" err="1">
                <a:latin typeface="Comic Sans MS" panose="030F0702030302020204" pitchFamily="66" charset="0"/>
              </a:rPr>
              <a:t>m.e.r.c</a:t>
            </a:r>
            <a:r>
              <a:rPr lang="es-ES" sz="2700" dirty="0">
                <a:latin typeface="Comic Sans MS" panose="030F0702030302020204" pitchFamily="66" charset="0"/>
              </a:rPr>
              <a:t>.: en </a:t>
            </a:r>
            <a:r>
              <a:rPr lang="es-ES" sz="2700" dirty="0" err="1">
                <a:latin typeface="Comic Sans MS" panose="030F0702030302020204" pitchFamily="66" charset="0"/>
              </a:rPr>
              <a:t>aquest</a:t>
            </a:r>
            <a:r>
              <a:rPr lang="es-ES" sz="2700" dirty="0">
                <a:latin typeface="Comic Sans MS" panose="030F0702030302020204" pitchFamily="66" charset="0"/>
              </a:rPr>
              <a:t> cas, X ha de ser </a:t>
            </a:r>
            <a:r>
              <a:rPr lang="es-ES" sz="2700" dirty="0" err="1">
                <a:latin typeface="Comic Sans MS" panose="030F0702030302020204" pitchFamily="66" charset="0"/>
              </a:rPr>
              <a:t>m.e.r.f</a:t>
            </a:r>
            <a:r>
              <a:rPr lang="es-ES" sz="2700" dirty="0">
                <a:latin typeface="Comic Sans MS" panose="030F0702030302020204" pitchFamily="66" charset="0"/>
              </a:rPr>
              <a:t>.). </a:t>
            </a:r>
            <a:endParaRPr lang="es-ES" sz="2700" i="1" dirty="0">
              <a:latin typeface="Comic Sans MS" panose="030F0702030302020204" pitchFamily="66" charset="0"/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9AD814F0-36E1-43D2-C1DE-8EDBF85566DD}"/>
              </a:ext>
            </a:extLst>
          </p:cNvPr>
          <p:cNvSpPr txBox="1"/>
          <p:nvPr/>
        </p:nvSpPr>
        <p:spPr>
          <a:xfrm>
            <a:off x="417551" y="5932434"/>
            <a:ext cx="1139575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Vegem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un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exemple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: </a:t>
            </a:r>
            <a:endParaRPr lang="es-ES" sz="2700" i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3875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33F8AB-8AB1-7947-FD62-D1E738B4AB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>
            <a:extLst>
              <a:ext uri="{FF2B5EF4-FFF2-40B4-BE49-F238E27FC236}">
                <a16:creationId xmlns:a16="http://schemas.microsoft.com/office/drawing/2014/main" id="{D49E4D67-74B6-BFAD-DF92-5C5238A13B09}"/>
              </a:ext>
            </a:extLst>
          </p:cNvPr>
          <p:cNvSpPr txBox="1"/>
          <p:nvPr/>
        </p:nvSpPr>
        <p:spPr>
          <a:xfrm>
            <a:off x="5413767" y="1368718"/>
            <a:ext cx="747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A </a:t>
            </a:r>
            <a:r>
              <a:rPr lang="es-ES" sz="2800" dirty="0"/>
              <a:t>=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1887586C-6F5D-CB46-CC7B-900970EC3BD0}"/>
              </a:ext>
            </a:extLst>
          </p:cNvPr>
          <p:cNvSpPr txBox="1"/>
          <p:nvPr/>
        </p:nvSpPr>
        <p:spPr>
          <a:xfrm>
            <a:off x="6207824" y="1074705"/>
            <a:ext cx="2488837" cy="150810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1  -1   0   2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3  1   -1   4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1  3   -1   0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Abrir corchete 2">
            <a:extLst>
              <a:ext uri="{FF2B5EF4-FFF2-40B4-BE49-F238E27FC236}">
                <a16:creationId xmlns:a16="http://schemas.microsoft.com/office/drawing/2014/main" id="{03DC23FD-1801-43DF-3AAE-1099D99D46EE}"/>
              </a:ext>
            </a:extLst>
          </p:cNvPr>
          <p:cNvSpPr/>
          <p:nvPr/>
        </p:nvSpPr>
        <p:spPr>
          <a:xfrm>
            <a:off x="6173650" y="1097683"/>
            <a:ext cx="70783" cy="10908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errar corchete 11">
            <a:extLst>
              <a:ext uri="{FF2B5EF4-FFF2-40B4-BE49-F238E27FC236}">
                <a16:creationId xmlns:a16="http://schemas.microsoft.com/office/drawing/2014/main" id="{809D8FB8-E6BF-0B78-A506-4DC6A1AA5C61}"/>
              </a:ext>
            </a:extLst>
          </p:cNvPr>
          <p:cNvSpPr/>
          <p:nvPr/>
        </p:nvSpPr>
        <p:spPr>
          <a:xfrm>
            <a:off x="7927861" y="1084928"/>
            <a:ext cx="70783" cy="10908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CFECFB0B-07B8-CF9B-4439-4C8F659D0C27}"/>
              </a:ext>
            </a:extLst>
          </p:cNvPr>
          <p:cNvSpPr txBox="1"/>
          <p:nvPr/>
        </p:nvSpPr>
        <p:spPr>
          <a:xfrm>
            <a:off x="2511706" y="3239750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C559F835-CEEF-1CEC-25F5-26182FA90E66}"/>
              </a:ext>
            </a:extLst>
          </p:cNvPr>
          <p:cNvCxnSpPr>
            <a:cxnSpLocks/>
          </p:cNvCxnSpPr>
          <p:nvPr/>
        </p:nvCxnSpPr>
        <p:spPr>
          <a:xfrm>
            <a:off x="2511706" y="3639860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uadroTexto 34">
            <a:extLst>
              <a:ext uri="{FF2B5EF4-FFF2-40B4-BE49-F238E27FC236}">
                <a16:creationId xmlns:a16="http://schemas.microsoft.com/office/drawing/2014/main" id="{5968031E-09FD-7397-E5CB-3D5C188F0CD8}"/>
              </a:ext>
            </a:extLst>
          </p:cNvPr>
          <p:cNvSpPr txBox="1"/>
          <p:nvPr/>
        </p:nvSpPr>
        <p:spPr>
          <a:xfrm>
            <a:off x="693083" y="1381329"/>
            <a:ext cx="11029482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 err="1">
                <a:latin typeface="Comic Sans MS" panose="030F0702030302020204" pitchFamily="66" charset="0"/>
              </a:rPr>
              <a:t>Suposem</a:t>
            </a:r>
            <a:r>
              <a:rPr lang="es-ES" sz="2700" dirty="0">
                <a:latin typeface="Comic Sans MS" panose="030F0702030302020204" pitchFamily="66" charset="0"/>
              </a:rPr>
              <a:t> que sobre la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                           </a:t>
            </a:r>
            <a:r>
              <a:rPr lang="es-ES" sz="2700" dirty="0" err="1">
                <a:latin typeface="Comic Sans MS" panose="030F0702030302020204" pitchFamily="66" charset="0"/>
              </a:rPr>
              <a:t>volem</a:t>
            </a:r>
            <a:r>
              <a:rPr lang="es-ES" sz="2700" dirty="0">
                <a:latin typeface="Comic Sans MS" panose="030F0702030302020204" pitchFamily="66" charset="0"/>
              </a:rPr>
              <a:t> aplicar 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 err="1">
                <a:latin typeface="Comic Sans MS" panose="030F0702030302020204" pitchFamily="66" charset="0"/>
              </a:rPr>
              <a:t>successives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o.e.c.’s</a:t>
            </a:r>
            <a:r>
              <a:rPr lang="es-ES" sz="2700" dirty="0">
                <a:latin typeface="Comic Sans MS" panose="030F0702030302020204" pitchFamily="66" charset="0"/>
              </a:rPr>
              <a:t> fins arribar a una </a:t>
            </a:r>
            <a:r>
              <a:rPr lang="es-ES" sz="2700" dirty="0" err="1">
                <a:latin typeface="Comic Sans MS" panose="030F0702030302020204" pitchFamily="66" charset="0"/>
              </a:rPr>
              <a:t>m.e.c</a:t>
            </a:r>
            <a:r>
              <a:rPr lang="es-ES" sz="2700" dirty="0">
                <a:latin typeface="Comic Sans MS" panose="030F0702030302020204" pitchFamily="66" charset="0"/>
              </a:rPr>
              <a:t>.: </a:t>
            </a:r>
            <a:endParaRPr lang="es-ES" dirty="0"/>
          </a:p>
        </p:txBody>
      </p:sp>
      <p:sp>
        <p:nvSpPr>
          <p:cNvPr id="18" name="Título 1">
            <a:extLst>
              <a:ext uri="{FF2B5EF4-FFF2-40B4-BE49-F238E27FC236}">
                <a16:creationId xmlns:a16="http://schemas.microsoft.com/office/drawing/2014/main" id="{8916DA52-C70B-8AA5-DF9B-805DABEBE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380" y="125782"/>
            <a:ext cx="11843239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dirty="0">
                <a:solidFill>
                  <a:srgbClr val="7030A0"/>
                </a:solidFill>
              </a:rPr>
              <a:t>…el </a:t>
            </a:r>
            <a:r>
              <a:rPr lang="es-ES" dirty="0" err="1">
                <a:solidFill>
                  <a:srgbClr val="7030A0"/>
                </a:solidFill>
              </a:rPr>
              <a:t>mètode</a:t>
            </a:r>
            <a:r>
              <a:rPr lang="es-ES" dirty="0">
                <a:solidFill>
                  <a:srgbClr val="7030A0"/>
                </a:solidFill>
              </a:rPr>
              <a:t> de Gauss per a </a:t>
            </a:r>
            <a:r>
              <a:rPr lang="es-ES" i="1" dirty="0" err="1">
                <a:solidFill>
                  <a:srgbClr val="7030A0"/>
                </a:solidFill>
              </a:rPr>
              <a:t>columnes</a:t>
            </a:r>
            <a:endParaRPr lang="es-ES" i="1" dirty="0">
              <a:solidFill>
                <a:srgbClr val="7030A0"/>
              </a:solidFill>
            </a:endParaRP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A3161707-BECB-B52D-61B5-FAC66FDFD427}"/>
              </a:ext>
            </a:extLst>
          </p:cNvPr>
          <p:cNvSpPr txBox="1"/>
          <p:nvPr/>
        </p:nvSpPr>
        <p:spPr>
          <a:xfrm>
            <a:off x="53447" y="3289935"/>
            <a:ext cx="9092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T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3E65BF21-5545-C699-AFB4-BED01D59F2F4}"/>
              </a:ext>
            </a:extLst>
          </p:cNvPr>
          <p:cNvSpPr txBox="1"/>
          <p:nvPr/>
        </p:nvSpPr>
        <p:spPr>
          <a:xfrm>
            <a:off x="1028610" y="2859653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1  3   1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-1  1   1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0 -1 -1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2  4  0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7" name="Abrir corchete 36">
            <a:extLst>
              <a:ext uri="{FF2B5EF4-FFF2-40B4-BE49-F238E27FC236}">
                <a16:creationId xmlns:a16="http://schemas.microsoft.com/office/drawing/2014/main" id="{3E8251EC-E4C0-F59A-90BD-F435F59D5B1A}"/>
              </a:ext>
            </a:extLst>
          </p:cNvPr>
          <p:cNvSpPr/>
          <p:nvPr/>
        </p:nvSpPr>
        <p:spPr>
          <a:xfrm>
            <a:off x="1022348" y="2870071"/>
            <a:ext cx="70783" cy="145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Cerrar corchete 39">
            <a:extLst>
              <a:ext uri="{FF2B5EF4-FFF2-40B4-BE49-F238E27FC236}">
                <a16:creationId xmlns:a16="http://schemas.microsoft.com/office/drawing/2014/main" id="{8EA264A0-82AC-7ADE-C385-2DB36C13BA81}"/>
              </a:ext>
            </a:extLst>
          </p:cNvPr>
          <p:cNvSpPr/>
          <p:nvPr/>
        </p:nvSpPr>
        <p:spPr>
          <a:xfrm>
            <a:off x="2298384" y="2870071"/>
            <a:ext cx="70783" cy="145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3D8640F9-16DF-4C64-D59C-BE5E9964E3FC}"/>
              </a:ext>
            </a:extLst>
          </p:cNvPr>
          <p:cNvSpPr txBox="1"/>
          <p:nvPr/>
        </p:nvSpPr>
        <p:spPr>
          <a:xfrm>
            <a:off x="3413893" y="3255602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4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-2f</a:t>
            </a:r>
            <a:r>
              <a:rPr lang="es-ES" sz="20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45" name="Conector recto de flecha 44">
            <a:extLst>
              <a:ext uri="{FF2B5EF4-FFF2-40B4-BE49-F238E27FC236}">
                <a16:creationId xmlns:a16="http://schemas.microsoft.com/office/drawing/2014/main" id="{EC8B166B-7685-9980-0466-10C97F1076CC}"/>
              </a:ext>
            </a:extLst>
          </p:cNvPr>
          <p:cNvCxnSpPr>
            <a:cxnSpLocks/>
          </p:cNvCxnSpPr>
          <p:nvPr/>
        </p:nvCxnSpPr>
        <p:spPr>
          <a:xfrm>
            <a:off x="3456009" y="3655712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uadroTexto 45">
            <a:extLst>
              <a:ext uri="{FF2B5EF4-FFF2-40B4-BE49-F238E27FC236}">
                <a16:creationId xmlns:a16="http://schemas.microsoft.com/office/drawing/2014/main" id="{A0033A46-96D3-6E6E-3628-4B7CB9E4122F}"/>
              </a:ext>
            </a:extLst>
          </p:cNvPr>
          <p:cNvSpPr txBox="1"/>
          <p:nvPr/>
        </p:nvSpPr>
        <p:spPr>
          <a:xfrm>
            <a:off x="4321440" y="2874436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1  3   1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0  4  4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0 -1 -1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0 -2 -2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7" name="Cerrar corchete 46">
            <a:extLst>
              <a:ext uri="{FF2B5EF4-FFF2-40B4-BE49-F238E27FC236}">
                <a16:creationId xmlns:a16="http://schemas.microsoft.com/office/drawing/2014/main" id="{85B45C8E-E9C3-DCE8-090D-37A6D7E2AF01}"/>
              </a:ext>
            </a:extLst>
          </p:cNvPr>
          <p:cNvSpPr/>
          <p:nvPr/>
        </p:nvSpPr>
        <p:spPr>
          <a:xfrm>
            <a:off x="5565827" y="2914460"/>
            <a:ext cx="70783" cy="145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Abrir corchete 47">
            <a:extLst>
              <a:ext uri="{FF2B5EF4-FFF2-40B4-BE49-F238E27FC236}">
                <a16:creationId xmlns:a16="http://schemas.microsoft.com/office/drawing/2014/main" id="{008A73E8-053F-E2BF-439A-C835DA853A73}"/>
              </a:ext>
            </a:extLst>
          </p:cNvPr>
          <p:cNvSpPr/>
          <p:nvPr/>
        </p:nvSpPr>
        <p:spPr>
          <a:xfrm>
            <a:off x="4367814" y="2914460"/>
            <a:ext cx="70783" cy="145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CB841270-6BA5-6BA6-663B-D831A9A7AD71}"/>
              </a:ext>
            </a:extLst>
          </p:cNvPr>
          <p:cNvSpPr txBox="1"/>
          <p:nvPr/>
        </p:nvSpPr>
        <p:spPr>
          <a:xfrm>
            <a:off x="5751723" y="3195361"/>
            <a:ext cx="11174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(1/4)f</a:t>
            </a:r>
            <a:r>
              <a:rPr lang="es-ES" sz="2000" baseline="-25000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50" name="Conector recto de flecha 49">
            <a:extLst>
              <a:ext uri="{FF2B5EF4-FFF2-40B4-BE49-F238E27FC236}">
                <a16:creationId xmlns:a16="http://schemas.microsoft.com/office/drawing/2014/main" id="{AFF11309-3B87-C635-9630-8CED720977BC}"/>
              </a:ext>
            </a:extLst>
          </p:cNvPr>
          <p:cNvCxnSpPr>
            <a:cxnSpLocks/>
          </p:cNvCxnSpPr>
          <p:nvPr/>
        </p:nvCxnSpPr>
        <p:spPr>
          <a:xfrm>
            <a:off x="5791268" y="3636972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Cerrar corchete 50">
            <a:extLst>
              <a:ext uri="{FF2B5EF4-FFF2-40B4-BE49-F238E27FC236}">
                <a16:creationId xmlns:a16="http://schemas.microsoft.com/office/drawing/2014/main" id="{48D54268-7AE4-2F2D-7FF4-6048E190A821}"/>
              </a:ext>
            </a:extLst>
          </p:cNvPr>
          <p:cNvSpPr/>
          <p:nvPr/>
        </p:nvSpPr>
        <p:spPr>
          <a:xfrm>
            <a:off x="7998644" y="2898835"/>
            <a:ext cx="70783" cy="145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Abrir corchete 51">
            <a:extLst>
              <a:ext uri="{FF2B5EF4-FFF2-40B4-BE49-F238E27FC236}">
                <a16:creationId xmlns:a16="http://schemas.microsoft.com/office/drawing/2014/main" id="{FB6CD6E6-2391-EB8F-50E1-95FC70D9F867}"/>
              </a:ext>
            </a:extLst>
          </p:cNvPr>
          <p:cNvSpPr/>
          <p:nvPr/>
        </p:nvSpPr>
        <p:spPr>
          <a:xfrm>
            <a:off x="6800631" y="2898835"/>
            <a:ext cx="70783" cy="145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3" name="CuadroTexto 52">
            <a:extLst>
              <a:ext uri="{FF2B5EF4-FFF2-40B4-BE49-F238E27FC236}">
                <a16:creationId xmlns:a16="http://schemas.microsoft.com/office/drawing/2014/main" id="{582F249B-231B-6D35-0B21-E2FDDEAA2876}"/>
              </a:ext>
            </a:extLst>
          </p:cNvPr>
          <p:cNvSpPr txBox="1"/>
          <p:nvPr/>
        </p:nvSpPr>
        <p:spPr>
          <a:xfrm>
            <a:off x="6795275" y="2898835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1  3   1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0  1   1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0 -1 -1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0 -2 -2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4" name="CuadroTexto 53">
            <a:extLst>
              <a:ext uri="{FF2B5EF4-FFF2-40B4-BE49-F238E27FC236}">
                <a16:creationId xmlns:a16="http://schemas.microsoft.com/office/drawing/2014/main" id="{6801A4BE-7595-2282-0EB0-69A19B8DF948}"/>
              </a:ext>
            </a:extLst>
          </p:cNvPr>
          <p:cNvSpPr txBox="1"/>
          <p:nvPr/>
        </p:nvSpPr>
        <p:spPr>
          <a:xfrm>
            <a:off x="8160890" y="3202734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2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2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chemeClr val="accent2"/>
                </a:solidFill>
                <a:latin typeface="Comic Sans MS" panose="030F0702030302020204" pitchFamily="66" charset="0"/>
              </a:rPr>
              <a:t>+f</a:t>
            </a:r>
            <a:r>
              <a:rPr lang="es-ES" sz="2000" baseline="-25000" dirty="0">
                <a:solidFill>
                  <a:schemeClr val="accent2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55" name="Conector recto de flecha 54">
            <a:extLst>
              <a:ext uri="{FF2B5EF4-FFF2-40B4-BE49-F238E27FC236}">
                <a16:creationId xmlns:a16="http://schemas.microsoft.com/office/drawing/2014/main" id="{BBF03966-F2F8-9BAF-7B4C-B142DC9E1C5A}"/>
              </a:ext>
            </a:extLst>
          </p:cNvPr>
          <p:cNvCxnSpPr>
            <a:cxnSpLocks/>
          </p:cNvCxnSpPr>
          <p:nvPr/>
        </p:nvCxnSpPr>
        <p:spPr>
          <a:xfrm>
            <a:off x="8170577" y="359547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CuadroTexto 55">
            <a:extLst>
              <a:ext uri="{FF2B5EF4-FFF2-40B4-BE49-F238E27FC236}">
                <a16:creationId xmlns:a16="http://schemas.microsoft.com/office/drawing/2014/main" id="{1F8D6DE9-F57B-80EF-2D71-718558A75684}"/>
              </a:ext>
            </a:extLst>
          </p:cNvPr>
          <p:cNvSpPr txBox="1"/>
          <p:nvPr/>
        </p:nvSpPr>
        <p:spPr>
          <a:xfrm>
            <a:off x="9020612" y="3202735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latin typeface="Comic Sans MS" panose="030F0702030302020204" pitchFamily="66" charset="0"/>
              </a:rPr>
              <a:t>4</a:t>
            </a:r>
            <a:r>
              <a:rPr lang="es-ES" sz="2000" dirty="0">
                <a:latin typeface="Comic Sans MS" panose="030F0702030302020204" pitchFamily="66" charset="0"/>
              </a:rPr>
              <a:t>+2f</a:t>
            </a:r>
            <a:r>
              <a:rPr lang="es-ES" sz="2000" baseline="-25000" dirty="0"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57" name="Conector recto de flecha 56">
            <a:extLst>
              <a:ext uri="{FF2B5EF4-FFF2-40B4-BE49-F238E27FC236}">
                <a16:creationId xmlns:a16="http://schemas.microsoft.com/office/drawing/2014/main" id="{5AEE8107-858F-E4E4-A72D-DFD9F0E2DFD6}"/>
              </a:ext>
            </a:extLst>
          </p:cNvPr>
          <p:cNvCxnSpPr>
            <a:cxnSpLocks/>
          </p:cNvCxnSpPr>
          <p:nvPr/>
        </p:nvCxnSpPr>
        <p:spPr>
          <a:xfrm>
            <a:off x="9114880" y="3602845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Cerrar corchete 57">
            <a:extLst>
              <a:ext uri="{FF2B5EF4-FFF2-40B4-BE49-F238E27FC236}">
                <a16:creationId xmlns:a16="http://schemas.microsoft.com/office/drawing/2014/main" id="{B5DACB92-0814-2A9F-79F7-59FBBAE6D869}"/>
              </a:ext>
            </a:extLst>
          </p:cNvPr>
          <p:cNvSpPr/>
          <p:nvPr/>
        </p:nvSpPr>
        <p:spPr>
          <a:xfrm>
            <a:off x="11257196" y="2870071"/>
            <a:ext cx="70783" cy="145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9" name="Abrir corchete 58">
            <a:extLst>
              <a:ext uri="{FF2B5EF4-FFF2-40B4-BE49-F238E27FC236}">
                <a16:creationId xmlns:a16="http://schemas.microsoft.com/office/drawing/2014/main" id="{69EAC411-3054-A9E8-317B-5D902BB277AA}"/>
              </a:ext>
            </a:extLst>
          </p:cNvPr>
          <p:cNvSpPr/>
          <p:nvPr/>
        </p:nvSpPr>
        <p:spPr>
          <a:xfrm>
            <a:off x="10059183" y="2870071"/>
            <a:ext cx="70783" cy="145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392038EC-C595-3A6B-BEF1-3059ED696A03}"/>
              </a:ext>
            </a:extLst>
          </p:cNvPr>
          <p:cNvSpPr txBox="1"/>
          <p:nvPr/>
        </p:nvSpPr>
        <p:spPr>
          <a:xfrm>
            <a:off x="10049143" y="2830817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1  3   1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0  1   1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0  0  0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0  0  0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E18AB909-7613-7A41-4568-46096FD23586}"/>
              </a:ext>
            </a:extLst>
          </p:cNvPr>
          <p:cNvSpPr txBox="1"/>
          <p:nvPr/>
        </p:nvSpPr>
        <p:spPr>
          <a:xfrm>
            <a:off x="11336798" y="3333861"/>
            <a:ext cx="8098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</a:rPr>
              <a:t>=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X</a:t>
            </a:r>
            <a:r>
              <a:rPr lang="es-ES" sz="2800" dirty="0">
                <a:latin typeface="Comic Sans MS" panose="030F0702030302020204" pitchFamily="66" charset="0"/>
              </a:rPr>
              <a:t>,</a:t>
            </a: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8476DF45-D290-6B64-0F39-F888C60E77F0}"/>
              </a:ext>
            </a:extLst>
          </p:cNvPr>
          <p:cNvSpPr txBox="1"/>
          <p:nvPr/>
        </p:nvSpPr>
        <p:spPr>
          <a:xfrm>
            <a:off x="10070240" y="4320871"/>
            <a:ext cx="12041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(</a:t>
            </a:r>
            <a:r>
              <a:rPr lang="es-ES" sz="24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m.e.f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.)</a:t>
            </a:r>
            <a:endParaRPr lang="es-ES" sz="2400" dirty="0">
              <a:solidFill>
                <a:srgbClr val="0070C0"/>
              </a:solidFill>
            </a:endParaRP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33317DD6-23AC-45BD-442A-1B8E88AA7381}"/>
              </a:ext>
            </a:extLst>
          </p:cNvPr>
          <p:cNvSpPr txBox="1"/>
          <p:nvPr/>
        </p:nvSpPr>
        <p:spPr>
          <a:xfrm>
            <a:off x="850678" y="4881381"/>
            <a:ext cx="1102948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que </a:t>
            </a:r>
            <a:r>
              <a:rPr lang="es-ES" sz="2700" dirty="0" err="1">
                <a:latin typeface="Comic Sans MS" panose="030F0702030302020204" pitchFamily="66" charset="0"/>
              </a:rPr>
              <a:t>equival</a:t>
            </a:r>
            <a:r>
              <a:rPr lang="es-ES" sz="2700" dirty="0">
                <a:latin typeface="Comic Sans MS" panose="030F0702030302020204" pitchFamily="66" charset="0"/>
              </a:rPr>
              <a:t> a (</a:t>
            </a:r>
            <a:r>
              <a:rPr lang="es-ES" sz="2700" dirty="0" err="1">
                <a:latin typeface="Comic Sans MS" panose="030F0702030302020204" pitchFamily="66" charset="0"/>
              </a:rPr>
              <a:t>noteu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correspondència</a:t>
            </a:r>
            <a:r>
              <a:rPr lang="es-ES" sz="2700" dirty="0">
                <a:latin typeface="Comic Sans MS" panose="030F0702030302020204" pitchFamily="66" charset="0"/>
              </a:rPr>
              <a:t> de </a:t>
            </a:r>
            <a:r>
              <a:rPr lang="es-ES" sz="2700" dirty="0" err="1">
                <a:latin typeface="Comic Sans MS" panose="030F0702030302020204" pitchFamily="66" charset="0"/>
              </a:rPr>
              <a:t>colors</a:t>
            </a:r>
            <a:r>
              <a:rPr lang="es-ES" sz="2700" dirty="0">
                <a:latin typeface="Comic Sans MS" panose="030F0702030302020204" pitchFamily="66" charset="0"/>
              </a:rPr>
              <a:t> en </a:t>
            </a:r>
            <a:r>
              <a:rPr lang="es-ES" sz="2700" dirty="0" err="1">
                <a:latin typeface="Comic Sans MS" panose="030F0702030302020204" pitchFamily="66" charset="0"/>
              </a:rPr>
              <a:t>operacions</a:t>
            </a:r>
            <a:r>
              <a:rPr lang="es-ES" sz="2700" dirty="0">
                <a:latin typeface="Comic Sans MS" panose="030F0702030302020204" pitchFamily="66" charset="0"/>
              </a:rPr>
              <a:t>):</a:t>
            </a:r>
          </a:p>
        </p:txBody>
      </p:sp>
      <p:sp>
        <p:nvSpPr>
          <p:cNvPr id="67" name="CuadroTexto 66">
            <a:extLst>
              <a:ext uri="{FF2B5EF4-FFF2-40B4-BE49-F238E27FC236}">
                <a16:creationId xmlns:a16="http://schemas.microsoft.com/office/drawing/2014/main" id="{5BDF4BC5-53CA-5F8D-EC45-EB515900424F}"/>
              </a:ext>
            </a:extLst>
          </p:cNvPr>
          <p:cNvSpPr txBox="1"/>
          <p:nvPr/>
        </p:nvSpPr>
        <p:spPr>
          <a:xfrm>
            <a:off x="2210336" y="5673189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-c</a:t>
            </a:r>
            <a:r>
              <a:rPr lang="es-ES" sz="20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68" name="Conector recto de flecha 67">
            <a:extLst>
              <a:ext uri="{FF2B5EF4-FFF2-40B4-BE49-F238E27FC236}">
                <a16:creationId xmlns:a16="http://schemas.microsoft.com/office/drawing/2014/main" id="{04425CE6-2C2E-62BD-53E2-48922FE9FBB3}"/>
              </a:ext>
            </a:extLst>
          </p:cNvPr>
          <p:cNvCxnSpPr>
            <a:cxnSpLocks/>
          </p:cNvCxnSpPr>
          <p:nvPr/>
        </p:nvCxnSpPr>
        <p:spPr>
          <a:xfrm>
            <a:off x="2210336" y="6073299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CuadroTexto 68">
            <a:extLst>
              <a:ext uri="{FF2B5EF4-FFF2-40B4-BE49-F238E27FC236}">
                <a16:creationId xmlns:a16="http://schemas.microsoft.com/office/drawing/2014/main" id="{346B330C-5F91-6EFF-5A98-547B6FC5B657}"/>
              </a:ext>
            </a:extLst>
          </p:cNvPr>
          <p:cNvSpPr txBox="1"/>
          <p:nvPr/>
        </p:nvSpPr>
        <p:spPr>
          <a:xfrm>
            <a:off x="3112523" y="5689041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4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-2c</a:t>
            </a:r>
            <a:r>
              <a:rPr lang="es-ES" sz="20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70" name="Conector recto de flecha 69">
            <a:extLst>
              <a:ext uri="{FF2B5EF4-FFF2-40B4-BE49-F238E27FC236}">
                <a16:creationId xmlns:a16="http://schemas.microsoft.com/office/drawing/2014/main" id="{E483AF21-4EA8-F13D-E3FE-E19535B9ED94}"/>
              </a:ext>
            </a:extLst>
          </p:cNvPr>
          <p:cNvCxnSpPr>
            <a:cxnSpLocks/>
          </p:cNvCxnSpPr>
          <p:nvPr/>
        </p:nvCxnSpPr>
        <p:spPr>
          <a:xfrm>
            <a:off x="3154639" y="608915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CuadroTexto 70">
            <a:extLst>
              <a:ext uri="{FF2B5EF4-FFF2-40B4-BE49-F238E27FC236}">
                <a16:creationId xmlns:a16="http://schemas.microsoft.com/office/drawing/2014/main" id="{8B6F99C2-62FE-F327-55FD-4EB776AA8D61}"/>
              </a:ext>
            </a:extLst>
          </p:cNvPr>
          <p:cNvSpPr txBox="1"/>
          <p:nvPr/>
        </p:nvSpPr>
        <p:spPr>
          <a:xfrm>
            <a:off x="4118635" y="5679859"/>
            <a:ext cx="11174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(1/4)c</a:t>
            </a:r>
            <a:r>
              <a:rPr lang="es-ES" sz="2000" baseline="-25000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72" name="Conector recto de flecha 71">
            <a:extLst>
              <a:ext uri="{FF2B5EF4-FFF2-40B4-BE49-F238E27FC236}">
                <a16:creationId xmlns:a16="http://schemas.microsoft.com/office/drawing/2014/main" id="{A6894222-43B3-D7F1-EBEE-3711DED8D584}"/>
              </a:ext>
            </a:extLst>
          </p:cNvPr>
          <p:cNvCxnSpPr>
            <a:cxnSpLocks/>
          </p:cNvCxnSpPr>
          <p:nvPr/>
        </p:nvCxnSpPr>
        <p:spPr>
          <a:xfrm>
            <a:off x="4197521" y="608915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CuadroTexto 72">
            <a:extLst>
              <a:ext uri="{FF2B5EF4-FFF2-40B4-BE49-F238E27FC236}">
                <a16:creationId xmlns:a16="http://schemas.microsoft.com/office/drawing/2014/main" id="{B332946E-4C51-CBD0-3026-5907339DAD16}"/>
              </a:ext>
            </a:extLst>
          </p:cNvPr>
          <p:cNvSpPr txBox="1"/>
          <p:nvPr/>
        </p:nvSpPr>
        <p:spPr>
          <a:xfrm>
            <a:off x="5240201" y="5689040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2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chemeClr val="accent2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chemeClr val="accent2"/>
                </a:solidFill>
                <a:latin typeface="Comic Sans MS" panose="030F0702030302020204" pitchFamily="66" charset="0"/>
              </a:rPr>
              <a:t>+c</a:t>
            </a:r>
            <a:r>
              <a:rPr lang="es-ES" sz="2000" baseline="-25000" dirty="0">
                <a:solidFill>
                  <a:schemeClr val="accent2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74" name="Conector recto de flecha 73">
            <a:extLst>
              <a:ext uri="{FF2B5EF4-FFF2-40B4-BE49-F238E27FC236}">
                <a16:creationId xmlns:a16="http://schemas.microsoft.com/office/drawing/2014/main" id="{53BDF844-D40A-1B10-0D30-B12586333CE6}"/>
              </a:ext>
            </a:extLst>
          </p:cNvPr>
          <p:cNvCxnSpPr>
            <a:cxnSpLocks/>
          </p:cNvCxnSpPr>
          <p:nvPr/>
        </p:nvCxnSpPr>
        <p:spPr>
          <a:xfrm>
            <a:off x="5279700" y="6081777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CuadroTexto 74">
            <a:extLst>
              <a:ext uri="{FF2B5EF4-FFF2-40B4-BE49-F238E27FC236}">
                <a16:creationId xmlns:a16="http://schemas.microsoft.com/office/drawing/2014/main" id="{0D7486B0-0190-0BED-336C-1A10FA714D65}"/>
              </a:ext>
            </a:extLst>
          </p:cNvPr>
          <p:cNvSpPr txBox="1"/>
          <p:nvPr/>
        </p:nvSpPr>
        <p:spPr>
          <a:xfrm>
            <a:off x="6129735" y="5689041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latin typeface="Comic Sans MS" panose="030F0702030302020204" pitchFamily="66" charset="0"/>
              </a:rPr>
              <a:t>4</a:t>
            </a:r>
            <a:r>
              <a:rPr lang="es-ES" sz="2000" dirty="0">
                <a:latin typeface="Comic Sans MS" panose="030F0702030302020204" pitchFamily="66" charset="0"/>
              </a:rPr>
              <a:t>+2c</a:t>
            </a:r>
            <a:r>
              <a:rPr lang="es-ES" sz="2000" baseline="-25000" dirty="0"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76" name="Conector recto de flecha 75">
            <a:extLst>
              <a:ext uri="{FF2B5EF4-FFF2-40B4-BE49-F238E27FC236}">
                <a16:creationId xmlns:a16="http://schemas.microsoft.com/office/drawing/2014/main" id="{B6FBA692-DBEF-26DD-0742-795EE4B337B1}"/>
              </a:ext>
            </a:extLst>
          </p:cNvPr>
          <p:cNvCxnSpPr>
            <a:cxnSpLocks/>
          </p:cNvCxnSpPr>
          <p:nvPr/>
        </p:nvCxnSpPr>
        <p:spPr>
          <a:xfrm>
            <a:off x="6224003" y="608915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CuadroTexto 79">
            <a:extLst>
              <a:ext uri="{FF2B5EF4-FFF2-40B4-BE49-F238E27FC236}">
                <a16:creationId xmlns:a16="http://schemas.microsoft.com/office/drawing/2014/main" id="{7CB1B91C-81DF-BE33-DE30-4B497DBF1B78}"/>
              </a:ext>
            </a:extLst>
          </p:cNvPr>
          <p:cNvSpPr txBox="1"/>
          <p:nvPr/>
        </p:nvSpPr>
        <p:spPr>
          <a:xfrm>
            <a:off x="1678743" y="5786040"/>
            <a:ext cx="4475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endParaRPr lang="es-ES" sz="2800" dirty="0">
              <a:solidFill>
                <a:srgbClr val="0070C0"/>
              </a:solidFill>
            </a:endParaRPr>
          </a:p>
        </p:txBody>
      </p:sp>
      <p:sp>
        <p:nvSpPr>
          <p:cNvPr id="86" name="Abrir corchete 85">
            <a:extLst>
              <a:ext uri="{FF2B5EF4-FFF2-40B4-BE49-F238E27FC236}">
                <a16:creationId xmlns:a16="http://schemas.microsoft.com/office/drawing/2014/main" id="{EA7C8F8A-4945-1FD0-F00A-8C94C16B6FBA}"/>
              </a:ext>
            </a:extLst>
          </p:cNvPr>
          <p:cNvSpPr/>
          <p:nvPr/>
        </p:nvSpPr>
        <p:spPr>
          <a:xfrm>
            <a:off x="7283605" y="5576947"/>
            <a:ext cx="70783" cy="1090800"/>
          </a:xfrm>
          <a:prstGeom prst="lef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7" name="Cerrar corchete 86">
            <a:extLst>
              <a:ext uri="{FF2B5EF4-FFF2-40B4-BE49-F238E27FC236}">
                <a16:creationId xmlns:a16="http://schemas.microsoft.com/office/drawing/2014/main" id="{BE7183B4-5CA1-2961-5312-0640720E4777}"/>
              </a:ext>
            </a:extLst>
          </p:cNvPr>
          <p:cNvSpPr/>
          <p:nvPr/>
        </p:nvSpPr>
        <p:spPr>
          <a:xfrm>
            <a:off x="8932907" y="5576947"/>
            <a:ext cx="70783" cy="1090800"/>
          </a:xfrm>
          <a:prstGeom prst="righ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8" name="CuadroTexto 87">
            <a:extLst>
              <a:ext uri="{FF2B5EF4-FFF2-40B4-BE49-F238E27FC236}">
                <a16:creationId xmlns:a16="http://schemas.microsoft.com/office/drawing/2014/main" id="{D2AA60A5-8B6C-1C05-204F-FB14B4300977}"/>
              </a:ext>
            </a:extLst>
          </p:cNvPr>
          <p:cNvSpPr txBox="1"/>
          <p:nvPr/>
        </p:nvSpPr>
        <p:spPr>
          <a:xfrm>
            <a:off x="7267981" y="5544416"/>
            <a:ext cx="2488837" cy="150810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1  0   0   0</a:t>
            </a:r>
          </a:p>
          <a:p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3  1   0   0</a:t>
            </a:r>
          </a:p>
          <a:p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1   1  0   0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89" name="CuadroTexto 88">
            <a:extLst>
              <a:ext uri="{FF2B5EF4-FFF2-40B4-BE49-F238E27FC236}">
                <a16:creationId xmlns:a16="http://schemas.microsoft.com/office/drawing/2014/main" id="{EA003379-960F-B221-9DBA-EA31797FC216}"/>
              </a:ext>
            </a:extLst>
          </p:cNvPr>
          <p:cNvSpPr txBox="1"/>
          <p:nvPr/>
        </p:nvSpPr>
        <p:spPr>
          <a:xfrm>
            <a:off x="9035756" y="5755805"/>
            <a:ext cx="21884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</a:rPr>
              <a:t>= 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X</a:t>
            </a:r>
            <a:r>
              <a:rPr lang="es-ES" sz="2800" baseline="30000" dirty="0">
                <a:solidFill>
                  <a:srgbClr val="7030A0"/>
                </a:solidFill>
                <a:latin typeface="Comic Sans MS" panose="030F0702030302020204" pitchFamily="66" charset="0"/>
              </a:rPr>
              <a:t>T 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,  </a:t>
            </a:r>
            <a:r>
              <a:rPr lang="es-ES" sz="28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m.e.c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99960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3" grpId="0"/>
      <p:bldP spid="26" grpId="0"/>
      <p:bldP spid="37" grpId="0" animBg="1"/>
      <p:bldP spid="40" grpId="0" animBg="1"/>
      <p:bldP spid="41" grpId="0"/>
      <p:bldP spid="46" grpId="0"/>
      <p:bldP spid="47" grpId="0" animBg="1"/>
      <p:bldP spid="48" grpId="0" animBg="1"/>
      <p:bldP spid="49" grpId="0"/>
      <p:bldP spid="51" grpId="0" animBg="1"/>
      <p:bldP spid="52" grpId="0" animBg="1"/>
      <p:bldP spid="53" grpId="0"/>
      <p:bldP spid="54" grpId="0"/>
      <p:bldP spid="56" grpId="0"/>
      <p:bldP spid="58" grpId="0" animBg="1"/>
      <p:bldP spid="59" grpId="0" animBg="1"/>
      <p:bldP spid="60" grpId="0"/>
      <p:bldP spid="64" grpId="0"/>
      <p:bldP spid="65" grpId="0"/>
      <p:bldP spid="66" grpId="0"/>
      <p:bldP spid="67" grpId="0"/>
      <p:bldP spid="69" grpId="0"/>
      <p:bldP spid="71" grpId="0"/>
      <p:bldP spid="73" grpId="0"/>
      <p:bldP spid="75" grpId="0"/>
      <p:bldP spid="80" grpId="0"/>
      <p:bldP spid="86" grpId="0" animBg="1"/>
      <p:bldP spid="87" grpId="0" animBg="1"/>
      <p:bldP spid="88" grpId="0"/>
      <p:bldP spid="8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712CCC-ADA0-2C9D-51E7-970B1312AA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6C62CB-F4CA-4DBC-2C12-66E80244A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571" y="439838"/>
            <a:ext cx="11553529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dirty="0">
                <a:solidFill>
                  <a:srgbClr val="7030A0"/>
                </a:solidFill>
              </a:rPr>
              <a:t>Per a començar:  </a:t>
            </a:r>
            <a:r>
              <a:rPr lang="es-ES" i="1" dirty="0" err="1">
                <a:solidFill>
                  <a:srgbClr val="7030A0"/>
                </a:solidFill>
              </a:rPr>
              <a:t>m.e.f</a:t>
            </a:r>
            <a:r>
              <a:rPr lang="es-ES" i="1" dirty="0">
                <a:solidFill>
                  <a:srgbClr val="7030A0"/>
                </a:solidFill>
              </a:rPr>
              <a:t>.  i  </a:t>
            </a:r>
            <a:r>
              <a:rPr lang="es-ES" i="1" dirty="0" err="1">
                <a:solidFill>
                  <a:srgbClr val="7030A0"/>
                </a:solidFill>
              </a:rPr>
              <a:t>m.e.r.f</a:t>
            </a:r>
            <a:r>
              <a:rPr lang="es-ES" i="1" dirty="0">
                <a:solidFill>
                  <a:srgbClr val="7030A0"/>
                </a:solidFill>
              </a:rPr>
              <a:t>.</a:t>
            </a: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0284A134-6487-5D0C-4DC4-4B8BBBE0FC22}"/>
              </a:ext>
            </a:extLst>
          </p:cNvPr>
          <p:cNvSpPr/>
          <p:nvPr/>
        </p:nvSpPr>
        <p:spPr>
          <a:xfrm>
            <a:off x="274888" y="1436755"/>
            <a:ext cx="11642213" cy="5242692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Marcador de contenido 7">
            <a:extLst>
              <a:ext uri="{FF2B5EF4-FFF2-40B4-BE49-F238E27FC236}">
                <a16:creationId xmlns:a16="http://schemas.microsoft.com/office/drawing/2014/main" id="{6F92F9CD-C096-CD34-52BA-A266ECEC96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571" y="1586936"/>
            <a:ext cx="11553530" cy="22718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Una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donada es </a:t>
            </a:r>
            <a:r>
              <a:rPr lang="es-ES" sz="2700" dirty="0" err="1">
                <a:latin typeface="Comic Sans MS" panose="030F0702030302020204" pitchFamily="66" charset="0"/>
              </a:rPr>
              <a:t>diu</a:t>
            </a:r>
            <a:r>
              <a:rPr lang="es-ES" sz="2700" dirty="0">
                <a:latin typeface="Comic Sans MS" panose="030F0702030302020204" pitchFamily="66" charset="0"/>
              </a:rPr>
              <a:t> que és una 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matriu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esglaonada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per files </a:t>
            </a:r>
          </a:p>
          <a:p>
            <a:pPr marL="0" indent="0">
              <a:buNone/>
            </a:pP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(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m.e.f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.)</a:t>
            </a:r>
            <a:r>
              <a:rPr lang="es-ES" sz="27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si es </a:t>
            </a:r>
            <a:r>
              <a:rPr lang="es-ES" sz="2700" dirty="0" err="1">
                <a:latin typeface="Comic Sans MS" panose="030F0702030302020204" pitchFamily="66" charset="0"/>
              </a:rPr>
              <a:t>compleixen</a:t>
            </a:r>
            <a:r>
              <a:rPr lang="es-ES" sz="2700" dirty="0">
                <a:latin typeface="Comic Sans MS" panose="030F0702030302020204" pitchFamily="66" charset="0"/>
              </a:rPr>
              <a:t> les 2 </a:t>
            </a:r>
            <a:r>
              <a:rPr lang="es-ES" sz="2700" dirty="0" err="1">
                <a:latin typeface="Comic Sans MS" panose="030F0702030302020204" pitchFamily="66" charset="0"/>
              </a:rPr>
              <a:t>següents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condicions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  <a:p>
            <a:pPr marL="0" indent="0">
              <a:buNone/>
            </a:pPr>
            <a:r>
              <a:rPr lang="es-ES" sz="3200" dirty="0">
                <a:latin typeface="Comic Sans MS" panose="030F0702030302020204" pitchFamily="66" charset="0"/>
              </a:rPr>
              <a:t>  </a:t>
            </a:r>
            <a:r>
              <a:rPr lang="es-ES" sz="3200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sz="3200" b="1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E176E4A-9730-7631-B49F-F6FC7F5AE013}"/>
              </a:ext>
            </a:extLst>
          </p:cNvPr>
          <p:cNvSpPr txBox="1"/>
          <p:nvPr/>
        </p:nvSpPr>
        <p:spPr>
          <a:xfrm>
            <a:off x="711068" y="2935502"/>
            <a:ext cx="1120603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➊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Totes les files plenes de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zeros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(files </a:t>
            </a:r>
            <a:r>
              <a:rPr lang="es-ES" sz="2700" i="1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nul∙les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 es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troben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en la   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part inferior de la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matriu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(si la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matriu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no té files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nul∙les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,  </a:t>
            </a:r>
          </a:p>
          <a:p>
            <a:pPr marL="0" indent="0">
              <a:buNone/>
            </a:pP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aquesta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condició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no es té en compte).</a:t>
            </a:r>
          </a:p>
          <a:p>
            <a:pPr marL="0" indent="0">
              <a:buNone/>
            </a:pPr>
            <a:r>
              <a:rPr lang="es-ES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b="1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7C53191-43FF-DA83-9341-A01C4BBEF4F1}"/>
              </a:ext>
            </a:extLst>
          </p:cNvPr>
          <p:cNvSpPr txBox="1"/>
          <p:nvPr/>
        </p:nvSpPr>
        <p:spPr>
          <a:xfrm>
            <a:off x="628774" y="4782161"/>
            <a:ext cx="10769851" cy="2046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➋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Per a cada fila no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nul∙la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,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el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seu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primer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element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no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nul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des de 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l’esquerra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(el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seu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pivot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 està a la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dreta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del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pivot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de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qualsevol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fila per sobre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(si la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matriu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té menys de 2 files no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nul∙les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, </a:t>
            </a:r>
          </a:p>
          <a:p>
            <a:pPr marL="0" indent="0">
              <a:buNone/>
            </a:pP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aquesta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condició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no es té en compte).</a:t>
            </a:r>
          </a:p>
          <a:p>
            <a:pPr marL="0" indent="0">
              <a:buNone/>
            </a:pPr>
            <a:r>
              <a:rPr lang="es-ES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1379009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AFEDB5-7338-B939-A680-3844148761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380" y="125782"/>
            <a:ext cx="11843239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dirty="0">
                <a:solidFill>
                  <a:srgbClr val="7030A0"/>
                </a:solidFill>
              </a:rPr>
              <a:t>…el </a:t>
            </a:r>
            <a:r>
              <a:rPr lang="es-ES" dirty="0" err="1">
                <a:solidFill>
                  <a:srgbClr val="7030A0"/>
                </a:solidFill>
              </a:rPr>
              <a:t>mètode</a:t>
            </a:r>
            <a:r>
              <a:rPr lang="es-ES" dirty="0">
                <a:solidFill>
                  <a:srgbClr val="7030A0"/>
                </a:solidFill>
              </a:rPr>
              <a:t> de Gauss per a </a:t>
            </a:r>
            <a:r>
              <a:rPr lang="es-ES" i="1" dirty="0" err="1">
                <a:solidFill>
                  <a:srgbClr val="7030A0"/>
                </a:solidFill>
              </a:rPr>
              <a:t>columnes</a:t>
            </a:r>
            <a:endParaRPr lang="es-ES" i="1" dirty="0">
              <a:solidFill>
                <a:srgbClr val="7030A0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A1DBE4D0-C76F-170C-4904-731F79F2C6FD}"/>
              </a:ext>
            </a:extLst>
          </p:cNvPr>
          <p:cNvSpPr txBox="1"/>
          <p:nvPr/>
        </p:nvSpPr>
        <p:spPr>
          <a:xfrm>
            <a:off x="459436" y="1080806"/>
            <a:ext cx="112731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</a:t>
            </a:r>
            <a:r>
              <a:rPr lang="es-ES" sz="2700" b="1" i="1" u="sng" dirty="0" err="1">
                <a:latin typeface="Comic Sans MS" panose="030F0702030302020204" pitchFamily="66" charset="0"/>
              </a:rPr>
              <a:t>Observació</a:t>
            </a:r>
            <a:r>
              <a:rPr lang="es-ES" sz="2700" b="1" i="1" u="sng" dirty="0">
                <a:latin typeface="Comic Sans MS" panose="030F0702030302020204" pitchFamily="66" charset="0"/>
              </a:rPr>
              <a:t> </a:t>
            </a:r>
            <a:r>
              <a:rPr lang="es-ES" sz="2700" b="1" i="1" u="sng" dirty="0" err="1">
                <a:latin typeface="Comic Sans MS" panose="030F0702030302020204" pitchFamily="66" charset="0"/>
              </a:rPr>
              <a:t>important</a:t>
            </a:r>
            <a:r>
              <a:rPr lang="es-ES" sz="2700" dirty="0">
                <a:latin typeface="Comic Sans MS" panose="030F0702030302020204" pitchFamily="66" charset="0"/>
              </a:rPr>
              <a:t>.  </a:t>
            </a:r>
            <a:r>
              <a:rPr lang="es-ES" sz="2700" i="1" dirty="0">
                <a:latin typeface="Comic Sans MS" panose="030F0702030302020204" pitchFamily="66" charset="0"/>
              </a:rPr>
              <a:t>Algunes</a:t>
            </a:r>
            <a:r>
              <a:rPr lang="es-ES" sz="2700" dirty="0">
                <a:latin typeface="Comic Sans MS" panose="030F0702030302020204" pitchFamily="66" charset="0"/>
              </a:rPr>
              <a:t> de las </a:t>
            </a:r>
            <a:r>
              <a:rPr lang="es-ES" sz="2700" dirty="0" err="1">
                <a:latin typeface="Comic Sans MS" panose="030F0702030302020204" pitchFamily="66" charset="0"/>
              </a:rPr>
              <a:t>afirmacions</a:t>
            </a:r>
            <a:r>
              <a:rPr lang="es-ES" sz="2700" dirty="0">
                <a:latin typeface="Comic Sans MS" panose="030F0702030302020204" pitchFamily="66" charset="0"/>
              </a:rPr>
              <a:t> que </a:t>
            </a:r>
            <a:r>
              <a:rPr lang="es-ES" sz="2700" dirty="0" err="1">
                <a:latin typeface="Comic Sans MS" panose="030F0702030302020204" pitchFamily="66" charset="0"/>
              </a:rPr>
              <a:t>s’han</a:t>
            </a:r>
            <a:r>
              <a:rPr lang="es-ES" sz="2700" dirty="0">
                <a:latin typeface="Comic Sans MS" panose="030F0702030302020204" pitchFamily="66" charset="0"/>
              </a:rPr>
              <a:t> fet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en </a:t>
            </a:r>
            <a:r>
              <a:rPr lang="es-ES" sz="2700" dirty="0" err="1">
                <a:latin typeface="Comic Sans MS" panose="030F0702030302020204" pitchFamily="66" charset="0"/>
              </a:rPr>
              <a:t>relació</a:t>
            </a:r>
            <a:r>
              <a:rPr lang="es-ES" sz="2700" dirty="0">
                <a:latin typeface="Comic Sans MS" panose="030F0702030302020204" pitchFamily="66" charset="0"/>
              </a:rPr>
              <a:t> al </a:t>
            </a:r>
            <a:r>
              <a:rPr lang="es-ES" sz="2700" dirty="0" err="1">
                <a:latin typeface="Comic Sans MS" panose="030F0702030302020204" pitchFamily="66" charset="0"/>
              </a:rPr>
              <a:t>mètode</a:t>
            </a:r>
            <a:r>
              <a:rPr lang="es-ES" sz="2700" dirty="0">
                <a:latin typeface="Comic Sans MS" panose="030F0702030302020204" pitchFamily="66" charset="0"/>
              </a:rPr>
              <a:t> de Gauss (i la </a:t>
            </a:r>
            <a:r>
              <a:rPr lang="es-ES" sz="2700" dirty="0" err="1">
                <a:latin typeface="Comic Sans MS" panose="030F0702030302020204" pitchFamily="66" charset="0"/>
              </a:rPr>
              <a:t>seves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utilitats</a:t>
            </a:r>
            <a:r>
              <a:rPr lang="es-ES" sz="2700" dirty="0">
                <a:latin typeface="Comic Sans MS" panose="030F0702030302020204" pitchFamily="66" charset="0"/>
              </a:rPr>
              <a:t>) </a:t>
            </a:r>
            <a:r>
              <a:rPr lang="es-ES" sz="27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deixen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de ser </a:t>
            </a:r>
          </a:p>
          <a:p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certes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quan </a:t>
            </a:r>
            <a:r>
              <a:rPr lang="es-ES" sz="27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s’apliquen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al </a:t>
            </a:r>
            <a:r>
              <a:rPr lang="es-ES" sz="27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mateix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temps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o.e.f.’s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i </a:t>
            </a:r>
            <a:r>
              <a:rPr lang="es-ES" sz="27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o.e.c.’s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sobre una </a:t>
            </a:r>
          </a:p>
          <a:p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matriu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donada A. 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444C97B-2324-AFF7-B228-20BE4C83DEA8}"/>
              </a:ext>
            </a:extLst>
          </p:cNvPr>
          <p:cNvSpPr txBox="1"/>
          <p:nvPr/>
        </p:nvSpPr>
        <p:spPr>
          <a:xfrm>
            <a:off x="459436" y="2915784"/>
            <a:ext cx="112731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</a:t>
            </a:r>
            <a:r>
              <a:rPr lang="es-ES" sz="2700" dirty="0">
                <a:latin typeface="Comic Sans MS" panose="030F0702030302020204" pitchFamily="66" charset="0"/>
              </a:rPr>
              <a:t>Malgrat </a:t>
            </a:r>
            <a:r>
              <a:rPr lang="es-ES" sz="2700" dirty="0" err="1">
                <a:latin typeface="Comic Sans MS" panose="030F0702030302020204" pitchFamily="66" charset="0"/>
              </a:rPr>
              <a:t>aquest</a:t>
            </a:r>
            <a:r>
              <a:rPr lang="es-ES" sz="2700" dirty="0">
                <a:latin typeface="Comic Sans MS" panose="030F0702030302020204" pitchFamily="66" charset="0"/>
              </a:rPr>
              <a:t> fet no es tracta en </a:t>
            </a:r>
            <a:r>
              <a:rPr lang="es-ES" sz="2700" dirty="0" err="1">
                <a:latin typeface="Comic Sans MS" panose="030F0702030302020204" pitchFamily="66" charset="0"/>
              </a:rPr>
              <a:t>aquest</a:t>
            </a:r>
            <a:r>
              <a:rPr lang="es-ES" sz="2700" dirty="0">
                <a:latin typeface="Comic Sans MS" panose="030F0702030302020204" pitchFamily="66" charset="0"/>
              </a:rPr>
              <a:t> document, val la pena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senyalar</a:t>
            </a:r>
            <a:r>
              <a:rPr lang="es-ES" sz="2700" dirty="0">
                <a:latin typeface="Comic Sans MS" panose="030F0702030302020204" pitchFamily="66" charset="0"/>
              </a:rPr>
              <a:t>, a </a:t>
            </a:r>
            <a:r>
              <a:rPr lang="es-ES" sz="2700" dirty="0" err="1">
                <a:latin typeface="Comic Sans MS" panose="030F0702030302020204" pitchFamily="66" charset="0"/>
              </a:rPr>
              <a:t>mode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d’exemple</a:t>
            </a:r>
            <a:r>
              <a:rPr lang="es-ES" sz="2700" dirty="0">
                <a:latin typeface="Comic Sans MS" panose="030F0702030302020204" pitchFamily="66" charset="0"/>
              </a:rPr>
              <a:t>, que: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F21AFFF5-5AF8-6E9F-092A-ECEA2A3606C3}"/>
              </a:ext>
            </a:extLst>
          </p:cNvPr>
          <p:cNvSpPr txBox="1"/>
          <p:nvPr/>
        </p:nvSpPr>
        <p:spPr>
          <a:xfrm>
            <a:off x="459436" y="4022869"/>
            <a:ext cx="11467093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</a:t>
            </a:r>
            <a:r>
              <a:rPr lang="es-ES" sz="2700" dirty="0">
                <a:latin typeface="Comic Sans MS" panose="030F0702030302020204" pitchFamily="66" charset="0"/>
              </a:rPr>
              <a:t>- Per a calcular el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rang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de A </a:t>
            </a:r>
            <a:r>
              <a:rPr lang="es-ES" sz="2700" b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sí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es poden aplicar al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mateix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temps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o.e.f.’s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i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o.e.c.’s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 fins arribar a una </a:t>
            </a:r>
            <a:r>
              <a:rPr lang="es-ES" sz="2700" dirty="0" err="1">
                <a:latin typeface="Comic Sans MS" panose="030F0702030302020204" pitchFamily="66" charset="0"/>
              </a:rPr>
              <a:t>m.e.f</a:t>
            </a:r>
            <a:r>
              <a:rPr lang="es-ES" sz="2700" dirty="0">
                <a:latin typeface="Comic Sans MS" panose="030F0702030302020204" pitchFamily="66" charset="0"/>
              </a:rPr>
              <a:t>. (i </a:t>
            </a:r>
            <a:r>
              <a:rPr lang="es-ES" sz="2700" dirty="0" err="1">
                <a:latin typeface="Comic Sans MS" panose="030F0702030302020204" pitchFamily="66" charset="0"/>
              </a:rPr>
              <a:t>rang</a:t>
            </a:r>
            <a:r>
              <a:rPr lang="es-ES" sz="2700" dirty="0">
                <a:latin typeface="Comic Sans MS" panose="030F0702030302020204" pitchFamily="66" charset="0"/>
              </a:rPr>
              <a:t>(A)=nombre de files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no </a:t>
            </a:r>
            <a:r>
              <a:rPr lang="es-ES" sz="2700" dirty="0" err="1">
                <a:latin typeface="Comic Sans MS" panose="030F0702030302020204" pitchFamily="66" charset="0"/>
              </a:rPr>
              <a:t>nul∙les</a:t>
            </a:r>
            <a:r>
              <a:rPr lang="es-ES" sz="2700" dirty="0">
                <a:latin typeface="Comic Sans MS" panose="030F0702030302020204" pitchFamily="66" charset="0"/>
              </a:rPr>
              <a:t> de la </a:t>
            </a:r>
            <a:r>
              <a:rPr lang="es-ES" sz="2700" dirty="0" err="1">
                <a:latin typeface="Comic Sans MS" panose="030F0702030302020204" pitchFamily="66" charset="0"/>
              </a:rPr>
              <a:t>m.e.f</a:t>
            </a:r>
            <a:r>
              <a:rPr lang="es-ES" sz="2700" dirty="0">
                <a:latin typeface="Comic Sans MS" panose="030F0702030302020204" pitchFamily="66" charset="0"/>
              </a:rPr>
              <a:t>) o a una </a:t>
            </a:r>
            <a:r>
              <a:rPr lang="es-ES" sz="2700" dirty="0" err="1">
                <a:latin typeface="Comic Sans MS" panose="030F0702030302020204" pitchFamily="66" charset="0"/>
              </a:rPr>
              <a:t>m.e.c</a:t>
            </a:r>
            <a:r>
              <a:rPr lang="es-ES" sz="2700" dirty="0">
                <a:latin typeface="Comic Sans MS" panose="030F0702030302020204" pitchFamily="66" charset="0"/>
              </a:rPr>
              <a:t>. (i </a:t>
            </a:r>
            <a:r>
              <a:rPr lang="es-ES" sz="2700" dirty="0" err="1">
                <a:latin typeface="Comic Sans MS" panose="030F0702030302020204" pitchFamily="66" charset="0"/>
              </a:rPr>
              <a:t>rang</a:t>
            </a:r>
            <a:r>
              <a:rPr lang="es-ES" sz="2700" dirty="0">
                <a:latin typeface="Comic Sans MS" panose="030F0702030302020204" pitchFamily="66" charset="0"/>
              </a:rPr>
              <a:t>(A)=nombre de </a:t>
            </a:r>
            <a:r>
              <a:rPr lang="es-ES" sz="2700" dirty="0" err="1">
                <a:latin typeface="Comic Sans MS" panose="030F0702030302020204" pitchFamily="66" charset="0"/>
              </a:rPr>
              <a:t>columnes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no </a:t>
            </a:r>
            <a:r>
              <a:rPr lang="es-ES" sz="2700">
                <a:latin typeface="Comic Sans MS" panose="030F0702030302020204" pitchFamily="66" charset="0"/>
              </a:rPr>
              <a:t>nul∙les</a:t>
            </a:r>
            <a:r>
              <a:rPr lang="es-ES" sz="2700" dirty="0">
                <a:latin typeface="Comic Sans MS" panose="030F0702030302020204" pitchFamily="66" charset="0"/>
              </a:rPr>
              <a:t> de la </a:t>
            </a:r>
            <a:r>
              <a:rPr lang="es-ES" sz="2700" dirty="0" err="1">
                <a:latin typeface="Comic Sans MS" panose="030F0702030302020204" pitchFamily="66" charset="0"/>
              </a:rPr>
              <a:t>m.e.c</a:t>
            </a:r>
            <a:r>
              <a:rPr lang="es-ES" sz="2700" dirty="0">
                <a:latin typeface="Comic Sans MS" panose="030F0702030302020204" pitchFamily="66" charset="0"/>
              </a:rPr>
              <a:t>.).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38939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DBEE40-334D-9C39-4F47-2B37785942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760324-958C-78DC-E68C-184A4D6CE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380" y="125782"/>
            <a:ext cx="11843239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dirty="0">
                <a:solidFill>
                  <a:srgbClr val="7030A0"/>
                </a:solidFill>
              </a:rPr>
              <a:t>…el </a:t>
            </a:r>
            <a:r>
              <a:rPr lang="es-ES" dirty="0" err="1">
                <a:solidFill>
                  <a:srgbClr val="7030A0"/>
                </a:solidFill>
              </a:rPr>
              <a:t>mètode</a:t>
            </a:r>
            <a:r>
              <a:rPr lang="es-ES" dirty="0">
                <a:solidFill>
                  <a:srgbClr val="7030A0"/>
                </a:solidFill>
              </a:rPr>
              <a:t> de Gauss per a </a:t>
            </a:r>
            <a:r>
              <a:rPr lang="es-ES" i="1" dirty="0" err="1">
                <a:solidFill>
                  <a:srgbClr val="7030A0"/>
                </a:solidFill>
              </a:rPr>
              <a:t>columnes</a:t>
            </a:r>
            <a:endParaRPr lang="es-ES" i="1" dirty="0">
              <a:solidFill>
                <a:srgbClr val="7030A0"/>
              </a:solidFill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2E8E3A8-7E91-4E84-1AE7-ECE0F84AB553}"/>
              </a:ext>
            </a:extLst>
          </p:cNvPr>
          <p:cNvSpPr txBox="1"/>
          <p:nvPr/>
        </p:nvSpPr>
        <p:spPr>
          <a:xfrm>
            <a:off x="514852" y="3350343"/>
            <a:ext cx="11467093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</a:t>
            </a:r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</a:t>
            </a:r>
            <a:r>
              <a:rPr lang="es-ES" sz="2700" dirty="0">
                <a:latin typeface="Comic Sans MS" panose="030F0702030302020204" pitchFamily="66" charset="0"/>
              </a:rPr>
              <a:t>▫Si A </a:t>
            </a:r>
            <a:r>
              <a:rPr lang="es-ES" sz="2700" dirty="0" err="1">
                <a:latin typeface="Comic Sans MS" panose="030F0702030302020204" pitchFamily="66" charset="0"/>
              </a:rPr>
              <a:t>s’ha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definit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posant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els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generadors</a:t>
            </a:r>
            <a:r>
              <a:rPr lang="es-ES" sz="2700" dirty="0">
                <a:latin typeface="Comic Sans MS" panose="030F0702030302020204" pitchFamily="66" charset="0"/>
              </a:rPr>
              <a:t> de F </a:t>
            </a:r>
            <a:r>
              <a:rPr lang="es-ES" sz="2700" i="1" dirty="0">
                <a:latin typeface="Comic Sans MS" panose="030F0702030302020204" pitchFamily="66" charset="0"/>
              </a:rPr>
              <a:t>per </a:t>
            </a:r>
            <a:r>
              <a:rPr lang="es-ES" sz="2700" i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columnes</a:t>
            </a:r>
            <a:r>
              <a:rPr lang="es-ES" sz="2700" i="1" dirty="0">
                <a:latin typeface="Comic Sans MS" panose="030F0702030302020204" pitchFamily="66" charset="0"/>
              </a:rPr>
              <a:t>,</a:t>
            </a:r>
          </a:p>
          <a:p>
            <a:r>
              <a:rPr lang="es-ES" sz="2700" i="1" dirty="0">
                <a:latin typeface="Comic Sans MS" panose="030F0702030302020204" pitchFamily="66" charset="0"/>
              </a:rPr>
              <a:t>     </a:t>
            </a:r>
            <a:r>
              <a:rPr lang="es-ES" sz="2700" dirty="0" err="1">
                <a:latin typeface="Comic Sans MS" panose="030F0702030302020204" pitchFamily="66" charset="0"/>
              </a:rPr>
              <a:t>llavors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únicament</a:t>
            </a:r>
            <a:r>
              <a:rPr lang="es-ES" sz="2700" dirty="0">
                <a:latin typeface="Comic Sans MS" panose="030F0702030302020204" pitchFamily="66" charset="0"/>
              </a:rPr>
              <a:t> es poden aplicar </a:t>
            </a:r>
            <a:r>
              <a:rPr lang="es-ES" sz="2700" dirty="0" err="1">
                <a:latin typeface="Comic Sans MS" panose="030F0702030302020204" pitchFamily="66" charset="0"/>
              </a:rPr>
              <a:t>o.e.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c</a:t>
            </a:r>
            <a:r>
              <a:rPr lang="es-ES" sz="2700" dirty="0" err="1">
                <a:latin typeface="Comic Sans MS" panose="030F0702030302020204" pitchFamily="66" charset="0"/>
              </a:rPr>
              <a:t>.’s</a:t>
            </a:r>
            <a:r>
              <a:rPr lang="es-ES" sz="2700" dirty="0">
                <a:latin typeface="Comic Sans MS" panose="030F0702030302020204" pitchFamily="66" charset="0"/>
              </a:rPr>
              <a:t> sobre A </a:t>
            </a:r>
            <a:r>
              <a:rPr lang="es-ES" sz="2700" dirty="0" err="1">
                <a:latin typeface="Comic Sans MS" panose="030F0702030302020204" pitchFamily="66" charset="0"/>
              </a:rPr>
              <a:t>fins</a:t>
            </a:r>
            <a:r>
              <a:rPr lang="es-ES" sz="2700" dirty="0">
                <a:latin typeface="Comic Sans MS" panose="030F0702030302020204" pitchFamily="66" charset="0"/>
              </a:rPr>
              <a:t> arribar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a una </a:t>
            </a:r>
            <a:r>
              <a:rPr lang="es-ES" sz="2700" dirty="0" err="1">
                <a:latin typeface="Comic Sans MS" panose="030F0702030302020204" pitchFamily="66" charset="0"/>
              </a:rPr>
              <a:t>m.e.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c</a:t>
            </a:r>
            <a:r>
              <a:rPr lang="es-ES" sz="2700" dirty="0">
                <a:latin typeface="Comic Sans MS" panose="030F0702030302020204" pitchFamily="66" charset="0"/>
              </a:rPr>
              <a:t>.: la base la formen les 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columnes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 no 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nul∙les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 de la 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m.e.c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5A4022D-3773-8DA4-09A7-B225949D03F9}"/>
              </a:ext>
            </a:extLst>
          </p:cNvPr>
          <p:cNvSpPr txBox="1"/>
          <p:nvPr/>
        </p:nvSpPr>
        <p:spPr>
          <a:xfrm>
            <a:off x="514852" y="1314082"/>
            <a:ext cx="11467093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</a:t>
            </a:r>
            <a:r>
              <a:rPr lang="es-ES" sz="2700" dirty="0">
                <a:latin typeface="Comic Sans MS" panose="030F0702030302020204" pitchFamily="66" charset="0"/>
              </a:rPr>
              <a:t>- Per a </a:t>
            </a:r>
            <a:r>
              <a:rPr lang="es-ES" sz="2700" dirty="0" err="1">
                <a:latin typeface="Comic Sans MS" panose="030F0702030302020204" pitchFamily="66" charset="0"/>
              </a:rPr>
              <a:t>trobar</a:t>
            </a:r>
            <a:r>
              <a:rPr lang="es-ES" sz="2700" dirty="0">
                <a:latin typeface="Comic Sans MS" panose="030F0702030302020204" pitchFamily="66" charset="0"/>
              </a:rPr>
              <a:t> una 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base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d’un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subespai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vectorial F de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K</a:t>
            </a:r>
            <a:r>
              <a:rPr lang="es-ES" sz="2700" i="1" baseline="30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n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</a:t>
            </a:r>
            <a:r>
              <a:rPr lang="es-ES" sz="2700" dirty="0">
                <a:latin typeface="Comic Sans MS" panose="030F0702030302020204" pitchFamily="66" charset="0"/>
              </a:rPr>
              <a:t>▫Si A </a:t>
            </a:r>
            <a:r>
              <a:rPr lang="es-ES" sz="2700" dirty="0" err="1">
                <a:latin typeface="Comic Sans MS" panose="030F0702030302020204" pitchFamily="66" charset="0"/>
              </a:rPr>
              <a:t>s’ha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definit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posant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els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generadors</a:t>
            </a:r>
            <a:r>
              <a:rPr lang="es-ES" sz="2700" dirty="0">
                <a:latin typeface="Comic Sans MS" panose="030F0702030302020204" pitchFamily="66" charset="0"/>
              </a:rPr>
              <a:t> de F </a:t>
            </a:r>
            <a:r>
              <a:rPr lang="es-ES" sz="2700" i="1" dirty="0">
                <a:latin typeface="Comic Sans MS" panose="030F0702030302020204" pitchFamily="66" charset="0"/>
              </a:rPr>
              <a:t>per </a:t>
            </a:r>
            <a:r>
              <a:rPr lang="es-ES" sz="2700" i="1" dirty="0">
                <a:solidFill>
                  <a:schemeClr val="accent2"/>
                </a:solidFill>
                <a:latin typeface="Comic Sans MS" panose="030F0702030302020204" pitchFamily="66" charset="0"/>
              </a:rPr>
              <a:t>files</a:t>
            </a:r>
            <a:r>
              <a:rPr lang="es-ES" sz="2700" i="1" dirty="0">
                <a:latin typeface="Comic Sans MS" panose="030F0702030302020204" pitchFamily="66" charset="0"/>
              </a:rPr>
              <a:t>, </a:t>
            </a:r>
            <a:r>
              <a:rPr lang="es-ES" sz="2700" i="1" dirty="0" err="1">
                <a:latin typeface="Comic Sans MS" panose="030F0702030302020204" pitchFamily="66" charset="0"/>
              </a:rPr>
              <a:t>llavor</a:t>
            </a:r>
            <a:r>
              <a:rPr lang="es-ES" sz="2700" dirty="0" err="1">
                <a:latin typeface="Comic Sans MS" panose="030F0702030302020204" pitchFamily="66" charset="0"/>
              </a:rPr>
              <a:t>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i="1" dirty="0">
                <a:latin typeface="Comic Sans MS" panose="030F0702030302020204" pitchFamily="66" charset="0"/>
              </a:rPr>
              <a:t>     </a:t>
            </a:r>
            <a:r>
              <a:rPr lang="es-ES" sz="2700" i="1" dirty="0" err="1">
                <a:latin typeface="Comic Sans MS" panose="030F0702030302020204" pitchFamily="66" charset="0"/>
              </a:rPr>
              <a:t>únicament</a:t>
            </a:r>
            <a:r>
              <a:rPr lang="es-ES" sz="2700" dirty="0">
                <a:latin typeface="Comic Sans MS" panose="030F0702030302020204" pitchFamily="66" charset="0"/>
              </a:rPr>
              <a:t> es poden aplicar </a:t>
            </a:r>
            <a:r>
              <a:rPr lang="es-ES" sz="2700" dirty="0" err="1">
                <a:latin typeface="Comic Sans MS" panose="030F0702030302020204" pitchFamily="66" charset="0"/>
              </a:rPr>
              <a:t>o.e.</a:t>
            </a:r>
            <a:r>
              <a:rPr lang="es-ES" sz="2700" dirty="0" err="1">
                <a:solidFill>
                  <a:schemeClr val="accent2"/>
                </a:solidFill>
                <a:latin typeface="Comic Sans MS" panose="030F0702030302020204" pitchFamily="66" charset="0"/>
              </a:rPr>
              <a:t>f</a:t>
            </a:r>
            <a:r>
              <a:rPr lang="es-ES" sz="2700" dirty="0" err="1">
                <a:latin typeface="Comic Sans MS" panose="030F0702030302020204" pitchFamily="66" charset="0"/>
              </a:rPr>
              <a:t>.’s</a:t>
            </a:r>
            <a:r>
              <a:rPr lang="es-ES" sz="2700" dirty="0">
                <a:latin typeface="Comic Sans MS" panose="030F0702030302020204" pitchFamily="66" charset="0"/>
              </a:rPr>
              <a:t> sobre A </a:t>
            </a:r>
            <a:r>
              <a:rPr lang="es-ES" sz="2700" dirty="0" err="1">
                <a:latin typeface="Comic Sans MS" panose="030F0702030302020204" pitchFamily="66" charset="0"/>
              </a:rPr>
              <a:t>fins</a:t>
            </a:r>
            <a:r>
              <a:rPr lang="es-ES" sz="2700" dirty="0">
                <a:latin typeface="Comic Sans MS" panose="030F0702030302020204" pitchFamily="66" charset="0"/>
              </a:rPr>
              <a:t> arribar a una </a:t>
            </a:r>
            <a:r>
              <a:rPr lang="es-ES" sz="2700" dirty="0" err="1">
                <a:latin typeface="Comic Sans MS" panose="030F0702030302020204" pitchFamily="66" charset="0"/>
              </a:rPr>
              <a:t>m.e.</a:t>
            </a:r>
            <a:r>
              <a:rPr lang="es-ES" sz="2700" dirty="0" err="1">
                <a:solidFill>
                  <a:schemeClr val="accent2"/>
                </a:solidFill>
                <a:latin typeface="Comic Sans MS" panose="030F0702030302020204" pitchFamily="66" charset="0"/>
              </a:rPr>
              <a:t>f</a:t>
            </a:r>
            <a:r>
              <a:rPr lang="es-ES" sz="2700" dirty="0">
                <a:latin typeface="Comic Sans MS" panose="030F0702030302020204" pitchFamily="66" charset="0"/>
              </a:rPr>
              <a:t>.: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la base la formen les </a:t>
            </a:r>
            <a:r>
              <a:rPr lang="es-ES" sz="2700" dirty="0">
                <a:solidFill>
                  <a:schemeClr val="accent2"/>
                </a:solidFill>
                <a:latin typeface="Comic Sans MS" panose="030F0702030302020204" pitchFamily="66" charset="0"/>
              </a:rPr>
              <a:t>files no </a:t>
            </a:r>
            <a:r>
              <a:rPr lang="es-ES" sz="2700" dirty="0" err="1">
                <a:solidFill>
                  <a:schemeClr val="accent2"/>
                </a:solidFill>
                <a:latin typeface="Comic Sans MS" panose="030F0702030302020204" pitchFamily="66" charset="0"/>
              </a:rPr>
              <a:t>nul∙les</a:t>
            </a:r>
            <a:r>
              <a:rPr lang="es-ES" sz="2700" dirty="0">
                <a:solidFill>
                  <a:schemeClr val="accent2"/>
                </a:solidFill>
                <a:latin typeface="Comic Sans MS" panose="030F0702030302020204" pitchFamily="66" charset="0"/>
              </a:rPr>
              <a:t> de la </a:t>
            </a:r>
            <a:r>
              <a:rPr lang="es-ES" sz="2700" dirty="0" err="1">
                <a:solidFill>
                  <a:schemeClr val="accent2"/>
                </a:solidFill>
                <a:latin typeface="Comic Sans MS" panose="030F0702030302020204" pitchFamily="66" charset="0"/>
              </a:rPr>
              <a:t>m.e.f</a:t>
            </a:r>
            <a:r>
              <a:rPr lang="es-ES" sz="2700" dirty="0">
                <a:solidFill>
                  <a:schemeClr val="accent2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7C5BD9D-235F-028D-3DA6-6D13FCC87D53}"/>
              </a:ext>
            </a:extLst>
          </p:cNvPr>
          <p:cNvSpPr txBox="1"/>
          <p:nvPr/>
        </p:nvSpPr>
        <p:spPr>
          <a:xfrm>
            <a:off x="550526" y="4830098"/>
            <a:ext cx="114670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</a:t>
            </a:r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</a:t>
            </a:r>
            <a:r>
              <a:rPr lang="es-ES" sz="2700" dirty="0">
                <a:latin typeface="Comic Sans MS" panose="030F0702030302020204" pitchFamily="66" charset="0"/>
              </a:rPr>
              <a:t>▫</a:t>
            </a:r>
            <a:r>
              <a:rPr lang="es-ES" sz="2700" dirty="0" err="1">
                <a:latin typeface="Comic Sans MS" panose="030F0702030302020204" pitchFamily="66" charset="0"/>
              </a:rPr>
              <a:t>És</a:t>
            </a:r>
            <a:r>
              <a:rPr lang="es-ES" sz="2700" dirty="0">
                <a:latin typeface="Comic Sans MS" panose="030F0702030302020204" pitchFamily="66" charset="0"/>
              </a:rPr>
              <a:t> a </a:t>
            </a:r>
            <a:r>
              <a:rPr lang="es-ES" sz="2700" dirty="0" err="1">
                <a:latin typeface="Comic Sans MS" panose="030F0702030302020204" pitchFamily="66" charset="0"/>
              </a:rPr>
              <a:t>dir</a:t>
            </a:r>
            <a:r>
              <a:rPr lang="es-ES" sz="2700" dirty="0">
                <a:latin typeface="Comic Sans MS" panose="030F0702030302020204" pitchFamily="66" charset="0"/>
              </a:rPr>
              <a:t>, en </a:t>
            </a:r>
            <a:r>
              <a:rPr lang="es-ES" sz="2700" dirty="0" err="1">
                <a:latin typeface="Comic Sans MS" panose="030F0702030302020204" pitchFamily="66" charset="0"/>
              </a:rPr>
              <a:t>aquest</a:t>
            </a:r>
            <a:r>
              <a:rPr lang="es-ES" sz="2700" dirty="0">
                <a:latin typeface="Comic Sans MS" panose="030F0702030302020204" pitchFamily="66" charset="0"/>
              </a:rPr>
              <a:t> cas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b="1" dirty="0">
                <a:solidFill>
                  <a:srgbClr val="FF0000"/>
                </a:solidFill>
                <a:latin typeface="Comic Sans MS" panose="030F0702030302020204" pitchFamily="66" charset="0"/>
              </a:rPr>
              <a:t>no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es poden aplicar al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mateix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temps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  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o.e.f.’s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i 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o.e.c.’s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418824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5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B1595C-9CA4-983A-1E5B-3CAD345A07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2BAF7B-E0B9-EFB6-DC1D-D3A24EAA8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380" y="125782"/>
            <a:ext cx="11843239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dirty="0">
                <a:solidFill>
                  <a:srgbClr val="7030A0"/>
                </a:solidFill>
              </a:rPr>
              <a:t>…el </a:t>
            </a:r>
            <a:r>
              <a:rPr lang="es-ES" dirty="0" err="1">
                <a:solidFill>
                  <a:srgbClr val="7030A0"/>
                </a:solidFill>
              </a:rPr>
              <a:t>mètode</a:t>
            </a:r>
            <a:r>
              <a:rPr lang="es-ES" dirty="0">
                <a:solidFill>
                  <a:srgbClr val="7030A0"/>
                </a:solidFill>
              </a:rPr>
              <a:t> de Gauss per a </a:t>
            </a:r>
            <a:r>
              <a:rPr lang="es-ES" i="1" dirty="0" err="1">
                <a:solidFill>
                  <a:srgbClr val="7030A0"/>
                </a:solidFill>
              </a:rPr>
              <a:t>columnes</a:t>
            </a:r>
            <a:endParaRPr lang="es-ES" i="1" dirty="0">
              <a:solidFill>
                <a:srgbClr val="7030A0"/>
              </a:solidFill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92DC7620-7EF4-7B39-E871-0452CB508D60}"/>
              </a:ext>
            </a:extLst>
          </p:cNvPr>
          <p:cNvSpPr txBox="1"/>
          <p:nvPr/>
        </p:nvSpPr>
        <p:spPr>
          <a:xfrm>
            <a:off x="514852" y="3350343"/>
            <a:ext cx="1146709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</a:t>
            </a:r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</a:t>
            </a:r>
            <a:r>
              <a:rPr lang="es-ES" sz="2700" dirty="0">
                <a:latin typeface="Comic Sans MS" panose="030F0702030302020204" pitchFamily="66" charset="0"/>
              </a:rPr>
              <a:t>▫</a:t>
            </a:r>
            <a:r>
              <a:rPr lang="es-ES" sz="2700" dirty="0" err="1">
                <a:latin typeface="Comic Sans MS" panose="030F0702030302020204" pitchFamily="66" charset="0"/>
              </a:rPr>
              <a:t>És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possible</a:t>
            </a:r>
            <a:r>
              <a:rPr lang="es-ES" sz="2700" dirty="0">
                <a:latin typeface="Comic Sans MS" panose="030F0702030302020204" pitchFamily="66" charset="0"/>
              </a:rPr>
              <a:t> també aplicar alguna </a:t>
            </a:r>
            <a:r>
              <a:rPr lang="es-ES" sz="2700" dirty="0" err="1">
                <a:latin typeface="Comic Sans MS" panose="030F0702030302020204" pitchFamily="66" charset="0"/>
              </a:rPr>
              <a:t>o.e.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c</a:t>
            </a:r>
            <a:r>
              <a:rPr lang="es-ES" sz="2700" dirty="0">
                <a:latin typeface="Comic Sans MS" panose="030F0702030302020204" pitchFamily="66" charset="0"/>
              </a:rPr>
              <a:t>. sobre A: </a:t>
            </a:r>
            <a:r>
              <a:rPr lang="es-ES" sz="2700" dirty="0" err="1">
                <a:latin typeface="Comic Sans MS" panose="030F0702030302020204" pitchFamily="66" charset="0"/>
              </a:rPr>
              <a:t>només</a:t>
            </a:r>
            <a:r>
              <a:rPr lang="es-ES" sz="2700" dirty="0">
                <a:latin typeface="Comic Sans MS" panose="030F0702030302020204" pitchFamily="66" charset="0"/>
              </a:rPr>
              <a:t> de </a:t>
            </a:r>
            <a:r>
              <a:rPr lang="es-ES" sz="2700" dirty="0" err="1">
                <a:latin typeface="Comic Sans MS" panose="030F0702030302020204" pitchFamily="66" charset="0"/>
              </a:rPr>
              <a:t>tipus</a:t>
            </a:r>
            <a:r>
              <a:rPr lang="es-ES" sz="2700" dirty="0">
                <a:latin typeface="Comic Sans MS" panose="030F0702030302020204" pitchFamily="66" charset="0"/>
              </a:rPr>
              <a:t> I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(</a:t>
            </a:r>
            <a:r>
              <a:rPr lang="es-ES" sz="2700" dirty="0" err="1">
                <a:latin typeface="Comic Sans MS" panose="030F0702030302020204" pitchFamily="66" charset="0"/>
              </a:rPr>
              <a:t>intercanvi</a:t>
            </a:r>
            <a:r>
              <a:rPr lang="es-ES" sz="2700" dirty="0">
                <a:latin typeface="Comic Sans MS" panose="030F0702030302020204" pitchFamily="66" charset="0"/>
              </a:rPr>
              <a:t>) i </a:t>
            </a:r>
            <a:r>
              <a:rPr lang="es-ES" sz="2700" dirty="0" err="1">
                <a:latin typeface="Comic Sans MS" panose="030F0702030302020204" pitchFamily="66" charset="0"/>
              </a:rPr>
              <a:t>sense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incloure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l’última</a:t>
            </a:r>
            <a:r>
              <a:rPr lang="es-ES" sz="2700" dirty="0">
                <a:latin typeface="Comic Sans MS" panose="030F0702030302020204" pitchFamily="66" charset="0"/>
              </a:rPr>
              <a:t> columna, la del </a:t>
            </a:r>
            <a:r>
              <a:rPr lang="es-ES" sz="2700" dirty="0" err="1">
                <a:latin typeface="Comic Sans MS" panose="030F0702030302020204" pitchFamily="66" charset="0"/>
              </a:rPr>
              <a:t>terme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indepen</a:t>
            </a:r>
            <a:r>
              <a:rPr lang="es-ES" sz="2700" dirty="0">
                <a:latin typeface="Comic Sans MS" panose="030F0702030302020204" pitchFamily="66" charset="0"/>
              </a:rPr>
              <a:t>-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</a:t>
            </a:r>
            <a:r>
              <a:rPr lang="es-ES" sz="2700" dirty="0" err="1">
                <a:latin typeface="Comic Sans MS" panose="030F0702030302020204" pitchFamily="66" charset="0"/>
              </a:rPr>
              <a:t>dent</a:t>
            </a:r>
            <a:r>
              <a:rPr lang="es-ES" sz="2700" dirty="0">
                <a:latin typeface="Comic Sans MS" panose="030F0702030302020204" pitchFamily="66" charset="0"/>
              </a:rPr>
              <a:t>; cal notar que cada </a:t>
            </a:r>
            <a:r>
              <a:rPr lang="es-ES" sz="2700" dirty="0" err="1">
                <a:latin typeface="Comic Sans MS" panose="030F0702030302020204" pitchFamily="66" charset="0"/>
              </a:rPr>
              <a:t>o.e.c</a:t>
            </a:r>
            <a:r>
              <a:rPr lang="es-ES" sz="2700" dirty="0">
                <a:latin typeface="Comic Sans MS" panose="030F0702030302020204" pitchFamily="66" charset="0"/>
              </a:rPr>
              <a:t>. </a:t>
            </a:r>
            <a:r>
              <a:rPr lang="es-ES" sz="2700" dirty="0" err="1">
                <a:latin typeface="Comic Sans MS" panose="030F0702030302020204" pitchFamily="66" charset="0"/>
              </a:rPr>
              <a:t>d’aquest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tipus</a:t>
            </a:r>
            <a:r>
              <a:rPr lang="es-ES" sz="2700" dirty="0">
                <a:latin typeface="Comic Sans MS" panose="030F0702030302020204" pitchFamily="66" charset="0"/>
              </a:rPr>
              <a:t> el que </a:t>
            </a:r>
            <a:r>
              <a:rPr lang="es-ES" sz="2700" dirty="0" err="1">
                <a:latin typeface="Comic Sans MS" panose="030F0702030302020204" pitchFamily="66" charset="0"/>
              </a:rPr>
              <a:t>produeix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és</a:t>
            </a:r>
            <a:r>
              <a:rPr lang="es-ES" sz="2700" dirty="0">
                <a:latin typeface="Comic Sans MS" panose="030F0702030302020204" pitchFamily="66" charset="0"/>
              </a:rPr>
              <a:t> una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</a:t>
            </a:r>
            <a:r>
              <a:rPr lang="es-ES" sz="2700" i="1" dirty="0" err="1">
                <a:latin typeface="Comic Sans MS" panose="030F0702030302020204" pitchFamily="66" charset="0"/>
              </a:rPr>
              <a:t>reordenació</a:t>
            </a:r>
            <a:r>
              <a:rPr lang="es-ES" sz="2700" i="1" dirty="0">
                <a:latin typeface="Comic Sans MS" panose="030F0702030302020204" pitchFamily="66" charset="0"/>
              </a:rPr>
              <a:t> de les </a:t>
            </a:r>
            <a:r>
              <a:rPr lang="es-ES" sz="2700" i="1" dirty="0" err="1">
                <a:latin typeface="Comic Sans MS" panose="030F0702030302020204" pitchFamily="66" charset="0"/>
              </a:rPr>
              <a:t>incògnites</a:t>
            </a:r>
            <a:r>
              <a:rPr lang="es-ES" sz="2700" i="1" dirty="0"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A1974D44-18D2-56BE-1530-FCEDBAEF35EC}"/>
              </a:ext>
            </a:extLst>
          </p:cNvPr>
          <p:cNvSpPr txBox="1"/>
          <p:nvPr/>
        </p:nvSpPr>
        <p:spPr>
          <a:xfrm>
            <a:off x="514852" y="1314082"/>
            <a:ext cx="11467093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</a:t>
            </a:r>
            <a:r>
              <a:rPr lang="es-ES" sz="2700" dirty="0">
                <a:latin typeface="Comic Sans MS" panose="030F0702030302020204" pitchFamily="66" charset="0"/>
              </a:rPr>
              <a:t>- Per a </a:t>
            </a:r>
            <a:r>
              <a:rPr lang="es-ES" sz="2700" dirty="0" err="1">
                <a:latin typeface="Comic Sans MS" panose="030F0702030302020204" pitchFamily="66" charset="0"/>
              </a:rPr>
              <a:t>resoldre</a:t>
            </a:r>
            <a:r>
              <a:rPr lang="es-ES" sz="2700" dirty="0">
                <a:latin typeface="Comic Sans MS" panose="030F0702030302020204" pitchFamily="66" charset="0"/>
              </a:rPr>
              <a:t> un 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sistema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d’equacions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lineals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(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amb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A =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matriu</a:t>
            </a:r>
            <a:endParaRPr lang="es-ES" sz="2700" i="1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 ampliada)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</a:t>
            </a:r>
            <a:r>
              <a:rPr lang="es-ES" sz="2700" dirty="0">
                <a:latin typeface="Comic Sans MS" panose="030F0702030302020204" pitchFamily="66" charset="0"/>
              </a:rPr>
              <a:t>▫En </a:t>
            </a:r>
            <a:r>
              <a:rPr lang="es-ES" sz="2700" dirty="0" err="1">
                <a:latin typeface="Comic Sans MS" panose="030F0702030302020204" pitchFamily="66" charset="0"/>
              </a:rPr>
              <a:t>principi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i="1" dirty="0" err="1">
                <a:latin typeface="Comic Sans MS" panose="030F0702030302020204" pitchFamily="66" charset="0"/>
              </a:rPr>
              <a:t>només</a:t>
            </a:r>
            <a:r>
              <a:rPr lang="es-ES" sz="2700" dirty="0">
                <a:latin typeface="Comic Sans MS" panose="030F0702030302020204" pitchFamily="66" charset="0"/>
              </a:rPr>
              <a:t> poden aplicar-se </a:t>
            </a:r>
            <a:r>
              <a:rPr lang="es-ES" sz="2700" dirty="0" err="1">
                <a:latin typeface="Comic Sans MS" panose="030F0702030302020204" pitchFamily="66" charset="0"/>
              </a:rPr>
              <a:t>o.e.</a:t>
            </a:r>
            <a:r>
              <a:rPr lang="es-ES" sz="2700" dirty="0" err="1">
                <a:solidFill>
                  <a:schemeClr val="accent2"/>
                </a:solidFill>
                <a:latin typeface="Comic Sans MS" panose="030F0702030302020204" pitchFamily="66" charset="0"/>
              </a:rPr>
              <a:t>f</a:t>
            </a:r>
            <a:r>
              <a:rPr lang="es-ES" sz="2700" dirty="0" err="1">
                <a:latin typeface="Comic Sans MS" panose="030F0702030302020204" pitchFamily="66" charset="0"/>
              </a:rPr>
              <a:t>.’s</a:t>
            </a:r>
            <a:r>
              <a:rPr lang="es-ES" sz="2700" dirty="0">
                <a:latin typeface="Comic Sans MS" panose="030F0702030302020204" pitchFamily="66" charset="0"/>
              </a:rPr>
              <a:t> sobre A </a:t>
            </a:r>
            <a:r>
              <a:rPr lang="es-ES" sz="2700" dirty="0" err="1">
                <a:latin typeface="Comic Sans MS" panose="030F0702030302020204" pitchFamily="66" charset="0"/>
              </a:rPr>
              <a:t>fins</a:t>
            </a:r>
            <a:r>
              <a:rPr lang="es-ES" sz="2700" dirty="0">
                <a:latin typeface="Comic Sans MS" panose="030F0702030302020204" pitchFamily="66" charset="0"/>
              </a:rPr>
              <a:t> arribar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a una </a:t>
            </a:r>
            <a:r>
              <a:rPr lang="es-ES" sz="2700" dirty="0" err="1">
                <a:latin typeface="Comic Sans MS" panose="030F0702030302020204" pitchFamily="66" charset="0"/>
              </a:rPr>
              <a:t>m.e.</a:t>
            </a:r>
            <a:r>
              <a:rPr lang="es-ES" sz="2700" dirty="0" err="1">
                <a:solidFill>
                  <a:schemeClr val="accent2"/>
                </a:solidFill>
                <a:latin typeface="Comic Sans MS" panose="030F0702030302020204" pitchFamily="66" charset="0"/>
              </a:rPr>
              <a:t>f</a:t>
            </a:r>
            <a:r>
              <a:rPr lang="es-ES" sz="2700" dirty="0">
                <a:latin typeface="Comic Sans MS" panose="030F0702030302020204" pitchFamily="66" charset="0"/>
              </a:rPr>
              <a:t>.</a:t>
            </a:r>
            <a:endParaRPr lang="es-ES" sz="2700" dirty="0">
              <a:solidFill>
                <a:schemeClr val="accent2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5939481-D571-0109-CF2D-29203A2D360B}"/>
              </a:ext>
            </a:extLst>
          </p:cNvPr>
          <p:cNvSpPr txBox="1"/>
          <p:nvPr/>
        </p:nvSpPr>
        <p:spPr>
          <a:xfrm>
            <a:off x="514852" y="5303010"/>
            <a:ext cx="114670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</a:t>
            </a:r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</a:t>
            </a:r>
            <a:r>
              <a:rPr lang="es-ES" sz="2700" dirty="0">
                <a:latin typeface="Comic Sans MS" panose="030F0702030302020204" pitchFamily="66" charset="0"/>
              </a:rPr>
              <a:t>▫En </a:t>
            </a:r>
            <a:r>
              <a:rPr lang="es-ES" sz="2700" dirty="0" err="1">
                <a:latin typeface="Comic Sans MS" panose="030F0702030302020204" pitchFamily="66" charset="0"/>
              </a:rPr>
              <a:t>aquest</a:t>
            </a:r>
            <a:r>
              <a:rPr lang="es-ES" sz="2700" dirty="0">
                <a:latin typeface="Comic Sans MS" panose="030F0702030302020204" pitchFamily="66" charset="0"/>
              </a:rPr>
              <a:t> cas, per </a:t>
            </a:r>
            <a:r>
              <a:rPr lang="es-ES" sz="2700" dirty="0" err="1">
                <a:latin typeface="Comic Sans MS" panose="030F0702030302020204" pitchFamily="66" charset="0"/>
              </a:rPr>
              <a:t>tant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només</a:t>
            </a:r>
            <a:r>
              <a:rPr lang="es-ES" sz="2700" dirty="0">
                <a:solidFill>
                  <a:srgbClr val="C00000"/>
                </a:solidFill>
                <a:latin typeface="Comic Sans MS" panose="030F0702030302020204" pitchFamily="66" charset="0"/>
              </a:rPr>
              <a:t> es poden aplicar </a:t>
            </a:r>
            <a:r>
              <a:rPr lang="es-ES" sz="2700" dirty="0" err="1">
                <a:solidFill>
                  <a:srgbClr val="C00000"/>
                </a:solidFill>
                <a:latin typeface="Comic Sans MS" panose="030F0702030302020204" pitchFamily="66" charset="0"/>
              </a:rPr>
              <a:t>o.e.c.’s</a:t>
            </a:r>
            <a:r>
              <a:rPr lang="es-ES" sz="2700" dirty="0">
                <a:solidFill>
                  <a:srgbClr val="C00000"/>
                </a:solidFill>
                <a:latin typeface="Comic Sans MS" panose="030F0702030302020204" pitchFamily="66" charset="0"/>
              </a:rPr>
              <a:t>. </a:t>
            </a:r>
            <a:r>
              <a:rPr lang="es-ES" sz="2700" dirty="0" err="1">
                <a:solidFill>
                  <a:srgbClr val="C00000"/>
                </a:solidFill>
                <a:latin typeface="Comic Sans MS" panose="030F0702030302020204" pitchFamily="66" charset="0"/>
              </a:rPr>
              <a:t>com</a:t>
            </a:r>
            <a:r>
              <a:rPr lang="es-ES" sz="2700" dirty="0">
                <a:solidFill>
                  <a:srgbClr val="C00000"/>
                </a:solidFill>
                <a:latin typeface="Comic Sans MS" panose="030F0702030302020204" pitchFamily="66" charset="0"/>
              </a:rPr>
              <a:t> les</a:t>
            </a:r>
          </a:p>
          <a:p>
            <a:r>
              <a:rPr lang="es-ES" sz="2700" dirty="0">
                <a:solidFill>
                  <a:srgbClr val="C00000"/>
                </a:solidFill>
                <a:latin typeface="Comic Sans MS" panose="030F0702030302020204" pitchFamily="66" charset="0"/>
              </a:rPr>
              <a:t>     </a:t>
            </a:r>
            <a:r>
              <a:rPr lang="es-ES" sz="2700" dirty="0" err="1">
                <a:solidFill>
                  <a:srgbClr val="C00000"/>
                </a:solidFill>
                <a:latin typeface="Comic Sans MS" panose="030F0702030302020204" pitchFamily="66" charset="0"/>
              </a:rPr>
              <a:t>descrites</a:t>
            </a:r>
            <a:r>
              <a:rPr lang="es-ES" sz="2700" dirty="0">
                <a:solidFill>
                  <a:srgbClr val="C00000"/>
                </a:solidFill>
                <a:latin typeface="Comic Sans MS" panose="030F0702030302020204" pitchFamily="66" charset="0"/>
              </a:rPr>
              <a:t>,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sent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aconsellable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aplicar </a:t>
            </a:r>
            <a:r>
              <a:rPr lang="es-ES" sz="27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únicament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o.e.f.’s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877937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5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87C05CB-E17B-AEAD-8409-410E5ED7A5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>
            <a:hlinkClick r:id="rId2" action="ppaction://hlinksldjump"/>
            <a:extLst>
              <a:ext uri="{FF2B5EF4-FFF2-40B4-BE49-F238E27FC236}">
                <a16:creationId xmlns:a16="http://schemas.microsoft.com/office/drawing/2014/main" id="{2411AE02-9253-36F3-843C-0B2A9F406E71}"/>
              </a:ext>
            </a:extLst>
          </p:cNvPr>
          <p:cNvSpPr/>
          <p:nvPr/>
        </p:nvSpPr>
        <p:spPr>
          <a:xfrm>
            <a:off x="5225473" y="2703521"/>
            <a:ext cx="2080492" cy="104555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5227782"/>
                      <a:gd name="connsiteY0" fmla="*/ 0 h 1045557"/>
                      <a:gd name="connsiteX1" fmla="*/ 5227782 w 5227782"/>
                      <a:gd name="connsiteY1" fmla="*/ 0 h 1045557"/>
                      <a:gd name="connsiteX2" fmla="*/ 5227782 w 5227782"/>
                      <a:gd name="connsiteY2" fmla="*/ 1045557 h 1045557"/>
                      <a:gd name="connsiteX3" fmla="*/ 0 w 5227782"/>
                      <a:gd name="connsiteY3" fmla="*/ 1045557 h 1045557"/>
                      <a:gd name="connsiteX4" fmla="*/ 0 w 5227782"/>
                      <a:gd name="connsiteY4" fmla="*/ 0 h 104555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227782" h="1045557" fill="none" extrusionOk="0">
                        <a:moveTo>
                          <a:pt x="0" y="0"/>
                        </a:moveTo>
                        <a:cubicBezTo>
                          <a:pt x="1298587" y="-49533"/>
                          <a:pt x="3220834" y="-14809"/>
                          <a:pt x="5227782" y="0"/>
                        </a:cubicBezTo>
                        <a:cubicBezTo>
                          <a:pt x="5242517" y="438251"/>
                          <a:pt x="5302284" y="617118"/>
                          <a:pt x="5227782" y="1045557"/>
                        </a:cubicBezTo>
                        <a:cubicBezTo>
                          <a:pt x="3788634" y="997326"/>
                          <a:pt x="1190361" y="1130012"/>
                          <a:pt x="0" y="1045557"/>
                        </a:cubicBezTo>
                        <a:cubicBezTo>
                          <a:pt x="79548" y="687227"/>
                          <a:pt x="21950" y="269712"/>
                          <a:pt x="0" y="0"/>
                        </a:cubicBezTo>
                        <a:close/>
                      </a:path>
                      <a:path w="5227782" h="1045557" stroke="0" extrusionOk="0">
                        <a:moveTo>
                          <a:pt x="0" y="0"/>
                        </a:moveTo>
                        <a:cubicBezTo>
                          <a:pt x="2502706" y="118645"/>
                          <a:pt x="3065621" y="116012"/>
                          <a:pt x="5227782" y="0"/>
                        </a:cubicBezTo>
                        <a:cubicBezTo>
                          <a:pt x="5166567" y="383114"/>
                          <a:pt x="5257048" y="719580"/>
                          <a:pt x="5227782" y="1045557"/>
                        </a:cubicBezTo>
                        <a:cubicBezTo>
                          <a:pt x="4279420" y="1180157"/>
                          <a:pt x="1531167" y="888361"/>
                          <a:pt x="0" y="1045557"/>
                        </a:cubicBezTo>
                        <a:cubicBezTo>
                          <a:pt x="56498" y="602082"/>
                          <a:pt x="-79391" y="459528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scene3d>
            <a:camera prst="orthographicFront"/>
            <a:lightRig rig="threePt" dir="t"/>
          </a:scene3d>
          <a:sp3d prstMaterial="metal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000" b="1" dirty="0">
                <a:solidFill>
                  <a:schemeClr val="bg1">
                    <a:lumMod val="65000"/>
                  </a:schemeClr>
                </a:solidFill>
                <a:latin typeface="Comic Sans MS" panose="030F0702030302020204" pitchFamily="66" charset="0"/>
              </a:rPr>
              <a:t>Sí</a:t>
            </a:r>
            <a:endParaRPr lang="es-ES" sz="4000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D1D223B5-73B6-B8F5-FA2B-60A2A644C8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2348" y="263803"/>
            <a:ext cx="8147304" cy="1325563"/>
          </a:xfrm>
          <a:pattFill prst="wdUpDiag">
            <a:fgClr>
              <a:srgbClr val="FFFF00"/>
            </a:fgClr>
            <a:bgClr>
              <a:schemeClr val="bg1"/>
            </a:bgClr>
          </a:patt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sz="4800" b="1" dirty="0" err="1">
                <a:solidFill>
                  <a:schemeClr val="accent6">
                    <a:lumMod val="50000"/>
                  </a:schemeClr>
                </a:solidFill>
              </a:rPr>
              <a:t>Vols</a:t>
            </a:r>
            <a:r>
              <a:rPr lang="es-ES" sz="4800" b="1" dirty="0">
                <a:solidFill>
                  <a:schemeClr val="accent6">
                    <a:lumMod val="50000"/>
                  </a:schemeClr>
                </a:solidFill>
              </a:rPr>
              <a:t> posar-te a prova?</a:t>
            </a:r>
            <a:endParaRPr lang="es-ES" sz="4800" b="1" dirty="0">
              <a:solidFill>
                <a:srgbClr val="7030A0"/>
              </a:solidFill>
            </a:endParaRPr>
          </a:p>
        </p:txBody>
      </p:sp>
      <p:sp>
        <p:nvSpPr>
          <p:cNvPr id="2" name="Rectángulo 1">
            <a:hlinkClick r:id="rId3" action="ppaction://hlinksldjump"/>
            <a:extLst>
              <a:ext uri="{FF2B5EF4-FFF2-40B4-BE49-F238E27FC236}">
                <a16:creationId xmlns:a16="http://schemas.microsoft.com/office/drawing/2014/main" id="{1DC401B6-8225-71FC-EEDF-DCF60CFF0C65}"/>
              </a:ext>
            </a:extLst>
          </p:cNvPr>
          <p:cNvSpPr/>
          <p:nvPr/>
        </p:nvSpPr>
        <p:spPr>
          <a:xfrm>
            <a:off x="5225473" y="4403156"/>
            <a:ext cx="2080492" cy="104555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5227782"/>
                      <a:gd name="connsiteY0" fmla="*/ 0 h 1045557"/>
                      <a:gd name="connsiteX1" fmla="*/ 5227782 w 5227782"/>
                      <a:gd name="connsiteY1" fmla="*/ 0 h 1045557"/>
                      <a:gd name="connsiteX2" fmla="*/ 5227782 w 5227782"/>
                      <a:gd name="connsiteY2" fmla="*/ 1045557 h 1045557"/>
                      <a:gd name="connsiteX3" fmla="*/ 0 w 5227782"/>
                      <a:gd name="connsiteY3" fmla="*/ 1045557 h 1045557"/>
                      <a:gd name="connsiteX4" fmla="*/ 0 w 5227782"/>
                      <a:gd name="connsiteY4" fmla="*/ 0 h 104555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227782" h="1045557" fill="none" extrusionOk="0">
                        <a:moveTo>
                          <a:pt x="0" y="0"/>
                        </a:moveTo>
                        <a:cubicBezTo>
                          <a:pt x="1298587" y="-49533"/>
                          <a:pt x="3220834" y="-14809"/>
                          <a:pt x="5227782" y="0"/>
                        </a:cubicBezTo>
                        <a:cubicBezTo>
                          <a:pt x="5242517" y="438251"/>
                          <a:pt x="5302284" y="617118"/>
                          <a:pt x="5227782" y="1045557"/>
                        </a:cubicBezTo>
                        <a:cubicBezTo>
                          <a:pt x="3788634" y="997326"/>
                          <a:pt x="1190361" y="1130012"/>
                          <a:pt x="0" y="1045557"/>
                        </a:cubicBezTo>
                        <a:cubicBezTo>
                          <a:pt x="79548" y="687227"/>
                          <a:pt x="21950" y="269712"/>
                          <a:pt x="0" y="0"/>
                        </a:cubicBezTo>
                        <a:close/>
                      </a:path>
                      <a:path w="5227782" h="1045557" stroke="0" extrusionOk="0">
                        <a:moveTo>
                          <a:pt x="0" y="0"/>
                        </a:moveTo>
                        <a:cubicBezTo>
                          <a:pt x="2502706" y="118645"/>
                          <a:pt x="3065621" y="116012"/>
                          <a:pt x="5227782" y="0"/>
                        </a:cubicBezTo>
                        <a:cubicBezTo>
                          <a:pt x="5166567" y="383114"/>
                          <a:pt x="5257048" y="719580"/>
                          <a:pt x="5227782" y="1045557"/>
                        </a:cubicBezTo>
                        <a:cubicBezTo>
                          <a:pt x="4279420" y="1180157"/>
                          <a:pt x="1531167" y="888361"/>
                          <a:pt x="0" y="1045557"/>
                        </a:cubicBezTo>
                        <a:cubicBezTo>
                          <a:pt x="56498" y="602082"/>
                          <a:pt x="-79391" y="459528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scene3d>
            <a:camera prst="orthographicFront"/>
            <a:lightRig rig="threePt" dir="t"/>
          </a:scene3d>
          <a:sp3d prstMaterial="metal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000" b="1" dirty="0">
                <a:solidFill>
                  <a:schemeClr val="bg1">
                    <a:lumMod val="65000"/>
                  </a:schemeClr>
                </a:solidFill>
                <a:latin typeface="Comic Sans MS" panose="030F0702030302020204" pitchFamily="66" charset="0"/>
              </a:rPr>
              <a:t>No</a:t>
            </a:r>
            <a:endParaRPr lang="es-ES" sz="4000" dirty="0"/>
          </a:p>
        </p:txBody>
      </p:sp>
    </p:spTree>
    <p:extLst>
      <p:ext uri="{BB962C8B-B14F-4D97-AF65-F5344CB8AC3E}">
        <p14:creationId xmlns:p14="http://schemas.microsoft.com/office/powerpoint/2010/main" val="22103689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82DC37C-4A61-7FA5-2497-DA4416B69C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>
            <a:extLst>
              <a:ext uri="{FF2B5EF4-FFF2-40B4-BE49-F238E27FC236}">
                <a16:creationId xmlns:a16="http://schemas.microsoft.com/office/drawing/2014/main" id="{124B89D4-E1C2-87AC-4700-266FE2DB15B0}"/>
              </a:ext>
            </a:extLst>
          </p:cNvPr>
          <p:cNvSpPr/>
          <p:nvPr/>
        </p:nvSpPr>
        <p:spPr>
          <a:xfrm>
            <a:off x="3724934" y="1946958"/>
            <a:ext cx="4839855" cy="104555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5227782"/>
                      <a:gd name="connsiteY0" fmla="*/ 0 h 1045557"/>
                      <a:gd name="connsiteX1" fmla="*/ 5227782 w 5227782"/>
                      <a:gd name="connsiteY1" fmla="*/ 0 h 1045557"/>
                      <a:gd name="connsiteX2" fmla="*/ 5227782 w 5227782"/>
                      <a:gd name="connsiteY2" fmla="*/ 1045557 h 1045557"/>
                      <a:gd name="connsiteX3" fmla="*/ 0 w 5227782"/>
                      <a:gd name="connsiteY3" fmla="*/ 1045557 h 1045557"/>
                      <a:gd name="connsiteX4" fmla="*/ 0 w 5227782"/>
                      <a:gd name="connsiteY4" fmla="*/ 0 h 104555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227782" h="1045557" fill="none" extrusionOk="0">
                        <a:moveTo>
                          <a:pt x="0" y="0"/>
                        </a:moveTo>
                        <a:cubicBezTo>
                          <a:pt x="1298587" y="-49533"/>
                          <a:pt x="3220834" y="-14809"/>
                          <a:pt x="5227782" y="0"/>
                        </a:cubicBezTo>
                        <a:cubicBezTo>
                          <a:pt x="5242517" y="438251"/>
                          <a:pt x="5302284" y="617118"/>
                          <a:pt x="5227782" y="1045557"/>
                        </a:cubicBezTo>
                        <a:cubicBezTo>
                          <a:pt x="3788634" y="997326"/>
                          <a:pt x="1190361" y="1130012"/>
                          <a:pt x="0" y="1045557"/>
                        </a:cubicBezTo>
                        <a:cubicBezTo>
                          <a:pt x="79548" y="687227"/>
                          <a:pt x="21950" y="269712"/>
                          <a:pt x="0" y="0"/>
                        </a:cubicBezTo>
                        <a:close/>
                      </a:path>
                      <a:path w="5227782" h="1045557" stroke="0" extrusionOk="0">
                        <a:moveTo>
                          <a:pt x="0" y="0"/>
                        </a:moveTo>
                        <a:cubicBezTo>
                          <a:pt x="2502706" y="118645"/>
                          <a:pt x="3065621" y="116012"/>
                          <a:pt x="5227782" y="0"/>
                        </a:cubicBezTo>
                        <a:cubicBezTo>
                          <a:pt x="5166567" y="383114"/>
                          <a:pt x="5257048" y="719580"/>
                          <a:pt x="5227782" y="1045557"/>
                        </a:cubicBezTo>
                        <a:cubicBezTo>
                          <a:pt x="4279420" y="1180157"/>
                          <a:pt x="1531167" y="888361"/>
                          <a:pt x="0" y="1045557"/>
                        </a:cubicBezTo>
                        <a:cubicBezTo>
                          <a:pt x="56498" y="602082"/>
                          <a:pt x="-79391" y="459528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scene3d>
            <a:camera prst="orthographicFront"/>
            <a:lightRig rig="threePt" dir="t"/>
          </a:scene3d>
          <a:sp3d prstMaterial="metal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FC058285-9467-B74A-6D35-996FD86F86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81621" y="2158969"/>
            <a:ext cx="5329382" cy="1045557"/>
          </a:xfrm>
          <a:noFill/>
          <a:ln w="25400">
            <a:noFill/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4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   </a:t>
            </a:r>
            <a:r>
              <a:rPr lang="es-ES" sz="4000" b="1" dirty="0" err="1">
                <a:solidFill>
                  <a:schemeClr val="bg1">
                    <a:lumMod val="65000"/>
                  </a:schemeClr>
                </a:solidFill>
                <a:latin typeface="Comic Sans MS" panose="030F0702030302020204" pitchFamily="66" charset="0"/>
              </a:rPr>
              <a:t>Escull</a:t>
            </a:r>
            <a:r>
              <a:rPr lang="es-ES" sz="4000" b="1" dirty="0">
                <a:solidFill>
                  <a:schemeClr val="bg1">
                    <a:lumMod val="65000"/>
                  </a:schemeClr>
                </a:solidFill>
                <a:latin typeface="Comic Sans MS" panose="030F0702030302020204" pitchFamily="66" charset="0"/>
              </a:rPr>
              <a:t> pregunta</a:t>
            </a:r>
          </a:p>
        </p:txBody>
      </p:sp>
      <p:sp>
        <p:nvSpPr>
          <p:cNvPr id="12" name="Rectángulo: esquinas redondeadas 11">
            <a:hlinkClick r:id="rId2" action="ppaction://hlinksldjump"/>
            <a:extLst>
              <a:ext uri="{FF2B5EF4-FFF2-40B4-BE49-F238E27FC236}">
                <a16:creationId xmlns:a16="http://schemas.microsoft.com/office/drawing/2014/main" id="{65B02E1F-A339-E0BF-C65C-FCADB77DC64F}"/>
              </a:ext>
            </a:extLst>
          </p:cNvPr>
          <p:cNvSpPr/>
          <p:nvPr/>
        </p:nvSpPr>
        <p:spPr>
          <a:xfrm>
            <a:off x="3724934" y="4190562"/>
            <a:ext cx="1450109" cy="9144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3" name="Rectángulo: esquinas redondeadas 12">
            <a:hlinkClick r:id="rId3" action="ppaction://hlinksldjump"/>
            <a:extLst>
              <a:ext uri="{FF2B5EF4-FFF2-40B4-BE49-F238E27FC236}">
                <a16:creationId xmlns:a16="http://schemas.microsoft.com/office/drawing/2014/main" id="{52897477-1793-4D78-892C-7F81C79CC293}"/>
              </a:ext>
            </a:extLst>
          </p:cNvPr>
          <p:cNvSpPr/>
          <p:nvPr/>
        </p:nvSpPr>
        <p:spPr>
          <a:xfrm>
            <a:off x="7114680" y="4190562"/>
            <a:ext cx="1450109" cy="9144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latin typeface="Comic Sans MS" panose="030F0702030302020204" pitchFamily="66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12020595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276D05-72C9-A937-4458-3915426680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6E2F32-CFBA-E8BC-2DA1-5E62E956C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231" y="-406999"/>
            <a:ext cx="10515600" cy="2604217"/>
          </a:xfrm>
        </p:spPr>
        <p:txBody>
          <a:bodyPr>
            <a:normAutofit/>
          </a:bodyPr>
          <a:lstStyle/>
          <a:p>
            <a:r>
              <a:rPr lang="es-ES" dirty="0">
                <a:solidFill>
                  <a:srgbClr val="0070C0"/>
                </a:solidFill>
              </a:rPr>
              <a:t>1</a:t>
            </a:r>
            <a:r>
              <a:rPr lang="es-ES" sz="3200" dirty="0">
                <a:solidFill>
                  <a:srgbClr val="0070C0"/>
                </a:solidFill>
              </a:rPr>
              <a:t>.</a:t>
            </a:r>
            <a:r>
              <a:rPr lang="es-ES" sz="3200" dirty="0"/>
              <a:t>   </a:t>
            </a:r>
            <a:r>
              <a:rPr lang="es-ES" sz="2800" dirty="0">
                <a:latin typeface="Comic Sans MS" panose="030F0702030302020204" pitchFamily="66" charset="0"/>
              </a:rPr>
              <a:t>La </a:t>
            </a:r>
            <a:r>
              <a:rPr lang="es-ES" sz="2800" dirty="0" err="1">
                <a:latin typeface="Comic Sans MS" panose="030F0702030302020204" pitchFamily="66" charset="0"/>
              </a:rPr>
              <a:t>m.e.r.f</a:t>
            </a:r>
            <a:r>
              <a:rPr lang="es-ES" sz="2800" dirty="0">
                <a:latin typeface="Comic Sans MS" panose="030F0702030302020204" pitchFamily="66" charset="0"/>
              </a:rPr>
              <a:t>. a la que </a:t>
            </a:r>
            <a:r>
              <a:rPr lang="es-ES" sz="2800" dirty="0" err="1">
                <a:latin typeface="Comic Sans MS" panose="030F0702030302020204" pitchFamily="66" charset="0"/>
              </a:rPr>
              <a:t>arribem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aplicant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o.e.f.’s</a:t>
            </a:r>
            <a:r>
              <a:rPr lang="es-ES" sz="2800" dirty="0">
                <a:latin typeface="Comic Sans MS" panose="030F0702030302020204" pitchFamily="66" charset="0"/>
              </a:rPr>
              <a:t>  a la </a:t>
            </a:r>
            <a:r>
              <a:rPr lang="es-ES" sz="2800" dirty="0" err="1">
                <a:latin typeface="Comic Sans MS" panose="030F0702030302020204" pitchFamily="66" charset="0"/>
              </a:rPr>
              <a:t>matriu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br>
              <a:rPr lang="es-ES" sz="2800" dirty="0">
                <a:latin typeface="Comic Sans MS" panose="030F0702030302020204" pitchFamily="66" charset="0"/>
              </a:rPr>
            </a:br>
            <a:br>
              <a:rPr lang="es-ES" sz="2800" dirty="0">
                <a:latin typeface="Comic Sans MS" panose="030F0702030302020204" pitchFamily="66" charset="0"/>
              </a:rPr>
            </a:br>
            <a:r>
              <a:rPr lang="es-ES" sz="2800" dirty="0">
                <a:latin typeface="Comic Sans MS" panose="030F0702030302020204" pitchFamily="66" charset="0"/>
              </a:rPr>
              <a:t>                                 és:</a:t>
            </a:r>
          </a:p>
        </p:txBody>
      </p:sp>
      <p:sp>
        <p:nvSpPr>
          <p:cNvPr id="12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8F04050C-0F17-B6AB-7E82-349692EFA0C5}"/>
              </a:ext>
            </a:extLst>
          </p:cNvPr>
          <p:cNvSpPr txBox="1">
            <a:spLocks/>
          </p:cNvSpPr>
          <p:nvPr/>
        </p:nvSpPr>
        <p:spPr>
          <a:xfrm>
            <a:off x="1259746" y="2552361"/>
            <a:ext cx="4376971" cy="1842218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73FEEB88-B043-E3A6-F170-6441CA1136E1}"/>
              </a:ext>
            </a:extLst>
          </p:cNvPr>
          <p:cNvSpPr txBox="1"/>
          <p:nvPr/>
        </p:nvSpPr>
        <p:spPr>
          <a:xfrm>
            <a:off x="1322831" y="777607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latin typeface="Comic Sans MS" panose="030F0702030302020204" pitchFamily="66" charset="0"/>
              </a:rPr>
              <a:t>1   -1   4   3   -6           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2   5    1   0   -1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-1   8  -11  -9  17   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5   9    6   3  -8</a:t>
            </a:r>
          </a:p>
        </p:txBody>
      </p:sp>
      <p:sp>
        <p:nvSpPr>
          <p:cNvPr id="5" name="Abrir corchete 4">
            <a:extLst>
              <a:ext uri="{FF2B5EF4-FFF2-40B4-BE49-F238E27FC236}">
                <a16:creationId xmlns:a16="http://schemas.microsoft.com/office/drawing/2014/main" id="{E7E7EAAD-884E-7E43-0AD8-53CC85D01A25}"/>
              </a:ext>
            </a:extLst>
          </p:cNvPr>
          <p:cNvSpPr/>
          <p:nvPr/>
        </p:nvSpPr>
        <p:spPr>
          <a:xfrm>
            <a:off x="1239868" y="777607"/>
            <a:ext cx="70783" cy="1451750"/>
          </a:xfrm>
          <a:prstGeom prst="leftBracket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Cerrar corchete 5">
            <a:extLst>
              <a:ext uri="{FF2B5EF4-FFF2-40B4-BE49-F238E27FC236}">
                <a16:creationId xmlns:a16="http://schemas.microsoft.com/office/drawing/2014/main" id="{05E7DAC9-1F67-7134-4052-23591E3F82FD}"/>
              </a:ext>
            </a:extLst>
          </p:cNvPr>
          <p:cNvSpPr/>
          <p:nvPr/>
        </p:nvSpPr>
        <p:spPr>
          <a:xfrm>
            <a:off x="3776277" y="836562"/>
            <a:ext cx="70783" cy="1451750"/>
          </a:xfrm>
          <a:prstGeom prst="rightBracket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>
            <a:hlinkClick r:id="rId2" action="ppaction://hlinksldjump"/>
            <a:extLst>
              <a:ext uri="{FF2B5EF4-FFF2-40B4-BE49-F238E27FC236}">
                <a16:creationId xmlns:a16="http://schemas.microsoft.com/office/drawing/2014/main" id="{5ACA3D18-8FA8-7F14-68A6-A4B45C312597}"/>
              </a:ext>
            </a:extLst>
          </p:cNvPr>
          <p:cNvSpPr txBox="1"/>
          <p:nvPr/>
        </p:nvSpPr>
        <p:spPr>
          <a:xfrm>
            <a:off x="1723451" y="2688640"/>
            <a:ext cx="345667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1    0   3   15/7  -31/7            </a:t>
            </a:r>
          </a:p>
          <a:p>
            <a:r>
              <a:rPr lang="es-ES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0   1   -1  -6/7     11/7</a:t>
            </a:r>
          </a:p>
          <a:p>
            <a:r>
              <a:rPr lang="es-ES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0   0   0     0         0    </a:t>
            </a:r>
          </a:p>
          <a:p>
            <a:r>
              <a:rPr lang="es-ES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0   0   0     0         0</a:t>
            </a:r>
          </a:p>
        </p:txBody>
      </p:sp>
      <p:sp>
        <p:nvSpPr>
          <p:cNvPr id="10" name="Abrir corchete 9">
            <a:extLst>
              <a:ext uri="{FF2B5EF4-FFF2-40B4-BE49-F238E27FC236}">
                <a16:creationId xmlns:a16="http://schemas.microsoft.com/office/drawing/2014/main" id="{C51C1446-95C4-F672-6817-35ACC66CD963}"/>
              </a:ext>
            </a:extLst>
          </p:cNvPr>
          <p:cNvSpPr/>
          <p:nvPr/>
        </p:nvSpPr>
        <p:spPr>
          <a:xfrm>
            <a:off x="1792277" y="2688640"/>
            <a:ext cx="70783" cy="1451750"/>
          </a:xfrm>
          <a:prstGeom prst="lef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errar corchete 12">
            <a:extLst>
              <a:ext uri="{FF2B5EF4-FFF2-40B4-BE49-F238E27FC236}">
                <a16:creationId xmlns:a16="http://schemas.microsoft.com/office/drawing/2014/main" id="{1D9551DD-06E2-85A9-57AB-0FD42803DCEF}"/>
              </a:ext>
            </a:extLst>
          </p:cNvPr>
          <p:cNvSpPr/>
          <p:nvPr/>
        </p:nvSpPr>
        <p:spPr>
          <a:xfrm>
            <a:off x="4987447" y="2740328"/>
            <a:ext cx="70783" cy="1451750"/>
          </a:xfrm>
          <a:prstGeom prst="righ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F13EA8F9-6E86-DC46-6E83-0D0305CF29AE}"/>
              </a:ext>
            </a:extLst>
          </p:cNvPr>
          <p:cNvSpPr txBox="1">
            <a:spLocks/>
          </p:cNvSpPr>
          <p:nvPr/>
        </p:nvSpPr>
        <p:spPr>
          <a:xfrm>
            <a:off x="6572619" y="2544542"/>
            <a:ext cx="4376971" cy="1842218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16" name="CuadroTexto 15">
            <a:hlinkClick r:id="rId3" action="ppaction://hlinksldjump"/>
            <a:extLst>
              <a:ext uri="{FF2B5EF4-FFF2-40B4-BE49-F238E27FC236}">
                <a16:creationId xmlns:a16="http://schemas.microsoft.com/office/drawing/2014/main" id="{0FBB832A-B753-18DE-F227-3CA4F0951766}"/>
              </a:ext>
            </a:extLst>
          </p:cNvPr>
          <p:cNvSpPr txBox="1"/>
          <p:nvPr/>
        </p:nvSpPr>
        <p:spPr>
          <a:xfrm>
            <a:off x="7036324" y="2680821"/>
            <a:ext cx="345667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1    0  -3    2     -30/7            </a:t>
            </a:r>
          </a:p>
          <a:p>
            <a:r>
              <a:rPr lang="es-ES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0   1    0   6/7   -11/7</a:t>
            </a:r>
          </a:p>
          <a:p>
            <a:r>
              <a:rPr lang="es-ES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0   0   0     0         0    </a:t>
            </a:r>
          </a:p>
          <a:p>
            <a:r>
              <a:rPr lang="es-ES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0   0   0     0         0</a:t>
            </a:r>
          </a:p>
        </p:txBody>
      </p:sp>
      <p:sp>
        <p:nvSpPr>
          <p:cNvPr id="17" name="Abrir corchete 16">
            <a:extLst>
              <a:ext uri="{FF2B5EF4-FFF2-40B4-BE49-F238E27FC236}">
                <a16:creationId xmlns:a16="http://schemas.microsoft.com/office/drawing/2014/main" id="{F8D94C00-4319-6A1C-FAAF-6A4A2BDE612A}"/>
              </a:ext>
            </a:extLst>
          </p:cNvPr>
          <p:cNvSpPr/>
          <p:nvPr/>
        </p:nvSpPr>
        <p:spPr>
          <a:xfrm>
            <a:off x="7105150" y="2680821"/>
            <a:ext cx="70783" cy="1451750"/>
          </a:xfrm>
          <a:prstGeom prst="lef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Cerrar corchete 17">
            <a:extLst>
              <a:ext uri="{FF2B5EF4-FFF2-40B4-BE49-F238E27FC236}">
                <a16:creationId xmlns:a16="http://schemas.microsoft.com/office/drawing/2014/main" id="{BC838915-260C-3C1E-4FB3-176638ACE06C}"/>
              </a:ext>
            </a:extLst>
          </p:cNvPr>
          <p:cNvSpPr/>
          <p:nvPr/>
        </p:nvSpPr>
        <p:spPr>
          <a:xfrm>
            <a:off x="10300320" y="2732509"/>
            <a:ext cx="70783" cy="1451750"/>
          </a:xfrm>
          <a:prstGeom prst="righ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113D2C9E-A9CA-960A-8C96-22F9473C30DE}"/>
              </a:ext>
            </a:extLst>
          </p:cNvPr>
          <p:cNvSpPr txBox="1">
            <a:spLocks/>
          </p:cNvSpPr>
          <p:nvPr/>
        </p:nvSpPr>
        <p:spPr>
          <a:xfrm>
            <a:off x="1259746" y="4717031"/>
            <a:ext cx="4376971" cy="1842218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0" name="CuadroTexto 19">
            <a:hlinkClick r:id="rId3" action="ppaction://hlinksldjump"/>
            <a:extLst>
              <a:ext uri="{FF2B5EF4-FFF2-40B4-BE49-F238E27FC236}">
                <a16:creationId xmlns:a16="http://schemas.microsoft.com/office/drawing/2014/main" id="{6364675A-8F86-7B36-8915-B03F29EE4914}"/>
              </a:ext>
            </a:extLst>
          </p:cNvPr>
          <p:cNvSpPr txBox="1"/>
          <p:nvPr/>
        </p:nvSpPr>
        <p:spPr>
          <a:xfrm>
            <a:off x="1983456" y="4859317"/>
            <a:ext cx="345667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1    0   3     2      0            </a:t>
            </a:r>
          </a:p>
          <a:p>
            <a:r>
              <a:rPr lang="es-ES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0   1    1   -1/7    0</a:t>
            </a:r>
          </a:p>
          <a:p>
            <a:r>
              <a:rPr lang="es-ES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0   0   0     0       1    </a:t>
            </a:r>
          </a:p>
          <a:p>
            <a:r>
              <a:rPr lang="es-ES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0   0   0     0       0</a:t>
            </a:r>
          </a:p>
        </p:txBody>
      </p:sp>
      <p:sp>
        <p:nvSpPr>
          <p:cNvPr id="21" name="Abrir corchete 20">
            <a:extLst>
              <a:ext uri="{FF2B5EF4-FFF2-40B4-BE49-F238E27FC236}">
                <a16:creationId xmlns:a16="http://schemas.microsoft.com/office/drawing/2014/main" id="{8EBFE6A2-E2CE-D1ED-0539-141AE6BAEEFD}"/>
              </a:ext>
            </a:extLst>
          </p:cNvPr>
          <p:cNvSpPr/>
          <p:nvPr/>
        </p:nvSpPr>
        <p:spPr>
          <a:xfrm>
            <a:off x="1983456" y="4869412"/>
            <a:ext cx="70783" cy="1451750"/>
          </a:xfrm>
          <a:prstGeom prst="lef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Cerrar corchete 21">
            <a:extLst>
              <a:ext uri="{FF2B5EF4-FFF2-40B4-BE49-F238E27FC236}">
                <a16:creationId xmlns:a16="http://schemas.microsoft.com/office/drawing/2014/main" id="{FFAA8607-D307-B030-4713-1010D69562C0}"/>
              </a:ext>
            </a:extLst>
          </p:cNvPr>
          <p:cNvSpPr/>
          <p:nvPr/>
        </p:nvSpPr>
        <p:spPr>
          <a:xfrm>
            <a:off x="4761305" y="4912265"/>
            <a:ext cx="70783" cy="1451750"/>
          </a:xfrm>
          <a:prstGeom prst="righ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FF4A618A-28D3-639E-8B42-4AFD316BF7AA}"/>
              </a:ext>
            </a:extLst>
          </p:cNvPr>
          <p:cNvSpPr txBox="1">
            <a:spLocks/>
          </p:cNvSpPr>
          <p:nvPr/>
        </p:nvSpPr>
        <p:spPr>
          <a:xfrm>
            <a:off x="6572619" y="4734084"/>
            <a:ext cx="4376971" cy="1842218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4" name="CuadroTexto 23">
            <a:hlinkClick r:id="rId3" action="ppaction://hlinksldjump"/>
            <a:extLst>
              <a:ext uri="{FF2B5EF4-FFF2-40B4-BE49-F238E27FC236}">
                <a16:creationId xmlns:a16="http://schemas.microsoft.com/office/drawing/2014/main" id="{3A2DA2F3-0426-CB8C-0305-94C515BAEAB9}"/>
              </a:ext>
            </a:extLst>
          </p:cNvPr>
          <p:cNvSpPr txBox="1"/>
          <p:nvPr/>
        </p:nvSpPr>
        <p:spPr>
          <a:xfrm>
            <a:off x="7651525" y="5060352"/>
            <a:ext cx="2351880" cy="10772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  </a:t>
            </a:r>
            <a:r>
              <a:rPr lang="es-ES" sz="32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Cap</a:t>
            </a:r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de </a:t>
            </a:r>
          </a:p>
          <a:p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 les altres</a:t>
            </a:r>
          </a:p>
        </p:txBody>
      </p:sp>
    </p:spTree>
    <p:extLst>
      <p:ext uri="{BB962C8B-B14F-4D97-AF65-F5344CB8AC3E}">
        <p14:creationId xmlns:p14="http://schemas.microsoft.com/office/powerpoint/2010/main" val="412911263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E834A75-AFFC-76D0-CD30-3B8CE08139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94611F08-A36F-D8DE-EEAF-9BB6F749309C}"/>
              </a:ext>
            </a:extLst>
          </p:cNvPr>
          <p:cNvSpPr txBox="1">
            <a:spLocks/>
          </p:cNvSpPr>
          <p:nvPr/>
        </p:nvSpPr>
        <p:spPr>
          <a:xfrm>
            <a:off x="5747956" y="5489399"/>
            <a:ext cx="288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8063A682-AC9B-7815-2A84-6F14A32D1F23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4" name="Forma en L 3">
            <a:extLst>
              <a:ext uri="{FF2B5EF4-FFF2-40B4-BE49-F238E27FC236}">
                <a16:creationId xmlns:a16="http://schemas.microsoft.com/office/drawing/2014/main" id="{147B8B4A-3AB7-657E-B1EC-5FFC17C11D2E}"/>
              </a:ext>
            </a:extLst>
          </p:cNvPr>
          <p:cNvSpPr/>
          <p:nvPr/>
        </p:nvSpPr>
        <p:spPr>
          <a:xfrm rot="2599813" flipH="1">
            <a:off x="2991412" y="1972771"/>
            <a:ext cx="1373157" cy="2699700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FB5C0B73-DECA-A21B-9D23-47AB09C4E3D5}"/>
              </a:ext>
            </a:extLst>
          </p:cNvPr>
          <p:cNvSpPr/>
          <p:nvPr/>
        </p:nvSpPr>
        <p:spPr>
          <a:xfrm>
            <a:off x="5667849" y="2660902"/>
            <a:ext cx="6511718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8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EXCEL</a:t>
            </a:r>
            <a:r>
              <a:rPr lang="es-ES" sz="8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  <a:latin typeface="Comic Sans MS" panose="030F0702030302020204" pitchFamily="66" charset="0"/>
              </a:rPr>
              <a:t>∙</a:t>
            </a:r>
            <a:r>
              <a:rPr lang="es-ES" sz="8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LENT!</a:t>
            </a: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43989EA1-1E8B-D01F-15C9-39D7D08DF29D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33CC3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Forma en L 2">
            <a:extLst>
              <a:ext uri="{FF2B5EF4-FFF2-40B4-BE49-F238E27FC236}">
                <a16:creationId xmlns:a16="http://schemas.microsoft.com/office/drawing/2014/main" id="{62FA301E-361D-B4BC-2294-D628D800AC32}"/>
              </a:ext>
            </a:extLst>
          </p:cNvPr>
          <p:cNvSpPr/>
          <p:nvPr/>
        </p:nvSpPr>
        <p:spPr>
          <a:xfrm rot="2599813" flipH="1">
            <a:off x="2970317" y="1667463"/>
            <a:ext cx="1373157" cy="2699700"/>
          </a:xfrm>
          <a:prstGeom prst="corner">
            <a:avLst/>
          </a:prstGeom>
          <a:solidFill>
            <a:srgbClr val="33CC33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07364E50-81A2-4EA4-4C88-95829AEF052C}"/>
              </a:ext>
            </a:extLst>
          </p:cNvPr>
          <p:cNvSpPr txBox="1">
            <a:spLocks/>
          </p:cNvSpPr>
          <p:nvPr/>
        </p:nvSpPr>
        <p:spPr>
          <a:xfrm>
            <a:off x="5694630" y="5329604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torna al test </a:t>
            </a:r>
          </a:p>
        </p:txBody>
      </p:sp>
      <p:sp>
        <p:nvSpPr>
          <p:cNvPr id="6" name="Flecha: hacia la izquierda 5">
            <a:extLst>
              <a:ext uri="{FF2B5EF4-FFF2-40B4-BE49-F238E27FC236}">
                <a16:creationId xmlns:a16="http://schemas.microsoft.com/office/drawing/2014/main" id="{A1EE3934-3263-9D15-FA0C-842C78E690EF}"/>
              </a:ext>
            </a:extLst>
          </p:cNvPr>
          <p:cNvSpPr/>
          <p:nvPr/>
        </p:nvSpPr>
        <p:spPr>
          <a:xfrm>
            <a:off x="5786995" y="5637377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2D3B0692-EB8F-764A-C9BC-DF401BACFE48}"/>
              </a:ext>
            </a:extLst>
          </p:cNvPr>
          <p:cNvSpPr txBox="1">
            <a:spLocks/>
          </p:cNvSpPr>
          <p:nvPr/>
        </p:nvSpPr>
        <p:spPr>
          <a:xfrm>
            <a:off x="9135053" y="5492398"/>
            <a:ext cx="288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EE1556CB-14B2-6992-3F06-73D100F31D71}"/>
              </a:ext>
            </a:extLst>
          </p:cNvPr>
          <p:cNvSpPr txBox="1">
            <a:spLocks/>
          </p:cNvSpPr>
          <p:nvPr/>
        </p:nvSpPr>
        <p:spPr>
          <a:xfrm>
            <a:off x="9032361" y="5319277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surt del test          </a:t>
            </a:r>
          </a:p>
        </p:txBody>
      </p:sp>
      <p:sp>
        <p:nvSpPr>
          <p:cNvPr id="7" name="Flecha: hacia la izquierda 6">
            <a:extLst>
              <a:ext uri="{FF2B5EF4-FFF2-40B4-BE49-F238E27FC236}">
                <a16:creationId xmlns:a16="http://schemas.microsoft.com/office/drawing/2014/main" id="{116B5553-F484-4906-844B-E4A7F671F79C}"/>
              </a:ext>
            </a:extLst>
          </p:cNvPr>
          <p:cNvSpPr/>
          <p:nvPr/>
        </p:nvSpPr>
        <p:spPr>
          <a:xfrm flipH="1">
            <a:off x="11153707" y="5637377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2678741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D74871D-3B97-2B12-F858-18AD9CEE0C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78A8602C-F7BC-0EF6-0512-3B567200E895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B8CA3B1A-1030-3BB2-6D29-BE30DDB8D916}"/>
              </a:ext>
            </a:extLst>
          </p:cNvPr>
          <p:cNvSpPr/>
          <p:nvPr/>
        </p:nvSpPr>
        <p:spPr>
          <a:xfrm>
            <a:off x="6177402" y="1629000"/>
            <a:ext cx="5073825" cy="28623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6000" b="1" i="1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S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i </a:t>
            </a:r>
            <a:r>
              <a:rPr lang="es-ES" sz="6000" b="1" i="1" cap="none" spc="0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us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plau, </a:t>
            </a:r>
          </a:p>
          <a:p>
            <a:pPr algn="ctr"/>
            <a:r>
              <a:rPr lang="es-ES" sz="6000" b="1" i="1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c</a:t>
            </a:r>
            <a:r>
              <a:rPr lang="es-ES" sz="6000" b="1" i="1" cap="none" spc="0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omprova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la </a:t>
            </a:r>
          </a:p>
          <a:p>
            <a:pPr algn="ctr"/>
            <a:r>
              <a:rPr lang="es-ES" sz="6000" b="1" i="1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teva</a:t>
            </a:r>
            <a:r>
              <a:rPr lang="es-ES" sz="6000" b="1" i="1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 </a:t>
            </a:r>
            <a:r>
              <a:rPr lang="es-ES" sz="6000" b="1" i="1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resposta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</a:t>
            </a: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74A0A2D4-02BA-FC52-9A5D-6FF5443EAC73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ruz 10">
            <a:extLst>
              <a:ext uri="{FF2B5EF4-FFF2-40B4-BE49-F238E27FC236}">
                <a16:creationId xmlns:a16="http://schemas.microsoft.com/office/drawing/2014/main" id="{ABD83046-4262-0300-AFE4-0ED22916B99C}"/>
              </a:ext>
            </a:extLst>
          </p:cNvPr>
          <p:cNvSpPr/>
          <p:nvPr/>
        </p:nvSpPr>
        <p:spPr>
          <a:xfrm rot="2761830">
            <a:off x="2172447" y="2110999"/>
            <a:ext cx="3011054" cy="2906056"/>
          </a:xfrm>
          <a:prstGeom prst="plus">
            <a:avLst>
              <a:gd name="adj" fmla="val 37695"/>
            </a:avLst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ruz 11">
            <a:extLst>
              <a:ext uri="{FF2B5EF4-FFF2-40B4-BE49-F238E27FC236}">
                <a16:creationId xmlns:a16="http://schemas.microsoft.com/office/drawing/2014/main" id="{681BA3E7-78A5-DF61-7F3A-1A7E6A0BB59F}"/>
              </a:ext>
            </a:extLst>
          </p:cNvPr>
          <p:cNvSpPr/>
          <p:nvPr/>
        </p:nvSpPr>
        <p:spPr>
          <a:xfrm rot="2761830">
            <a:off x="2193543" y="1869594"/>
            <a:ext cx="3011054" cy="2906056"/>
          </a:xfrm>
          <a:prstGeom prst="plus">
            <a:avLst>
              <a:gd name="adj" fmla="val 37695"/>
            </a:avLst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A6EE47D7-73C0-5611-3CB2-DFB242F1E81B}"/>
              </a:ext>
            </a:extLst>
          </p:cNvPr>
          <p:cNvSpPr txBox="1">
            <a:spLocks/>
          </p:cNvSpPr>
          <p:nvPr/>
        </p:nvSpPr>
        <p:spPr>
          <a:xfrm>
            <a:off x="7434010" y="5279403"/>
            <a:ext cx="2880000" cy="1100177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78F7D94A-0357-4AF5-6947-5DBCE43B1EEA}"/>
              </a:ext>
            </a:extLst>
          </p:cNvPr>
          <p:cNvSpPr txBox="1">
            <a:spLocks/>
          </p:cNvSpPr>
          <p:nvPr/>
        </p:nvSpPr>
        <p:spPr>
          <a:xfrm>
            <a:off x="7331318" y="5106282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prova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de </a:t>
            </a:r>
            <a:r>
              <a:rPr lang="es-ES" b="1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nou</a:t>
            </a: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</a:t>
            </a:r>
          </a:p>
        </p:txBody>
      </p:sp>
      <p:sp>
        <p:nvSpPr>
          <p:cNvPr id="21" name="Flecha: hacia la izquierda 20">
            <a:extLst>
              <a:ext uri="{FF2B5EF4-FFF2-40B4-BE49-F238E27FC236}">
                <a16:creationId xmlns:a16="http://schemas.microsoft.com/office/drawing/2014/main" id="{105FFB52-1898-D603-8C7F-2E52723B854D}"/>
              </a:ext>
            </a:extLst>
          </p:cNvPr>
          <p:cNvSpPr/>
          <p:nvPr/>
        </p:nvSpPr>
        <p:spPr>
          <a:xfrm>
            <a:off x="7473049" y="5427381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7994840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63BF89-4754-2FA0-BEB9-0B01F51074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F12900-6A56-ABEC-433B-468262EE00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5187" y="107141"/>
            <a:ext cx="11560279" cy="2633187"/>
          </a:xfrm>
        </p:spPr>
        <p:txBody>
          <a:bodyPr>
            <a:normAutofit fontScale="90000"/>
          </a:bodyPr>
          <a:lstStyle/>
          <a:p>
            <a:r>
              <a:rPr lang="es-ES" dirty="0">
                <a:solidFill>
                  <a:srgbClr val="0070C0"/>
                </a:solidFill>
              </a:rPr>
              <a:t>2</a:t>
            </a:r>
            <a:r>
              <a:rPr lang="es-ES" sz="3200" dirty="0">
                <a:solidFill>
                  <a:srgbClr val="0070C0"/>
                </a:solidFill>
              </a:rPr>
              <a:t>.</a:t>
            </a:r>
            <a:r>
              <a:rPr lang="es-ES" sz="3200" dirty="0"/>
              <a:t>   </a:t>
            </a:r>
            <a:r>
              <a:rPr lang="es-ES" sz="2800" dirty="0">
                <a:latin typeface="Comic Sans MS" panose="030F0702030302020204" pitchFamily="66" charset="0"/>
              </a:rPr>
              <a:t>Donades dues </a:t>
            </a:r>
            <a:r>
              <a:rPr lang="es-ES" sz="2800" dirty="0" err="1">
                <a:latin typeface="Comic Sans MS" panose="030F0702030302020204" pitchFamily="66" charset="0"/>
              </a:rPr>
              <a:t>matrius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amb</a:t>
            </a:r>
            <a:r>
              <a:rPr lang="es-ES" sz="2800" dirty="0">
                <a:latin typeface="Comic Sans MS" panose="030F0702030302020204" pitchFamily="66" charset="0"/>
              </a:rPr>
              <a:t> igual nombre de files i igual nombre   </a:t>
            </a:r>
            <a:br>
              <a:rPr lang="es-ES" sz="2800" dirty="0">
                <a:latin typeface="Comic Sans MS" panose="030F0702030302020204" pitchFamily="66" charset="0"/>
              </a:rPr>
            </a:br>
            <a:r>
              <a:rPr lang="es-ES" sz="2800" dirty="0">
                <a:latin typeface="Comic Sans MS" panose="030F0702030302020204" pitchFamily="66" charset="0"/>
              </a:rPr>
              <a:t>      de </a:t>
            </a:r>
            <a:r>
              <a:rPr lang="es-ES" sz="2800" dirty="0" err="1">
                <a:latin typeface="Comic Sans MS" panose="030F0702030302020204" pitchFamily="66" charset="0"/>
              </a:rPr>
              <a:t>columnes</a:t>
            </a:r>
            <a:r>
              <a:rPr lang="es-ES" sz="2800" dirty="0">
                <a:latin typeface="Comic Sans MS" panose="030F0702030302020204" pitchFamily="66" charset="0"/>
              </a:rPr>
              <a:t> es pot demostrar que es pot </a:t>
            </a:r>
            <a:r>
              <a:rPr lang="es-ES" sz="2800" dirty="0" err="1">
                <a:latin typeface="Comic Sans MS" panose="030F0702030302020204" pitchFamily="66" charset="0"/>
              </a:rPr>
              <a:t>passar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d’una</a:t>
            </a:r>
            <a:r>
              <a:rPr lang="es-ES" sz="2800" dirty="0">
                <a:latin typeface="Comic Sans MS" panose="030F0702030302020204" pitchFamily="66" charset="0"/>
              </a:rPr>
              <a:t> a l’altra</a:t>
            </a:r>
            <a:br>
              <a:rPr lang="es-ES" sz="2800" dirty="0">
                <a:latin typeface="Comic Sans MS" panose="030F0702030302020204" pitchFamily="66" charset="0"/>
              </a:rPr>
            </a:br>
            <a:r>
              <a:rPr lang="es-ES" sz="2800" dirty="0">
                <a:latin typeface="Comic Sans MS" panose="030F0702030302020204" pitchFamily="66" charset="0"/>
              </a:rPr>
              <a:t>      </a:t>
            </a:r>
            <a:r>
              <a:rPr lang="es-ES" sz="2800" dirty="0" err="1">
                <a:latin typeface="Comic Sans MS" panose="030F0702030302020204" pitchFamily="66" charset="0"/>
              </a:rPr>
              <a:t>aplicant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o.e.f.’s</a:t>
            </a:r>
            <a:r>
              <a:rPr lang="es-ES" sz="2800" dirty="0">
                <a:latin typeface="Comic Sans MS" panose="030F0702030302020204" pitchFamily="66" charset="0"/>
              </a:rPr>
              <a:t> quan les </a:t>
            </a:r>
            <a:r>
              <a:rPr lang="es-ES" sz="2800" dirty="0" err="1">
                <a:latin typeface="Comic Sans MS" panose="030F0702030302020204" pitchFamily="66" charset="0"/>
              </a:rPr>
              <a:t>m.e.r.f.’s</a:t>
            </a:r>
            <a:r>
              <a:rPr lang="es-ES" sz="2800" dirty="0">
                <a:latin typeface="Comic Sans MS" panose="030F0702030302020204" pitchFamily="66" charset="0"/>
              </a:rPr>
              <a:t>  respectives (</a:t>
            </a:r>
            <a:r>
              <a:rPr lang="es-ES" sz="2800" dirty="0" err="1">
                <a:latin typeface="Comic Sans MS" panose="030F0702030302020204" pitchFamily="66" charset="0"/>
              </a:rPr>
              <a:t>aplicant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o.e.f.’s</a:t>
            </a:r>
            <a:r>
              <a:rPr lang="es-ES" sz="2800" dirty="0">
                <a:latin typeface="Comic Sans MS" panose="030F0702030302020204" pitchFamily="66" charset="0"/>
              </a:rPr>
              <a:t>) </a:t>
            </a:r>
            <a:br>
              <a:rPr lang="es-ES" sz="2800" dirty="0">
                <a:latin typeface="Comic Sans MS" panose="030F0702030302020204" pitchFamily="66" charset="0"/>
              </a:rPr>
            </a:br>
            <a:r>
              <a:rPr lang="es-ES" sz="2800" dirty="0">
                <a:latin typeface="Comic Sans MS" panose="030F0702030302020204" pitchFamily="66" charset="0"/>
              </a:rPr>
              <a:t>      </a:t>
            </a:r>
            <a:r>
              <a:rPr lang="es-ES" sz="2800" dirty="0" err="1">
                <a:latin typeface="Comic Sans MS" panose="030F0702030302020204" pitchFamily="66" charset="0"/>
              </a:rPr>
              <a:t>coincideixen</a:t>
            </a:r>
            <a:r>
              <a:rPr lang="es-ES" sz="2800" dirty="0">
                <a:latin typeface="Comic Sans MS" panose="030F0702030302020204" pitchFamily="66" charset="0"/>
              </a:rPr>
              <a:t>. Quina de les </a:t>
            </a:r>
            <a:r>
              <a:rPr lang="es-ES" sz="2800" dirty="0" err="1">
                <a:latin typeface="Comic Sans MS" panose="030F0702030302020204" pitchFamily="66" charset="0"/>
              </a:rPr>
              <a:t>següents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opcions</a:t>
            </a:r>
            <a:r>
              <a:rPr lang="es-ES" sz="2800" dirty="0">
                <a:latin typeface="Comic Sans MS" panose="030F0702030302020204" pitchFamily="66" charset="0"/>
              </a:rPr>
              <a:t> és correcta, per a les </a:t>
            </a:r>
            <a:br>
              <a:rPr lang="es-ES" sz="2800" dirty="0">
                <a:latin typeface="Comic Sans MS" panose="030F0702030302020204" pitchFamily="66" charset="0"/>
              </a:rPr>
            </a:br>
            <a:r>
              <a:rPr lang="es-ES" sz="2800" dirty="0">
                <a:latin typeface="Comic Sans MS" panose="030F0702030302020204" pitchFamily="66" charset="0"/>
              </a:rPr>
              <a:t>      </a:t>
            </a:r>
            <a:r>
              <a:rPr lang="es-ES" sz="2800" dirty="0" err="1">
                <a:latin typeface="Comic Sans MS" panose="030F0702030302020204" pitchFamily="66" charset="0"/>
              </a:rPr>
              <a:t>següents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matrius</a:t>
            </a:r>
            <a:r>
              <a:rPr lang="es-ES" sz="2800" dirty="0">
                <a:latin typeface="Comic Sans MS" panose="030F0702030302020204" pitchFamily="66" charset="0"/>
              </a:rPr>
              <a:t> B</a:t>
            </a:r>
            <a:r>
              <a:rPr lang="es-ES" sz="2800" baseline="-25000" dirty="0">
                <a:latin typeface="Comic Sans MS" panose="030F0702030302020204" pitchFamily="66" charset="0"/>
              </a:rPr>
              <a:t>1</a:t>
            </a:r>
            <a:r>
              <a:rPr lang="es-ES" sz="2800" dirty="0">
                <a:latin typeface="Comic Sans MS" panose="030F0702030302020204" pitchFamily="66" charset="0"/>
              </a:rPr>
              <a:t>, B</a:t>
            </a:r>
            <a:r>
              <a:rPr lang="es-ES" sz="2800" baseline="-25000" dirty="0">
                <a:latin typeface="Comic Sans MS" panose="030F0702030302020204" pitchFamily="66" charset="0"/>
              </a:rPr>
              <a:t>2</a:t>
            </a:r>
            <a:r>
              <a:rPr lang="es-ES" sz="2800" dirty="0">
                <a:latin typeface="Comic Sans MS" panose="030F0702030302020204" pitchFamily="66" charset="0"/>
              </a:rPr>
              <a:t>, B</a:t>
            </a:r>
            <a:r>
              <a:rPr lang="es-ES" sz="2800" baseline="-25000" dirty="0">
                <a:latin typeface="Comic Sans MS" panose="030F0702030302020204" pitchFamily="66" charset="0"/>
              </a:rPr>
              <a:t>3</a:t>
            </a:r>
            <a:r>
              <a:rPr lang="es-ES" sz="2800" dirty="0">
                <a:latin typeface="Comic Sans MS" panose="030F0702030302020204" pitchFamily="66" charset="0"/>
              </a:rPr>
              <a:t>?</a:t>
            </a:r>
            <a:br>
              <a:rPr lang="es-ES" sz="2800" dirty="0">
                <a:latin typeface="Comic Sans MS" panose="030F0702030302020204" pitchFamily="66" charset="0"/>
              </a:rPr>
            </a:br>
            <a:br>
              <a:rPr lang="es-ES" sz="2800" dirty="0">
                <a:latin typeface="Comic Sans MS" panose="030F0702030302020204" pitchFamily="66" charset="0"/>
              </a:rPr>
            </a:br>
            <a:r>
              <a:rPr lang="es-ES" sz="2800" dirty="0">
                <a:latin typeface="Comic Sans MS" panose="030F0702030302020204" pitchFamily="66" charset="0"/>
              </a:rPr>
              <a:t>                                 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DEB1316-DB48-6D69-83E5-FE5DF0E1075A}"/>
              </a:ext>
            </a:extLst>
          </p:cNvPr>
          <p:cNvSpPr txBox="1"/>
          <p:nvPr/>
        </p:nvSpPr>
        <p:spPr>
          <a:xfrm>
            <a:off x="2640176" y="2204474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latin typeface="Comic Sans MS" panose="030F0702030302020204" pitchFamily="66" charset="0"/>
              </a:rPr>
              <a:t>2   -1   4           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-5   3   -1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1   -1   -7 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3  -2  -3</a:t>
            </a:r>
          </a:p>
        </p:txBody>
      </p:sp>
      <p:sp>
        <p:nvSpPr>
          <p:cNvPr id="5" name="Abrir corchete 4">
            <a:extLst>
              <a:ext uri="{FF2B5EF4-FFF2-40B4-BE49-F238E27FC236}">
                <a16:creationId xmlns:a16="http://schemas.microsoft.com/office/drawing/2014/main" id="{F2D72919-BA8C-4992-B212-C3E8A2A7A6F6}"/>
              </a:ext>
            </a:extLst>
          </p:cNvPr>
          <p:cNvSpPr/>
          <p:nvPr/>
        </p:nvSpPr>
        <p:spPr>
          <a:xfrm>
            <a:off x="2617605" y="2204474"/>
            <a:ext cx="70783" cy="1451750"/>
          </a:xfrm>
          <a:prstGeom prst="leftBracket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Cerrar corchete 5">
            <a:extLst>
              <a:ext uri="{FF2B5EF4-FFF2-40B4-BE49-F238E27FC236}">
                <a16:creationId xmlns:a16="http://schemas.microsoft.com/office/drawing/2014/main" id="{0007D8F1-0E31-4437-FBD1-8EAF9688953E}"/>
              </a:ext>
            </a:extLst>
          </p:cNvPr>
          <p:cNvSpPr/>
          <p:nvPr/>
        </p:nvSpPr>
        <p:spPr>
          <a:xfrm>
            <a:off x="4092004" y="2204474"/>
            <a:ext cx="70783" cy="1451750"/>
          </a:xfrm>
          <a:prstGeom prst="rightBracket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Abrir corchete 9">
            <a:extLst>
              <a:ext uri="{FF2B5EF4-FFF2-40B4-BE49-F238E27FC236}">
                <a16:creationId xmlns:a16="http://schemas.microsoft.com/office/drawing/2014/main" id="{605B073B-134F-EFFC-0D7F-1A48B92D192C}"/>
              </a:ext>
            </a:extLst>
          </p:cNvPr>
          <p:cNvSpPr/>
          <p:nvPr/>
        </p:nvSpPr>
        <p:spPr>
          <a:xfrm>
            <a:off x="1792277" y="2688640"/>
            <a:ext cx="70783" cy="1451750"/>
          </a:xfrm>
          <a:prstGeom prst="lef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errar corchete 12">
            <a:extLst>
              <a:ext uri="{FF2B5EF4-FFF2-40B4-BE49-F238E27FC236}">
                <a16:creationId xmlns:a16="http://schemas.microsoft.com/office/drawing/2014/main" id="{4AEDBF89-1E67-030C-C906-D2F436C4BC75}"/>
              </a:ext>
            </a:extLst>
          </p:cNvPr>
          <p:cNvSpPr/>
          <p:nvPr/>
        </p:nvSpPr>
        <p:spPr>
          <a:xfrm>
            <a:off x="4987447" y="2740328"/>
            <a:ext cx="70783" cy="1451750"/>
          </a:xfrm>
          <a:prstGeom prst="righ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Abrir corchete 16">
            <a:extLst>
              <a:ext uri="{FF2B5EF4-FFF2-40B4-BE49-F238E27FC236}">
                <a16:creationId xmlns:a16="http://schemas.microsoft.com/office/drawing/2014/main" id="{97DDEAC8-1DEA-A77F-200D-4EFA86D9C5CC}"/>
              </a:ext>
            </a:extLst>
          </p:cNvPr>
          <p:cNvSpPr/>
          <p:nvPr/>
        </p:nvSpPr>
        <p:spPr>
          <a:xfrm>
            <a:off x="7105150" y="2680821"/>
            <a:ext cx="70783" cy="1451750"/>
          </a:xfrm>
          <a:prstGeom prst="lef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Cerrar corchete 21">
            <a:extLst>
              <a:ext uri="{FF2B5EF4-FFF2-40B4-BE49-F238E27FC236}">
                <a16:creationId xmlns:a16="http://schemas.microsoft.com/office/drawing/2014/main" id="{3CA6AB6F-B408-3A24-24C0-DEAA5289BDBC}"/>
              </a:ext>
            </a:extLst>
          </p:cNvPr>
          <p:cNvSpPr/>
          <p:nvPr/>
        </p:nvSpPr>
        <p:spPr>
          <a:xfrm>
            <a:off x="4023886" y="4951979"/>
            <a:ext cx="70783" cy="1451750"/>
          </a:xfrm>
          <a:prstGeom prst="righ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89060FBB-F28F-D737-6860-6CBB1252B501}"/>
              </a:ext>
            </a:extLst>
          </p:cNvPr>
          <p:cNvSpPr txBox="1"/>
          <p:nvPr/>
        </p:nvSpPr>
        <p:spPr>
          <a:xfrm>
            <a:off x="5917049" y="5139245"/>
            <a:ext cx="2351880" cy="10772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Ninguna de </a:t>
            </a:r>
          </a:p>
          <a:p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 las otras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88FDE0F5-714B-9EB5-60CA-244592718472}"/>
              </a:ext>
            </a:extLst>
          </p:cNvPr>
          <p:cNvSpPr txBox="1"/>
          <p:nvPr/>
        </p:nvSpPr>
        <p:spPr>
          <a:xfrm>
            <a:off x="1851813" y="2699516"/>
            <a:ext cx="7200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B</a:t>
            </a:r>
            <a:r>
              <a:rPr lang="es-ES" sz="2400" baseline="-25000" dirty="0">
                <a:latin typeface="Comic Sans MS" panose="030F0702030302020204" pitchFamily="66" charset="0"/>
              </a:rPr>
              <a:t>1</a:t>
            </a:r>
            <a:r>
              <a:rPr lang="es-ES" sz="2400" dirty="0">
                <a:latin typeface="Comic Sans MS" panose="030F0702030302020204" pitchFamily="66" charset="0"/>
              </a:rPr>
              <a:t> =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9EA81244-B2DA-85AE-C957-7FD9A092112B}"/>
              </a:ext>
            </a:extLst>
          </p:cNvPr>
          <p:cNvSpPr txBox="1"/>
          <p:nvPr/>
        </p:nvSpPr>
        <p:spPr>
          <a:xfrm>
            <a:off x="5512740" y="2195853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latin typeface="Comic Sans MS" panose="030F0702030302020204" pitchFamily="66" charset="0"/>
              </a:rPr>
              <a:t>7   -4   5           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3   -1   15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-8   5    2 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5  -2   19</a:t>
            </a:r>
          </a:p>
        </p:txBody>
      </p:sp>
      <p:sp>
        <p:nvSpPr>
          <p:cNvPr id="8" name="Abrir corchete 7">
            <a:extLst>
              <a:ext uri="{FF2B5EF4-FFF2-40B4-BE49-F238E27FC236}">
                <a16:creationId xmlns:a16="http://schemas.microsoft.com/office/drawing/2014/main" id="{FA995002-7467-372E-463F-C8D17D86A1F6}"/>
              </a:ext>
            </a:extLst>
          </p:cNvPr>
          <p:cNvSpPr/>
          <p:nvPr/>
        </p:nvSpPr>
        <p:spPr>
          <a:xfrm>
            <a:off x="5533511" y="2195853"/>
            <a:ext cx="70783" cy="1451750"/>
          </a:xfrm>
          <a:prstGeom prst="leftBracket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errar corchete 10">
            <a:extLst>
              <a:ext uri="{FF2B5EF4-FFF2-40B4-BE49-F238E27FC236}">
                <a16:creationId xmlns:a16="http://schemas.microsoft.com/office/drawing/2014/main" id="{74BB7611-101E-915B-4982-2EE532D23120}"/>
              </a:ext>
            </a:extLst>
          </p:cNvPr>
          <p:cNvSpPr/>
          <p:nvPr/>
        </p:nvSpPr>
        <p:spPr>
          <a:xfrm>
            <a:off x="6980231" y="2195853"/>
            <a:ext cx="70783" cy="1451750"/>
          </a:xfrm>
          <a:prstGeom prst="rightBracket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27D79C41-AFD1-AE4D-40BE-BE28CD98D7C8}"/>
              </a:ext>
            </a:extLst>
          </p:cNvPr>
          <p:cNvSpPr txBox="1"/>
          <p:nvPr/>
        </p:nvSpPr>
        <p:spPr>
          <a:xfrm>
            <a:off x="4740040" y="2690895"/>
            <a:ext cx="7521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B</a:t>
            </a:r>
            <a:r>
              <a:rPr lang="es-ES" sz="2400" baseline="-25000" dirty="0">
                <a:latin typeface="Comic Sans MS" panose="030F0702030302020204" pitchFamily="66" charset="0"/>
              </a:rPr>
              <a:t>2</a:t>
            </a:r>
            <a:r>
              <a:rPr lang="es-ES" sz="2400" dirty="0">
                <a:latin typeface="Comic Sans MS" panose="030F0702030302020204" pitchFamily="66" charset="0"/>
              </a:rPr>
              <a:t> =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9EF153D2-9DC7-7F30-B98C-2EF6F4392AE9}"/>
              </a:ext>
            </a:extLst>
          </p:cNvPr>
          <p:cNvSpPr txBox="1"/>
          <p:nvPr/>
        </p:nvSpPr>
        <p:spPr>
          <a:xfrm>
            <a:off x="8398967" y="2165925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latin typeface="Comic Sans MS" panose="030F0702030302020204" pitchFamily="66" charset="0"/>
              </a:rPr>
              <a:t>1   -1   -7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3  -5   -2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9  -6   -8 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4  -1   26</a:t>
            </a:r>
          </a:p>
        </p:txBody>
      </p:sp>
      <p:sp>
        <p:nvSpPr>
          <p:cNvPr id="26" name="Abrir corchete 25">
            <a:extLst>
              <a:ext uri="{FF2B5EF4-FFF2-40B4-BE49-F238E27FC236}">
                <a16:creationId xmlns:a16="http://schemas.microsoft.com/office/drawing/2014/main" id="{42F35816-5A24-81BA-D3ED-B8DBF1BF735E}"/>
              </a:ext>
            </a:extLst>
          </p:cNvPr>
          <p:cNvSpPr/>
          <p:nvPr/>
        </p:nvSpPr>
        <p:spPr>
          <a:xfrm>
            <a:off x="8385304" y="2165925"/>
            <a:ext cx="70783" cy="1451750"/>
          </a:xfrm>
          <a:prstGeom prst="leftBracket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Cerrar corchete 26">
            <a:extLst>
              <a:ext uri="{FF2B5EF4-FFF2-40B4-BE49-F238E27FC236}">
                <a16:creationId xmlns:a16="http://schemas.microsoft.com/office/drawing/2014/main" id="{EF43AC1B-C43B-CC19-110F-6B28C714B272}"/>
              </a:ext>
            </a:extLst>
          </p:cNvPr>
          <p:cNvSpPr/>
          <p:nvPr/>
        </p:nvSpPr>
        <p:spPr>
          <a:xfrm>
            <a:off x="9850795" y="2165925"/>
            <a:ext cx="70783" cy="1451750"/>
          </a:xfrm>
          <a:prstGeom prst="rightBracket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891B3A51-9DCD-C157-70A5-058F5F6F64CC}"/>
              </a:ext>
            </a:extLst>
          </p:cNvPr>
          <p:cNvSpPr txBox="1"/>
          <p:nvPr/>
        </p:nvSpPr>
        <p:spPr>
          <a:xfrm>
            <a:off x="7610604" y="2660967"/>
            <a:ext cx="7521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B</a:t>
            </a:r>
            <a:r>
              <a:rPr lang="es-ES" sz="2400" baseline="-25000" dirty="0">
                <a:latin typeface="Comic Sans MS" panose="030F0702030302020204" pitchFamily="66" charset="0"/>
              </a:rPr>
              <a:t>3</a:t>
            </a:r>
            <a:r>
              <a:rPr lang="es-ES" sz="2400" dirty="0">
                <a:latin typeface="Comic Sans MS" panose="030F0702030302020204" pitchFamily="66" charset="0"/>
              </a:rPr>
              <a:t> =</a:t>
            </a:r>
          </a:p>
        </p:txBody>
      </p:sp>
      <p:sp>
        <p:nvSpPr>
          <p:cNvPr id="29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0507016E-ED31-BA44-247D-715D2FA72874}"/>
              </a:ext>
            </a:extLst>
          </p:cNvPr>
          <p:cNvSpPr txBox="1">
            <a:spLocks/>
          </p:cNvSpPr>
          <p:nvPr/>
        </p:nvSpPr>
        <p:spPr>
          <a:xfrm>
            <a:off x="719891" y="4031012"/>
            <a:ext cx="2433729" cy="2585003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30" name="CuadroTexto 29">
            <a:hlinkClick r:id="rId2" action="ppaction://hlinksldjump"/>
            <a:extLst>
              <a:ext uri="{FF2B5EF4-FFF2-40B4-BE49-F238E27FC236}">
                <a16:creationId xmlns:a16="http://schemas.microsoft.com/office/drawing/2014/main" id="{0E4B8278-D631-33A1-03BF-C51D4D3929DF}"/>
              </a:ext>
            </a:extLst>
          </p:cNvPr>
          <p:cNvSpPr txBox="1"/>
          <p:nvPr/>
        </p:nvSpPr>
        <p:spPr>
          <a:xfrm>
            <a:off x="742040" y="4031855"/>
            <a:ext cx="2351880" cy="255454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  Es pot </a:t>
            </a:r>
          </a:p>
          <a:p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passar</a:t>
            </a:r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de</a:t>
            </a:r>
          </a:p>
          <a:p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   B</a:t>
            </a:r>
            <a:r>
              <a:rPr lang="es-ES" sz="3200" baseline="-25000" dirty="0">
                <a:solidFill>
                  <a:schemeClr val="bg1"/>
                </a:solidFill>
                <a:latin typeface="Comic Sans MS" panose="030F0702030302020204" pitchFamily="66" charset="0"/>
              </a:rPr>
              <a:t>1</a:t>
            </a:r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a B</a:t>
            </a:r>
            <a:r>
              <a:rPr lang="es-ES" sz="3200" baseline="-25000" dirty="0">
                <a:solidFill>
                  <a:schemeClr val="bg1"/>
                </a:solidFill>
                <a:latin typeface="Comic Sans MS" panose="030F0702030302020204" pitchFamily="66" charset="0"/>
              </a:rPr>
              <a:t>2</a:t>
            </a:r>
          </a:p>
          <a:p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aplicant</a:t>
            </a:r>
            <a:endParaRPr lang="es-ES" sz="32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  </a:t>
            </a:r>
            <a:r>
              <a:rPr lang="es-ES" sz="32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o.e.f.’s</a:t>
            </a:r>
            <a:endParaRPr lang="es-ES" sz="32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1" name="Cerrar corchete 30">
            <a:extLst>
              <a:ext uri="{FF2B5EF4-FFF2-40B4-BE49-F238E27FC236}">
                <a16:creationId xmlns:a16="http://schemas.microsoft.com/office/drawing/2014/main" id="{43B300C1-398E-2452-5797-48FF243AE2B7}"/>
              </a:ext>
            </a:extLst>
          </p:cNvPr>
          <p:cNvSpPr/>
          <p:nvPr/>
        </p:nvSpPr>
        <p:spPr>
          <a:xfrm>
            <a:off x="6742723" y="4955515"/>
            <a:ext cx="70783" cy="1451750"/>
          </a:xfrm>
          <a:prstGeom prst="righ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9690941B-129F-DD8B-4046-7E701CEC0FCA}"/>
              </a:ext>
            </a:extLst>
          </p:cNvPr>
          <p:cNvSpPr txBox="1">
            <a:spLocks/>
          </p:cNvSpPr>
          <p:nvPr/>
        </p:nvSpPr>
        <p:spPr>
          <a:xfrm>
            <a:off x="3438728" y="4034548"/>
            <a:ext cx="2433729" cy="2585003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33" name="CuadroTexto 32">
            <a:hlinkClick r:id="rId3" action="ppaction://hlinksldjump"/>
            <a:extLst>
              <a:ext uri="{FF2B5EF4-FFF2-40B4-BE49-F238E27FC236}">
                <a16:creationId xmlns:a16="http://schemas.microsoft.com/office/drawing/2014/main" id="{470A5142-C1E3-0195-6F59-EE3D6B61E902}"/>
              </a:ext>
            </a:extLst>
          </p:cNvPr>
          <p:cNvSpPr txBox="1"/>
          <p:nvPr/>
        </p:nvSpPr>
        <p:spPr>
          <a:xfrm>
            <a:off x="3456458" y="4034548"/>
            <a:ext cx="2351880" cy="255454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  Es pot </a:t>
            </a:r>
          </a:p>
          <a:p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passar</a:t>
            </a:r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de</a:t>
            </a:r>
          </a:p>
          <a:p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   B</a:t>
            </a:r>
            <a:r>
              <a:rPr lang="es-ES" sz="3200" baseline="-25000" dirty="0">
                <a:solidFill>
                  <a:schemeClr val="bg1"/>
                </a:solidFill>
                <a:latin typeface="Comic Sans MS" panose="030F0702030302020204" pitchFamily="66" charset="0"/>
              </a:rPr>
              <a:t>2</a:t>
            </a:r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a B</a:t>
            </a:r>
            <a:r>
              <a:rPr lang="es-ES" sz="3200" baseline="-25000" dirty="0">
                <a:solidFill>
                  <a:schemeClr val="bg1"/>
                </a:solidFill>
                <a:latin typeface="Comic Sans MS" panose="030F0702030302020204" pitchFamily="66" charset="0"/>
              </a:rPr>
              <a:t>3</a:t>
            </a:r>
          </a:p>
          <a:p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aplicant</a:t>
            </a:r>
            <a:endParaRPr lang="es-ES" sz="32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  </a:t>
            </a:r>
            <a:r>
              <a:rPr lang="es-ES" sz="32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o.e.f.’s</a:t>
            </a:r>
            <a:endParaRPr lang="es-ES" sz="32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Cerrar corchete 33">
            <a:extLst>
              <a:ext uri="{FF2B5EF4-FFF2-40B4-BE49-F238E27FC236}">
                <a16:creationId xmlns:a16="http://schemas.microsoft.com/office/drawing/2014/main" id="{14CFE0DD-D2F8-1F36-6CAB-CAA1A0766287}"/>
              </a:ext>
            </a:extLst>
          </p:cNvPr>
          <p:cNvSpPr/>
          <p:nvPr/>
        </p:nvSpPr>
        <p:spPr>
          <a:xfrm>
            <a:off x="9476123" y="4922530"/>
            <a:ext cx="70783" cy="1451750"/>
          </a:xfrm>
          <a:prstGeom prst="righ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C1F0DE57-1E06-3DC2-E0AC-67FA149E35FC}"/>
              </a:ext>
            </a:extLst>
          </p:cNvPr>
          <p:cNvSpPr txBox="1">
            <a:spLocks/>
          </p:cNvSpPr>
          <p:nvPr/>
        </p:nvSpPr>
        <p:spPr>
          <a:xfrm>
            <a:off x="6172128" y="4001563"/>
            <a:ext cx="2433729" cy="2585003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36" name="CuadroTexto 35">
            <a:hlinkClick r:id="rId3" action="ppaction://hlinksldjump"/>
            <a:extLst>
              <a:ext uri="{FF2B5EF4-FFF2-40B4-BE49-F238E27FC236}">
                <a16:creationId xmlns:a16="http://schemas.microsoft.com/office/drawing/2014/main" id="{F2F2AE8C-E5B3-2F44-81FB-1574E673FF93}"/>
              </a:ext>
            </a:extLst>
          </p:cNvPr>
          <p:cNvSpPr txBox="1"/>
          <p:nvPr/>
        </p:nvSpPr>
        <p:spPr>
          <a:xfrm>
            <a:off x="6213052" y="4031012"/>
            <a:ext cx="2351880" cy="255454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  Es pot </a:t>
            </a:r>
          </a:p>
          <a:p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passar</a:t>
            </a:r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de</a:t>
            </a:r>
          </a:p>
          <a:p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   B</a:t>
            </a:r>
            <a:r>
              <a:rPr lang="es-ES" sz="3200" baseline="-25000" dirty="0">
                <a:solidFill>
                  <a:schemeClr val="bg1"/>
                </a:solidFill>
                <a:latin typeface="Comic Sans MS" panose="030F0702030302020204" pitchFamily="66" charset="0"/>
              </a:rPr>
              <a:t>3</a:t>
            </a:r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a B</a:t>
            </a:r>
            <a:r>
              <a:rPr lang="es-ES" sz="3200" baseline="-25000" dirty="0">
                <a:solidFill>
                  <a:schemeClr val="bg1"/>
                </a:solidFill>
                <a:latin typeface="Comic Sans MS" panose="030F0702030302020204" pitchFamily="66" charset="0"/>
              </a:rPr>
              <a:t>1</a:t>
            </a:r>
          </a:p>
          <a:p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aplicant</a:t>
            </a:r>
            <a:endParaRPr lang="es-ES" sz="32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  </a:t>
            </a:r>
            <a:r>
              <a:rPr lang="es-ES" sz="32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o.e.f.’s</a:t>
            </a:r>
            <a:endParaRPr lang="es-ES" sz="32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7" name="Cerrar corchete 36">
            <a:extLst>
              <a:ext uri="{FF2B5EF4-FFF2-40B4-BE49-F238E27FC236}">
                <a16:creationId xmlns:a16="http://schemas.microsoft.com/office/drawing/2014/main" id="{9A10A642-8F53-6638-13F4-7837EA94C60C}"/>
              </a:ext>
            </a:extLst>
          </p:cNvPr>
          <p:cNvSpPr/>
          <p:nvPr/>
        </p:nvSpPr>
        <p:spPr>
          <a:xfrm>
            <a:off x="9511072" y="4954506"/>
            <a:ext cx="70783" cy="1451750"/>
          </a:xfrm>
          <a:prstGeom prst="righ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Cerrar corchete 37">
            <a:extLst>
              <a:ext uri="{FF2B5EF4-FFF2-40B4-BE49-F238E27FC236}">
                <a16:creationId xmlns:a16="http://schemas.microsoft.com/office/drawing/2014/main" id="{91637A27-1A49-C435-AF53-E1DE59F24E07}"/>
              </a:ext>
            </a:extLst>
          </p:cNvPr>
          <p:cNvSpPr/>
          <p:nvPr/>
        </p:nvSpPr>
        <p:spPr>
          <a:xfrm>
            <a:off x="12244472" y="4921521"/>
            <a:ext cx="70783" cy="1451750"/>
          </a:xfrm>
          <a:prstGeom prst="righ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9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1E4DE81C-1722-3804-14FD-EF4A3E46E5B1}"/>
              </a:ext>
            </a:extLst>
          </p:cNvPr>
          <p:cNvSpPr txBox="1">
            <a:spLocks/>
          </p:cNvSpPr>
          <p:nvPr/>
        </p:nvSpPr>
        <p:spPr>
          <a:xfrm>
            <a:off x="8940477" y="4000554"/>
            <a:ext cx="2433729" cy="2585003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40" name="CuadroTexto 39">
            <a:hlinkClick r:id="rId3" action="ppaction://hlinksldjump"/>
            <a:extLst>
              <a:ext uri="{FF2B5EF4-FFF2-40B4-BE49-F238E27FC236}">
                <a16:creationId xmlns:a16="http://schemas.microsoft.com/office/drawing/2014/main" id="{5BCCC023-59AB-3451-B51B-14D6A93C41FC}"/>
              </a:ext>
            </a:extLst>
          </p:cNvPr>
          <p:cNvSpPr txBox="1"/>
          <p:nvPr/>
        </p:nvSpPr>
        <p:spPr>
          <a:xfrm>
            <a:off x="8981401" y="4030003"/>
            <a:ext cx="2351880" cy="255454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 </a:t>
            </a:r>
          </a:p>
          <a:p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   </a:t>
            </a:r>
            <a:r>
              <a:rPr lang="es-ES" sz="32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Cap</a:t>
            </a:r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de</a:t>
            </a:r>
          </a:p>
          <a:p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      les</a:t>
            </a:r>
            <a:endParaRPr lang="es-ES" sz="3200" baseline="-250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    altres</a:t>
            </a:r>
          </a:p>
          <a:p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425943684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62349A2-3FF4-D407-17A9-04543B58D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F7F4B52B-14AD-4920-FA65-F71AD46F2135}"/>
              </a:ext>
            </a:extLst>
          </p:cNvPr>
          <p:cNvSpPr txBox="1">
            <a:spLocks/>
          </p:cNvSpPr>
          <p:nvPr/>
        </p:nvSpPr>
        <p:spPr>
          <a:xfrm>
            <a:off x="5747956" y="5489399"/>
            <a:ext cx="288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60B07417-4764-BC2D-F354-509D53D33F60}"/>
              </a:ext>
            </a:extLst>
          </p:cNvPr>
          <p:cNvSpPr txBox="1"/>
          <p:nvPr/>
        </p:nvSpPr>
        <p:spPr>
          <a:xfrm>
            <a:off x="5694630" y="253716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4" name="Forma en L 3">
            <a:extLst>
              <a:ext uri="{FF2B5EF4-FFF2-40B4-BE49-F238E27FC236}">
                <a16:creationId xmlns:a16="http://schemas.microsoft.com/office/drawing/2014/main" id="{C23E2417-C8BB-47D0-D1BE-C9657B9E081C}"/>
              </a:ext>
            </a:extLst>
          </p:cNvPr>
          <p:cNvSpPr/>
          <p:nvPr/>
        </p:nvSpPr>
        <p:spPr>
          <a:xfrm rot="2599813" flipH="1">
            <a:off x="2991412" y="1187309"/>
            <a:ext cx="1373157" cy="2699700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DF8A0C49-407C-9043-0E08-7F5CB46C1E77}"/>
              </a:ext>
            </a:extLst>
          </p:cNvPr>
          <p:cNvSpPr/>
          <p:nvPr/>
        </p:nvSpPr>
        <p:spPr>
          <a:xfrm>
            <a:off x="5597234" y="568643"/>
            <a:ext cx="6511718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8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EXCEL</a:t>
            </a:r>
            <a:r>
              <a:rPr lang="es-ES" sz="8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  <a:latin typeface="Comic Sans MS" panose="030F0702030302020204" pitchFamily="66" charset="0"/>
              </a:rPr>
              <a:t>∙</a:t>
            </a:r>
            <a:r>
              <a:rPr lang="es-ES" sz="8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LENT!</a:t>
            </a: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586C28C4-AE83-9C46-E1E4-AA8B5FB865F7}"/>
              </a:ext>
            </a:extLst>
          </p:cNvPr>
          <p:cNvSpPr/>
          <p:nvPr/>
        </p:nvSpPr>
        <p:spPr>
          <a:xfrm>
            <a:off x="1877990" y="843538"/>
            <a:ext cx="3600000" cy="3600000"/>
          </a:xfrm>
          <a:prstGeom prst="flowChartConnector">
            <a:avLst/>
          </a:prstGeom>
          <a:noFill/>
          <a:ln w="107950">
            <a:solidFill>
              <a:srgbClr val="33CC3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Forma en L 2">
            <a:extLst>
              <a:ext uri="{FF2B5EF4-FFF2-40B4-BE49-F238E27FC236}">
                <a16:creationId xmlns:a16="http://schemas.microsoft.com/office/drawing/2014/main" id="{EC3A1779-DA85-FEB5-56EB-4A7BED259E93}"/>
              </a:ext>
            </a:extLst>
          </p:cNvPr>
          <p:cNvSpPr/>
          <p:nvPr/>
        </p:nvSpPr>
        <p:spPr>
          <a:xfrm rot="2599813" flipH="1">
            <a:off x="2970317" y="882001"/>
            <a:ext cx="1373157" cy="2699700"/>
          </a:xfrm>
          <a:prstGeom prst="corner">
            <a:avLst/>
          </a:prstGeom>
          <a:solidFill>
            <a:srgbClr val="33CC33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ABEA8977-1CDB-B13A-20B4-04827606CDE7}"/>
              </a:ext>
            </a:extLst>
          </p:cNvPr>
          <p:cNvSpPr txBox="1">
            <a:spLocks/>
          </p:cNvSpPr>
          <p:nvPr/>
        </p:nvSpPr>
        <p:spPr>
          <a:xfrm>
            <a:off x="5694630" y="5329604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torna al test </a:t>
            </a:r>
          </a:p>
        </p:txBody>
      </p:sp>
      <p:sp>
        <p:nvSpPr>
          <p:cNvPr id="6" name="Flecha: hacia la izquierda 5">
            <a:extLst>
              <a:ext uri="{FF2B5EF4-FFF2-40B4-BE49-F238E27FC236}">
                <a16:creationId xmlns:a16="http://schemas.microsoft.com/office/drawing/2014/main" id="{E7E273E0-FF98-2389-995B-47D13295FF9B}"/>
              </a:ext>
            </a:extLst>
          </p:cNvPr>
          <p:cNvSpPr/>
          <p:nvPr/>
        </p:nvSpPr>
        <p:spPr>
          <a:xfrm>
            <a:off x="5786995" y="5637377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B17A3931-BE9F-6A59-6A62-CA8583A52474}"/>
              </a:ext>
            </a:extLst>
          </p:cNvPr>
          <p:cNvSpPr txBox="1">
            <a:spLocks/>
          </p:cNvSpPr>
          <p:nvPr/>
        </p:nvSpPr>
        <p:spPr>
          <a:xfrm>
            <a:off x="9135053" y="5492398"/>
            <a:ext cx="288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3D61FBF1-C855-CF70-0074-D4F9A05A64EF}"/>
              </a:ext>
            </a:extLst>
          </p:cNvPr>
          <p:cNvSpPr txBox="1">
            <a:spLocks/>
          </p:cNvSpPr>
          <p:nvPr/>
        </p:nvSpPr>
        <p:spPr>
          <a:xfrm>
            <a:off x="9032361" y="5319277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surt del test          </a:t>
            </a:r>
          </a:p>
        </p:txBody>
      </p:sp>
      <p:sp>
        <p:nvSpPr>
          <p:cNvPr id="7" name="Flecha: hacia la izquierda 6">
            <a:extLst>
              <a:ext uri="{FF2B5EF4-FFF2-40B4-BE49-F238E27FC236}">
                <a16:creationId xmlns:a16="http://schemas.microsoft.com/office/drawing/2014/main" id="{140A41BB-2224-FDBF-DE50-919A0EEE52BF}"/>
              </a:ext>
            </a:extLst>
          </p:cNvPr>
          <p:cNvSpPr/>
          <p:nvPr/>
        </p:nvSpPr>
        <p:spPr>
          <a:xfrm flipH="1">
            <a:off x="11153707" y="5637377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E8E2FC32-0B9F-3585-AE77-D0CEFD3159CF}"/>
              </a:ext>
            </a:extLst>
          </p:cNvPr>
          <p:cNvSpPr txBox="1"/>
          <p:nvPr/>
        </p:nvSpPr>
        <p:spPr>
          <a:xfrm>
            <a:off x="6878032" y="2111685"/>
            <a:ext cx="37353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La </a:t>
            </a:r>
            <a:r>
              <a:rPr lang="es-ES" sz="3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m.e.r.f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. </a:t>
            </a:r>
            <a:r>
              <a:rPr lang="es-ES" sz="3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comú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és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5FC87633-1765-FC64-146D-5B66EE25AC39}"/>
              </a:ext>
            </a:extLst>
          </p:cNvPr>
          <p:cNvSpPr txBox="1"/>
          <p:nvPr/>
        </p:nvSpPr>
        <p:spPr>
          <a:xfrm>
            <a:off x="7881627" y="2869138"/>
            <a:ext cx="2488837" cy="181588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1    0   11            </a:t>
            </a:r>
          </a:p>
          <a:p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 0    1   18</a:t>
            </a:r>
          </a:p>
          <a:p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 0    0   0  </a:t>
            </a:r>
          </a:p>
          <a:p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 0    0   0</a:t>
            </a:r>
          </a:p>
        </p:txBody>
      </p:sp>
      <p:sp>
        <p:nvSpPr>
          <p:cNvPr id="12" name="Abrir corchete 11">
            <a:extLst>
              <a:ext uri="{FF2B5EF4-FFF2-40B4-BE49-F238E27FC236}">
                <a16:creationId xmlns:a16="http://schemas.microsoft.com/office/drawing/2014/main" id="{263EFE07-666E-2F16-9C3C-BEB509D789DC}"/>
              </a:ext>
            </a:extLst>
          </p:cNvPr>
          <p:cNvSpPr/>
          <p:nvPr/>
        </p:nvSpPr>
        <p:spPr>
          <a:xfrm>
            <a:off x="7881627" y="2878658"/>
            <a:ext cx="45719" cy="1630148"/>
          </a:xfrm>
          <a:prstGeom prst="lef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Cerrar corchete 14">
            <a:extLst>
              <a:ext uri="{FF2B5EF4-FFF2-40B4-BE49-F238E27FC236}">
                <a16:creationId xmlns:a16="http://schemas.microsoft.com/office/drawing/2014/main" id="{0FA6421F-573E-2D37-FEE8-A10594520A0A}"/>
              </a:ext>
            </a:extLst>
          </p:cNvPr>
          <p:cNvSpPr/>
          <p:nvPr/>
        </p:nvSpPr>
        <p:spPr>
          <a:xfrm>
            <a:off x="9569429" y="2878658"/>
            <a:ext cx="70783" cy="1630149"/>
          </a:xfrm>
          <a:prstGeom prst="righ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4900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D276E842-3D94-6DB1-07BF-3503D76C2F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974" y="439838"/>
            <a:ext cx="11569127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dirty="0">
                <a:solidFill>
                  <a:srgbClr val="7030A0"/>
                </a:solidFill>
              </a:rPr>
              <a:t>… per a començar:  </a:t>
            </a:r>
            <a:r>
              <a:rPr lang="es-ES" i="1" dirty="0" err="1">
                <a:solidFill>
                  <a:srgbClr val="7030A0"/>
                </a:solidFill>
              </a:rPr>
              <a:t>m.e.f</a:t>
            </a:r>
            <a:r>
              <a:rPr lang="es-ES" i="1" dirty="0">
                <a:solidFill>
                  <a:srgbClr val="7030A0"/>
                </a:solidFill>
              </a:rPr>
              <a:t>. i </a:t>
            </a:r>
            <a:r>
              <a:rPr lang="es-ES" i="1" dirty="0" err="1">
                <a:solidFill>
                  <a:srgbClr val="7030A0"/>
                </a:solidFill>
              </a:rPr>
              <a:t>m.e.r.f</a:t>
            </a:r>
            <a:r>
              <a:rPr lang="es-ES" i="1" dirty="0">
                <a:solidFill>
                  <a:srgbClr val="7030A0"/>
                </a:solidFill>
              </a:rPr>
              <a:t>.</a:t>
            </a:r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C2184FA7-5C9A-70DA-21E2-2B325E0CC445}"/>
              </a:ext>
            </a:extLst>
          </p:cNvPr>
          <p:cNvSpPr/>
          <p:nvPr/>
        </p:nvSpPr>
        <p:spPr>
          <a:xfrm>
            <a:off x="274888" y="1436755"/>
            <a:ext cx="11642213" cy="5242692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" name="Marcador de contenido 7">
            <a:extLst>
              <a:ext uri="{FF2B5EF4-FFF2-40B4-BE49-F238E27FC236}">
                <a16:creationId xmlns:a16="http://schemas.microsoft.com/office/drawing/2014/main" id="{87420B40-B865-6339-22AF-2A55E38CA3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7974" y="1696320"/>
            <a:ext cx="11196326" cy="22718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Una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donada es </a:t>
            </a:r>
            <a:r>
              <a:rPr lang="es-ES" sz="2700" dirty="0" err="1">
                <a:latin typeface="Comic Sans MS" panose="030F0702030302020204" pitchFamily="66" charset="0"/>
              </a:rPr>
              <a:t>diu</a:t>
            </a:r>
            <a:r>
              <a:rPr lang="es-ES" sz="2700" dirty="0">
                <a:latin typeface="Comic Sans MS" panose="030F0702030302020204" pitchFamily="66" charset="0"/>
              </a:rPr>
              <a:t> que és  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esglaonada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reduïda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per files  </a:t>
            </a:r>
          </a:p>
          <a:p>
            <a:pPr marL="0" indent="0">
              <a:buNone/>
            </a:pP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 (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m.e.r.f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.)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si es </a:t>
            </a:r>
            <a:r>
              <a:rPr lang="es-ES" sz="2700" dirty="0" err="1">
                <a:latin typeface="Comic Sans MS" panose="030F0702030302020204" pitchFamily="66" charset="0"/>
              </a:rPr>
              <a:t>compleixen</a:t>
            </a:r>
            <a:r>
              <a:rPr lang="es-ES" sz="2700" dirty="0">
                <a:latin typeface="Comic Sans MS" panose="030F0702030302020204" pitchFamily="66" charset="0"/>
              </a:rPr>
              <a:t> les 2 </a:t>
            </a:r>
            <a:r>
              <a:rPr lang="es-ES" sz="2700" dirty="0" err="1">
                <a:latin typeface="Comic Sans MS" panose="030F0702030302020204" pitchFamily="66" charset="0"/>
              </a:rPr>
              <a:t>següents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condicions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sz="2700" b="1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136B753F-EF50-8ED7-F0D6-1B8DA7AF3C48}"/>
              </a:ext>
            </a:extLst>
          </p:cNvPr>
          <p:cNvSpPr txBox="1"/>
          <p:nvPr/>
        </p:nvSpPr>
        <p:spPr>
          <a:xfrm>
            <a:off x="443798" y="4058101"/>
            <a:ext cx="11388538" cy="2046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➋ 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Pe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r a cada fila</a:t>
            </a:r>
            <a:r>
              <a:rPr kumimoji="0" lang="es-ES" sz="27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no </a:t>
            </a:r>
            <a:r>
              <a:rPr kumimoji="0" lang="es-ES" sz="27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nul</a:t>
            </a:r>
            <a:r>
              <a:rPr lang="es-ES" sz="2700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∙</a:t>
            </a:r>
            <a:r>
              <a:rPr kumimoji="0" lang="es-ES" sz="27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la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,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rgbClr val="E97132">
                    <a:lumMod val="50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el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seu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kumimoji="0" lang="es-ES" sz="2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pivot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é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s igual a 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1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, 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la columna</a:t>
            </a:r>
            <a:r>
              <a:rPr kumimoji="0" lang="es-ES" sz="27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que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conté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aquest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kumimoji="0" lang="es-ES" sz="2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pivot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té totes les 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al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tres 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entrades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ig</a:t>
            </a:r>
            <a:r>
              <a:rPr kumimoji="0" lang="es-ES" sz="2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uals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a  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0 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kumimoji="0" lang="es-ES" sz="2700" b="0" i="0" u="none" strike="noStrike" kern="1200" cap="none" spc="0" normalizeH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(si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la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kumimoji="0" lang="es-ES" sz="27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matriu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no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té files no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nul∙le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s –</a:t>
            </a:r>
            <a:r>
              <a:rPr lang="es-ES" sz="2700" noProof="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é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s </a:t>
            </a:r>
            <a:r>
              <a:rPr lang="es-ES" sz="2700" noProof="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una </a:t>
            </a:r>
            <a:r>
              <a:rPr kumimoji="0" lang="es-ES" sz="2700" b="0" i="1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matriu</a:t>
            </a:r>
            <a:r>
              <a:rPr kumimoji="0" lang="es-ES" sz="2700" b="0" i="1" u="none" strike="noStrike" kern="1200" cap="none" spc="0" normalizeH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z</a:t>
            </a:r>
            <a:r>
              <a:rPr kumimoji="0" lang="es-ES" sz="2700" b="0" i="1" u="none" strike="noStrike" kern="1200" cap="none" spc="0" normalizeH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ero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–, </a:t>
            </a:r>
            <a:r>
              <a:rPr kumimoji="0" lang="es-ES" sz="27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aquesta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kumimoji="0" lang="es-ES" sz="27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condició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no</a:t>
            </a:r>
            <a:r>
              <a:rPr kumimoji="0" lang="es-ES" sz="2700" b="0" i="0" u="none" strike="noStrike" kern="1200" cap="none" spc="0" normalizeH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es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té en compte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 </a:t>
            </a: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1E4C0339-9102-BFD9-1F9E-5F8847DEAE04}"/>
              </a:ext>
            </a:extLst>
          </p:cNvPr>
          <p:cNvSpPr txBox="1"/>
          <p:nvPr/>
        </p:nvSpPr>
        <p:spPr>
          <a:xfrm>
            <a:off x="443798" y="3106442"/>
            <a:ext cx="1076985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➊  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La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kumimoji="0" lang="es-ES" sz="2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matriu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noProof="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é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s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esglaonada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per files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(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.</a:t>
            </a:r>
            <a:r>
              <a:rPr kumimoji="0" lang="es-ES" sz="27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e.f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.).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 </a:t>
            </a: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8849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9B37CEA-1DDF-94A8-9816-5EE655C87C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0EF037D6-63AE-787F-86CB-DA4FC51A0BF0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418F1577-8707-82B6-4B03-1DEDF9CB7BC9}"/>
              </a:ext>
            </a:extLst>
          </p:cNvPr>
          <p:cNvSpPr/>
          <p:nvPr/>
        </p:nvSpPr>
        <p:spPr>
          <a:xfrm>
            <a:off x="6177402" y="1629000"/>
            <a:ext cx="5073825" cy="28623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6000" b="1" i="1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S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i </a:t>
            </a:r>
            <a:r>
              <a:rPr lang="es-ES" sz="6000" b="1" i="1" cap="none" spc="0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us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plau, </a:t>
            </a:r>
          </a:p>
          <a:p>
            <a:pPr algn="ctr"/>
            <a:r>
              <a:rPr lang="es-ES" sz="6000" b="1" i="1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c</a:t>
            </a:r>
            <a:r>
              <a:rPr lang="es-ES" sz="6000" b="1" i="1" cap="none" spc="0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omprova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la </a:t>
            </a:r>
          </a:p>
          <a:p>
            <a:pPr algn="ctr"/>
            <a:r>
              <a:rPr lang="es-ES" sz="6000" b="1" i="1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teva</a:t>
            </a:r>
            <a:r>
              <a:rPr lang="es-ES" sz="6000" b="1" i="1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 </a:t>
            </a:r>
            <a:r>
              <a:rPr lang="es-ES" sz="6000" b="1" i="1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resposta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</a:t>
            </a: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A145EB6C-DD17-47C0-5523-C5FD59F1D520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ruz 10">
            <a:extLst>
              <a:ext uri="{FF2B5EF4-FFF2-40B4-BE49-F238E27FC236}">
                <a16:creationId xmlns:a16="http://schemas.microsoft.com/office/drawing/2014/main" id="{84B46E02-D227-1A30-6821-A2FE671B10B9}"/>
              </a:ext>
            </a:extLst>
          </p:cNvPr>
          <p:cNvSpPr/>
          <p:nvPr/>
        </p:nvSpPr>
        <p:spPr>
          <a:xfrm rot="2761830">
            <a:off x="2172447" y="2110999"/>
            <a:ext cx="3011054" cy="2906056"/>
          </a:xfrm>
          <a:prstGeom prst="plus">
            <a:avLst>
              <a:gd name="adj" fmla="val 37695"/>
            </a:avLst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ruz 11">
            <a:extLst>
              <a:ext uri="{FF2B5EF4-FFF2-40B4-BE49-F238E27FC236}">
                <a16:creationId xmlns:a16="http://schemas.microsoft.com/office/drawing/2014/main" id="{ACA62067-9A5A-601D-19CA-7BAA4AEF1CA1}"/>
              </a:ext>
            </a:extLst>
          </p:cNvPr>
          <p:cNvSpPr/>
          <p:nvPr/>
        </p:nvSpPr>
        <p:spPr>
          <a:xfrm rot="2761830">
            <a:off x="2193543" y="1869594"/>
            <a:ext cx="3011054" cy="2906056"/>
          </a:xfrm>
          <a:prstGeom prst="plus">
            <a:avLst>
              <a:gd name="adj" fmla="val 37695"/>
            </a:avLst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CCAA0394-70C8-8A03-3C9F-35EB2803A9C6}"/>
              </a:ext>
            </a:extLst>
          </p:cNvPr>
          <p:cNvSpPr txBox="1">
            <a:spLocks/>
          </p:cNvSpPr>
          <p:nvPr/>
        </p:nvSpPr>
        <p:spPr>
          <a:xfrm>
            <a:off x="7434010" y="5279403"/>
            <a:ext cx="2880000" cy="1100177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6577DE77-5D38-43EC-C18A-6535A6D0474A}"/>
              </a:ext>
            </a:extLst>
          </p:cNvPr>
          <p:cNvSpPr txBox="1">
            <a:spLocks/>
          </p:cNvSpPr>
          <p:nvPr/>
        </p:nvSpPr>
        <p:spPr>
          <a:xfrm>
            <a:off x="7331318" y="5106282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prova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de </a:t>
            </a:r>
            <a:r>
              <a:rPr lang="es-ES" b="1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nou</a:t>
            </a: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</a:t>
            </a:r>
          </a:p>
        </p:txBody>
      </p:sp>
      <p:sp>
        <p:nvSpPr>
          <p:cNvPr id="21" name="Flecha: hacia la izquierda 20">
            <a:extLst>
              <a:ext uri="{FF2B5EF4-FFF2-40B4-BE49-F238E27FC236}">
                <a16:creationId xmlns:a16="http://schemas.microsoft.com/office/drawing/2014/main" id="{495D48D5-0817-E50A-B836-FB5105434EB0}"/>
              </a:ext>
            </a:extLst>
          </p:cNvPr>
          <p:cNvSpPr/>
          <p:nvPr/>
        </p:nvSpPr>
        <p:spPr>
          <a:xfrm>
            <a:off x="7473049" y="5427381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028110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accent1"/>
          </a:fgClr>
          <a:bgClr>
            <a:srgbClr val="FFFFCC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lipse 13">
            <a:extLst>
              <a:ext uri="{FF2B5EF4-FFF2-40B4-BE49-F238E27FC236}">
                <a16:creationId xmlns:a16="http://schemas.microsoft.com/office/drawing/2014/main" id="{B00C0E72-AFC8-8D39-5D0B-8E0E3E52EEC2}"/>
              </a:ext>
            </a:extLst>
          </p:cNvPr>
          <p:cNvSpPr/>
          <p:nvPr/>
        </p:nvSpPr>
        <p:spPr>
          <a:xfrm>
            <a:off x="10797308" y="185303"/>
            <a:ext cx="1182254" cy="1091449"/>
          </a:xfrm>
          <a:prstGeom prst="ellipse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15A0D00-F8C1-56C8-8B8B-3B456EB15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011" y="174458"/>
            <a:ext cx="10743831" cy="1307213"/>
          </a:xfrm>
          <a:noFill/>
        </p:spPr>
        <p:txBody>
          <a:bodyPr>
            <a:noAutofit/>
          </a:bodyPr>
          <a:lstStyle/>
          <a:p>
            <a: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  <a:t>ALGUNS TÒPICS D’UTILITAT</a:t>
            </a:r>
            <a:b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</a:br>
            <a: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  <a:t>RELACIONATS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596358D-5931-A138-69D5-57366B624C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3564" y="1581042"/>
            <a:ext cx="11268364" cy="4351338"/>
          </a:xfrm>
        </p:spPr>
        <p:txBody>
          <a:bodyPr/>
          <a:lstStyle/>
          <a:p>
            <a:pPr marL="0" indent="0">
              <a:buNone/>
            </a:pPr>
            <a:r>
              <a:rPr lang="es-ES" dirty="0"/>
              <a:t>• </a:t>
            </a:r>
            <a:r>
              <a:rPr lang="es-ES" sz="3200" dirty="0">
                <a:latin typeface="Comic Sans MS" panose="030F0702030302020204" pitchFamily="66" charset="0"/>
              </a:rPr>
              <a:t>Es </a:t>
            </a:r>
            <a:r>
              <a:rPr lang="es-ES" sz="3200" dirty="0" err="1">
                <a:latin typeface="Comic Sans MS" panose="030F0702030302020204" pitchFamily="66" charset="0"/>
              </a:rPr>
              <a:t>suggereix</a:t>
            </a:r>
            <a:r>
              <a:rPr lang="es-ES" sz="3200" dirty="0">
                <a:latin typeface="Comic Sans MS" panose="030F0702030302020204" pitchFamily="66" charset="0"/>
              </a:rPr>
              <a:t> la </a:t>
            </a:r>
            <a:r>
              <a:rPr lang="es-ES" sz="3200" dirty="0" err="1">
                <a:latin typeface="Comic Sans MS" panose="030F0702030302020204" pitchFamily="66" charset="0"/>
              </a:rPr>
              <a:t>revisió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d’alguns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dels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següents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tòpics</a:t>
            </a:r>
            <a:r>
              <a:rPr lang="es-ES" sz="3200" dirty="0">
                <a:latin typeface="Comic Sans MS" panose="030F0702030302020204" pitchFamily="66" charset="0"/>
              </a:rPr>
              <a:t>:</a:t>
            </a:r>
          </a:p>
          <a:p>
            <a:pPr marL="0" indent="0">
              <a:buNone/>
            </a:pPr>
            <a:r>
              <a:rPr lang="es-ES" sz="3200" dirty="0">
                <a:latin typeface="Comic Sans MS" panose="030F0702030302020204" pitchFamily="66" charset="0"/>
              </a:rPr>
              <a:t> 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A65BCB2-6E76-5803-E8BB-19BCB411F56E}"/>
              </a:ext>
            </a:extLst>
          </p:cNvPr>
          <p:cNvSpPr txBox="1"/>
          <p:nvPr/>
        </p:nvSpPr>
        <p:spPr>
          <a:xfrm>
            <a:off x="1015998" y="2355148"/>
            <a:ext cx="8702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Rang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d’una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matriu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90573D9-3C64-1ADF-D349-2DAFECF6C379}"/>
              </a:ext>
            </a:extLst>
          </p:cNvPr>
          <p:cNvSpPr txBox="1"/>
          <p:nvPr/>
        </p:nvSpPr>
        <p:spPr>
          <a:xfrm>
            <a:off x="1015998" y="4175694"/>
            <a:ext cx="112683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Ús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de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matrius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per a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resoldre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un sistema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d’equacions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lineals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27A609CC-F0E2-DF2D-AB38-F3551A094F93}"/>
              </a:ext>
            </a:extLst>
          </p:cNvPr>
          <p:cNvSpPr txBox="1"/>
          <p:nvPr/>
        </p:nvSpPr>
        <p:spPr>
          <a:xfrm>
            <a:off x="975405" y="3043277"/>
            <a:ext cx="1037243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Bases i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dimensió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d’un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subespai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d’un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espai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vectorial de </a:t>
            </a:r>
          </a:p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dimensió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finita </a:t>
            </a:r>
          </a:p>
          <a:p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74424346-6F01-7A8C-CB83-BB52F6889E96}"/>
              </a:ext>
            </a:extLst>
          </p:cNvPr>
          <p:cNvSpPr txBox="1"/>
          <p:nvPr/>
        </p:nvSpPr>
        <p:spPr>
          <a:xfrm>
            <a:off x="1011379" y="4885940"/>
            <a:ext cx="9919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Invertibilitat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de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matrius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quadrades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</p:txBody>
      </p:sp>
      <p:pic>
        <p:nvPicPr>
          <p:cNvPr id="13" name="Gráfico 12" descr="Libros con relleno sólido">
            <a:extLst>
              <a:ext uri="{FF2B5EF4-FFF2-40B4-BE49-F238E27FC236}">
                <a16:creationId xmlns:a16="http://schemas.microsoft.com/office/drawing/2014/main" id="{28D05808-8F06-BA75-4DCB-357EF53C1799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31235" y="273828"/>
            <a:ext cx="914400" cy="914400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28134A55-BED9-7081-703C-780D293937FD}"/>
              </a:ext>
            </a:extLst>
          </p:cNvPr>
          <p:cNvSpPr txBox="1"/>
          <p:nvPr/>
        </p:nvSpPr>
        <p:spPr>
          <a:xfrm>
            <a:off x="1011379" y="5628962"/>
            <a:ext cx="105218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Diagonalització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per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congruència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de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matrius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reals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simètriques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30387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02FC9-526A-2232-58ED-DBD49C921C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5CCF8A83-F4F5-8BD3-55CD-D9C1FBF8AA40}"/>
              </a:ext>
            </a:extLst>
          </p:cNvPr>
          <p:cNvSpPr txBox="1"/>
          <p:nvPr/>
        </p:nvSpPr>
        <p:spPr>
          <a:xfrm>
            <a:off x="572530" y="4760546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0  -1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0  0   3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0  0   0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3850A9E-0C3E-B5BE-C64E-99E80BD85904}"/>
              </a:ext>
            </a:extLst>
          </p:cNvPr>
          <p:cNvSpPr txBox="1"/>
          <p:nvPr/>
        </p:nvSpPr>
        <p:spPr>
          <a:xfrm>
            <a:off x="1008339" y="2324588"/>
            <a:ext cx="1094712" cy="10772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4  0 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0  2        </a:t>
            </a:r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B0E0B94E-5E9E-1ECF-6E82-4586128B3FA8}"/>
              </a:ext>
            </a:extLst>
          </p:cNvPr>
          <p:cNvSpPr/>
          <p:nvPr/>
        </p:nvSpPr>
        <p:spPr>
          <a:xfrm>
            <a:off x="633730" y="4760546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936CD88C-856E-64A0-A5FD-8B798466ED48}"/>
              </a:ext>
            </a:extLst>
          </p:cNvPr>
          <p:cNvSpPr/>
          <p:nvPr/>
        </p:nvSpPr>
        <p:spPr>
          <a:xfrm>
            <a:off x="2197608" y="4769823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Abrir corchete 8">
            <a:extLst>
              <a:ext uri="{FF2B5EF4-FFF2-40B4-BE49-F238E27FC236}">
                <a16:creationId xmlns:a16="http://schemas.microsoft.com/office/drawing/2014/main" id="{A239364D-3D59-AC20-6E80-CBE129C66F96}"/>
              </a:ext>
            </a:extLst>
          </p:cNvPr>
          <p:cNvSpPr/>
          <p:nvPr/>
        </p:nvSpPr>
        <p:spPr>
          <a:xfrm>
            <a:off x="1020797" y="2343287"/>
            <a:ext cx="116501" cy="1018888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Cerrar corchete 9">
            <a:extLst>
              <a:ext uri="{FF2B5EF4-FFF2-40B4-BE49-F238E27FC236}">
                <a16:creationId xmlns:a16="http://schemas.microsoft.com/office/drawing/2014/main" id="{B5642947-BD81-5031-4CA8-BE254617CC6F}"/>
              </a:ext>
            </a:extLst>
          </p:cNvPr>
          <p:cNvSpPr/>
          <p:nvPr/>
        </p:nvSpPr>
        <p:spPr>
          <a:xfrm>
            <a:off x="1983281" y="2325726"/>
            <a:ext cx="116501" cy="1018888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04C2166F-8EEB-CFA3-AECA-3DB4E45C0956}"/>
              </a:ext>
            </a:extLst>
          </p:cNvPr>
          <p:cNvSpPr txBox="1"/>
          <p:nvPr/>
        </p:nvSpPr>
        <p:spPr>
          <a:xfrm>
            <a:off x="4302291" y="4655683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0 -3  0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0  1   1   0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0  0   0  1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Abrir corchete 11">
            <a:extLst>
              <a:ext uri="{FF2B5EF4-FFF2-40B4-BE49-F238E27FC236}">
                <a16:creationId xmlns:a16="http://schemas.microsoft.com/office/drawing/2014/main" id="{D05BF82C-6905-E874-B38E-97545735563D}"/>
              </a:ext>
            </a:extLst>
          </p:cNvPr>
          <p:cNvSpPr/>
          <p:nvPr/>
        </p:nvSpPr>
        <p:spPr>
          <a:xfrm>
            <a:off x="4309280" y="4760546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errar corchete 12">
            <a:extLst>
              <a:ext uri="{FF2B5EF4-FFF2-40B4-BE49-F238E27FC236}">
                <a16:creationId xmlns:a16="http://schemas.microsoft.com/office/drawing/2014/main" id="{87351560-31CC-63FD-9B45-62061DDAF51E}"/>
              </a:ext>
            </a:extLst>
          </p:cNvPr>
          <p:cNvSpPr/>
          <p:nvPr/>
        </p:nvSpPr>
        <p:spPr>
          <a:xfrm>
            <a:off x="6471919" y="4760546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D727F961-3B37-4C2F-69CC-832624F42C05}"/>
              </a:ext>
            </a:extLst>
          </p:cNvPr>
          <p:cNvSpPr txBox="1"/>
          <p:nvPr/>
        </p:nvSpPr>
        <p:spPr>
          <a:xfrm>
            <a:off x="4573845" y="2154634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3   6   1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1  0   0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0  0   0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Cerrar corchete 15">
            <a:extLst>
              <a:ext uri="{FF2B5EF4-FFF2-40B4-BE49-F238E27FC236}">
                <a16:creationId xmlns:a16="http://schemas.microsoft.com/office/drawing/2014/main" id="{3E0A9822-27A4-39D9-F6C8-93938BE37351}"/>
              </a:ext>
            </a:extLst>
          </p:cNvPr>
          <p:cNvSpPr/>
          <p:nvPr/>
        </p:nvSpPr>
        <p:spPr>
          <a:xfrm>
            <a:off x="6258581" y="2202930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7" name="Abrir corchete 16">
            <a:extLst>
              <a:ext uri="{FF2B5EF4-FFF2-40B4-BE49-F238E27FC236}">
                <a16:creationId xmlns:a16="http://schemas.microsoft.com/office/drawing/2014/main" id="{5E76EC25-A485-EDE5-11BC-B884504446AC}"/>
              </a:ext>
            </a:extLst>
          </p:cNvPr>
          <p:cNvSpPr/>
          <p:nvPr/>
        </p:nvSpPr>
        <p:spPr>
          <a:xfrm>
            <a:off x="4633068" y="2195783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4E293731-6F6E-3E0C-6DE8-9CD9BA012C9F}"/>
              </a:ext>
            </a:extLst>
          </p:cNvPr>
          <p:cNvSpPr txBox="1"/>
          <p:nvPr/>
        </p:nvSpPr>
        <p:spPr>
          <a:xfrm>
            <a:off x="8262438" y="4409462"/>
            <a:ext cx="2488837" cy="236988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1   0  0  0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0  1   0  0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0  0   1  0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0  0   0  1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Abrir corchete 33">
            <a:extLst>
              <a:ext uri="{FF2B5EF4-FFF2-40B4-BE49-F238E27FC236}">
                <a16:creationId xmlns:a16="http://schemas.microsoft.com/office/drawing/2014/main" id="{16A5C742-DF31-EBFE-548B-D8C1DDBB5A45}"/>
              </a:ext>
            </a:extLst>
          </p:cNvPr>
          <p:cNvSpPr/>
          <p:nvPr/>
        </p:nvSpPr>
        <p:spPr>
          <a:xfrm>
            <a:off x="8262438" y="4409462"/>
            <a:ext cx="70783" cy="1861483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Cerrar corchete 35">
            <a:extLst>
              <a:ext uri="{FF2B5EF4-FFF2-40B4-BE49-F238E27FC236}">
                <a16:creationId xmlns:a16="http://schemas.microsoft.com/office/drawing/2014/main" id="{19EBAF45-FD95-7809-2FB5-D1C99D488E26}"/>
              </a:ext>
            </a:extLst>
          </p:cNvPr>
          <p:cNvSpPr/>
          <p:nvPr/>
        </p:nvSpPr>
        <p:spPr>
          <a:xfrm>
            <a:off x="10362420" y="4409462"/>
            <a:ext cx="70783" cy="185307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AAF7ADE7-5F8D-6AF0-53D3-73527B6C4E16}"/>
              </a:ext>
            </a:extLst>
          </p:cNvPr>
          <p:cNvSpPr txBox="1"/>
          <p:nvPr/>
        </p:nvSpPr>
        <p:spPr>
          <a:xfrm>
            <a:off x="8493633" y="2269685"/>
            <a:ext cx="1715086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0  0  0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0  0  0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Cerrar corchete 2">
            <a:extLst>
              <a:ext uri="{FF2B5EF4-FFF2-40B4-BE49-F238E27FC236}">
                <a16:creationId xmlns:a16="http://schemas.microsoft.com/office/drawing/2014/main" id="{603C6A26-E1DA-1AC2-3ECC-8BA3D5954227}"/>
              </a:ext>
            </a:extLst>
          </p:cNvPr>
          <p:cNvSpPr/>
          <p:nvPr/>
        </p:nvSpPr>
        <p:spPr>
          <a:xfrm>
            <a:off x="10034595" y="2289630"/>
            <a:ext cx="70783" cy="1020027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" name="Abrir corchete 14">
            <a:extLst>
              <a:ext uri="{FF2B5EF4-FFF2-40B4-BE49-F238E27FC236}">
                <a16:creationId xmlns:a16="http://schemas.microsoft.com/office/drawing/2014/main" id="{11AC0AB2-49C7-7C0E-6651-B96AFF61A951}"/>
              </a:ext>
            </a:extLst>
          </p:cNvPr>
          <p:cNvSpPr/>
          <p:nvPr/>
        </p:nvSpPr>
        <p:spPr>
          <a:xfrm>
            <a:off x="8610239" y="2270931"/>
            <a:ext cx="45719" cy="1037587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8" name="Título 1">
            <a:extLst>
              <a:ext uri="{FF2B5EF4-FFF2-40B4-BE49-F238E27FC236}">
                <a16:creationId xmlns:a16="http://schemas.microsoft.com/office/drawing/2014/main" id="{ADA20BE6-6ABB-EF01-9FFA-BEEAA74F0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530" y="214737"/>
            <a:ext cx="11260912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dirty="0">
                <a:solidFill>
                  <a:srgbClr val="7030A0"/>
                </a:solidFill>
              </a:rPr>
              <a:t>… per a començar:  </a:t>
            </a:r>
            <a:r>
              <a:rPr lang="es-ES" i="1" dirty="0" err="1">
                <a:solidFill>
                  <a:srgbClr val="7030A0"/>
                </a:solidFill>
              </a:rPr>
              <a:t>m.e.f</a:t>
            </a:r>
            <a:r>
              <a:rPr lang="es-ES" i="1" dirty="0">
                <a:solidFill>
                  <a:srgbClr val="7030A0"/>
                </a:solidFill>
              </a:rPr>
              <a:t>. i </a:t>
            </a:r>
            <a:r>
              <a:rPr lang="es-ES" i="1" dirty="0" err="1">
                <a:solidFill>
                  <a:srgbClr val="7030A0"/>
                </a:solidFill>
              </a:rPr>
              <a:t>m.e.r.f</a:t>
            </a:r>
            <a:r>
              <a:rPr lang="es-ES" i="1" dirty="0">
                <a:solidFill>
                  <a:srgbClr val="7030A0"/>
                </a:solidFill>
              </a:rPr>
              <a:t>.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C0D657AA-CD72-3A51-7008-63AD0FB16523}"/>
              </a:ext>
            </a:extLst>
          </p:cNvPr>
          <p:cNvSpPr txBox="1"/>
          <p:nvPr/>
        </p:nvSpPr>
        <p:spPr>
          <a:xfrm>
            <a:off x="652497" y="1391083"/>
            <a:ext cx="2943434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Alguns </a:t>
            </a:r>
            <a:r>
              <a:rPr lang="es-ES" sz="2700" dirty="0" err="1">
                <a:latin typeface="Comic Sans MS" panose="030F0702030302020204" pitchFamily="66" charset="0"/>
              </a:rPr>
              <a:t>exemples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EF7C3EE5-7407-593E-7BA7-3ED6C337B937}"/>
              </a:ext>
            </a:extLst>
          </p:cNvPr>
          <p:cNvSpPr txBox="1"/>
          <p:nvPr/>
        </p:nvSpPr>
        <p:spPr>
          <a:xfrm>
            <a:off x="2538734" y="2570809"/>
            <a:ext cx="1943347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dirty="0" err="1">
                <a:solidFill>
                  <a:schemeClr val="accent6">
                    <a:lumMod val="75000"/>
                  </a:schemeClr>
                </a:solidFill>
              </a:rPr>
              <a:t>m.e.f</a:t>
            </a:r>
            <a:r>
              <a:rPr lang="es-ES" sz="1600" dirty="0">
                <a:solidFill>
                  <a:schemeClr val="accent6">
                    <a:lumMod val="75000"/>
                  </a:schemeClr>
                </a:solidFill>
              </a:rPr>
              <a:t>.</a:t>
            </a:r>
            <a:r>
              <a:rPr lang="es-ES" sz="1600" dirty="0"/>
              <a:t>, </a:t>
            </a:r>
          </a:p>
          <a:p>
            <a:r>
              <a:rPr lang="es-ES" sz="1600" dirty="0">
                <a:solidFill>
                  <a:srgbClr val="FF0000"/>
                </a:solidFill>
              </a:rPr>
              <a:t>no</a:t>
            </a:r>
            <a:r>
              <a:rPr lang="es-ES" sz="1600" dirty="0"/>
              <a:t> </a:t>
            </a:r>
            <a:r>
              <a:rPr lang="es-ES" sz="1600" dirty="0" err="1"/>
              <a:t>m.e.r.f</a:t>
            </a:r>
            <a:r>
              <a:rPr lang="es-ES" sz="1600" dirty="0"/>
              <a:t>.</a:t>
            </a: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6067812F-EA40-380D-2BA0-D21BE2F539EC}"/>
              </a:ext>
            </a:extLst>
          </p:cNvPr>
          <p:cNvSpPr txBox="1"/>
          <p:nvPr/>
        </p:nvSpPr>
        <p:spPr>
          <a:xfrm>
            <a:off x="2656122" y="5209886"/>
            <a:ext cx="197264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dirty="0" err="1">
                <a:solidFill>
                  <a:schemeClr val="accent6">
                    <a:lumMod val="75000"/>
                  </a:schemeClr>
                </a:solidFill>
              </a:rPr>
              <a:t>m.e.f</a:t>
            </a:r>
            <a:r>
              <a:rPr lang="es-ES" sz="1600" dirty="0">
                <a:solidFill>
                  <a:schemeClr val="accent6">
                    <a:lumMod val="75000"/>
                  </a:schemeClr>
                </a:solidFill>
              </a:rPr>
              <a:t>.</a:t>
            </a:r>
            <a:r>
              <a:rPr lang="es-ES" sz="1600" dirty="0"/>
              <a:t>, </a:t>
            </a:r>
          </a:p>
          <a:p>
            <a:r>
              <a:rPr lang="es-ES" sz="1600" dirty="0">
                <a:solidFill>
                  <a:srgbClr val="FF0000"/>
                </a:solidFill>
              </a:rPr>
              <a:t>no</a:t>
            </a:r>
            <a:r>
              <a:rPr lang="es-ES" sz="1600" dirty="0"/>
              <a:t> </a:t>
            </a:r>
            <a:r>
              <a:rPr lang="es-ES" sz="1600" dirty="0" err="1"/>
              <a:t>m.e.r.f</a:t>
            </a:r>
            <a:r>
              <a:rPr lang="es-ES" sz="1600" dirty="0"/>
              <a:t>.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731F441B-BEDF-2F84-7935-EAEAF1C2FEDA}"/>
              </a:ext>
            </a:extLst>
          </p:cNvPr>
          <p:cNvSpPr txBox="1"/>
          <p:nvPr/>
        </p:nvSpPr>
        <p:spPr>
          <a:xfrm>
            <a:off x="6720276" y="2702752"/>
            <a:ext cx="1776388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dirty="0">
                <a:solidFill>
                  <a:schemeClr val="accent6">
                    <a:lumMod val="75000"/>
                  </a:schemeClr>
                </a:solidFill>
              </a:rPr>
              <a:t>no</a:t>
            </a:r>
            <a:r>
              <a:rPr lang="es-ES" sz="1600" dirty="0"/>
              <a:t> </a:t>
            </a:r>
            <a:r>
              <a:rPr lang="es-ES" sz="1600" dirty="0" err="1"/>
              <a:t>m.e.f</a:t>
            </a:r>
            <a:r>
              <a:rPr lang="es-ES" sz="1600" dirty="0"/>
              <a:t>.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E5599E17-C280-610D-76E4-D3486CB5E011}"/>
              </a:ext>
            </a:extLst>
          </p:cNvPr>
          <p:cNvSpPr txBox="1"/>
          <p:nvPr/>
        </p:nvSpPr>
        <p:spPr>
          <a:xfrm>
            <a:off x="10510693" y="2663142"/>
            <a:ext cx="1431925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dirty="0" err="1">
                <a:solidFill>
                  <a:srgbClr val="FF0000"/>
                </a:solidFill>
              </a:rPr>
              <a:t>m.e.r.f</a:t>
            </a:r>
            <a:r>
              <a:rPr lang="es-ES" sz="16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A1DBBFA2-5D9B-E3C9-38EB-A614AFC45B41}"/>
              </a:ext>
            </a:extLst>
          </p:cNvPr>
          <p:cNvSpPr txBox="1"/>
          <p:nvPr/>
        </p:nvSpPr>
        <p:spPr>
          <a:xfrm>
            <a:off x="6924482" y="5284002"/>
            <a:ext cx="1204602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dirty="0" err="1">
                <a:solidFill>
                  <a:srgbClr val="FF0000"/>
                </a:solidFill>
              </a:rPr>
              <a:t>m.e.r.f</a:t>
            </a:r>
            <a:r>
              <a:rPr lang="es-ES" sz="16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C4291D23-F84B-C7EA-C1B4-FE898214E5AE}"/>
              </a:ext>
            </a:extLst>
          </p:cNvPr>
          <p:cNvSpPr txBox="1"/>
          <p:nvPr/>
        </p:nvSpPr>
        <p:spPr>
          <a:xfrm>
            <a:off x="10884629" y="5326420"/>
            <a:ext cx="125822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dirty="0" err="1">
                <a:solidFill>
                  <a:srgbClr val="FF0000"/>
                </a:solidFill>
              </a:rPr>
              <a:t>m.e.r.f</a:t>
            </a:r>
            <a:r>
              <a:rPr lang="es-ES" sz="16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29" name="Flecha: hacia la izquierda 28">
            <a:extLst>
              <a:ext uri="{FF2B5EF4-FFF2-40B4-BE49-F238E27FC236}">
                <a16:creationId xmlns:a16="http://schemas.microsoft.com/office/drawing/2014/main" id="{BD97D71E-2643-B370-218C-23122A6EDFCE}"/>
              </a:ext>
            </a:extLst>
          </p:cNvPr>
          <p:cNvSpPr/>
          <p:nvPr/>
        </p:nvSpPr>
        <p:spPr>
          <a:xfrm>
            <a:off x="2185492" y="2784395"/>
            <a:ext cx="289252" cy="268391"/>
          </a:xfrm>
          <a:prstGeom prst="lef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Flecha: hacia la izquierda 29">
            <a:extLst>
              <a:ext uri="{FF2B5EF4-FFF2-40B4-BE49-F238E27FC236}">
                <a16:creationId xmlns:a16="http://schemas.microsoft.com/office/drawing/2014/main" id="{4ABD8A9D-F412-284E-02AD-84FE5FE085DB}"/>
              </a:ext>
            </a:extLst>
          </p:cNvPr>
          <p:cNvSpPr/>
          <p:nvPr/>
        </p:nvSpPr>
        <p:spPr>
          <a:xfrm>
            <a:off x="6388845" y="2751723"/>
            <a:ext cx="289252" cy="268391"/>
          </a:xfrm>
          <a:prstGeom prst="lef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Flecha: hacia la izquierda 30">
            <a:extLst>
              <a:ext uri="{FF2B5EF4-FFF2-40B4-BE49-F238E27FC236}">
                <a16:creationId xmlns:a16="http://schemas.microsoft.com/office/drawing/2014/main" id="{2E7D10F3-F5D6-688D-4FDB-2E4D8C2B2F34}"/>
              </a:ext>
            </a:extLst>
          </p:cNvPr>
          <p:cNvSpPr/>
          <p:nvPr/>
        </p:nvSpPr>
        <p:spPr>
          <a:xfrm>
            <a:off x="10143951" y="2718535"/>
            <a:ext cx="289252" cy="268391"/>
          </a:xfrm>
          <a:prstGeom prst="lef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Flecha: hacia la izquierda 31">
            <a:extLst>
              <a:ext uri="{FF2B5EF4-FFF2-40B4-BE49-F238E27FC236}">
                <a16:creationId xmlns:a16="http://schemas.microsoft.com/office/drawing/2014/main" id="{DB581A88-7CC3-9DD9-75E6-3713662BC616}"/>
              </a:ext>
            </a:extLst>
          </p:cNvPr>
          <p:cNvSpPr/>
          <p:nvPr/>
        </p:nvSpPr>
        <p:spPr>
          <a:xfrm>
            <a:off x="2310311" y="5430873"/>
            <a:ext cx="289252" cy="268391"/>
          </a:xfrm>
          <a:prstGeom prst="lef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Flecha: hacia la izquierda 34">
            <a:extLst>
              <a:ext uri="{FF2B5EF4-FFF2-40B4-BE49-F238E27FC236}">
                <a16:creationId xmlns:a16="http://schemas.microsoft.com/office/drawing/2014/main" id="{A1B97090-0CFF-4D92-2218-719CFE134A96}"/>
              </a:ext>
            </a:extLst>
          </p:cNvPr>
          <p:cNvSpPr/>
          <p:nvPr/>
        </p:nvSpPr>
        <p:spPr>
          <a:xfrm>
            <a:off x="6581612" y="5349861"/>
            <a:ext cx="289252" cy="268391"/>
          </a:xfrm>
          <a:prstGeom prst="lef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7" name="Flecha: hacia la izquierda 36">
            <a:extLst>
              <a:ext uri="{FF2B5EF4-FFF2-40B4-BE49-F238E27FC236}">
                <a16:creationId xmlns:a16="http://schemas.microsoft.com/office/drawing/2014/main" id="{A319A63E-72EF-7FE4-3C0A-FDC28FA3BECE}"/>
              </a:ext>
            </a:extLst>
          </p:cNvPr>
          <p:cNvSpPr/>
          <p:nvPr/>
        </p:nvSpPr>
        <p:spPr>
          <a:xfrm>
            <a:off x="10510693" y="5361502"/>
            <a:ext cx="289252" cy="268391"/>
          </a:xfrm>
          <a:prstGeom prst="lef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59300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E6B202-369A-D383-5246-546CDE2C44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930D093D-CD99-1F5E-5B75-78780D32A1A6}"/>
              </a:ext>
            </a:extLst>
          </p:cNvPr>
          <p:cNvSpPr txBox="1"/>
          <p:nvPr/>
        </p:nvSpPr>
        <p:spPr>
          <a:xfrm>
            <a:off x="838052" y="989398"/>
            <a:ext cx="11058383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>
                <a:latin typeface="Comic Sans MS" panose="030F0702030302020204" pitchFamily="66" charset="0"/>
              </a:rPr>
              <a:t>El </a:t>
            </a:r>
            <a:r>
              <a:rPr lang="es-ES" sz="2700" dirty="0" err="1">
                <a:latin typeface="Comic Sans MS" panose="030F0702030302020204" pitchFamily="66" charset="0"/>
              </a:rPr>
              <a:t>resultat</a:t>
            </a:r>
            <a:r>
              <a:rPr lang="es-ES" sz="2700" dirty="0">
                <a:latin typeface="Comic Sans MS" panose="030F0702030302020204" pitchFamily="66" charset="0"/>
              </a:rPr>
              <a:t> de </a:t>
            </a:r>
            <a:r>
              <a:rPr lang="es-ES" sz="2700" dirty="0" err="1">
                <a:latin typeface="Comic Sans MS" panose="030F0702030302020204" pitchFamily="66" charset="0"/>
              </a:rPr>
              <a:t>fer</a:t>
            </a:r>
            <a:r>
              <a:rPr lang="es-ES" sz="2700" dirty="0">
                <a:latin typeface="Comic Sans MS" panose="030F0702030302020204" pitchFamily="66" charset="0"/>
              </a:rPr>
              <a:t> una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operació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elemental de fila (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o.e.f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.)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e  </a:t>
            </a:r>
            <a:r>
              <a:rPr lang="es-ES" sz="2700" dirty="0">
                <a:latin typeface="Comic Sans MS" panose="030F0702030302020204" pitchFamily="66" charset="0"/>
              </a:rPr>
              <a:t>sobre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una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A  </a:t>
            </a:r>
            <a:r>
              <a:rPr lang="es-ES" sz="2700" dirty="0">
                <a:latin typeface="Comic Sans MS" panose="030F0702030302020204" pitchFamily="66" charset="0"/>
              </a:rPr>
              <a:t>és una altra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B  </a:t>
            </a:r>
            <a:r>
              <a:rPr lang="es-ES" sz="2700" dirty="0">
                <a:latin typeface="Comic Sans MS" panose="030F0702030302020204" pitchFamily="66" charset="0"/>
              </a:rPr>
              <a:t>(en general, B ≠ A)  que té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els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mateixos</a:t>
            </a:r>
            <a:r>
              <a:rPr lang="es-ES" sz="2700" dirty="0">
                <a:latin typeface="Comic Sans MS" panose="030F0702030302020204" pitchFamily="66" charset="0"/>
              </a:rPr>
              <a:t> nombres de files i de </a:t>
            </a:r>
            <a:r>
              <a:rPr lang="es-ES" sz="2700" dirty="0" err="1">
                <a:latin typeface="Comic Sans MS" panose="030F0702030302020204" pitchFamily="66" charset="0"/>
              </a:rPr>
              <a:t>columnes</a:t>
            </a:r>
            <a:r>
              <a:rPr lang="es-ES" sz="2700" dirty="0">
                <a:latin typeface="Comic Sans MS" panose="030F0702030302020204" pitchFamily="66" charset="0"/>
              </a:rPr>
              <a:t> que A. </a:t>
            </a:r>
          </a:p>
          <a:p>
            <a:endParaRPr lang="es-ES" dirty="0"/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765E7CF1-1188-3CBB-9EDB-AA6A1A55B223}"/>
              </a:ext>
            </a:extLst>
          </p:cNvPr>
          <p:cNvSpPr txBox="1"/>
          <p:nvPr/>
        </p:nvSpPr>
        <p:spPr>
          <a:xfrm>
            <a:off x="838051" y="2512820"/>
            <a:ext cx="1066569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  </a:t>
            </a:r>
            <a:r>
              <a:rPr lang="es-ES" sz="2700" dirty="0">
                <a:latin typeface="Comic Sans MS" panose="030F0702030302020204" pitchFamily="66" charset="0"/>
              </a:rPr>
              <a:t>Per </a:t>
            </a:r>
            <a:r>
              <a:rPr lang="es-ES" sz="2700" dirty="0" err="1">
                <a:latin typeface="Comic Sans MS" panose="030F0702030302020204" pitchFamily="66" charset="0"/>
              </a:rPr>
              <a:t>això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b="1" i="1" u="sng" dirty="0">
                <a:latin typeface="Comic Sans MS" panose="030F0702030302020204" pitchFamily="66" charset="0"/>
              </a:rPr>
              <a:t>no</a:t>
            </a:r>
            <a:r>
              <a:rPr lang="es-ES" sz="2700" u="sng" dirty="0">
                <a:latin typeface="Comic Sans MS" panose="030F0702030302020204" pitchFamily="66" charset="0"/>
              </a:rPr>
              <a:t> </a:t>
            </a:r>
            <a:r>
              <a:rPr lang="es-ES" sz="2700" u="sng" dirty="0" err="1">
                <a:latin typeface="Comic Sans MS" panose="030F0702030302020204" pitchFamily="66" charset="0"/>
              </a:rPr>
              <a:t>escriurem</a:t>
            </a:r>
            <a:r>
              <a:rPr lang="es-ES" sz="2700" u="sng" dirty="0">
                <a:latin typeface="Comic Sans MS" panose="030F0702030302020204" pitchFamily="66" charset="0"/>
              </a:rPr>
              <a:t> A = B</a:t>
            </a:r>
            <a:r>
              <a:rPr lang="es-ES" sz="2700" dirty="0">
                <a:latin typeface="Comic Sans MS" panose="030F0702030302020204" pitchFamily="66" charset="0"/>
              </a:rPr>
              <a:t>,  </a:t>
            </a:r>
            <a:r>
              <a:rPr lang="es-ES" sz="2700" dirty="0" err="1">
                <a:latin typeface="Comic Sans MS" panose="030F0702030302020204" pitchFamily="66" charset="0"/>
              </a:rPr>
              <a:t>emprarem</a:t>
            </a:r>
            <a:r>
              <a:rPr lang="es-ES" sz="2700" dirty="0">
                <a:latin typeface="Comic Sans MS" panose="030F0702030302020204" pitchFamily="66" charset="0"/>
              </a:rPr>
              <a:t> la </a:t>
            </a:r>
            <a:r>
              <a:rPr lang="es-ES" sz="2700" dirty="0" err="1">
                <a:latin typeface="Comic Sans MS" panose="030F0702030302020204" pitchFamily="66" charset="0"/>
              </a:rPr>
              <a:t>notació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                                 A           B</a:t>
            </a:r>
            <a:endParaRPr lang="es-ES" dirty="0"/>
          </a:p>
        </p:txBody>
      </p:sp>
      <p:cxnSp>
        <p:nvCxnSpPr>
          <p:cNvPr id="7" name="Conector recto de flecha 6">
            <a:extLst>
              <a:ext uri="{FF2B5EF4-FFF2-40B4-BE49-F238E27FC236}">
                <a16:creationId xmlns:a16="http://schemas.microsoft.com/office/drawing/2014/main" id="{1011E0CE-554A-9753-6942-405094021798}"/>
              </a:ext>
            </a:extLst>
          </p:cNvPr>
          <p:cNvCxnSpPr/>
          <p:nvPr/>
        </p:nvCxnSpPr>
        <p:spPr>
          <a:xfrm>
            <a:off x="5501393" y="3561221"/>
            <a:ext cx="1019907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CuadroTexto 14">
            <a:extLst>
              <a:ext uri="{FF2B5EF4-FFF2-40B4-BE49-F238E27FC236}">
                <a16:creationId xmlns:a16="http://schemas.microsoft.com/office/drawing/2014/main" id="{5A53E421-4259-4086-8D3E-6A2902B090B7}"/>
              </a:ext>
            </a:extLst>
          </p:cNvPr>
          <p:cNvSpPr txBox="1"/>
          <p:nvPr/>
        </p:nvSpPr>
        <p:spPr>
          <a:xfrm>
            <a:off x="5820429" y="2966826"/>
            <a:ext cx="3818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endParaRPr lang="es-ES_tradnl" sz="2800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F2C9F731-93B5-99C5-7EFA-B0F11EFA4DF1}"/>
              </a:ext>
            </a:extLst>
          </p:cNvPr>
          <p:cNvSpPr txBox="1"/>
          <p:nvPr/>
        </p:nvSpPr>
        <p:spPr>
          <a:xfrm>
            <a:off x="838051" y="4073305"/>
            <a:ext cx="108908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>
                <a:latin typeface="Comic Sans MS" panose="030F0702030302020204" pitchFamily="66" charset="0"/>
              </a:rPr>
              <a:t>Si A té </a:t>
            </a:r>
            <a:r>
              <a:rPr lang="es-ES" sz="2700" b="1" dirty="0">
                <a:latin typeface="Comic Sans MS" panose="030F0702030302020204" pitchFamily="66" charset="0"/>
              </a:rPr>
              <a:t>m</a:t>
            </a:r>
            <a:r>
              <a:rPr lang="es-ES" sz="2700" dirty="0">
                <a:latin typeface="Comic Sans MS" panose="030F0702030302020204" pitchFamily="66" charset="0"/>
              </a:rPr>
              <a:t> files i </a:t>
            </a:r>
            <a:r>
              <a:rPr lang="es-ES" sz="2700" b="1" dirty="0">
                <a:latin typeface="Comic Sans MS" panose="030F0702030302020204" pitchFamily="66" charset="0"/>
              </a:rPr>
              <a:t>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columnes</a:t>
            </a:r>
            <a:r>
              <a:rPr lang="es-ES" sz="2700" dirty="0">
                <a:latin typeface="Comic Sans MS" panose="030F0702030302020204" pitchFamily="66" charset="0"/>
              </a:rPr>
              <a:t> (A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K</a:t>
            </a:r>
            <a:r>
              <a:rPr lang="es-ES" sz="2700" dirty="0">
                <a:latin typeface="Comic Sans MS" panose="030F0702030302020204" pitchFamily="66" charset="0"/>
              </a:rPr>
              <a:t>(m x n)), </a:t>
            </a:r>
            <a:r>
              <a:rPr lang="es-ES" sz="2700" dirty="0" err="1">
                <a:latin typeface="Comic Sans MS" panose="030F0702030302020204" pitchFamily="66" charset="0"/>
              </a:rPr>
              <a:t>simbolitzarem</a:t>
            </a:r>
            <a:r>
              <a:rPr lang="es-ES" sz="2700" dirty="0">
                <a:latin typeface="Comic Sans MS" panose="030F0702030302020204" pitchFamily="66" charset="0"/>
              </a:rPr>
              <a:t> les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files de  A  </a:t>
            </a:r>
            <a:r>
              <a:rPr lang="es-ES" sz="2700" dirty="0" err="1">
                <a:latin typeface="Comic Sans MS" panose="030F0702030302020204" pitchFamily="66" charset="0"/>
              </a:rPr>
              <a:t>com</a:t>
            </a:r>
            <a:r>
              <a:rPr lang="es-ES" sz="2700" dirty="0">
                <a:latin typeface="Comic Sans MS" panose="030F0702030302020204" pitchFamily="66" charset="0"/>
              </a:rPr>
              <a:t> f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(A), … , </a:t>
            </a:r>
            <a:r>
              <a:rPr lang="es-ES" sz="2700" dirty="0" err="1">
                <a:latin typeface="Comic Sans MS" panose="030F0702030302020204" pitchFamily="66" charset="0"/>
              </a:rPr>
              <a:t>f</a:t>
            </a:r>
            <a:r>
              <a:rPr lang="es-ES" sz="2700" baseline="-25000" dirty="0" err="1">
                <a:latin typeface="Comic Sans MS" panose="030F0702030302020204" pitchFamily="66" charset="0"/>
              </a:rPr>
              <a:t>m</a:t>
            </a:r>
            <a:r>
              <a:rPr lang="es-ES" sz="2700" dirty="0">
                <a:latin typeface="Comic Sans MS" panose="030F0702030302020204" pitchFamily="66" charset="0"/>
              </a:rPr>
              <a:t>(A),  o </a:t>
            </a:r>
            <a:r>
              <a:rPr lang="es-ES" sz="2700" dirty="0" err="1">
                <a:latin typeface="Comic Sans MS" panose="030F0702030302020204" pitchFamily="66" charset="0"/>
              </a:rPr>
              <a:t>simplement</a:t>
            </a:r>
            <a:r>
              <a:rPr lang="es-ES" sz="2700" dirty="0">
                <a:latin typeface="Comic Sans MS" panose="030F0702030302020204" pitchFamily="66" charset="0"/>
              </a:rPr>
              <a:t>  f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, … , </a:t>
            </a:r>
            <a:r>
              <a:rPr lang="es-ES" sz="2700" dirty="0" err="1">
                <a:latin typeface="Comic Sans MS" panose="030F0702030302020204" pitchFamily="66" charset="0"/>
              </a:rPr>
              <a:t>f</a:t>
            </a:r>
            <a:r>
              <a:rPr lang="es-ES" sz="2700" baseline="-25000" dirty="0" err="1">
                <a:latin typeface="Comic Sans MS" panose="030F0702030302020204" pitchFamily="66" charset="0"/>
              </a:rPr>
              <a:t>m</a:t>
            </a:r>
            <a:r>
              <a:rPr lang="es-ES" sz="2700" dirty="0">
                <a:latin typeface="Comic Sans MS" panose="030F0702030302020204" pitchFamily="66" charset="0"/>
              </a:rPr>
              <a:t>.  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BFA4C47F-C4CB-F6A0-D780-F45558592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528" y="130322"/>
            <a:ext cx="11403410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dirty="0">
                <a:solidFill>
                  <a:srgbClr val="7030A0"/>
                </a:solidFill>
              </a:rPr>
              <a:t>    Per a començar:  </a:t>
            </a:r>
            <a:r>
              <a:rPr lang="es-ES" i="1" dirty="0" err="1">
                <a:solidFill>
                  <a:srgbClr val="7030A0"/>
                </a:solidFill>
              </a:rPr>
              <a:t>o.e.f</a:t>
            </a:r>
            <a:r>
              <a:rPr lang="es-ES" i="1" dirty="0">
                <a:solidFill>
                  <a:srgbClr val="7030A0"/>
                </a:solidFill>
              </a:rPr>
              <a:t>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A1F38C5-22D6-EF0C-59C4-77E33CEFB971}"/>
              </a:ext>
            </a:extLst>
          </p:cNvPr>
          <p:cNvSpPr txBox="1"/>
          <p:nvPr/>
        </p:nvSpPr>
        <p:spPr>
          <a:xfrm>
            <a:off x="838051" y="5360771"/>
            <a:ext cx="10890887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>
                <a:latin typeface="Comic Sans MS" panose="030F0702030302020204" pitchFamily="66" charset="0"/>
              </a:rPr>
              <a:t>Es </a:t>
            </a:r>
            <a:r>
              <a:rPr lang="es-ES" sz="2700" dirty="0" err="1">
                <a:latin typeface="Comic Sans MS" panose="030F0702030302020204" pitchFamily="66" charset="0"/>
              </a:rPr>
              <a:t>defineixen</a:t>
            </a:r>
            <a:r>
              <a:rPr lang="es-ES" sz="2700" dirty="0">
                <a:latin typeface="Comic Sans MS" panose="030F0702030302020204" pitchFamily="66" charset="0"/>
              </a:rPr>
              <a:t> 3 </a:t>
            </a:r>
            <a:r>
              <a:rPr lang="es-ES" sz="2700" dirty="0" err="1">
                <a:latin typeface="Comic Sans MS" panose="030F0702030302020204" pitchFamily="66" charset="0"/>
              </a:rPr>
              <a:t>tipus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d’o.e.f</a:t>
            </a:r>
            <a:r>
              <a:rPr lang="es-ES" sz="2700" dirty="0">
                <a:latin typeface="Comic Sans MS" panose="030F0702030302020204" pitchFamily="66" charset="0"/>
              </a:rPr>
              <a:t>. sobre una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 A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K</a:t>
            </a:r>
            <a:r>
              <a:rPr lang="es-ES" sz="2700" dirty="0">
                <a:latin typeface="Comic Sans MS" panose="030F0702030302020204" pitchFamily="66" charset="0"/>
              </a:rPr>
              <a:t>(m x </a:t>
            </a:r>
            <a:r>
              <a:rPr lang="es-ES" sz="2700">
                <a:latin typeface="Comic Sans MS" panose="030F0702030302020204" pitchFamily="66" charset="0"/>
              </a:rPr>
              <a:t>n)</a:t>
            </a:r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(K=R –nombres </a:t>
            </a:r>
            <a:r>
              <a:rPr lang="es-ES" sz="2700" dirty="0" err="1">
                <a:latin typeface="Comic Sans MS" panose="030F0702030302020204" pitchFamily="66" charset="0"/>
              </a:rPr>
              <a:t>reals</a:t>
            </a:r>
            <a:r>
              <a:rPr lang="es-ES" sz="2700" dirty="0">
                <a:latin typeface="Comic Sans MS" panose="030F0702030302020204" pitchFamily="66" charset="0"/>
              </a:rPr>
              <a:t>- o K=C –nombres complexos-, cos al </a:t>
            </a:r>
            <a:r>
              <a:rPr lang="es-ES" sz="2700" dirty="0" err="1">
                <a:latin typeface="Comic Sans MS" panose="030F0702030302020204" pitchFamily="66" charset="0"/>
              </a:rPr>
              <a:t>qual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pertanyen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els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elements</a:t>
            </a:r>
            <a:r>
              <a:rPr lang="es-ES" sz="2700" dirty="0">
                <a:latin typeface="Comic Sans MS" panose="030F0702030302020204" pitchFamily="66" charset="0"/>
              </a:rPr>
              <a:t> de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de A): </a:t>
            </a:r>
          </a:p>
        </p:txBody>
      </p:sp>
    </p:spTree>
    <p:extLst>
      <p:ext uri="{BB962C8B-B14F-4D97-AF65-F5344CB8AC3E}">
        <p14:creationId xmlns:p14="http://schemas.microsoft.com/office/powerpoint/2010/main" val="1792889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15" grpId="0"/>
      <p:bldP spid="9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7E82FA-4B63-7DEA-5A8D-9BA7B6B99F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96C74A12-33AE-880E-E87C-953698EFD664}"/>
              </a:ext>
            </a:extLst>
          </p:cNvPr>
          <p:cNvSpPr/>
          <p:nvPr/>
        </p:nvSpPr>
        <p:spPr>
          <a:xfrm>
            <a:off x="192592" y="1402365"/>
            <a:ext cx="11642213" cy="5242692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pPr algn="ctr"/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D7FEA9C-1966-8A28-15FD-01AAD40BC1D6}"/>
              </a:ext>
            </a:extLst>
          </p:cNvPr>
          <p:cNvSpPr txBox="1"/>
          <p:nvPr/>
        </p:nvSpPr>
        <p:spPr>
          <a:xfrm>
            <a:off x="711074" y="1726378"/>
            <a:ext cx="10769851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➊  </a:t>
            </a:r>
            <a:r>
              <a:rPr lang="es-ES" sz="2700" u="sng" dirty="0">
                <a:latin typeface="Comic Sans MS" panose="030F0702030302020204" pitchFamily="66" charset="0"/>
                <a:ea typeface="Yu Mincho Light" panose="020B0400000000000000" pitchFamily="18" charset="-128"/>
              </a:rPr>
              <a:t>De </a:t>
            </a:r>
            <a:r>
              <a:rPr lang="es-ES" sz="2700" u="sng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tipus</a:t>
            </a:r>
            <a:r>
              <a:rPr lang="es-ES" sz="2700" u="sng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: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donats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i, j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{1,…,m}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diferents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l’o.e.f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.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 = f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f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</a:t>
            </a:r>
          </a:p>
          <a:p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 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permuta les files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i,j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de A,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deixant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igual les altres files.</a:t>
            </a:r>
          </a:p>
          <a:p>
            <a:endParaRPr lang="es-ES" sz="27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endParaRPr lang="es-ES" b="1" baseline="-25000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9DE2BD0-D655-BEB7-9ED2-323E5E8CEA76}"/>
              </a:ext>
            </a:extLst>
          </p:cNvPr>
          <p:cNvSpPr txBox="1"/>
          <p:nvPr/>
        </p:nvSpPr>
        <p:spPr>
          <a:xfrm>
            <a:off x="639574" y="3265261"/>
            <a:ext cx="10961239" cy="1933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➋  </a:t>
            </a:r>
            <a:r>
              <a:rPr lang="es-ES" sz="2700" u="sng" dirty="0">
                <a:latin typeface="Comic Sans MS" panose="030F0702030302020204" pitchFamily="66" charset="0"/>
                <a:ea typeface="Yu Mincho Light" panose="020B0400000000000000" pitchFamily="18" charset="-128"/>
              </a:rPr>
              <a:t>De </a:t>
            </a:r>
            <a:r>
              <a:rPr lang="es-ES" sz="2700" u="sng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tipus</a:t>
            </a:r>
            <a:r>
              <a:rPr lang="es-ES" sz="2700" u="sng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II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: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donats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dos nombres λ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K (</a:t>
            </a:r>
            <a:r>
              <a:rPr lang="el-GR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λ≠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0),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{1,…,m},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l’o.e.f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.</a:t>
            </a:r>
            <a:endParaRPr lang="es-ES" sz="27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 = </a:t>
            </a:r>
            <a:r>
              <a:rPr lang="el-GR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f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multiplica per </a:t>
            </a:r>
            <a:r>
              <a:rPr lang="el-GR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la fila i de A (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deixant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la resta igual).</a:t>
            </a:r>
          </a:p>
          <a:p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               </a:t>
            </a:r>
          </a:p>
          <a:p>
            <a:endParaRPr lang="es-ES" sz="2800" b="1" baseline="-25000" dirty="0"/>
          </a:p>
          <a:p>
            <a:pPr marL="0" indent="0">
              <a:buNone/>
            </a:pPr>
            <a:r>
              <a:rPr lang="es-ES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b="1" dirty="0"/>
          </a:p>
        </p:txBody>
      </p:sp>
      <p:cxnSp>
        <p:nvCxnSpPr>
          <p:cNvPr id="4" name="Conector recto de flecha 3">
            <a:extLst>
              <a:ext uri="{FF2B5EF4-FFF2-40B4-BE49-F238E27FC236}">
                <a16:creationId xmlns:a16="http://schemas.microsoft.com/office/drawing/2014/main" id="{F73BEDE4-AC03-BDE9-E4EB-29AAB0424E40}"/>
              </a:ext>
            </a:extLst>
          </p:cNvPr>
          <p:cNvCxnSpPr/>
          <p:nvPr/>
        </p:nvCxnSpPr>
        <p:spPr>
          <a:xfrm flipV="1">
            <a:off x="10121566" y="1996029"/>
            <a:ext cx="563418" cy="3405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ítulo 1">
            <a:extLst>
              <a:ext uri="{FF2B5EF4-FFF2-40B4-BE49-F238E27FC236}">
                <a16:creationId xmlns:a16="http://schemas.microsoft.com/office/drawing/2014/main" id="{AFFAC8DC-62FD-AE41-F0F3-402391250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298" y="130322"/>
            <a:ext cx="11642212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dirty="0">
                <a:solidFill>
                  <a:srgbClr val="7030A0"/>
                </a:solidFill>
              </a:rPr>
              <a:t>    … per a començar:  </a:t>
            </a:r>
            <a:r>
              <a:rPr lang="es-ES" i="1" dirty="0" err="1">
                <a:solidFill>
                  <a:srgbClr val="7030A0"/>
                </a:solidFill>
              </a:rPr>
              <a:t>o.e.f</a:t>
            </a:r>
            <a:r>
              <a:rPr lang="es-ES" i="1" dirty="0">
                <a:solidFill>
                  <a:srgbClr val="7030A0"/>
                </a:solidFill>
              </a:rPr>
              <a:t>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5CE2B727-0CF0-068F-FCEF-D6ACB6E258BE}"/>
              </a:ext>
            </a:extLst>
          </p:cNvPr>
          <p:cNvSpPr txBox="1"/>
          <p:nvPr/>
        </p:nvSpPr>
        <p:spPr>
          <a:xfrm>
            <a:off x="591186" y="4850918"/>
            <a:ext cx="11408221" cy="1933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➌</a:t>
            </a:r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  </a:t>
            </a:r>
            <a:r>
              <a:rPr lang="es-ES" sz="2700" u="sng" dirty="0">
                <a:latin typeface="Comic Sans MS" panose="030F0702030302020204" pitchFamily="66" charset="0"/>
                <a:ea typeface="Yu Mincho Light" panose="020B0400000000000000" pitchFamily="18" charset="-128"/>
              </a:rPr>
              <a:t>De </a:t>
            </a:r>
            <a:r>
              <a:rPr lang="es-ES" sz="2700" u="sng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tipus</a:t>
            </a:r>
            <a:r>
              <a:rPr lang="es-ES" sz="2700" u="sng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III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: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donats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tres nombres λ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K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,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i, j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{1,…,m}  (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amb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i≠j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),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l’o.e.f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.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 = f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+ </a:t>
            </a:r>
            <a:r>
              <a:rPr lang="el-GR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f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li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suma a la fila i de A la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seva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fila j multiplicada </a:t>
            </a: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per </a:t>
            </a:r>
            <a:r>
              <a:rPr lang="el-GR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(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deixant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igual les files ≠ i-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èssima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).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800" b="1" baseline="-25000" dirty="0"/>
          </a:p>
          <a:p>
            <a:pPr marL="0" indent="0">
              <a:buNone/>
            </a:pPr>
            <a:r>
              <a:rPr lang="es-ES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1382065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07342F-6185-E9FF-ACFC-2F3E5C0094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BD040428-9D5A-71C3-7370-D56A17F582D2}"/>
              </a:ext>
            </a:extLst>
          </p:cNvPr>
          <p:cNvSpPr txBox="1"/>
          <p:nvPr/>
        </p:nvSpPr>
        <p:spPr>
          <a:xfrm>
            <a:off x="1778452" y="2649656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2   2   3  4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-1   0  1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D9868A05-ECD4-C95F-B65E-09957D52A7DB}"/>
              </a:ext>
            </a:extLst>
          </p:cNvPr>
          <p:cNvSpPr/>
          <p:nvPr/>
        </p:nvSpPr>
        <p:spPr>
          <a:xfrm>
            <a:off x="1791404" y="2704095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FAE05ACE-6E51-DFAC-2CE3-514F05CCE58C}"/>
              </a:ext>
            </a:extLst>
          </p:cNvPr>
          <p:cNvSpPr/>
          <p:nvPr/>
        </p:nvSpPr>
        <p:spPr>
          <a:xfrm>
            <a:off x="3954043" y="2704095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AC854A2F-941C-01B7-3E62-0F0D371BFB1F}"/>
              </a:ext>
            </a:extLst>
          </p:cNvPr>
          <p:cNvSpPr txBox="1"/>
          <p:nvPr/>
        </p:nvSpPr>
        <p:spPr>
          <a:xfrm>
            <a:off x="943079" y="3065155"/>
            <a:ext cx="747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AA4F8200-654E-5D31-FAB1-F43B75B4899D}"/>
              </a:ext>
            </a:extLst>
          </p:cNvPr>
          <p:cNvSpPr txBox="1"/>
          <p:nvPr/>
        </p:nvSpPr>
        <p:spPr>
          <a:xfrm>
            <a:off x="4136472" y="3158779"/>
            <a:ext cx="10533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     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30A90B19-5EC8-2233-C714-9675B300D62C}"/>
              </a:ext>
            </a:extLst>
          </p:cNvPr>
          <p:cNvCxnSpPr>
            <a:cxnSpLocks/>
          </p:cNvCxnSpPr>
          <p:nvPr/>
        </p:nvCxnSpPr>
        <p:spPr>
          <a:xfrm>
            <a:off x="4467505" y="3358834"/>
            <a:ext cx="262347" cy="0"/>
          </a:xfrm>
          <a:prstGeom prst="straightConnector1">
            <a:avLst/>
          </a:prstGeom>
          <a:ln w="127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3AC79CC2-BD24-E719-B3DD-EC52372DFC75}"/>
              </a:ext>
            </a:extLst>
          </p:cNvPr>
          <p:cNvCxnSpPr/>
          <p:nvPr/>
        </p:nvCxnSpPr>
        <p:spPr>
          <a:xfrm>
            <a:off x="4182123" y="3536198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E83D1239-5E14-79E6-3D65-A8F842C99485}"/>
              </a:ext>
            </a:extLst>
          </p:cNvPr>
          <p:cNvSpPr txBox="1"/>
          <p:nvPr/>
        </p:nvSpPr>
        <p:spPr>
          <a:xfrm>
            <a:off x="5114726" y="267917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-1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2  2   3  4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Abrir corchete 2">
            <a:extLst>
              <a:ext uri="{FF2B5EF4-FFF2-40B4-BE49-F238E27FC236}">
                <a16:creationId xmlns:a16="http://schemas.microsoft.com/office/drawing/2014/main" id="{E5B52B08-9F31-D62F-BE05-F04CE269E735}"/>
              </a:ext>
            </a:extLst>
          </p:cNvPr>
          <p:cNvSpPr/>
          <p:nvPr/>
        </p:nvSpPr>
        <p:spPr>
          <a:xfrm>
            <a:off x="5127678" y="2758534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errar corchete 11">
            <a:extLst>
              <a:ext uri="{FF2B5EF4-FFF2-40B4-BE49-F238E27FC236}">
                <a16:creationId xmlns:a16="http://schemas.microsoft.com/office/drawing/2014/main" id="{8B745A49-59FB-1F04-01E1-9869AE01AD64}"/>
              </a:ext>
            </a:extLst>
          </p:cNvPr>
          <p:cNvSpPr/>
          <p:nvPr/>
        </p:nvSpPr>
        <p:spPr>
          <a:xfrm>
            <a:off x="7290317" y="2758534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638B1D4B-0B7A-3E10-9C5B-F7851A62625B}"/>
              </a:ext>
            </a:extLst>
          </p:cNvPr>
          <p:cNvSpPr txBox="1"/>
          <p:nvPr/>
        </p:nvSpPr>
        <p:spPr>
          <a:xfrm>
            <a:off x="7506697" y="3158779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854D7F98-AC82-C07F-897B-0DA80B435408}"/>
              </a:ext>
            </a:extLst>
          </p:cNvPr>
          <p:cNvCxnSpPr>
            <a:cxnSpLocks/>
          </p:cNvCxnSpPr>
          <p:nvPr/>
        </p:nvCxnSpPr>
        <p:spPr>
          <a:xfrm>
            <a:off x="7510368" y="3558889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Abrir corchete 18">
            <a:extLst>
              <a:ext uri="{FF2B5EF4-FFF2-40B4-BE49-F238E27FC236}">
                <a16:creationId xmlns:a16="http://schemas.microsoft.com/office/drawing/2014/main" id="{CB10037D-105E-2597-91B3-1310A1F0DDB1}"/>
              </a:ext>
            </a:extLst>
          </p:cNvPr>
          <p:cNvSpPr/>
          <p:nvPr/>
        </p:nvSpPr>
        <p:spPr>
          <a:xfrm>
            <a:off x="8436697" y="2716747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errar corchete 19">
            <a:extLst>
              <a:ext uri="{FF2B5EF4-FFF2-40B4-BE49-F238E27FC236}">
                <a16:creationId xmlns:a16="http://schemas.microsoft.com/office/drawing/2014/main" id="{108BE2A0-D8F3-906F-B552-40FE6E800829}"/>
              </a:ext>
            </a:extLst>
          </p:cNvPr>
          <p:cNvSpPr/>
          <p:nvPr/>
        </p:nvSpPr>
        <p:spPr>
          <a:xfrm>
            <a:off x="10599336" y="2716747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464DF312-C47C-E0F1-D65C-B271FDAACB7C}"/>
              </a:ext>
            </a:extLst>
          </p:cNvPr>
          <p:cNvSpPr txBox="1"/>
          <p:nvPr/>
        </p:nvSpPr>
        <p:spPr>
          <a:xfrm>
            <a:off x="10755671" y="3188265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3f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5876C10A-4D6B-B058-0ADF-236AD88D1A89}"/>
              </a:ext>
            </a:extLst>
          </p:cNvPr>
          <p:cNvCxnSpPr>
            <a:cxnSpLocks/>
          </p:cNvCxnSpPr>
          <p:nvPr/>
        </p:nvCxnSpPr>
        <p:spPr>
          <a:xfrm>
            <a:off x="10811265" y="3565684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Abrir corchete 23">
            <a:extLst>
              <a:ext uri="{FF2B5EF4-FFF2-40B4-BE49-F238E27FC236}">
                <a16:creationId xmlns:a16="http://schemas.microsoft.com/office/drawing/2014/main" id="{981C81AB-12C9-0388-DA70-2D27810FA1B7}"/>
              </a:ext>
            </a:extLst>
          </p:cNvPr>
          <p:cNvSpPr/>
          <p:nvPr/>
        </p:nvSpPr>
        <p:spPr>
          <a:xfrm>
            <a:off x="1778452" y="4612870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Cerrar corchete 24">
            <a:extLst>
              <a:ext uri="{FF2B5EF4-FFF2-40B4-BE49-F238E27FC236}">
                <a16:creationId xmlns:a16="http://schemas.microsoft.com/office/drawing/2014/main" id="{4B802830-3F5C-7B59-6B67-5084F0A579CF}"/>
              </a:ext>
            </a:extLst>
          </p:cNvPr>
          <p:cNvSpPr/>
          <p:nvPr/>
        </p:nvSpPr>
        <p:spPr>
          <a:xfrm>
            <a:off x="3941091" y="4612870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7" name="Conector recto de flecha 26">
            <a:extLst>
              <a:ext uri="{FF2B5EF4-FFF2-40B4-BE49-F238E27FC236}">
                <a16:creationId xmlns:a16="http://schemas.microsoft.com/office/drawing/2014/main" id="{A8334EE2-9313-D039-DB7E-8BE1538E8268}"/>
              </a:ext>
            </a:extLst>
          </p:cNvPr>
          <p:cNvCxnSpPr>
            <a:cxnSpLocks/>
          </p:cNvCxnSpPr>
          <p:nvPr/>
        </p:nvCxnSpPr>
        <p:spPr>
          <a:xfrm>
            <a:off x="1323989" y="5343820"/>
            <a:ext cx="383527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adroTexto 12">
            <a:extLst>
              <a:ext uri="{FF2B5EF4-FFF2-40B4-BE49-F238E27FC236}">
                <a16:creationId xmlns:a16="http://schemas.microsoft.com/office/drawing/2014/main" id="{AAF87C2A-AB43-F45C-1306-48213758CF69}"/>
              </a:ext>
            </a:extLst>
          </p:cNvPr>
          <p:cNvSpPr txBox="1"/>
          <p:nvPr/>
        </p:nvSpPr>
        <p:spPr>
          <a:xfrm>
            <a:off x="4187540" y="4935031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FFF8A803-A76D-DBA9-0BCA-50BBC29EB6F2}"/>
              </a:ext>
            </a:extLst>
          </p:cNvPr>
          <p:cNvCxnSpPr>
            <a:cxnSpLocks/>
          </p:cNvCxnSpPr>
          <p:nvPr/>
        </p:nvCxnSpPr>
        <p:spPr>
          <a:xfrm>
            <a:off x="4191211" y="533514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Abrir corchete 27">
            <a:extLst>
              <a:ext uri="{FF2B5EF4-FFF2-40B4-BE49-F238E27FC236}">
                <a16:creationId xmlns:a16="http://schemas.microsoft.com/office/drawing/2014/main" id="{7C0A5658-4C99-F2C0-5CFB-FE48C039F8AA}"/>
              </a:ext>
            </a:extLst>
          </p:cNvPr>
          <p:cNvSpPr/>
          <p:nvPr/>
        </p:nvSpPr>
        <p:spPr>
          <a:xfrm>
            <a:off x="5178084" y="4654879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Cerrar corchete 28">
            <a:extLst>
              <a:ext uri="{FF2B5EF4-FFF2-40B4-BE49-F238E27FC236}">
                <a16:creationId xmlns:a16="http://schemas.microsoft.com/office/drawing/2014/main" id="{C45AFB71-E87F-0791-106E-0B3E4FFEF0D8}"/>
              </a:ext>
            </a:extLst>
          </p:cNvPr>
          <p:cNvSpPr/>
          <p:nvPr/>
        </p:nvSpPr>
        <p:spPr>
          <a:xfrm>
            <a:off x="7340723" y="4654879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FE9EC71A-9DC7-2161-5243-23DF9B5E4F1D}"/>
              </a:ext>
            </a:extLst>
          </p:cNvPr>
          <p:cNvSpPr txBox="1"/>
          <p:nvPr/>
        </p:nvSpPr>
        <p:spPr>
          <a:xfrm>
            <a:off x="7572065" y="4978595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+3f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31" name="Conector recto de flecha 30">
            <a:extLst>
              <a:ext uri="{FF2B5EF4-FFF2-40B4-BE49-F238E27FC236}">
                <a16:creationId xmlns:a16="http://schemas.microsoft.com/office/drawing/2014/main" id="{9B334349-5D26-82E8-7ACC-4A296E2E6C0C}"/>
              </a:ext>
            </a:extLst>
          </p:cNvPr>
          <p:cNvCxnSpPr>
            <a:cxnSpLocks/>
          </p:cNvCxnSpPr>
          <p:nvPr/>
        </p:nvCxnSpPr>
        <p:spPr>
          <a:xfrm>
            <a:off x="7575736" y="5378705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Abrir corchete 32">
            <a:extLst>
              <a:ext uri="{FF2B5EF4-FFF2-40B4-BE49-F238E27FC236}">
                <a16:creationId xmlns:a16="http://schemas.microsoft.com/office/drawing/2014/main" id="{D2A297CC-AC4A-51EA-B666-3052C49533F2}"/>
              </a:ext>
            </a:extLst>
          </p:cNvPr>
          <p:cNvSpPr/>
          <p:nvPr/>
        </p:nvSpPr>
        <p:spPr>
          <a:xfrm>
            <a:off x="8517647" y="4683156"/>
            <a:ext cx="70783" cy="1451750"/>
          </a:xfrm>
          <a:prstGeom prst="lef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Cerrar corchete 33">
            <a:extLst>
              <a:ext uri="{FF2B5EF4-FFF2-40B4-BE49-F238E27FC236}">
                <a16:creationId xmlns:a16="http://schemas.microsoft.com/office/drawing/2014/main" id="{49B77625-6E7D-E380-CAC2-B0624E3C05D7}"/>
              </a:ext>
            </a:extLst>
          </p:cNvPr>
          <p:cNvSpPr/>
          <p:nvPr/>
        </p:nvSpPr>
        <p:spPr>
          <a:xfrm>
            <a:off x="10737396" y="4683156"/>
            <a:ext cx="70783" cy="1451750"/>
          </a:xfrm>
          <a:prstGeom prst="righ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E4EB58D6-4419-07CE-AD9B-E9AB30569F98}"/>
              </a:ext>
            </a:extLst>
          </p:cNvPr>
          <p:cNvSpPr txBox="1"/>
          <p:nvPr/>
        </p:nvSpPr>
        <p:spPr>
          <a:xfrm>
            <a:off x="861521" y="1394670"/>
            <a:ext cx="110294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Per </a:t>
            </a:r>
            <a:r>
              <a:rPr lang="es-ES" sz="2700" dirty="0" err="1">
                <a:latin typeface="Comic Sans MS" panose="030F0702030302020204" pitchFamily="66" charset="0"/>
              </a:rPr>
              <a:t>exemple</a:t>
            </a:r>
            <a:r>
              <a:rPr lang="es-ES" sz="2700" dirty="0">
                <a:latin typeface="Comic Sans MS" panose="030F0702030302020204" pitchFamily="66" charset="0"/>
              </a:rPr>
              <a:t>, a la </a:t>
            </a:r>
            <a:r>
              <a:rPr lang="es-ES" sz="2700" dirty="0" err="1">
                <a:latin typeface="Comic Sans MS" panose="030F0702030302020204" pitchFamily="66" charset="0"/>
              </a:rPr>
              <a:t>següent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A 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li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apliquem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successives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o.e.f.’s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amb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l’única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pretensió</a:t>
            </a:r>
            <a:r>
              <a:rPr lang="es-ES" sz="2700" dirty="0">
                <a:latin typeface="Comic Sans MS" panose="030F0702030302020204" pitchFamily="66" charset="0"/>
              </a:rPr>
              <a:t> de </a:t>
            </a:r>
            <a:r>
              <a:rPr lang="es-ES" sz="2700" dirty="0" err="1">
                <a:latin typeface="Comic Sans MS" panose="030F0702030302020204" pitchFamily="66" charset="0"/>
              </a:rPr>
              <a:t>guanyar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familiaritat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amb</a:t>
            </a:r>
            <a:r>
              <a:rPr lang="es-ES" sz="2700" dirty="0">
                <a:latin typeface="Comic Sans MS" panose="030F0702030302020204" pitchFamily="66" charset="0"/>
              </a:rPr>
              <a:t> les </a:t>
            </a:r>
            <a:r>
              <a:rPr lang="es-ES" sz="2700" dirty="0" err="1">
                <a:latin typeface="Comic Sans MS" panose="030F0702030302020204" pitchFamily="66" charset="0"/>
              </a:rPr>
              <a:t>notacions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  <a:endParaRPr lang="es-ES" dirty="0"/>
          </a:p>
        </p:txBody>
      </p:sp>
      <p:sp>
        <p:nvSpPr>
          <p:cNvPr id="37" name="Título 1">
            <a:extLst>
              <a:ext uri="{FF2B5EF4-FFF2-40B4-BE49-F238E27FC236}">
                <a16:creationId xmlns:a16="http://schemas.microsoft.com/office/drawing/2014/main" id="{4EDF1D00-56A4-1D74-3794-3CB51B919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135" y="130322"/>
            <a:ext cx="11533239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dirty="0">
                <a:solidFill>
                  <a:srgbClr val="7030A0"/>
                </a:solidFill>
              </a:rPr>
              <a:t>   … per a començar:  </a:t>
            </a:r>
            <a:r>
              <a:rPr lang="es-ES" i="1" dirty="0" err="1">
                <a:solidFill>
                  <a:srgbClr val="7030A0"/>
                </a:solidFill>
              </a:rPr>
              <a:t>o.e.f</a:t>
            </a:r>
            <a:r>
              <a:rPr lang="es-ES" i="1" dirty="0">
                <a:solidFill>
                  <a:srgbClr val="7030A0"/>
                </a:solidFill>
              </a:rPr>
              <a:t>.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4453566C-F809-A84F-FCE1-E95C4748D318}"/>
              </a:ext>
            </a:extLst>
          </p:cNvPr>
          <p:cNvSpPr txBox="1"/>
          <p:nvPr/>
        </p:nvSpPr>
        <p:spPr>
          <a:xfrm>
            <a:off x="8405921" y="2725938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-1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-1  2   2  7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3C3778A3-E978-FEA1-58CD-78D92E1A3BA3}"/>
              </a:ext>
            </a:extLst>
          </p:cNvPr>
          <p:cNvSpPr txBox="1"/>
          <p:nvPr/>
        </p:nvSpPr>
        <p:spPr>
          <a:xfrm>
            <a:off x="1780529" y="4612870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3  -3  0  3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-1  2   2  7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8E885526-EA95-C6EC-A2B2-925FA730F681}"/>
              </a:ext>
            </a:extLst>
          </p:cNvPr>
          <p:cNvSpPr txBox="1"/>
          <p:nvPr/>
        </p:nvSpPr>
        <p:spPr>
          <a:xfrm>
            <a:off x="5135514" y="4641148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3  -3  0  3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-1  2   2  7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3   1  -6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1E9DBD69-2397-AE16-F64F-3F32E4B3B33D}"/>
              </a:ext>
            </a:extLst>
          </p:cNvPr>
          <p:cNvSpPr txBox="1"/>
          <p:nvPr/>
        </p:nvSpPr>
        <p:spPr>
          <a:xfrm>
            <a:off x="8483157" y="4655656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0  3   6  24</a:t>
            </a:r>
          </a:p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-1  2   2   7</a:t>
            </a:r>
          </a:p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0  3   1  -6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2771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1" grpId="0"/>
      <p:bldP spid="13" grpId="0"/>
      <p:bldP spid="3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32DDB8-AF0A-12A1-38AC-885A7FC08E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7CBCE0D3-4185-4419-F5AB-9D1EBB194B1B}"/>
              </a:ext>
            </a:extLst>
          </p:cNvPr>
          <p:cNvSpPr/>
          <p:nvPr/>
        </p:nvSpPr>
        <p:spPr>
          <a:xfrm>
            <a:off x="125029" y="1268953"/>
            <a:ext cx="11642213" cy="4294346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4CC63FB5-70F1-8341-D4D5-B1E77BCD24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7973" y="1354891"/>
            <a:ext cx="11196326" cy="22718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Teorema.  </a:t>
            </a:r>
            <a:r>
              <a:rPr lang="es-ES" dirty="0">
                <a:latin typeface="Comic Sans MS" panose="030F0702030302020204" pitchFamily="66" charset="0"/>
                <a:ea typeface="Yu Mincho Light" panose="020B0400000000000000" pitchFamily="18" charset="-128"/>
              </a:rPr>
              <a:t>Donada una </a:t>
            </a:r>
            <a:r>
              <a:rPr lang="es-ES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matriu</a:t>
            </a:r>
            <a:r>
              <a:rPr lang="es-ES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800" dirty="0">
                <a:latin typeface="Comic Sans MS" panose="030F0702030302020204" pitchFamily="66" charset="0"/>
              </a:rPr>
              <a:t>A </a:t>
            </a:r>
            <a:r>
              <a:rPr lang="es-ES" sz="28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8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800" dirty="0">
                <a:latin typeface="Comic Sans MS" panose="030F0702030302020204" pitchFamily="66" charset="0"/>
              </a:rPr>
              <a:t>M</a:t>
            </a:r>
            <a:r>
              <a:rPr lang="es-ES" sz="2800" baseline="-25000" dirty="0">
                <a:latin typeface="Comic Sans MS" panose="030F0702030302020204" pitchFamily="66" charset="0"/>
              </a:rPr>
              <a:t>K</a:t>
            </a:r>
            <a:r>
              <a:rPr lang="es-ES" sz="2800" dirty="0">
                <a:latin typeface="Comic Sans MS" panose="030F0702030302020204" pitchFamily="66" charset="0"/>
              </a:rPr>
              <a:t>(m x n)  </a:t>
            </a:r>
            <a:r>
              <a:rPr lang="es-ES" dirty="0">
                <a:latin typeface="Comic Sans MS" panose="030F0702030302020204" pitchFamily="66" charset="0"/>
              </a:rPr>
              <a:t>es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compleix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sz="2700" b="1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1095333-A335-FA1B-3971-2081D7D7A52E}"/>
              </a:ext>
            </a:extLst>
          </p:cNvPr>
          <p:cNvSpPr txBox="1"/>
          <p:nvPr/>
        </p:nvSpPr>
        <p:spPr>
          <a:xfrm>
            <a:off x="528561" y="1989527"/>
            <a:ext cx="10769851" cy="1769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➊ 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</a:t>
            </a:r>
            <a:r>
              <a:rPr lang="es-ES" sz="2700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xisteixen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operacions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elementals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de fila (</a:t>
            </a:r>
            <a:r>
              <a:rPr lang="es-ES" sz="2700" noProof="0" dirty="0" err="1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o.e.f</a:t>
            </a:r>
            <a:r>
              <a:rPr lang="es-ES" sz="2700" noProof="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) que, aplicades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r>
              <a:rPr lang="es-ES" sz="2700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successivament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sobre A, </a:t>
            </a:r>
            <a:r>
              <a:rPr lang="es-ES" sz="2700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permeten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obtenir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com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a </a:t>
            </a:r>
            <a:r>
              <a:rPr lang="es-ES" sz="2700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resultat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una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r>
              <a:rPr lang="es-ES" sz="2700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matriu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esglaonada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per files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(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.</a:t>
            </a:r>
            <a:r>
              <a:rPr kumimoji="0" lang="es-ES" sz="27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e.f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.).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kumimoji="0" lang="es-ES" sz="27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8B13A4EC-5900-958C-E334-D01BBE833258}"/>
              </a:ext>
            </a:extLst>
          </p:cNvPr>
          <p:cNvSpPr txBox="1"/>
          <p:nvPr/>
        </p:nvSpPr>
        <p:spPr>
          <a:xfrm>
            <a:off x="528561" y="4428812"/>
            <a:ext cx="11388538" cy="1769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➋ 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Entre les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m.e.f.’s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del punt anterior, hi ha una </a:t>
            </a:r>
            <a:r>
              <a:rPr lang="es-ES" sz="2700" i="1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única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matriu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</a:p>
          <a:p>
            <a:pPr lvl="0">
              <a:defRPr/>
            </a:pP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esglaonada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i="1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reduïda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per files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(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m.e.r.f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700" b="0" i="0" u="none" strike="noStrike" kern="1200" cap="none" spc="0" normalizeH="0" baseline="0" noProof="0" dirty="0">
              <a:ln>
                <a:noFill/>
              </a:ln>
              <a:solidFill>
                <a:srgbClr val="0E2841">
                  <a:lumMod val="50000"/>
                  <a:lumOff val="50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kumimoji="0" lang="es-ES" sz="27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985EFF64-AD4E-6A90-7C8D-9032BC184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974" y="130322"/>
            <a:ext cx="11419268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dirty="0">
                <a:solidFill>
                  <a:srgbClr val="7030A0"/>
                </a:solidFill>
              </a:rPr>
              <a:t>       El </a:t>
            </a:r>
            <a:r>
              <a:rPr lang="es-ES" dirty="0" err="1">
                <a:solidFill>
                  <a:srgbClr val="7030A0"/>
                </a:solidFill>
              </a:rPr>
              <a:t>mètode</a:t>
            </a:r>
            <a:r>
              <a:rPr lang="es-ES" dirty="0">
                <a:solidFill>
                  <a:srgbClr val="7030A0"/>
                </a:solidFill>
              </a:rPr>
              <a:t> de Gauss</a:t>
            </a:r>
            <a:endParaRPr lang="es-ES" i="1" dirty="0">
              <a:solidFill>
                <a:srgbClr val="7030A0"/>
              </a:solidFill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03064C4D-460F-44A9-84B0-432A916D3608}"/>
              </a:ext>
            </a:extLst>
          </p:cNvPr>
          <p:cNvSpPr txBox="1"/>
          <p:nvPr/>
        </p:nvSpPr>
        <p:spPr>
          <a:xfrm>
            <a:off x="528561" y="3394681"/>
            <a:ext cx="10769851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    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Si 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 no és una </a:t>
            </a:r>
            <a:r>
              <a:rPr lang="es-ES" sz="2700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matriu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lena de </a:t>
            </a:r>
            <a:r>
              <a:rPr lang="es-ES" sz="2700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zeros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,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es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poden </a:t>
            </a:r>
            <a:r>
              <a:rPr lang="es-ES" sz="2700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obtenir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per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aqu</a:t>
            </a:r>
            <a:r>
              <a:rPr lang="es-ES" sz="2700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est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mètode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i="1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tantes </a:t>
            </a:r>
            <a:r>
              <a:rPr lang="es-ES" sz="2700" i="1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m.e.f.’s</a:t>
            </a:r>
            <a:r>
              <a:rPr lang="es-ES" sz="2700" i="1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i="1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diferents</a:t>
            </a:r>
            <a:r>
              <a:rPr lang="es-ES" sz="2700" i="1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como </a:t>
            </a:r>
            <a:r>
              <a:rPr lang="es-ES" sz="2700" i="1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es</a:t>
            </a:r>
            <a:r>
              <a:rPr lang="es-ES" sz="2700" i="1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i="1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vulgui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</a:t>
            </a:r>
            <a:endParaRPr kumimoji="0" lang="es-ES" sz="27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kumimoji="0" lang="es-ES" sz="27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91478409-C225-1C57-26B1-1FDA20B678FF}"/>
              </a:ext>
            </a:extLst>
          </p:cNvPr>
          <p:cNvSpPr txBox="1"/>
          <p:nvPr/>
        </p:nvSpPr>
        <p:spPr>
          <a:xfrm>
            <a:off x="0" y="5781692"/>
            <a:ext cx="1154429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    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Notem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que el teorema </a:t>
            </a:r>
            <a:r>
              <a:rPr lang="es-ES" sz="2700" i="1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no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diu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com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trobar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aquestes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o.e.f.’s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..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</a:t>
            </a:r>
            <a:endParaRPr kumimoji="0" lang="es-ES" sz="27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kumimoji="0" lang="es-ES" sz="27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3299069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1510</TotalTime>
  <Words>5904</Words>
  <Application>Microsoft Office PowerPoint</Application>
  <PresentationFormat>Panorámica</PresentationFormat>
  <Paragraphs>795</Paragraphs>
  <Slides>41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41</vt:i4>
      </vt:variant>
    </vt:vector>
  </HeadingPairs>
  <TitlesOfParts>
    <vt:vector size="51" baseType="lpstr">
      <vt:lpstr>Yu Gothic UI</vt:lpstr>
      <vt:lpstr>Yu Mincho</vt:lpstr>
      <vt:lpstr>Yu Mincho Light</vt:lpstr>
      <vt:lpstr>Aptos</vt:lpstr>
      <vt:lpstr>Aptos Display</vt:lpstr>
      <vt:lpstr>Arial</vt:lpstr>
      <vt:lpstr>Calibri</vt:lpstr>
      <vt:lpstr>Comic Sans MS</vt:lpstr>
      <vt:lpstr>Franklin Gothic Heavy</vt:lpstr>
      <vt:lpstr>Tema de Office</vt:lpstr>
      <vt:lpstr>EL MÈTODE  DE GAUSS </vt:lpstr>
      <vt:lpstr>Presentación de PowerPoint</vt:lpstr>
      <vt:lpstr> Per a començar:  m.e.f.  i  m.e.r.f.</vt:lpstr>
      <vt:lpstr>… per a començar:  m.e.f. i m.e.r.f.</vt:lpstr>
      <vt:lpstr>… per a començar:  m.e.f. i m.e.r.f.</vt:lpstr>
      <vt:lpstr>    Per a començar:  o.e.f.</vt:lpstr>
      <vt:lpstr>    … per a començar:  o.e.f.</vt:lpstr>
      <vt:lpstr>   … per a començar:  o.e.f.</vt:lpstr>
      <vt:lpstr>       El mètode de Gauss</vt:lpstr>
      <vt:lpstr>      … el mètode de Gauss</vt:lpstr>
      <vt:lpstr> Un algoritme pel mètode de Gauss</vt:lpstr>
      <vt:lpstr> … un algoritme pel mètode de Gauss</vt:lpstr>
      <vt:lpstr> … un algoritme pel mètode de Gauss</vt:lpstr>
      <vt:lpstr> … un algoritme pel mètode de Gauss</vt:lpstr>
      <vt:lpstr> … un algoritme pel mètode de Gauss</vt:lpstr>
      <vt:lpstr> … un algoritme pel mètode de Gauss</vt:lpstr>
      <vt:lpstr> … un algoritme pel mètode de Gauss</vt:lpstr>
      <vt:lpstr> … un algoritme pel mètode de Gauss</vt:lpstr>
      <vt:lpstr> … un algoritme pel mètode de Gauss</vt:lpstr>
      <vt:lpstr> Per què interessa saber utilitzar         el mètode de Gauss?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El mètode de Gauss per a columnes</vt:lpstr>
      <vt:lpstr>…el mètode de Gauss per a columnes</vt:lpstr>
      <vt:lpstr>…el mètode de Gauss per a columnes</vt:lpstr>
      <vt:lpstr>…el mètode de Gauss per a columnes</vt:lpstr>
      <vt:lpstr>…el mètode de Gauss per a columnes</vt:lpstr>
      <vt:lpstr>…el mètode de Gauss per a columnes</vt:lpstr>
      <vt:lpstr>…el mètode de Gauss per a columnes</vt:lpstr>
      <vt:lpstr> Vols posar-te a prova?</vt:lpstr>
      <vt:lpstr>Presentación de PowerPoint</vt:lpstr>
      <vt:lpstr>1.   La m.e.r.f. a la que arribem aplicant o.e.f.’s  a la matriu                                    és:</vt:lpstr>
      <vt:lpstr>Presentación de PowerPoint</vt:lpstr>
      <vt:lpstr>Presentación de PowerPoint</vt:lpstr>
      <vt:lpstr>2.   Donades dues matrius amb igual nombre de files i igual nombre          de columnes es pot demostrar que es pot passar d’una a l’altra       aplicant o.e.f.’s quan les m.e.r.f.’s  respectives (aplicant o.e.f.’s)        coincideixen. Quina de les següents opcions és correcta, per a les        següents matrius B1, B2, B3?                                   </vt:lpstr>
      <vt:lpstr>Presentación de PowerPoint</vt:lpstr>
      <vt:lpstr>Presentación de PowerPoint</vt:lpstr>
      <vt:lpstr>ALGUNS TÒPICS D’UTILITAT RELACIONATS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Basis for the intersection and sum of two subespaces:  a matrix approach</dc:title>
  <dc:creator>Xavier Marcote Ordax</dc:creator>
  <cp:lastModifiedBy>Xavier Marcote Ordax</cp:lastModifiedBy>
  <cp:revision>166</cp:revision>
  <dcterms:created xsi:type="dcterms:W3CDTF">2024-04-26T15:42:24Z</dcterms:created>
  <dcterms:modified xsi:type="dcterms:W3CDTF">2025-02-28T09:23:27Z</dcterms:modified>
</cp:coreProperties>
</file>