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256" r:id="rId2"/>
    <p:sldId id="299" r:id="rId3"/>
    <p:sldId id="376" r:id="rId4"/>
    <p:sldId id="318" r:id="rId5"/>
    <p:sldId id="319" r:id="rId6"/>
    <p:sldId id="377" r:id="rId7"/>
    <p:sldId id="322" r:id="rId8"/>
    <p:sldId id="379" r:id="rId9"/>
    <p:sldId id="380" r:id="rId10"/>
    <p:sldId id="381" r:id="rId11"/>
    <p:sldId id="382" r:id="rId12"/>
    <p:sldId id="383" r:id="rId13"/>
    <p:sldId id="385" r:id="rId14"/>
    <p:sldId id="384" r:id="rId15"/>
    <p:sldId id="393" r:id="rId16"/>
    <p:sldId id="396" r:id="rId17"/>
    <p:sldId id="397" r:id="rId18"/>
    <p:sldId id="394" r:id="rId19"/>
    <p:sldId id="398" r:id="rId20"/>
    <p:sldId id="390" r:id="rId21"/>
    <p:sldId id="399" r:id="rId22"/>
    <p:sldId id="400" r:id="rId23"/>
    <p:sldId id="388" r:id="rId24"/>
    <p:sldId id="392" r:id="rId25"/>
    <p:sldId id="391" r:id="rId26"/>
    <p:sldId id="355" r:id="rId27"/>
    <p:sldId id="356" r:id="rId28"/>
    <p:sldId id="357" r:id="rId29"/>
    <p:sldId id="361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CC"/>
    <a:srgbClr val="FF9966"/>
    <a:srgbClr val="FFFFFF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4E8BE-09A2-46C1-8B3F-42C10E621ABC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45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APLICACIONES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DEL MÉTODO 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(Parte 1)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F7CAF26-1B86-E492-83C5-A2F98EFDFD6C}"/>
              </a:ext>
            </a:extLst>
          </p:cNvPr>
          <p:cNvSpPr txBox="1"/>
          <p:nvPr/>
        </p:nvSpPr>
        <p:spPr>
          <a:xfrm>
            <a:off x="203454" y="4839042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1    1    3   1 </a:t>
            </a:r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2519149F-05D6-DDCB-7E70-92102FBBE954}"/>
              </a:ext>
            </a:extLst>
          </p:cNvPr>
          <p:cNvCxnSpPr/>
          <p:nvPr/>
        </p:nvCxnSpPr>
        <p:spPr>
          <a:xfrm>
            <a:off x="224186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8A1D853-0E96-CD8F-7A9F-A56509ADE53F}"/>
              </a:ext>
            </a:extLst>
          </p:cNvPr>
          <p:cNvSpPr txBox="1"/>
          <p:nvPr/>
        </p:nvSpPr>
        <p:spPr>
          <a:xfrm>
            <a:off x="1063732" y="494520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F5CC6F8B-564D-8BA1-C1EB-E05A07FBAE5F}"/>
              </a:ext>
            </a:extLst>
          </p:cNvPr>
          <p:cNvCxnSpPr/>
          <p:nvPr/>
        </p:nvCxnSpPr>
        <p:spPr>
          <a:xfrm>
            <a:off x="1168290" y="481011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D2C8892-1036-4094-9729-6A65EA95627B}"/>
              </a:ext>
            </a:extLst>
          </p:cNvPr>
          <p:cNvSpPr txBox="1"/>
          <p:nvPr/>
        </p:nvSpPr>
        <p:spPr>
          <a:xfrm>
            <a:off x="1241267" y="512353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0D130B-8355-64FA-6E50-DA678F5E522B}"/>
              </a:ext>
            </a:extLst>
          </p:cNvPr>
          <p:cNvSpPr txBox="1"/>
          <p:nvPr/>
        </p:nvSpPr>
        <p:spPr>
          <a:xfrm>
            <a:off x="1613078" y="495083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+f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5D881C5-BB5D-52AF-DBF8-D0EDB1F53CB2}"/>
              </a:ext>
            </a:extLst>
          </p:cNvPr>
          <p:cNvSpPr txBox="1"/>
          <p:nvPr/>
        </p:nvSpPr>
        <p:spPr>
          <a:xfrm>
            <a:off x="1728287" y="5136877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76F57DB-10B5-C04F-1D65-95034238E6FB}"/>
              </a:ext>
            </a:extLst>
          </p:cNvPr>
          <p:cNvCxnSpPr/>
          <p:nvPr/>
        </p:nvCxnSpPr>
        <p:spPr>
          <a:xfrm>
            <a:off x="2697374" y="4835961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B7B51CE7-195F-D11F-0D4A-B31D45864D9E}"/>
              </a:ext>
            </a:extLst>
          </p:cNvPr>
          <p:cNvCxnSpPr/>
          <p:nvPr/>
        </p:nvCxnSpPr>
        <p:spPr>
          <a:xfrm>
            <a:off x="3707497" y="483996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A286FC4-A03A-E87B-DEE1-FC218971B89C}"/>
              </a:ext>
            </a:extLst>
          </p:cNvPr>
          <p:cNvSpPr txBox="1"/>
          <p:nvPr/>
        </p:nvSpPr>
        <p:spPr>
          <a:xfrm>
            <a:off x="3937513" y="514329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 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5407B99-15B4-47A8-B02A-044FFA0909AA}"/>
              </a:ext>
            </a:extLst>
          </p:cNvPr>
          <p:cNvSpPr txBox="1"/>
          <p:nvPr/>
        </p:nvSpPr>
        <p:spPr>
          <a:xfrm>
            <a:off x="2058300" y="494135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27904AB-BE6D-622D-AECA-83830F0BA6C4}"/>
              </a:ext>
            </a:extLst>
          </p:cNvPr>
          <p:cNvSpPr txBox="1"/>
          <p:nvPr/>
        </p:nvSpPr>
        <p:spPr>
          <a:xfrm>
            <a:off x="2173509" y="5127400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60A3EC36-6858-490A-7935-CC9EB714270F}"/>
              </a:ext>
            </a:extLst>
          </p:cNvPr>
          <p:cNvSpPr txBox="1"/>
          <p:nvPr/>
        </p:nvSpPr>
        <p:spPr>
          <a:xfrm>
            <a:off x="2723937" y="4844603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08D83FF3-F03B-DACC-325C-F2B964071705}"/>
              </a:ext>
            </a:extLst>
          </p:cNvPr>
          <p:cNvSpPr txBox="1"/>
          <p:nvPr/>
        </p:nvSpPr>
        <p:spPr>
          <a:xfrm>
            <a:off x="3664580" y="4973237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CB536460-A558-E4A9-03BC-3A1D7EB952B4}"/>
              </a:ext>
            </a:extLst>
          </p:cNvPr>
          <p:cNvCxnSpPr>
            <a:cxnSpLocks/>
          </p:cNvCxnSpPr>
          <p:nvPr/>
        </p:nvCxnSpPr>
        <p:spPr>
          <a:xfrm>
            <a:off x="3991309" y="5158078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A1BC74D-FB00-8045-4C5A-C62AC1CB518B}"/>
              </a:ext>
            </a:extLst>
          </p:cNvPr>
          <p:cNvSpPr txBox="1"/>
          <p:nvPr/>
        </p:nvSpPr>
        <p:spPr>
          <a:xfrm>
            <a:off x="4691020" y="4825851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C1B7E4E9-87BF-1CEC-043F-0DBF8615D3C3}"/>
              </a:ext>
            </a:extLst>
          </p:cNvPr>
          <p:cNvCxnSpPr/>
          <p:nvPr/>
        </p:nvCxnSpPr>
        <p:spPr>
          <a:xfrm>
            <a:off x="4657711" y="4852416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5E842A60-36CC-2AB9-4322-11332324A630}"/>
              </a:ext>
            </a:extLst>
          </p:cNvPr>
          <p:cNvCxnSpPr/>
          <p:nvPr/>
        </p:nvCxnSpPr>
        <p:spPr>
          <a:xfrm>
            <a:off x="5694480" y="4859449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DC9204D-77AE-74BF-353E-DFB48B02B61B}"/>
              </a:ext>
            </a:extLst>
          </p:cNvPr>
          <p:cNvSpPr txBox="1"/>
          <p:nvPr/>
        </p:nvSpPr>
        <p:spPr>
          <a:xfrm>
            <a:off x="5830477" y="503120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2A8803-64C7-EB91-1F86-B7864E278450}"/>
              </a:ext>
            </a:extLst>
          </p:cNvPr>
          <p:cNvSpPr txBox="1"/>
          <p:nvPr/>
        </p:nvSpPr>
        <p:spPr>
          <a:xfrm>
            <a:off x="6309847" y="5027444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51A57D0-7856-60A1-E754-CBCC8FB64DB3}"/>
              </a:ext>
            </a:extLst>
          </p:cNvPr>
          <p:cNvSpPr txBox="1"/>
          <p:nvPr/>
        </p:nvSpPr>
        <p:spPr>
          <a:xfrm>
            <a:off x="5646718" y="485217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AE0E022-FF0C-BF42-9B1B-89884832C906}"/>
              </a:ext>
            </a:extLst>
          </p:cNvPr>
          <p:cNvSpPr txBox="1"/>
          <p:nvPr/>
        </p:nvSpPr>
        <p:spPr>
          <a:xfrm>
            <a:off x="6199610" y="483929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-2f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5D6C0EA1-3BBA-7747-68FB-984C4982F6C2}"/>
              </a:ext>
            </a:extLst>
          </p:cNvPr>
          <p:cNvSpPr txBox="1"/>
          <p:nvPr/>
        </p:nvSpPr>
        <p:spPr>
          <a:xfrm>
            <a:off x="6961944" y="4819348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19FCCAF6-F82D-17BB-F5BD-CD64784535EF}"/>
              </a:ext>
            </a:extLst>
          </p:cNvPr>
          <p:cNvCxnSpPr/>
          <p:nvPr/>
        </p:nvCxnSpPr>
        <p:spPr>
          <a:xfrm>
            <a:off x="6988506" y="482791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76A2E70-2B66-121B-5A3E-B0BDEFD79503}"/>
              </a:ext>
            </a:extLst>
          </p:cNvPr>
          <p:cNvCxnSpPr/>
          <p:nvPr/>
        </p:nvCxnSpPr>
        <p:spPr>
          <a:xfrm>
            <a:off x="8053766" y="4830138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8284A8E-6523-371D-E26F-DEF3EFD90A9F}"/>
              </a:ext>
            </a:extLst>
          </p:cNvPr>
          <p:cNvSpPr txBox="1"/>
          <p:nvPr/>
        </p:nvSpPr>
        <p:spPr>
          <a:xfrm>
            <a:off x="8189763" y="500189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89C1B090-48AD-A174-995A-455FFFD54B9E}"/>
              </a:ext>
            </a:extLst>
          </p:cNvPr>
          <p:cNvSpPr txBox="1"/>
          <p:nvPr/>
        </p:nvSpPr>
        <p:spPr>
          <a:xfrm>
            <a:off x="8890718" y="500681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9D6A2885-8500-75DC-4732-B941594B3F38}"/>
              </a:ext>
            </a:extLst>
          </p:cNvPr>
          <p:cNvSpPr txBox="1"/>
          <p:nvPr/>
        </p:nvSpPr>
        <p:spPr>
          <a:xfrm>
            <a:off x="8006004" y="482286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(1/5)f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BC9F199-5398-EC7E-8706-A6E0858C2AC5}"/>
              </a:ext>
            </a:extLst>
          </p:cNvPr>
          <p:cNvSpPr txBox="1"/>
          <p:nvPr/>
        </p:nvSpPr>
        <p:spPr>
          <a:xfrm>
            <a:off x="9394354" y="481934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-4f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FB0ADD14-D573-0C2F-8F78-E3B8F0FD3B27}"/>
              </a:ext>
            </a:extLst>
          </p:cNvPr>
          <p:cNvSpPr txBox="1"/>
          <p:nvPr/>
        </p:nvSpPr>
        <p:spPr>
          <a:xfrm>
            <a:off x="8647035" y="481391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5516AFC-973B-5BC9-DF5C-BDF3A14EBA68}"/>
              </a:ext>
            </a:extLst>
          </p:cNvPr>
          <p:cNvCxnSpPr>
            <a:cxnSpLocks/>
          </p:cNvCxnSpPr>
          <p:nvPr/>
        </p:nvCxnSpPr>
        <p:spPr>
          <a:xfrm>
            <a:off x="8955170" y="4992690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195836FC-F5B0-18DB-BF0E-5D87DE805298}"/>
              </a:ext>
            </a:extLst>
          </p:cNvPr>
          <p:cNvSpPr txBox="1"/>
          <p:nvPr/>
        </p:nvSpPr>
        <p:spPr>
          <a:xfrm>
            <a:off x="9566185" y="500622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585032C2-ED38-6605-5A8C-584A7F70FD8D}"/>
              </a:ext>
            </a:extLst>
          </p:cNvPr>
          <p:cNvCxnSpPr/>
          <p:nvPr/>
        </p:nvCxnSpPr>
        <p:spPr>
          <a:xfrm>
            <a:off x="10283253" y="4761725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83F756B5-9BE7-1BAC-295E-58C6C70749B1}"/>
              </a:ext>
            </a:extLst>
          </p:cNvPr>
          <p:cNvCxnSpPr>
            <a:cxnSpLocks/>
          </p:cNvCxnSpPr>
          <p:nvPr/>
        </p:nvCxnSpPr>
        <p:spPr>
          <a:xfrm>
            <a:off x="11416794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D93F03D-15DA-56F4-E1D4-3499069D40B0}"/>
              </a:ext>
            </a:extLst>
          </p:cNvPr>
          <p:cNvSpPr txBox="1"/>
          <p:nvPr/>
        </p:nvSpPr>
        <p:spPr>
          <a:xfrm>
            <a:off x="10321796" y="477741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EFB133AA-BABA-39CF-E57C-1D0842341A43}"/>
              </a:ext>
            </a:extLst>
          </p:cNvPr>
          <p:cNvSpPr txBox="1"/>
          <p:nvPr/>
        </p:nvSpPr>
        <p:spPr>
          <a:xfrm>
            <a:off x="11390679" y="496780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-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35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1E6AA48-F2CC-38D3-EBE4-75B4C0ED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72437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2A206FE-9081-0C49-F478-888F7071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/>
              <a:t>Utilidad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rango de una matriz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3FC102-F9E9-BA5A-5770-4CA232F2DF76}"/>
              </a:ext>
            </a:extLst>
          </p:cNvPr>
          <p:cNvSpPr txBox="1"/>
          <p:nvPr/>
        </p:nvSpPr>
        <p:spPr>
          <a:xfrm>
            <a:off x="405432" y="1339377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queremos saber el </a:t>
            </a:r>
            <a:r>
              <a:rPr lang="es-ES" sz="2700" b="1" dirty="0">
                <a:latin typeface="Comic Sans MS" panose="030F0702030302020204" pitchFamily="66" charset="0"/>
              </a:rPr>
              <a:t>rango de una matriz </a:t>
            </a:r>
            <a:r>
              <a:rPr lang="es-ES" sz="2700" dirty="0">
                <a:latin typeface="Comic Sans MS" panose="030F0702030302020204" pitchFamily="66" charset="0"/>
              </a:rPr>
              <a:t>dada </a:t>
            </a:r>
            <a:r>
              <a:rPr lang="es-ES" sz="2700" b="1" dirty="0">
                <a:latin typeface="Comic Sans MS" panose="030F0702030302020204" pitchFamily="66" charset="0"/>
              </a:rPr>
              <a:t>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(m x n)</a:t>
            </a:r>
            <a:r>
              <a:rPr lang="es-ES" sz="2700" b="1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3C72A2A-E425-14E3-47CE-1447AF45F59A}"/>
              </a:ext>
            </a:extLst>
          </p:cNvPr>
          <p:cNvSpPr txBox="1"/>
          <p:nvPr/>
        </p:nvSpPr>
        <p:spPr>
          <a:xfrm>
            <a:off x="688258" y="1953893"/>
            <a:ext cx="113835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Comic Sans MS" panose="030F0702030302020204" pitchFamily="66" charset="0"/>
              </a:rPr>
              <a:t>▫</a:t>
            </a:r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Se pueden aplicar sucesivamente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 y/o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sobre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llegar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en cuyo caso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número de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filas no nulas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    ),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o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 llegar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en cuyo caso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número de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columnas no nulas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   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384D873-9F34-1FDC-7E80-3423B8BC01A3}"/>
              </a:ext>
            </a:extLst>
          </p:cNvPr>
          <p:cNvSpPr/>
          <p:nvPr/>
        </p:nvSpPr>
        <p:spPr>
          <a:xfrm>
            <a:off x="2143433" y="3215148"/>
            <a:ext cx="6843251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E387BAA-C847-C244-BC15-49CDF7303A08}"/>
              </a:ext>
            </a:extLst>
          </p:cNvPr>
          <p:cNvSpPr/>
          <p:nvPr/>
        </p:nvSpPr>
        <p:spPr>
          <a:xfrm>
            <a:off x="2143432" y="4825104"/>
            <a:ext cx="7502013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237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E740D-3335-208E-B228-881EB583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5F2846D-10D3-B5A0-53BF-AD49053F54ED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Recuperando el ejemplo anterior: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1B77411-43A2-D41D-A586-667519EBD7BB}"/>
              </a:ext>
            </a:extLst>
          </p:cNvPr>
          <p:cNvSpPr txBox="1"/>
          <p:nvPr/>
        </p:nvSpPr>
        <p:spPr>
          <a:xfrm>
            <a:off x="3023086" y="29525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CC235B2-E27A-321E-CE83-C0A8CA5E1569}"/>
              </a:ext>
            </a:extLst>
          </p:cNvPr>
          <p:cNvCxnSpPr>
            <a:cxnSpLocks/>
          </p:cNvCxnSpPr>
          <p:nvPr/>
        </p:nvCxnSpPr>
        <p:spPr>
          <a:xfrm>
            <a:off x="3096885" y="34137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8E54272-AC4A-91CA-D9DC-4597E36641D7}"/>
              </a:ext>
            </a:extLst>
          </p:cNvPr>
          <p:cNvSpPr txBox="1"/>
          <p:nvPr/>
        </p:nvSpPr>
        <p:spPr>
          <a:xfrm>
            <a:off x="1670291" y="27587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3  1   1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1E0D97E3-FABA-BEBA-7129-D22B57942719}"/>
              </a:ext>
            </a:extLst>
          </p:cNvPr>
          <p:cNvSpPr/>
          <p:nvPr/>
        </p:nvSpPr>
        <p:spPr>
          <a:xfrm>
            <a:off x="1662913" y="2762290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1C490430-AE26-683F-DB01-4D9BCA513C6C}"/>
              </a:ext>
            </a:extLst>
          </p:cNvPr>
          <p:cNvSpPr/>
          <p:nvPr/>
        </p:nvSpPr>
        <p:spPr>
          <a:xfrm>
            <a:off x="2879317" y="2762290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605B34E-CAB7-4FDE-B357-3EAC0BD031B0}"/>
              </a:ext>
            </a:extLst>
          </p:cNvPr>
          <p:cNvSpPr txBox="1"/>
          <p:nvPr/>
        </p:nvSpPr>
        <p:spPr>
          <a:xfrm>
            <a:off x="50124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38D1357-626A-47D0-7139-8C823D00AA72}"/>
              </a:ext>
            </a:extLst>
          </p:cNvPr>
          <p:cNvCxnSpPr>
            <a:cxnSpLocks/>
          </p:cNvCxnSpPr>
          <p:nvPr/>
        </p:nvCxnSpPr>
        <p:spPr>
          <a:xfrm>
            <a:off x="5012421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ACEE96F-4707-153C-AEB5-AC6DF8538F4F}"/>
              </a:ext>
            </a:extLst>
          </p:cNvPr>
          <p:cNvCxnSpPr>
            <a:cxnSpLocks/>
          </p:cNvCxnSpPr>
          <p:nvPr/>
        </p:nvCxnSpPr>
        <p:spPr>
          <a:xfrm>
            <a:off x="4079007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8CF91F4-635E-85B1-AF89-B0EA0A441B17}"/>
              </a:ext>
            </a:extLst>
          </p:cNvPr>
          <p:cNvSpPr txBox="1"/>
          <p:nvPr/>
        </p:nvSpPr>
        <p:spPr>
          <a:xfrm>
            <a:off x="6041027" y="302136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F4ECA71-9FAA-67C4-EAEE-099B62B3B208}"/>
              </a:ext>
            </a:extLst>
          </p:cNvPr>
          <p:cNvCxnSpPr>
            <a:cxnSpLocks/>
          </p:cNvCxnSpPr>
          <p:nvPr/>
        </p:nvCxnSpPr>
        <p:spPr>
          <a:xfrm>
            <a:off x="6051379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026958E-CF2A-1938-1D49-32E65F83358C}"/>
              </a:ext>
            </a:extLst>
          </p:cNvPr>
          <p:cNvSpPr txBox="1"/>
          <p:nvPr/>
        </p:nvSpPr>
        <p:spPr>
          <a:xfrm>
            <a:off x="10021361" y="3147123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09CC7906-EF2E-24F3-CECA-62BE7E1A31C1}"/>
              </a:ext>
            </a:extLst>
          </p:cNvPr>
          <p:cNvCxnSpPr>
            <a:cxnSpLocks/>
          </p:cNvCxnSpPr>
          <p:nvPr/>
        </p:nvCxnSpPr>
        <p:spPr>
          <a:xfrm>
            <a:off x="3355550" y="3202858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1B85F2C-F886-5DF0-F279-56C8071FD171}"/>
              </a:ext>
            </a:extLst>
          </p:cNvPr>
          <p:cNvSpPr txBox="1"/>
          <p:nvPr/>
        </p:nvSpPr>
        <p:spPr>
          <a:xfrm>
            <a:off x="40887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E91FCA1-5EB3-0B63-EA1A-66CD73FD7501}"/>
              </a:ext>
            </a:extLst>
          </p:cNvPr>
          <p:cNvSpPr txBox="1"/>
          <p:nvPr/>
        </p:nvSpPr>
        <p:spPr>
          <a:xfrm>
            <a:off x="7099145" y="303300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C912F277-4F4B-CEC8-41F3-7E20E7E77881}"/>
              </a:ext>
            </a:extLst>
          </p:cNvPr>
          <p:cNvCxnSpPr>
            <a:cxnSpLocks/>
          </p:cNvCxnSpPr>
          <p:nvPr/>
        </p:nvCxnSpPr>
        <p:spPr>
          <a:xfrm>
            <a:off x="7028131" y="342127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DA518173-6B02-4732-FCBE-6BB2F674133B}"/>
              </a:ext>
            </a:extLst>
          </p:cNvPr>
          <p:cNvSpPr/>
          <p:nvPr/>
        </p:nvSpPr>
        <p:spPr>
          <a:xfrm>
            <a:off x="9150720" y="2887711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46F31008-7DE7-FCEA-1C8D-DD7023F13974}"/>
              </a:ext>
            </a:extLst>
          </p:cNvPr>
          <p:cNvSpPr/>
          <p:nvPr/>
        </p:nvSpPr>
        <p:spPr>
          <a:xfrm>
            <a:off x="7952707" y="288771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45606D37-EF5E-0386-B040-7C756E7FCF94}"/>
              </a:ext>
            </a:extLst>
          </p:cNvPr>
          <p:cNvSpPr txBox="1"/>
          <p:nvPr/>
        </p:nvSpPr>
        <p:spPr>
          <a:xfrm>
            <a:off x="7936708" y="2885434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4F1E21-6849-9209-4352-7E9284B24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</a:t>
            </a:r>
            <a:r>
              <a:rPr lang="es-ES" i="1" dirty="0">
                <a:solidFill>
                  <a:srgbClr val="7030A0"/>
                </a:solidFill>
              </a:rPr>
              <a:t>rango de una matriz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9D3438-77D7-93C8-0FE1-B623FD886AED}"/>
              </a:ext>
            </a:extLst>
          </p:cNvPr>
          <p:cNvSpPr txBox="1"/>
          <p:nvPr/>
        </p:nvSpPr>
        <p:spPr>
          <a:xfrm>
            <a:off x="896820" y="3115238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7488CE9-94AB-4A04-60F2-89941C624FA1}"/>
              </a:ext>
            </a:extLst>
          </p:cNvPr>
          <p:cNvSpPr txBox="1"/>
          <p:nvPr/>
        </p:nvSpPr>
        <p:spPr>
          <a:xfrm>
            <a:off x="9248978" y="3167390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007C2F5-0991-A56A-9361-4A0ED1A7CE05}"/>
              </a:ext>
            </a:extLst>
          </p:cNvPr>
          <p:cNvSpPr txBox="1"/>
          <p:nvPr/>
        </p:nvSpPr>
        <p:spPr>
          <a:xfrm>
            <a:off x="536638" y="4574141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 tener </a:t>
            </a:r>
            <a:r>
              <a:rPr lang="es-ES" sz="2700" dirty="0" err="1"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2 filas no nulas, deducimos: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rang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(A) = 2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0786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2347-92C4-91F6-7267-C094958A5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50A0CDB-066C-3426-CFE9-045EDE22382B}"/>
              </a:ext>
            </a:extLst>
          </p:cNvPr>
          <p:cNvSpPr txBox="1"/>
          <p:nvPr/>
        </p:nvSpPr>
        <p:spPr>
          <a:xfrm>
            <a:off x="405429" y="906352"/>
            <a:ext cx="1109831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queremos calcular el </a:t>
            </a:r>
            <a:r>
              <a:rPr lang="es-ES" sz="2700" b="1" dirty="0">
                <a:latin typeface="Comic Sans MS" panose="030F0702030302020204" pitchFamily="66" charset="0"/>
              </a:rPr>
              <a:t>determinante de una matriz cuadrada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dada  </a:t>
            </a:r>
            <a:r>
              <a:rPr lang="es-ES" sz="2700" b="1" dirty="0">
                <a:latin typeface="Comic Sans MS" panose="030F0702030302020204" pitchFamily="66" charset="0"/>
              </a:rPr>
              <a:t>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(n x n)</a:t>
            </a:r>
            <a:r>
              <a:rPr lang="es-ES" sz="2700" b="1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, escribiremos: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9D9B77-0857-8BB6-D008-88077F302572}"/>
              </a:ext>
            </a:extLst>
          </p:cNvPr>
          <p:cNvSpPr txBox="1"/>
          <p:nvPr/>
        </p:nvSpPr>
        <p:spPr>
          <a:xfrm>
            <a:off x="546845" y="1758594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(A)</a:t>
            </a:r>
            <a:r>
              <a:rPr lang="es-ES" sz="2700" dirty="0">
                <a:latin typeface="Comic Sans MS" panose="030F0702030302020204" pitchFamily="66" charset="0"/>
              </a:rPr>
              <a:t>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)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2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= … =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2 ∙…∙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8868138-315A-7B37-7A7D-10846037E378}"/>
              </a:ext>
            </a:extLst>
          </p:cNvPr>
          <p:cNvSpPr txBox="1"/>
          <p:nvPr/>
        </p:nvSpPr>
        <p:spPr>
          <a:xfrm>
            <a:off x="546845" y="2245180"/>
            <a:ext cx="119733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donde: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▫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>
                <a:latin typeface="Comic Sans MS" panose="030F0702030302020204" pitchFamily="66" charset="0"/>
              </a:rPr>
              <a:t>triangular superior</a:t>
            </a:r>
            <a:r>
              <a:rPr lang="es-ES" sz="2700" dirty="0">
                <a:latin typeface="Comic Sans MS" panose="030F0702030302020204" pitchFamily="66" charset="0"/>
              </a:rPr>
              <a:t>, al ser cuadrada) o </a:t>
            </a:r>
            <a:r>
              <a:rPr lang="es-ES" sz="2700">
                <a:latin typeface="Comic Sans MS" panose="030F0702030302020204" pitchFamily="66" charset="0"/>
              </a:rPr>
              <a:t>bien </a:t>
            </a:r>
            <a:r>
              <a:rPr lang="es-ES" sz="270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es </a:t>
            </a:r>
          </a:p>
          <a:p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   una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>
                <a:latin typeface="Comic Sans MS" panose="030F0702030302020204" pitchFamily="66" charset="0"/>
              </a:rPr>
              <a:t>triangular inferior</a:t>
            </a:r>
            <a:r>
              <a:rPr lang="es-ES" sz="2700" dirty="0">
                <a:latin typeface="Comic Sans MS" panose="030F0702030302020204" pitchFamily="66" charset="0"/>
              </a:rPr>
              <a:t>, al ser cuadrada), cuyo determinante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es el producto de elementos diagonales;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53AC2B1-198A-5E0F-CAC1-B4874190DEB1}"/>
              </a:ext>
            </a:extLst>
          </p:cNvPr>
          <p:cNvSpPr txBox="1"/>
          <p:nvPr/>
        </p:nvSpPr>
        <p:spPr>
          <a:xfrm>
            <a:off x="920471" y="3963818"/>
            <a:ext cx="11973383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▫cada matriz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es el resultado de aplicar una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de fila o columna </a:t>
            </a:r>
            <a:r>
              <a:rPr lang="es-ES" sz="2700" dirty="0">
                <a:latin typeface="Comic Sans MS" panose="030F0702030302020204" pitchFamily="66" charset="0"/>
              </a:rPr>
              <a:t>sobre la matriz anterior B</a:t>
            </a:r>
            <a:r>
              <a:rPr lang="es-ES" sz="2700" baseline="-25000" dirty="0">
                <a:latin typeface="Comic Sans MS" panose="030F0702030302020204" pitchFamily="66" charset="0"/>
              </a:rPr>
              <a:t>k-1 </a:t>
            </a:r>
            <a:r>
              <a:rPr lang="es-ES" sz="2700" dirty="0">
                <a:latin typeface="Comic Sans MS" panose="030F0702030302020204" pitchFamily="66" charset="0"/>
              </a:rPr>
              <a:t>(tomando B</a:t>
            </a:r>
            <a:r>
              <a:rPr lang="es-ES" sz="2700" baseline="-25000" dirty="0">
                <a:latin typeface="Comic Sans MS" panose="030F0702030302020204" pitchFamily="66" charset="0"/>
              </a:rPr>
              <a:t>0</a:t>
            </a:r>
            <a:r>
              <a:rPr lang="es-ES" sz="2700" dirty="0">
                <a:latin typeface="Comic Sans MS" panose="030F0702030302020204" pitchFamily="66" charset="0"/>
              </a:rPr>
              <a:t>=A),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valiendo cada factor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 si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  o bien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 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=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1/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si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o bien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resto de casos.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34D4BDF5-3C09-2BAF-3DBD-099FC007DEDC}"/>
              </a:ext>
            </a:extLst>
          </p:cNvPr>
          <p:cNvCxnSpPr>
            <a:cxnSpLocks/>
          </p:cNvCxnSpPr>
          <p:nvPr/>
        </p:nvCxnSpPr>
        <p:spPr>
          <a:xfrm>
            <a:off x="4011560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5A8DB07-5B3E-5270-FAED-AF01E052B334}"/>
              </a:ext>
            </a:extLst>
          </p:cNvPr>
          <p:cNvSpPr txBox="1"/>
          <p:nvPr/>
        </p:nvSpPr>
        <p:spPr>
          <a:xfrm>
            <a:off x="3106615" y="50472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sz="1800" dirty="0">
                <a:latin typeface="Comic Sans MS" panose="030F0702030302020204" pitchFamily="66" charset="0"/>
              </a:rPr>
              <a:t>f</a:t>
            </a:r>
            <a:r>
              <a:rPr lang="es-ES" sz="1800" baseline="-25000" dirty="0">
                <a:latin typeface="Comic Sans MS" panose="030F0702030302020204" pitchFamily="66" charset="0"/>
              </a:rPr>
              <a:t>i  </a:t>
            </a:r>
            <a:r>
              <a:rPr lang="es-ES" sz="1800" dirty="0">
                <a:latin typeface="Comic Sans MS" panose="030F0702030302020204" pitchFamily="66" charset="0"/>
              </a:rPr>
              <a:t>        </a:t>
            </a:r>
            <a:r>
              <a:rPr lang="es-ES" sz="1800" dirty="0" err="1">
                <a:latin typeface="Comic Sans MS" panose="030F0702030302020204" pitchFamily="66" charset="0"/>
              </a:rPr>
              <a:t>f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3D99CFC-B4E5-CF9A-2918-B87D9320B5BB}"/>
              </a:ext>
            </a:extLst>
          </p:cNvPr>
          <p:cNvCxnSpPr>
            <a:cxnSpLocks/>
          </p:cNvCxnSpPr>
          <p:nvPr/>
        </p:nvCxnSpPr>
        <p:spPr>
          <a:xfrm>
            <a:off x="4338111" y="5369639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F2F5204F-E9AE-A2DC-C5EE-9C74F6A4325C}"/>
              </a:ext>
            </a:extLst>
          </p:cNvPr>
          <p:cNvSpPr txBox="1"/>
          <p:nvPr/>
        </p:nvSpPr>
        <p:spPr>
          <a:xfrm>
            <a:off x="6605193" y="504853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79D13EA-FD5E-38A9-F88D-C1BE52E2003D}"/>
              </a:ext>
            </a:extLst>
          </p:cNvPr>
          <p:cNvCxnSpPr>
            <a:cxnSpLocks/>
          </p:cNvCxnSpPr>
          <p:nvPr/>
        </p:nvCxnSpPr>
        <p:spPr>
          <a:xfrm>
            <a:off x="7595419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D21393AB-5A1E-ED26-EC2C-B9DF6C169E2F}"/>
              </a:ext>
            </a:extLst>
          </p:cNvPr>
          <p:cNvCxnSpPr>
            <a:cxnSpLocks/>
          </p:cNvCxnSpPr>
          <p:nvPr/>
        </p:nvCxnSpPr>
        <p:spPr>
          <a:xfrm>
            <a:off x="7850311" y="5369639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95DBAF7-79E7-01A7-134F-EA1494177690}"/>
              </a:ext>
            </a:extLst>
          </p:cNvPr>
          <p:cNvSpPr txBox="1"/>
          <p:nvPr/>
        </p:nvSpPr>
        <p:spPr>
          <a:xfrm>
            <a:off x="3106615" y="5478146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sz="1800" dirty="0"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5824C7D-3C2B-34BD-5B07-3669CAA92D17}"/>
              </a:ext>
            </a:extLst>
          </p:cNvPr>
          <p:cNvSpPr txBox="1"/>
          <p:nvPr/>
        </p:nvSpPr>
        <p:spPr>
          <a:xfrm>
            <a:off x="6797854" y="546422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9FCCA9E-E221-0AE4-BD66-80FE8D6AD9CC}"/>
              </a:ext>
            </a:extLst>
          </p:cNvPr>
          <p:cNvCxnSpPr>
            <a:cxnSpLocks/>
          </p:cNvCxnSpPr>
          <p:nvPr/>
        </p:nvCxnSpPr>
        <p:spPr>
          <a:xfrm>
            <a:off x="4095135" y="5894439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637A05E8-A35D-6F20-B555-80AAA5C8F204}"/>
              </a:ext>
            </a:extLst>
          </p:cNvPr>
          <p:cNvCxnSpPr>
            <a:cxnSpLocks/>
          </p:cNvCxnSpPr>
          <p:nvPr/>
        </p:nvCxnSpPr>
        <p:spPr>
          <a:xfrm>
            <a:off x="7747815" y="5894439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Abrir llave 27">
            <a:extLst>
              <a:ext uri="{FF2B5EF4-FFF2-40B4-BE49-F238E27FC236}">
                <a16:creationId xmlns:a16="http://schemas.microsoft.com/office/drawing/2014/main" id="{B54ACFCA-43DD-3DED-FC4C-0A1B4564A2CA}"/>
              </a:ext>
            </a:extLst>
          </p:cNvPr>
          <p:cNvSpPr/>
          <p:nvPr/>
        </p:nvSpPr>
        <p:spPr>
          <a:xfrm>
            <a:off x="2230375" y="5251063"/>
            <a:ext cx="159527" cy="128675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D7918D05-9F5F-2021-516E-4AB6D13F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/>
              <a:t>Utilidad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determinante de una matriz cuadrada</a:t>
            </a:r>
          </a:p>
        </p:txBody>
      </p:sp>
    </p:spTree>
    <p:extLst>
      <p:ext uri="{BB962C8B-B14F-4D97-AF65-F5344CB8AC3E}">
        <p14:creationId xmlns:p14="http://schemas.microsoft.com/office/powerpoint/2010/main" val="414194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6" grpId="0"/>
      <p:bldP spid="10" grpId="0"/>
      <p:bldP spid="19" grpId="0"/>
      <p:bldP spid="20" grpId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06DC4-08E6-E9E6-7154-80255D0C5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3D94605A-E4CA-AAD8-16C7-0BE8B3B5DC3C}"/>
              </a:ext>
            </a:extLst>
          </p:cNvPr>
          <p:cNvSpPr txBox="1"/>
          <p:nvPr/>
        </p:nvSpPr>
        <p:spPr>
          <a:xfrm>
            <a:off x="3649573" y="282371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E4A29DA-4206-9744-5DDE-565385417666}"/>
              </a:ext>
            </a:extLst>
          </p:cNvPr>
          <p:cNvSpPr txBox="1"/>
          <p:nvPr/>
        </p:nvSpPr>
        <p:spPr>
          <a:xfrm>
            <a:off x="3822004" y="3080255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2232450-E042-5781-697C-AA60C7070274}"/>
              </a:ext>
            </a:extLst>
          </p:cNvPr>
          <p:cNvSpPr txBox="1"/>
          <p:nvPr/>
        </p:nvSpPr>
        <p:spPr>
          <a:xfrm>
            <a:off x="4512404" y="282771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051F405-1D83-28C7-7A08-4FBCB23A3FA3}"/>
              </a:ext>
            </a:extLst>
          </p:cNvPr>
          <p:cNvSpPr txBox="1"/>
          <p:nvPr/>
        </p:nvSpPr>
        <p:spPr>
          <a:xfrm>
            <a:off x="4707075" y="3044229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775DE9B-82DE-6327-8C90-97345A10F4C8}"/>
              </a:ext>
            </a:extLst>
          </p:cNvPr>
          <p:cNvSpPr txBox="1"/>
          <p:nvPr/>
        </p:nvSpPr>
        <p:spPr>
          <a:xfrm>
            <a:off x="5278043" y="283615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72DFAA7-67D3-6932-A54D-8E73C0343BD8}"/>
              </a:ext>
            </a:extLst>
          </p:cNvPr>
          <p:cNvSpPr txBox="1"/>
          <p:nvPr/>
        </p:nvSpPr>
        <p:spPr>
          <a:xfrm>
            <a:off x="5463605" y="3038578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C4FD9BD-EBE8-C5B0-AC9C-E02C40E8812B}"/>
              </a:ext>
            </a:extLst>
          </p:cNvPr>
          <p:cNvSpPr txBox="1"/>
          <p:nvPr/>
        </p:nvSpPr>
        <p:spPr>
          <a:xfrm>
            <a:off x="6080059" y="248865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8A114632-48FD-A07B-6FEC-1B7762E1B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… determinante de una matriz cuadrada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6FAD5717-7466-A006-0B8E-597ACE727841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ejemplo, para la matriz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700" dirty="0">
                <a:latin typeface="Comic Sans MS" panose="030F0702030302020204" pitchFamily="66" charset="0"/>
              </a:rPr>
              <a:t>                       :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487C46F-C8E8-C369-F3F1-C8AA2D6A493F}"/>
              </a:ext>
            </a:extLst>
          </p:cNvPr>
          <p:cNvSpPr txBox="1"/>
          <p:nvPr/>
        </p:nvSpPr>
        <p:spPr>
          <a:xfrm>
            <a:off x="5752086" y="9307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0202F952-1CB2-9B9B-0D71-AD89645E6180}"/>
              </a:ext>
            </a:extLst>
          </p:cNvPr>
          <p:cNvSpPr/>
          <p:nvPr/>
        </p:nvSpPr>
        <p:spPr>
          <a:xfrm>
            <a:off x="5752086" y="999122"/>
            <a:ext cx="70783" cy="145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errar corchete 40">
            <a:extLst>
              <a:ext uri="{FF2B5EF4-FFF2-40B4-BE49-F238E27FC236}">
                <a16:creationId xmlns:a16="http://schemas.microsoft.com/office/drawing/2014/main" id="{22A12EED-8F91-47FB-0AAA-36B261080204}"/>
              </a:ext>
            </a:extLst>
          </p:cNvPr>
          <p:cNvSpPr/>
          <p:nvPr/>
        </p:nvSpPr>
        <p:spPr>
          <a:xfrm>
            <a:off x="7735406" y="999122"/>
            <a:ext cx="70783" cy="145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9FBAB83-F19E-6378-8062-A31606EA05ED}"/>
              </a:ext>
            </a:extLst>
          </p:cNvPr>
          <p:cNvSpPr txBox="1"/>
          <p:nvPr/>
        </p:nvSpPr>
        <p:spPr>
          <a:xfrm>
            <a:off x="126184" y="2978565"/>
            <a:ext cx="1500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det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(A) =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6B377E7-8A3B-4FDB-15C3-3EA6EC41F801}"/>
              </a:ext>
            </a:extLst>
          </p:cNvPr>
          <p:cNvSpPr txBox="1"/>
          <p:nvPr/>
        </p:nvSpPr>
        <p:spPr>
          <a:xfrm>
            <a:off x="1704978" y="248458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3    0    1    1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1A02BE7-9860-CE90-240F-86B5DE4114D6}"/>
              </a:ext>
            </a:extLst>
          </p:cNvPr>
          <p:cNvCxnSpPr/>
          <p:nvPr/>
        </p:nvCxnSpPr>
        <p:spPr>
          <a:xfrm>
            <a:off x="3592246" y="254906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FC3C48B6-F1DE-B377-36BC-87338FD4D0EC}"/>
              </a:ext>
            </a:extLst>
          </p:cNvPr>
          <p:cNvCxnSpPr/>
          <p:nvPr/>
        </p:nvCxnSpPr>
        <p:spPr>
          <a:xfrm>
            <a:off x="1704978" y="253463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7DAB7BD5-222C-4046-F088-CEA649D2F112}"/>
              </a:ext>
            </a:extLst>
          </p:cNvPr>
          <p:cNvCxnSpPr/>
          <p:nvPr/>
        </p:nvCxnSpPr>
        <p:spPr>
          <a:xfrm>
            <a:off x="8071981" y="246586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F47379D2-C176-2CA1-1621-B8B33F18D7AC}"/>
              </a:ext>
            </a:extLst>
          </p:cNvPr>
          <p:cNvCxnSpPr/>
          <p:nvPr/>
        </p:nvCxnSpPr>
        <p:spPr>
          <a:xfrm>
            <a:off x="6154075" y="243899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B4D1F3E9-F8E9-89F2-69C6-77682AE9639D}"/>
              </a:ext>
            </a:extLst>
          </p:cNvPr>
          <p:cNvSpPr txBox="1"/>
          <p:nvPr/>
        </p:nvSpPr>
        <p:spPr>
          <a:xfrm>
            <a:off x="8071981" y="2729612"/>
            <a:ext cx="1148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F6EBCCE-4D59-D3EA-A1ED-6240DFB3D636}"/>
              </a:ext>
            </a:extLst>
          </p:cNvPr>
          <p:cNvSpPr txBox="1"/>
          <p:nvPr/>
        </p:nvSpPr>
        <p:spPr>
          <a:xfrm>
            <a:off x="8358862" y="2978566"/>
            <a:ext cx="1435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  -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8479746" y="297856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6158F00-53C2-8573-32A6-D936E46DF306}"/>
              </a:ext>
            </a:extLst>
          </p:cNvPr>
          <p:cNvSpPr txBox="1"/>
          <p:nvPr/>
        </p:nvSpPr>
        <p:spPr>
          <a:xfrm>
            <a:off x="9411761" y="251316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-1   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2   -1   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B350CA1-8E83-0E47-EE68-67C3FE7DA8C2}"/>
              </a:ext>
            </a:extLst>
          </p:cNvPr>
          <p:cNvCxnSpPr/>
          <p:nvPr/>
        </p:nvCxnSpPr>
        <p:spPr>
          <a:xfrm>
            <a:off x="11403683" y="249037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8E818A8-754B-869B-B1C3-3F8AD9B1679C}"/>
              </a:ext>
            </a:extLst>
          </p:cNvPr>
          <p:cNvCxnSpPr/>
          <p:nvPr/>
        </p:nvCxnSpPr>
        <p:spPr>
          <a:xfrm>
            <a:off x="9485777" y="246350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21B9483-4E99-D8EC-81E3-8502A550B53B}"/>
              </a:ext>
            </a:extLst>
          </p:cNvPr>
          <p:cNvSpPr txBox="1"/>
          <p:nvPr/>
        </p:nvSpPr>
        <p:spPr>
          <a:xfrm>
            <a:off x="11425621" y="289888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B956E14-A080-3308-1085-FC0F43650D7B}"/>
              </a:ext>
            </a:extLst>
          </p:cNvPr>
          <p:cNvSpPr txBox="1"/>
          <p:nvPr/>
        </p:nvSpPr>
        <p:spPr>
          <a:xfrm>
            <a:off x="977631" y="4545572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D8BBEF3A-DEB6-A57D-62F7-6E27D86A4341}"/>
              </a:ext>
            </a:extLst>
          </p:cNvPr>
          <p:cNvSpPr txBox="1"/>
          <p:nvPr/>
        </p:nvSpPr>
        <p:spPr>
          <a:xfrm>
            <a:off x="1160712" y="4779239"/>
            <a:ext cx="1179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-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B8B25CDD-63C3-C99B-ED6F-A92343190F5C}"/>
              </a:ext>
            </a:extLst>
          </p:cNvPr>
          <p:cNvSpPr txBox="1"/>
          <p:nvPr/>
        </p:nvSpPr>
        <p:spPr>
          <a:xfrm>
            <a:off x="2049396" y="425632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4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-7  14   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E16AEE8E-B4B2-E872-9C2A-5D2A6F6F2CC7}"/>
              </a:ext>
            </a:extLst>
          </p:cNvPr>
          <p:cNvCxnSpPr/>
          <p:nvPr/>
        </p:nvCxnSpPr>
        <p:spPr>
          <a:xfrm>
            <a:off x="4009015" y="4285182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5A7D00C-922F-D626-F6E4-68E84B4B5EC0}"/>
              </a:ext>
            </a:extLst>
          </p:cNvPr>
          <p:cNvCxnSpPr/>
          <p:nvPr/>
        </p:nvCxnSpPr>
        <p:spPr>
          <a:xfrm>
            <a:off x="2091109" y="4258317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CD8E18B9-E68B-6BC8-24F6-1D94FEF24C9F}"/>
              </a:ext>
            </a:extLst>
          </p:cNvPr>
          <p:cNvSpPr txBox="1"/>
          <p:nvPr/>
        </p:nvSpPr>
        <p:spPr>
          <a:xfrm>
            <a:off x="226579" y="453616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DCE0F1CF-E5E3-B7FD-1B81-27AC076ABCDC}"/>
              </a:ext>
            </a:extLst>
          </p:cNvPr>
          <p:cNvSpPr txBox="1"/>
          <p:nvPr/>
        </p:nvSpPr>
        <p:spPr>
          <a:xfrm>
            <a:off x="426335" y="477146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C89CC1A-C456-6B76-8EAE-233EAAD2C533}"/>
              </a:ext>
            </a:extLst>
          </p:cNvPr>
          <p:cNvSpPr txBox="1"/>
          <p:nvPr/>
        </p:nvSpPr>
        <p:spPr>
          <a:xfrm>
            <a:off x="4129350" y="4488495"/>
            <a:ext cx="1564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11C276E-3DE8-CC87-9E73-68F26961BDF9}"/>
              </a:ext>
            </a:extLst>
          </p:cNvPr>
          <p:cNvSpPr txBox="1"/>
          <p:nvPr/>
        </p:nvSpPr>
        <p:spPr>
          <a:xfrm>
            <a:off x="3797826" y="4688550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3E9A2E46-107F-1DA3-BBDE-E8AC356D1657}"/>
              </a:ext>
            </a:extLst>
          </p:cNvPr>
          <p:cNvCxnSpPr/>
          <p:nvPr/>
        </p:nvCxnSpPr>
        <p:spPr>
          <a:xfrm>
            <a:off x="7653394" y="429884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7A6E4E4B-8FB2-ACDA-95E2-6E6FA5061038}"/>
              </a:ext>
            </a:extLst>
          </p:cNvPr>
          <p:cNvCxnSpPr/>
          <p:nvPr/>
        </p:nvCxnSpPr>
        <p:spPr>
          <a:xfrm>
            <a:off x="5735853" y="426998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7A9303DD-1FCB-A881-3CB0-4003AE66D3DD}"/>
              </a:ext>
            </a:extLst>
          </p:cNvPr>
          <p:cNvSpPr txBox="1"/>
          <p:nvPr/>
        </p:nvSpPr>
        <p:spPr>
          <a:xfrm>
            <a:off x="5636629" y="428441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-2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6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8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0 -14  14   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CA8BDDE2-C416-E1E1-1FB4-E2071DC8FBB5}"/>
              </a:ext>
            </a:extLst>
          </p:cNvPr>
          <p:cNvSpPr txBox="1"/>
          <p:nvPr/>
        </p:nvSpPr>
        <p:spPr>
          <a:xfrm>
            <a:off x="7599223" y="448894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082EC429-0858-AD3C-6A19-8562F66167BC}"/>
              </a:ext>
            </a:extLst>
          </p:cNvPr>
          <p:cNvSpPr txBox="1"/>
          <p:nvPr/>
        </p:nvSpPr>
        <p:spPr>
          <a:xfrm>
            <a:off x="7395574" y="4740049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DBA2FA22-4A25-1832-7F36-0F469657469C}"/>
              </a:ext>
            </a:extLst>
          </p:cNvPr>
          <p:cNvCxnSpPr/>
          <p:nvPr/>
        </p:nvCxnSpPr>
        <p:spPr>
          <a:xfrm>
            <a:off x="11208488" y="431141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A35600F4-73BF-E0D6-24FF-AD165577DF95}"/>
              </a:ext>
            </a:extLst>
          </p:cNvPr>
          <p:cNvCxnSpPr/>
          <p:nvPr/>
        </p:nvCxnSpPr>
        <p:spPr>
          <a:xfrm>
            <a:off x="9290947" y="428255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5E0E0D2-38B2-B03F-4265-C785DD73348F}"/>
              </a:ext>
            </a:extLst>
          </p:cNvPr>
          <p:cNvSpPr txBox="1"/>
          <p:nvPr/>
        </p:nvSpPr>
        <p:spPr>
          <a:xfrm>
            <a:off x="9191723" y="42969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0   0   2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0    0   0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63ACAB11-7B33-B330-68D4-3F3291667FBC}"/>
              </a:ext>
            </a:extLst>
          </p:cNvPr>
          <p:cNvSpPr txBox="1"/>
          <p:nvPr/>
        </p:nvSpPr>
        <p:spPr>
          <a:xfrm>
            <a:off x="11259429" y="4705441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C9C5571-3D75-02F0-3606-01C20719E1F9}"/>
              </a:ext>
            </a:extLst>
          </p:cNvPr>
          <p:cNvSpPr txBox="1"/>
          <p:nvPr/>
        </p:nvSpPr>
        <p:spPr>
          <a:xfrm>
            <a:off x="107441" y="5992436"/>
            <a:ext cx="5476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- 35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4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CFEF5EF-05B0-0A10-1867-016A9BAF39ED}"/>
              </a:ext>
            </a:extLst>
          </p:cNvPr>
          <p:cNvSpPr txBox="1"/>
          <p:nvPr/>
        </p:nvSpPr>
        <p:spPr>
          <a:xfrm>
            <a:off x="8217655" y="6000075"/>
            <a:ext cx="38843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(triangular superior)</a:t>
            </a: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86B6F01D-DC31-84CE-82DD-915EB26E2CFE}"/>
              </a:ext>
            </a:extLst>
          </p:cNvPr>
          <p:cNvSpPr/>
          <p:nvPr/>
        </p:nvSpPr>
        <p:spPr>
          <a:xfrm rot="16200000">
            <a:off x="10223153" y="5049347"/>
            <a:ext cx="53129" cy="1917541"/>
          </a:xfrm>
          <a:prstGeom prst="leftBracke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067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DEA4D-92A3-B4CA-CCA8-DA1445F6F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9EC96-B147-BF6B-3CD6-8F0DAC2B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120821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/>
              <a:t>Utilidad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③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base y ecuaciones implícitas de un subespacio vectorial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CB4C96-A9D0-7381-9B87-CA2E34C237B7}"/>
              </a:ext>
            </a:extLst>
          </p:cNvPr>
          <p:cNvSpPr txBox="1"/>
          <p:nvPr/>
        </p:nvSpPr>
        <p:spPr>
          <a:xfrm>
            <a:off x="405431" y="1338536"/>
            <a:ext cx="112883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Sea F un </a:t>
            </a:r>
            <a:r>
              <a:rPr lang="es-ES" sz="2700" i="1" dirty="0">
                <a:latin typeface="Comic Sans MS" panose="030F0702030302020204" pitchFamily="66" charset="0"/>
              </a:rPr>
              <a:t>subespacio vectorial </a:t>
            </a:r>
            <a:r>
              <a:rPr lang="es-ES" sz="2700" dirty="0">
                <a:latin typeface="Comic Sans MS" panose="030F0702030302020204" pitchFamily="66" charset="0"/>
              </a:rPr>
              <a:t>del espacio vectorial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, dado por un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conjunto finito de vectores generadores: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Si queremos encontrar una </a:t>
            </a:r>
            <a:r>
              <a:rPr lang="es-ES" sz="2700" b="1" dirty="0">
                <a:latin typeface="Comic Sans MS" panose="030F0702030302020204" pitchFamily="66" charset="0"/>
              </a:rPr>
              <a:t>base de F </a:t>
            </a:r>
            <a:r>
              <a:rPr lang="es-ES" sz="2700" dirty="0">
                <a:latin typeface="Comic Sans MS" panose="030F0702030302020204" pitchFamily="66" charset="0"/>
              </a:rPr>
              <a:t>y sus </a:t>
            </a:r>
            <a:r>
              <a:rPr lang="es-ES" sz="2700" b="1" dirty="0">
                <a:latin typeface="Comic Sans MS" panose="030F0702030302020204" pitchFamily="66" charset="0"/>
              </a:rPr>
              <a:t>ecuaciones implícitas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podemos proceder de dos formas análogas: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EAFC87-19B6-B204-7B5F-B31B0818337F}"/>
              </a:ext>
            </a:extLst>
          </p:cNvPr>
          <p:cNvSpPr txBox="1"/>
          <p:nvPr/>
        </p:nvSpPr>
        <p:spPr>
          <a:xfrm>
            <a:off x="727587" y="4041295"/>
            <a:ext cx="11198942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Definir una matriz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poniendo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por filas </a:t>
            </a:r>
            <a:r>
              <a:rPr lang="es-ES" sz="2700" dirty="0">
                <a:latin typeface="Comic Sans MS" panose="030F0702030302020204" pitchFamily="66" charset="0"/>
              </a:rPr>
              <a:t>los vectores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generadores de F, y aplicar sucesivamente sobre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llegar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En este caso: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Base de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formada por las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filas no nulas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52A733-06EE-D52C-B997-3BFE01F53108}"/>
              </a:ext>
            </a:extLst>
          </p:cNvPr>
          <p:cNvSpPr/>
          <p:nvPr/>
        </p:nvSpPr>
        <p:spPr>
          <a:xfrm>
            <a:off x="2265957" y="5748452"/>
            <a:ext cx="7777315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2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14105-C09B-0A58-017D-AF77C7FA0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736B913-E2A5-2229-4F06-C07F3EA883EF}"/>
              </a:ext>
            </a:extLst>
          </p:cNvPr>
          <p:cNvSpPr txBox="1"/>
          <p:nvPr/>
        </p:nvSpPr>
        <p:spPr>
          <a:xfrm>
            <a:off x="357554" y="1580208"/>
            <a:ext cx="118344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Supongamos ahora que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tiene  s  filas no nulas, con pivotes en las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columnas j(1), … , j(s). Si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se define con las filas no nulas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y 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con una última fila (f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igual a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], hay que aplicar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-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sivas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del tipo 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para anular los elementos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de la última fila y columnas j(1), … , j(s), obteniendo una matriz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A4850A0-4587-3CCC-1B08-3EE38E15D55A}"/>
              </a:ext>
            </a:extLst>
          </p:cNvPr>
          <p:cNvSpPr/>
          <p:nvPr/>
        </p:nvSpPr>
        <p:spPr>
          <a:xfrm>
            <a:off x="983226" y="4536321"/>
            <a:ext cx="10225547" cy="11077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BF9196-DF6D-C29B-3F89-7B87CF3699DF}"/>
              </a:ext>
            </a:extLst>
          </p:cNvPr>
          <p:cNvSpPr txBox="1"/>
          <p:nvPr/>
        </p:nvSpPr>
        <p:spPr>
          <a:xfrm>
            <a:off x="785729" y="3664109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Entonces: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D5CE71C-2B11-F945-0C55-9F276FD5E834}"/>
              </a:ext>
            </a:extLst>
          </p:cNvPr>
          <p:cNvSpPr txBox="1"/>
          <p:nvPr/>
        </p:nvSpPr>
        <p:spPr>
          <a:xfrm>
            <a:off x="1091381" y="4663161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Ecuaciones implícitas de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resultado de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 a cero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los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elementos de la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 fila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0DCB7C8-A239-2172-D7C5-A454B467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7067AF4-B65D-CAB0-2409-29617935BA42}"/>
              </a:ext>
            </a:extLst>
          </p:cNvPr>
          <p:cNvSpPr txBox="1"/>
          <p:nvPr/>
        </p:nvSpPr>
        <p:spPr>
          <a:xfrm>
            <a:off x="270009" y="941847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Alternativamente: definir una matriz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b="1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(n x m)</a:t>
            </a:r>
            <a:r>
              <a:rPr lang="es-ES" sz="2700" dirty="0">
                <a:solidFill>
                  <a:srgbClr val="7030A0"/>
                </a:solidFill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poniendo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por 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 columnas </a:t>
            </a:r>
            <a:r>
              <a:rPr lang="es-ES" sz="2700" dirty="0">
                <a:latin typeface="Comic Sans MS" panose="030F0702030302020204" pitchFamily="66" charset="0"/>
              </a:rPr>
              <a:t>los vectores generadores de F, y aplicar sucesivamente sobre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A</a:t>
            </a:r>
            <a:r>
              <a:rPr lang="es-ES" sz="2700" baseline="-25000" dirty="0"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 llegar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En este caso: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Base de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formada por las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columnas no nulas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de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FFCD14-2A7A-E5AA-EA79-AF477472956D}"/>
              </a:ext>
            </a:extLst>
          </p:cNvPr>
          <p:cNvSpPr/>
          <p:nvPr/>
        </p:nvSpPr>
        <p:spPr>
          <a:xfrm>
            <a:off x="2113070" y="2597149"/>
            <a:ext cx="8652387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89051C3-079A-7E0E-3E21-29B1D6448CB3}"/>
              </a:ext>
            </a:extLst>
          </p:cNvPr>
          <p:cNvSpPr txBox="1"/>
          <p:nvPr/>
        </p:nvSpPr>
        <p:spPr>
          <a:xfrm>
            <a:off x="270009" y="3419613"/>
            <a:ext cx="120301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Si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tiene  s  columnas no nulas, con pivotes en filas i(1), … , i(s), y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se define con las columnas no nulas de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más una última columna (c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igual a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se aplican sucesivas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del tipo 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</a:t>
            </a:r>
          </a:p>
          <a:p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para anular los elementos de la última columna y filas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i(1), … 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i(s), obteniendo la matriz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Entonces: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Ecuaciones implícitas de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resultado de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 a cero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los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          elementos de la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 columna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6446622-A3DC-02A5-6FD8-4FC31FF64FEE}"/>
              </a:ext>
            </a:extLst>
          </p:cNvPr>
          <p:cNvSpPr/>
          <p:nvPr/>
        </p:nvSpPr>
        <p:spPr>
          <a:xfrm>
            <a:off x="1213041" y="5533201"/>
            <a:ext cx="10899530" cy="88723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30A365-992A-98AC-DEA0-BDD374E56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9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3E7E-144C-72FD-5024-7CBA037D1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CEBE885-00F9-1DA0-DE88-B658483954B7}"/>
              </a:ext>
            </a:extLst>
          </p:cNvPr>
          <p:cNvSpPr txBox="1"/>
          <p:nvPr/>
        </p:nvSpPr>
        <p:spPr>
          <a:xfrm>
            <a:off x="427703" y="1504683"/>
            <a:ext cx="113365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No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se pueden aplicar simultáneamente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y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sobre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o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sobre A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c  </a:t>
            </a:r>
            <a:r>
              <a:rPr lang="es-ES" sz="2700" dirty="0">
                <a:latin typeface="Comic Sans MS" panose="030F0702030302020204" pitchFamily="66" charset="0"/>
              </a:rPr>
              <a:t>para obtener una base o las ecuaciones implícitas de F. Se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verá un ejemplo que justifique esta prohibición (para obtención de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base).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D95B8D-0E06-5AC7-7C33-E0B93CA63178}"/>
              </a:ext>
            </a:extLst>
          </p:cNvPr>
          <p:cNvSpPr txBox="1"/>
          <p:nvPr/>
        </p:nvSpPr>
        <p:spPr>
          <a:xfrm>
            <a:off x="237392" y="3681534"/>
            <a:ext cx="1119894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Vamos con un primer ejemplo de aplicación del método: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E3D7A3-EF89-02FC-9E59-B9AAA7F67508}"/>
              </a:ext>
            </a:extLst>
          </p:cNvPr>
          <p:cNvSpPr txBox="1"/>
          <p:nvPr/>
        </p:nvSpPr>
        <p:spPr>
          <a:xfrm>
            <a:off x="496529" y="4476154"/>
            <a:ext cx="110294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encontrar una base del subespacio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4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(-2,1,-3,1), (3,-1,0,2), (7,-3,6,0) &gt;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procederemos primero </a:t>
            </a:r>
            <a:r>
              <a:rPr lang="es-ES" sz="2700" i="1" dirty="0">
                <a:latin typeface="Comic Sans MS" panose="030F0702030302020204" pitchFamily="66" charset="0"/>
              </a:rPr>
              <a:t>por filas, </a:t>
            </a:r>
            <a:r>
              <a:rPr lang="es-ES" sz="2700" dirty="0">
                <a:latin typeface="Comic Sans MS" panose="030F0702030302020204" pitchFamily="66" charset="0"/>
              </a:rPr>
              <a:t>comenzando por definir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5F9BF95-9F58-438A-E74A-F5C6C083B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3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3442-A01B-5E08-E13C-644D7158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609B58F-3B50-4A00-DA0A-87C0088F554A}"/>
              </a:ext>
            </a:extLst>
          </p:cNvPr>
          <p:cNvSpPr txBox="1"/>
          <p:nvPr/>
        </p:nvSpPr>
        <p:spPr>
          <a:xfrm>
            <a:off x="2794121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3177923-E808-0DE0-4295-D1926882F413}"/>
              </a:ext>
            </a:extLst>
          </p:cNvPr>
          <p:cNvCxnSpPr>
            <a:cxnSpLocks/>
          </p:cNvCxnSpPr>
          <p:nvPr/>
        </p:nvCxnSpPr>
        <p:spPr>
          <a:xfrm>
            <a:off x="2782297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0778EB0-CC30-4451-CFB0-43BC2862CA47}"/>
              </a:ext>
            </a:extLst>
          </p:cNvPr>
          <p:cNvSpPr/>
          <p:nvPr/>
        </p:nvSpPr>
        <p:spPr>
          <a:xfrm>
            <a:off x="993945" y="1501986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8B0B0FD-6307-38CB-6E8A-2879E98FA1C9}"/>
              </a:ext>
            </a:extLst>
          </p:cNvPr>
          <p:cNvSpPr/>
          <p:nvPr/>
        </p:nvSpPr>
        <p:spPr>
          <a:xfrm>
            <a:off x="2603640" y="152226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93CF92B-6646-6D64-D946-F88F2DCEBC31}"/>
              </a:ext>
            </a:extLst>
          </p:cNvPr>
          <p:cNvSpPr txBox="1"/>
          <p:nvPr/>
        </p:nvSpPr>
        <p:spPr>
          <a:xfrm>
            <a:off x="133904" y="1835153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002F77-7586-4C47-96EA-96A0FFB61616}"/>
              </a:ext>
            </a:extLst>
          </p:cNvPr>
          <p:cNvSpPr txBox="1"/>
          <p:nvPr/>
        </p:nvSpPr>
        <p:spPr>
          <a:xfrm>
            <a:off x="932798" y="148384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-2  1  -3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D9821F-65BC-59C4-5C8E-83498A5A9D73}"/>
              </a:ext>
            </a:extLst>
          </p:cNvPr>
          <p:cNvSpPr txBox="1"/>
          <p:nvPr/>
        </p:nvSpPr>
        <p:spPr>
          <a:xfrm>
            <a:off x="3607163" y="14998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6E05DBE7-AC9D-2EC8-68AF-B2F8C51519E4}"/>
              </a:ext>
            </a:extLst>
          </p:cNvPr>
          <p:cNvSpPr/>
          <p:nvPr/>
        </p:nvSpPr>
        <p:spPr>
          <a:xfrm>
            <a:off x="3687123" y="149980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76C4BA-E7DD-72F7-2A89-AEE02B0991A9}"/>
              </a:ext>
            </a:extLst>
          </p:cNvPr>
          <p:cNvSpPr/>
          <p:nvPr/>
        </p:nvSpPr>
        <p:spPr>
          <a:xfrm>
            <a:off x="5285358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B227999-F8C0-B86A-DCA8-E02FDD090959}"/>
              </a:ext>
            </a:extLst>
          </p:cNvPr>
          <p:cNvSpPr txBox="1"/>
          <p:nvPr/>
        </p:nvSpPr>
        <p:spPr>
          <a:xfrm>
            <a:off x="5411676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666BDD-B786-E186-ED38-49E5B25F51AE}"/>
              </a:ext>
            </a:extLst>
          </p:cNvPr>
          <p:cNvCxnSpPr>
            <a:cxnSpLocks/>
          </p:cNvCxnSpPr>
          <p:nvPr/>
        </p:nvCxnSpPr>
        <p:spPr>
          <a:xfrm>
            <a:off x="5427032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1F5E400-BC34-1648-2B2F-E7E3CDD3D0C3}"/>
              </a:ext>
            </a:extLst>
          </p:cNvPr>
          <p:cNvSpPr txBox="1"/>
          <p:nvPr/>
        </p:nvSpPr>
        <p:spPr>
          <a:xfrm>
            <a:off x="6371645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ACB1E56-F68F-6FD5-8EF6-9B8475D81065}"/>
              </a:ext>
            </a:extLst>
          </p:cNvPr>
          <p:cNvCxnSpPr>
            <a:cxnSpLocks/>
          </p:cNvCxnSpPr>
          <p:nvPr/>
        </p:nvCxnSpPr>
        <p:spPr>
          <a:xfrm>
            <a:off x="6371645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E2570DBE-55CE-94FA-98E8-A0B93B2B90EA}"/>
              </a:ext>
            </a:extLst>
          </p:cNvPr>
          <p:cNvSpPr/>
          <p:nvPr/>
        </p:nvSpPr>
        <p:spPr>
          <a:xfrm>
            <a:off x="7247850" y="143588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AC78C3-6996-20B6-0B4D-7DE237FAA54B}"/>
              </a:ext>
            </a:extLst>
          </p:cNvPr>
          <p:cNvSpPr txBox="1"/>
          <p:nvPr/>
        </p:nvSpPr>
        <p:spPr>
          <a:xfrm>
            <a:off x="7169089" y="143353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0 -3 27 -21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2882093-6BA4-AA57-06D5-320134EE4C3A}"/>
              </a:ext>
            </a:extLst>
          </p:cNvPr>
          <p:cNvSpPr/>
          <p:nvPr/>
        </p:nvSpPr>
        <p:spPr>
          <a:xfrm>
            <a:off x="9020366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815FBAD-33DA-2071-ADA4-21885F1ABBA0}"/>
              </a:ext>
            </a:extLst>
          </p:cNvPr>
          <p:cNvCxnSpPr>
            <a:cxnSpLocks/>
          </p:cNvCxnSpPr>
          <p:nvPr/>
        </p:nvCxnSpPr>
        <p:spPr>
          <a:xfrm>
            <a:off x="9209907" y="2089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6B80770-F396-DBD4-B76D-E561529A1D39}"/>
              </a:ext>
            </a:extLst>
          </p:cNvPr>
          <p:cNvSpPr txBox="1"/>
          <p:nvPr/>
        </p:nvSpPr>
        <p:spPr>
          <a:xfrm>
            <a:off x="9165609" y="16891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7976038-E267-938D-BC27-101E50DD9021}"/>
              </a:ext>
            </a:extLst>
          </p:cNvPr>
          <p:cNvSpPr txBox="1"/>
          <p:nvPr/>
        </p:nvSpPr>
        <p:spPr>
          <a:xfrm>
            <a:off x="9985733" y="148384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171D7E05-3CE4-0DFC-7748-3B52F02E46C8}"/>
              </a:ext>
            </a:extLst>
          </p:cNvPr>
          <p:cNvSpPr/>
          <p:nvPr/>
        </p:nvSpPr>
        <p:spPr>
          <a:xfrm>
            <a:off x="10082390" y="149385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81311330-2BCD-4D33-D718-5FA16ACC2882}"/>
              </a:ext>
            </a:extLst>
          </p:cNvPr>
          <p:cNvSpPr/>
          <p:nvPr/>
        </p:nvSpPr>
        <p:spPr>
          <a:xfrm>
            <a:off x="11755162" y="15166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64A0FAC7-3D72-E0AD-FCEF-1627F69DCF2E}"/>
              </a:ext>
            </a:extLst>
          </p:cNvPr>
          <p:cNvSpPr/>
          <p:nvPr/>
        </p:nvSpPr>
        <p:spPr>
          <a:xfrm>
            <a:off x="10731015" y="2623124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D6C31B5-49A9-BE57-F0A1-0B541D22C314}"/>
              </a:ext>
            </a:extLst>
          </p:cNvPr>
          <p:cNvSpPr txBox="1"/>
          <p:nvPr/>
        </p:nvSpPr>
        <p:spPr>
          <a:xfrm>
            <a:off x="10493235" y="2870579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F2ED3200-9EB7-4DA9-EE45-C6ECCCE0A75D}"/>
              </a:ext>
            </a:extLst>
          </p:cNvPr>
          <p:cNvSpPr/>
          <p:nvPr/>
        </p:nvSpPr>
        <p:spPr>
          <a:xfrm>
            <a:off x="9350924" y="2923414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B11AA72-455D-718B-14B8-60805B111096}"/>
              </a:ext>
            </a:extLst>
          </p:cNvPr>
          <p:cNvSpPr txBox="1"/>
          <p:nvPr/>
        </p:nvSpPr>
        <p:spPr>
          <a:xfrm>
            <a:off x="3253738" y="2900215"/>
            <a:ext cx="597311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de F :  { (1,0,-3,3), (0,-1,9,-7) }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B7B9436-9179-4FA2-F07F-54C03326BBE0}"/>
              </a:ext>
            </a:extLst>
          </p:cNvPr>
          <p:cNvSpPr txBox="1"/>
          <p:nvPr/>
        </p:nvSpPr>
        <p:spPr>
          <a:xfrm>
            <a:off x="402160" y="3865299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cuanto a las ecuaciones implícitas: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6DBB8F0A-120C-0724-2591-90A894BCC53E}"/>
              </a:ext>
            </a:extLst>
          </p:cNvPr>
          <p:cNvSpPr txBox="1"/>
          <p:nvPr/>
        </p:nvSpPr>
        <p:spPr>
          <a:xfrm>
            <a:off x="330592" y="4788630"/>
            <a:ext cx="97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3A393E-108E-1923-F104-FC8521440610}"/>
              </a:ext>
            </a:extLst>
          </p:cNvPr>
          <p:cNvSpPr txBox="1"/>
          <p:nvPr/>
        </p:nvSpPr>
        <p:spPr>
          <a:xfrm>
            <a:off x="1183277" y="44592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0 -3 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x  y   z   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Abrir corchete 52">
            <a:extLst>
              <a:ext uri="{FF2B5EF4-FFF2-40B4-BE49-F238E27FC236}">
                <a16:creationId xmlns:a16="http://schemas.microsoft.com/office/drawing/2014/main" id="{EDD4CFE3-BA16-9981-FC61-DC0B19314E8E}"/>
              </a:ext>
            </a:extLst>
          </p:cNvPr>
          <p:cNvSpPr/>
          <p:nvPr/>
        </p:nvSpPr>
        <p:spPr>
          <a:xfrm>
            <a:off x="1279934" y="446927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9C35D7BA-E65B-A2FF-7580-1BEFF1786314}"/>
              </a:ext>
            </a:extLst>
          </p:cNvPr>
          <p:cNvSpPr/>
          <p:nvPr/>
        </p:nvSpPr>
        <p:spPr>
          <a:xfrm>
            <a:off x="2955030" y="4469279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B6C335B3-917B-E7AE-1AF0-0BA752C3E777}"/>
              </a:ext>
            </a:extLst>
          </p:cNvPr>
          <p:cNvCxnSpPr>
            <a:cxnSpLocks/>
          </p:cNvCxnSpPr>
          <p:nvPr/>
        </p:nvCxnSpPr>
        <p:spPr>
          <a:xfrm>
            <a:off x="3175597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FDAB9E4-F400-8E1D-E268-0BEC7B2C3F37}"/>
              </a:ext>
            </a:extLst>
          </p:cNvPr>
          <p:cNvSpPr txBox="1"/>
          <p:nvPr/>
        </p:nvSpPr>
        <p:spPr>
          <a:xfrm>
            <a:off x="3098361" y="46013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x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D68A03E2-4175-6694-6D37-04D2D4B06375}"/>
              </a:ext>
            </a:extLst>
          </p:cNvPr>
          <p:cNvSpPr/>
          <p:nvPr/>
        </p:nvSpPr>
        <p:spPr>
          <a:xfrm>
            <a:off x="4119878" y="450484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Cerrar corchete 57">
            <a:extLst>
              <a:ext uri="{FF2B5EF4-FFF2-40B4-BE49-F238E27FC236}">
                <a16:creationId xmlns:a16="http://schemas.microsoft.com/office/drawing/2014/main" id="{8BA1C766-45E3-8900-E61A-1C9FDEEACA45}"/>
              </a:ext>
            </a:extLst>
          </p:cNvPr>
          <p:cNvSpPr/>
          <p:nvPr/>
        </p:nvSpPr>
        <p:spPr>
          <a:xfrm>
            <a:off x="6368383" y="45668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8290C3F-4AD6-4D49-BF0C-3D5847259507}"/>
              </a:ext>
            </a:extLst>
          </p:cNvPr>
          <p:cNvSpPr txBox="1"/>
          <p:nvPr/>
        </p:nvSpPr>
        <p:spPr>
          <a:xfrm>
            <a:off x="3919715" y="4469279"/>
            <a:ext cx="2666011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y 3x+z -3x+t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A366848-2A87-5CCF-75C9-DA0C44046B8F}"/>
              </a:ext>
            </a:extLst>
          </p:cNvPr>
          <p:cNvSpPr txBox="1"/>
          <p:nvPr/>
        </p:nvSpPr>
        <p:spPr>
          <a:xfrm>
            <a:off x="6555112" y="4601305"/>
            <a:ext cx="1212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 y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D5E69F05-0815-FEE5-3467-1B2C79BA5563}"/>
              </a:ext>
            </a:extLst>
          </p:cNvPr>
          <p:cNvCxnSpPr>
            <a:cxnSpLocks/>
          </p:cNvCxnSpPr>
          <p:nvPr/>
        </p:nvCxnSpPr>
        <p:spPr>
          <a:xfrm>
            <a:off x="6732286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C7DA95F4-51AC-0331-430C-FBD99907046B}"/>
              </a:ext>
            </a:extLst>
          </p:cNvPr>
          <p:cNvSpPr/>
          <p:nvPr/>
        </p:nvSpPr>
        <p:spPr>
          <a:xfrm>
            <a:off x="7710244" y="45232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30827E49-09A3-11A5-A6F4-5A7E1D42C51E}"/>
              </a:ext>
            </a:extLst>
          </p:cNvPr>
          <p:cNvSpPr/>
          <p:nvPr/>
        </p:nvSpPr>
        <p:spPr>
          <a:xfrm>
            <a:off x="11129855" y="459809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18DA2E2-9F21-B058-FAB9-8CE57BA325CD}"/>
              </a:ext>
            </a:extLst>
          </p:cNvPr>
          <p:cNvSpPr txBox="1"/>
          <p:nvPr/>
        </p:nvSpPr>
        <p:spPr>
          <a:xfrm>
            <a:off x="7600091" y="4464704"/>
            <a:ext cx="41414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  -3      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  9      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3x+9y+z  -3x-7y+t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3CE98E7-42DA-23B7-0F02-BEEBCE084003}"/>
              </a:ext>
            </a:extLst>
          </p:cNvPr>
          <p:cNvSpPr txBox="1"/>
          <p:nvPr/>
        </p:nvSpPr>
        <p:spPr>
          <a:xfrm>
            <a:off x="11165246" y="4853640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EA72C6C8-046E-81CA-F67A-58C7FFE462D8}"/>
              </a:ext>
            </a:extLst>
          </p:cNvPr>
          <p:cNvSpPr txBox="1"/>
          <p:nvPr/>
        </p:nvSpPr>
        <p:spPr>
          <a:xfrm>
            <a:off x="1470803" y="5920524"/>
            <a:ext cx="922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Ecuaciones implícitas de F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3x+9y+z=0,  -3x-7y+t=0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Flecha: doblada hacia arriba 66">
            <a:extLst>
              <a:ext uri="{FF2B5EF4-FFF2-40B4-BE49-F238E27FC236}">
                <a16:creationId xmlns:a16="http://schemas.microsoft.com/office/drawing/2014/main" id="{9FB82007-C94E-536C-6315-86B0B2A046FC}"/>
              </a:ext>
            </a:extLst>
          </p:cNvPr>
          <p:cNvSpPr/>
          <p:nvPr/>
        </p:nvSpPr>
        <p:spPr>
          <a:xfrm rot="16200000" flipH="1">
            <a:off x="10788996" y="5324634"/>
            <a:ext cx="923328" cy="1202143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F0370CA-0725-52DA-6C31-5811FCCC7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0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0" grpId="0"/>
      <p:bldP spid="11" grpId="0"/>
      <p:bldP spid="12" grpId="0" animBg="1"/>
      <p:bldP spid="13" grpId="0" animBg="1"/>
      <p:bldP spid="14" grpId="0"/>
      <p:bldP spid="16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  <p:bldP spid="27" grpId="0" animBg="1"/>
      <p:bldP spid="28" grpId="0"/>
      <p:bldP spid="29" grpId="0" animBg="1"/>
      <p:bldP spid="30" grpId="0"/>
      <p:bldP spid="31" grpId="0"/>
      <p:bldP spid="40" grpId="0"/>
      <p:bldP spid="52" grpId="0"/>
      <p:bldP spid="53" grpId="0" animBg="1"/>
      <p:bldP spid="54" grpId="0" animBg="1"/>
      <p:bldP spid="56" grpId="0"/>
      <p:bldP spid="57" grpId="0" animBg="1"/>
      <p:bldP spid="58" grpId="0" animBg="1"/>
      <p:bldP spid="59" grpId="0"/>
      <p:bldP spid="60" grpId="0"/>
      <p:bldP spid="62" grpId="0" animBg="1"/>
      <p:bldP spid="63" grpId="0" animBg="1"/>
      <p:bldP spid="64" grpId="0"/>
      <p:bldP spid="65" grpId="0"/>
      <p:bldP spid="66" grpId="0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Los objetivos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brevemente los conceptos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reducida </a:t>
            </a:r>
            <a:r>
              <a:rPr lang="es-ES" sz="2700" dirty="0">
                <a:latin typeface="Comic Sans MS" panose="030F0702030302020204" pitchFamily="66" charset="0"/>
              </a:rPr>
              <a:t>o no, y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i="1" dirty="0">
                <a:latin typeface="Comic Sans MS" panose="030F0702030302020204" pitchFamily="66" charset="0"/>
              </a:rPr>
              <a:t>Y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generalizarlos convenientemente en términos de las</a:t>
            </a:r>
            <a:r>
              <a:rPr lang="es-ES" sz="2700" i="1" dirty="0">
                <a:latin typeface="Comic Sans MS" panose="030F0702030302020204" pitchFamily="66" charset="0"/>
              </a:rPr>
              <a:t> columnas: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escalonada por columnas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reducida </a:t>
            </a:r>
            <a:r>
              <a:rPr lang="es-ES" sz="2700" dirty="0">
                <a:latin typeface="Comic Sans MS" panose="030F0702030302020204" pitchFamily="66" charset="0"/>
              </a:rPr>
              <a:t>o no, y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3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utilidades matemáticas </a:t>
            </a:r>
            <a:r>
              <a:rPr lang="es-ES" sz="2700" dirty="0">
                <a:latin typeface="Comic Sans MS" panose="030F0702030302020204" pitchFamily="66" charset="0"/>
              </a:rPr>
              <a:t> del 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método de Gauss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(entendido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de forma amplia como la obtención de una matriz escalonada por aplica-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ción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sucesiva sobre una matriz dada de operaciones elementales),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énfasis en el tipo de operaciones elementales y de matriz escalonada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permitidas en cada caso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Dichas utilidades son:   </a:t>
            </a: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D87CDC4-12D7-49D9-8A02-A0407D1C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8637F9-0A4F-AC64-0E59-1DC95881F843}"/>
              </a:ext>
            </a:extLst>
          </p:cNvPr>
          <p:cNvSpPr txBox="1"/>
          <p:nvPr/>
        </p:nvSpPr>
        <p:spPr>
          <a:xfrm>
            <a:off x="520147" y="844767"/>
            <a:ext cx="110294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ver por qué no se pueden mezclar las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con las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tomemos el subespacio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definamos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(generadores de G por filas), y apliquémosle a esta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matriz alguna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., llegando finalmente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80483E-C4A2-4946-43FD-9C2C83713487}"/>
              </a:ext>
            </a:extLst>
          </p:cNvPr>
          <p:cNvSpPr txBox="1"/>
          <p:nvPr/>
        </p:nvSpPr>
        <p:spPr>
          <a:xfrm>
            <a:off x="3005457" y="32927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26E9BB2-F7A8-01F4-0DC6-F7A5393D8E5B}"/>
              </a:ext>
            </a:extLst>
          </p:cNvPr>
          <p:cNvCxnSpPr>
            <a:cxnSpLocks/>
          </p:cNvCxnSpPr>
          <p:nvPr/>
        </p:nvCxnSpPr>
        <p:spPr>
          <a:xfrm>
            <a:off x="3011488" y="37139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BF9CA0F-4E1D-1FE1-C9CC-55B6E14B5CA4}"/>
              </a:ext>
            </a:extLst>
          </p:cNvPr>
          <p:cNvSpPr/>
          <p:nvPr/>
        </p:nvSpPr>
        <p:spPr>
          <a:xfrm>
            <a:off x="1689127" y="3116312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A1505BF-EDBE-8963-3E25-9540882FA097}"/>
              </a:ext>
            </a:extLst>
          </p:cNvPr>
          <p:cNvSpPr/>
          <p:nvPr/>
        </p:nvSpPr>
        <p:spPr>
          <a:xfrm>
            <a:off x="2807568" y="313813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A843664-4F38-C385-8604-8071253F4C58}"/>
              </a:ext>
            </a:extLst>
          </p:cNvPr>
          <p:cNvSpPr txBox="1"/>
          <p:nvPr/>
        </p:nvSpPr>
        <p:spPr>
          <a:xfrm>
            <a:off x="836351" y="3425403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8CF6FBA3-407B-ABC0-DD6E-8A51AB3E3108}"/>
              </a:ext>
            </a:extLst>
          </p:cNvPr>
          <p:cNvSpPr/>
          <p:nvPr/>
        </p:nvSpPr>
        <p:spPr>
          <a:xfrm>
            <a:off x="3931205" y="312327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4499027-D27D-5F4E-7188-0754A393D51F}"/>
              </a:ext>
            </a:extLst>
          </p:cNvPr>
          <p:cNvSpPr/>
          <p:nvPr/>
        </p:nvSpPr>
        <p:spPr>
          <a:xfrm>
            <a:off x="5036605" y="30937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12A82BA-BBE1-EF6A-2F43-F621B7D34EDD}"/>
              </a:ext>
            </a:extLst>
          </p:cNvPr>
          <p:cNvSpPr txBox="1"/>
          <p:nvPr/>
        </p:nvSpPr>
        <p:spPr>
          <a:xfrm>
            <a:off x="5151603" y="33203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85611844-9EB0-D61A-AE29-6DC0FDD31E61}"/>
              </a:ext>
            </a:extLst>
          </p:cNvPr>
          <p:cNvCxnSpPr>
            <a:cxnSpLocks/>
          </p:cNvCxnSpPr>
          <p:nvPr/>
        </p:nvCxnSpPr>
        <p:spPr>
          <a:xfrm>
            <a:off x="5273745" y="372027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2ADE8E4-3539-8447-B387-FE5A0F7B2577}"/>
              </a:ext>
            </a:extLst>
          </p:cNvPr>
          <p:cNvSpPr/>
          <p:nvPr/>
        </p:nvSpPr>
        <p:spPr>
          <a:xfrm>
            <a:off x="6192071" y="308187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37C6C4F-6A8D-9E6D-589C-CABED0547D85}"/>
              </a:ext>
            </a:extLst>
          </p:cNvPr>
          <p:cNvSpPr/>
          <p:nvPr/>
        </p:nvSpPr>
        <p:spPr>
          <a:xfrm>
            <a:off x="7345062" y="310817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34CF2F63-44EC-D225-D8A5-0996EA06777B}"/>
              </a:ext>
            </a:extLst>
          </p:cNvPr>
          <p:cNvCxnSpPr>
            <a:cxnSpLocks/>
          </p:cNvCxnSpPr>
          <p:nvPr/>
        </p:nvCxnSpPr>
        <p:spPr>
          <a:xfrm>
            <a:off x="7595129" y="37358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A3FE55A-FCB0-EBC1-21F6-7A99EDF712B7}"/>
              </a:ext>
            </a:extLst>
          </p:cNvPr>
          <p:cNvSpPr txBox="1"/>
          <p:nvPr/>
        </p:nvSpPr>
        <p:spPr>
          <a:xfrm>
            <a:off x="7571716" y="33111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44B52C20-C66D-4742-4577-9BE5E2D18BAE}"/>
              </a:ext>
            </a:extLst>
          </p:cNvPr>
          <p:cNvSpPr/>
          <p:nvPr/>
        </p:nvSpPr>
        <p:spPr>
          <a:xfrm>
            <a:off x="8503797" y="30508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2E8A4715-51EE-D4B2-8251-A3B979D664C2}"/>
              </a:ext>
            </a:extLst>
          </p:cNvPr>
          <p:cNvSpPr/>
          <p:nvPr/>
        </p:nvSpPr>
        <p:spPr>
          <a:xfrm>
            <a:off x="9716771" y="30818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2802E70-4506-79E8-5A9A-09339BF67254}"/>
              </a:ext>
            </a:extLst>
          </p:cNvPr>
          <p:cNvSpPr txBox="1"/>
          <p:nvPr/>
        </p:nvSpPr>
        <p:spPr>
          <a:xfrm>
            <a:off x="1544214" y="310817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1  3  2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0  5  4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97811F8-12F9-220D-7647-8B5B99AB58FE}"/>
              </a:ext>
            </a:extLst>
          </p:cNvPr>
          <p:cNvSpPr txBox="1"/>
          <p:nvPr/>
        </p:nvSpPr>
        <p:spPr>
          <a:xfrm>
            <a:off x="3795132" y="306275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5EA0445-A3E1-2614-9712-93E2E531A758}"/>
              </a:ext>
            </a:extLst>
          </p:cNvPr>
          <p:cNvSpPr txBox="1"/>
          <p:nvPr/>
        </p:nvSpPr>
        <p:spPr>
          <a:xfrm>
            <a:off x="6065627" y="310817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EAD8423-9F1E-1875-30AC-F77C62C0F3A2}"/>
              </a:ext>
            </a:extLst>
          </p:cNvPr>
          <p:cNvSpPr txBox="1"/>
          <p:nvPr/>
        </p:nvSpPr>
        <p:spPr>
          <a:xfrm>
            <a:off x="8403305" y="3021513"/>
            <a:ext cx="3146324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 (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0  0  0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3CBD5FB-5B90-D6C9-506E-A0DB8E043BEE}"/>
              </a:ext>
            </a:extLst>
          </p:cNvPr>
          <p:cNvSpPr txBox="1"/>
          <p:nvPr/>
        </p:nvSpPr>
        <p:spPr>
          <a:xfrm>
            <a:off x="421823" y="4214949"/>
            <a:ext cx="1160225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Pero la segunda </a:t>
            </a:r>
            <a:r>
              <a:rPr lang="es-ES" sz="2700">
                <a:latin typeface="Comic Sans MS" panose="030F0702030302020204" pitchFamily="66" charset="0"/>
              </a:rPr>
              <a:t>de las </a:t>
            </a:r>
            <a:r>
              <a:rPr lang="es-ES" sz="2700" dirty="0">
                <a:latin typeface="Comic Sans MS" panose="030F0702030302020204" pitchFamily="66" charset="0"/>
              </a:rPr>
              <a:t>filas no nulas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corresponde al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vector (0,-1,-4), que no pertenece a G  </a:t>
            </a:r>
            <a:r>
              <a:rPr lang="es-ES" sz="2700" dirty="0">
                <a:latin typeface="Comic Sans MS" panose="030F0702030302020204" pitchFamily="66" charset="0"/>
              </a:rPr>
              <a:t>(por tanto, no puede formar parte de una base de G, lo que justifica la prohibición de mezclar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y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); esto se ve a partir de la ecuación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2x-4y+5z=0</a:t>
            </a:r>
            <a:r>
              <a:rPr lang="es-ES" sz="2700" dirty="0">
                <a:latin typeface="Comic Sans MS" panose="030F0702030302020204" pitchFamily="66" charset="0"/>
              </a:rPr>
              <a:t>, que debe cumplir todo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de G, pero no la cumple (0,-1,-4)  (obtendremos después esta ecuación implícita de G).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7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25" grpId="0"/>
      <p:bldP spid="26" grpId="0"/>
      <p:bldP spid="27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45D2B7-28A2-3ED1-6E57-E7564098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B0588C-C9B7-88C7-C3D9-36CE0CD76AEC}"/>
              </a:ext>
            </a:extLst>
          </p:cNvPr>
          <p:cNvSpPr txBox="1"/>
          <p:nvPr/>
        </p:nvSpPr>
        <p:spPr>
          <a:xfrm>
            <a:off x="474257" y="1082898"/>
            <a:ext cx="11618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Si únicamente queremos encontrar las </a:t>
            </a:r>
            <a:r>
              <a:rPr lang="es-ES" sz="2700" i="1" dirty="0">
                <a:latin typeface="Comic Sans MS" panose="030F0702030302020204" pitchFamily="66" charset="0"/>
              </a:rPr>
              <a:t>ecuaciones implícitas de un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subespacio F </a:t>
            </a:r>
            <a:r>
              <a:rPr lang="es-ES" sz="2700" dirty="0">
                <a:latin typeface="Comic Sans MS" panose="030F0702030302020204" pitchFamily="66" charset="0"/>
              </a:rPr>
              <a:t>(no necesitamos conocer una base de F), se suele utilizar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también el siguiente método: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F896BCF-795D-F392-CC65-F3A1E298C001}"/>
              </a:ext>
            </a:extLst>
          </p:cNvPr>
          <p:cNvSpPr txBox="1"/>
          <p:nvPr/>
        </p:nvSpPr>
        <p:spPr>
          <a:xfrm>
            <a:off x="623199" y="2510561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Definir una matriz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poniendo por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columnas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los vectores generado-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res de F y añadiendo una última columna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(se suele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poner una línea vertical de separación). Después, aplicar sucesivas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sobre M, hasta que a la izquierda de la última columna quede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H.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En este caso, si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es la matriz obtenida desde 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C98558-2C08-4D9B-20EC-E0452B09E6DE}"/>
              </a:ext>
            </a:extLst>
          </p:cNvPr>
          <p:cNvSpPr txBox="1"/>
          <p:nvPr/>
        </p:nvSpPr>
        <p:spPr>
          <a:xfrm>
            <a:off x="322585" y="4575335"/>
            <a:ext cx="1192199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Ecuaciones implícitas de F :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resultado 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 a cero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los elementos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  de la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 columna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de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correspondien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-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                      tes a las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filas nulas de la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 H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8715843-0010-43E9-727D-35530691DC4F}"/>
              </a:ext>
            </a:extLst>
          </p:cNvPr>
          <p:cNvSpPr/>
          <p:nvPr/>
        </p:nvSpPr>
        <p:spPr>
          <a:xfrm>
            <a:off x="583139" y="4901998"/>
            <a:ext cx="11400882" cy="15164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2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27EA1-D6A1-D89E-36F7-3D5100F1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4B37BCC-EC94-FF90-B8C8-622F4B4FA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83CF2CF-686D-E0A7-E711-8911C77F94BF}"/>
              </a:ext>
            </a:extLst>
          </p:cNvPr>
          <p:cNvSpPr txBox="1"/>
          <p:nvPr/>
        </p:nvSpPr>
        <p:spPr>
          <a:xfrm>
            <a:off x="495022" y="958790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Volvamos a un ejemplo anterior, el del subespacio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y busquemos sus ecuaciones implícitas por el método que acabamos de describir: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3F1703-2A33-B78F-D083-81000394F572}"/>
              </a:ext>
            </a:extLst>
          </p:cNvPr>
          <p:cNvSpPr txBox="1"/>
          <p:nvPr/>
        </p:nvSpPr>
        <p:spPr>
          <a:xfrm>
            <a:off x="3238528" y="300234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6B121D2-2115-3E5C-3045-9E1230782A0D}"/>
              </a:ext>
            </a:extLst>
          </p:cNvPr>
          <p:cNvCxnSpPr>
            <a:cxnSpLocks/>
          </p:cNvCxnSpPr>
          <p:nvPr/>
        </p:nvCxnSpPr>
        <p:spPr>
          <a:xfrm>
            <a:off x="3238528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3E883E8F-0A81-992F-E368-63848A979E3F}"/>
              </a:ext>
            </a:extLst>
          </p:cNvPr>
          <p:cNvSpPr/>
          <p:nvPr/>
        </p:nvSpPr>
        <p:spPr>
          <a:xfrm>
            <a:off x="1679294" y="28352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CFA5C7B7-D3DD-4503-766C-FD228282FEAC}"/>
              </a:ext>
            </a:extLst>
          </p:cNvPr>
          <p:cNvSpPr/>
          <p:nvPr/>
        </p:nvSpPr>
        <p:spPr>
          <a:xfrm>
            <a:off x="3109859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DD5E333-28BF-CB51-3362-696648382E69}"/>
              </a:ext>
            </a:extLst>
          </p:cNvPr>
          <p:cNvSpPr txBox="1"/>
          <p:nvPr/>
        </p:nvSpPr>
        <p:spPr>
          <a:xfrm>
            <a:off x="826518" y="3144363"/>
            <a:ext cx="792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 =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D2627A-EA3F-75EA-D264-593038BEE53F}"/>
              </a:ext>
            </a:extLst>
          </p:cNvPr>
          <p:cNvSpPr txBox="1"/>
          <p:nvPr/>
        </p:nvSpPr>
        <p:spPr>
          <a:xfrm>
            <a:off x="4150020" y="302073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05B77FC-8189-E68B-5E39-E80B858E877E}"/>
              </a:ext>
            </a:extLst>
          </p:cNvPr>
          <p:cNvCxnSpPr>
            <a:cxnSpLocks/>
          </p:cNvCxnSpPr>
          <p:nvPr/>
        </p:nvCxnSpPr>
        <p:spPr>
          <a:xfrm>
            <a:off x="4200950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44BE3C6-BCA2-FA28-05C0-9E74011307AE}"/>
              </a:ext>
            </a:extLst>
          </p:cNvPr>
          <p:cNvSpPr/>
          <p:nvPr/>
        </p:nvSpPr>
        <p:spPr>
          <a:xfrm>
            <a:off x="5081604" y="28513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89A384-8970-4E43-E057-89376E3C29BB}"/>
              </a:ext>
            </a:extLst>
          </p:cNvPr>
          <p:cNvSpPr/>
          <p:nvPr/>
        </p:nvSpPr>
        <p:spPr>
          <a:xfrm>
            <a:off x="7237943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CB585538-3835-FEBF-CA76-A4D0267E4828}"/>
              </a:ext>
            </a:extLst>
          </p:cNvPr>
          <p:cNvCxnSpPr>
            <a:cxnSpLocks/>
          </p:cNvCxnSpPr>
          <p:nvPr/>
        </p:nvCxnSpPr>
        <p:spPr>
          <a:xfrm>
            <a:off x="7585296" y="34548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B8AAFCA-4E16-1E57-E6D9-F2A1C14F1B9C}"/>
              </a:ext>
            </a:extLst>
          </p:cNvPr>
          <p:cNvSpPr txBox="1"/>
          <p:nvPr/>
        </p:nvSpPr>
        <p:spPr>
          <a:xfrm>
            <a:off x="7561883" y="303006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8D99C320-34F3-4F01-F28E-10ACC0364BBA}"/>
              </a:ext>
            </a:extLst>
          </p:cNvPr>
          <p:cNvSpPr/>
          <p:nvPr/>
        </p:nvSpPr>
        <p:spPr>
          <a:xfrm>
            <a:off x="8493964" y="276976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4611DAF6-9E03-F428-E29B-46906CBD73F3}"/>
              </a:ext>
            </a:extLst>
          </p:cNvPr>
          <p:cNvSpPr/>
          <p:nvPr/>
        </p:nvSpPr>
        <p:spPr>
          <a:xfrm>
            <a:off x="10732092" y="27385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192C2EF-BB50-422B-4200-59770483BC24}"/>
              </a:ext>
            </a:extLst>
          </p:cNvPr>
          <p:cNvSpPr txBox="1"/>
          <p:nvPr/>
        </p:nvSpPr>
        <p:spPr>
          <a:xfrm>
            <a:off x="1505312" y="27709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2  0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1  5   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0 4   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5BE7A027-74FC-5B2B-20DD-10EB533BDA96}"/>
              </a:ext>
            </a:extLst>
          </p:cNvPr>
          <p:cNvCxnSpPr>
            <a:cxnSpLocks/>
          </p:cNvCxnSpPr>
          <p:nvPr/>
        </p:nvCxnSpPr>
        <p:spPr>
          <a:xfrm flipH="1">
            <a:off x="2760914" y="2804400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A69139E-06A2-97EA-E3C9-898B90040EF6}"/>
              </a:ext>
            </a:extLst>
          </p:cNvPr>
          <p:cNvSpPr txBox="1"/>
          <p:nvPr/>
        </p:nvSpPr>
        <p:spPr>
          <a:xfrm>
            <a:off x="5020904" y="281874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0 -5  5  -3x+y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10CF4F06-FA20-3FD5-4CC4-31DFE80A3073}"/>
              </a:ext>
            </a:extLst>
          </p:cNvPr>
          <p:cNvCxnSpPr>
            <a:cxnSpLocks/>
          </p:cNvCxnSpPr>
          <p:nvPr/>
        </p:nvCxnSpPr>
        <p:spPr>
          <a:xfrm flipH="1">
            <a:off x="6326451" y="2845497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1772069-C6AD-D3F7-37DF-70396CF77FBB}"/>
              </a:ext>
            </a:extLst>
          </p:cNvPr>
          <p:cNvSpPr txBox="1"/>
          <p:nvPr/>
        </p:nvSpPr>
        <p:spPr>
          <a:xfrm>
            <a:off x="8384106" y="267843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6D6E138-99DB-E06F-7089-BD470839D67A}"/>
              </a:ext>
            </a:extLst>
          </p:cNvPr>
          <p:cNvCxnSpPr>
            <a:cxnSpLocks/>
          </p:cNvCxnSpPr>
          <p:nvPr/>
        </p:nvCxnSpPr>
        <p:spPr>
          <a:xfrm>
            <a:off x="10943012" y="33806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128C8310-21A1-8346-8778-93FC19B0C473}"/>
              </a:ext>
            </a:extLst>
          </p:cNvPr>
          <p:cNvCxnSpPr>
            <a:cxnSpLocks/>
          </p:cNvCxnSpPr>
          <p:nvPr/>
        </p:nvCxnSpPr>
        <p:spPr>
          <a:xfrm>
            <a:off x="1092406" y="469618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D98B71-2188-3441-1156-39238C783660}"/>
              </a:ext>
            </a:extLst>
          </p:cNvPr>
          <p:cNvSpPr txBox="1"/>
          <p:nvPr/>
        </p:nvSpPr>
        <p:spPr>
          <a:xfrm>
            <a:off x="1092406" y="42529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4DADD1D6-FABF-53F0-B4DC-177D971E6FCD}"/>
              </a:ext>
            </a:extLst>
          </p:cNvPr>
          <p:cNvSpPr txBox="1"/>
          <p:nvPr/>
        </p:nvSpPr>
        <p:spPr>
          <a:xfrm>
            <a:off x="1898745" y="4105695"/>
            <a:ext cx="304466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2x-4y+5z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05143DC-D661-E984-C3D0-DBAC01C12101}"/>
              </a:ext>
            </a:extLst>
          </p:cNvPr>
          <p:cNvSpPr/>
          <p:nvPr/>
        </p:nvSpPr>
        <p:spPr>
          <a:xfrm>
            <a:off x="2036400" y="41507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3D872CE0-45A3-28D9-4301-014D680A3A01}"/>
              </a:ext>
            </a:extLst>
          </p:cNvPr>
          <p:cNvSpPr/>
          <p:nvPr/>
        </p:nvSpPr>
        <p:spPr>
          <a:xfrm>
            <a:off x="4789187" y="41086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341EB443-A20F-3C3D-2B17-2AED67658641}"/>
              </a:ext>
            </a:extLst>
          </p:cNvPr>
          <p:cNvCxnSpPr>
            <a:cxnSpLocks/>
          </p:cNvCxnSpPr>
          <p:nvPr/>
        </p:nvCxnSpPr>
        <p:spPr>
          <a:xfrm flipH="1">
            <a:off x="9752635" y="2738703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5E79B67-F67A-2C09-7BBA-73433B05549B}"/>
              </a:ext>
            </a:extLst>
          </p:cNvPr>
          <p:cNvCxnSpPr>
            <a:cxnSpLocks/>
          </p:cNvCxnSpPr>
          <p:nvPr/>
        </p:nvCxnSpPr>
        <p:spPr>
          <a:xfrm flipH="1">
            <a:off x="3265697" y="4150782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2581519" y="486725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1824118" y="5530427"/>
            <a:ext cx="179889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(H,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614B5E2-CE84-FCA0-6010-9EC03FC8D88E}"/>
              </a:ext>
            </a:extLst>
          </p:cNvPr>
          <p:cNvSpPr txBox="1"/>
          <p:nvPr/>
        </p:nvSpPr>
        <p:spPr>
          <a:xfrm>
            <a:off x="6906870" y="4800463"/>
            <a:ext cx="445269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Ecuación implícita de G 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2x-4y+5z=0.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332C6E3-9A4A-4C86-7D8D-DFC2A6921082}"/>
              </a:ext>
            </a:extLst>
          </p:cNvPr>
          <p:cNvCxnSpPr>
            <a:cxnSpLocks/>
            <a:endCxn id="32" idx="3"/>
          </p:cNvCxnSpPr>
          <p:nvPr/>
        </p:nvCxnSpPr>
        <p:spPr>
          <a:xfrm flipH="1">
            <a:off x="4943412" y="5044414"/>
            <a:ext cx="1963458" cy="0"/>
          </a:xfrm>
          <a:prstGeom prst="straightConnector1">
            <a:avLst/>
          </a:prstGeom>
          <a:ln w="254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ángulo 41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2107182" y="4862603"/>
            <a:ext cx="2682005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A5D9F53C-8023-9586-15D6-C2E767280785}"/>
              </a:ext>
            </a:extLst>
          </p:cNvPr>
          <p:cNvSpPr txBox="1"/>
          <p:nvPr/>
        </p:nvSpPr>
        <p:spPr>
          <a:xfrm>
            <a:off x="4889085" y="4431479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l-GR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687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16" grpId="0"/>
      <p:bldP spid="28" grpId="0"/>
      <p:bldP spid="31" grpId="0"/>
      <p:bldP spid="32" grpId="0"/>
      <p:bldP spid="33" grpId="0" animBg="1"/>
      <p:bldP spid="34" grpId="0" animBg="1"/>
      <p:bldP spid="37" grpId="0" animBg="1"/>
      <p:bldP spid="38" grpId="0"/>
      <p:bldP spid="39" grpId="0"/>
      <p:bldP spid="42" grpId="0" animBg="1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C3FBA8-6B88-7C5E-2F9E-DDD848ABEC9C}"/>
              </a:ext>
            </a:extLst>
          </p:cNvPr>
          <p:cNvSpPr txBox="1"/>
          <p:nvPr/>
        </p:nvSpPr>
        <p:spPr>
          <a:xfrm>
            <a:off x="405431" y="1221100"/>
            <a:ext cx="11226791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Si F es un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subespacio vectorial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de un espacio vectorial E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de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dimensión finita sobre K</a:t>
            </a:r>
            <a:r>
              <a:rPr lang="es-ES" sz="2700" dirty="0">
                <a:latin typeface="Comic Sans MS" panose="030F0702030302020204" pitchFamily="66" charset="0"/>
              </a:rPr>
              <a:t>, y F viene dado por un conjunto finito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vectores generadores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podemos proceder igual que en el caso del espacio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sin más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tomar una base V de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y expresar en esta base V los vectores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generadores de F (y el resultado también estará expresado en V).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A54EF5-3EED-37D9-CC05-3D87ED3E66CC}"/>
              </a:ext>
            </a:extLst>
          </p:cNvPr>
          <p:cNvSpPr txBox="1"/>
          <p:nvPr/>
        </p:nvSpPr>
        <p:spPr>
          <a:xfrm>
            <a:off x="405432" y="4795126"/>
            <a:ext cx="11098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Por ejemplo, si tenemos el espacio vectorial real 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=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i="1" dirty="0">
                <a:latin typeface="Comic Sans MS" panose="030F0702030302020204" pitchFamily="66" charset="0"/>
              </a:rPr>
              <a:t>polinomios en x de grado menor o igual que 2, con coeficientes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reales</a:t>
            </a:r>
            <a:r>
              <a:rPr lang="es-ES" sz="2700" dirty="0">
                <a:latin typeface="Comic Sans MS" panose="030F0702030302020204" pitchFamily="66" charset="0"/>
              </a:rPr>
              <a:t>) y el subespacio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43FBC7C-28FB-0E8F-05E1-288170662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890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0B280CA-32E6-EC99-0C85-60CAEFA5B177}"/>
              </a:ext>
            </a:extLst>
          </p:cNvPr>
          <p:cNvSpPr txBox="1"/>
          <p:nvPr/>
        </p:nvSpPr>
        <p:spPr>
          <a:xfrm>
            <a:off x="546845" y="1108030"/>
            <a:ext cx="1109831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Llamando V </a:t>
            </a:r>
            <a:r>
              <a:rPr lang="es-ES" sz="2700">
                <a:latin typeface="Comic Sans MS" panose="030F0702030302020204" pitchFamily="66" charset="0"/>
              </a:rPr>
              <a:t>= { 1</a:t>
            </a:r>
            <a:r>
              <a:rPr lang="es-ES" sz="2700" dirty="0">
                <a:latin typeface="Comic Sans MS" panose="030F0702030302020204" pitchFamily="66" charset="0"/>
              </a:rPr>
              <a:t>, x, x</a:t>
            </a:r>
            <a:r>
              <a:rPr lang="es-ES" sz="2700" baseline="30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} a la base canónica de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: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=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(3,2,1)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(-1,4,2)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(-5,6,3)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411AFE-04E1-77A2-594B-B7D91D90F433}"/>
              </a:ext>
            </a:extLst>
          </p:cNvPr>
          <p:cNvSpPr txBox="1"/>
          <p:nvPr/>
        </p:nvSpPr>
        <p:spPr>
          <a:xfrm>
            <a:off x="2996363" y="386385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4DC161A-16C7-4F0E-BF0F-0B520C70E3AA}"/>
              </a:ext>
            </a:extLst>
          </p:cNvPr>
          <p:cNvCxnSpPr>
            <a:cxnSpLocks/>
          </p:cNvCxnSpPr>
          <p:nvPr/>
        </p:nvCxnSpPr>
        <p:spPr>
          <a:xfrm>
            <a:off x="2996363" y="42902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33DC8F-9EE5-F7C2-58E2-133DBB023D9E}"/>
              </a:ext>
            </a:extLst>
          </p:cNvPr>
          <p:cNvSpPr/>
          <p:nvPr/>
        </p:nvSpPr>
        <p:spPr>
          <a:xfrm>
            <a:off x="1688814" y="371450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343B6965-812D-0491-4F58-D810B68951FD}"/>
              </a:ext>
            </a:extLst>
          </p:cNvPr>
          <p:cNvSpPr/>
          <p:nvPr/>
        </p:nvSpPr>
        <p:spPr>
          <a:xfrm>
            <a:off x="2874448" y="37448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A8B465A-5218-97E5-93AE-01F489962F4B}"/>
              </a:ext>
            </a:extLst>
          </p:cNvPr>
          <p:cNvSpPr txBox="1"/>
          <p:nvPr/>
        </p:nvSpPr>
        <p:spPr>
          <a:xfrm>
            <a:off x="847906" y="3998299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62FC731-08CB-A900-D31B-9AD445FFF801}"/>
              </a:ext>
            </a:extLst>
          </p:cNvPr>
          <p:cNvSpPr txBox="1"/>
          <p:nvPr/>
        </p:nvSpPr>
        <p:spPr>
          <a:xfrm>
            <a:off x="1584519" y="368525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-1  4  2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-5  6  3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3F50E580-17DE-8332-2E1C-338D2FC88776}"/>
              </a:ext>
            </a:extLst>
          </p:cNvPr>
          <p:cNvSpPr/>
          <p:nvPr/>
        </p:nvSpPr>
        <p:spPr>
          <a:xfrm>
            <a:off x="3930007" y="37145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EFE1FCC-76C0-8861-9074-865F122F0739}"/>
              </a:ext>
            </a:extLst>
          </p:cNvPr>
          <p:cNvSpPr/>
          <p:nvPr/>
        </p:nvSpPr>
        <p:spPr>
          <a:xfrm>
            <a:off x="5201795" y="371963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3A3C23-2D77-8BE1-0D9D-C2B3AEB98038}"/>
              </a:ext>
            </a:extLst>
          </p:cNvPr>
          <p:cNvSpPr txBox="1"/>
          <p:nvPr/>
        </p:nvSpPr>
        <p:spPr>
          <a:xfrm>
            <a:off x="5394013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982D00F-1F7A-F6E6-7D10-335A7F573EE2}"/>
              </a:ext>
            </a:extLst>
          </p:cNvPr>
          <p:cNvCxnSpPr>
            <a:cxnSpLocks/>
          </p:cNvCxnSpPr>
          <p:nvPr/>
        </p:nvCxnSpPr>
        <p:spPr>
          <a:xfrm>
            <a:off x="5409369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88A5A95-55FA-C3A4-1A8A-849C9236FD67}"/>
              </a:ext>
            </a:extLst>
          </p:cNvPr>
          <p:cNvSpPr txBox="1"/>
          <p:nvPr/>
        </p:nvSpPr>
        <p:spPr>
          <a:xfrm>
            <a:off x="6315287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53516D4D-C9D4-601C-4633-1B87C8479C15}"/>
              </a:ext>
            </a:extLst>
          </p:cNvPr>
          <p:cNvCxnSpPr>
            <a:cxnSpLocks/>
          </p:cNvCxnSpPr>
          <p:nvPr/>
        </p:nvCxnSpPr>
        <p:spPr>
          <a:xfrm>
            <a:off x="6353982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BC06FF3C-7D1F-6BE3-433F-C11C65B0C58C}"/>
              </a:ext>
            </a:extLst>
          </p:cNvPr>
          <p:cNvSpPr/>
          <p:nvPr/>
        </p:nvSpPr>
        <p:spPr>
          <a:xfrm>
            <a:off x="7230187" y="359069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2170D90-BCCA-049E-43BB-5BF6F2203E7B}"/>
              </a:ext>
            </a:extLst>
          </p:cNvPr>
          <p:cNvSpPr txBox="1"/>
          <p:nvPr/>
        </p:nvSpPr>
        <p:spPr>
          <a:xfrm>
            <a:off x="7115216" y="35856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0  56 28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2FA8356-73ED-699D-9537-983CE1E10124}"/>
              </a:ext>
            </a:extLst>
          </p:cNvPr>
          <p:cNvSpPr/>
          <p:nvPr/>
        </p:nvSpPr>
        <p:spPr>
          <a:xfrm>
            <a:off x="8539080" y="36486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77E50A8-1026-7573-8275-4A04AD899642}"/>
              </a:ext>
            </a:extLst>
          </p:cNvPr>
          <p:cNvCxnSpPr>
            <a:cxnSpLocks/>
          </p:cNvCxnSpPr>
          <p:nvPr/>
        </p:nvCxnSpPr>
        <p:spPr>
          <a:xfrm>
            <a:off x="8760139" y="424153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4022562-D139-0BAA-97F6-D3BB4D28BF1D}"/>
              </a:ext>
            </a:extLst>
          </p:cNvPr>
          <p:cNvSpPr txBox="1"/>
          <p:nvPr/>
        </p:nvSpPr>
        <p:spPr>
          <a:xfrm>
            <a:off x="8715841" y="384142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63CDE11B-B97C-2277-5662-3D058350E729}"/>
              </a:ext>
            </a:extLst>
          </p:cNvPr>
          <p:cNvSpPr/>
          <p:nvPr/>
        </p:nvSpPr>
        <p:spPr>
          <a:xfrm>
            <a:off x="9632622" y="3646137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C490A6A-2CD7-8033-3F43-0805DA823A3C}"/>
              </a:ext>
            </a:extLst>
          </p:cNvPr>
          <p:cNvSpPr/>
          <p:nvPr/>
        </p:nvSpPr>
        <p:spPr>
          <a:xfrm>
            <a:off x="10923320" y="365264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75A10BD3-09B4-C431-86BC-7471DBFA767A}"/>
              </a:ext>
            </a:extLst>
          </p:cNvPr>
          <p:cNvSpPr/>
          <p:nvPr/>
        </p:nvSpPr>
        <p:spPr>
          <a:xfrm>
            <a:off x="10122971" y="4824245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CA42998-9BCA-55D5-0EED-E90791DBF6CB}"/>
              </a:ext>
            </a:extLst>
          </p:cNvPr>
          <p:cNvSpPr txBox="1"/>
          <p:nvPr/>
        </p:nvSpPr>
        <p:spPr>
          <a:xfrm>
            <a:off x="3806255" y="369570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1  10  5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-1  4   2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-5  6   3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8CCFACE-6955-49C6-B30B-873DC418A705}"/>
              </a:ext>
            </a:extLst>
          </p:cNvPr>
          <p:cNvSpPr txBox="1"/>
          <p:nvPr/>
        </p:nvSpPr>
        <p:spPr>
          <a:xfrm>
            <a:off x="9513528" y="36361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A46D027-C3B0-2C6A-6AFE-7125EB5D156F}"/>
              </a:ext>
            </a:extLst>
          </p:cNvPr>
          <p:cNvSpPr txBox="1"/>
          <p:nvPr/>
        </p:nvSpPr>
        <p:spPr>
          <a:xfrm>
            <a:off x="9920212" y="5242350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6F647418-B08E-10FC-63F9-550BDC5365FC}"/>
              </a:ext>
            </a:extLst>
          </p:cNvPr>
          <p:cNvSpPr/>
          <p:nvPr/>
        </p:nvSpPr>
        <p:spPr>
          <a:xfrm>
            <a:off x="8777901" y="5295185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7D08752-28C1-DAEC-09F6-AF1948C94DB8}"/>
              </a:ext>
            </a:extLst>
          </p:cNvPr>
          <p:cNvSpPr txBox="1"/>
          <p:nvPr/>
        </p:nvSpPr>
        <p:spPr>
          <a:xfrm>
            <a:off x="2363260" y="5088630"/>
            <a:ext cx="603402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de F :    { (1,10,5)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(0,14,7)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 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567F43C-FB62-28B7-38A4-0389AC0107E4}"/>
              </a:ext>
            </a:extLst>
          </p:cNvPr>
          <p:cNvSpPr txBox="1"/>
          <p:nvPr/>
        </p:nvSpPr>
        <p:spPr>
          <a:xfrm>
            <a:off x="4254439" y="5629589"/>
            <a:ext cx="404309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{ 1+10x+5x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14x+7x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</a:t>
            </a:r>
          </a:p>
        </p:txBody>
      </p:sp>
      <p:sp>
        <p:nvSpPr>
          <p:cNvPr id="34" name="Marcador de contenido 3">
            <a:extLst>
              <a:ext uri="{FF2B5EF4-FFF2-40B4-BE49-F238E27FC236}">
                <a16:creationId xmlns:a16="http://schemas.microsoft.com/office/drawing/2014/main" id="{D9C5690B-15C4-DA53-0303-F208D3CB8A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6447" y="3035108"/>
            <a:ext cx="10515600" cy="466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Procediendo por filas: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425FEA9D-0A96-5E82-7ACE-CCEFC910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3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/>
      <p:bldP spid="13" grpId="0" animBg="1"/>
      <p:bldP spid="14" grpId="0" animBg="1"/>
      <p:bldP spid="15" grpId="0"/>
      <p:bldP spid="17" grpId="0"/>
      <p:bldP spid="19" grpId="0" animBg="1"/>
      <p:bldP spid="20" grpId="0"/>
      <p:bldP spid="21" grpId="0" animBg="1"/>
      <p:bldP spid="23" grpId="0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 animBg="1"/>
      <p:bldP spid="32" grpId="0"/>
      <p:bldP spid="33" grpId="0"/>
      <p:bldP spid="3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90301B1-F042-9781-90EB-80E321692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y ecuaciones implícitas de un subespacio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983FAC1-7183-132C-A2EE-5535898D8623}"/>
              </a:ext>
            </a:extLst>
          </p:cNvPr>
          <p:cNvSpPr txBox="1"/>
          <p:nvPr/>
        </p:nvSpPr>
        <p:spPr>
          <a:xfrm>
            <a:off x="279240" y="1190925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cuanto a las ecuaciones implícitas (en base V):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7FA01C-EBD7-A431-1786-D00F14FBBCED}"/>
              </a:ext>
            </a:extLst>
          </p:cNvPr>
          <p:cNvSpPr txBox="1"/>
          <p:nvPr/>
        </p:nvSpPr>
        <p:spPr>
          <a:xfrm>
            <a:off x="207672" y="2114256"/>
            <a:ext cx="97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A899522-DEF1-680A-A2E7-BB51B088EFC3}"/>
              </a:ext>
            </a:extLst>
          </p:cNvPr>
          <p:cNvSpPr txBox="1"/>
          <p:nvPr/>
        </p:nvSpPr>
        <p:spPr>
          <a:xfrm>
            <a:off x="1067824" y="17637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1   10  5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0   14  7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a    b   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A683B5-7599-8378-F6BB-77B79C8B8F6B}"/>
              </a:ext>
            </a:extLst>
          </p:cNvPr>
          <p:cNvSpPr/>
          <p:nvPr/>
        </p:nvSpPr>
        <p:spPr>
          <a:xfrm>
            <a:off x="1157014" y="1794905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316C9CB-FC03-0554-C6A5-7090EB5C7D9C}"/>
              </a:ext>
            </a:extLst>
          </p:cNvPr>
          <p:cNvSpPr/>
          <p:nvPr/>
        </p:nvSpPr>
        <p:spPr>
          <a:xfrm>
            <a:off x="2606609" y="179490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85B3883-1E21-4C4D-6BE9-B12BAEF34D1E}"/>
              </a:ext>
            </a:extLst>
          </p:cNvPr>
          <p:cNvCxnSpPr>
            <a:cxnSpLocks/>
          </p:cNvCxnSpPr>
          <p:nvPr/>
        </p:nvCxnSpPr>
        <p:spPr>
          <a:xfrm>
            <a:off x="2819513" y="23945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6114D8F-B683-5135-A8C9-B68105B54090}"/>
              </a:ext>
            </a:extLst>
          </p:cNvPr>
          <p:cNvSpPr txBox="1"/>
          <p:nvPr/>
        </p:nvSpPr>
        <p:spPr>
          <a:xfrm>
            <a:off x="2742277" y="194558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a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316925E7-CADE-E04D-A286-66BA772A4EDD}"/>
              </a:ext>
            </a:extLst>
          </p:cNvPr>
          <p:cNvSpPr/>
          <p:nvPr/>
        </p:nvSpPr>
        <p:spPr>
          <a:xfrm>
            <a:off x="3763794" y="18491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9E814C2-74DB-D2FD-0039-1BDC841D2015}"/>
              </a:ext>
            </a:extLst>
          </p:cNvPr>
          <p:cNvSpPr/>
          <p:nvPr/>
        </p:nvSpPr>
        <p:spPr>
          <a:xfrm>
            <a:off x="6154276" y="190833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D809AAF-CCF8-3134-FB1E-F57943CB0437}"/>
              </a:ext>
            </a:extLst>
          </p:cNvPr>
          <p:cNvSpPr txBox="1"/>
          <p:nvPr/>
        </p:nvSpPr>
        <p:spPr>
          <a:xfrm>
            <a:off x="6225059" y="1926922"/>
            <a:ext cx="2630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– ((-10a+b)/14)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869FC67-B6E7-0824-1D3D-2A84A2339A0E}"/>
              </a:ext>
            </a:extLst>
          </p:cNvPr>
          <p:cNvCxnSpPr>
            <a:cxnSpLocks/>
          </p:cNvCxnSpPr>
          <p:nvPr/>
        </p:nvCxnSpPr>
        <p:spPr>
          <a:xfrm>
            <a:off x="6381135" y="2375866"/>
            <a:ext cx="229091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8D9A361-F700-D980-8C03-29BB11478269}"/>
              </a:ext>
            </a:extLst>
          </p:cNvPr>
          <p:cNvSpPr/>
          <p:nvPr/>
        </p:nvSpPr>
        <p:spPr>
          <a:xfrm>
            <a:off x="8761188" y="189547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DE23EA9-1619-3831-8719-405162C9C064}"/>
              </a:ext>
            </a:extLst>
          </p:cNvPr>
          <p:cNvSpPr/>
          <p:nvPr/>
        </p:nvSpPr>
        <p:spPr>
          <a:xfrm>
            <a:off x="11006935" y="19237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4F0C761-44A0-64C1-BEE3-F6A3B290DEC4}"/>
              </a:ext>
            </a:extLst>
          </p:cNvPr>
          <p:cNvSpPr txBox="1"/>
          <p:nvPr/>
        </p:nvSpPr>
        <p:spPr>
          <a:xfrm>
            <a:off x="11042326" y="2179266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A68AEFA-CE4C-ADA6-2092-0D7804CB2A35}"/>
              </a:ext>
            </a:extLst>
          </p:cNvPr>
          <p:cNvSpPr txBox="1"/>
          <p:nvPr/>
        </p:nvSpPr>
        <p:spPr>
          <a:xfrm>
            <a:off x="786195" y="3312559"/>
            <a:ext cx="9956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Ecuación implícita de F (en base V)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-(b/2)+c=0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  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2" name="Flecha: doblada hacia arriba 21">
            <a:extLst>
              <a:ext uri="{FF2B5EF4-FFF2-40B4-BE49-F238E27FC236}">
                <a16:creationId xmlns:a16="http://schemas.microsoft.com/office/drawing/2014/main" id="{91631A13-6479-909C-3D26-4AEA8D20DD57}"/>
              </a:ext>
            </a:extLst>
          </p:cNvPr>
          <p:cNvSpPr/>
          <p:nvPr/>
        </p:nvSpPr>
        <p:spPr>
          <a:xfrm rot="16200000" flipH="1">
            <a:off x="9862057" y="1963455"/>
            <a:ext cx="1040543" cy="2692967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72F9469-5D6A-D705-6F5E-F7D7455421DC}"/>
              </a:ext>
            </a:extLst>
          </p:cNvPr>
          <p:cNvSpPr txBox="1"/>
          <p:nvPr/>
        </p:nvSpPr>
        <p:spPr>
          <a:xfrm>
            <a:off x="3750826" y="1822885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1     10         5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0     14         7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0 -10a+b  -5a+c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795B593-F4FF-BBBC-E9E0-1ECBC071A9A6}"/>
              </a:ext>
            </a:extLst>
          </p:cNvPr>
          <p:cNvSpPr txBox="1"/>
          <p:nvPr/>
        </p:nvSpPr>
        <p:spPr>
          <a:xfrm>
            <a:off x="8632815" y="1887762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-(b/2)+c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E1A2042-D7DA-BF35-84FC-DD2C225BA3C8}"/>
              </a:ext>
            </a:extLst>
          </p:cNvPr>
          <p:cNvSpPr txBox="1"/>
          <p:nvPr/>
        </p:nvSpPr>
        <p:spPr>
          <a:xfrm>
            <a:off x="355404" y="4127176"/>
            <a:ext cx="10651531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(es decir,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-b+2c=0 </a:t>
            </a:r>
            <a:r>
              <a:rPr lang="es-ES" sz="2700" dirty="0">
                <a:latin typeface="Comic Sans MS" panose="030F0702030302020204" pitchFamily="66" charset="0"/>
              </a:rPr>
              <a:t>), que es la condición que debe cumplir todo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                                (</a:t>
            </a:r>
            <a:r>
              <a:rPr lang="es-ES" sz="2800" dirty="0" err="1">
                <a:latin typeface="Comic Sans MS" panose="030F0702030302020204" pitchFamily="66" charset="0"/>
              </a:rPr>
              <a:t>a,b,c</a:t>
            </a:r>
            <a:r>
              <a:rPr lang="es-ES" sz="2800" dirty="0"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latin typeface="Comic Sans MS" panose="030F0702030302020204" pitchFamily="66" charset="0"/>
              </a:rPr>
              <a:t>V</a:t>
            </a:r>
            <a:r>
              <a:rPr lang="es-ES" sz="2800" dirty="0">
                <a:latin typeface="Comic Sans MS" panose="030F0702030302020204" pitchFamily="66" charset="0"/>
              </a:rPr>
              <a:t> = a + </a:t>
            </a:r>
            <a:r>
              <a:rPr lang="es-ES" sz="2800" dirty="0" err="1">
                <a:latin typeface="Comic Sans MS" panose="030F0702030302020204" pitchFamily="66" charset="0"/>
              </a:rPr>
              <a:t>bx</a:t>
            </a:r>
            <a:r>
              <a:rPr lang="es-ES" sz="2800" dirty="0">
                <a:latin typeface="Comic Sans MS" panose="030F0702030302020204" pitchFamily="66" charset="0"/>
              </a:rPr>
              <a:t> + cx</a:t>
            </a:r>
            <a:r>
              <a:rPr lang="es-ES" sz="2800" baseline="30000" dirty="0">
                <a:latin typeface="Comic Sans MS" panose="030F0702030302020204" pitchFamily="66" charset="0"/>
              </a:rPr>
              <a:t>2</a:t>
            </a:r>
          </a:p>
          <a:p>
            <a:endParaRPr lang="es-ES" sz="2800" baseline="300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que pertenezca al subespacio F.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6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38" y="576738"/>
            <a:ext cx="11402963" cy="2604217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Para el subespacio vectorial (de R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escoge la opción correcta: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86116" y="281062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2222727" y="2997205"/>
            <a:ext cx="345667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Existe una base          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de F formada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por 2 vectores</a:t>
            </a:r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7602" y="283177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4824301"/>
            <a:ext cx="3297600" cy="184076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222728" y="4826509"/>
            <a:ext cx="3456677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Las ecuaciones implícitas de F son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6x-2y-5t=0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4x-5y+2z-t=0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4824301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FFFF00"/>
                </a:solidFill>
              </a:rPr>
              <a:t>A modo de test rápido …</a:t>
            </a:r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CC00B115-19F3-24B7-AC20-5D378F342543}"/>
              </a:ext>
            </a:extLst>
          </p:cNvPr>
          <p:cNvSpPr txBox="1"/>
          <p:nvPr/>
        </p:nvSpPr>
        <p:spPr>
          <a:xfrm>
            <a:off x="6749207" y="3061012"/>
            <a:ext cx="345667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Existe una base          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de F formada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por 4 vectores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637B619-7AC0-F84F-3D9E-5313880BE36A}"/>
              </a:ext>
            </a:extLst>
          </p:cNvPr>
          <p:cNvSpPr txBox="1">
            <a:spLocks/>
          </p:cNvSpPr>
          <p:nvPr/>
        </p:nvSpPr>
        <p:spPr>
          <a:xfrm>
            <a:off x="1256499" y="1305762"/>
            <a:ext cx="11402963" cy="1538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F = &lt; (1,3,-2,0), (3,4,1,2), (1,-2,5,1), (5,5,4,4) &gt;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llave 13">
            <a:extLst>
              <a:ext uri="{FF2B5EF4-FFF2-40B4-BE49-F238E27FC236}">
                <a16:creationId xmlns:a16="http://schemas.microsoft.com/office/drawing/2014/main" id="{15ACEC7B-BDD2-8519-1072-95BE4B583DF1}"/>
              </a:ext>
            </a:extLst>
          </p:cNvPr>
          <p:cNvSpPr/>
          <p:nvPr/>
        </p:nvSpPr>
        <p:spPr>
          <a:xfrm>
            <a:off x="2304080" y="5591663"/>
            <a:ext cx="155448" cy="914400"/>
          </a:xfrm>
          <a:prstGeom prst="leftBrace">
            <a:avLst/>
          </a:prstGeom>
          <a:ln w="254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hlinkClick r:id="rId3" action="ppaction://hlinksldjump"/>
            <a:extLst>
              <a:ext uri="{FF2B5EF4-FFF2-40B4-BE49-F238E27FC236}">
                <a16:creationId xmlns:a16="http://schemas.microsoft.com/office/drawing/2014/main" id="{E1D95EE2-5290-E92A-7E06-F00A67E9DCCF}"/>
              </a:ext>
            </a:extLst>
          </p:cNvPr>
          <p:cNvSpPr txBox="1"/>
          <p:nvPr/>
        </p:nvSpPr>
        <p:spPr>
          <a:xfrm>
            <a:off x="6908285" y="5014496"/>
            <a:ext cx="345667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La ecuación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implícita de F es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11x-7y-5z=0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continúa          </a:t>
            </a:r>
          </a:p>
        </p:txBody>
      </p:sp>
      <p:sp>
        <p:nvSpPr>
          <p:cNvPr id="12" name="Flecha: hacia la izquierda 11">
            <a:hlinkClick r:id="rId2" action="ppaction://hlinksldjump"/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8" y="2371364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Gauss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8" y="4261745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Uso de matrices para resolver un sistema de ecuaciones lineales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8" y="3308339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Invertibilidad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matrices cuadradas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8" y="5198720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Diagonalización por congruencia de matrices reales simétricas </a:t>
            </a: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5053" y="1236837"/>
            <a:ext cx="11448121" cy="274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>
                <a:latin typeface="Yu Mincho" panose="02020400000000000000" pitchFamily="18" charset="-128"/>
                <a:ea typeface="Yu Mincho" panose="02020400000000000000" pitchFamily="18" charset="-128"/>
              </a:rPr>
              <a:t>①  </a:t>
            </a:r>
            <a:r>
              <a:rPr lang="es-ES" sz="2700">
                <a:solidFill>
                  <a:srgbClr val="0070C0"/>
                </a:solidFill>
                <a:latin typeface="Comic Sans MS" panose="030F0702030302020204" pitchFamily="66" charset="0"/>
              </a:rPr>
              <a:t>Rango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de una matriz (con coeficientes en K, donde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K=R –números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reales- o K=C –números complejos).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Determinante de una matriz cuadrada.</a:t>
            </a: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③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Base y ecuaciones implícitas de un subespacio de un espacio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vectorial de dimensión finita sobre K.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los objetivos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911D377-E6E4-39DB-6F26-D7D1C99EDD49}"/>
              </a:ext>
            </a:extLst>
          </p:cNvPr>
          <p:cNvSpPr txBox="1"/>
          <p:nvPr/>
        </p:nvSpPr>
        <p:spPr>
          <a:xfrm>
            <a:off x="765804" y="5801935"/>
            <a:ext cx="10995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Se supondrán conocidos los conceptos básicos, nos centraremos 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la parte operativa.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D771BF3B-213E-AFD2-48A6-D8C308F88247}"/>
              </a:ext>
            </a:extLst>
          </p:cNvPr>
          <p:cNvSpPr txBox="1">
            <a:spLocks/>
          </p:cNvSpPr>
          <p:nvPr/>
        </p:nvSpPr>
        <p:spPr>
          <a:xfrm>
            <a:off x="765804" y="3745528"/>
            <a:ext cx="11176819" cy="2296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Hay otras utilidades del método de Gauss que merecen ser tratadas,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aunque no lo van a ser en este documento; por ejemplo: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invertibilidad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(y matriz inversa) de una matriz cuadrada;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sistemas de ecuaciones lineales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585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62CB-F4CA-4DBC-2C12-66E80244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una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07698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Todas las filas llenas de ceros (filas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nulas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se encuentran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parte inferior de la matriz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no tiene filas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 cada fila no nula,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su primer elemento no nulo desde la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izquierda (su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pivote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está a la derecha del pivote de cualquier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por encima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tiene menos de 2 filas no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790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276E842-3D94-6DB1-07BF-3503D76C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escalonada reducida por filas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y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contiene este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tiene todas las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otras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entradas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>
              <a:solidFill>
                <a:srgbClr val="0E2841">
                  <a:lumMod val="50000"/>
                  <a:lumOff val="50000"/>
                </a:srgb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matriz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filas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esta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condición 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se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en cuenta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matriz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es escalonada por filas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8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C393CB8-368B-B410-145C-61F89F11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Intercambiando las palabras “fila” y “columna” en las definiciones ante- </a:t>
            </a:r>
            <a:r>
              <a:rPr lang="es-ES" sz="2700" dirty="0" err="1">
                <a:latin typeface="Comic Sans MS" panose="030F0702030302020204" pitchFamily="66" charset="0"/>
              </a:rPr>
              <a:t>riores</a:t>
            </a:r>
            <a:r>
              <a:rPr lang="es-ES" sz="2700" dirty="0">
                <a:latin typeface="Comic Sans MS" panose="030F0702030302020204" pitchFamily="66" charset="0"/>
              </a:rPr>
              <a:t> obtenemos los conceptos de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columnas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y de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reducida por columnas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Otra forma de verlo es observar que, para una matriz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donde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>
                <a:latin typeface="Comic Sans MS" panose="030F0702030302020204" pitchFamily="66" charset="0"/>
              </a:rPr>
              <a:t>es la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transpuesta de A</a:t>
            </a:r>
            <a:r>
              <a:rPr lang="es-ES" sz="2700" dirty="0">
                <a:latin typeface="Comic Sans MS" panose="030F0702030302020204" pitchFamily="66" charset="0"/>
              </a:rPr>
              <a:t>, cuyas filas vienen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dadas por las columnas de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5102110" y="4471510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Por ejemplo: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71469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346411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421305" y="475126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1985183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58171" y="437438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30540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Algunos ejemplos: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507848" y="5215546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12034" y="5178902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806134" y="5215545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171651" y="5373739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47978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5F10ACE0-2E0B-C481-0C5E-03CE1703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3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resultado de efectuar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es otra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tiene los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mismos números de filas y de columnas que A. Escribiremos</a:t>
            </a: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tiene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filas y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columnas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simbolizaremos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filas de  A  como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(o simplemente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y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columnas de A como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(o simplemente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948AE10-481D-06BD-547E-38D267B5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Sobre una matriz cualquiera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</a:t>
            </a:r>
            <a:r>
              <a:rPr lang="es-ES" sz="2700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se definen 3 tipos de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latin typeface="Comic Sans MS" panose="030F0702030302020204" pitchFamily="66" charset="0"/>
              </a:rPr>
              <a:t>, y 3 tipos análogos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distintos,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las filas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dejando igual las otras filas.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Análogamente para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distintos.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769851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(dejando el resto igual).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Análogamente para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9974081" y="1502807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tres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(con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 suma a la fila i de A su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(dejando igual las filas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ésima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Análogamente para la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80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distintos.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FDD1545-146E-6C30-AF6E-C2AC243B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813009" y="23616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3404</TotalTime>
  <Words>4456</Words>
  <Application>Microsoft Office PowerPoint</Application>
  <PresentationFormat>Panorámica</PresentationFormat>
  <Paragraphs>560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APLICACIONES DEL MÉTODO  DE GAUSS (Parte 1) </vt:lpstr>
      <vt:lpstr>Presentación de PowerPoint</vt:lpstr>
      <vt:lpstr>Presentación de PowerPoint</vt:lpstr>
      <vt:lpstr>Para empezar:  m.e.f., m.e.r.f., m.e.c, m.e.r.c.</vt:lpstr>
      <vt:lpstr>… para empezar:  m.e.f., m.e.r.f., m.e.c., m.e.r.c.</vt:lpstr>
      <vt:lpstr>… para empezar:  m.e.f., m.e.r.f., m.e.c., m.e.r.c.</vt:lpstr>
      <vt:lpstr>… para empezar:  m.e.f., m.e.r.f., m.e.c., m.e.r.c.</vt:lpstr>
      <vt:lpstr>    Para empezar:  o.e.f., o.e.c.</vt:lpstr>
      <vt:lpstr>  … para empezar:  o.e.f., o.e.c.</vt:lpstr>
      <vt:lpstr>  … para empezar:  o.e.f., o.e.c.</vt:lpstr>
      <vt:lpstr>    Utilidad  ① :  rango de una matriz</vt:lpstr>
      <vt:lpstr>    … rango de una matriz</vt:lpstr>
      <vt:lpstr>    Utilidad  ② :  determinante de una matriz cuadrada</vt:lpstr>
      <vt:lpstr>    … determinante de una matriz cuadrada</vt:lpstr>
      <vt:lpstr>    Utilidad  ③ :  base y ecuaciones implícitas de un subespacio vectorial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  … base y ecuaciones implícitas de un subespacio  </vt:lpstr>
      <vt:lpstr>Para el subespacio vectorial (de R4)             escoge la opción correcta: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277</cp:revision>
  <dcterms:created xsi:type="dcterms:W3CDTF">2024-04-26T15:42:24Z</dcterms:created>
  <dcterms:modified xsi:type="dcterms:W3CDTF">2025-03-07T21:43:50Z</dcterms:modified>
</cp:coreProperties>
</file>