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31"/>
  </p:notesMasterIdLst>
  <p:sldIdLst>
    <p:sldId id="376" r:id="rId2"/>
    <p:sldId id="378" r:id="rId3"/>
    <p:sldId id="419" r:id="rId4"/>
    <p:sldId id="384" r:id="rId5"/>
    <p:sldId id="385" r:id="rId6"/>
    <p:sldId id="382" r:id="rId7"/>
    <p:sldId id="383" r:id="rId8"/>
    <p:sldId id="386" r:id="rId9"/>
    <p:sldId id="380" r:id="rId10"/>
    <p:sldId id="381" r:id="rId11"/>
    <p:sldId id="395" r:id="rId12"/>
    <p:sldId id="406" r:id="rId13"/>
    <p:sldId id="407" r:id="rId14"/>
    <p:sldId id="408" r:id="rId15"/>
    <p:sldId id="409" r:id="rId16"/>
    <p:sldId id="410" r:id="rId17"/>
    <p:sldId id="411" r:id="rId18"/>
    <p:sldId id="412" r:id="rId19"/>
    <p:sldId id="413" r:id="rId20"/>
    <p:sldId id="414" r:id="rId21"/>
    <p:sldId id="415" r:id="rId22"/>
    <p:sldId id="416" r:id="rId23"/>
    <p:sldId id="417" r:id="rId24"/>
    <p:sldId id="418" r:id="rId25"/>
    <p:sldId id="375" r:id="rId26"/>
    <p:sldId id="355" r:id="rId27"/>
    <p:sldId id="356" r:id="rId28"/>
    <p:sldId id="357" r:id="rId29"/>
    <p:sldId id="278" r:id="rId3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  <a:srgbClr val="CCFFCC"/>
    <a:srgbClr val="FF9900"/>
    <a:srgbClr val="FF9966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15FE6-15ED-4EDE-AF09-F442102DD96E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25F4F-F65A-440B-A821-035F1048AD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977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APLICACIONS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DEL MÈTODE 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DE GAUSS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  <a:t>(Part 2)</a:t>
            </a:r>
            <a:br>
              <a:rPr lang="es-ES" sz="70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6">
                  <a:lumMod val="75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B86DC46-1032-586E-C41E-5CAD53F7ABDF}"/>
              </a:ext>
            </a:extLst>
          </p:cNvPr>
          <p:cNvSpPr txBox="1"/>
          <p:nvPr/>
        </p:nvSpPr>
        <p:spPr>
          <a:xfrm>
            <a:off x="519291" y="4947257"/>
            <a:ext cx="248883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3    0   1    1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1    1    3   1 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75F3434-85F9-CF54-1159-4B32157FECA3}"/>
              </a:ext>
            </a:extLst>
          </p:cNvPr>
          <p:cNvSpPr txBox="1"/>
          <p:nvPr/>
        </p:nvSpPr>
        <p:spPr>
          <a:xfrm>
            <a:off x="1379569" y="5053424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-3f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2D1B845C-B9AB-198D-FD52-809DA8979D45}"/>
              </a:ext>
            </a:extLst>
          </p:cNvPr>
          <p:cNvCxnSpPr/>
          <p:nvPr/>
        </p:nvCxnSpPr>
        <p:spPr>
          <a:xfrm>
            <a:off x="1257985" y="4920292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CBA68B28-7005-0F15-7942-B4070FBD32CF}"/>
              </a:ext>
            </a:extLst>
          </p:cNvPr>
          <p:cNvSpPr txBox="1"/>
          <p:nvPr/>
        </p:nvSpPr>
        <p:spPr>
          <a:xfrm>
            <a:off x="1928915" y="5059045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+f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7F754A-00D0-12FC-F64F-24363CD86F1A}"/>
              </a:ext>
            </a:extLst>
          </p:cNvPr>
          <p:cNvSpPr txBox="1"/>
          <p:nvPr/>
        </p:nvSpPr>
        <p:spPr>
          <a:xfrm>
            <a:off x="2044124" y="5245092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endParaRPr lang="es-ES" baseline="-250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CC28B60D-667A-C8E2-1004-C1E9ED72FD06}"/>
              </a:ext>
            </a:extLst>
          </p:cNvPr>
          <p:cNvCxnSpPr>
            <a:cxnSpLocks/>
          </p:cNvCxnSpPr>
          <p:nvPr/>
        </p:nvCxnSpPr>
        <p:spPr>
          <a:xfrm>
            <a:off x="3718534" y="4985658"/>
            <a:ext cx="0" cy="78332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75DBB8F8-7F3D-4123-B76D-E5B7CF87A074}"/>
              </a:ext>
            </a:extLst>
          </p:cNvPr>
          <p:cNvSpPr txBox="1"/>
          <p:nvPr/>
        </p:nvSpPr>
        <p:spPr>
          <a:xfrm>
            <a:off x="2374137" y="504956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82BE3FE-F8DD-26DC-846C-BBCE0228ACE8}"/>
              </a:ext>
            </a:extLst>
          </p:cNvPr>
          <p:cNvSpPr txBox="1"/>
          <p:nvPr/>
        </p:nvSpPr>
        <p:spPr>
          <a:xfrm>
            <a:off x="2489346" y="5235615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endParaRPr lang="es-ES" baseline="-250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9127F34-8B6F-D472-C9EE-4FA47AF71215}"/>
              </a:ext>
            </a:extLst>
          </p:cNvPr>
          <p:cNvSpPr txBox="1"/>
          <p:nvPr/>
        </p:nvSpPr>
        <p:spPr>
          <a:xfrm>
            <a:off x="2979955" y="4973306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3   1   -5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-1    2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2   3   -1 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06E0373-EDA6-2699-08FD-1B9420F0546C}"/>
              </a:ext>
            </a:extLst>
          </p:cNvPr>
          <p:cNvSpPr txBox="1"/>
          <p:nvPr/>
        </p:nvSpPr>
        <p:spPr>
          <a:xfrm>
            <a:off x="4031285" y="5074116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        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EC81071D-2DC9-7218-81CE-CEC4D66C7F7A}"/>
              </a:ext>
            </a:extLst>
          </p:cNvPr>
          <p:cNvCxnSpPr>
            <a:cxnSpLocks/>
          </p:cNvCxnSpPr>
          <p:nvPr/>
        </p:nvCxnSpPr>
        <p:spPr>
          <a:xfrm>
            <a:off x="4370027" y="5258329"/>
            <a:ext cx="265691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5116F13-0E86-DD9F-145A-F70035EA1D7E}"/>
              </a:ext>
            </a:extLst>
          </p:cNvPr>
          <p:cNvSpPr txBox="1"/>
          <p:nvPr/>
        </p:nvSpPr>
        <p:spPr>
          <a:xfrm>
            <a:off x="4935756" y="4924174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3   1    -5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2   3    -1   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2BC702BD-4FFD-709A-91B1-69229613906B}"/>
              </a:ext>
            </a:extLst>
          </p:cNvPr>
          <p:cNvCxnSpPr/>
          <p:nvPr/>
        </p:nvCxnSpPr>
        <p:spPr>
          <a:xfrm>
            <a:off x="5733876" y="4942138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56A61D1-7B6D-38ED-0199-63DDA4616C4B}"/>
              </a:ext>
            </a:extLst>
          </p:cNvPr>
          <p:cNvSpPr txBox="1"/>
          <p:nvPr/>
        </p:nvSpPr>
        <p:spPr>
          <a:xfrm>
            <a:off x="5875465" y="4982589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-3f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7E80366-9F82-1A8E-DAB5-EB309E130B51}"/>
              </a:ext>
            </a:extLst>
          </p:cNvPr>
          <p:cNvSpPr txBox="1"/>
          <p:nvPr/>
        </p:nvSpPr>
        <p:spPr>
          <a:xfrm>
            <a:off x="6458688" y="4975672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-2f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FC491DE-EB57-883B-ECCD-B1DE1148AAB0}"/>
              </a:ext>
            </a:extLst>
          </p:cNvPr>
          <p:cNvSpPr txBox="1"/>
          <p:nvPr/>
        </p:nvSpPr>
        <p:spPr>
          <a:xfrm>
            <a:off x="7198089" y="4916877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4   -11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5    -5   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1BC8C6B5-AECE-2A65-FBDE-6739735E762A}"/>
              </a:ext>
            </a:extLst>
          </p:cNvPr>
          <p:cNvCxnSpPr/>
          <p:nvPr/>
        </p:nvCxnSpPr>
        <p:spPr>
          <a:xfrm>
            <a:off x="7974600" y="4911685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352BA46-1AD0-6ED7-DAA4-BB88C219B9F9}"/>
              </a:ext>
            </a:extLst>
          </p:cNvPr>
          <p:cNvSpPr txBox="1"/>
          <p:nvPr/>
        </p:nvSpPr>
        <p:spPr>
          <a:xfrm>
            <a:off x="8243615" y="4922386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(1/5)f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588B50F-8DD0-AEC8-EB36-C5C39820EC98}"/>
              </a:ext>
            </a:extLst>
          </p:cNvPr>
          <p:cNvSpPr txBox="1"/>
          <p:nvPr/>
        </p:nvSpPr>
        <p:spPr>
          <a:xfrm>
            <a:off x="9590439" y="4917670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-4f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2F87293-7C55-A614-8630-A1751F32EAAE}"/>
              </a:ext>
            </a:extLst>
          </p:cNvPr>
          <p:cNvSpPr txBox="1"/>
          <p:nvPr/>
        </p:nvSpPr>
        <p:spPr>
          <a:xfrm>
            <a:off x="8891072" y="4920292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3         </a:t>
            </a:r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6D1C3254-73DF-7F8A-233D-7E1916E10677}"/>
              </a:ext>
            </a:extLst>
          </p:cNvPr>
          <p:cNvCxnSpPr>
            <a:cxnSpLocks/>
          </p:cNvCxnSpPr>
          <p:nvPr/>
        </p:nvCxnSpPr>
        <p:spPr>
          <a:xfrm>
            <a:off x="9209009" y="5071558"/>
            <a:ext cx="265691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0E44F7DC-C630-A5F6-63FC-22870BBC1F5D}"/>
              </a:ext>
            </a:extLst>
          </p:cNvPr>
          <p:cNvCxnSpPr>
            <a:cxnSpLocks/>
          </p:cNvCxnSpPr>
          <p:nvPr/>
        </p:nvCxnSpPr>
        <p:spPr>
          <a:xfrm>
            <a:off x="11200485" y="4899730"/>
            <a:ext cx="0" cy="8208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293FF71F-30C2-F07C-F178-94021DE7C352}"/>
              </a:ext>
            </a:extLst>
          </p:cNvPr>
          <p:cNvCxnSpPr>
            <a:cxnSpLocks/>
          </p:cNvCxnSpPr>
          <p:nvPr/>
        </p:nvCxnSpPr>
        <p:spPr>
          <a:xfrm>
            <a:off x="1523341" y="5376853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BD2B039B-56A5-CC80-7B53-44B2B1A76A0D}"/>
              </a:ext>
            </a:extLst>
          </p:cNvPr>
          <p:cNvCxnSpPr>
            <a:cxnSpLocks/>
          </p:cNvCxnSpPr>
          <p:nvPr/>
        </p:nvCxnSpPr>
        <p:spPr>
          <a:xfrm>
            <a:off x="2044124" y="5389229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97928872-75D3-6D85-411C-2FCC5381F213}"/>
              </a:ext>
            </a:extLst>
          </p:cNvPr>
          <p:cNvCxnSpPr>
            <a:cxnSpLocks/>
          </p:cNvCxnSpPr>
          <p:nvPr/>
        </p:nvCxnSpPr>
        <p:spPr>
          <a:xfrm>
            <a:off x="2489346" y="5376853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B8775A5B-2D3E-EEF7-6480-5F13F989D76F}"/>
              </a:ext>
            </a:extLst>
          </p:cNvPr>
          <p:cNvCxnSpPr>
            <a:cxnSpLocks/>
          </p:cNvCxnSpPr>
          <p:nvPr/>
        </p:nvCxnSpPr>
        <p:spPr>
          <a:xfrm>
            <a:off x="4179144" y="5381277"/>
            <a:ext cx="647458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8A36D92A-A907-00E4-701E-C2745684985B}"/>
              </a:ext>
            </a:extLst>
          </p:cNvPr>
          <p:cNvCxnSpPr>
            <a:cxnSpLocks/>
          </p:cNvCxnSpPr>
          <p:nvPr/>
        </p:nvCxnSpPr>
        <p:spPr>
          <a:xfrm>
            <a:off x="6063258" y="5322085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6AF0EC08-4F57-DCB5-740E-5683323586EA}"/>
              </a:ext>
            </a:extLst>
          </p:cNvPr>
          <p:cNvCxnSpPr>
            <a:cxnSpLocks/>
          </p:cNvCxnSpPr>
          <p:nvPr/>
        </p:nvCxnSpPr>
        <p:spPr>
          <a:xfrm>
            <a:off x="6701944" y="5331978"/>
            <a:ext cx="405574" cy="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58E32E2B-A5A4-074D-3C0B-83C8FB2C69D7}"/>
              </a:ext>
            </a:extLst>
          </p:cNvPr>
          <p:cNvCxnSpPr>
            <a:cxnSpLocks/>
          </p:cNvCxnSpPr>
          <p:nvPr/>
        </p:nvCxnSpPr>
        <p:spPr>
          <a:xfrm flipV="1">
            <a:off x="8411618" y="5269442"/>
            <a:ext cx="517943" cy="5907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25CFDBBB-F573-8D69-8D52-58A8B52B2467}"/>
              </a:ext>
            </a:extLst>
          </p:cNvPr>
          <p:cNvCxnSpPr>
            <a:cxnSpLocks/>
          </p:cNvCxnSpPr>
          <p:nvPr/>
        </p:nvCxnSpPr>
        <p:spPr>
          <a:xfrm flipV="1">
            <a:off x="9082990" y="5258329"/>
            <a:ext cx="562929" cy="5916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712369C1-93B7-EE11-452B-93DABCC3C7A2}"/>
              </a:ext>
            </a:extLst>
          </p:cNvPr>
          <p:cNvCxnSpPr>
            <a:cxnSpLocks/>
          </p:cNvCxnSpPr>
          <p:nvPr/>
        </p:nvCxnSpPr>
        <p:spPr>
          <a:xfrm>
            <a:off x="9734978" y="5260651"/>
            <a:ext cx="504986" cy="7188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3B576609-BCF9-4E92-4B6C-B4A230130BA4}"/>
              </a:ext>
            </a:extLst>
          </p:cNvPr>
          <p:cNvSpPr/>
          <p:nvPr/>
        </p:nvSpPr>
        <p:spPr>
          <a:xfrm>
            <a:off x="552468" y="4931470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5896407A-00D8-49C0-19E1-3E03E2EDEC7C}"/>
              </a:ext>
            </a:extLst>
          </p:cNvPr>
          <p:cNvSpPr/>
          <p:nvPr/>
        </p:nvSpPr>
        <p:spPr>
          <a:xfrm>
            <a:off x="11294718" y="4869832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FFC8B46C-B3AA-9BA6-36E5-DFA74D29A6B7}"/>
              </a:ext>
            </a:extLst>
          </p:cNvPr>
          <p:cNvSpPr/>
          <p:nvPr/>
        </p:nvSpPr>
        <p:spPr>
          <a:xfrm>
            <a:off x="2986243" y="4985658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Abrir corchete 36">
            <a:extLst>
              <a:ext uri="{FF2B5EF4-FFF2-40B4-BE49-F238E27FC236}">
                <a16:creationId xmlns:a16="http://schemas.microsoft.com/office/drawing/2014/main" id="{50BFA4ED-DF9F-A91A-353E-ABBA5559A215}"/>
              </a:ext>
            </a:extLst>
          </p:cNvPr>
          <p:cNvSpPr/>
          <p:nvPr/>
        </p:nvSpPr>
        <p:spPr>
          <a:xfrm>
            <a:off x="4931818" y="4962295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C649A6D9-8101-D94A-9349-CA8E2EA3F1A8}"/>
              </a:ext>
            </a:extLst>
          </p:cNvPr>
          <p:cNvSpPr/>
          <p:nvPr/>
        </p:nvSpPr>
        <p:spPr>
          <a:xfrm>
            <a:off x="7243546" y="4946311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Abrir corchete 38">
            <a:extLst>
              <a:ext uri="{FF2B5EF4-FFF2-40B4-BE49-F238E27FC236}">
                <a16:creationId xmlns:a16="http://schemas.microsoft.com/office/drawing/2014/main" id="{AFC2C187-3307-BDE6-CB50-D445F92275E6}"/>
              </a:ext>
            </a:extLst>
          </p:cNvPr>
          <p:cNvSpPr/>
          <p:nvPr/>
        </p:nvSpPr>
        <p:spPr>
          <a:xfrm>
            <a:off x="10404648" y="4890688"/>
            <a:ext cx="116501" cy="820800"/>
          </a:xfrm>
          <a:prstGeom prst="lef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Cerrar corchete 39">
            <a:extLst>
              <a:ext uri="{FF2B5EF4-FFF2-40B4-BE49-F238E27FC236}">
                <a16:creationId xmlns:a16="http://schemas.microsoft.com/office/drawing/2014/main" id="{B32F4B63-A23A-4482-1B16-FC495D04F022}"/>
              </a:ext>
            </a:extLst>
          </p:cNvPr>
          <p:cNvSpPr/>
          <p:nvPr/>
        </p:nvSpPr>
        <p:spPr>
          <a:xfrm>
            <a:off x="8181940" y="4946311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" name="Cerrar corchete 40">
            <a:extLst>
              <a:ext uri="{FF2B5EF4-FFF2-40B4-BE49-F238E27FC236}">
                <a16:creationId xmlns:a16="http://schemas.microsoft.com/office/drawing/2014/main" id="{DCABB7CF-5545-63C4-CCEC-68D357DB0B8E}"/>
              </a:ext>
            </a:extLst>
          </p:cNvPr>
          <p:cNvSpPr/>
          <p:nvPr/>
        </p:nvSpPr>
        <p:spPr>
          <a:xfrm>
            <a:off x="5845687" y="4954591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Cerrar corchete 41">
            <a:extLst>
              <a:ext uri="{FF2B5EF4-FFF2-40B4-BE49-F238E27FC236}">
                <a16:creationId xmlns:a16="http://schemas.microsoft.com/office/drawing/2014/main" id="{A30B27E8-6BED-9F3A-F44D-D0B7C5594843}"/>
              </a:ext>
            </a:extLst>
          </p:cNvPr>
          <p:cNvSpPr/>
          <p:nvPr/>
        </p:nvSpPr>
        <p:spPr>
          <a:xfrm>
            <a:off x="3865309" y="5012245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Cerrar corchete 42">
            <a:extLst>
              <a:ext uri="{FF2B5EF4-FFF2-40B4-BE49-F238E27FC236}">
                <a16:creationId xmlns:a16="http://schemas.microsoft.com/office/drawing/2014/main" id="{05E4E7B7-2B59-1473-3516-C8FDD5FDCD7B}"/>
              </a:ext>
            </a:extLst>
          </p:cNvPr>
          <p:cNvSpPr/>
          <p:nvPr/>
        </p:nvSpPr>
        <p:spPr>
          <a:xfrm>
            <a:off x="1345024" y="4951011"/>
            <a:ext cx="116501" cy="820800"/>
          </a:xfrm>
          <a:prstGeom prst="rightBracke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A4B7B8B-3843-0DB6-A4F2-85766B664A8D}"/>
              </a:ext>
            </a:extLst>
          </p:cNvPr>
          <p:cNvSpPr txBox="1"/>
          <p:nvPr/>
        </p:nvSpPr>
        <p:spPr>
          <a:xfrm>
            <a:off x="10386293" y="4860035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1    -1   </a:t>
            </a:r>
          </a:p>
          <a:p>
            <a:r>
              <a:rPr lang="es-ES" sz="1100" dirty="0">
                <a:solidFill>
                  <a:srgbClr val="00B0F0"/>
                </a:solidFill>
                <a:latin typeface="Comic Sans MS" panose="030F0702030302020204" pitchFamily="66" charset="0"/>
              </a:rPr>
              <a:t> 0    0   0    -7   </a:t>
            </a:r>
          </a:p>
        </p:txBody>
      </p:sp>
    </p:spTree>
    <p:extLst>
      <p:ext uri="{BB962C8B-B14F-4D97-AF65-F5344CB8AC3E}">
        <p14:creationId xmlns:p14="http://schemas.microsoft.com/office/powerpoint/2010/main" val="3013546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2E52F51-18CD-4B50-8B85-48F65542C825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>
                <a:latin typeface="Comic Sans MS" panose="030F0702030302020204" pitchFamily="66" charset="0"/>
              </a:rPr>
              <a:t>exemple: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39F6E54-299F-7337-591A-9424FD1D47BE}"/>
              </a:ext>
            </a:extLst>
          </p:cNvPr>
          <p:cNvSpPr txBox="1"/>
          <p:nvPr/>
        </p:nvSpPr>
        <p:spPr>
          <a:xfrm>
            <a:off x="1769313" y="303120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0E3C5186-9CF1-E10F-201D-D3846F089A66}"/>
              </a:ext>
            </a:extLst>
          </p:cNvPr>
          <p:cNvCxnSpPr>
            <a:cxnSpLocks/>
          </p:cNvCxnSpPr>
          <p:nvPr/>
        </p:nvCxnSpPr>
        <p:spPr>
          <a:xfrm>
            <a:off x="1843112" y="349237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B6FFDE0-E6AB-9FEC-C49A-9209AA0908F0}"/>
              </a:ext>
            </a:extLst>
          </p:cNvPr>
          <p:cNvSpPr txBox="1"/>
          <p:nvPr/>
        </p:nvSpPr>
        <p:spPr>
          <a:xfrm>
            <a:off x="416518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3  1   1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1 -2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7  0  3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C3AADB9-63B7-02AB-5974-4F1401C066C0}"/>
              </a:ext>
            </a:extLst>
          </p:cNvPr>
          <p:cNvSpPr/>
          <p:nvPr/>
        </p:nvSpPr>
        <p:spPr>
          <a:xfrm>
            <a:off x="409140" y="284094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CA00DD76-4D25-56BD-3757-51D140C71010}"/>
              </a:ext>
            </a:extLst>
          </p:cNvPr>
          <p:cNvSpPr/>
          <p:nvPr/>
        </p:nvSpPr>
        <p:spPr>
          <a:xfrm>
            <a:off x="1625544" y="284094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5A783D7-47E4-D2CF-6E8A-8F5C733EC517}"/>
              </a:ext>
            </a:extLst>
          </p:cNvPr>
          <p:cNvSpPr txBox="1"/>
          <p:nvPr/>
        </p:nvSpPr>
        <p:spPr>
          <a:xfrm>
            <a:off x="52353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64A580A2-8CA4-046B-A84A-A618D4054C47}"/>
              </a:ext>
            </a:extLst>
          </p:cNvPr>
          <p:cNvCxnSpPr>
            <a:cxnSpLocks/>
          </p:cNvCxnSpPr>
          <p:nvPr/>
        </p:nvCxnSpPr>
        <p:spPr>
          <a:xfrm>
            <a:off x="5235389" y="340873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DD4D703-2F4F-35B8-6F9F-55D2FABB62FB}"/>
              </a:ext>
            </a:extLst>
          </p:cNvPr>
          <p:cNvSpPr txBox="1"/>
          <p:nvPr/>
        </p:nvSpPr>
        <p:spPr>
          <a:xfrm>
            <a:off x="2878521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-2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errar corchete 30">
            <a:extLst>
              <a:ext uri="{FF2B5EF4-FFF2-40B4-BE49-F238E27FC236}">
                <a16:creationId xmlns:a16="http://schemas.microsoft.com/office/drawing/2014/main" id="{67E2E4DC-A8B9-DC1B-8BFF-FB4403B46912}"/>
              </a:ext>
            </a:extLst>
          </p:cNvPr>
          <p:cNvSpPr/>
          <p:nvPr/>
        </p:nvSpPr>
        <p:spPr>
          <a:xfrm>
            <a:off x="4072288" y="281731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22E336AA-CEAB-3813-93CF-4825126D8DA7}"/>
              </a:ext>
            </a:extLst>
          </p:cNvPr>
          <p:cNvSpPr/>
          <p:nvPr/>
        </p:nvSpPr>
        <p:spPr>
          <a:xfrm>
            <a:off x="2874275" y="281731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CA793378-C6F1-739A-B86C-BD31BF247DF8}"/>
              </a:ext>
            </a:extLst>
          </p:cNvPr>
          <p:cNvCxnSpPr>
            <a:cxnSpLocks/>
          </p:cNvCxnSpPr>
          <p:nvPr/>
        </p:nvCxnSpPr>
        <p:spPr>
          <a:xfrm>
            <a:off x="4301975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3AC868B5-2578-F32C-8740-A042B5B5EC21}"/>
              </a:ext>
            </a:extLst>
          </p:cNvPr>
          <p:cNvSpPr/>
          <p:nvPr/>
        </p:nvSpPr>
        <p:spPr>
          <a:xfrm>
            <a:off x="7331168" y="280169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5E382546-C60C-9B92-AD9E-F5BD892588BF}"/>
              </a:ext>
            </a:extLst>
          </p:cNvPr>
          <p:cNvSpPr/>
          <p:nvPr/>
        </p:nvSpPr>
        <p:spPr>
          <a:xfrm>
            <a:off x="6133155" y="2801694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1C4FF57-00C6-2D3C-5C6F-4E5F2607D4A2}"/>
              </a:ext>
            </a:extLst>
          </p:cNvPr>
          <p:cNvSpPr txBox="1"/>
          <p:nvPr/>
        </p:nvSpPr>
        <p:spPr>
          <a:xfrm>
            <a:off x="7490873" y="297394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F2DB9CC7-822D-0910-CAAF-0ACEA073D905}"/>
              </a:ext>
            </a:extLst>
          </p:cNvPr>
          <p:cNvCxnSpPr>
            <a:cxnSpLocks/>
          </p:cNvCxnSpPr>
          <p:nvPr/>
        </p:nvCxnSpPr>
        <p:spPr>
          <a:xfrm>
            <a:off x="7501225" y="337405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8368201-D6F1-9281-0300-6982F47D072F}"/>
              </a:ext>
            </a:extLst>
          </p:cNvPr>
          <p:cNvSpPr txBox="1"/>
          <p:nvPr/>
        </p:nvSpPr>
        <p:spPr>
          <a:xfrm>
            <a:off x="10628042" y="3101109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BCD14DC4-0C53-0E23-6EA1-4A557E52F528}"/>
              </a:ext>
            </a:extLst>
          </p:cNvPr>
          <p:cNvCxnSpPr>
            <a:cxnSpLocks/>
          </p:cNvCxnSpPr>
          <p:nvPr/>
        </p:nvCxnSpPr>
        <p:spPr>
          <a:xfrm>
            <a:off x="2101777" y="3281516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9551002-67F7-3031-02D0-883E69E8B1D9}"/>
              </a:ext>
            </a:extLst>
          </p:cNvPr>
          <p:cNvSpPr txBox="1"/>
          <p:nvPr/>
        </p:nvSpPr>
        <p:spPr>
          <a:xfrm>
            <a:off x="43116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8B75C94D-883C-435B-7999-34CBF37E5B3D}"/>
              </a:ext>
            </a:extLst>
          </p:cNvPr>
          <p:cNvSpPr txBox="1"/>
          <p:nvPr/>
        </p:nvSpPr>
        <p:spPr>
          <a:xfrm>
            <a:off x="6072437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F5826BF-1632-251B-3019-9824C7C91F68}"/>
              </a:ext>
            </a:extLst>
          </p:cNvPr>
          <p:cNvSpPr txBox="1"/>
          <p:nvPr/>
        </p:nvSpPr>
        <p:spPr>
          <a:xfrm>
            <a:off x="8548991" y="29855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6AE46AF2-494A-8CA7-AAF2-796D550FED9B}"/>
              </a:ext>
            </a:extLst>
          </p:cNvPr>
          <p:cNvCxnSpPr>
            <a:cxnSpLocks/>
          </p:cNvCxnSpPr>
          <p:nvPr/>
        </p:nvCxnSpPr>
        <p:spPr>
          <a:xfrm>
            <a:off x="8477977" y="337386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457A7BF4-9CED-3FBD-03AB-A4E8A0AF5D7B}"/>
              </a:ext>
            </a:extLst>
          </p:cNvPr>
          <p:cNvSpPr/>
          <p:nvPr/>
        </p:nvSpPr>
        <p:spPr>
          <a:xfrm>
            <a:off x="10600566" y="284029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93A692B6-6E56-B279-3CE7-EED8A46819A1}"/>
              </a:ext>
            </a:extLst>
          </p:cNvPr>
          <p:cNvSpPr/>
          <p:nvPr/>
        </p:nvSpPr>
        <p:spPr>
          <a:xfrm>
            <a:off x="9402553" y="284029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2FEEED65-5004-C33F-E19F-6D0203B0493C}"/>
              </a:ext>
            </a:extLst>
          </p:cNvPr>
          <p:cNvSpPr txBox="1"/>
          <p:nvPr/>
        </p:nvSpPr>
        <p:spPr>
          <a:xfrm>
            <a:off x="9386554" y="283802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D7E43E8D-8394-E390-133B-A67B3890E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86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50AD9-51D5-A4E3-4372-B814C7A3D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 err="1"/>
              <a:t>Utilitat</a:t>
            </a:r>
            <a:r>
              <a:rPr lang="es-ES" dirty="0"/>
              <a:t>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① </a:t>
            </a:r>
            <a:r>
              <a:rPr lang="es-ES" dirty="0"/>
              <a:t>:  </a:t>
            </a:r>
            <a:r>
              <a:rPr lang="es-ES" i="1" dirty="0">
                <a:solidFill>
                  <a:srgbClr val="7030A0"/>
                </a:solidFill>
              </a:rPr>
              <a:t>inversa </a:t>
            </a:r>
            <a:r>
              <a:rPr lang="es-ES" i="1" dirty="0" err="1">
                <a:solidFill>
                  <a:srgbClr val="7030A0"/>
                </a:solidFill>
              </a:rPr>
              <a:t>d’una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matriu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quadrada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7FFD5F-526C-A5BA-BF7E-A5E8896F837B}"/>
              </a:ext>
            </a:extLst>
          </p:cNvPr>
          <p:cNvSpPr txBox="1"/>
          <p:nvPr/>
        </p:nvSpPr>
        <p:spPr>
          <a:xfrm>
            <a:off x="237392" y="1340998"/>
            <a:ext cx="1166640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Sigui  A</a:t>
            </a:r>
            <a:r>
              <a:rPr lang="es-ES" sz="2700" b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(n x n) una </a:t>
            </a:r>
            <a:r>
              <a:rPr lang="es-ES" sz="2700" i="1" dirty="0" err="1"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quadrada</a:t>
            </a:r>
            <a:r>
              <a:rPr lang="es-ES" sz="2700" i="1" dirty="0">
                <a:latin typeface="Comic Sans MS" panose="030F0702030302020204" pitchFamily="66" charset="0"/>
              </a:rPr>
              <a:t>. </a:t>
            </a:r>
            <a:r>
              <a:rPr lang="es-ES" sz="2700" dirty="0">
                <a:latin typeface="Comic Sans MS" panose="030F0702030302020204" pitchFamily="66" charset="0"/>
              </a:rPr>
              <a:t>Si </a:t>
            </a:r>
            <a:r>
              <a:rPr lang="es-ES" sz="2700" dirty="0" err="1">
                <a:latin typeface="Comic Sans MS" panose="030F0702030302020204" pitchFamily="66" charset="0"/>
              </a:rPr>
              <a:t>volem</a:t>
            </a:r>
            <a:r>
              <a:rPr lang="es-ES" sz="2700" dirty="0">
                <a:latin typeface="Comic Sans MS" panose="030F0702030302020204" pitchFamily="66" charset="0"/>
              </a:rPr>
              <a:t> saber si és o no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invertible </a:t>
            </a:r>
            <a:r>
              <a:rPr lang="es-ES" sz="2700" dirty="0">
                <a:latin typeface="Comic Sans MS" panose="030F0702030302020204" pitchFamily="66" charset="0"/>
              </a:rPr>
              <a:t>i, en cas </a:t>
            </a:r>
            <a:r>
              <a:rPr lang="es-ES" sz="2700" dirty="0" err="1">
                <a:latin typeface="Comic Sans MS" panose="030F0702030302020204" pitchFamily="66" charset="0"/>
              </a:rPr>
              <a:t>afirmatiu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volem</a:t>
            </a:r>
            <a:r>
              <a:rPr lang="es-ES" sz="2700" dirty="0">
                <a:latin typeface="Comic Sans MS" panose="030F0702030302020204" pitchFamily="66" charset="0"/>
              </a:rPr>
              <a:t> calcular la </a:t>
            </a:r>
            <a:r>
              <a:rPr lang="es-ES" sz="2700" dirty="0" err="1">
                <a:latin typeface="Comic Sans MS" panose="030F0702030302020204" pitchFamily="66" charset="0"/>
              </a:rPr>
              <a:t>seva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latin typeface="Comic Sans MS" panose="030F0702030302020204" pitchFamily="66" charset="0"/>
              </a:rPr>
              <a:t> inversa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A</a:t>
            </a:r>
            <a:r>
              <a:rPr lang="es-ES" sz="2700" b="1" baseline="30000" dirty="0"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podem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procedir</a:t>
            </a:r>
            <a:r>
              <a:rPr lang="es-ES" sz="2700" dirty="0">
                <a:latin typeface="Comic Sans MS" panose="030F0702030302020204" pitchFamily="66" charset="0"/>
              </a:rPr>
              <a:t> de dues formes </a:t>
            </a:r>
            <a:r>
              <a:rPr lang="es-ES" sz="2700" dirty="0" err="1">
                <a:latin typeface="Comic Sans MS" panose="030F0702030302020204" pitchFamily="66" charset="0"/>
              </a:rPr>
              <a:t>anàlogues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A938D07-E98B-00A9-5235-7F1F672AF1F1}"/>
              </a:ext>
            </a:extLst>
          </p:cNvPr>
          <p:cNvSpPr txBox="1"/>
          <p:nvPr/>
        </p:nvSpPr>
        <p:spPr>
          <a:xfrm>
            <a:off x="357554" y="2785519"/>
            <a:ext cx="1183444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Aplicar </a:t>
            </a:r>
            <a:r>
              <a:rPr lang="es-ES" sz="2700" dirty="0" err="1">
                <a:latin typeface="Comic Sans MS" panose="030F0702030302020204" pitchFamily="66" charset="0"/>
              </a:rPr>
              <a:t>successivamente</a:t>
            </a:r>
            <a:r>
              <a:rPr lang="es-ES" sz="2700" dirty="0">
                <a:latin typeface="Comic Sans MS" panose="030F0702030302020204" pitchFamily="66" charset="0"/>
              </a:rPr>
              <a:t> sobre A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fins arribar a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m.e.r.f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E130012-D447-7AB1-3572-2E2F8472CB8F}"/>
              </a:ext>
            </a:extLst>
          </p:cNvPr>
          <p:cNvSpPr txBox="1"/>
          <p:nvPr/>
        </p:nvSpPr>
        <p:spPr>
          <a:xfrm>
            <a:off x="446045" y="3770837"/>
            <a:ext cx="118344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* Si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identitat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d’ordre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n,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uns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en la diagonal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principal i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zeros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fora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>
                <a:latin typeface="Comic Sans MS" panose="030F0702030302020204" pitchFamily="66" charset="0"/>
                <a:ea typeface="Yu Gothic UI" panose="020B0500000000000000" pitchFamily="34" charset="-128"/>
              </a:rPr>
              <a:t>d’ella):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és invertible.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39981B-7B31-2494-55DA-356998C790E5}"/>
              </a:ext>
            </a:extLst>
          </p:cNvPr>
          <p:cNvSpPr txBox="1"/>
          <p:nvPr/>
        </p:nvSpPr>
        <p:spPr>
          <a:xfrm>
            <a:off x="237392" y="4899454"/>
            <a:ext cx="1183444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* Si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= I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(només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succeeix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quan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rang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(A)=n):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és invertible,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i la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seva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inversa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es troba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aplicant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successivament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sobre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les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mateixes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o.e.f.’s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(i en igual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ordre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) que les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aplicades per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passar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A a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37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FDF48-BCDE-0A05-C21C-E9BAFC24C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FB01D-BEEE-1FF0-2DAF-C6E94CAC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inversa </a:t>
            </a:r>
            <a:r>
              <a:rPr lang="es-ES" i="1" dirty="0" err="1">
                <a:solidFill>
                  <a:srgbClr val="7030A0"/>
                </a:solidFill>
              </a:rPr>
              <a:t>d’una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matriu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quadrada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7F23A2-7938-C452-F348-503508180A5B}"/>
              </a:ext>
            </a:extLst>
          </p:cNvPr>
          <p:cNvSpPr txBox="1"/>
          <p:nvPr/>
        </p:nvSpPr>
        <p:spPr>
          <a:xfrm>
            <a:off x="357554" y="1370032"/>
            <a:ext cx="1183444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Aplicar </a:t>
            </a:r>
            <a:r>
              <a:rPr lang="es-ES" sz="2700" dirty="0" err="1">
                <a:latin typeface="Comic Sans MS" panose="030F0702030302020204" pitchFamily="66" charset="0"/>
              </a:rPr>
              <a:t>successivamente</a:t>
            </a:r>
            <a:r>
              <a:rPr lang="es-ES" sz="2700" dirty="0">
                <a:latin typeface="Comic Sans MS" panose="030F0702030302020204" pitchFamily="66" charset="0"/>
              </a:rPr>
              <a:t> sobre A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fins arribar a una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m.e.r.c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FBEF1B-ACBB-77AA-087A-596A35F51C3B}"/>
              </a:ext>
            </a:extLst>
          </p:cNvPr>
          <p:cNvSpPr txBox="1"/>
          <p:nvPr/>
        </p:nvSpPr>
        <p:spPr>
          <a:xfrm>
            <a:off x="534535" y="2348088"/>
            <a:ext cx="1183444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* Si  M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: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no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és invertible.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D528886-A6DE-93CA-31E6-8E4E93833FA3}"/>
              </a:ext>
            </a:extLst>
          </p:cNvPr>
          <p:cNvSpPr txBox="1"/>
          <p:nvPr/>
        </p:nvSpPr>
        <p:spPr>
          <a:xfrm>
            <a:off x="357554" y="2956812"/>
            <a:ext cx="1183444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* Si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= I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(només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succeeix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quan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rang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(A)=n):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A és invertible,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i la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seva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inversa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es troba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aplicant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successivament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sobre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les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mateixes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o.e.c.’s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(i en igual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ordre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) que les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aplicades per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passar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A a I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977406B-8DAA-3774-115C-5177F1E19E49}"/>
              </a:ext>
            </a:extLst>
          </p:cNvPr>
          <p:cNvSpPr txBox="1"/>
          <p:nvPr/>
        </p:nvSpPr>
        <p:spPr>
          <a:xfrm>
            <a:off x="486318" y="4812031"/>
            <a:ext cx="1170568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</a:t>
            </a:r>
            <a:r>
              <a:rPr lang="es-ES" sz="2700" i="1" dirty="0">
                <a:latin typeface="Comic Sans MS" panose="030F0702030302020204" pitchFamily="66" charset="0"/>
              </a:rPr>
              <a:t>Si </a:t>
            </a:r>
            <a:r>
              <a:rPr lang="es-ES" sz="2700" i="1" dirty="0" err="1">
                <a:latin typeface="Comic Sans MS" panose="030F0702030302020204" pitchFamily="66" charset="0"/>
              </a:rPr>
              <a:t>s’apliquen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simultàniament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i="1" dirty="0">
                <a:latin typeface="Comic Sans MS" panose="030F0702030302020204" pitchFamily="66" charset="0"/>
              </a:rPr>
              <a:t> sobre A per arribar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a una </a:t>
            </a:r>
            <a:r>
              <a:rPr lang="es-ES" sz="2700" i="1" dirty="0" err="1">
                <a:latin typeface="Comic Sans MS" panose="030F0702030302020204" pitchFamily="66" charset="0"/>
              </a:rPr>
              <a:t>m.e.r.f</a:t>
            </a:r>
            <a:r>
              <a:rPr lang="es-ES" sz="2700" i="1" dirty="0">
                <a:latin typeface="Comic Sans MS" panose="030F0702030302020204" pitchFamily="66" charset="0"/>
              </a:rPr>
              <a:t>. o una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., podrem </a:t>
            </a:r>
            <a:r>
              <a:rPr lang="es-ES" sz="2700" i="1" dirty="0" err="1">
                <a:latin typeface="Comic Sans MS" panose="030F0702030302020204" pitchFamily="66" charset="0"/>
              </a:rPr>
              <a:t>deduir</a:t>
            </a:r>
            <a:r>
              <a:rPr lang="es-ES" sz="2700" i="1" dirty="0">
                <a:latin typeface="Comic Sans MS" panose="030F0702030302020204" pitchFamily="66" charset="0"/>
              </a:rPr>
              <a:t> si A és o no invertible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(</a:t>
            </a:r>
            <a:r>
              <a:rPr lang="es-ES" sz="2700" i="1" dirty="0" err="1">
                <a:latin typeface="Comic Sans MS" panose="030F0702030302020204" pitchFamily="66" charset="0"/>
              </a:rPr>
              <a:t>veient</a:t>
            </a:r>
            <a:r>
              <a:rPr lang="es-ES" sz="2700" i="1" dirty="0">
                <a:latin typeface="Comic Sans MS" panose="030F0702030302020204" pitchFamily="66" charset="0"/>
              </a:rPr>
              <a:t> si el </a:t>
            </a:r>
            <a:r>
              <a:rPr lang="es-ES" sz="2700" i="1" dirty="0" err="1">
                <a:latin typeface="Comic Sans MS" panose="030F0702030302020204" pitchFamily="66" charset="0"/>
              </a:rPr>
              <a:t>rang</a:t>
            </a:r>
            <a:r>
              <a:rPr lang="es-ES" sz="2700" i="1" dirty="0">
                <a:latin typeface="Comic Sans MS" panose="030F0702030302020204" pitchFamily="66" charset="0"/>
              </a:rPr>
              <a:t> val n o no). Però, si </a:t>
            </a:r>
            <a:r>
              <a:rPr lang="es-ES" sz="2700" i="1" dirty="0" err="1">
                <a:latin typeface="Comic Sans MS" panose="030F0702030302020204" pitchFamily="66" charset="0"/>
              </a:rPr>
              <a:t>ho</a:t>
            </a:r>
            <a:r>
              <a:rPr lang="es-ES" sz="2700" i="1" dirty="0">
                <a:latin typeface="Comic Sans MS" panose="030F0702030302020204" pitchFamily="66" charset="0"/>
              </a:rPr>
              <a:t> és, 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no podrem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deduir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la </a:t>
            </a:r>
          </a:p>
          <a:p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r>
              <a:rPr lang="es-ES" sz="2700" b="1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inversa de A </a:t>
            </a:r>
            <a:r>
              <a:rPr lang="es-ES" sz="2700" i="1" dirty="0">
                <a:latin typeface="Comic Sans MS" panose="030F0702030302020204" pitchFamily="66" charset="0"/>
              </a:rPr>
              <a:t>de les </a:t>
            </a:r>
            <a:r>
              <a:rPr lang="es-ES" sz="2700" i="1" dirty="0" err="1">
                <a:latin typeface="Comic Sans MS" panose="030F0702030302020204" pitchFamily="66" charset="0"/>
              </a:rPr>
              <a:t>operacions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elementals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realitzades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  <a:r>
              <a:rPr lang="es-ES" sz="2700" i="1" baseline="-25000" dirty="0">
                <a:latin typeface="Comic Sans MS" panose="030F0702030302020204" pitchFamily="66" charset="0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96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BCD76-1CF2-344E-BFE6-08252BA4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inversa </a:t>
            </a:r>
            <a:r>
              <a:rPr lang="es-ES" i="1" dirty="0" err="1">
                <a:solidFill>
                  <a:srgbClr val="7030A0"/>
                </a:solidFill>
              </a:rPr>
              <a:t>d’una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matriu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quadrada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3A73B00-2CFA-FFBD-D2E9-09A38AC9E963}"/>
              </a:ext>
            </a:extLst>
          </p:cNvPr>
          <p:cNvSpPr txBox="1"/>
          <p:nvPr/>
        </p:nvSpPr>
        <p:spPr>
          <a:xfrm>
            <a:off x="1539964" y="261966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5343EA80-32EB-F714-04B1-BC371636A840}"/>
              </a:ext>
            </a:extLst>
          </p:cNvPr>
          <p:cNvCxnSpPr>
            <a:cxnSpLocks/>
          </p:cNvCxnSpPr>
          <p:nvPr/>
        </p:nvCxnSpPr>
        <p:spPr>
          <a:xfrm>
            <a:off x="1489749" y="304609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EDDFE55C-E2F1-F54A-C92C-533B21E3E6FF}"/>
              </a:ext>
            </a:extLst>
          </p:cNvPr>
          <p:cNvSpPr txBox="1"/>
          <p:nvPr/>
        </p:nvSpPr>
        <p:spPr>
          <a:xfrm>
            <a:off x="133775" y="2739353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2423393" y="247035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3528371" y="247824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ABF2371-5D28-86B3-171B-D9D5B4CA0992}"/>
              </a:ext>
            </a:extLst>
          </p:cNvPr>
          <p:cNvCxnSpPr>
            <a:cxnSpLocks/>
          </p:cNvCxnSpPr>
          <p:nvPr/>
        </p:nvCxnSpPr>
        <p:spPr>
          <a:xfrm>
            <a:off x="3714327" y="304609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3B448BAD-D1F2-49BF-5C1A-17B715CEAA66}"/>
              </a:ext>
            </a:extLst>
          </p:cNvPr>
          <p:cNvSpPr/>
          <p:nvPr/>
        </p:nvSpPr>
        <p:spPr>
          <a:xfrm>
            <a:off x="4712994" y="249147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errar corchete 16">
            <a:extLst>
              <a:ext uri="{FF2B5EF4-FFF2-40B4-BE49-F238E27FC236}">
                <a16:creationId xmlns:a16="http://schemas.microsoft.com/office/drawing/2014/main" id="{54CCEF53-7DF4-26B4-615D-FBE369BCE2EF}"/>
              </a:ext>
            </a:extLst>
          </p:cNvPr>
          <p:cNvSpPr/>
          <p:nvPr/>
        </p:nvSpPr>
        <p:spPr>
          <a:xfrm>
            <a:off x="5715709" y="248591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5954406" y="307061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3345F14-FEEF-CA85-14F2-4934B92111EF}"/>
              </a:ext>
            </a:extLst>
          </p:cNvPr>
          <p:cNvSpPr txBox="1"/>
          <p:nvPr/>
        </p:nvSpPr>
        <p:spPr>
          <a:xfrm>
            <a:off x="5910108" y="267050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7E042861-CD69-5CAA-59C8-8AF01F67C738}"/>
              </a:ext>
            </a:extLst>
          </p:cNvPr>
          <p:cNvSpPr/>
          <p:nvPr/>
        </p:nvSpPr>
        <p:spPr>
          <a:xfrm>
            <a:off x="6826889" y="247521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FDA559ED-835F-C1C9-E2B6-A314464F1FF3}"/>
              </a:ext>
            </a:extLst>
          </p:cNvPr>
          <p:cNvSpPr/>
          <p:nvPr/>
        </p:nvSpPr>
        <p:spPr>
          <a:xfrm>
            <a:off x="8013358" y="248068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: hacia arriba 21">
            <a:extLst>
              <a:ext uri="{FF2B5EF4-FFF2-40B4-BE49-F238E27FC236}">
                <a16:creationId xmlns:a16="http://schemas.microsoft.com/office/drawing/2014/main" id="{EF3BD0EF-8BC5-D9BC-12A5-4B877B2636A4}"/>
              </a:ext>
            </a:extLst>
          </p:cNvPr>
          <p:cNvSpPr/>
          <p:nvPr/>
        </p:nvSpPr>
        <p:spPr>
          <a:xfrm>
            <a:off x="5043679" y="3796766"/>
            <a:ext cx="484632" cy="279975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835B6E45-9D8D-AFFB-238A-3109BB20A23C}"/>
              </a:ext>
            </a:extLst>
          </p:cNvPr>
          <p:cNvSpPr txBox="1"/>
          <p:nvPr/>
        </p:nvSpPr>
        <p:spPr>
          <a:xfrm>
            <a:off x="2913178" y="4135218"/>
            <a:ext cx="5291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de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rang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    invertible)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3CF6292-13DA-CE76-DC41-D39E564B86BF}"/>
              </a:ext>
            </a:extLst>
          </p:cNvPr>
          <p:cNvSpPr txBox="1"/>
          <p:nvPr/>
        </p:nvSpPr>
        <p:spPr>
          <a:xfrm>
            <a:off x="178777" y="1370345"/>
            <a:ext cx="118344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per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A=</a:t>
            </a:r>
            <a:r>
              <a:rPr lang="es-ES" sz="2700" dirty="0">
                <a:latin typeface="Comic Sans MS" panose="030F0702030302020204" pitchFamily="66" charset="0"/>
              </a:rPr>
              <a:t>               (</a:t>
            </a:r>
            <a:r>
              <a:rPr lang="es-ES" sz="2700" dirty="0" err="1">
                <a:latin typeface="Comic Sans MS" panose="030F0702030302020204" pitchFamily="66" charset="0"/>
              </a:rPr>
              <a:t>decidim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procedir</a:t>
            </a:r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i="1" dirty="0">
                <a:latin typeface="Comic Sans MS" panose="030F0702030302020204" pitchFamily="66" charset="0"/>
              </a:rPr>
              <a:t>files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5D5F7580-7FCF-EECC-9172-A0C5E3F3DA6C}"/>
              </a:ext>
            </a:extLst>
          </p:cNvPr>
          <p:cNvSpPr txBox="1"/>
          <p:nvPr/>
        </p:nvSpPr>
        <p:spPr>
          <a:xfrm>
            <a:off x="5428127" y="104381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1  3 -2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2  7  0   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1  4   3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EE931924-8AA7-68C0-4973-F14360B560A9}"/>
              </a:ext>
            </a:extLst>
          </p:cNvPr>
          <p:cNvSpPr/>
          <p:nvPr/>
        </p:nvSpPr>
        <p:spPr>
          <a:xfrm>
            <a:off x="5528311" y="1118379"/>
            <a:ext cx="70783" cy="109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51B3C0F6-CD41-0DF0-7369-068DD6CECC33}"/>
              </a:ext>
            </a:extLst>
          </p:cNvPr>
          <p:cNvSpPr/>
          <p:nvPr/>
        </p:nvSpPr>
        <p:spPr>
          <a:xfrm>
            <a:off x="6643162" y="1129880"/>
            <a:ext cx="70783" cy="109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AABAFAD-31B8-D9B6-6EBE-95C96A58253F}"/>
              </a:ext>
            </a:extLst>
          </p:cNvPr>
          <p:cNvSpPr txBox="1"/>
          <p:nvPr/>
        </p:nvSpPr>
        <p:spPr>
          <a:xfrm>
            <a:off x="481818" y="2631208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DBBC0A24-828F-ADF3-A75A-D4BA3E408F8D}"/>
              </a:ext>
            </a:extLst>
          </p:cNvPr>
          <p:cNvCxnSpPr>
            <a:cxnSpLocks/>
          </p:cNvCxnSpPr>
          <p:nvPr/>
        </p:nvCxnSpPr>
        <p:spPr>
          <a:xfrm>
            <a:off x="526051" y="304609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2266514" y="243971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3 -2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0  1  5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C2B096E3-9ADA-4A22-135C-DBF688E4537A}"/>
              </a:ext>
            </a:extLst>
          </p:cNvPr>
          <p:cNvSpPr txBox="1"/>
          <p:nvPr/>
        </p:nvSpPr>
        <p:spPr>
          <a:xfrm>
            <a:off x="3679297" y="262353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91FAA2AE-491B-1AF9-C6C7-78FF8E2D6974}"/>
              </a:ext>
            </a:extLst>
          </p:cNvPr>
          <p:cNvSpPr txBox="1"/>
          <p:nvPr/>
        </p:nvSpPr>
        <p:spPr>
          <a:xfrm>
            <a:off x="4541387" y="249819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3 -2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CC387CF-3E49-B826-1E77-DC85C6CDE1E6}"/>
              </a:ext>
            </a:extLst>
          </p:cNvPr>
          <p:cNvSpPr txBox="1"/>
          <p:nvPr/>
        </p:nvSpPr>
        <p:spPr>
          <a:xfrm>
            <a:off x="6672545" y="247035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0 -14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0  1   4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26F7FE10-E6E2-1197-2A2D-C8017AD20D07}"/>
              </a:ext>
            </a:extLst>
          </p:cNvPr>
          <p:cNvCxnSpPr>
            <a:cxnSpLocks/>
          </p:cNvCxnSpPr>
          <p:nvPr/>
        </p:nvCxnSpPr>
        <p:spPr>
          <a:xfrm>
            <a:off x="8224349" y="307061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E8514DD5-DA92-46A1-547A-79862E585C22}"/>
              </a:ext>
            </a:extLst>
          </p:cNvPr>
          <p:cNvCxnSpPr>
            <a:cxnSpLocks/>
          </p:cNvCxnSpPr>
          <p:nvPr/>
        </p:nvCxnSpPr>
        <p:spPr>
          <a:xfrm>
            <a:off x="9182693" y="307061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A6015BA-3F20-D83E-DCC0-3B3AE7A6A9B1}"/>
              </a:ext>
            </a:extLst>
          </p:cNvPr>
          <p:cNvSpPr txBox="1"/>
          <p:nvPr/>
        </p:nvSpPr>
        <p:spPr>
          <a:xfrm>
            <a:off x="8148013" y="264598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+14f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C085E08-4952-65C2-0749-40ABBB9568E6}"/>
              </a:ext>
            </a:extLst>
          </p:cNvPr>
          <p:cNvSpPr txBox="1"/>
          <p:nvPr/>
        </p:nvSpPr>
        <p:spPr>
          <a:xfrm>
            <a:off x="9145609" y="264598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37889337-1F75-635E-3CCB-6D7E936F40CA}"/>
              </a:ext>
            </a:extLst>
          </p:cNvPr>
          <p:cNvSpPr txBox="1"/>
          <p:nvPr/>
        </p:nvSpPr>
        <p:spPr>
          <a:xfrm>
            <a:off x="9985509" y="24493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0  1  0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4FE8465C-8081-90D6-6901-45CD4A92A189}"/>
              </a:ext>
            </a:extLst>
          </p:cNvPr>
          <p:cNvSpPr/>
          <p:nvPr/>
        </p:nvSpPr>
        <p:spPr>
          <a:xfrm>
            <a:off x="10180958" y="252558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errar corchete 44">
            <a:extLst>
              <a:ext uri="{FF2B5EF4-FFF2-40B4-BE49-F238E27FC236}">
                <a16:creationId xmlns:a16="http://schemas.microsoft.com/office/drawing/2014/main" id="{99BC47D3-9755-5306-E481-76739CF2FBF1}"/>
              </a:ext>
            </a:extLst>
          </p:cNvPr>
          <p:cNvSpPr/>
          <p:nvPr/>
        </p:nvSpPr>
        <p:spPr>
          <a:xfrm>
            <a:off x="11183673" y="2520030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20A6EF2F-D2E5-491F-315C-8C13B5D1A480}"/>
              </a:ext>
            </a:extLst>
          </p:cNvPr>
          <p:cNvSpPr txBox="1"/>
          <p:nvPr/>
        </p:nvSpPr>
        <p:spPr>
          <a:xfrm>
            <a:off x="11266959" y="2784487"/>
            <a:ext cx="816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8" name="Flecha: a la derecha 47">
            <a:extLst>
              <a:ext uri="{FF2B5EF4-FFF2-40B4-BE49-F238E27FC236}">
                <a16:creationId xmlns:a16="http://schemas.microsoft.com/office/drawing/2014/main" id="{8E7152F0-31AF-5F35-E3F7-F29CEE9797B4}"/>
              </a:ext>
            </a:extLst>
          </p:cNvPr>
          <p:cNvSpPr/>
          <p:nvPr/>
        </p:nvSpPr>
        <p:spPr>
          <a:xfrm>
            <a:off x="5514587" y="4263996"/>
            <a:ext cx="467088" cy="234478"/>
          </a:xfrm>
          <a:prstGeom prst="right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9" name="Flecha: hacia arriba 48">
            <a:extLst>
              <a:ext uri="{FF2B5EF4-FFF2-40B4-BE49-F238E27FC236}">
                <a16:creationId xmlns:a16="http://schemas.microsoft.com/office/drawing/2014/main" id="{9F8ADB8A-0D55-E2E5-66EA-509FD5F964C3}"/>
              </a:ext>
            </a:extLst>
          </p:cNvPr>
          <p:cNvSpPr/>
          <p:nvPr/>
        </p:nvSpPr>
        <p:spPr>
          <a:xfrm>
            <a:off x="11566852" y="3362888"/>
            <a:ext cx="484632" cy="772330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9F275297-5D9A-1940-8389-B28BF38DB2B2}"/>
              </a:ext>
            </a:extLst>
          </p:cNvPr>
          <p:cNvSpPr txBox="1"/>
          <p:nvPr/>
        </p:nvSpPr>
        <p:spPr>
          <a:xfrm>
            <a:off x="9348772" y="4115643"/>
            <a:ext cx="324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(de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nou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invertible) 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DF8A119-F269-EBA4-B627-1BAD452B9ED5}"/>
              </a:ext>
            </a:extLst>
          </p:cNvPr>
          <p:cNvSpPr txBox="1"/>
          <p:nvPr/>
        </p:nvSpPr>
        <p:spPr>
          <a:xfrm>
            <a:off x="1888429" y="509309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8980E640-56E7-B321-4F04-6CD01B6C79BC}"/>
              </a:ext>
            </a:extLst>
          </p:cNvPr>
          <p:cNvCxnSpPr>
            <a:cxnSpLocks/>
          </p:cNvCxnSpPr>
          <p:nvPr/>
        </p:nvCxnSpPr>
        <p:spPr>
          <a:xfrm>
            <a:off x="1838214" y="551953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8C0D5FE-81B4-8C81-D0BC-771AABF957F7}"/>
              </a:ext>
            </a:extLst>
          </p:cNvPr>
          <p:cNvCxnSpPr>
            <a:cxnSpLocks/>
          </p:cNvCxnSpPr>
          <p:nvPr/>
        </p:nvCxnSpPr>
        <p:spPr>
          <a:xfrm>
            <a:off x="2933963" y="551565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CB692F0F-031D-8ADF-AC12-D7903EE64B5D}"/>
              </a:ext>
            </a:extLst>
          </p:cNvPr>
          <p:cNvCxnSpPr>
            <a:cxnSpLocks/>
          </p:cNvCxnSpPr>
          <p:nvPr/>
        </p:nvCxnSpPr>
        <p:spPr>
          <a:xfrm>
            <a:off x="3941959" y="551565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75325AA0-8B55-9A60-F369-5B253081CF8B}"/>
              </a:ext>
            </a:extLst>
          </p:cNvPr>
          <p:cNvSpPr txBox="1"/>
          <p:nvPr/>
        </p:nvSpPr>
        <p:spPr>
          <a:xfrm>
            <a:off x="3897661" y="511554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49DB5041-E715-23F2-B7BB-3156BA0F8EF5}"/>
              </a:ext>
            </a:extLst>
          </p:cNvPr>
          <p:cNvSpPr txBox="1"/>
          <p:nvPr/>
        </p:nvSpPr>
        <p:spPr>
          <a:xfrm>
            <a:off x="830283" y="5104641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82CD7D95-7B2A-098D-CD7B-8FF93972DF33}"/>
              </a:ext>
            </a:extLst>
          </p:cNvPr>
          <p:cNvCxnSpPr>
            <a:cxnSpLocks/>
          </p:cNvCxnSpPr>
          <p:nvPr/>
        </p:nvCxnSpPr>
        <p:spPr>
          <a:xfrm>
            <a:off x="874516" y="551953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F4E1583-67DA-DC0D-82AD-B2E966444716}"/>
              </a:ext>
            </a:extLst>
          </p:cNvPr>
          <p:cNvSpPr txBox="1"/>
          <p:nvPr/>
        </p:nvSpPr>
        <p:spPr>
          <a:xfrm>
            <a:off x="2898933" y="509309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6BC68BDF-8D4F-FFA3-1D48-8AB1A25F5469}"/>
              </a:ext>
            </a:extLst>
          </p:cNvPr>
          <p:cNvCxnSpPr>
            <a:cxnSpLocks/>
          </p:cNvCxnSpPr>
          <p:nvPr/>
        </p:nvCxnSpPr>
        <p:spPr>
          <a:xfrm>
            <a:off x="4949967" y="550251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4D6E1E74-ED0D-0B62-8AB9-9E05A83F019C}"/>
              </a:ext>
            </a:extLst>
          </p:cNvPr>
          <p:cNvCxnSpPr>
            <a:cxnSpLocks/>
          </p:cNvCxnSpPr>
          <p:nvPr/>
        </p:nvCxnSpPr>
        <p:spPr>
          <a:xfrm>
            <a:off x="5908311" y="550251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4A54A92C-D0DB-4A9B-021A-2EA2B8773624}"/>
              </a:ext>
            </a:extLst>
          </p:cNvPr>
          <p:cNvSpPr txBox="1"/>
          <p:nvPr/>
        </p:nvSpPr>
        <p:spPr>
          <a:xfrm>
            <a:off x="4873631" y="5077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+14f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71FD9DF0-7F15-392D-6125-B4A75E6A42A0}"/>
              </a:ext>
            </a:extLst>
          </p:cNvPr>
          <p:cNvSpPr txBox="1"/>
          <p:nvPr/>
        </p:nvSpPr>
        <p:spPr>
          <a:xfrm>
            <a:off x="5871227" y="5077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4" name="Abrir corchete 63">
            <a:extLst>
              <a:ext uri="{FF2B5EF4-FFF2-40B4-BE49-F238E27FC236}">
                <a16:creationId xmlns:a16="http://schemas.microsoft.com/office/drawing/2014/main" id="{53AC1670-D932-D5C9-DA45-D9F0CAA73302}"/>
              </a:ext>
            </a:extLst>
          </p:cNvPr>
          <p:cNvSpPr/>
          <p:nvPr/>
        </p:nvSpPr>
        <p:spPr>
          <a:xfrm>
            <a:off x="6906576" y="4957483"/>
            <a:ext cx="70783" cy="10908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Cerrar corchete 64">
            <a:extLst>
              <a:ext uri="{FF2B5EF4-FFF2-40B4-BE49-F238E27FC236}">
                <a16:creationId xmlns:a16="http://schemas.microsoft.com/office/drawing/2014/main" id="{7D37C330-4EBA-39E7-BAE7-6369E94F608A}"/>
              </a:ext>
            </a:extLst>
          </p:cNvPr>
          <p:cNvSpPr/>
          <p:nvPr/>
        </p:nvSpPr>
        <p:spPr>
          <a:xfrm>
            <a:off x="8586620" y="4948295"/>
            <a:ext cx="70783" cy="1090800"/>
          </a:xfrm>
          <a:prstGeom prst="rightBracke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8753548" y="5234764"/>
            <a:ext cx="33333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= A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matriu</a:t>
            </a:r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inversa de A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C94173DE-01E9-0A52-3B03-18A7F3070984}"/>
              </a:ext>
            </a:extLst>
          </p:cNvPr>
          <p:cNvSpPr txBox="1"/>
          <p:nvPr/>
        </p:nvSpPr>
        <p:spPr>
          <a:xfrm>
            <a:off x="313380" y="5254045"/>
            <a:ext cx="5261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FDFF0E55-2C27-5BD8-0618-6990E7F415E2}"/>
              </a:ext>
            </a:extLst>
          </p:cNvPr>
          <p:cNvSpPr txBox="1"/>
          <p:nvPr/>
        </p:nvSpPr>
        <p:spPr>
          <a:xfrm>
            <a:off x="6881900" y="493936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21  -17  14</a:t>
            </a:r>
          </a:p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-6    5   -4        </a:t>
            </a:r>
          </a:p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  1   -1     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0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 animBg="1"/>
      <p:bldP spid="10" grpId="0" animBg="1"/>
      <p:bldP spid="15" grpId="0" animBg="1"/>
      <p:bldP spid="17" grpId="0" animBg="1"/>
      <p:bldP spid="19" grpId="0"/>
      <p:bldP spid="20" grpId="0" animBg="1"/>
      <p:bldP spid="21" grpId="0" animBg="1"/>
      <p:bldP spid="22" grpId="0" animBg="1"/>
      <p:bldP spid="25" grpId="0"/>
      <p:bldP spid="33" grpId="0"/>
      <p:bldP spid="35" grpId="0"/>
      <p:bldP spid="36" grpId="0"/>
      <p:bldP spid="37" grpId="0"/>
      <p:bldP spid="38" grpId="0"/>
      <p:bldP spid="41" grpId="0"/>
      <p:bldP spid="42" grpId="0"/>
      <p:bldP spid="43" grpId="0"/>
      <p:bldP spid="44" grpId="0" animBg="1"/>
      <p:bldP spid="45" grpId="0" animBg="1"/>
      <p:bldP spid="47" grpId="0"/>
      <p:bldP spid="48" grpId="0" animBg="1"/>
      <p:bldP spid="49" grpId="0" animBg="1"/>
      <p:bldP spid="50" grpId="0"/>
      <p:bldP spid="52" grpId="0"/>
      <p:bldP spid="56" grpId="0"/>
      <p:bldP spid="57" grpId="0"/>
      <p:bldP spid="59" grpId="0"/>
      <p:bldP spid="62" grpId="0"/>
      <p:bldP spid="63" grpId="0"/>
      <p:bldP spid="64" grpId="0" animBg="1"/>
      <p:bldP spid="65" grpId="0" animBg="1"/>
      <p:bldP spid="66" grpId="0"/>
      <p:bldP spid="67" grpId="0"/>
      <p:bldP spid="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905C657-9430-4401-5F20-B5950B88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 err="1"/>
              <a:t>Utilitat</a:t>
            </a:r>
            <a:r>
              <a:rPr lang="es-ES" dirty="0"/>
              <a:t>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② </a:t>
            </a:r>
            <a:r>
              <a:rPr lang="es-ES" dirty="0"/>
              <a:t>: 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58C0BD1-8F34-94E2-2346-406F71EB2A1F}"/>
              </a:ext>
            </a:extLst>
          </p:cNvPr>
          <p:cNvSpPr txBox="1"/>
          <p:nvPr/>
        </p:nvSpPr>
        <p:spPr>
          <a:xfrm>
            <a:off x="237392" y="994408"/>
            <a:ext cx="1205075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Un </a:t>
            </a:r>
            <a:r>
              <a:rPr lang="es-ES" sz="2700" i="1" dirty="0">
                <a:latin typeface="Comic Sans MS" panose="030F0702030302020204" pitchFamily="66" charset="0"/>
              </a:rPr>
              <a:t>sistema de m </a:t>
            </a:r>
            <a:r>
              <a:rPr lang="es-ES" sz="2700" i="1" dirty="0" err="1">
                <a:latin typeface="Comic Sans MS" panose="030F0702030302020204" pitchFamily="66" charset="0"/>
              </a:rPr>
              <a:t>equacions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lineals</a:t>
            </a:r>
            <a:r>
              <a:rPr lang="es-ES" sz="2700" i="1" dirty="0">
                <a:latin typeface="Comic Sans MS" panose="030F0702030302020204" pitchFamily="66" charset="0"/>
              </a:rPr>
              <a:t> i les n </a:t>
            </a:r>
            <a:r>
              <a:rPr lang="es-ES" sz="2700" i="1" dirty="0" err="1">
                <a:latin typeface="Comic Sans MS" panose="030F0702030302020204" pitchFamily="66" charset="0"/>
              </a:rPr>
              <a:t>incògnites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, x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, … ,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i="1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i="1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endParaRPr lang="es-ES" sz="2700" i="1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coeficients</a:t>
            </a:r>
            <a:r>
              <a:rPr lang="es-ES" sz="2700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en K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sol representar-se per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mitjà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ampliada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(A|B)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(n+1)), on: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AA6ED1-381C-D63F-2DEB-C9D9FA39CBA0}"/>
              </a:ext>
            </a:extLst>
          </p:cNvPr>
          <p:cNvSpPr txBox="1"/>
          <p:nvPr/>
        </p:nvSpPr>
        <p:spPr>
          <a:xfrm>
            <a:off x="237392" y="1928589"/>
            <a:ext cx="1183444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- </a:t>
            </a:r>
            <a:r>
              <a:rPr lang="es-ES" sz="2700" dirty="0">
                <a:latin typeface="Comic Sans MS" panose="030F0702030302020204" pitchFamily="66" charset="0"/>
              </a:rPr>
              <a:t>cada fila de (A|B) </a:t>
            </a:r>
            <a:r>
              <a:rPr lang="es-ES" sz="2700" dirty="0" err="1">
                <a:latin typeface="Comic Sans MS" panose="030F0702030302020204" pitchFamily="66" charset="0"/>
              </a:rPr>
              <a:t>correspon</a:t>
            </a:r>
            <a:r>
              <a:rPr lang="es-ES" sz="2700" dirty="0">
                <a:latin typeface="Comic Sans MS" panose="030F0702030302020204" pitchFamily="66" charset="0"/>
              </a:rPr>
              <a:t> a una </a:t>
            </a:r>
            <a:r>
              <a:rPr lang="es-ES" sz="2700" i="1" dirty="0" err="1">
                <a:latin typeface="Comic Sans MS" panose="030F0702030302020204" pitchFamily="66" charset="0"/>
              </a:rPr>
              <a:t>equació</a:t>
            </a:r>
            <a:r>
              <a:rPr lang="es-ES" sz="2700" dirty="0">
                <a:latin typeface="Comic Sans MS" panose="030F0702030302020204" pitchFamily="66" charset="0"/>
              </a:rPr>
              <a:t> del sistema;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- </a:t>
            </a:r>
            <a:r>
              <a:rPr lang="es-ES" sz="2700" dirty="0">
                <a:latin typeface="Comic Sans MS" panose="030F0702030302020204" pitchFamily="66" charset="0"/>
              </a:rPr>
              <a:t>per a tota j=1,…,n, la columna j de A conté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coeficients</a:t>
            </a:r>
            <a:r>
              <a:rPr lang="es-ES" sz="2700" i="1" dirty="0">
                <a:latin typeface="Comic Sans MS" panose="030F0702030302020204" pitchFamily="66" charset="0"/>
              </a:rPr>
              <a:t> de la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latin typeface="Comic Sans MS" panose="030F0702030302020204" pitchFamily="66" charset="0"/>
              </a:rPr>
              <a:t>incògnita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</a:rPr>
              <a:t>j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- </a:t>
            </a:r>
            <a:r>
              <a:rPr lang="es-ES" sz="2700" dirty="0" err="1">
                <a:latin typeface="Comic Sans MS" panose="030F0702030302020204" pitchFamily="66" charset="0"/>
              </a:rPr>
              <a:t>l’última</a:t>
            </a:r>
            <a:r>
              <a:rPr lang="es-ES" sz="2700" dirty="0">
                <a:latin typeface="Comic Sans MS" panose="030F0702030302020204" pitchFamily="66" charset="0"/>
              </a:rPr>
              <a:t> columna de (A|B) (o sigui,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B) conté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>
                <a:latin typeface="Comic Sans MS" panose="030F0702030302020204" pitchFamily="66" charset="0"/>
              </a:rPr>
              <a:t>termes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i</a:t>
            </a:r>
            <a:r>
              <a:rPr lang="es-ES" sz="2700" i="1" dirty="0" err="1">
                <a:latin typeface="Comic Sans MS" panose="030F0702030302020204" pitchFamily="66" charset="0"/>
              </a:rPr>
              <a:t>ndependents</a:t>
            </a:r>
            <a:r>
              <a:rPr lang="es-ES" sz="2700" dirty="0">
                <a:latin typeface="Comic Sans MS" panose="030F0702030302020204" pitchFamily="66" charset="0"/>
              </a:rPr>
              <a:t>, i sol separar-se de la resta de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latin typeface="Comic Sans MS" panose="030F0702030302020204" pitchFamily="66" charset="0"/>
              </a:rPr>
              <a:t>mitjà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línia</a:t>
            </a:r>
            <a:r>
              <a:rPr lang="es-ES" sz="2700" dirty="0">
                <a:latin typeface="Comic Sans MS" panose="030F0702030302020204" pitchFamily="66" charset="0"/>
              </a:rPr>
              <a:t> vertical.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33CB9AF-5DA4-4129-298F-00F8A24766D8}"/>
              </a:ext>
            </a:extLst>
          </p:cNvPr>
          <p:cNvSpPr txBox="1"/>
          <p:nvPr/>
        </p:nvSpPr>
        <p:spPr>
          <a:xfrm>
            <a:off x="453702" y="4848653"/>
            <a:ext cx="118344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si en el sistema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“x”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a primera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 err="1">
                <a:latin typeface="Comic Sans MS" panose="030F0702030302020204" pitchFamily="66" charset="0"/>
              </a:rPr>
              <a:t>incògnita</a:t>
            </a:r>
            <a:r>
              <a:rPr lang="es-ES" sz="2700" dirty="0">
                <a:latin typeface="Comic Sans MS" panose="030F0702030302020204" pitchFamily="66" charset="0"/>
              </a:rPr>
              <a:t> (x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=x) i “y”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segona</a:t>
            </a:r>
            <a:r>
              <a:rPr lang="es-ES" sz="270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(x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=y</a:t>
            </a:r>
            <a:r>
              <a:rPr lang="es-ES" sz="2700">
                <a:latin typeface="Comic Sans MS" panose="030F0702030302020204" pitchFamily="66" charset="0"/>
              </a:rPr>
              <a:t>):         </a:t>
            </a:r>
            <a:r>
              <a:rPr lang="es-ES" sz="2700" dirty="0">
                <a:latin typeface="Comic Sans MS" panose="030F0702030302020204" pitchFamily="66" charset="0"/>
              </a:rPr>
              <a:t>(A|B)=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A2EBAF4-B7AC-4E69-7389-8D19BF406D15}"/>
              </a:ext>
            </a:extLst>
          </p:cNvPr>
          <p:cNvSpPr txBox="1"/>
          <p:nvPr/>
        </p:nvSpPr>
        <p:spPr>
          <a:xfrm>
            <a:off x="4977425" y="4670322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3x +  y = 5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-2x + 4y = 6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Abrir llave 6">
            <a:extLst>
              <a:ext uri="{FF2B5EF4-FFF2-40B4-BE49-F238E27FC236}">
                <a16:creationId xmlns:a16="http://schemas.microsoft.com/office/drawing/2014/main" id="{A0B56025-6E88-B6AA-6B01-F201F6E2DBA3}"/>
              </a:ext>
            </a:extLst>
          </p:cNvPr>
          <p:cNvSpPr/>
          <p:nvPr/>
        </p:nvSpPr>
        <p:spPr>
          <a:xfrm>
            <a:off x="5358581" y="5051323"/>
            <a:ext cx="155448" cy="9144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8F7CAE8-31B1-2D5E-D39D-42B78B8CCD88}"/>
              </a:ext>
            </a:extLst>
          </p:cNvPr>
          <p:cNvSpPr txBox="1"/>
          <p:nvPr/>
        </p:nvSpPr>
        <p:spPr>
          <a:xfrm>
            <a:off x="8632786" y="5442482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3    1  5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-2  4  6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1DBBE4BF-2F66-12BB-C3CF-11EF76724A41}"/>
              </a:ext>
            </a:extLst>
          </p:cNvPr>
          <p:cNvSpPr/>
          <p:nvPr/>
        </p:nvSpPr>
        <p:spPr>
          <a:xfrm>
            <a:off x="9136237" y="5965723"/>
            <a:ext cx="70783" cy="7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8DCBBAF8-5E59-B0DE-F072-051F73F5D267}"/>
              </a:ext>
            </a:extLst>
          </p:cNvPr>
          <p:cNvSpPr/>
          <p:nvPr/>
        </p:nvSpPr>
        <p:spPr>
          <a:xfrm>
            <a:off x="10408291" y="5965723"/>
            <a:ext cx="70783" cy="7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95888CC-8BF7-8A4D-F187-77A90B196AAB}"/>
              </a:ext>
            </a:extLst>
          </p:cNvPr>
          <p:cNvCxnSpPr/>
          <p:nvPr/>
        </p:nvCxnSpPr>
        <p:spPr>
          <a:xfrm>
            <a:off x="10087897" y="5965723"/>
            <a:ext cx="0" cy="7005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70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2" y="994408"/>
            <a:ext cx="118344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/>
              <a:t>• </a:t>
            </a:r>
            <a:r>
              <a:rPr lang="es-ES" sz="2700">
                <a:latin typeface="Comic Sans MS" panose="030F0702030302020204" pitchFamily="66" charset="0"/>
              </a:rPr>
              <a:t>Tant</a:t>
            </a:r>
            <a:r>
              <a:rPr lang="es-ES" sz="2700" dirty="0">
                <a:latin typeface="Comic Sans MS" panose="030F0702030302020204" pitchFamily="66" charset="0"/>
              </a:rPr>
              <a:t> per saber </a:t>
            </a:r>
            <a:r>
              <a:rPr lang="es-ES" sz="2700" b="1" dirty="0" err="1">
                <a:latin typeface="Comic Sans MS" panose="030F0702030302020204" pitchFamily="66" charset="0"/>
              </a:rPr>
              <a:t>quantes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solucions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té un sistema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ampliada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(A|B)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per a trobar </a:t>
            </a:r>
            <a:r>
              <a:rPr lang="es-ES" sz="2700" dirty="0" err="1">
                <a:latin typeface="Comic Sans MS" panose="030F0702030302020204" pitchFamily="66" charset="0"/>
              </a:rPr>
              <a:t>aquestes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solucions</a:t>
            </a:r>
            <a:r>
              <a:rPr lang="es-ES" sz="2700" dirty="0">
                <a:latin typeface="Comic Sans MS" panose="030F0702030302020204" pitchFamily="66" charset="0"/>
              </a:rPr>
              <a:t> (el </a:t>
            </a:r>
            <a:r>
              <a:rPr lang="es-ES" sz="2700" b="1" i="1" dirty="0" err="1">
                <a:latin typeface="Comic Sans MS" panose="030F0702030302020204" pitchFamily="66" charset="0"/>
              </a:rPr>
              <a:t>conjunt</a:t>
            </a:r>
            <a:r>
              <a:rPr lang="es-ES" sz="2700" b="1" i="1" dirty="0">
                <a:latin typeface="Comic Sans MS" panose="030F0702030302020204" pitchFamily="66" charset="0"/>
              </a:rPr>
              <a:t> </a:t>
            </a:r>
            <a:r>
              <a:rPr lang="es-ES" sz="2700" b="1" i="1" dirty="0" err="1"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latin typeface="Comic Sans MS" panose="030F0702030302020204" pitchFamily="66" charset="0"/>
              </a:rPr>
              <a:t>), és útil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començar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sobre (A|B) </a:t>
            </a:r>
            <a:r>
              <a:rPr lang="es-ES" sz="2700" dirty="0">
                <a:latin typeface="Comic Sans MS" panose="030F0702030302020204" pitchFamily="66" charset="0"/>
              </a:rPr>
              <a:t>fins a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(C|D), on C és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79334EE-E1CA-B6FE-1A7F-3E25A18E324C}"/>
              </a:ext>
            </a:extLst>
          </p:cNvPr>
          <p:cNvSpPr txBox="1"/>
          <p:nvPr/>
        </p:nvSpPr>
        <p:spPr>
          <a:xfrm>
            <a:off x="-806245" y="2224800"/>
            <a:ext cx="131091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Fixem</a:t>
            </a:r>
            <a:r>
              <a:rPr lang="es-ES" sz="2700" dirty="0">
                <a:latin typeface="Comic Sans MS" panose="030F0702030302020204" pitchFamily="66" charset="0"/>
              </a:rPr>
              <a:t>-nos ara en les files de (C|D) on la </a:t>
            </a:r>
            <a:r>
              <a:rPr lang="es-ES" sz="2700" dirty="0" err="1">
                <a:latin typeface="Comic Sans MS" panose="030F0702030302020204" pitchFamily="66" charset="0"/>
              </a:rPr>
              <a:t>part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de C és plena de </a:t>
            </a:r>
            <a:r>
              <a:rPr lang="es-ES" sz="2700" dirty="0" err="1">
                <a:latin typeface="Comic Sans MS" panose="030F0702030302020204" pitchFamily="66" charset="0"/>
              </a:rPr>
              <a:t>zeros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E2FA812-93C1-8EAE-D0D9-3E71109A8EE3}"/>
              </a:ext>
            </a:extLst>
          </p:cNvPr>
          <p:cNvSpPr txBox="1"/>
          <p:nvPr/>
        </p:nvSpPr>
        <p:spPr>
          <a:xfrm>
            <a:off x="468450" y="3176519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* </a:t>
            </a:r>
            <a:r>
              <a:rPr lang="es-ES" sz="2700" i="1" dirty="0">
                <a:latin typeface="Comic Sans MS" panose="030F0702030302020204" pitchFamily="66" charset="0"/>
              </a:rPr>
              <a:t>Si en alguna </a:t>
            </a:r>
            <a:r>
              <a:rPr lang="es-ES" sz="2700" i="1" dirty="0" err="1">
                <a:latin typeface="Comic Sans MS" panose="030F0702030302020204" pitchFamily="66" charset="0"/>
              </a:rPr>
              <a:t>d’aquestes</a:t>
            </a:r>
            <a:r>
              <a:rPr lang="es-ES" sz="2700" i="1" dirty="0">
                <a:latin typeface="Comic Sans MS" panose="030F0702030302020204" pitchFamily="66" charset="0"/>
              </a:rPr>
              <a:t> files hi ha </a:t>
            </a:r>
            <a:r>
              <a:rPr lang="es-ES" sz="2700" i="1" dirty="0" err="1">
                <a:latin typeface="Comic Sans MS" panose="030F0702030302020204" pitchFamily="66" charset="0"/>
              </a:rPr>
              <a:t>algun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element</a:t>
            </a:r>
            <a:r>
              <a:rPr lang="es-ES" sz="2700" i="1" dirty="0">
                <a:latin typeface="Comic Sans MS" panose="030F0702030302020204" pitchFamily="66" charset="0"/>
              </a:rPr>
              <a:t> no </a:t>
            </a:r>
            <a:r>
              <a:rPr lang="es-ES" sz="2700" i="1" dirty="0" err="1">
                <a:latin typeface="Comic Sans MS" panose="030F0702030302020204" pitchFamily="66" charset="0"/>
              </a:rPr>
              <a:t>nul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(en columna D):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el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és incompatible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(no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existeix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cap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).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041BBC1-5BD2-22E0-757C-8141CA81510D}"/>
              </a:ext>
            </a:extLst>
          </p:cNvPr>
          <p:cNvSpPr txBox="1"/>
          <p:nvPr/>
        </p:nvSpPr>
        <p:spPr>
          <a:xfrm>
            <a:off x="468450" y="4237239"/>
            <a:ext cx="1183444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* </a:t>
            </a:r>
            <a:r>
              <a:rPr lang="es-ES" sz="2700" i="1" dirty="0">
                <a:latin typeface="Comic Sans MS" panose="030F0702030302020204" pitchFamily="66" charset="0"/>
              </a:rPr>
              <a:t>Si en totes </a:t>
            </a:r>
            <a:r>
              <a:rPr lang="es-ES" sz="2700" i="1" dirty="0" err="1">
                <a:latin typeface="Comic Sans MS" panose="030F0702030302020204" pitchFamily="66" charset="0"/>
              </a:rPr>
              <a:t>aquestes</a:t>
            </a:r>
            <a:r>
              <a:rPr lang="es-ES" sz="2700" i="1" dirty="0">
                <a:latin typeface="Comic Sans MS" panose="030F0702030302020204" pitchFamily="66" charset="0"/>
              </a:rPr>
              <a:t> files </a:t>
            </a:r>
            <a:r>
              <a:rPr lang="es-ES" sz="2700" i="1" dirty="0" err="1">
                <a:latin typeface="Comic Sans MS" panose="030F0702030302020204" pitchFamily="66" charset="0"/>
              </a:rPr>
              <a:t>els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elements</a:t>
            </a:r>
            <a:r>
              <a:rPr lang="es-ES" sz="2700" i="1" dirty="0">
                <a:latin typeface="Comic Sans MS" panose="030F0702030302020204" pitchFamily="66" charset="0"/>
              </a:rPr>
              <a:t> de D valen </a:t>
            </a:r>
            <a:r>
              <a:rPr lang="es-ES" sz="2700" i="1" dirty="0" err="1">
                <a:latin typeface="Comic Sans MS" panose="030F0702030302020204" pitchFamily="66" charset="0"/>
              </a:rPr>
              <a:t>zero</a:t>
            </a:r>
            <a:r>
              <a:rPr lang="es-ES" sz="2700" i="1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C2234C3-4F8A-067F-8B08-1DBD9EBEAF2D}"/>
              </a:ext>
            </a:extLst>
          </p:cNvPr>
          <p:cNvSpPr txBox="1"/>
          <p:nvPr/>
        </p:nvSpPr>
        <p:spPr>
          <a:xfrm>
            <a:off x="547108" y="4752326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s-ES" sz="2700" i="1" dirty="0">
                <a:latin typeface="Comic Sans MS" panose="030F0702030302020204" pitchFamily="66" charset="0"/>
              </a:rPr>
              <a:t>Si hi ha n files no </a:t>
            </a:r>
            <a:r>
              <a:rPr lang="es-ES" sz="2700" i="1" dirty="0" err="1">
                <a:latin typeface="Comic Sans MS" panose="030F0702030302020204" pitchFamily="66" charset="0"/>
              </a:rPr>
              <a:t>nul∙les</a:t>
            </a:r>
            <a:r>
              <a:rPr lang="es-ES" sz="2700" i="1" dirty="0">
                <a:latin typeface="Comic Sans MS" panose="030F0702030302020204" pitchFamily="66" charset="0"/>
              </a:rPr>
              <a:t> en (C|D)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rang</a:t>
            </a:r>
            <a:r>
              <a:rPr lang="es-ES" sz="2700" dirty="0">
                <a:latin typeface="Comic Sans MS" panose="030F0702030302020204" pitchFamily="66" charset="0"/>
              </a:rPr>
              <a:t>(C|D)=n=nombre </a:t>
            </a:r>
            <a:r>
              <a:rPr lang="es-ES" sz="2700" dirty="0" err="1">
                <a:latin typeface="Comic Sans MS" panose="030F0702030302020204" pitchFamily="66" charset="0"/>
              </a:rPr>
              <a:t>d’incógnites</a:t>
            </a:r>
            <a:r>
              <a:rPr lang="es-ES" sz="2700" dirty="0">
                <a:latin typeface="Comic Sans MS" panose="030F0702030302020204" pitchFamily="66" charset="0"/>
              </a:rPr>
              <a:t>):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el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és compatible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determinat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(té una única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)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AD96217-914E-61C9-51C9-B7B921B76B53}"/>
              </a:ext>
            </a:extLst>
          </p:cNvPr>
          <p:cNvSpPr txBox="1"/>
          <p:nvPr/>
        </p:nvSpPr>
        <p:spPr>
          <a:xfrm>
            <a:off x="547108" y="5682912"/>
            <a:ext cx="1183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s-ES" sz="2700" i="1" dirty="0">
                <a:latin typeface="Comic Sans MS" panose="030F0702030302020204" pitchFamily="66" charset="0"/>
              </a:rPr>
              <a:t>Si hi ha menys de n files no </a:t>
            </a:r>
            <a:r>
              <a:rPr lang="es-ES" sz="2700" i="1" dirty="0" err="1">
                <a:latin typeface="Comic Sans MS" panose="030F0702030302020204" pitchFamily="66" charset="0"/>
              </a:rPr>
              <a:t>nul∙les</a:t>
            </a:r>
            <a:r>
              <a:rPr lang="es-ES" sz="2700" i="1" dirty="0">
                <a:latin typeface="Comic Sans MS" panose="030F0702030302020204" pitchFamily="66" charset="0"/>
              </a:rPr>
              <a:t> en (C|D)</a:t>
            </a:r>
            <a:r>
              <a:rPr lang="es-ES" sz="2700" dirty="0">
                <a:latin typeface="Comic Sans MS" panose="030F0702030302020204" pitchFamily="66" charset="0"/>
              </a:rPr>
              <a:t>: el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és compatible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indeterminat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(té infinites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solucions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)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092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EDDFE55C-E2F1-F54A-C92C-533B21E3E6FF}"/>
              </a:ext>
            </a:extLst>
          </p:cNvPr>
          <p:cNvSpPr txBox="1"/>
          <p:nvPr/>
        </p:nvSpPr>
        <p:spPr>
          <a:xfrm>
            <a:off x="-52013" y="3252169"/>
            <a:ext cx="1269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1209108" y="300173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2701325" y="300962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ABF2371-5D28-86B3-171B-D9D5B4CA0992}"/>
              </a:ext>
            </a:extLst>
          </p:cNvPr>
          <p:cNvCxnSpPr>
            <a:cxnSpLocks/>
          </p:cNvCxnSpPr>
          <p:nvPr/>
        </p:nvCxnSpPr>
        <p:spPr>
          <a:xfrm>
            <a:off x="2847074" y="354983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5524779" y="356846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3345F14-FEEF-CA85-14F2-4934B92111EF}"/>
              </a:ext>
            </a:extLst>
          </p:cNvPr>
          <p:cNvSpPr txBox="1"/>
          <p:nvPr/>
        </p:nvSpPr>
        <p:spPr>
          <a:xfrm>
            <a:off x="5421101" y="3163502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3CF6292-13DA-CE76-DC41-D39E564B86BF}"/>
              </a:ext>
            </a:extLst>
          </p:cNvPr>
          <p:cNvSpPr txBox="1"/>
          <p:nvPr/>
        </p:nvSpPr>
        <p:spPr>
          <a:xfrm>
            <a:off x="133774" y="1325783"/>
            <a:ext cx="12058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pel</a:t>
            </a:r>
            <a:r>
              <a:rPr lang="es-ES" sz="2700" dirty="0">
                <a:latin typeface="Comic Sans MS" panose="030F0702030302020204" pitchFamily="66" charset="0"/>
              </a:rPr>
              <a:t> sistema                           (</a:t>
            </a:r>
            <a:r>
              <a:rPr lang="es-ES" sz="2700" dirty="0" err="1">
                <a:latin typeface="Comic Sans MS" panose="030F0702030302020204" pitchFamily="66" charset="0"/>
              </a:rPr>
              <a:t>ordre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d’incògnites</a:t>
            </a:r>
            <a:r>
              <a:rPr lang="es-ES" sz="2700" dirty="0">
                <a:latin typeface="Comic Sans MS" panose="030F0702030302020204" pitchFamily="66" charset="0"/>
              </a:rPr>
              <a:t>: x, y z)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1041193" y="296146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0  3  6  4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-1  1 -2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C2B096E3-9ADA-4A22-135C-DBF688E4537A}"/>
              </a:ext>
            </a:extLst>
          </p:cNvPr>
          <p:cNvSpPr txBox="1"/>
          <p:nvPr/>
        </p:nvSpPr>
        <p:spPr>
          <a:xfrm>
            <a:off x="2855283" y="313039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E8514DD5-DA92-46A1-547A-79862E585C22}"/>
              </a:ext>
            </a:extLst>
          </p:cNvPr>
          <p:cNvCxnSpPr>
            <a:cxnSpLocks/>
          </p:cNvCxnSpPr>
          <p:nvPr/>
        </p:nvCxnSpPr>
        <p:spPr>
          <a:xfrm>
            <a:off x="8196271" y="35907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C085E08-4952-65C2-0749-40ABBB9568E6}"/>
              </a:ext>
            </a:extLst>
          </p:cNvPr>
          <p:cNvSpPr txBox="1"/>
          <p:nvPr/>
        </p:nvSpPr>
        <p:spPr>
          <a:xfrm>
            <a:off x="8154580" y="3177232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20A6EF2F-D2E5-491F-315C-8C13B5D1A480}"/>
              </a:ext>
            </a:extLst>
          </p:cNvPr>
          <p:cNvSpPr txBox="1"/>
          <p:nvPr/>
        </p:nvSpPr>
        <p:spPr>
          <a:xfrm>
            <a:off x="10707362" y="3298772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A2EBAF4-B7AC-4E69-7389-8D19BF406D15}"/>
              </a:ext>
            </a:extLst>
          </p:cNvPr>
          <p:cNvSpPr txBox="1"/>
          <p:nvPr/>
        </p:nvSpPr>
        <p:spPr>
          <a:xfrm>
            <a:off x="4067969" y="589544"/>
            <a:ext cx="34613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x +  4z = -1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3y + 6z = 4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-x + y -2z = 3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1" name="Abrir llave 70">
            <a:extLst>
              <a:ext uri="{FF2B5EF4-FFF2-40B4-BE49-F238E27FC236}">
                <a16:creationId xmlns:a16="http://schemas.microsoft.com/office/drawing/2014/main" id="{A0B56025-6E88-B6AA-6B01-F201F6E2DBA3}"/>
              </a:ext>
            </a:extLst>
          </p:cNvPr>
          <p:cNvSpPr/>
          <p:nvPr/>
        </p:nvSpPr>
        <p:spPr>
          <a:xfrm>
            <a:off x="4542517" y="1107369"/>
            <a:ext cx="167133" cy="1058452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/>
          <p:cNvCxnSpPr/>
          <p:nvPr/>
        </p:nvCxnSpPr>
        <p:spPr>
          <a:xfrm>
            <a:off x="2340298" y="2965092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3799139" y="300443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5291356" y="301232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4" name="Conector recto 73"/>
          <p:cNvCxnSpPr/>
          <p:nvPr/>
        </p:nvCxnSpPr>
        <p:spPr>
          <a:xfrm>
            <a:off x="4903683" y="3009253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3587644" y="299772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0  3  6  4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0  1  2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3CCC53B4-06CC-00A2-1996-35F90372DB51}"/>
              </a:ext>
            </a:extLst>
          </p:cNvPr>
          <p:cNvCxnSpPr>
            <a:cxnSpLocks/>
          </p:cNvCxnSpPr>
          <p:nvPr/>
        </p:nvCxnSpPr>
        <p:spPr>
          <a:xfrm>
            <a:off x="5782381" y="3363557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CuadroTexto 76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6276133" y="300869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0  1  2   2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0  3  6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Abrir corchete 77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6491910" y="300596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Cerrar corchete 78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7984127" y="3013852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0" name="Conector recto 79"/>
          <p:cNvCxnSpPr/>
          <p:nvPr/>
        </p:nvCxnSpPr>
        <p:spPr>
          <a:xfrm>
            <a:off x="7596454" y="3010776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D40C58FE-FF0F-8328-BA1B-28CDFE715563}"/>
              </a:ext>
            </a:extLst>
          </p:cNvPr>
          <p:cNvSpPr/>
          <p:nvPr/>
        </p:nvSpPr>
        <p:spPr>
          <a:xfrm>
            <a:off x="9144362" y="3001357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AC0E456B-A500-8B2F-D6B2-EC067DD48584}"/>
              </a:ext>
            </a:extLst>
          </p:cNvPr>
          <p:cNvSpPr/>
          <p:nvPr/>
        </p:nvSpPr>
        <p:spPr>
          <a:xfrm>
            <a:off x="10636579" y="3009247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/>
          <p:cNvCxnSpPr/>
          <p:nvPr/>
        </p:nvCxnSpPr>
        <p:spPr>
          <a:xfrm>
            <a:off x="10190071" y="3004403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E1F200B5-53D6-A3C5-ED7A-B0D7CB6FA350}"/>
              </a:ext>
            </a:extLst>
          </p:cNvPr>
          <p:cNvSpPr txBox="1"/>
          <p:nvPr/>
        </p:nvSpPr>
        <p:spPr>
          <a:xfrm>
            <a:off x="8964622" y="3008698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0  4  -1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0  1  2   2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0 -2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5" name="Cerrar corchete 84">
            <a:extLst>
              <a:ext uri="{FF2B5EF4-FFF2-40B4-BE49-F238E27FC236}">
                <a16:creationId xmlns:a16="http://schemas.microsoft.com/office/drawing/2014/main" id="{A4D7FD36-036B-C657-970E-9A730A6FDC37}"/>
              </a:ext>
            </a:extLst>
          </p:cNvPr>
          <p:cNvSpPr/>
          <p:nvPr/>
        </p:nvSpPr>
        <p:spPr>
          <a:xfrm rot="5400000">
            <a:off x="9655556" y="3717027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F89D8936-02D7-5D40-1795-B9CFD22AD54A}"/>
              </a:ext>
            </a:extLst>
          </p:cNvPr>
          <p:cNvSpPr txBox="1"/>
          <p:nvPr/>
        </p:nvSpPr>
        <p:spPr>
          <a:xfrm>
            <a:off x="8674814" y="4265558"/>
            <a:ext cx="174919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35171889-E7E4-4128-25BA-C0612EAB7F27}"/>
              </a:ext>
            </a:extLst>
          </p:cNvPr>
          <p:cNvSpPr/>
          <p:nvPr/>
        </p:nvSpPr>
        <p:spPr>
          <a:xfrm>
            <a:off x="9215146" y="3775389"/>
            <a:ext cx="1421434" cy="4238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2"/>
          <p:cNvSpPr/>
          <p:nvPr/>
        </p:nvSpPr>
        <p:spPr>
          <a:xfrm>
            <a:off x="10265803" y="3799062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16" name="Conector recto de flecha 15"/>
          <p:cNvCxnSpPr/>
          <p:nvPr/>
        </p:nvCxnSpPr>
        <p:spPr>
          <a:xfrm flipV="1">
            <a:off x="10446557" y="4199253"/>
            <a:ext cx="0" cy="106267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7776038" y="5261930"/>
            <a:ext cx="267051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3999044" y="5007728"/>
            <a:ext cx="45541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incompatible,</a:t>
            </a:r>
          </a:p>
          <a:p>
            <a:r>
              <a:rPr lang="es-ES" sz="2800">
                <a:solidFill>
                  <a:srgbClr val="FF0000"/>
                </a:solidFill>
                <a:latin typeface="Comic Sans MS" panose="030F0702030302020204" pitchFamily="66" charset="0"/>
              </a:rPr>
              <a:t>sense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solució</a:t>
            </a:r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10424011" y="4550813"/>
            <a:ext cx="1336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/>
                </a:solidFill>
                <a:latin typeface="Comic Sans MS" panose="030F0702030302020204" pitchFamily="66" charset="0"/>
              </a:rPr>
              <a:t>( ≠ 0 )        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3952819" y="5991095"/>
            <a:ext cx="52623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latin typeface="Comic Sans MS" panose="030F0702030302020204" pitchFamily="66" charset="0"/>
              </a:rPr>
              <a:t>darrera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equació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és</a:t>
            </a:r>
            <a:r>
              <a:rPr lang="es-ES" sz="2800">
                <a:latin typeface="Comic Sans MS" panose="030F0702030302020204" pitchFamily="66" charset="0"/>
              </a:rPr>
              <a:t>:   0 </a:t>
            </a:r>
            <a:r>
              <a:rPr lang="es-ES" sz="2800" dirty="0">
                <a:latin typeface="Comic Sans MS" panose="030F0702030302020204" pitchFamily="66" charset="0"/>
              </a:rPr>
              <a:t>= -2 !!)       </a:t>
            </a:r>
          </a:p>
        </p:txBody>
      </p:sp>
    </p:spTree>
    <p:extLst>
      <p:ext uri="{BB962C8B-B14F-4D97-AF65-F5344CB8AC3E}">
        <p14:creationId xmlns:p14="http://schemas.microsoft.com/office/powerpoint/2010/main" val="296072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13" grpId="0" animBg="1"/>
      <p:bldP spid="88" grpId="0"/>
      <p:bldP spid="89" grpId="0"/>
      <p:bldP spid="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994408"/>
            <a:ext cx="120627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</a:t>
            </a:r>
            <a:r>
              <a:rPr lang="es-ES" sz="2700" dirty="0" err="1">
                <a:latin typeface="Comic Sans MS" panose="030F0702030302020204" pitchFamily="66" charset="0"/>
              </a:rPr>
              <a:t>Seguim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suposant</a:t>
            </a:r>
            <a:r>
              <a:rPr lang="es-ES" sz="2700" dirty="0">
                <a:latin typeface="Comic Sans MS" panose="030F0702030302020204" pitchFamily="66" charset="0"/>
              </a:rPr>
              <a:t> que el sistema </a:t>
            </a:r>
            <a:r>
              <a:rPr lang="es-ES" sz="2700" dirty="0" err="1">
                <a:latin typeface="Comic Sans MS" panose="030F0702030302020204" pitchFamily="66" charset="0"/>
              </a:rPr>
              <a:t>és</a:t>
            </a:r>
            <a:r>
              <a:rPr lang="es-ES" sz="2700" dirty="0">
                <a:latin typeface="Comic Sans MS" panose="030F0702030302020204" pitchFamily="66" charset="0"/>
              </a:rPr>
              <a:t> compatible i que </a:t>
            </a:r>
            <a:r>
              <a:rPr lang="es-ES" sz="2700" dirty="0" err="1">
                <a:latin typeface="Comic Sans MS" panose="030F0702030302020204" pitchFamily="66" charset="0"/>
              </a:rPr>
              <a:t>volem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trobar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el </a:t>
            </a:r>
            <a:r>
              <a:rPr lang="es-ES" sz="2700" dirty="0" err="1">
                <a:latin typeface="Comic Sans MS" panose="030F0702030302020204" pitchFamily="66" charset="0"/>
              </a:rPr>
              <a:t>seu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2357629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 </a:t>
            </a:r>
            <a:r>
              <a:rPr lang="es-ES" sz="2700" dirty="0">
                <a:latin typeface="Comic Sans MS" panose="030F0702030302020204" pitchFamily="66" charset="0"/>
              </a:rPr>
              <a:t>A partir de les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files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nul∙les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de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(C|D)  </a:t>
            </a:r>
            <a:r>
              <a:rPr lang="es-ES" sz="2700" dirty="0" err="1">
                <a:latin typeface="Comic Sans MS" panose="030F0702030302020204" pitchFamily="66" charset="0"/>
              </a:rPr>
              <a:t>escriurem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equacions</a:t>
            </a:r>
            <a:r>
              <a:rPr lang="es-ES" sz="2700" dirty="0">
                <a:latin typeface="Comic Sans MS" panose="030F0702030302020204" pitchFamily="66" charset="0"/>
              </a:rPr>
              <a:t> del sistema, </a:t>
            </a:r>
            <a:r>
              <a:rPr lang="es-ES" sz="2700" dirty="0" err="1">
                <a:latin typeface="Comic Sans MS" panose="030F0702030302020204" pitchFamily="66" charset="0"/>
              </a:rPr>
              <a:t>passant</a:t>
            </a:r>
            <a:r>
              <a:rPr lang="es-ES" sz="2700" dirty="0">
                <a:latin typeface="Comic Sans MS" panose="030F0702030302020204" pitchFamily="66" charset="0"/>
              </a:rPr>
              <a:t> a la </a:t>
            </a:r>
            <a:r>
              <a:rPr lang="es-ES" sz="2700" dirty="0" err="1">
                <a:latin typeface="Comic Sans MS" panose="030F0702030302020204" pitchFamily="66" charset="0"/>
              </a:rPr>
              <a:t>part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>
                <a:latin typeface="Comic Sans MS" panose="030F0702030302020204" pitchFamily="66" charset="0"/>
              </a:rPr>
              <a:t>dels </a:t>
            </a:r>
            <a:r>
              <a:rPr lang="es-ES" sz="2700" dirty="0">
                <a:latin typeface="Comic Sans MS" panose="030F0702030302020204" pitchFamily="66" charset="0"/>
              </a:rPr>
              <a:t>termes </a:t>
            </a:r>
            <a:r>
              <a:rPr lang="es-ES" sz="2700" dirty="0" err="1">
                <a:latin typeface="Comic Sans MS" panose="030F0702030302020204" pitchFamily="66" charset="0"/>
              </a:rPr>
              <a:t>independents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-</a:t>
            </a:r>
            <a:r>
              <a:rPr lang="es-ES" sz="2700" dirty="0" err="1">
                <a:latin typeface="Comic Sans MS" panose="030F0702030302020204" pitchFamily="66" charset="0"/>
              </a:rPr>
              <a:t>canviant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llavors</a:t>
            </a:r>
            <a:r>
              <a:rPr lang="es-ES" sz="2700" dirty="0">
                <a:latin typeface="Comic Sans MS" panose="030F0702030302020204" pitchFamily="66" charset="0"/>
              </a:rPr>
              <a:t> el signe-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sumands</a:t>
            </a:r>
            <a:r>
              <a:rPr lang="es-ES" sz="2700" dirty="0">
                <a:latin typeface="Comic Sans MS" panose="030F0702030302020204" pitchFamily="66" charset="0"/>
              </a:rPr>
              <a:t> de les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incògnites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secundàries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(les que </a:t>
            </a:r>
            <a:r>
              <a:rPr lang="es-ES" sz="2700" b="1" dirty="0">
                <a:latin typeface="Comic Sans MS" panose="030F0702030302020204" pitchFamily="66" charset="0"/>
              </a:rPr>
              <a:t>no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corresponen</a:t>
            </a:r>
            <a:r>
              <a:rPr lang="es-ES" sz="2700" dirty="0">
                <a:latin typeface="Comic Sans MS" panose="030F0702030302020204" pitchFamily="66" charset="0"/>
              </a:rPr>
              <a:t> a les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</a:t>
            </a:r>
            <a:r>
              <a:rPr lang="es-ES" sz="2700" dirty="0">
                <a:latin typeface="Comic Sans MS" panose="030F0702030302020204" pitchFamily="66" charset="0"/>
              </a:rPr>
              <a:t> es </a:t>
            </a:r>
            <a:r>
              <a:rPr lang="es-ES" sz="2700" dirty="0" err="1">
                <a:latin typeface="Comic Sans MS" panose="030F0702030302020204" pitchFamily="66" charset="0"/>
              </a:rPr>
              <a:t>troben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pivots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7391" y="4551847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Així</a:t>
            </a:r>
            <a:r>
              <a:rPr lang="es-ES" sz="2700" dirty="0">
                <a:latin typeface="Comic Sans MS" panose="030F0702030302020204" pitchFamily="66" charset="0"/>
              </a:rPr>
              <a:t>, les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incògnites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principals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(les no </a:t>
            </a:r>
            <a:r>
              <a:rPr lang="es-ES" sz="2700" dirty="0" err="1">
                <a:latin typeface="Comic Sans MS" panose="030F0702030302020204" pitchFamily="66" charset="0"/>
              </a:rPr>
              <a:t>secundàries</a:t>
            </a:r>
            <a:r>
              <a:rPr lang="es-ES" sz="2700" dirty="0">
                <a:latin typeface="Comic Sans MS" panose="030F0702030302020204" pitchFamily="66" charset="0"/>
              </a:rPr>
              <a:t>) es poden </a:t>
            </a:r>
            <a:r>
              <a:rPr lang="es-ES" sz="2700" dirty="0" err="1">
                <a:latin typeface="Comic Sans MS" panose="030F0702030302020204" pitchFamily="66" charset="0"/>
              </a:rPr>
              <a:t>obtenir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-en </a:t>
            </a:r>
            <a:r>
              <a:rPr lang="es-ES" sz="2700" dirty="0" err="1">
                <a:latin typeface="Comic Sans MS" panose="030F0702030302020204" pitchFamily="66" charset="0"/>
              </a:rPr>
              <a:t>funció</a:t>
            </a:r>
            <a:r>
              <a:rPr lang="es-ES" sz="2700" dirty="0">
                <a:latin typeface="Comic Sans MS" panose="030F0702030302020204" pitchFamily="66" charset="0"/>
              </a:rPr>
              <a:t> de les </a:t>
            </a:r>
            <a:r>
              <a:rPr lang="es-ES" sz="2700" dirty="0" err="1">
                <a:latin typeface="Comic Sans MS" panose="030F0702030302020204" pitchFamily="66" charset="0"/>
              </a:rPr>
              <a:t>secundàries</a:t>
            </a:r>
            <a:r>
              <a:rPr lang="es-ES" sz="2700" dirty="0">
                <a:latin typeface="Comic Sans MS" panose="030F0702030302020204" pitchFamily="66" charset="0"/>
              </a:rPr>
              <a:t>- per un </a:t>
            </a:r>
            <a:r>
              <a:rPr lang="es-ES" sz="2700" dirty="0" err="1"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i="1" dirty="0" err="1">
                <a:latin typeface="Comic Sans MS" panose="030F0702030302020204" pitchFamily="66" charset="0"/>
              </a:rPr>
              <a:t>substitució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regressiva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és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: primer es </a:t>
            </a:r>
            <a:r>
              <a:rPr lang="es-ES" sz="2700" dirty="0" err="1">
                <a:latin typeface="Comic Sans MS" panose="030F0702030302020204" pitchFamily="66" charset="0"/>
              </a:rPr>
              <a:t>troba</a:t>
            </a:r>
            <a:r>
              <a:rPr lang="es-ES" sz="2700" dirty="0">
                <a:latin typeface="Comic Sans MS" panose="030F0702030302020204" pitchFamily="66" charset="0"/>
              </a:rPr>
              <a:t> el valor de </a:t>
            </a:r>
            <a:r>
              <a:rPr lang="es-ES" sz="2700" dirty="0" err="1">
                <a:latin typeface="Comic Sans MS" panose="030F0702030302020204" pitchFamily="66" charset="0"/>
              </a:rPr>
              <a:t>l’última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incògnita</a:t>
            </a:r>
            <a:r>
              <a:rPr lang="es-ES" sz="2700" dirty="0">
                <a:latin typeface="Comic Sans MS" panose="030F0702030302020204" pitchFamily="66" charset="0"/>
              </a:rPr>
              <a:t> principal, </a:t>
            </a:r>
            <a:r>
              <a:rPr lang="es-ES" sz="2700" dirty="0" err="1">
                <a:latin typeface="Comic Sans MS" panose="030F0702030302020204" pitchFamily="66" charset="0"/>
              </a:rPr>
              <a:t>després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el de </a:t>
            </a:r>
            <a:r>
              <a:rPr lang="es-ES" sz="2700" dirty="0" err="1">
                <a:latin typeface="Comic Sans MS" panose="030F0702030302020204" pitchFamily="66" charset="0"/>
              </a:rPr>
              <a:t>l’anterior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incògnita</a:t>
            </a:r>
            <a:r>
              <a:rPr lang="es-ES" sz="2700" dirty="0">
                <a:latin typeface="Comic Sans MS" panose="030F0702030302020204" pitchFamily="66" charset="0"/>
              </a:rPr>
              <a:t> principal, etc.</a:t>
            </a:r>
          </a:p>
        </p:txBody>
      </p:sp>
    </p:spTree>
    <p:extLst>
      <p:ext uri="{BB962C8B-B14F-4D97-AF65-F5344CB8AC3E}">
        <p14:creationId xmlns:p14="http://schemas.microsoft.com/office/powerpoint/2010/main" val="406665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0B6DA-60A5-7558-4986-AD25C272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307729" y="1122848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A cada </a:t>
            </a:r>
            <a:r>
              <a:rPr lang="es-ES" sz="2700" dirty="0" err="1">
                <a:latin typeface="Comic Sans MS" panose="030F0702030302020204" pitchFamily="66" charset="0"/>
              </a:rPr>
              <a:t>incògnita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secundària</a:t>
            </a:r>
            <a:r>
              <a:rPr lang="es-ES" sz="2700" dirty="0">
                <a:latin typeface="Comic Sans MS" panose="030F0702030302020204" pitchFamily="66" charset="0"/>
              </a:rPr>
              <a:t> se li </a:t>
            </a:r>
            <a:r>
              <a:rPr lang="es-ES" sz="2700" dirty="0" err="1">
                <a:latin typeface="Comic Sans MS" panose="030F0702030302020204" pitchFamily="66" charset="0"/>
              </a:rPr>
              <a:t>pot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assignar</a:t>
            </a:r>
            <a:r>
              <a:rPr lang="es-ES" sz="2700" dirty="0">
                <a:latin typeface="Comic Sans MS" panose="030F0702030302020204" pitchFamily="66" charset="0"/>
              </a:rPr>
              <a:t> el valor de K que es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vulgui</a:t>
            </a:r>
            <a:r>
              <a:rPr lang="es-ES" sz="2700" dirty="0">
                <a:latin typeface="Comic Sans MS" panose="030F0702030302020204" pitchFamily="66" charset="0"/>
              </a:rPr>
              <a:t> (per </a:t>
            </a:r>
            <a:r>
              <a:rPr lang="es-ES" sz="2700" dirty="0" err="1">
                <a:latin typeface="Comic Sans MS" panose="030F0702030302020204" pitchFamily="66" charset="0"/>
              </a:rPr>
              <a:t>això</a:t>
            </a:r>
            <a:r>
              <a:rPr lang="es-ES" sz="2700" dirty="0">
                <a:latin typeface="Comic Sans MS" panose="030F0702030302020204" pitchFamily="66" charset="0"/>
              </a:rPr>
              <a:t> se les </a:t>
            </a:r>
            <a:r>
              <a:rPr lang="es-ES" sz="2700" dirty="0" err="1">
                <a:latin typeface="Comic Sans MS" panose="030F0702030302020204" pitchFamily="66" charset="0"/>
              </a:rPr>
              <a:t>anomena</a:t>
            </a:r>
            <a:r>
              <a:rPr lang="es-ES" sz="2700" dirty="0">
                <a:latin typeface="Comic Sans MS" panose="030F0702030302020204" pitchFamily="66" charset="0"/>
              </a:rPr>
              <a:t> també </a:t>
            </a:r>
            <a:r>
              <a:rPr lang="es-ES" sz="2700" i="1" dirty="0" err="1">
                <a:latin typeface="Comic Sans MS" panose="030F0702030302020204" pitchFamily="66" charset="0"/>
              </a:rPr>
              <a:t>paràmetres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</a:rPr>
              <a:t>però</a:t>
            </a:r>
            <a:r>
              <a:rPr lang="es-ES" sz="2700" dirty="0">
                <a:latin typeface="Comic Sans MS" panose="030F0702030302020204" pitchFamily="66" charset="0"/>
              </a:rPr>
              <a:t> el valor de cada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incògnita</a:t>
            </a:r>
            <a:r>
              <a:rPr lang="es-ES" sz="2700" dirty="0">
                <a:latin typeface="Comic Sans MS" panose="030F0702030302020204" pitchFamily="66" charset="0"/>
              </a:rPr>
              <a:t> principal </a:t>
            </a:r>
            <a:r>
              <a:rPr lang="es-ES" sz="2700" dirty="0" err="1">
                <a:latin typeface="Comic Sans MS" panose="030F0702030302020204" pitchFamily="66" charset="0"/>
              </a:rPr>
              <a:t>vindrà</a:t>
            </a:r>
            <a:r>
              <a:rPr lang="es-ES" sz="2700" dirty="0">
                <a:latin typeface="Comic Sans MS" panose="030F0702030302020204" pitchFamily="66" charset="0"/>
              </a:rPr>
              <a:t> ja </a:t>
            </a:r>
            <a:r>
              <a:rPr lang="es-ES" sz="2700" dirty="0" err="1">
                <a:latin typeface="Comic Sans MS" panose="030F0702030302020204" pitchFamily="66" charset="0"/>
              </a:rPr>
              <a:t>fixat</a:t>
            </a:r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latin typeface="Comic Sans MS" panose="030F0702030302020204" pitchFamily="66" charset="0"/>
              </a:rPr>
              <a:t>aquells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valors</a:t>
            </a:r>
            <a:r>
              <a:rPr lang="es-ES" sz="2700" dirty="0">
                <a:latin typeface="Comic Sans MS" panose="030F0702030302020204" pitchFamily="66" charset="0"/>
              </a:rPr>
              <a:t> de les </a:t>
            </a:r>
            <a:r>
              <a:rPr lang="es-ES" sz="2700" dirty="0" err="1">
                <a:latin typeface="Comic Sans MS" panose="030F0702030302020204" pitchFamily="66" charset="0"/>
              </a:rPr>
              <a:t>incògnites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secundàries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D147CAF9-4CA3-25D6-DF84-5CF6A0C8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398583" y="3165594"/>
            <a:ext cx="1206276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u="sng" dirty="0" err="1">
                <a:latin typeface="Comic Sans MS" panose="030F0702030302020204" pitchFamily="66" charset="0"/>
              </a:rPr>
              <a:t>Observació</a:t>
            </a:r>
            <a:r>
              <a:rPr lang="es-ES" sz="2700" dirty="0">
                <a:latin typeface="Comic Sans MS" panose="030F0702030302020204" pitchFamily="66" charset="0"/>
              </a:rPr>
              <a:t>. El </a:t>
            </a:r>
            <a:r>
              <a:rPr lang="es-ES" sz="2700" dirty="0" err="1"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substitució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regressiva</a:t>
            </a:r>
            <a:r>
              <a:rPr lang="es-ES" sz="2700" dirty="0">
                <a:latin typeface="Comic Sans MS" panose="030F0702030302020204" pitchFamily="66" charset="0"/>
              </a:rPr>
              <a:t> se simplifica </a:t>
            </a:r>
            <a:r>
              <a:rPr lang="es-ES" sz="2700" dirty="0" err="1">
                <a:latin typeface="Comic Sans MS" panose="030F0702030302020204" pitchFamily="66" charset="0"/>
              </a:rPr>
              <a:t>molt</a:t>
            </a:r>
            <a:r>
              <a:rPr lang="es-ES" sz="2700" dirty="0">
                <a:latin typeface="Comic Sans MS" panose="030F0702030302020204" pitchFamily="66" charset="0"/>
              </a:rPr>
              <a:t> en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cas que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sigui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</a:t>
            </a:r>
            <a:r>
              <a:rPr lang="es-ES" sz="2700" b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r>
              <a:rPr lang="es-ES" sz="2700" dirty="0">
                <a:latin typeface="Comic Sans MS" panose="030F0702030302020204" pitchFamily="66" charset="0"/>
              </a:rPr>
              <a:t> (de fet, el </a:t>
            </a:r>
            <a:r>
              <a:rPr lang="es-ES" sz="2700" dirty="0" err="1">
                <a:latin typeface="Comic Sans MS" panose="030F0702030302020204" pitchFamily="66" charset="0"/>
              </a:rPr>
              <a:t>terme</a:t>
            </a:r>
            <a:r>
              <a:rPr lang="es-ES" sz="2700" dirty="0">
                <a:latin typeface="Comic Sans MS" panose="030F0702030302020204" pitchFamily="66" charset="0"/>
              </a:rPr>
              <a:t> “</a:t>
            </a:r>
            <a:r>
              <a:rPr lang="es-ES" sz="2700" dirty="0" err="1">
                <a:latin typeface="Comic Sans MS" panose="030F0702030302020204" pitchFamily="66" charset="0"/>
              </a:rPr>
              <a:t>substitució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regressiva</a:t>
            </a:r>
            <a:r>
              <a:rPr lang="es-ES" sz="2700" dirty="0">
                <a:latin typeface="Comic Sans MS" panose="030F0702030302020204" pitchFamily="66" charset="0"/>
              </a:rPr>
              <a:t>” </a:t>
            </a:r>
            <a:r>
              <a:rPr lang="es-ES" sz="2700" dirty="0" err="1">
                <a:latin typeface="Comic Sans MS" panose="030F0702030302020204" pitchFamily="66" charset="0"/>
              </a:rPr>
              <a:t>perd</a:t>
            </a:r>
            <a:r>
              <a:rPr lang="es-ES" sz="2700" dirty="0">
                <a:latin typeface="Comic Sans MS" panose="030F0702030302020204" pitchFamily="66" charset="0"/>
              </a:rPr>
              <a:t> el </a:t>
            </a:r>
            <a:r>
              <a:rPr lang="es-ES" sz="2700" dirty="0" err="1">
                <a:latin typeface="Comic Sans MS" panose="030F0702030302020204" pitchFamily="66" charset="0"/>
              </a:rPr>
              <a:t>seu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sentit</a:t>
            </a:r>
            <a:r>
              <a:rPr lang="es-ES" sz="2700" dirty="0">
                <a:latin typeface="Comic Sans MS" panose="030F0702030302020204" pitchFamily="66" charset="0"/>
              </a:rPr>
              <a:t>). És una </a:t>
            </a:r>
            <a:r>
              <a:rPr lang="es-ES" sz="2700" dirty="0" err="1">
                <a:latin typeface="Comic Sans MS" panose="030F0702030302020204" pitchFamily="66" charset="0"/>
              </a:rPr>
              <a:t>variant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metodològica</a:t>
            </a:r>
            <a:r>
              <a:rPr lang="es-ES" sz="2700" dirty="0">
                <a:latin typeface="Comic Sans MS" panose="030F0702030302020204" pitchFamily="66" charset="0"/>
              </a:rPr>
              <a:t> que val la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pena no descartar </a:t>
            </a:r>
            <a:r>
              <a:rPr lang="es-ES" sz="2700" dirty="0" err="1">
                <a:latin typeface="Comic Sans MS" panose="030F0702030302020204" pitchFamily="66" charset="0"/>
              </a:rPr>
              <a:t>abans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d’hora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398583" y="5103674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En el </a:t>
            </a:r>
            <a:r>
              <a:rPr lang="es-ES" sz="2700" dirty="0" err="1">
                <a:latin typeface="Comic Sans MS" panose="030F0702030302020204" pitchFamily="66" charset="0"/>
              </a:rPr>
              <a:t>següent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 es </a:t>
            </a:r>
            <a:r>
              <a:rPr lang="es-ES" sz="2700" dirty="0" err="1">
                <a:latin typeface="Comic Sans MS" panose="030F0702030302020204" pitchFamily="66" charset="0"/>
              </a:rPr>
              <a:t>troba</a:t>
            </a:r>
            <a:r>
              <a:rPr lang="es-ES" sz="2700" dirty="0">
                <a:latin typeface="Comic Sans MS" panose="030F0702030302020204" pitchFamily="66" charset="0"/>
              </a:rPr>
              <a:t> el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utilitzant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substitució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regressiva</a:t>
            </a:r>
            <a:r>
              <a:rPr lang="es-ES" sz="2700" dirty="0">
                <a:latin typeface="Comic Sans MS" panose="030F0702030302020204" pitchFamily="66" charset="0"/>
              </a:rPr>
              <a:t>; i es torna a </a:t>
            </a:r>
            <a:r>
              <a:rPr lang="es-ES" sz="2700" dirty="0" err="1">
                <a:latin typeface="Comic Sans MS" panose="030F0702030302020204" pitchFamily="66" charset="0"/>
              </a:rPr>
              <a:t>trobar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aplicant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algunes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addicionals</a:t>
            </a:r>
            <a:r>
              <a:rPr lang="es-ES" sz="2700" dirty="0">
                <a:latin typeface="Comic Sans MS" panose="030F0702030302020204" pitchFamily="66" charset="0"/>
              </a:rPr>
              <a:t> sobre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la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C </a:t>
            </a:r>
            <a:r>
              <a:rPr lang="es-ES" sz="2700" dirty="0" err="1">
                <a:latin typeface="Comic Sans MS" panose="030F0702030302020204" pitchFamily="66" charset="0"/>
              </a:rPr>
              <a:t>fins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>
                <a:latin typeface="Comic Sans MS" panose="030F0702030302020204" pitchFamily="66" charset="0"/>
              </a:rPr>
              <a:t>a convertir-la </a:t>
            </a:r>
            <a:r>
              <a:rPr lang="es-ES" sz="2700" dirty="0">
                <a:latin typeface="Comic Sans MS" panose="030F0702030302020204" pitchFamily="66" charset="0"/>
              </a:rPr>
              <a:t>en </a:t>
            </a:r>
            <a:r>
              <a:rPr lang="es-ES" sz="2700" dirty="0" err="1"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2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9206ED1-22EE-1294-ABC4-FE06199DB9A5}"/>
              </a:ext>
            </a:extLst>
          </p:cNvPr>
          <p:cNvSpPr txBox="1"/>
          <p:nvPr/>
        </p:nvSpPr>
        <p:spPr>
          <a:xfrm>
            <a:off x="872032" y="3274304"/>
            <a:ext cx="1269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F66A92E-01D6-A169-40AD-EBC44D6FF2FF}"/>
              </a:ext>
            </a:extLst>
          </p:cNvPr>
          <p:cNvSpPr/>
          <p:nvPr/>
        </p:nvSpPr>
        <p:spPr>
          <a:xfrm>
            <a:off x="2143172" y="297223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6B3B167F-0B11-F30C-4A15-3744CB40815F}"/>
              </a:ext>
            </a:extLst>
          </p:cNvPr>
          <p:cNvSpPr/>
          <p:nvPr/>
        </p:nvSpPr>
        <p:spPr>
          <a:xfrm>
            <a:off x="3635389" y="298012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FF3D85A1-C46F-F532-E233-14C94D6CAF2E}"/>
              </a:ext>
            </a:extLst>
          </p:cNvPr>
          <p:cNvCxnSpPr>
            <a:cxnSpLocks/>
          </p:cNvCxnSpPr>
          <p:nvPr/>
        </p:nvCxnSpPr>
        <p:spPr>
          <a:xfrm>
            <a:off x="3781138" y="352034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4793795" y="35257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0E0F6AE-BFAC-715A-6618-4D8F1B3B1839}"/>
              </a:ext>
            </a:extLst>
          </p:cNvPr>
          <p:cNvSpPr txBox="1"/>
          <p:nvPr/>
        </p:nvSpPr>
        <p:spPr>
          <a:xfrm>
            <a:off x="4834790" y="3099973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C0C75A-42E6-13DA-0E3D-8233B8E0518C}"/>
              </a:ext>
            </a:extLst>
          </p:cNvPr>
          <p:cNvSpPr txBox="1"/>
          <p:nvPr/>
        </p:nvSpPr>
        <p:spPr>
          <a:xfrm>
            <a:off x="133774" y="1325783"/>
            <a:ext cx="120582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Pel sistema                               (</a:t>
            </a:r>
            <a:r>
              <a:rPr lang="es-ES" sz="2700" dirty="0" err="1">
                <a:latin typeface="Comic Sans MS" panose="030F0702030302020204" pitchFamily="66" charset="0"/>
              </a:rPr>
              <a:t>ordre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d’incògnites</a:t>
            </a:r>
            <a:r>
              <a:rPr lang="es-ES" sz="2700" dirty="0">
                <a:latin typeface="Comic Sans MS" panose="030F0702030302020204" pitchFamily="66" charset="0"/>
              </a:rPr>
              <a:t>: x, y z)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mirarem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primer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quantes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solucions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té: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1975257" y="293196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2  -1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3  0   1  2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-4  3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3778656" y="3116418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7449019" y="354664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7457259" y="312541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10146748" y="3222039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B78CA82C-C3E4-ECC7-A4C7-47DCAAD15B4B}"/>
              </a:ext>
            </a:extLst>
          </p:cNvPr>
          <p:cNvSpPr txBox="1"/>
          <p:nvPr/>
        </p:nvSpPr>
        <p:spPr>
          <a:xfrm>
            <a:off x="2347484" y="568512"/>
            <a:ext cx="34613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x +  2y - z = 0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3x + z = 2 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x - 4y + 3z = 2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1" name="Abrir llave 70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2844034" y="1118630"/>
            <a:ext cx="167133" cy="1058452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90C16B2-A457-8DD4-F973-7F72D8FFF653}"/>
              </a:ext>
            </a:extLst>
          </p:cNvPr>
          <p:cNvCxnSpPr/>
          <p:nvPr/>
        </p:nvCxnSpPr>
        <p:spPr>
          <a:xfrm>
            <a:off x="3274362" y="2935595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8583748" y="2924624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10075965" y="2932514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9629457" y="2927670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404008" y="2931965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2 -1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0 -6 4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5" name="Cerrar corchete 84">
            <a:extLst>
              <a:ext uri="{FF2B5EF4-FFF2-40B4-BE49-F238E27FC236}">
                <a16:creationId xmlns:a16="http://schemas.microsoft.com/office/drawing/2014/main" id="{D970C04E-6C2C-A88F-9AD7-448EEA0D4FFD}"/>
              </a:ext>
            </a:extLst>
          </p:cNvPr>
          <p:cNvSpPr/>
          <p:nvPr/>
        </p:nvSpPr>
        <p:spPr>
          <a:xfrm rot="5400000">
            <a:off x="9094942" y="3640294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8153141" y="4234484"/>
            <a:ext cx="174919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9C5F7C57-9BB2-3D68-B463-E0ED9344F3C5}"/>
              </a:ext>
            </a:extLst>
          </p:cNvPr>
          <p:cNvSpPr txBox="1"/>
          <p:nvPr/>
        </p:nvSpPr>
        <p:spPr>
          <a:xfrm>
            <a:off x="1265697" y="4743162"/>
            <a:ext cx="60628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compatible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indeterminat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infinites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solucions</a:t>
            </a:r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</p:txBody>
      </p:sp>
      <p:sp>
        <p:nvSpPr>
          <p:cNvPr id="2" name="Abrir corchete 1">
            <a:extLst>
              <a:ext uri="{FF2B5EF4-FFF2-40B4-BE49-F238E27FC236}">
                <a16:creationId xmlns:a16="http://schemas.microsoft.com/office/drawing/2014/main" id="{85FBABF7-74D7-BB04-7FD1-CC936390BA81}"/>
              </a:ext>
            </a:extLst>
          </p:cNvPr>
          <p:cNvSpPr/>
          <p:nvPr/>
        </p:nvSpPr>
        <p:spPr>
          <a:xfrm>
            <a:off x="5703362" y="2982624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4D230517-A059-239C-DA57-A53697311AEC}"/>
              </a:ext>
            </a:extLst>
          </p:cNvPr>
          <p:cNvSpPr/>
          <p:nvPr/>
        </p:nvSpPr>
        <p:spPr>
          <a:xfrm>
            <a:off x="7195579" y="299051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0BED5F5D-C803-0856-EE93-6CE9877044FC}"/>
              </a:ext>
            </a:extLst>
          </p:cNvPr>
          <p:cNvCxnSpPr/>
          <p:nvPr/>
        </p:nvCxnSpPr>
        <p:spPr>
          <a:xfrm>
            <a:off x="6807906" y="2987438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00F87EB0-6109-59C5-4FD6-0038F46BD7F6}"/>
              </a:ext>
            </a:extLst>
          </p:cNvPr>
          <p:cNvSpPr txBox="1"/>
          <p:nvPr/>
        </p:nvSpPr>
        <p:spPr>
          <a:xfrm>
            <a:off x="5538752" y="296159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2  -1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0 -6  4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0 -6  4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EA66A45-82AE-AED7-0B90-2495089FC412}"/>
              </a:ext>
            </a:extLst>
          </p:cNvPr>
          <p:cNvSpPr/>
          <p:nvPr/>
        </p:nvSpPr>
        <p:spPr>
          <a:xfrm>
            <a:off x="8646067" y="3738478"/>
            <a:ext cx="1429898" cy="35069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D49ACB1-D968-211F-E0AF-8720C5DAFAE8}"/>
              </a:ext>
            </a:extLst>
          </p:cNvPr>
          <p:cNvCxnSpPr/>
          <p:nvPr/>
        </p:nvCxnSpPr>
        <p:spPr>
          <a:xfrm flipH="1">
            <a:off x="7266362" y="5175945"/>
            <a:ext cx="267051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81088EC-8D21-2C03-7DD6-1167844EF895}"/>
              </a:ext>
            </a:extLst>
          </p:cNvPr>
          <p:cNvCxnSpPr/>
          <p:nvPr/>
        </p:nvCxnSpPr>
        <p:spPr>
          <a:xfrm flipV="1">
            <a:off x="9935279" y="4114630"/>
            <a:ext cx="0" cy="106267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178777" y="5953919"/>
            <a:ext cx="12058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Anem ara a trobar el </a:t>
            </a:r>
            <a:r>
              <a:rPr lang="es-ES" sz="2700" dirty="0" err="1">
                <a:latin typeface="Comic Sans MS" panose="030F0702030302020204" pitchFamily="66" charset="0"/>
              </a:rPr>
              <a:t>seu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latin typeface="Comic Sans MS" panose="030F0702030302020204" pitchFamily="66" charset="0"/>
              </a:rPr>
              <a:t> a partir de (C|D) : 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10015672" y="4275613"/>
            <a:ext cx="2176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 = 0;</a:t>
            </a:r>
          </a:p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rang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(C) = 2 &lt; 3 )        </a:t>
            </a:r>
          </a:p>
        </p:txBody>
      </p:sp>
    </p:spTree>
    <p:extLst>
      <p:ext uri="{BB962C8B-B14F-4D97-AF65-F5344CB8AC3E}">
        <p14:creationId xmlns:p14="http://schemas.microsoft.com/office/powerpoint/2010/main" val="37508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6" grpId="0" animBg="1"/>
      <p:bldP spid="20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65365" y="1326276"/>
            <a:ext cx="11661269" cy="2543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●Recordar </a:t>
            </a:r>
            <a:r>
              <a:rPr lang="es-ES" sz="2700" dirty="0" err="1">
                <a:latin typeface="Comic Sans MS" panose="030F0702030302020204" pitchFamily="66" charset="0"/>
              </a:rPr>
              <a:t>breument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 no, i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r>
              <a:rPr lang="es-ES" sz="2700" dirty="0">
                <a:latin typeface="Comic Sans MS" panose="030F0702030302020204" pitchFamily="66" charset="0"/>
              </a:rPr>
              <a:t>I genera-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litzar</a:t>
            </a:r>
            <a:r>
              <a:rPr lang="es-ES" sz="2700" dirty="0">
                <a:latin typeface="Comic Sans MS" panose="030F0702030302020204" pitchFamily="66" charset="0"/>
              </a:rPr>
              <a:t>-los </a:t>
            </a:r>
            <a:r>
              <a:rPr lang="es-ES" sz="2700" dirty="0" err="1">
                <a:latin typeface="Comic Sans MS" panose="030F0702030302020204" pitchFamily="66" charset="0"/>
              </a:rPr>
              <a:t>convenientement</a:t>
            </a:r>
            <a:r>
              <a:rPr lang="es-ES" sz="2700" dirty="0">
                <a:latin typeface="Comic Sans MS" panose="030F0702030302020204" pitchFamily="66" charset="0"/>
              </a:rPr>
              <a:t> en termes de les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columnes</a:t>
            </a:r>
            <a:r>
              <a:rPr lang="es-ES" sz="2700" i="1" dirty="0">
                <a:latin typeface="Comic Sans MS" panose="030F0702030302020204" pitchFamily="66" charset="0"/>
              </a:rPr>
              <a:t>: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-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 no, i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265365" y="4052109"/>
            <a:ext cx="11989304" cy="2673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●Presentar 2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utilitats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matemàtiques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del </a:t>
            </a:r>
            <a:r>
              <a:rPr lang="es-ES" sz="2700" i="1" dirty="0" err="1">
                <a:solidFill>
                  <a:schemeClr val="tx2"/>
                </a:solidFill>
                <a:latin typeface="Comic Sans MS" panose="030F0702030302020204" pitchFamily="66" charset="0"/>
              </a:rPr>
              <a:t>mètode</a:t>
            </a:r>
            <a:r>
              <a:rPr lang="es-ES" sz="2700" i="1" dirty="0">
                <a:solidFill>
                  <a:schemeClr val="tx2"/>
                </a:solidFill>
                <a:latin typeface="Comic Sans MS" panose="030F0702030302020204" pitchFamily="66" charset="0"/>
              </a:rPr>
              <a:t> de Gauss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entès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de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forma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àmplia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com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l’obtenció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aplicació</a:t>
            </a:r>
            <a:endParaRPr lang="es-ES" sz="27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successiva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sobre una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donada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d’operacions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amb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èmfasi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en el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tipus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d’operacions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i 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permeses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en cada cas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Aquestes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utilitats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són:  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59D999D-3C56-7420-D286-E2B1899008A1}"/>
              </a:ext>
            </a:extLst>
          </p:cNvPr>
          <p:cNvSpPr txBox="1">
            <a:spLocks/>
          </p:cNvSpPr>
          <p:nvPr/>
        </p:nvSpPr>
        <p:spPr>
          <a:xfrm>
            <a:off x="467031" y="323595"/>
            <a:ext cx="11257935" cy="7937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err="1">
                <a:solidFill>
                  <a:srgbClr val="7030A0"/>
                </a:solidFill>
              </a:rPr>
              <a:t>Els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objectius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8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319167" y="1381488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 =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1774575" y="1175723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3266792" y="1183613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2820284" y="1178769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594835" y="1183064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2 -1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0 -6 4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4469484" y="864527"/>
            <a:ext cx="483710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incògnites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principals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y</a:t>
            </a:r>
          </a:p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incògnita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secundària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z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4" name="Elipse 33"/>
          <p:cNvSpPr/>
          <p:nvPr/>
        </p:nvSpPr>
        <p:spPr>
          <a:xfrm>
            <a:off x="2152066" y="1617010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7" name="Elipse 36"/>
          <p:cNvSpPr/>
          <p:nvPr/>
        </p:nvSpPr>
        <p:spPr>
          <a:xfrm>
            <a:off x="1763692" y="1202809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V="1">
            <a:off x="3562814" y="1381488"/>
            <a:ext cx="756499" cy="30490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3562814" y="1795690"/>
            <a:ext cx="2300104" cy="118111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6184865" y="2574154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x + 2y = z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-6y = 2 – 4z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6184865" y="2657847"/>
            <a:ext cx="159290" cy="805308"/>
          </a:xfrm>
          <a:prstGeom prst="leftBrac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lecha abajo 25"/>
          <p:cNvSpPr/>
          <p:nvPr/>
        </p:nvSpPr>
        <p:spPr>
          <a:xfrm>
            <a:off x="6804282" y="1795689"/>
            <a:ext cx="319587" cy="80193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28" name="Conector recto de flecha 27"/>
          <p:cNvCxnSpPr/>
          <p:nvPr/>
        </p:nvCxnSpPr>
        <p:spPr>
          <a:xfrm>
            <a:off x="8197327" y="3184264"/>
            <a:ext cx="623944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678953" y="2574153"/>
            <a:ext cx="32512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y = (2 – 4z)/(-6)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4" name="Conector recto de flecha 53"/>
          <p:cNvCxnSpPr/>
          <p:nvPr/>
        </p:nvCxnSpPr>
        <p:spPr>
          <a:xfrm flipH="1">
            <a:off x="9918550" y="3336664"/>
            <a:ext cx="1793" cy="536089"/>
          </a:xfrm>
          <a:prstGeom prst="straightConnector1">
            <a:avLst/>
          </a:prstGeom>
          <a:ln w="317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761945" y="3512871"/>
            <a:ext cx="32512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(2z-1)/3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2" name="Conector recto 31"/>
          <p:cNvCxnSpPr/>
          <p:nvPr/>
        </p:nvCxnSpPr>
        <p:spPr>
          <a:xfrm flipV="1">
            <a:off x="8003689" y="2818504"/>
            <a:ext cx="3636085" cy="1075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11639774" y="2818504"/>
            <a:ext cx="0" cy="208698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/>
          <p:nvPr/>
        </p:nvCxnSpPr>
        <p:spPr>
          <a:xfrm flipH="1">
            <a:off x="8294146" y="4905487"/>
            <a:ext cx="3345628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6585515" y="4280441"/>
            <a:ext cx="325127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x = z -2y       </a:t>
            </a:r>
          </a:p>
        </p:txBody>
      </p:sp>
      <p:cxnSp>
        <p:nvCxnSpPr>
          <p:cNvPr id="64" name="Conector recto de flecha 63"/>
          <p:cNvCxnSpPr/>
          <p:nvPr/>
        </p:nvCxnSpPr>
        <p:spPr>
          <a:xfrm flipH="1" flipV="1">
            <a:off x="5314278" y="4905487"/>
            <a:ext cx="1443318" cy="179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/>
          <p:cNvCxnSpPr/>
          <p:nvPr/>
        </p:nvCxnSpPr>
        <p:spPr>
          <a:xfrm>
            <a:off x="5942572" y="4155198"/>
            <a:ext cx="9726" cy="703961"/>
          </a:xfrm>
          <a:prstGeom prst="straightConnector1">
            <a:avLst/>
          </a:prstGeom>
          <a:ln w="3175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/>
          <p:nvPr/>
        </p:nvCxnSpPr>
        <p:spPr>
          <a:xfrm>
            <a:off x="5942572" y="4155198"/>
            <a:ext cx="2957045" cy="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2634637" y="4290957"/>
            <a:ext cx="325127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x = z -2(2z-1)/3       </a:t>
            </a:r>
          </a:p>
        </p:txBody>
      </p:sp>
      <p:cxnSp>
        <p:nvCxnSpPr>
          <p:cNvPr id="76" name="Conector recto de flecha 75"/>
          <p:cNvCxnSpPr/>
          <p:nvPr/>
        </p:nvCxnSpPr>
        <p:spPr>
          <a:xfrm flipH="1" flipV="1">
            <a:off x="1933248" y="4905487"/>
            <a:ext cx="887036" cy="6522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CuadroTexto 78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-22560" y="4277207"/>
            <a:ext cx="325127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       </a:t>
            </a:r>
          </a:p>
        </p:txBody>
      </p:sp>
      <p:sp>
        <p:nvSpPr>
          <p:cNvPr id="67" name="CuadroTexto 66"/>
          <p:cNvSpPr txBox="1"/>
          <p:nvPr/>
        </p:nvSpPr>
        <p:spPr>
          <a:xfrm>
            <a:off x="8035360" y="1972311"/>
            <a:ext cx="3437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substitució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regressiva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33128" y="5237851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tant</a:t>
            </a:r>
            <a:r>
              <a:rPr lang="es-ES" sz="2700" dirty="0">
                <a:latin typeface="Comic Sans MS" panose="030F0702030302020204" pitchFamily="66" charset="0"/>
              </a:rPr>
              <a:t>, el </a:t>
            </a:r>
            <a:r>
              <a:rPr lang="es-ES" sz="2700" b="1" dirty="0" err="1">
                <a:latin typeface="Comic Sans MS" panose="030F0702030302020204" pitchFamily="66" charset="0"/>
              </a:rPr>
              <a:t>conjunt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solució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el formen </a:t>
            </a:r>
            <a:r>
              <a:rPr lang="es-ES" sz="2700" dirty="0" err="1">
                <a:latin typeface="Comic Sans MS" panose="030F0702030302020204" pitchFamily="66" charset="0"/>
              </a:rPr>
              <a:t>aquells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x,y,z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3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tals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que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89" name="Abrir llave 88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3562814" y="5771371"/>
            <a:ext cx="159290" cy="80530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3573572" y="5678940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(2z-1)/3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5609808" y="5777527"/>
            <a:ext cx="405917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per a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qualsevol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z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007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8" grpId="0" animBg="1"/>
      <p:bldP spid="26" grpId="0" animBg="1"/>
      <p:bldP spid="53" grpId="0"/>
      <p:bldP spid="56" grpId="0"/>
      <p:bldP spid="63" grpId="0"/>
      <p:bldP spid="75" grpId="0"/>
      <p:bldP spid="79" grpId="0"/>
      <p:bldP spid="67" grpId="0"/>
      <p:bldP spid="87" grpId="0"/>
      <p:bldP spid="89" grpId="0" animBg="1"/>
      <p:bldP spid="90" grpId="0"/>
      <p:bldP spid="9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66668" y="1224331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Més </a:t>
            </a:r>
            <a:r>
              <a:rPr lang="es-ES" sz="2700" dirty="0" err="1">
                <a:latin typeface="Comic Sans MS" panose="030F0702030302020204" pitchFamily="66" charset="0"/>
              </a:rPr>
              <a:t>formalment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latin typeface="Comic Sans MS" panose="030F0702030302020204" pitchFamily="66" charset="0"/>
              </a:rPr>
              <a:t> es pot escriure de forma 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equivalent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613093" y="2328970"/>
            <a:ext cx="9369911" cy="19697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x,y,z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(2-z)/3, y = (2z-1)/3,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amb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z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266668" y="3108712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Tornem</a:t>
            </a:r>
            <a:r>
              <a:rPr lang="es-ES" sz="2700" dirty="0">
                <a:latin typeface="Comic Sans MS" panose="030F0702030302020204" pitchFamily="66" charset="0"/>
              </a:rPr>
              <a:t>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(C|D) per </a:t>
            </a:r>
            <a:r>
              <a:rPr lang="es-ES" sz="2700" dirty="0" err="1">
                <a:latin typeface="Comic Sans MS" panose="030F0702030302020204" pitchFamily="66" charset="0"/>
              </a:rPr>
              <a:t>resoldre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nou</a:t>
            </a:r>
            <a:r>
              <a:rPr lang="es-ES" sz="2700" dirty="0">
                <a:latin typeface="Comic Sans MS" panose="030F0702030302020204" pitchFamily="66" charset="0"/>
              </a:rPr>
              <a:t> el sistema (sense tenir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en compte la </a:t>
            </a:r>
            <a:r>
              <a:rPr lang="es-ES" sz="2700" dirty="0" err="1">
                <a:latin typeface="Comic Sans MS" panose="030F0702030302020204" pitchFamily="66" charset="0"/>
              </a:rPr>
              <a:t>resolució</a:t>
            </a:r>
            <a:r>
              <a:rPr lang="es-ES" sz="2700" dirty="0">
                <a:latin typeface="Comic Sans MS" panose="030F0702030302020204" pitchFamily="66" charset="0"/>
              </a:rPr>
              <a:t> anterior), ara des </a:t>
            </a:r>
            <a:r>
              <a:rPr lang="es-ES" sz="2700" dirty="0" err="1"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r>
              <a:rPr lang="es-ES" sz="2700" dirty="0">
                <a:latin typeface="Comic Sans MS" panose="030F0702030302020204" pitchFamily="66" charset="0"/>
              </a:rPr>
              <a:t> en la part </a:t>
            </a:r>
            <a:r>
              <a:rPr lang="es-ES" sz="2700" dirty="0" err="1">
                <a:latin typeface="Comic Sans MS" panose="030F0702030302020204" pitchFamily="66" charset="0"/>
              </a:rPr>
              <a:t>esquerra</a:t>
            </a:r>
            <a:r>
              <a:rPr lang="es-ES" sz="2700" dirty="0">
                <a:latin typeface="Comic Sans MS" panose="030F0702030302020204" pitchFamily="66" charset="0"/>
              </a:rPr>
              <a:t> de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1636096" y="4972673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3128313" y="4980563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2681805" y="4975719"/>
            <a:ext cx="4950" cy="1118417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286829" y="527331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 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476566" y="4971122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2 -1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0 -6 4   2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0  0  0   0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3328145" y="5145607"/>
            <a:ext cx="1180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(-1/6)f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3466145" y="557693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4299258" y="4972673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2   -1      0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1 -2/3 -1/3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0  0   0      0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4444727" y="499705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6470312" y="499705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5864777" y="4980563"/>
            <a:ext cx="4950" cy="1118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6733689" y="5145607"/>
            <a:ext cx="1180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6757399" y="55544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7590512" y="4980563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  0  1/3   2/3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1 -2/3 -1/3       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0  0   0      0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7735981" y="5004943"/>
            <a:ext cx="70783" cy="1090800"/>
          </a:xfrm>
          <a:prstGeom prst="lef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errar corchete 25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9846236" y="5004943"/>
            <a:ext cx="70783" cy="1090800"/>
          </a:xfrm>
          <a:prstGeom prst="righ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9156031" y="4988453"/>
            <a:ext cx="4950" cy="1118417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9939360" y="5273317"/>
            <a:ext cx="149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= (C’|D’)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9635649" y="5864728"/>
            <a:ext cx="237757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(C’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90770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4" grpId="0"/>
      <p:bldP spid="15" grpId="0"/>
      <p:bldP spid="16" grpId="0"/>
      <p:bldP spid="18" grpId="0"/>
      <p:bldP spid="19" grpId="0" animBg="1"/>
      <p:bldP spid="20" grpId="0" animBg="1"/>
      <p:bldP spid="22" grpId="0"/>
      <p:bldP spid="24" grpId="0"/>
      <p:bldP spid="25" grpId="0" animBg="1"/>
      <p:bldP spid="26" grpId="0" animBg="1"/>
      <p:bldP spid="28" grpId="0"/>
      <p:bldP spid="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555172" y="5786476"/>
            <a:ext cx="9369911" cy="19697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x,y,z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 = (2-z)/3, y = (2z-1)/3,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amb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z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1742411" y="1308347"/>
            <a:ext cx="2724478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  0  1/3   2/3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1 -2/3 -1/3       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0  0   0      0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1885361" y="1369237"/>
            <a:ext cx="70783" cy="1090800"/>
          </a:xfrm>
          <a:prstGeom prst="lef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errar corchete 25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3995616" y="1369237"/>
            <a:ext cx="70783" cy="1090800"/>
          </a:xfrm>
          <a:prstGeom prst="righ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3305411" y="1352747"/>
            <a:ext cx="4950" cy="1118417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453748" y="1606274"/>
            <a:ext cx="149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(C’|D’) =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5152144" y="995824"/>
            <a:ext cx="4837106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incògnites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principals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y</a:t>
            </a:r>
          </a:p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incògnita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secundària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z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V="1">
            <a:off x="4245474" y="1512785"/>
            <a:ext cx="756499" cy="30490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>
            <a:off x="4245474" y="1926987"/>
            <a:ext cx="2300104" cy="118111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6867524" y="2705451"/>
            <a:ext cx="5648987" cy="19236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2/3 - z/3  ( x = (2-z)/3 )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-1/3 + 2z/3  ( y = (2z-1)/3 )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llave 33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6867525" y="2789144"/>
            <a:ext cx="159290" cy="80530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/>
          <p:cNvSpPr/>
          <p:nvPr/>
        </p:nvSpPr>
        <p:spPr>
          <a:xfrm>
            <a:off x="2286138" y="1748308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Elipse 35"/>
          <p:cNvSpPr/>
          <p:nvPr/>
        </p:nvSpPr>
        <p:spPr>
          <a:xfrm>
            <a:off x="1897764" y="1334107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7" name="CuadroTexto 36"/>
          <p:cNvSpPr txBox="1"/>
          <p:nvPr/>
        </p:nvSpPr>
        <p:spPr>
          <a:xfrm>
            <a:off x="7116970" y="4265930"/>
            <a:ext cx="3494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directament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la </a:t>
            </a:r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solució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!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453748" y="5117062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És a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, el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latin typeface="Comic Sans MS" panose="030F0702030302020204" pitchFamily="66" charset="0"/>
              </a:rPr>
              <a:t> es pot escriure de </a:t>
            </a:r>
            <a:r>
              <a:rPr lang="es-ES" sz="2700" dirty="0" err="1">
                <a:latin typeface="Comic Sans MS" panose="030F0702030302020204" pitchFamily="66" charset="0"/>
              </a:rPr>
              <a:t>nou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2" name="Flecha arriba 1"/>
          <p:cNvSpPr/>
          <p:nvPr/>
        </p:nvSpPr>
        <p:spPr>
          <a:xfrm>
            <a:off x="8622088" y="3571481"/>
            <a:ext cx="484632" cy="628691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161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7" grpId="0"/>
      <p:bldP spid="38" grpId="0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9206ED1-22EE-1294-ABC4-FE06199DB9A5}"/>
              </a:ext>
            </a:extLst>
          </p:cNvPr>
          <p:cNvSpPr txBox="1"/>
          <p:nvPr/>
        </p:nvSpPr>
        <p:spPr>
          <a:xfrm>
            <a:off x="1158731" y="4061691"/>
            <a:ext cx="1269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F66A92E-01D6-A169-40AD-EBC44D6FF2FF}"/>
              </a:ext>
            </a:extLst>
          </p:cNvPr>
          <p:cNvSpPr/>
          <p:nvPr/>
        </p:nvSpPr>
        <p:spPr>
          <a:xfrm>
            <a:off x="2409111" y="3618302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6B3B167F-0B11-F30C-4A15-3744CB40815F}"/>
              </a:ext>
            </a:extLst>
          </p:cNvPr>
          <p:cNvSpPr/>
          <p:nvPr/>
        </p:nvSpPr>
        <p:spPr>
          <a:xfrm>
            <a:off x="3921879" y="3608633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FF3D85A1-C46F-F532-E233-14C94D6CAF2E}"/>
              </a:ext>
            </a:extLst>
          </p:cNvPr>
          <p:cNvCxnSpPr>
            <a:cxnSpLocks/>
          </p:cNvCxnSpPr>
          <p:nvPr/>
        </p:nvCxnSpPr>
        <p:spPr>
          <a:xfrm>
            <a:off x="4127999" y="430693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5080494" y="43130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0E0F6AE-BFAC-715A-6618-4D8F1B3B1839}"/>
              </a:ext>
            </a:extLst>
          </p:cNvPr>
          <p:cNvSpPr txBox="1"/>
          <p:nvPr/>
        </p:nvSpPr>
        <p:spPr>
          <a:xfrm>
            <a:off x="5121489" y="3887360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C0C75A-42E6-13DA-0E3D-8233B8E0518C}"/>
              </a:ext>
            </a:extLst>
          </p:cNvPr>
          <p:cNvSpPr txBox="1"/>
          <p:nvPr/>
        </p:nvSpPr>
        <p:spPr>
          <a:xfrm>
            <a:off x="260851" y="1572500"/>
            <a:ext cx="12058225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/>
              <a:t>•</a:t>
            </a:r>
            <a:r>
              <a:rPr lang="es-ES" sz="2700" dirty="0">
                <a:latin typeface="Comic Sans MS" panose="030F0702030302020204" pitchFamily="66" charset="0"/>
              </a:rPr>
              <a:t>Un </a:t>
            </a:r>
            <a:r>
              <a:rPr lang="es-ES" sz="2700" dirty="0" err="1">
                <a:latin typeface="Comic Sans MS" panose="030F0702030302020204" pitchFamily="66" charset="0"/>
              </a:rPr>
              <a:t>últim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. Pel sistema                                   (</a:t>
            </a:r>
            <a:r>
              <a:rPr lang="es-ES" sz="2700" dirty="0" err="1">
                <a:latin typeface="Comic Sans MS" panose="030F0702030302020204" pitchFamily="66" charset="0"/>
              </a:rPr>
              <a:t>ordre</a:t>
            </a:r>
            <a:r>
              <a:rPr lang="es-ES" sz="2700" dirty="0">
                <a:latin typeface="Comic Sans MS" panose="030F0702030302020204" pitchFamily="66" charset="0"/>
              </a:rPr>
              <a:t> de les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incògnites</a:t>
            </a:r>
            <a:r>
              <a:rPr lang="es-ES" sz="2700" dirty="0">
                <a:latin typeface="Comic Sans MS" panose="030F0702030302020204" pitchFamily="66" charset="0"/>
              </a:rPr>
              <a:t>: x, y z)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mirarem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primer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quantes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solucions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té: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2293626" y="357967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0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-1  2 -2  1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-1  1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7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-2  5 -6  6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4155690" y="3887360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6109354" y="430391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6057260" y="3887360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9663245" y="4023237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B78CA82C-C3E4-ECC7-A4C7-47DCAAD15B4B}"/>
              </a:ext>
            </a:extLst>
          </p:cNvPr>
          <p:cNvSpPr txBox="1"/>
          <p:nvPr/>
        </p:nvSpPr>
        <p:spPr>
          <a:xfrm>
            <a:off x="5147020" y="586348"/>
            <a:ext cx="346130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x - y = 3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-x + 2y - 2z = 1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x - y + z = 7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-2x + 5y – 6z = 6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1" name="Abrir llave 70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5577068" y="1121348"/>
            <a:ext cx="129309" cy="1452342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90C16B2-A457-8DD4-F973-7F72D8FFF653}"/>
              </a:ext>
            </a:extLst>
          </p:cNvPr>
          <p:cNvCxnSpPr/>
          <p:nvPr/>
        </p:nvCxnSpPr>
        <p:spPr>
          <a:xfrm>
            <a:off x="3579694" y="3635948"/>
            <a:ext cx="4950" cy="145080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8054463" y="3606638"/>
            <a:ext cx="70783" cy="145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9600766" y="3614587"/>
            <a:ext cx="70783" cy="145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9227217" y="3606638"/>
            <a:ext cx="4950" cy="14508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Cerrar corchete 84">
            <a:extLst>
              <a:ext uri="{FF2B5EF4-FFF2-40B4-BE49-F238E27FC236}">
                <a16:creationId xmlns:a16="http://schemas.microsoft.com/office/drawing/2014/main" id="{D970C04E-6C2C-A88F-9AD7-448EEA0D4FFD}"/>
              </a:ext>
            </a:extLst>
          </p:cNvPr>
          <p:cNvSpPr/>
          <p:nvPr/>
        </p:nvSpPr>
        <p:spPr>
          <a:xfrm rot="5400000">
            <a:off x="8595316" y="4695830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7630800" y="5318609"/>
            <a:ext cx="174919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9C5F7C57-9BB2-3D68-B463-E0ED9344F3C5}"/>
              </a:ext>
            </a:extLst>
          </p:cNvPr>
          <p:cNvSpPr txBox="1"/>
          <p:nvPr/>
        </p:nvSpPr>
        <p:spPr>
          <a:xfrm>
            <a:off x="1037065" y="5683167"/>
            <a:ext cx="60628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sistema compatible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determinat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 única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solució</a:t>
            </a:r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EA66A45-82AE-AED7-0B90-2495089FC412}"/>
              </a:ext>
            </a:extLst>
          </p:cNvPr>
          <p:cNvSpPr/>
          <p:nvPr/>
        </p:nvSpPr>
        <p:spPr>
          <a:xfrm>
            <a:off x="8146210" y="4733766"/>
            <a:ext cx="1429898" cy="35069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D49ACB1-D968-211F-E0AF-8720C5DAFAE8}"/>
              </a:ext>
            </a:extLst>
          </p:cNvPr>
          <p:cNvCxnSpPr/>
          <p:nvPr/>
        </p:nvCxnSpPr>
        <p:spPr>
          <a:xfrm flipH="1">
            <a:off x="6812178" y="6149425"/>
            <a:ext cx="267051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81088EC-8D21-2C03-7DD6-1167844EF895}"/>
              </a:ext>
            </a:extLst>
          </p:cNvPr>
          <p:cNvCxnSpPr/>
          <p:nvPr/>
        </p:nvCxnSpPr>
        <p:spPr>
          <a:xfrm flipV="1">
            <a:off x="9482697" y="5086748"/>
            <a:ext cx="0" cy="106267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069AE22-7442-CCFB-C3E4-31B6146FF7BB}"/>
              </a:ext>
            </a:extLst>
          </p:cNvPr>
          <p:cNvSpPr txBox="1"/>
          <p:nvPr/>
        </p:nvSpPr>
        <p:spPr>
          <a:xfrm>
            <a:off x="9636157" y="5280047"/>
            <a:ext cx="2176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 = 0;</a:t>
            </a:r>
          </a:p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rang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(C) = 3 )        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7908616" y="357967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1  -1  0  3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1 -2  4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0   0  1  4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0   0  0  0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6993031" y="388804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7032882" y="429750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00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9" grpId="0"/>
      <p:bldP spid="35" grpId="0"/>
      <p:bldP spid="36" grpId="0"/>
      <p:bldP spid="42" grpId="0"/>
      <p:bldP spid="47" grpId="0"/>
      <p:bldP spid="81" grpId="0" animBg="1"/>
      <p:bldP spid="82" grpId="0" animBg="1"/>
      <p:bldP spid="85" grpId="0" animBg="1"/>
      <p:bldP spid="86" grpId="0"/>
      <p:bldP spid="88" grpId="0"/>
      <p:bldP spid="6" grpId="0" animBg="1"/>
      <p:bldP spid="33" grpId="0"/>
      <p:bldP spid="39" grpId="0"/>
      <p:bldP spid="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4204E-C9F1-24E4-E12E-A422BDEBC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9206ED1-22EE-1294-ABC4-FE06199DB9A5}"/>
              </a:ext>
            </a:extLst>
          </p:cNvPr>
          <p:cNvSpPr txBox="1"/>
          <p:nvPr/>
        </p:nvSpPr>
        <p:spPr>
          <a:xfrm>
            <a:off x="900547" y="2747662"/>
            <a:ext cx="1257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(C|D)=</a:t>
            </a: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F66A92E-01D6-A169-40AD-EBC44D6FF2FF}"/>
              </a:ext>
            </a:extLst>
          </p:cNvPr>
          <p:cNvSpPr/>
          <p:nvPr/>
        </p:nvSpPr>
        <p:spPr>
          <a:xfrm>
            <a:off x="2150927" y="2304273"/>
            <a:ext cx="70783" cy="145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6B3B167F-0B11-F30C-4A15-3744CB40815F}"/>
              </a:ext>
            </a:extLst>
          </p:cNvPr>
          <p:cNvSpPr/>
          <p:nvPr/>
        </p:nvSpPr>
        <p:spPr>
          <a:xfrm>
            <a:off x="3663695" y="2294604"/>
            <a:ext cx="70783" cy="145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FF3D85A1-C46F-F532-E233-14C94D6CAF2E}"/>
              </a:ext>
            </a:extLst>
          </p:cNvPr>
          <p:cNvCxnSpPr>
            <a:cxnSpLocks/>
          </p:cNvCxnSpPr>
          <p:nvPr/>
        </p:nvCxnSpPr>
        <p:spPr>
          <a:xfrm>
            <a:off x="3869815" y="299291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B183F18-3F74-9765-C205-70E5706C5B90}"/>
              </a:ext>
            </a:extLst>
          </p:cNvPr>
          <p:cNvCxnSpPr>
            <a:cxnSpLocks/>
          </p:cNvCxnSpPr>
          <p:nvPr/>
        </p:nvCxnSpPr>
        <p:spPr>
          <a:xfrm>
            <a:off x="4822310" y="29990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6C0C75A-42E6-13DA-0E3D-8233B8E0518C}"/>
              </a:ext>
            </a:extLst>
          </p:cNvPr>
          <p:cNvSpPr txBox="1"/>
          <p:nvPr/>
        </p:nvSpPr>
        <p:spPr>
          <a:xfrm>
            <a:off x="260851" y="1572500"/>
            <a:ext cx="1205822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trobar la </a:t>
            </a:r>
            <a:r>
              <a:rPr lang="es-ES" sz="2700" dirty="0" err="1"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3278AC1-4CD1-DA5D-0D8E-78F91C9F5C23}"/>
              </a:ext>
            </a:extLst>
          </p:cNvPr>
          <p:cNvSpPr txBox="1"/>
          <p:nvPr/>
        </p:nvSpPr>
        <p:spPr>
          <a:xfrm>
            <a:off x="3897506" y="2573331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520C743D-CBF0-9098-77B2-64D7ABEB952F}"/>
              </a:ext>
            </a:extLst>
          </p:cNvPr>
          <p:cNvCxnSpPr>
            <a:cxnSpLocks/>
          </p:cNvCxnSpPr>
          <p:nvPr/>
        </p:nvCxnSpPr>
        <p:spPr>
          <a:xfrm>
            <a:off x="5851170" y="298988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5799076" y="2573331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A1DC50A-ABE9-DD97-27EA-A3E3227D6D3D}"/>
              </a:ext>
            </a:extLst>
          </p:cNvPr>
          <p:cNvSpPr txBox="1"/>
          <p:nvPr/>
        </p:nvSpPr>
        <p:spPr>
          <a:xfrm>
            <a:off x="8509948" y="2820230"/>
            <a:ext cx="1492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= (C’|D’)</a:t>
            </a:r>
          </a:p>
        </p:txBody>
      </p:sp>
      <p:sp>
        <p:nvSpPr>
          <p:cNvPr id="69" name="Título 1">
            <a:extLst>
              <a:ext uri="{FF2B5EF4-FFF2-40B4-BE49-F238E27FC236}">
                <a16:creationId xmlns:a16="http://schemas.microsoft.com/office/drawing/2014/main" id="{AF10387E-58FC-F4D0-1754-E18EF294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90C16B2-A457-8DD4-F973-7F72D8FFF653}"/>
              </a:ext>
            </a:extLst>
          </p:cNvPr>
          <p:cNvCxnSpPr/>
          <p:nvPr/>
        </p:nvCxnSpPr>
        <p:spPr>
          <a:xfrm>
            <a:off x="3321510" y="2321919"/>
            <a:ext cx="4950" cy="14508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Abrir corchete 80">
            <a:extLst>
              <a:ext uri="{FF2B5EF4-FFF2-40B4-BE49-F238E27FC236}">
                <a16:creationId xmlns:a16="http://schemas.microsoft.com/office/drawing/2014/main" id="{ED2A2CDF-2046-3548-B18F-E8CB9B432805}"/>
              </a:ext>
            </a:extLst>
          </p:cNvPr>
          <p:cNvSpPr/>
          <p:nvPr/>
        </p:nvSpPr>
        <p:spPr>
          <a:xfrm>
            <a:off x="6824486" y="2348491"/>
            <a:ext cx="70783" cy="1450800"/>
          </a:xfrm>
          <a:prstGeom prst="lef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errar corchete 81">
            <a:extLst>
              <a:ext uri="{FF2B5EF4-FFF2-40B4-BE49-F238E27FC236}">
                <a16:creationId xmlns:a16="http://schemas.microsoft.com/office/drawing/2014/main" id="{95975292-2A4F-780A-D2FC-9A29A9C6570C}"/>
              </a:ext>
            </a:extLst>
          </p:cNvPr>
          <p:cNvSpPr/>
          <p:nvPr/>
        </p:nvSpPr>
        <p:spPr>
          <a:xfrm>
            <a:off x="8370789" y="2356440"/>
            <a:ext cx="70783" cy="1450800"/>
          </a:xfrm>
          <a:prstGeom prst="rightBracket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4DCC06A6-B2B0-D86B-4FF2-86FC41FAD144}"/>
              </a:ext>
            </a:extLst>
          </p:cNvPr>
          <p:cNvCxnSpPr/>
          <p:nvPr/>
        </p:nvCxnSpPr>
        <p:spPr>
          <a:xfrm>
            <a:off x="7997240" y="2348491"/>
            <a:ext cx="4950" cy="1450800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6623977" y="2308006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1   0  0  15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0   1  0  12       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0   0  1   4</a:t>
            </a:r>
          </a:p>
          <a:p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0   0  0   0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FA138EC-B593-D035-C59B-116A64CF6103}"/>
              </a:ext>
            </a:extLst>
          </p:cNvPr>
          <p:cNvSpPr txBox="1"/>
          <p:nvPr/>
        </p:nvSpPr>
        <p:spPr>
          <a:xfrm>
            <a:off x="1990491" y="2286330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1  -1  0  3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1 -2  4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0   0  1  4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0   0  0  0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7497147-05D9-40A0-2E38-19ADA05E4B00}"/>
              </a:ext>
            </a:extLst>
          </p:cNvPr>
          <p:cNvSpPr txBox="1"/>
          <p:nvPr/>
        </p:nvSpPr>
        <p:spPr>
          <a:xfrm>
            <a:off x="4718632" y="2570708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48F537-6950-561D-7795-C4A1A7714697}"/>
              </a:ext>
            </a:extLst>
          </p:cNvPr>
          <p:cNvSpPr txBox="1"/>
          <p:nvPr/>
        </p:nvSpPr>
        <p:spPr>
          <a:xfrm>
            <a:off x="6244655" y="3839776"/>
            <a:ext cx="237757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(C’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6FF1832-32A8-C537-83E3-EB13CA4EC5B3}"/>
              </a:ext>
            </a:extLst>
          </p:cNvPr>
          <p:cNvSpPr txBox="1"/>
          <p:nvPr/>
        </p:nvSpPr>
        <p:spPr>
          <a:xfrm>
            <a:off x="6706228" y="1081714"/>
            <a:ext cx="5842171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incògnites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principals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y, z</a:t>
            </a:r>
          </a:p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incògnites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secundàries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: no hi ha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6813655" y="2378207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4" name="Elipse 43"/>
          <p:cNvSpPr/>
          <p:nvPr/>
        </p:nvSpPr>
        <p:spPr>
          <a:xfrm>
            <a:off x="7269066" y="2724482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5" name="Elipse 44"/>
          <p:cNvSpPr/>
          <p:nvPr/>
        </p:nvSpPr>
        <p:spPr>
          <a:xfrm>
            <a:off x="7620098" y="3057474"/>
            <a:ext cx="361509" cy="35735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V="1">
            <a:off x="9267420" y="2105942"/>
            <a:ext cx="0" cy="6185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CDE4BC80-6E6E-EE6D-20AD-CD2D22263D78}"/>
              </a:ext>
            </a:extLst>
          </p:cNvPr>
          <p:cNvCxnSpPr>
            <a:cxnSpLocks/>
          </p:cNvCxnSpPr>
          <p:nvPr/>
        </p:nvCxnSpPr>
        <p:spPr>
          <a:xfrm flipH="1">
            <a:off x="9256306" y="3449673"/>
            <a:ext cx="9414" cy="798001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8761422" y="4347607"/>
            <a:ext cx="564898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x = 15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y = 12</a:t>
            </a:r>
          </a:p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 z = 4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Abrir llave 49">
            <a:extLst>
              <a:ext uri="{FF2B5EF4-FFF2-40B4-BE49-F238E27FC236}">
                <a16:creationId xmlns:a16="http://schemas.microsoft.com/office/drawing/2014/main" id="{6265257A-35AF-E7A6-7248-B6B7816874FB}"/>
              </a:ext>
            </a:extLst>
          </p:cNvPr>
          <p:cNvSpPr/>
          <p:nvPr/>
        </p:nvSpPr>
        <p:spPr>
          <a:xfrm>
            <a:off x="8761422" y="4461691"/>
            <a:ext cx="134496" cy="95710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/>
          <p:cNvSpPr txBox="1"/>
          <p:nvPr/>
        </p:nvSpPr>
        <p:spPr>
          <a:xfrm>
            <a:off x="3774199" y="4649653"/>
            <a:ext cx="3494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directament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la </a:t>
            </a:r>
            <a:r>
              <a:rPr lang="es-ES_tradnl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solució</a:t>
            </a:r>
            <a:r>
              <a:rPr lang="es-ES_tradnl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!</a:t>
            </a:r>
          </a:p>
        </p:txBody>
      </p:sp>
      <p:sp>
        <p:nvSpPr>
          <p:cNvPr id="52" name="Flecha arriba 51"/>
          <p:cNvSpPr/>
          <p:nvPr/>
        </p:nvSpPr>
        <p:spPr>
          <a:xfrm rot="5400000">
            <a:off x="7814127" y="4617621"/>
            <a:ext cx="484632" cy="628691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95824182-72EB-864F-D1C6-97457927EF71}"/>
              </a:ext>
            </a:extLst>
          </p:cNvPr>
          <p:cNvSpPr txBox="1"/>
          <p:nvPr/>
        </p:nvSpPr>
        <p:spPr>
          <a:xfrm>
            <a:off x="363589" y="5532883"/>
            <a:ext cx="1206276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És a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, el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latin typeface="Comic Sans MS" panose="030F0702030302020204" pitchFamily="66" charset="0"/>
              </a:rPr>
              <a:t> és: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59B4E4EE-90CE-4617-22A8-F9BE30555ADB}"/>
              </a:ext>
            </a:extLst>
          </p:cNvPr>
          <p:cNvSpPr txBox="1"/>
          <p:nvPr/>
        </p:nvSpPr>
        <p:spPr>
          <a:xfrm>
            <a:off x="3663695" y="6062465"/>
            <a:ext cx="936991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x,y,z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= (15, 12, 4)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20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38" grpId="0" animBg="1"/>
      <p:bldP spid="44" grpId="0" animBg="1"/>
      <p:bldP spid="45" grpId="0" animBg="1"/>
      <p:bldP spid="49" grpId="0"/>
      <p:bldP spid="50" grpId="0" animBg="1"/>
      <p:bldP spid="51" grpId="0"/>
      <p:bldP spid="52" grpId="0" animBg="1"/>
      <p:bldP spid="53" grpId="0"/>
      <p:bldP spid="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1595C-9CA4-983A-1E5B-3CAD345A0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F29F075-4057-F03E-A6B3-62BE810BF889}"/>
              </a:ext>
            </a:extLst>
          </p:cNvPr>
          <p:cNvSpPr txBox="1"/>
          <p:nvPr/>
        </p:nvSpPr>
        <p:spPr>
          <a:xfrm>
            <a:off x="260932" y="1041826"/>
            <a:ext cx="12062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u="sng" dirty="0" err="1">
                <a:latin typeface="Comic Sans MS" panose="030F0702030302020204" pitchFamily="66" charset="0"/>
              </a:rPr>
              <a:t>Observació</a:t>
            </a:r>
            <a:r>
              <a:rPr lang="es-ES" sz="2700" u="sng" dirty="0">
                <a:latin typeface="Comic Sans MS" panose="030F0702030302020204" pitchFamily="66" charset="0"/>
              </a:rPr>
              <a:t> final</a:t>
            </a:r>
            <a:r>
              <a:rPr lang="es-ES" sz="2700" dirty="0">
                <a:latin typeface="Comic Sans MS" panose="030F0702030302020204" pitchFamily="66" charset="0"/>
              </a:rPr>
              <a:t>. Per a estudiar un sistema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ampliada (A|B)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(veure </a:t>
            </a:r>
            <a:r>
              <a:rPr lang="es-ES" sz="2700" dirty="0" err="1">
                <a:latin typeface="Comic Sans MS" panose="030F0702030302020204" pitchFamily="66" charset="0"/>
              </a:rPr>
              <a:t>quantes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solucions</a:t>
            </a:r>
            <a:r>
              <a:rPr lang="es-ES" sz="2700" dirty="0">
                <a:latin typeface="Comic Sans MS" panose="030F0702030302020204" pitchFamily="66" charset="0"/>
              </a:rPr>
              <a:t> té i/o </a:t>
            </a:r>
            <a:r>
              <a:rPr lang="es-ES" sz="2700" dirty="0" err="1">
                <a:latin typeface="Comic Sans MS" panose="030F0702030302020204" pitchFamily="66" charset="0"/>
              </a:rPr>
              <a:t>resoldre’l</a:t>
            </a:r>
            <a:r>
              <a:rPr lang="es-ES" sz="2700" dirty="0">
                <a:latin typeface="Comic Sans MS" panose="030F0702030302020204" pitchFamily="66" charset="0"/>
              </a:rPr>
              <a:t> en cas compatible), hi ha oca-  </a:t>
            </a:r>
            <a:r>
              <a:rPr lang="es-ES" sz="2700" dirty="0" err="1">
                <a:latin typeface="Comic Sans MS" panose="030F0702030302020204" pitchFamily="66" charset="0"/>
              </a:rPr>
              <a:t>sions</a:t>
            </a:r>
            <a:r>
              <a:rPr lang="es-ES" sz="2700" dirty="0">
                <a:latin typeface="Comic Sans MS" panose="030F0702030302020204" pitchFamily="66" charset="0"/>
              </a:rPr>
              <a:t> en les que val la pena aplicar alguna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elemental de columna</a:t>
            </a:r>
            <a:r>
              <a:rPr lang="es-ES" sz="2700" dirty="0">
                <a:latin typeface="Comic Sans MS" panose="030F0702030302020204" pitchFamily="66" charset="0"/>
              </a:rPr>
              <a:t>: només de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I (</a:t>
            </a:r>
            <a:r>
              <a:rPr lang="es-ES" sz="2700" dirty="0" err="1">
                <a:latin typeface="Comic Sans MS" panose="030F0702030302020204" pitchFamily="66" charset="0"/>
              </a:rPr>
              <a:t>intercanvi</a:t>
            </a:r>
            <a:r>
              <a:rPr lang="es-ES" sz="2700" dirty="0">
                <a:latin typeface="Comic Sans MS" panose="030F0702030302020204" pitchFamily="66" charset="0"/>
              </a:rPr>
              <a:t>) i sense </a:t>
            </a:r>
            <a:r>
              <a:rPr lang="es-ES" sz="2700" dirty="0" err="1">
                <a:latin typeface="Comic Sans MS" panose="030F0702030302020204" pitchFamily="66" charset="0"/>
              </a:rPr>
              <a:t>incloure</a:t>
            </a:r>
            <a:r>
              <a:rPr lang="es-ES" sz="2700" dirty="0">
                <a:latin typeface="Comic Sans MS" panose="030F0702030302020204" pitchFamily="66" charset="0"/>
              </a:rPr>
              <a:t> la columna B;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2801C77-F28F-1B54-8A87-89DA0664B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77" y="91074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sistemes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d’equacions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lineals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F93BC3-6C5C-F8FD-3581-680A180B3BB8}"/>
              </a:ext>
            </a:extLst>
          </p:cNvPr>
          <p:cNvSpPr txBox="1"/>
          <p:nvPr/>
        </p:nvSpPr>
        <p:spPr>
          <a:xfrm>
            <a:off x="260932" y="2270859"/>
            <a:ext cx="1206276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             cada </a:t>
            </a:r>
            <a:r>
              <a:rPr lang="es-ES" sz="2700" dirty="0" err="1">
                <a:latin typeface="Comic Sans MS" panose="030F0702030302020204" pitchFamily="66" charset="0"/>
              </a:rPr>
              <a:t>o.e.c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d’aquest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produeix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reordenació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les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incògnites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700" i="1" dirty="0">
                <a:latin typeface="Comic Sans MS" panose="030F0702030302020204" pitchFamily="66" charset="0"/>
              </a:rPr>
              <a:t>s’ha de </a:t>
            </a:r>
            <a:r>
              <a:rPr lang="es-ES" sz="2700" i="1">
                <a:latin typeface="Comic Sans MS" panose="030F0702030302020204" pitchFamily="66" charset="0"/>
              </a:rPr>
              <a:t>tenir   en compte </a:t>
            </a:r>
            <a:r>
              <a:rPr lang="es-ES" sz="2700" i="1" dirty="0">
                <a:latin typeface="Comic Sans MS" panose="030F0702030302020204" pitchFamily="66" charset="0"/>
              </a:rPr>
              <a:t>a </a:t>
            </a:r>
            <a:r>
              <a:rPr lang="es-ES" sz="2700" i="1" dirty="0" err="1">
                <a:latin typeface="Comic Sans MS" panose="030F0702030302020204" pitchFamily="66" charset="0"/>
              </a:rPr>
              <a:t>l’hora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d’escriure</a:t>
            </a:r>
            <a:r>
              <a:rPr lang="es-ES" sz="2700" i="1" dirty="0">
                <a:latin typeface="Comic Sans MS" panose="030F0702030302020204" pitchFamily="66" charset="0"/>
              </a:rPr>
              <a:t> el </a:t>
            </a:r>
            <a:r>
              <a:rPr lang="es-ES" sz="2700" i="1" dirty="0" err="1">
                <a:latin typeface="Comic Sans MS" panose="030F0702030302020204" pitchFamily="66" charset="0"/>
              </a:rPr>
              <a:t>conjunt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solució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0548433-2A1E-E30A-17D3-3601785C18D6}"/>
              </a:ext>
            </a:extLst>
          </p:cNvPr>
          <p:cNvSpPr txBox="1"/>
          <p:nvPr/>
        </p:nvSpPr>
        <p:spPr>
          <a:xfrm>
            <a:off x="178777" y="3735597"/>
            <a:ext cx="12058225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pel sistema                         (</a:t>
            </a:r>
            <a:r>
              <a:rPr lang="es-ES" sz="2700" dirty="0" err="1">
                <a:latin typeface="Comic Sans MS" panose="030F0702030302020204" pitchFamily="66" charset="0"/>
              </a:rPr>
              <a:t>ordre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d’incògnites</a:t>
            </a:r>
            <a:r>
              <a:rPr lang="es-ES" sz="2700" dirty="0">
                <a:latin typeface="Comic Sans MS" panose="030F0702030302020204" pitchFamily="66" charset="0"/>
              </a:rPr>
              <a:t>: x, y)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tenim: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24022BB-DAF4-5C96-6E71-9715628B93CF}"/>
              </a:ext>
            </a:extLst>
          </p:cNvPr>
          <p:cNvSpPr txBox="1"/>
          <p:nvPr/>
        </p:nvSpPr>
        <p:spPr>
          <a:xfrm>
            <a:off x="4149426" y="3196977"/>
            <a:ext cx="346130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6x + 5y = 1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10x + y = 9</a:t>
            </a:r>
          </a:p>
        </p:txBody>
      </p:sp>
      <p:sp>
        <p:nvSpPr>
          <p:cNvPr id="2" name="Abrir llave 1">
            <a:extLst>
              <a:ext uri="{FF2B5EF4-FFF2-40B4-BE49-F238E27FC236}">
                <a16:creationId xmlns:a16="http://schemas.microsoft.com/office/drawing/2014/main" id="{DA898644-2033-7F02-6D5C-642FF2553516}"/>
              </a:ext>
            </a:extLst>
          </p:cNvPr>
          <p:cNvSpPr/>
          <p:nvPr/>
        </p:nvSpPr>
        <p:spPr>
          <a:xfrm>
            <a:off x="4578669" y="3617162"/>
            <a:ext cx="195455" cy="889250"/>
          </a:xfrm>
          <a:prstGeom prst="leftBrac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0D365D-A8E7-BFB6-CD9C-363B48D61AD4}"/>
              </a:ext>
            </a:extLst>
          </p:cNvPr>
          <p:cNvSpPr txBox="1"/>
          <p:nvPr/>
        </p:nvSpPr>
        <p:spPr>
          <a:xfrm>
            <a:off x="915250" y="4334360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6   5  1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10  1  9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DCF64795-94D9-9AA2-B98C-43C8E1FEBF30}"/>
              </a:ext>
            </a:extLst>
          </p:cNvPr>
          <p:cNvSpPr/>
          <p:nvPr/>
        </p:nvSpPr>
        <p:spPr>
          <a:xfrm>
            <a:off x="2688989" y="4803971"/>
            <a:ext cx="70783" cy="7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69799C4-5586-1E1D-0800-B647D0DBBFD1}"/>
              </a:ext>
            </a:extLst>
          </p:cNvPr>
          <p:cNvCxnSpPr/>
          <p:nvPr/>
        </p:nvCxnSpPr>
        <p:spPr>
          <a:xfrm>
            <a:off x="2368595" y="4803971"/>
            <a:ext cx="0" cy="7005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81564815-9A99-C12B-D2C9-900B920A12D2}"/>
              </a:ext>
            </a:extLst>
          </p:cNvPr>
          <p:cNvSpPr/>
          <p:nvPr/>
        </p:nvSpPr>
        <p:spPr>
          <a:xfrm>
            <a:off x="1399176" y="4803971"/>
            <a:ext cx="70783" cy="7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142DC941-27B0-F250-6A43-73AAB915DF15}"/>
              </a:ext>
            </a:extLst>
          </p:cNvPr>
          <p:cNvCxnSpPr>
            <a:cxnSpLocks/>
          </p:cNvCxnSpPr>
          <p:nvPr/>
        </p:nvCxnSpPr>
        <p:spPr>
          <a:xfrm>
            <a:off x="3958590" y="5230632"/>
            <a:ext cx="11813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31D06C-0AAD-2E7F-D8BB-9E985D7AF816}"/>
              </a:ext>
            </a:extLst>
          </p:cNvPr>
          <p:cNvSpPr txBox="1"/>
          <p:nvPr/>
        </p:nvSpPr>
        <p:spPr>
          <a:xfrm>
            <a:off x="2862445" y="4824679"/>
            <a:ext cx="1153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47734C1B-901E-6615-9B49-701F24828D3C}"/>
              </a:ext>
            </a:extLst>
          </p:cNvPr>
          <p:cNvCxnSpPr>
            <a:cxnSpLocks/>
          </p:cNvCxnSpPr>
          <p:nvPr/>
        </p:nvCxnSpPr>
        <p:spPr>
          <a:xfrm>
            <a:off x="4318284" y="5004026"/>
            <a:ext cx="317908" cy="0"/>
          </a:xfrm>
          <a:prstGeom prst="straightConnector1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299501B-F955-3536-1AA8-07E4B5BC81AC}"/>
              </a:ext>
            </a:extLst>
          </p:cNvPr>
          <p:cNvSpPr txBox="1"/>
          <p:nvPr/>
        </p:nvSpPr>
        <p:spPr>
          <a:xfrm>
            <a:off x="3742828" y="5348500"/>
            <a:ext cx="18617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ordre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0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d’</a:t>
            </a:r>
            <a:r>
              <a:rPr lang="es-ES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incògnites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: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,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endParaRPr lang="es-ES" sz="20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54EC7962-1F1A-BDF3-8705-30AD928D7455}"/>
              </a:ext>
            </a:extLst>
          </p:cNvPr>
          <p:cNvSpPr/>
          <p:nvPr/>
        </p:nvSpPr>
        <p:spPr>
          <a:xfrm>
            <a:off x="6521070" y="4833382"/>
            <a:ext cx="70783" cy="7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DFACE98E-3D10-F359-8633-8F1BA80AFD23}"/>
              </a:ext>
            </a:extLst>
          </p:cNvPr>
          <p:cNvCxnSpPr/>
          <p:nvPr/>
        </p:nvCxnSpPr>
        <p:spPr>
          <a:xfrm>
            <a:off x="6200676" y="4833382"/>
            <a:ext cx="0" cy="7005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A48D7EF0-9BE1-25B5-B3D7-85A88BEDAF58}"/>
              </a:ext>
            </a:extLst>
          </p:cNvPr>
          <p:cNvSpPr/>
          <p:nvPr/>
        </p:nvSpPr>
        <p:spPr>
          <a:xfrm>
            <a:off x="5231257" y="4833382"/>
            <a:ext cx="70783" cy="7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3AF8021F-3604-04CF-89E6-A5EBF5ADB1E4}"/>
              </a:ext>
            </a:extLst>
          </p:cNvPr>
          <p:cNvSpPr txBox="1"/>
          <p:nvPr/>
        </p:nvSpPr>
        <p:spPr>
          <a:xfrm>
            <a:off x="4748049" y="4334360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1  10  9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5  6   1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7018E5BE-230C-AFB9-40EB-DF5CB58A8926}"/>
              </a:ext>
            </a:extLst>
          </p:cNvPr>
          <p:cNvCxnSpPr>
            <a:cxnSpLocks/>
          </p:cNvCxnSpPr>
          <p:nvPr/>
        </p:nvCxnSpPr>
        <p:spPr>
          <a:xfrm>
            <a:off x="2896006" y="5230632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2D99D1AF-39AD-7407-6195-DE6D2D438EA9}"/>
              </a:ext>
            </a:extLst>
          </p:cNvPr>
          <p:cNvSpPr txBox="1"/>
          <p:nvPr/>
        </p:nvSpPr>
        <p:spPr>
          <a:xfrm>
            <a:off x="3977215" y="4790341"/>
            <a:ext cx="1153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8DF7E4B9-BD57-224E-B59D-58CA7F0B49C4}"/>
              </a:ext>
            </a:extLst>
          </p:cNvPr>
          <p:cNvCxnSpPr>
            <a:cxnSpLocks/>
          </p:cNvCxnSpPr>
          <p:nvPr/>
        </p:nvCxnSpPr>
        <p:spPr>
          <a:xfrm>
            <a:off x="3210433" y="5024734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CB99410-A607-AAE1-5175-82E19257F1BA}"/>
              </a:ext>
            </a:extLst>
          </p:cNvPr>
          <p:cNvSpPr txBox="1"/>
          <p:nvPr/>
        </p:nvSpPr>
        <p:spPr>
          <a:xfrm>
            <a:off x="6734944" y="4830522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-5f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D3CC86B-C43B-068F-ABCA-C13B109B168A}"/>
              </a:ext>
            </a:extLst>
          </p:cNvPr>
          <p:cNvSpPr txBox="1"/>
          <p:nvPr/>
        </p:nvSpPr>
        <p:spPr>
          <a:xfrm>
            <a:off x="7610728" y="4803971"/>
            <a:ext cx="1367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(-1/44)f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94ABF3F-021E-AECF-8F1E-4EEDD4BF20E0}"/>
              </a:ext>
            </a:extLst>
          </p:cNvPr>
          <p:cNvSpPr txBox="1"/>
          <p:nvPr/>
        </p:nvSpPr>
        <p:spPr>
          <a:xfrm>
            <a:off x="8809774" y="478368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-10f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E52FA505-5D2F-AEF1-CC3C-419AB1DCF479}"/>
              </a:ext>
            </a:extLst>
          </p:cNvPr>
          <p:cNvCxnSpPr>
            <a:cxnSpLocks/>
          </p:cNvCxnSpPr>
          <p:nvPr/>
        </p:nvCxnSpPr>
        <p:spPr>
          <a:xfrm>
            <a:off x="6734944" y="5232536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E3F19B61-88BD-7C35-EBC2-E240CCFE0B55}"/>
              </a:ext>
            </a:extLst>
          </p:cNvPr>
          <p:cNvCxnSpPr>
            <a:cxnSpLocks/>
          </p:cNvCxnSpPr>
          <p:nvPr/>
        </p:nvCxnSpPr>
        <p:spPr>
          <a:xfrm>
            <a:off x="7775412" y="5212941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D56CA852-FDC8-A7EF-F863-CDCCFF68B284}"/>
              </a:ext>
            </a:extLst>
          </p:cNvPr>
          <p:cNvCxnSpPr>
            <a:cxnSpLocks/>
          </p:cNvCxnSpPr>
          <p:nvPr/>
        </p:nvCxnSpPr>
        <p:spPr>
          <a:xfrm>
            <a:off x="8856626" y="5212941"/>
            <a:ext cx="9467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60347BF-B0EE-11AC-1288-F2241583DB56}"/>
              </a:ext>
            </a:extLst>
          </p:cNvPr>
          <p:cNvSpPr txBox="1"/>
          <p:nvPr/>
        </p:nvSpPr>
        <p:spPr>
          <a:xfrm>
            <a:off x="201683" y="4967068"/>
            <a:ext cx="123142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(A|B)=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CCDE474-68E0-0BA5-082D-0DE3811D44A3}"/>
              </a:ext>
            </a:extLst>
          </p:cNvPr>
          <p:cNvSpPr txBox="1"/>
          <p:nvPr/>
        </p:nvSpPr>
        <p:spPr>
          <a:xfrm>
            <a:off x="9437361" y="4274932"/>
            <a:ext cx="26697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1  0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-1</a:t>
            </a:r>
          </a:p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   0  1   </a:t>
            </a:r>
            <a:r>
              <a:rPr lang="es-ES" sz="27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6BDC2BCA-6929-8EB2-37CD-FFFFC7F16B15}"/>
              </a:ext>
            </a:extLst>
          </p:cNvPr>
          <p:cNvSpPr/>
          <p:nvPr/>
        </p:nvSpPr>
        <p:spPr>
          <a:xfrm>
            <a:off x="11161574" y="4792163"/>
            <a:ext cx="70783" cy="73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DCAC9882-6745-C84C-252D-6D639645B72F}"/>
              </a:ext>
            </a:extLst>
          </p:cNvPr>
          <p:cNvCxnSpPr/>
          <p:nvPr/>
        </p:nvCxnSpPr>
        <p:spPr>
          <a:xfrm>
            <a:off x="10778787" y="4783686"/>
            <a:ext cx="0" cy="70054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36769614-8146-3C3E-76D5-B02591C64F54}"/>
              </a:ext>
            </a:extLst>
          </p:cNvPr>
          <p:cNvSpPr/>
          <p:nvPr/>
        </p:nvSpPr>
        <p:spPr>
          <a:xfrm>
            <a:off x="9978531" y="4792163"/>
            <a:ext cx="70783" cy="73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6D49FFA-9248-A86E-9889-2E59A320177A}"/>
              </a:ext>
            </a:extLst>
          </p:cNvPr>
          <p:cNvSpPr txBox="1"/>
          <p:nvPr/>
        </p:nvSpPr>
        <p:spPr>
          <a:xfrm>
            <a:off x="1759978" y="6296929"/>
            <a:ext cx="11513122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solució</a:t>
            </a:r>
            <a:r>
              <a:rPr lang="es-ES" sz="2700" dirty="0">
                <a:latin typeface="Comic Sans MS" panose="030F0702030302020204" pitchFamily="66" charset="0"/>
              </a:rPr>
              <a:t>: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{ 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x,y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= (1,-1)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}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69A43B6-741C-9600-0F06-555CF5762DF8}"/>
              </a:ext>
            </a:extLst>
          </p:cNvPr>
          <p:cNvSpPr txBox="1"/>
          <p:nvPr/>
        </p:nvSpPr>
        <p:spPr>
          <a:xfrm>
            <a:off x="9702011" y="6268859"/>
            <a:ext cx="215355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 = -1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x = 1     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A606ABCE-B281-96FA-1C4E-8EAB621DE6D9}"/>
              </a:ext>
            </a:extLst>
          </p:cNvPr>
          <p:cNvCxnSpPr>
            <a:cxnSpLocks/>
          </p:cNvCxnSpPr>
          <p:nvPr/>
        </p:nvCxnSpPr>
        <p:spPr>
          <a:xfrm>
            <a:off x="10752578" y="5605420"/>
            <a:ext cx="0" cy="65300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01C697EC-74B4-37B7-F09C-B399F179F512}"/>
              </a:ext>
            </a:extLst>
          </p:cNvPr>
          <p:cNvCxnSpPr/>
          <p:nvPr/>
        </p:nvCxnSpPr>
        <p:spPr>
          <a:xfrm flipH="1">
            <a:off x="8139165" y="6591964"/>
            <a:ext cx="1664224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93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2" grpId="0" animBg="1"/>
      <p:bldP spid="4" grpId="0"/>
      <p:bldP spid="5" grpId="0" animBg="1"/>
      <p:bldP spid="7" grpId="0" animBg="1"/>
      <p:bldP spid="13" grpId="0"/>
      <p:bldP spid="16" grpId="0"/>
      <p:bldP spid="18" grpId="0" animBg="1"/>
      <p:bldP spid="20" grpId="0" animBg="1"/>
      <p:bldP spid="21" grpId="0"/>
      <p:bldP spid="23" grpId="0"/>
      <p:bldP spid="26" grpId="0"/>
      <p:bldP spid="27" grpId="0"/>
      <p:bldP spid="28" grpId="0"/>
      <p:bldP spid="32" grpId="0"/>
      <p:bldP spid="33" grpId="0"/>
      <p:bldP spid="34" grpId="0" animBg="1"/>
      <p:bldP spid="36" grpId="0" animBg="1"/>
      <p:bldP spid="15" grpId="0"/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6D05-72C9-A937-4458-39154266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E2F32-CFBA-E8BC-2DA1-5E62E956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38" y="576738"/>
            <a:ext cx="11402963" cy="2604217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Pel sistema de 4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equacions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lineals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amb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3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incògnites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i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ampliada  (A|B) =</a:t>
            </a:r>
            <a:r>
              <a:rPr lang="es-ES" sz="2800" dirty="0">
                <a:latin typeface="Comic Sans MS" panose="030F0702030302020204" pitchFamily="66" charset="0"/>
              </a:rPr>
              <a:t>                      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tria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l’opció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correcta:</a:t>
            </a:r>
          </a:p>
        </p:txBody>
      </p:sp>
      <p:sp>
        <p:nvSpPr>
          <p:cNvPr id="12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F04050C-0F17-B6AB-7E82-349692EFA0C5}"/>
              </a:ext>
            </a:extLst>
          </p:cNvPr>
          <p:cNvSpPr txBox="1">
            <a:spLocks/>
          </p:cNvSpPr>
          <p:nvPr/>
        </p:nvSpPr>
        <p:spPr>
          <a:xfrm>
            <a:off x="1976989" y="3362047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3FEEB88-B043-E3A6-F170-6441CA1136E1}"/>
              </a:ext>
            </a:extLst>
          </p:cNvPr>
          <p:cNvSpPr txBox="1"/>
          <p:nvPr/>
        </p:nvSpPr>
        <p:spPr>
          <a:xfrm>
            <a:off x="3798526" y="165682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3   -3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3    2   1     6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-1    4  -5   12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1     0   1     0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E7E7EAAD-884E-7E43-0AD8-53CC85D01A25}"/>
              </a:ext>
            </a:extLst>
          </p:cNvPr>
          <p:cNvSpPr/>
          <p:nvPr/>
        </p:nvSpPr>
        <p:spPr>
          <a:xfrm>
            <a:off x="3763135" y="169566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ES" dirty="0"/>
              <a:t> </a:t>
            </a:r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5E7DAC9-1F67-7134-4052-23591E3F82FD}"/>
              </a:ext>
            </a:extLst>
          </p:cNvPr>
          <p:cNvSpPr/>
          <p:nvPr/>
        </p:nvSpPr>
        <p:spPr>
          <a:xfrm>
            <a:off x="5861564" y="171200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ES" dirty="0"/>
              <a:t>                                 </a:t>
            </a:r>
          </a:p>
        </p:txBody>
      </p:sp>
      <p:sp>
        <p:nvSpPr>
          <p:cNvPr id="9" name="CuadroTexto 8">
            <a:hlinkClick r:id="rId2" action="ppaction://hlinksldjump"/>
            <a:extLst>
              <a:ext uri="{FF2B5EF4-FFF2-40B4-BE49-F238E27FC236}">
                <a16:creationId xmlns:a16="http://schemas.microsoft.com/office/drawing/2014/main" id="{5ACA3D18-8FA8-7F14-68A6-A4B45C312597}"/>
              </a:ext>
            </a:extLst>
          </p:cNvPr>
          <p:cNvSpPr txBox="1"/>
          <p:nvPr/>
        </p:nvSpPr>
        <p:spPr>
          <a:xfrm>
            <a:off x="2555696" y="3806792"/>
            <a:ext cx="3456677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rang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(A) = 3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BD70377-7AAF-30FF-1926-2C87D546A7E5}"/>
              </a:ext>
            </a:extLst>
          </p:cNvPr>
          <p:cNvCxnSpPr/>
          <p:nvPr/>
        </p:nvCxnSpPr>
        <p:spPr>
          <a:xfrm>
            <a:off x="5330087" y="1712008"/>
            <a:ext cx="0" cy="145175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63B9042-762D-A20D-FAAE-66F80F854020}"/>
              </a:ext>
            </a:extLst>
          </p:cNvPr>
          <p:cNvSpPr txBox="1">
            <a:spLocks/>
          </p:cNvSpPr>
          <p:nvPr/>
        </p:nvSpPr>
        <p:spPr>
          <a:xfrm>
            <a:off x="6503469" y="3375905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1" name="CuadroTexto 10">
            <a:hlinkClick r:id="rId2" action="ppaction://hlinksldjump"/>
            <a:extLst>
              <a:ext uri="{FF2B5EF4-FFF2-40B4-BE49-F238E27FC236}">
                <a16:creationId xmlns:a16="http://schemas.microsoft.com/office/drawing/2014/main" id="{526ABDC2-0C14-87FA-CA93-58DED2087598}"/>
              </a:ext>
            </a:extLst>
          </p:cNvPr>
          <p:cNvSpPr txBox="1"/>
          <p:nvPr/>
        </p:nvSpPr>
        <p:spPr>
          <a:xfrm>
            <a:off x="7022326" y="3429000"/>
            <a:ext cx="345667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El sistema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no té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cap</a:t>
            </a:r>
            <a:endParaRPr lang="es-ES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solució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0F3EA96-FBF5-74F7-687B-5D16C575295F}"/>
              </a:ext>
            </a:extLst>
          </p:cNvPr>
          <p:cNvSpPr txBox="1">
            <a:spLocks/>
          </p:cNvSpPr>
          <p:nvPr/>
        </p:nvSpPr>
        <p:spPr>
          <a:xfrm>
            <a:off x="1986116" y="5116373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CuadroTexto 24">
            <a:hlinkClick r:id="rId2" action="ppaction://hlinksldjump"/>
            <a:extLst>
              <a:ext uri="{FF2B5EF4-FFF2-40B4-BE49-F238E27FC236}">
                <a16:creationId xmlns:a16="http://schemas.microsoft.com/office/drawing/2014/main" id="{4F9CB58A-BED3-28D3-7EC3-86E1E32E4783}"/>
              </a:ext>
            </a:extLst>
          </p:cNvPr>
          <p:cNvSpPr txBox="1"/>
          <p:nvPr/>
        </p:nvSpPr>
        <p:spPr>
          <a:xfrm>
            <a:off x="2795295" y="5348356"/>
            <a:ext cx="345667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(A|B) és 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invertible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F3E591D-2F0D-901A-872B-4D78B261BDFC}"/>
              </a:ext>
            </a:extLst>
          </p:cNvPr>
          <p:cNvSpPr txBox="1">
            <a:spLocks/>
          </p:cNvSpPr>
          <p:nvPr/>
        </p:nvSpPr>
        <p:spPr>
          <a:xfrm>
            <a:off x="6512596" y="5130231"/>
            <a:ext cx="3297600" cy="14832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7" name="CuadroTexto 26">
            <a:hlinkClick r:id="rId3" action="ppaction://hlinksldjump"/>
            <a:extLst>
              <a:ext uri="{FF2B5EF4-FFF2-40B4-BE49-F238E27FC236}">
                <a16:creationId xmlns:a16="http://schemas.microsoft.com/office/drawing/2014/main" id="{765F3045-AAA8-F601-AC50-6D6EB0AA71B7}"/>
              </a:ext>
            </a:extLst>
          </p:cNvPr>
          <p:cNvSpPr txBox="1"/>
          <p:nvPr/>
        </p:nvSpPr>
        <p:spPr>
          <a:xfrm>
            <a:off x="6767461" y="5130231"/>
            <a:ext cx="345667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El sistema 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té infinites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  </a:t>
            </a:r>
            <a:r>
              <a:rPr lang="es-ES"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solucions</a:t>
            </a:r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15BB7172-D178-89DD-6BB2-19EFAE3EC77B}"/>
              </a:ext>
            </a:extLst>
          </p:cNvPr>
          <p:cNvSpPr txBox="1">
            <a:spLocks/>
          </p:cNvSpPr>
          <p:nvPr/>
        </p:nvSpPr>
        <p:spPr>
          <a:xfrm>
            <a:off x="178777" y="91074"/>
            <a:ext cx="11834446" cy="793719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i="1" dirty="0">
                <a:solidFill>
                  <a:srgbClr val="7030A0"/>
                </a:solidFill>
              </a:rPr>
              <a:t>A </a:t>
            </a:r>
            <a:r>
              <a:rPr lang="es-ES" i="1" dirty="0" err="1">
                <a:solidFill>
                  <a:srgbClr val="7030A0"/>
                </a:solidFill>
              </a:rPr>
              <a:t>mode</a:t>
            </a:r>
            <a:r>
              <a:rPr lang="es-ES" i="1" dirty="0">
                <a:solidFill>
                  <a:srgbClr val="7030A0"/>
                </a:solidFill>
              </a:rPr>
              <a:t> de test </a:t>
            </a:r>
            <a:r>
              <a:rPr lang="es-ES" i="1" dirty="0" err="1">
                <a:solidFill>
                  <a:srgbClr val="7030A0"/>
                </a:solidFill>
              </a:rPr>
              <a:t>ràpid</a:t>
            </a:r>
            <a:r>
              <a:rPr lang="es-ES" i="1" dirty="0">
                <a:solidFill>
                  <a:srgbClr val="7030A0"/>
                </a:solidFill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4129112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834A75-AFFC-76D0-CD30-3B8CE081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63A682-AC9B-7815-2A84-6F14A32D1F23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147B8B4A-3AB7-657E-B1EC-5FFC17C11D2E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B5C0B73-DECA-A21B-9D23-47AB09C4E3D5}"/>
              </a:ext>
            </a:extLst>
          </p:cNvPr>
          <p:cNvSpPr/>
          <p:nvPr/>
        </p:nvSpPr>
        <p:spPr>
          <a:xfrm>
            <a:off x="5862613" y="2660902"/>
            <a:ext cx="612218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latin typeface="Yu Mincho Light" panose="02020300000000000000" pitchFamily="18" charset="-128"/>
                <a:ea typeface="Yu Mincho Light" panose="02020300000000000000" pitchFamily="18" charset="-128"/>
              </a:rPr>
              <a:t>∙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43989EA1-1E8B-D01F-15C9-39D7D08DF29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2FA301E-361D-B4BC-2294-D628D800AC3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2AFC052-59C9-6154-1669-6D918843052A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ED171D0-4ECD-1299-3787-2E861F459705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continua          </a:t>
            </a:r>
          </a:p>
        </p:txBody>
      </p:sp>
      <p:sp>
        <p:nvSpPr>
          <p:cNvPr id="12" name="Flecha: hacia la izquierda 11">
            <a:extLst>
              <a:ext uri="{FF2B5EF4-FFF2-40B4-BE49-F238E27FC236}">
                <a16:creationId xmlns:a16="http://schemas.microsoft.com/office/drawing/2014/main" id="{4B66D69C-1DE6-78CE-FBC1-0C57B16FDF6C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7874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74871D-3B97-2B12-F858-18AD9CEE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A8602C-F7BC-0EF6-0512-3B567200E89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8CA3B1A-1030-3BB2-6D29-BE30DDB8D916}"/>
              </a:ext>
            </a:extLst>
          </p:cNvPr>
          <p:cNvSpPr/>
          <p:nvPr/>
        </p:nvSpPr>
        <p:spPr>
          <a:xfrm>
            <a:off x="6177403" y="1629000"/>
            <a:ext cx="5073826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omp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rov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la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teva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4A0A2D4-02BA-FC52-9A5D-6FF5443EAC73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ABD83046-4262-0300-AFE4-0ED22916B99C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81BA3E7-78A5-DF61-7F3A-1A7E6A0BB59F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A6EE47D7-73C0-5611-3CB2-DFB242F1E81B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8F7D94A-0357-4AF5-6947-5DBCE43B1E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05FFB52-1898-D603-8C7F-2E52723B854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948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ALGUNS TÒPICS D’UTILITAT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RELACIONATS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564" y="1581042"/>
            <a:ext cx="11268364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Es </a:t>
            </a:r>
            <a:r>
              <a:rPr lang="es-ES" sz="3200" dirty="0" err="1">
                <a:latin typeface="Comic Sans MS" panose="030F0702030302020204" pitchFamily="66" charset="0"/>
              </a:rPr>
              <a:t>suggereix</a:t>
            </a:r>
            <a:r>
              <a:rPr lang="es-ES" sz="3200" dirty="0">
                <a:latin typeface="Comic Sans MS" panose="030F0702030302020204" pitchFamily="66" charset="0"/>
              </a:rPr>
              <a:t> la </a:t>
            </a:r>
            <a:r>
              <a:rPr lang="es-ES" sz="3200" dirty="0" err="1">
                <a:latin typeface="Comic Sans MS" panose="030F0702030302020204" pitchFamily="66" charset="0"/>
              </a:rPr>
              <a:t>revisió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d’alguns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dels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següents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tòpics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1379" y="313718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Rang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d’una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matriu</a:t>
            </a:r>
            <a:endParaRPr lang="es-ES" sz="28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1379" y="2434867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Mètode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de Gauss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1379" y="4647805"/>
            <a:ext cx="103724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Bases i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d’un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d’un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espai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vectorial de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finita 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1379" y="3890936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Determinant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d’una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matriu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quadrada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28134A55-BED9-7081-703C-780D293937FD}"/>
              </a:ext>
            </a:extLst>
          </p:cNvPr>
          <p:cNvSpPr txBox="1"/>
          <p:nvPr/>
        </p:nvSpPr>
        <p:spPr>
          <a:xfrm>
            <a:off x="1011379" y="5786037"/>
            <a:ext cx="10521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Diagonalització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per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congruència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reals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simètriques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B7BF501-1A1A-A4B1-9DFC-10E0FCBBA6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65804" y="1242351"/>
            <a:ext cx="11176819" cy="1458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b="1" dirty="0">
                <a:latin typeface="Comic Sans MS" panose="030F0702030302020204" pitchFamily="66" charset="0"/>
                <a:ea typeface="Yu Mincho" panose="02020400000000000000" pitchFamily="18" charset="-128"/>
              </a:rPr>
              <a:t>①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Invertibilitat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i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inversa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d’una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quadrada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amb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coeficients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en K, K=R –nombres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reals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- o K=C –nombres complexos). </a:t>
            </a:r>
          </a:p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②</a:t>
            </a:r>
            <a:r>
              <a:rPr lang="es-ES" sz="2700" b="1" dirty="0">
                <a:solidFill>
                  <a:srgbClr val="0070C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Sistemes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d’equacions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lineals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.</a:t>
            </a:r>
          </a:p>
          <a:p>
            <a:pPr marL="0" indent="0">
              <a:buNone/>
            </a:pP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  <a:ea typeface="Yu Mincho" panose="02020400000000000000" pitchFamily="18" charset="-128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6998FF3-8D0C-FAF2-6FFB-2CC9CC888D33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els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objectius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DCCF222-8EC2-D455-CDCE-7201A434DACA}"/>
              </a:ext>
            </a:extLst>
          </p:cNvPr>
          <p:cNvSpPr txBox="1"/>
          <p:nvPr/>
        </p:nvSpPr>
        <p:spPr>
          <a:xfrm>
            <a:off x="765804" y="5801935"/>
            <a:ext cx="104519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Es </a:t>
            </a:r>
            <a:r>
              <a:rPr lang="es-ES" sz="2700" dirty="0" err="1">
                <a:latin typeface="Comic Sans MS" panose="030F0702030302020204" pitchFamily="66" charset="0"/>
              </a:rPr>
              <a:t>suposaran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coneguts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bàsics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ens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centrarem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la part operativa.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11EC07-985D-D704-1756-5658BD0619B3}"/>
              </a:ext>
            </a:extLst>
          </p:cNvPr>
          <p:cNvSpPr txBox="1">
            <a:spLocks/>
          </p:cNvSpPr>
          <p:nvPr/>
        </p:nvSpPr>
        <p:spPr>
          <a:xfrm>
            <a:off x="765804" y="2825210"/>
            <a:ext cx="11426196" cy="31999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Hi ha d’altres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utilitats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del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mètode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de Gauss que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mereixen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ser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tractades, però no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ho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seran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aquest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document; per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exemple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: </a:t>
            </a: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700" i="1" dirty="0" err="1">
                <a:latin typeface="Comic Sans MS" panose="030F0702030302020204" pitchFamily="66" charset="0"/>
              </a:rPr>
              <a:t>rang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d’una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;</a:t>
            </a: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determinant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d’una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quadrada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;</a:t>
            </a: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base i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equacions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implícites d’un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subespai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d’un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espai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vectorial </a:t>
            </a: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de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dimensió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finita. </a:t>
            </a:r>
          </a:p>
        </p:txBody>
      </p:sp>
    </p:spTree>
    <p:extLst>
      <p:ext uri="{BB962C8B-B14F-4D97-AF65-F5344CB8AC3E}">
        <p14:creationId xmlns:p14="http://schemas.microsoft.com/office/powerpoint/2010/main" val="134030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1C235-A676-F068-F1B4-BA6B31D62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D8F77430-7516-AE41-F996-474AC3562B4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178F0EE9-167C-24AD-69F9-42A68EBCA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1" y="1586936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donada es </a:t>
            </a:r>
            <a:r>
              <a:rPr lang="es-ES" sz="2700" dirty="0" err="1">
                <a:latin typeface="Comic Sans MS" panose="030F0702030302020204" pitchFamily="66" charset="0"/>
              </a:rPr>
              <a:t>diu</a:t>
            </a:r>
            <a:r>
              <a:rPr lang="es-ES" sz="2700" dirty="0">
                <a:latin typeface="Comic Sans MS" panose="030F0702030302020204" pitchFamily="66" charset="0"/>
              </a:rPr>
              <a:t> que és una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si es </a:t>
            </a:r>
            <a:r>
              <a:rPr lang="es-ES" sz="2700" dirty="0" err="1">
                <a:latin typeface="Comic Sans MS" panose="030F0702030302020204" pitchFamily="66" charset="0"/>
              </a:rPr>
              <a:t>compleixen</a:t>
            </a:r>
            <a:r>
              <a:rPr lang="es-ES" sz="2700" dirty="0">
                <a:latin typeface="Comic Sans MS" panose="030F0702030302020204" pitchFamily="66" charset="0"/>
              </a:rPr>
              <a:t> les 2 </a:t>
            </a:r>
            <a:r>
              <a:rPr lang="es-ES" sz="2700" dirty="0" err="1">
                <a:latin typeface="Comic Sans MS" panose="030F0702030302020204" pitchFamily="66" charset="0"/>
              </a:rPr>
              <a:t>següents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condicions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F5BB53-A490-BAA9-FB99-2A69B0864547}"/>
              </a:ext>
            </a:extLst>
          </p:cNvPr>
          <p:cNvSpPr txBox="1"/>
          <p:nvPr/>
        </p:nvSpPr>
        <p:spPr>
          <a:xfrm>
            <a:off x="711068" y="2935502"/>
            <a:ext cx="112060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Totes les files plenes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(files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nul∙les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troben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en la 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part inferior de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té files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nul∙les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aquesta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condició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es té en compte).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F7EDFF2-1521-6C00-1734-7724BFCF71FF}"/>
              </a:ext>
            </a:extLst>
          </p:cNvPr>
          <p:cNvSpPr txBox="1"/>
          <p:nvPr/>
        </p:nvSpPr>
        <p:spPr>
          <a:xfrm>
            <a:off x="628774" y="4782161"/>
            <a:ext cx="1076985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 a cada fila no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nul∙la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primer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des de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l’esquerra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està a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dreta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qualsevol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fila per sobre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té menys de 2 files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nul∙les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aquesta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condició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es té en compte).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FAD496DC-760D-4630-0256-B972F4509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1" y="439838"/>
            <a:ext cx="11553529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977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C2C17-B4EA-4A62-0B68-0C0896C74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F8421DC-2F19-4768-309F-E31E8D1F852A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25984746-D35C-50EA-C4D4-74B296F99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696320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donada es </a:t>
            </a:r>
            <a:r>
              <a:rPr lang="es-ES" sz="2700" dirty="0" err="1">
                <a:latin typeface="Comic Sans MS" panose="030F0702030302020204" pitchFamily="66" charset="0"/>
              </a:rPr>
              <a:t>diu</a:t>
            </a:r>
            <a:r>
              <a:rPr lang="es-ES" sz="2700" dirty="0">
                <a:latin typeface="Comic Sans MS" panose="030F0702030302020204" pitchFamily="66" charset="0"/>
              </a:rPr>
              <a:t> que és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 </a:t>
            </a:r>
          </a:p>
          <a:p>
            <a:pPr marL="0" indent="0">
              <a:buNone/>
            </a:pP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si es </a:t>
            </a:r>
            <a:r>
              <a:rPr lang="es-ES" sz="2700" dirty="0" err="1">
                <a:latin typeface="Comic Sans MS" panose="030F0702030302020204" pitchFamily="66" charset="0"/>
              </a:rPr>
              <a:t>compleixen</a:t>
            </a:r>
            <a:r>
              <a:rPr lang="es-ES" sz="2700" dirty="0">
                <a:latin typeface="Comic Sans MS" panose="030F0702030302020204" pitchFamily="66" charset="0"/>
              </a:rPr>
              <a:t> les 2 </a:t>
            </a:r>
            <a:r>
              <a:rPr lang="es-ES" sz="2700" dirty="0" err="1">
                <a:latin typeface="Comic Sans MS" panose="030F0702030302020204" pitchFamily="66" charset="0"/>
              </a:rPr>
              <a:t>següents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condicions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BF6DFE2-94A1-0319-B44D-8BD7EE983095}"/>
              </a:ext>
            </a:extLst>
          </p:cNvPr>
          <p:cNvSpPr txBox="1"/>
          <p:nvPr/>
        </p:nvSpPr>
        <p:spPr>
          <a:xfrm>
            <a:off x="443798" y="4058101"/>
            <a:ext cx="1138853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r a cada fila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kumimoji="0" lang="es-ES" sz="27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nul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∙</a:t>
            </a:r>
            <a:r>
              <a:rPr kumimoji="0" lang="es-ES" sz="27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igual a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columna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conté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aquest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té totes les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tres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entrades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ig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uals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a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0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(si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té files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nul∙le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–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kumimoji="0" lang="es-ES" sz="2700" b="0" i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z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ero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–,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aquesta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condició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no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té en compte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82985B4-3749-4B2C-A141-E4268427ABC5}"/>
              </a:ext>
            </a:extLst>
          </p:cNvPr>
          <p:cNvSpPr txBox="1"/>
          <p:nvPr/>
        </p:nvSpPr>
        <p:spPr>
          <a:xfrm>
            <a:off x="443798" y="3106442"/>
            <a:ext cx="107698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esglaonada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per files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D6FD27EE-4334-B233-CD52-1625B6F60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1" y="439838"/>
            <a:ext cx="11553529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25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155AC-4052-8148-EE74-ED2C31C48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62C0AB67-EDF7-18B3-F9D3-5327A9D49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503688"/>
            <a:ext cx="11765368" cy="1577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Intercanviant</a:t>
            </a:r>
            <a:r>
              <a:rPr lang="es-ES" sz="2700" dirty="0">
                <a:latin typeface="Comic Sans MS" panose="030F0702030302020204" pitchFamily="66" charset="0"/>
              </a:rPr>
              <a:t> les paraules “fila” i “columna” en les </a:t>
            </a:r>
            <a:r>
              <a:rPr lang="es-ES" sz="2700" dirty="0" err="1">
                <a:latin typeface="Comic Sans MS" panose="030F0702030302020204" pitchFamily="66" charset="0"/>
              </a:rPr>
              <a:t>definicions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anteriors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obtenim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de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i de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m.e.r.c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49F884D7-4E89-4055-DF3E-E3BFB20CA4B2}"/>
              </a:ext>
            </a:extLst>
          </p:cNvPr>
          <p:cNvSpPr txBox="1">
            <a:spLocks/>
          </p:cNvSpPr>
          <p:nvPr/>
        </p:nvSpPr>
        <p:spPr>
          <a:xfrm>
            <a:off x="347974" y="2950811"/>
            <a:ext cx="11765368" cy="2242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Una altra forma de veure-</a:t>
            </a:r>
            <a:r>
              <a:rPr lang="es-ES" sz="2700" dirty="0" err="1">
                <a:latin typeface="Comic Sans MS" panose="030F0702030302020204" pitchFamily="66" charset="0"/>
              </a:rPr>
              <a:t>ho</a:t>
            </a:r>
            <a:r>
              <a:rPr lang="es-ES" sz="2700" dirty="0">
                <a:latin typeface="Comic Sans MS" panose="030F0702030302020204" pitchFamily="66" charset="0"/>
              </a:rPr>
              <a:t> és observar que, per </a:t>
            </a:r>
            <a:r>
              <a:rPr lang="es-ES" sz="2700">
                <a:latin typeface="Comic Sans MS" panose="030F0702030302020204" pitchFamily="66" charset="0"/>
              </a:rPr>
              <a:t>a  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A85F33-3C28-8B3A-7176-6A0309A67DCC}"/>
              </a:ext>
            </a:extLst>
          </p:cNvPr>
          <p:cNvSpPr txBox="1"/>
          <p:nvPr/>
        </p:nvSpPr>
        <p:spPr>
          <a:xfrm>
            <a:off x="914230" y="3429000"/>
            <a:ext cx="1139575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>
                <a:latin typeface="Comic Sans MS" panose="030F0702030302020204" pitchFamily="66" charset="0"/>
              </a:rPr>
              <a:t>a) A és una  </a:t>
            </a:r>
            <a:r>
              <a:rPr lang="es-ES" sz="2700" i="1" dirty="0" err="1"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latin typeface="Comic Sans MS" panose="030F0702030302020204" pitchFamily="66" charset="0"/>
              </a:rPr>
              <a:t>.  si i només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és una </a:t>
            </a:r>
            <a:r>
              <a:rPr lang="es-ES" sz="2700" i="1" dirty="0" err="1"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latin typeface="Comic Sans MS" panose="030F0702030302020204" pitchFamily="66" charset="0"/>
              </a:rPr>
              <a:t>.;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és una 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  si i només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és una </a:t>
            </a:r>
            <a:r>
              <a:rPr lang="es-ES" sz="2700" i="1" dirty="0" err="1">
                <a:latin typeface="Comic Sans MS" panose="030F0702030302020204" pitchFamily="66" charset="0"/>
              </a:rPr>
              <a:t>m.e.r.f</a:t>
            </a:r>
            <a:r>
              <a:rPr lang="es-ES" sz="2700" i="1" dirty="0">
                <a:latin typeface="Comic Sans MS" panose="030F0702030302020204" pitchFamily="66" charset="0"/>
              </a:rPr>
              <a:t>.,</a:t>
            </a:r>
          </a:p>
          <a:p>
            <a:pPr marL="514350" indent="-514350">
              <a:buAutoNum type="alphaLcParenR" startAt="2"/>
            </a:pP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87865714-C502-DD83-4B45-A88F84F7652B}"/>
              </a:ext>
            </a:extLst>
          </p:cNvPr>
          <p:cNvSpPr txBox="1">
            <a:spLocks/>
          </p:cNvSpPr>
          <p:nvPr/>
        </p:nvSpPr>
        <p:spPr>
          <a:xfrm>
            <a:off x="347974" y="4350869"/>
            <a:ext cx="11765368" cy="1577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on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m) </a:t>
            </a:r>
            <a:r>
              <a:rPr lang="es-ES" sz="2700" dirty="0">
                <a:latin typeface="Comic Sans MS" panose="030F0702030302020204" pitchFamily="66" charset="0"/>
              </a:rPr>
              <a:t>és la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transposada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A</a:t>
            </a:r>
            <a:r>
              <a:rPr lang="es-ES" sz="2700" dirty="0">
                <a:latin typeface="Comic Sans MS" panose="030F0702030302020204" pitchFamily="66" charset="0"/>
              </a:rPr>
              <a:t>, les files de la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vénen</a:t>
            </a:r>
            <a:r>
              <a:rPr lang="es-ES" sz="2700" dirty="0">
                <a:latin typeface="Comic Sans MS" panose="030F0702030302020204" pitchFamily="66" charset="0"/>
              </a:rPr>
              <a:t> donades per les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de A. 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ACE0599-C7CE-A5C2-02B5-08B75FB6F2CD}"/>
              </a:ext>
            </a:extLst>
          </p:cNvPr>
          <p:cNvSpPr txBox="1"/>
          <p:nvPr/>
        </p:nvSpPr>
        <p:spPr>
          <a:xfrm>
            <a:off x="426633" y="4942709"/>
            <a:ext cx="120248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A = 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(2 x 3),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           </a:t>
            </a:r>
            <a:r>
              <a:rPr lang="es-ES" sz="2700" i="1" dirty="0">
                <a:latin typeface="Comic Sans MS" panose="030F0702030302020204" pitchFamily="66" charset="0"/>
              </a:rPr>
              <a:t>A</a:t>
            </a:r>
            <a:r>
              <a:rPr lang="es-ES" sz="2700" i="1" baseline="30000" dirty="0">
                <a:latin typeface="Comic Sans MS" panose="030F0702030302020204" pitchFamily="66" charset="0"/>
              </a:rPr>
              <a:t>T </a:t>
            </a:r>
            <a:r>
              <a:rPr lang="es-ES" sz="2700" i="1" dirty="0">
                <a:latin typeface="Comic Sans MS" panose="030F0702030302020204" pitchFamily="66" charset="0"/>
              </a:rPr>
              <a:t>=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2),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  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A5D6BCCF-A43C-F12B-E39C-AD2CCF4FC790}"/>
              </a:ext>
            </a:extLst>
          </p:cNvPr>
          <p:cNvSpPr/>
          <p:nvPr/>
        </p:nvSpPr>
        <p:spPr>
          <a:xfrm>
            <a:off x="7437864" y="5391681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1B47EC41-F60D-BE01-3776-695B2B4D21F7}"/>
              </a:ext>
            </a:extLst>
          </p:cNvPr>
          <p:cNvSpPr/>
          <p:nvPr/>
        </p:nvSpPr>
        <p:spPr>
          <a:xfrm>
            <a:off x="8529633" y="5410361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87B6DD28-FFAF-D4FC-B310-AF5A0777463C}"/>
              </a:ext>
            </a:extLst>
          </p:cNvPr>
          <p:cNvSpPr/>
          <p:nvPr/>
        </p:nvSpPr>
        <p:spPr>
          <a:xfrm>
            <a:off x="1067065" y="5508751"/>
            <a:ext cx="70783" cy="91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errar corchete 16">
            <a:extLst>
              <a:ext uri="{FF2B5EF4-FFF2-40B4-BE49-F238E27FC236}">
                <a16:creationId xmlns:a16="http://schemas.microsoft.com/office/drawing/2014/main" id="{96BDA604-0C2E-95F5-5EDC-DEBBFC1D2C20}"/>
              </a:ext>
            </a:extLst>
          </p:cNvPr>
          <p:cNvSpPr/>
          <p:nvPr/>
        </p:nvSpPr>
        <p:spPr>
          <a:xfrm>
            <a:off x="2539054" y="5508751"/>
            <a:ext cx="70783" cy="91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7">
            <a:extLst>
              <a:ext uri="{FF2B5EF4-FFF2-40B4-BE49-F238E27FC236}">
                <a16:creationId xmlns:a16="http://schemas.microsoft.com/office/drawing/2014/main" id="{4D57D4C2-3EE8-4984-1FB1-BC2243CA6314}"/>
              </a:ext>
            </a:extLst>
          </p:cNvPr>
          <p:cNvSpPr txBox="1">
            <a:spLocks/>
          </p:cNvSpPr>
          <p:nvPr/>
        </p:nvSpPr>
        <p:spPr>
          <a:xfrm>
            <a:off x="6439041" y="4363564"/>
            <a:ext cx="2257095" cy="1019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8CDD0-D09F-3673-820D-6C23C35F0F45}"/>
              </a:ext>
            </a:extLst>
          </p:cNvPr>
          <p:cNvSpPr txBox="1"/>
          <p:nvPr/>
        </p:nvSpPr>
        <p:spPr>
          <a:xfrm>
            <a:off x="7422812" y="5410361"/>
            <a:ext cx="175818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1    2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0    3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0    0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B7901F-DFA9-E7A1-DF2B-9ACCFCC454BD}"/>
              </a:ext>
            </a:extLst>
          </p:cNvPr>
          <p:cNvSpPr txBox="1"/>
          <p:nvPr/>
        </p:nvSpPr>
        <p:spPr>
          <a:xfrm>
            <a:off x="989148" y="5519172"/>
            <a:ext cx="175818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1    0   0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2    3   0   </a:t>
            </a:r>
          </a:p>
          <a:p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Flecha: a la izquierda y derecha 21">
            <a:extLst>
              <a:ext uri="{FF2B5EF4-FFF2-40B4-BE49-F238E27FC236}">
                <a16:creationId xmlns:a16="http://schemas.microsoft.com/office/drawing/2014/main" id="{E5B1A473-7FB6-5BB6-4BA5-A743AF37CA3D}"/>
              </a:ext>
            </a:extLst>
          </p:cNvPr>
          <p:cNvSpPr/>
          <p:nvPr/>
        </p:nvSpPr>
        <p:spPr>
          <a:xfrm>
            <a:off x="5771469" y="5899536"/>
            <a:ext cx="840640" cy="317386"/>
          </a:xfrm>
          <a:prstGeom prst="left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DE7D26DA-5AC9-09FE-6D18-5B7FD2447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1" y="439838"/>
            <a:ext cx="11553529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40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1" grpId="0"/>
      <p:bldP spid="12" grpId="0" animBg="1"/>
      <p:bldP spid="13" grpId="0" animBg="1"/>
      <p:bldP spid="16" grpId="0" animBg="1"/>
      <p:bldP spid="17" grpId="0" animBg="1"/>
      <p:bldP spid="19" grpId="0"/>
      <p:bldP spid="20" grpId="0"/>
      <p:bldP spid="2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02FC9-526A-2232-58ED-DBD49C92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CF8A83-F4F5-8BD3-55CD-D9C1FBF8AA40}"/>
              </a:ext>
            </a:extLst>
          </p:cNvPr>
          <p:cNvSpPr txBox="1"/>
          <p:nvPr/>
        </p:nvSpPr>
        <p:spPr>
          <a:xfrm>
            <a:off x="346411" y="476054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-1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3850A9E-0C3E-B5BE-C64E-99E80BD85904}"/>
              </a:ext>
            </a:extLst>
          </p:cNvPr>
          <p:cNvSpPr txBox="1"/>
          <p:nvPr/>
        </p:nvSpPr>
        <p:spPr>
          <a:xfrm>
            <a:off x="1008339" y="2324588"/>
            <a:ext cx="109471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4  0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0  2        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0E0B94E-5E9E-1ECF-6E82-4586128B3FA8}"/>
              </a:ext>
            </a:extLst>
          </p:cNvPr>
          <p:cNvSpPr/>
          <p:nvPr/>
        </p:nvSpPr>
        <p:spPr>
          <a:xfrm>
            <a:off x="421305" y="475126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36CD88C-856E-64A0-A5FD-8B798466ED48}"/>
              </a:ext>
            </a:extLst>
          </p:cNvPr>
          <p:cNvSpPr/>
          <p:nvPr/>
        </p:nvSpPr>
        <p:spPr>
          <a:xfrm>
            <a:off x="1985183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A239364D-3D59-AC20-6E80-CBE129C66F96}"/>
              </a:ext>
            </a:extLst>
          </p:cNvPr>
          <p:cNvSpPr/>
          <p:nvPr/>
        </p:nvSpPr>
        <p:spPr>
          <a:xfrm>
            <a:off x="1020797" y="2343287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5642947-BD81-5031-4CA8-BE254617CC6F}"/>
              </a:ext>
            </a:extLst>
          </p:cNvPr>
          <p:cNvSpPr/>
          <p:nvPr/>
        </p:nvSpPr>
        <p:spPr>
          <a:xfrm>
            <a:off x="1983281" y="2325726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C2166F-8EEB-CFA3-AECA-3DB4E45C0956}"/>
              </a:ext>
            </a:extLst>
          </p:cNvPr>
          <p:cNvSpPr txBox="1"/>
          <p:nvPr/>
        </p:nvSpPr>
        <p:spPr>
          <a:xfrm>
            <a:off x="4302291" y="465568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0 -3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05BF82C-6905-E874-B38E-97545735563D}"/>
              </a:ext>
            </a:extLst>
          </p:cNvPr>
          <p:cNvSpPr/>
          <p:nvPr/>
        </p:nvSpPr>
        <p:spPr>
          <a:xfrm>
            <a:off x="4309280" y="476054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7351560-31CC-63FD-9B45-62061DDAF51E}"/>
              </a:ext>
            </a:extLst>
          </p:cNvPr>
          <p:cNvSpPr/>
          <p:nvPr/>
        </p:nvSpPr>
        <p:spPr>
          <a:xfrm>
            <a:off x="6471919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5144426" y="236979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2  1             </a:t>
            </a:r>
          </a:p>
          <a:p>
            <a:endParaRPr lang="es-ES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E293731-6F6E-3E0C-6DE8-9CD9BA012C9F}"/>
              </a:ext>
            </a:extLst>
          </p:cNvPr>
          <p:cNvSpPr txBox="1"/>
          <p:nvPr/>
        </p:nvSpPr>
        <p:spPr>
          <a:xfrm>
            <a:off x="8258171" y="437438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16A5C742-DF31-EBFE-548B-D8C1DDBB5A45}"/>
              </a:ext>
            </a:extLst>
          </p:cNvPr>
          <p:cNvSpPr/>
          <p:nvPr/>
        </p:nvSpPr>
        <p:spPr>
          <a:xfrm>
            <a:off x="8262438" y="4409462"/>
            <a:ext cx="70783" cy="1861483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errar corchete 35">
            <a:extLst>
              <a:ext uri="{FF2B5EF4-FFF2-40B4-BE49-F238E27FC236}">
                <a16:creationId xmlns:a16="http://schemas.microsoft.com/office/drawing/2014/main" id="{19EBAF45-FD95-7809-2FB5-D1C99D488E26}"/>
              </a:ext>
            </a:extLst>
          </p:cNvPr>
          <p:cNvSpPr/>
          <p:nvPr/>
        </p:nvSpPr>
        <p:spPr>
          <a:xfrm>
            <a:off x="10362420" y="4409462"/>
            <a:ext cx="70783" cy="185307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F7ADE7-5F8D-6AF0-53D3-73527B6C4E16}"/>
              </a:ext>
            </a:extLst>
          </p:cNvPr>
          <p:cNvSpPr txBox="1"/>
          <p:nvPr/>
        </p:nvSpPr>
        <p:spPr>
          <a:xfrm>
            <a:off x="8493633" y="2269685"/>
            <a:ext cx="171508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03C6A26-E1DA-1AC2-3ECC-8BA3D5954227}"/>
              </a:ext>
            </a:extLst>
          </p:cNvPr>
          <p:cNvSpPr/>
          <p:nvPr/>
        </p:nvSpPr>
        <p:spPr>
          <a:xfrm>
            <a:off x="10034595" y="2289630"/>
            <a:ext cx="70783" cy="1020027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1AC0AB2-49C7-7C0E-6651-B96AFF61A951}"/>
              </a:ext>
            </a:extLst>
          </p:cNvPr>
          <p:cNvSpPr/>
          <p:nvPr/>
        </p:nvSpPr>
        <p:spPr>
          <a:xfrm>
            <a:off x="8610239" y="2270931"/>
            <a:ext cx="45719" cy="1037587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0D657AA-CD72-3A51-7008-63AD0FB16523}"/>
              </a:ext>
            </a:extLst>
          </p:cNvPr>
          <p:cNvSpPr txBox="1"/>
          <p:nvPr/>
        </p:nvSpPr>
        <p:spPr>
          <a:xfrm>
            <a:off x="652497" y="1391083"/>
            <a:ext cx="294343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Alguns </a:t>
            </a:r>
            <a:r>
              <a:rPr lang="es-ES" sz="2700" dirty="0" err="1">
                <a:latin typeface="Comic Sans MS" panose="030F0702030302020204" pitchFamily="66" charset="0"/>
              </a:rPr>
              <a:t>exemples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F7C3EE5-7407-593E-7BA7-3ED6C337B937}"/>
              </a:ext>
            </a:extLst>
          </p:cNvPr>
          <p:cNvSpPr txBox="1"/>
          <p:nvPr/>
        </p:nvSpPr>
        <p:spPr>
          <a:xfrm>
            <a:off x="2528843" y="2599801"/>
            <a:ext cx="186184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m.e.c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m.e.r.c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067812F-EA40-380D-2BA0-D21BE2F539EC}"/>
              </a:ext>
            </a:extLst>
          </p:cNvPr>
          <p:cNvSpPr txBox="1"/>
          <p:nvPr/>
        </p:nvSpPr>
        <p:spPr>
          <a:xfrm>
            <a:off x="2507848" y="5215546"/>
            <a:ext cx="193487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m.e.r.f</a:t>
            </a:r>
            <a:r>
              <a:rPr lang="es-ES" sz="1600" dirty="0"/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m.e.c</a:t>
            </a:r>
            <a:r>
              <a:rPr lang="es-ES" sz="1600" dirty="0"/>
              <a:t>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31F441B-BEDF-2F84-7935-EAEAF1C2FEDA}"/>
              </a:ext>
            </a:extLst>
          </p:cNvPr>
          <p:cNvSpPr txBox="1"/>
          <p:nvPr/>
        </p:nvSpPr>
        <p:spPr>
          <a:xfrm>
            <a:off x="6686896" y="2609502"/>
            <a:ext cx="176228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m.e.c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m.e.r.c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5599E17-C280-610D-76E4-D3486CB5E011}"/>
              </a:ext>
            </a:extLst>
          </p:cNvPr>
          <p:cNvSpPr txBox="1"/>
          <p:nvPr/>
        </p:nvSpPr>
        <p:spPr>
          <a:xfrm>
            <a:off x="10510693" y="2517567"/>
            <a:ext cx="12389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m.e.r.c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1DBBFA2-5D9B-E3C9-38EB-A614AFC45B41}"/>
              </a:ext>
            </a:extLst>
          </p:cNvPr>
          <p:cNvSpPr txBox="1"/>
          <p:nvPr/>
        </p:nvSpPr>
        <p:spPr>
          <a:xfrm>
            <a:off x="6912034" y="5178902"/>
            <a:ext cx="128711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m.e.c</a:t>
            </a:r>
            <a:r>
              <a:rPr lang="es-ES" sz="1600" dirty="0"/>
              <a:t>.</a:t>
            </a:r>
          </a:p>
          <a:p>
            <a:endParaRPr lang="es-ES" sz="1600" dirty="0">
              <a:solidFill>
                <a:srgbClr val="FF0000"/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4291D23-F84B-C7EA-C1B4-FE898214E5AE}"/>
              </a:ext>
            </a:extLst>
          </p:cNvPr>
          <p:cNvSpPr txBox="1"/>
          <p:nvPr/>
        </p:nvSpPr>
        <p:spPr>
          <a:xfrm>
            <a:off x="10806134" y="5215545"/>
            <a:ext cx="133436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m.e.r.c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BD97D71E-2643-B370-218C-23122A6EDFCE}"/>
              </a:ext>
            </a:extLst>
          </p:cNvPr>
          <p:cNvSpPr/>
          <p:nvPr/>
        </p:nvSpPr>
        <p:spPr>
          <a:xfrm>
            <a:off x="2185492" y="278439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: hacia la izquierda 29">
            <a:extLst>
              <a:ext uri="{FF2B5EF4-FFF2-40B4-BE49-F238E27FC236}">
                <a16:creationId xmlns:a16="http://schemas.microsoft.com/office/drawing/2014/main" id="{4ABD8A9D-F412-284E-02AD-84FE5FE085DB}"/>
              </a:ext>
            </a:extLst>
          </p:cNvPr>
          <p:cNvSpPr/>
          <p:nvPr/>
        </p:nvSpPr>
        <p:spPr>
          <a:xfrm>
            <a:off x="6388845" y="275172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2E7D10F3-F5D6-688D-4FDB-2E4D8C2B2F34}"/>
              </a:ext>
            </a:extLst>
          </p:cNvPr>
          <p:cNvSpPr/>
          <p:nvPr/>
        </p:nvSpPr>
        <p:spPr>
          <a:xfrm>
            <a:off x="10143951" y="271853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: hacia la izquierda 31">
            <a:extLst>
              <a:ext uri="{FF2B5EF4-FFF2-40B4-BE49-F238E27FC236}">
                <a16:creationId xmlns:a16="http://schemas.microsoft.com/office/drawing/2014/main" id="{DB581A88-7CC3-9DD9-75E6-3713662BC616}"/>
              </a:ext>
            </a:extLst>
          </p:cNvPr>
          <p:cNvSpPr/>
          <p:nvPr/>
        </p:nvSpPr>
        <p:spPr>
          <a:xfrm>
            <a:off x="2171651" y="5373739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: hacia la izquierda 34">
            <a:extLst>
              <a:ext uri="{FF2B5EF4-FFF2-40B4-BE49-F238E27FC236}">
                <a16:creationId xmlns:a16="http://schemas.microsoft.com/office/drawing/2014/main" id="{A1B97090-0CFF-4D92-2218-719CFE134A96}"/>
              </a:ext>
            </a:extLst>
          </p:cNvPr>
          <p:cNvSpPr/>
          <p:nvPr/>
        </p:nvSpPr>
        <p:spPr>
          <a:xfrm>
            <a:off x="658161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lecha: hacia la izquierda 36">
            <a:extLst>
              <a:ext uri="{FF2B5EF4-FFF2-40B4-BE49-F238E27FC236}">
                <a16:creationId xmlns:a16="http://schemas.microsoft.com/office/drawing/2014/main" id="{A319A63E-72EF-7FE4-3C0A-FDC28FA3BECE}"/>
              </a:ext>
            </a:extLst>
          </p:cNvPr>
          <p:cNvSpPr/>
          <p:nvPr/>
        </p:nvSpPr>
        <p:spPr>
          <a:xfrm>
            <a:off x="1047978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508DBB7E-0423-9973-3F6B-8ECB51BAAAA0}"/>
              </a:ext>
            </a:extLst>
          </p:cNvPr>
          <p:cNvSpPr/>
          <p:nvPr/>
        </p:nvSpPr>
        <p:spPr>
          <a:xfrm>
            <a:off x="5143626" y="2405962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174226B0-BF91-E285-ABCB-BFAACE60A251}"/>
              </a:ext>
            </a:extLst>
          </p:cNvPr>
          <p:cNvSpPr/>
          <p:nvPr/>
        </p:nvSpPr>
        <p:spPr>
          <a:xfrm>
            <a:off x="6106110" y="2388401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D201BDB3-873B-2375-4F2F-6F8E8818D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1" y="439838"/>
            <a:ext cx="11553529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181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EB223-C079-6581-9E04-80C94D140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0A3E11C1-B70B-6734-E20F-144AC67E139B}"/>
              </a:ext>
            </a:extLst>
          </p:cNvPr>
          <p:cNvSpPr txBox="1"/>
          <p:nvPr/>
        </p:nvSpPr>
        <p:spPr>
          <a:xfrm>
            <a:off x="838053" y="98939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</a:rPr>
              <a:t>resultat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d’aplicar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>
                <a:latin typeface="Comic Sans MS" panose="030F0702030302020204" pitchFamily="66" charset="0"/>
              </a:rPr>
              <a:t>és una altra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(en general, B ≠ A)  que té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mateixos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nombres de files i de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A. </a:t>
            </a:r>
            <a:r>
              <a:rPr lang="es-ES" sz="2700" dirty="0" err="1">
                <a:latin typeface="Comic Sans MS" panose="030F0702030302020204" pitchFamily="66" charset="0"/>
              </a:rPr>
              <a:t>Escriurem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B13ECB1-3FC6-FFDB-C55A-DF3A1715DC77}"/>
              </a:ext>
            </a:extLst>
          </p:cNvPr>
          <p:cNvSpPr txBox="1"/>
          <p:nvPr/>
        </p:nvSpPr>
        <p:spPr>
          <a:xfrm>
            <a:off x="789363" y="3185333"/>
            <a:ext cx="10890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A té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files i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</a:t>
            </a:r>
            <a:r>
              <a:rPr lang="es-ES" sz="2700" dirty="0" err="1">
                <a:latin typeface="Comic Sans MS" panose="030F0702030302020204" pitchFamily="66" charset="0"/>
              </a:rPr>
              <a:t>simbolitzarem</a:t>
            </a:r>
            <a:r>
              <a:rPr lang="es-ES" sz="2700" dirty="0">
                <a:latin typeface="Comic Sans MS" panose="030F0702030302020204" pitchFamily="66" charset="0"/>
              </a:rPr>
              <a:t> les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files de  A 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 (o </a:t>
            </a:r>
            <a:r>
              <a:rPr lang="es-ES" sz="2700" dirty="0" err="1">
                <a:latin typeface="Comic Sans MS" panose="030F0702030302020204" pitchFamily="66" charset="0"/>
              </a:rPr>
              <a:t>simplement</a:t>
            </a:r>
            <a:r>
              <a:rPr lang="es-ES" sz="2700" dirty="0">
                <a:latin typeface="Comic Sans MS" panose="030F0702030302020204" pitchFamily="66" charset="0"/>
              </a:rPr>
              <a:t>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), i les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de A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(A) (o </a:t>
            </a:r>
            <a:r>
              <a:rPr lang="es-ES" sz="2700" dirty="0" err="1">
                <a:latin typeface="Comic Sans MS" panose="030F0702030302020204" pitchFamily="66" charset="0"/>
              </a:rPr>
              <a:t>simplement</a:t>
            </a:r>
            <a:r>
              <a:rPr lang="es-ES" sz="2700" dirty="0">
                <a:latin typeface="Comic Sans MS" panose="030F0702030302020204" pitchFamily="66" charset="0"/>
              </a:rPr>
              <a:t>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948AE10-481D-06BD-547E-38D267B57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Per a començar: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8B4139-F905-E102-7741-73CD8B2172B5}"/>
              </a:ext>
            </a:extLst>
          </p:cNvPr>
          <p:cNvSpPr txBox="1"/>
          <p:nvPr/>
        </p:nvSpPr>
        <p:spPr>
          <a:xfrm>
            <a:off x="838051" y="4967481"/>
            <a:ext cx="110983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qualsevol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</a:t>
            </a:r>
            <a:r>
              <a:rPr lang="es-ES" sz="2700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 es </a:t>
            </a:r>
            <a:r>
              <a:rPr lang="es-ES" sz="2700" dirty="0" err="1">
                <a:latin typeface="Comic Sans MS" panose="030F0702030302020204" pitchFamily="66" charset="0"/>
              </a:rPr>
              <a:t>defineixen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latin typeface="Comic Sans MS" panose="030F0702030302020204" pitchFamily="66" charset="0"/>
              </a:rPr>
              <a:t>, i 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anàlegs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elemental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483FE40-22F5-2C69-EDCA-A617F3A2261A}"/>
              </a:ext>
            </a:extLst>
          </p:cNvPr>
          <p:cNvSpPr txBox="1"/>
          <p:nvPr/>
        </p:nvSpPr>
        <p:spPr>
          <a:xfrm>
            <a:off x="838051" y="2467461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          B</a:t>
            </a:r>
            <a:endParaRPr lang="es-ES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B318C42-3592-1132-C94E-16453300E001}"/>
              </a:ext>
            </a:extLst>
          </p:cNvPr>
          <p:cNvCxnSpPr>
            <a:cxnSpLocks/>
          </p:cNvCxnSpPr>
          <p:nvPr/>
        </p:nvCxnSpPr>
        <p:spPr>
          <a:xfrm>
            <a:off x="5481728" y="2746171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1D0C03-154E-D43D-C95C-9B9239111474}"/>
              </a:ext>
            </a:extLst>
          </p:cNvPr>
          <p:cNvSpPr txBox="1"/>
          <p:nvPr/>
        </p:nvSpPr>
        <p:spPr>
          <a:xfrm>
            <a:off x="5815267" y="2205851"/>
            <a:ext cx="42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83368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3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80550-FFE3-4CB9-22CA-E4145CC1C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B7B8643-398E-DC0F-D79B-A45F63E29222}"/>
              </a:ext>
            </a:extLst>
          </p:cNvPr>
          <p:cNvSpPr/>
          <p:nvPr/>
        </p:nvSpPr>
        <p:spPr>
          <a:xfrm>
            <a:off x="203392" y="1087732"/>
            <a:ext cx="11642213" cy="554904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3D5B7F-3921-0BF7-E9D7-79E9B9FB0BFE}"/>
              </a:ext>
            </a:extLst>
          </p:cNvPr>
          <p:cNvSpPr txBox="1"/>
          <p:nvPr/>
        </p:nvSpPr>
        <p:spPr>
          <a:xfrm>
            <a:off x="687961" y="1214253"/>
            <a:ext cx="1076985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diferents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les files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igual les altres files.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Anàlogament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per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diferents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5241C0A-D68B-783C-4FD3-044FEDEF2FB1}"/>
              </a:ext>
            </a:extLst>
          </p:cNvPr>
          <p:cNvSpPr txBox="1"/>
          <p:nvPr/>
        </p:nvSpPr>
        <p:spPr>
          <a:xfrm>
            <a:off x="677161" y="3084306"/>
            <a:ext cx="10769851" cy="2764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dos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A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la resta igual).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Anàlogament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per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B21FEED-08FF-6483-6944-52621C5572A4}"/>
              </a:ext>
            </a:extLst>
          </p:cNvPr>
          <p:cNvCxnSpPr/>
          <p:nvPr/>
        </p:nvCxnSpPr>
        <p:spPr>
          <a:xfrm flipV="1">
            <a:off x="10141230" y="149975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88CBDDD-3C34-4FD2-6ABF-E1AA6F89A6AD}"/>
              </a:ext>
            </a:extLst>
          </p:cNvPr>
          <p:cNvSpPr txBox="1"/>
          <p:nvPr/>
        </p:nvSpPr>
        <p:spPr>
          <a:xfrm>
            <a:off x="601987" y="4748476"/>
            <a:ext cx="11243618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tres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suma a la fila i de A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fila j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-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cada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igual les files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èssima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Anàlogament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per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a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  <a:r>
              <a:rPr lang="es-ES" sz="28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diferents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8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800" dirty="0">
              <a:solidFill>
                <a:schemeClr val="tx2">
                  <a:lumMod val="50000"/>
                  <a:lumOff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CF7D362B-C32F-6D4E-964F-CAD3DF7DC454}"/>
              </a:ext>
            </a:extLst>
          </p:cNvPr>
          <p:cNvCxnSpPr/>
          <p:nvPr/>
        </p:nvCxnSpPr>
        <p:spPr>
          <a:xfrm flipV="1">
            <a:off x="6508209" y="2354400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ítulo 1">
            <a:extLst>
              <a:ext uri="{FF2B5EF4-FFF2-40B4-BE49-F238E27FC236}">
                <a16:creationId xmlns:a16="http://schemas.microsoft.com/office/drawing/2014/main" id="{883D732D-7C26-D195-7E39-DFEB8D90A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490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1711</TotalTime>
  <Words>4357</Words>
  <Application>Microsoft Office PowerPoint</Application>
  <PresentationFormat>Panorámica</PresentationFormat>
  <Paragraphs>621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9" baseType="lpstr">
      <vt:lpstr>Yu Gothic UI</vt:lpstr>
      <vt:lpstr>Yu Mincho</vt:lpstr>
      <vt:lpstr>Yu Mincho Light</vt:lpstr>
      <vt:lpstr>Aptos</vt:lpstr>
      <vt:lpstr>Aptos Display</vt:lpstr>
      <vt:lpstr>Arial</vt:lpstr>
      <vt:lpstr>Calibri</vt:lpstr>
      <vt:lpstr>Comic Sans MS</vt:lpstr>
      <vt:lpstr>Franklin Gothic Heavy</vt:lpstr>
      <vt:lpstr>Tema de Office</vt:lpstr>
      <vt:lpstr>APLICACIONS DEL MÈTODE  DE GAUSS (Part 2) </vt:lpstr>
      <vt:lpstr>Presentación de PowerPoint</vt:lpstr>
      <vt:lpstr>Presentación de PowerPoint</vt:lpstr>
      <vt:lpstr> Per a començar:  m.e.f., m.e.r.f., m.e.c., m.e.r.c.</vt:lpstr>
      <vt:lpstr> … per a començar:  m.e.f., m.e.r.f., m.e.c., m.e.r.c.</vt:lpstr>
      <vt:lpstr> … per a començar:  m.e.f., m.e.r.f., m.e.c., m.e.r.c.</vt:lpstr>
      <vt:lpstr> … per a començar:  m.e.f., m.e.r.f., m.e.c., m.e.r.c.</vt:lpstr>
      <vt:lpstr>    Per a començar:  o.e.f., o.e.c.</vt:lpstr>
      <vt:lpstr>    … per a començar:  o.e.f., o.e.c.</vt:lpstr>
      <vt:lpstr>    … per a començar:  o.e.f., o.e.c.</vt:lpstr>
      <vt:lpstr>    Utilitat  ① :  inversa d’una matriu quadrada</vt:lpstr>
      <vt:lpstr>  … inversa d’una matriu quadrada</vt:lpstr>
      <vt:lpstr>  … inversa d’una matriu quadrada</vt:lpstr>
      <vt:lpstr>    Utilitat  ② :  sistemes d’equacions lineals</vt:lpstr>
      <vt:lpstr>… sistemes d’equacions lineals</vt:lpstr>
      <vt:lpstr>… sistemes d’equacions lineals</vt:lpstr>
      <vt:lpstr>… sistemes d’equacions lineals</vt:lpstr>
      <vt:lpstr>… sistemes d’equacions lineals</vt:lpstr>
      <vt:lpstr>… sistemes d’equacions lineals</vt:lpstr>
      <vt:lpstr>… sistemes d’equacions lineals</vt:lpstr>
      <vt:lpstr>… sistemes d’equacions lineals</vt:lpstr>
      <vt:lpstr>… sistemes d’equacions lineals</vt:lpstr>
      <vt:lpstr>… sistemes d’equacions lineals</vt:lpstr>
      <vt:lpstr>… sistemes d’equacions lineals</vt:lpstr>
      <vt:lpstr>… sistemes d’equacions lineals</vt:lpstr>
      <vt:lpstr>Pel sistema de 4 equacions lineals amb 3 incògnites i matriu    ampliada  (A|B) =                       ,  tria l’opció correcta:</vt:lpstr>
      <vt:lpstr>Presentación de PowerPoint</vt:lpstr>
      <vt:lpstr>Presentación de PowerPoint</vt:lpstr>
      <vt:lpstr>ALGUNS TÒPICS D’UTILITAT RELACIONATS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243</cp:revision>
  <dcterms:created xsi:type="dcterms:W3CDTF">2024-04-26T15:42:24Z</dcterms:created>
  <dcterms:modified xsi:type="dcterms:W3CDTF">2025-03-07T21:56:14Z</dcterms:modified>
</cp:coreProperties>
</file>