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1"/>
  </p:notesMasterIdLst>
  <p:sldIdLst>
    <p:sldId id="256" r:id="rId2"/>
    <p:sldId id="299" r:id="rId3"/>
    <p:sldId id="417" r:id="rId4"/>
    <p:sldId id="318" r:id="rId5"/>
    <p:sldId id="319" r:id="rId6"/>
    <p:sldId id="377" r:id="rId7"/>
    <p:sldId id="322" r:id="rId8"/>
    <p:sldId id="379" r:id="rId9"/>
    <p:sldId id="380" r:id="rId10"/>
    <p:sldId id="381" r:id="rId11"/>
    <p:sldId id="395" r:id="rId12"/>
    <p:sldId id="403" r:id="rId13"/>
    <p:sldId id="401" r:id="rId14"/>
    <p:sldId id="404" r:id="rId15"/>
    <p:sldId id="405" r:id="rId16"/>
    <p:sldId id="407" r:id="rId17"/>
    <p:sldId id="406" r:id="rId18"/>
    <p:sldId id="402" r:id="rId19"/>
    <p:sldId id="410" r:id="rId20"/>
    <p:sldId id="411" r:id="rId21"/>
    <p:sldId id="413" r:id="rId22"/>
    <p:sldId id="414" r:id="rId23"/>
    <p:sldId id="415" r:id="rId24"/>
    <p:sldId id="416" r:id="rId25"/>
    <p:sldId id="375" r:id="rId26"/>
    <p:sldId id="355" r:id="rId27"/>
    <p:sldId id="356" r:id="rId28"/>
    <p:sldId id="357" r:id="rId29"/>
    <p:sldId id="361" r:id="rId3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FF"/>
    <a:srgbClr val="FF9966"/>
    <a:srgbClr val="FFFFFF"/>
    <a:srgbClr val="CCFFCC"/>
    <a:srgbClr val="FF9900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3FEEA-02E3-41FF-9B32-BC2322476376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4E8BE-09A2-46C1-8B3F-42C10E621A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04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APLICACIONES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DEL MÉTODO 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DE GAUSS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(Parte 2)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6">
                  <a:lumMod val="75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F7CAF26-1B86-E492-83C5-A2F98EFDFD6C}"/>
              </a:ext>
            </a:extLst>
          </p:cNvPr>
          <p:cNvSpPr txBox="1"/>
          <p:nvPr/>
        </p:nvSpPr>
        <p:spPr>
          <a:xfrm>
            <a:off x="519291" y="4947257"/>
            <a:ext cx="248883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8A1D853-0E96-CD8F-7A9F-A56509ADE53F}"/>
              </a:ext>
            </a:extLst>
          </p:cNvPr>
          <p:cNvSpPr txBox="1"/>
          <p:nvPr/>
        </p:nvSpPr>
        <p:spPr>
          <a:xfrm>
            <a:off x="1379569" y="5053424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-3f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F5CC6F8B-564D-8BA1-C1EB-E05A07FBAE5F}"/>
              </a:ext>
            </a:extLst>
          </p:cNvPr>
          <p:cNvCxnSpPr/>
          <p:nvPr/>
        </p:nvCxnSpPr>
        <p:spPr>
          <a:xfrm>
            <a:off x="1257985" y="4920292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0D130B-8355-64FA-6E50-DA678F5E522B}"/>
              </a:ext>
            </a:extLst>
          </p:cNvPr>
          <p:cNvSpPr txBox="1"/>
          <p:nvPr/>
        </p:nvSpPr>
        <p:spPr>
          <a:xfrm>
            <a:off x="1928915" y="5059045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+f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5D881C5-BB5D-52AF-DBF8-D0EDB1F53CB2}"/>
              </a:ext>
            </a:extLst>
          </p:cNvPr>
          <p:cNvSpPr txBox="1"/>
          <p:nvPr/>
        </p:nvSpPr>
        <p:spPr>
          <a:xfrm>
            <a:off x="2044124" y="5245092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endParaRPr lang="es-ES" baseline="-250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B7B51CE7-195F-D11F-0D4A-B31D45864D9E}"/>
              </a:ext>
            </a:extLst>
          </p:cNvPr>
          <p:cNvCxnSpPr>
            <a:cxnSpLocks/>
          </p:cNvCxnSpPr>
          <p:nvPr/>
        </p:nvCxnSpPr>
        <p:spPr>
          <a:xfrm>
            <a:off x="3718534" y="4985658"/>
            <a:ext cx="0" cy="78332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5407B99-15B4-47A8-B02A-044FFA0909AA}"/>
              </a:ext>
            </a:extLst>
          </p:cNvPr>
          <p:cNvSpPr txBox="1"/>
          <p:nvPr/>
        </p:nvSpPr>
        <p:spPr>
          <a:xfrm>
            <a:off x="2374137" y="504956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27904AB-BE6D-622D-AECA-83830F0BA6C4}"/>
              </a:ext>
            </a:extLst>
          </p:cNvPr>
          <p:cNvSpPr txBox="1"/>
          <p:nvPr/>
        </p:nvSpPr>
        <p:spPr>
          <a:xfrm>
            <a:off x="2489346" y="5235615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endParaRPr lang="es-ES" baseline="-250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60A3EC36-6858-490A-7935-CC9EB714270F}"/>
              </a:ext>
            </a:extLst>
          </p:cNvPr>
          <p:cNvSpPr txBox="1"/>
          <p:nvPr/>
        </p:nvSpPr>
        <p:spPr>
          <a:xfrm>
            <a:off x="2953337" y="4964891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08D83FF3-F03B-DACC-325C-F2B964071705}"/>
              </a:ext>
            </a:extLst>
          </p:cNvPr>
          <p:cNvSpPr txBox="1"/>
          <p:nvPr/>
        </p:nvSpPr>
        <p:spPr>
          <a:xfrm>
            <a:off x="4031285" y="5074116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       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CB536460-A558-E4A9-03BC-3A1D7EB952B4}"/>
              </a:ext>
            </a:extLst>
          </p:cNvPr>
          <p:cNvCxnSpPr>
            <a:cxnSpLocks/>
          </p:cNvCxnSpPr>
          <p:nvPr/>
        </p:nvCxnSpPr>
        <p:spPr>
          <a:xfrm>
            <a:off x="4370027" y="5258329"/>
            <a:ext cx="265691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3A1BC74D-FB00-8045-4C5A-C62AC1CB518B}"/>
              </a:ext>
            </a:extLst>
          </p:cNvPr>
          <p:cNvSpPr txBox="1"/>
          <p:nvPr/>
        </p:nvSpPr>
        <p:spPr>
          <a:xfrm>
            <a:off x="4935756" y="4924174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3   1    -5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2   3    -1   </a:t>
            </a:r>
          </a:p>
        </p:txBody>
      </p: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5E842A60-36CC-2AB9-4322-11332324A630}"/>
              </a:ext>
            </a:extLst>
          </p:cNvPr>
          <p:cNvCxnSpPr/>
          <p:nvPr/>
        </p:nvCxnSpPr>
        <p:spPr>
          <a:xfrm>
            <a:off x="5733876" y="4942138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51A57D0-7856-60A1-E754-CBCC8FB64DB3}"/>
              </a:ext>
            </a:extLst>
          </p:cNvPr>
          <p:cNvSpPr txBox="1"/>
          <p:nvPr/>
        </p:nvSpPr>
        <p:spPr>
          <a:xfrm>
            <a:off x="5875465" y="4982589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-3f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AE0E022-FF0C-BF42-9B1B-89884832C906}"/>
              </a:ext>
            </a:extLst>
          </p:cNvPr>
          <p:cNvSpPr txBox="1"/>
          <p:nvPr/>
        </p:nvSpPr>
        <p:spPr>
          <a:xfrm>
            <a:off x="6458688" y="4975672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-2f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5D6C0EA1-3BBA-7747-68FB-984C4982F6C2}"/>
              </a:ext>
            </a:extLst>
          </p:cNvPr>
          <p:cNvSpPr txBox="1"/>
          <p:nvPr/>
        </p:nvSpPr>
        <p:spPr>
          <a:xfrm>
            <a:off x="7198089" y="4916877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4   -11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5    -5   </a:t>
            </a: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76A2E70-2B66-121B-5A3E-B0BDEFD79503}"/>
              </a:ext>
            </a:extLst>
          </p:cNvPr>
          <p:cNvCxnSpPr/>
          <p:nvPr/>
        </p:nvCxnSpPr>
        <p:spPr>
          <a:xfrm>
            <a:off x="7974600" y="4911685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CuadroTexto 56">
            <a:extLst>
              <a:ext uri="{FF2B5EF4-FFF2-40B4-BE49-F238E27FC236}">
                <a16:creationId xmlns:a16="http://schemas.microsoft.com/office/drawing/2014/main" id="{9D6A2885-8500-75DC-4732-B941594B3F38}"/>
              </a:ext>
            </a:extLst>
          </p:cNvPr>
          <p:cNvSpPr txBox="1"/>
          <p:nvPr/>
        </p:nvSpPr>
        <p:spPr>
          <a:xfrm>
            <a:off x="8243615" y="4922386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(1/5)f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6BC9F199-5398-EC7E-8706-A6E0858C2AC5}"/>
              </a:ext>
            </a:extLst>
          </p:cNvPr>
          <p:cNvSpPr txBox="1"/>
          <p:nvPr/>
        </p:nvSpPr>
        <p:spPr>
          <a:xfrm>
            <a:off x="9590439" y="4917670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-4f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FB0ADD14-D573-0C2F-8F78-E3B8F0FD3B27}"/>
              </a:ext>
            </a:extLst>
          </p:cNvPr>
          <p:cNvSpPr txBox="1"/>
          <p:nvPr/>
        </p:nvSpPr>
        <p:spPr>
          <a:xfrm>
            <a:off x="8891072" y="4920292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      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D5516AFC-973B-5BC9-DF5C-BDF3A14EBA68}"/>
              </a:ext>
            </a:extLst>
          </p:cNvPr>
          <p:cNvCxnSpPr>
            <a:cxnSpLocks/>
          </p:cNvCxnSpPr>
          <p:nvPr/>
        </p:nvCxnSpPr>
        <p:spPr>
          <a:xfrm>
            <a:off x="9209009" y="5071558"/>
            <a:ext cx="265691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83F756B5-9BE7-1BAC-295E-58C6C70749B1}"/>
              </a:ext>
            </a:extLst>
          </p:cNvPr>
          <p:cNvCxnSpPr>
            <a:cxnSpLocks/>
          </p:cNvCxnSpPr>
          <p:nvPr/>
        </p:nvCxnSpPr>
        <p:spPr>
          <a:xfrm>
            <a:off x="11200485" y="4899730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ED93F03D-15DA-56F4-E1D4-3499069D40B0}"/>
              </a:ext>
            </a:extLst>
          </p:cNvPr>
          <p:cNvSpPr txBox="1"/>
          <p:nvPr/>
        </p:nvSpPr>
        <p:spPr>
          <a:xfrm>
            <a:off x="10398496" y="4884223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1    -1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0    -7   </a:t>
            </a: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2CBF96BA-9E9B-95A0-9A5D-EC1249061FC9}"/>
              </a:ext>
            </a:extLst>
          </p:cNvPr>
          <p:cNvCxnSpPr>
            <a:cxnSpLocks/>
          </p:cNvCxnSpPr>
          <p:nvPr/>
        </p:nvCxnSpPr>
        <p:spPr>
          <a:xfrm>
            <a:off x="1523341" y="5376853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8DD55D60-22DB-7A25-BDBE-176A3460A013}"/>
              </a:ext>
            </a:extLst>
          </p:cNvPr>
          <p:cNvCxnSpPr>
            <a:cxnSpLocks/>
          </p:cNvCxnSpPr>
          <p:nvPr/>
        </p:nvCxnSpPr>
        <p:spPr>
          <a:xfrm>
            <a:off x="2044124" y="5389229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9EBC7F98-D522-7B6C-F2B7-2D690CF75F3A}"/>
              </a:ext>
            </a:extLst>
          </p:cNvPr>
          <p:cNvCxnSpPr>
            <a:cxnSpLocks/>
          </p:cNvCxnSpPr>
          <p:nvPr/>
        </p:nvCxnSpPr>
        <p:spPr>
          <a:xfrm>
            <a:off x="2489346" y="5376853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A42123D7-B08E-8228-D91E-9F0500342DC1}"/>
              </a:ext>
            </a:extLst>
          </p:cNvPr>
          <p:cNvCxnSpPr>
            <a:cxnSpLocks/>
          </p:cNvCxnSpPr>
          <p:nvPr/>
        </p:nvCxnSpPr>
        <p:spPr>
          <a:xfrm>
            <a:off x="4179144" y="5381277"/>
            <a:ext cx="647458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EC336505-06B7-90FA-CFAA-E0FCDFD3308F}"/>
              </a:ext>
            </a:extLst>
          </p:cNvPr>
          <p:cNvCxnSpPr>
            <a:cxnSpLocks/>
          </p:cNvCxnSpPr>
          <p:nvPr/>
        </p:nvCxnSpPr>
        <p:spPr>
          <a:xfrm>
            <a:off x="6063258" y="5322085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1149159-3CA6-4BB1-37EA-19328E8688FE}"/>
              </a:ext>
            </a:extLst>
          </p:cNvPr>
          <p:cNvCxnSpPr>
            <a:cxnSpLocks/>
          </p:cNvCxnSpPr>
          <p:nvPr/>
        </p:nvCxnSpPr>
        <p:spPr>
          <a:xfrm>
            <a:off x="6701944" y="5331978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329CFD1E-FAB2-9787-14AD-D2F073C6C5C3}"/>
              </a:ext>
            </a:extLst>
          </p:cNvPr>
          <p:cNvCxnSpPr>
            <a:cxnSpLocks/>
          </p:cNvCxnSpPr>
          <p:nvPr/>
        </p:nvCxnSpPr>
        <p:spPr>
          <a:xfrm flipV="1">
            <a:off x="8411618" y="5269442"/>
            <a:ext cx="517943" cy="5907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908BBA7F-D028-D626-2183-0CC6124E5E8D}"/>
              </a:ext>
            </a:extLst>
          </p:cNvPr>
          <p:cNvCxnSpPr>
            <a:cxnSpLocks/>
          </p:cNvCxnSpPr>
          <p:nvPr/>
        </p:nvCxnSpPr>
        <p:spPr>
          <a:xfrm flipV="1">
            <a:off x="9082990" y="5258329"/>
            <a:ext cx="562929" cy="5916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FD9677A-A903-B0F7-E612-8DDA29CB4025}"/>
              </a:ext>
            </a:extLst>
          </p:cNvPr>
          <p:cNvCxnSpPr>
            <a:cxnSpLocks/>
          </p:cNvCxnSpPr>
          <p:nvPr/>
        </p:nvCxnSpPr>
        <p:spPr>
          <a:xfrm>
            <a:off x="9734978" y="5260651"/>
            <a:ext cx="504986" cy="7188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EDC27D2C-6EBF-98A5-DBAC-21CB7BDD2C91}"/>
              </a:ext>
            </a:extLst>
          </p:cNvPr>
          <p:cNvSpPr/>
          <p:nvPr/>
        </p:nvSpPr>
        <p:spPr>
          <a:xfrm>
            <a:off x="552468" y="4931470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01DD43FC-F4D7-9DFD-ED90-3EF9F81B5164}"/>
              </a:ext>
            </a:extLst>
          </p:cNvPr>
          <p:cNvSpPr/>
          <p:nvPr/>
        </p:nvSpPr>
        <p:spPr>
          <a:xfrm>
            <a:off x="11294718" y="4869832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5680FA4A-0342-937B-977A-A415DBFB5E37}"/>
              </a:ext>
            </a:extLst>
          </p:cNvPr>
          <p:cNvSpPr/>
          <p:nvPr/>
        </p:nvSpPr>
        <p:spPr>
          <a:xfrm>
            <a:off x="2986243" y="4985658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11C67364-2C2C-7B0F-9A65-690E0179D4D0}"/>
              </a:ext>
            </a:extLst>
          </p:cNvPr>
          <p:cNvSpPr/>
          <p:nvPr/>
        </p:nvSpPr>
        <p:spPr>
          <a:xfrm>
            <a:off x="4931818" y="4962295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DF4E08CB-B88C-558F-0E8F-76FDCCC78B35}"/>
              </a:ext>
            </a:extLst>
          </p:cNvPr>
          <p:cNvSpPr/>
          <p:nvPr/>
        </p:nvSpPr>
        <p:spPr>
          <a:xfrm>
            <a:off x="7243546" y="4946311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Abrir corchete 28">
            <a:extLst>
              <a:ext uri="{FF2B5EF4-FFF2-40B4-BE49-F238E27FC236}">
                <a16:creationId xmlns:a16="http://schemas.microsoft.com/office/drawing/2014/main" id="{3F48EE6C-5059-0DE6-1233-4C376AC0D0B0}"/>
              </a:ext>
            </a:extLst>
          </p:cNvPr>
          <p:cNvSpPr/>
          <p:nvPr/>
        </p:nvSpPr>
        <p:spPr>
          <a:xfrm>
            <a:off x="10404648" y="4890688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67822EFC-690A-B25D-C360-C9138D882C09}"/>
              </a:ext>
            </a:extLst>
          </p:cNvPr>
          <p:cNvSpPr/>
          <p:nvPr/>
        </p:nvSpPr>
        <p:spPr>
          <a:xfrm>
            <a:off x="8181940" y="494631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Cerrar corchete 32">
            <a:extLst>
              <a:ext uri="{FF2B5EF4-FFF2-40B4-BE49-F238E27FC236}">
                <a16:creationId xmlns:a16="http://schemas.microsoft.com/office/drawing/2014/main" id="{4E0DDAF5-3221-A133-AE7C-0C172F322E13}"/>
              </a:ext>
            </a:extLst>
          </p:cNvPr>
          <p:cNvSpPr/>
          <p:nvPr/>
        </p:nvSpPr>
        <p:spPr>
          <a:xfrm>
            <a:off x="5845687" y="495459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038F3E77-0B70-C0F7-CDFA-48F9B892B1CB}"/>
              </a:ext>
            </a:extLst>
          </p:cNvPr>
          <p:cNvSpPr/>
          <p:nvPr/>
        </p:nvSpPr>
        <p:spPr>
          <a:xfrm>
            <a:off x="3865309" y="5012245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Cerrar corchete 41">
            <a:extLst>
              <a:ext uri="{FF2B5EF4-FFF2-40B4-BE49-F238E27FC236}">
                <a16:creationId xmlns:a16="http://schemas.microsoft.com/office/drawing/2014/main" id="{84AD38B1-4196-EE79-63E3-7E37D6E00B81}"/>
              </a:ext>
            </a:extLst>
          </p:cNvPr>
          <p:cNvSpPr/>
          <p:nvPr/>
        </p:nvSpPr>
        <p:spPr>
          <a:xfrm>
            <a:off x="1345024" y="495101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1E6AA48-F2CC-38D3-EBE4-75B4C0EDF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2E52F51-18CD-4B50-8B85-48F65542C825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ejemplo: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39F6E54-299F-7337-591A-9424FD1D47BE}"/>
              </a:ext>
            </a:extLst>
          </p:cNvPr>
          <p:cNvSpPr txBox="1"/>
          <p:nvPr/>
        </p:nvSpPr>
        <p:spPr>
          <a:xfrm>
            <a:off x="1769313" y="303120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E3C5186-9CF1-E10F-201D-D3846F089A66}"/>
              </a:ext>
            </a:extLst>
          </p:cNvPr>
          <p:cNvCxnSpPr>
            <a:cxnSpLocks/>
          </p:cNvCxnSpPr>
          <p:nvPr/>
        </p:nvCxnSpPr>
        <p:spPr>
          <a:xfrm>
            <a:off x="1843112" y="349237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B6FFDE0-E6AB-9FEC-C49A-9209AA0908F0}"/>
              </a:ext>
            </a:extLst>
          </p:cNvPr>
          <p:cNvSpPr txBox="1"/>
          <p:nvPr/>
        </p:nvSpPr>
        <p:spPr>
          <a:xfrm>
            <a:off x="416518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3  1   1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C3AADB9-63B7-02AB-5974-4F1401C066C0}"/>
              </a:ext>
            </a:extLst>
          </p:cNvPr>
          <p:cNvSpPr/>
          <p:nvPr/>
        </p:nvSpPr>
        <p:spPr>
          <a:xfrm>
            <a:off x="409140" y="284094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CA00DD76-4D25-56BD-3757-51D140C71010}"/>
              </a:ext>
            </a:extLst>
          </p:cNvPr>
          <p:cNvSpPr/>
          <p:nvPr/>
        </p:nvSpPr>
        <p:spPr>
          <a:xfrm>
            <a:off x="1625544" y="28409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5A783D7-47E4-D2CF-6E8A-8F5C733EC517}"/>
              </a:ext>
            </a:extLst>
          </p:cNvPr>
          <p:cNvSpPr txBox="1"/>
          <p:nvPr/>
        </p:nvSpPr>
        <p:spPr>
          <a:xfrm>
            <a:off x="52353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64A580A2-8CA4-046B-A84A-A618D4054C47}"/>
              </a:ext>
            </a:extLst>
          </p:cNvPr>
          <p:cNvCxnSpPr>
            <a:cxnSpLocks/>
          </p:cNvCxnSpPr>
          <p:nvPr/>
        </p:nvCxnSpPr>
        <p:spPr>
          <a:xfrm>
            <a:off x="5235389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DD4D703-2F4F-35B8-6F9F-55D2FABB62FB}"/>
              </a:ext>
            </a:extLst>
          </p:cNvPr>
          <p:cNvSpPr txBox="1"/>
          <p:nvPr/>
        </p:nvSpPr>
        <p:spPr>
          <a:xfrm>
            <a:off x="2878521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-2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67E2E4DC-A8B9-DC1B-8BFF-FB4403B46912}"/>
              </a:ext>
            </a:extLst>
          </p:cNvPr>
          <p:cNvSpPr/>
          <p:nvPr/>
        </p:nvSpPr>
        <p:spPr>
          <a:xfrm>
            <a:off x="4072288" y="281731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22E336AA-CEAB-3813-93CF-4825126D8DA7}"/>
              </a:ext>
            </a:extLst>
          </p:cNvPr>
          <p:cNvSpPr/>
          <p:nvPr/>
        </p:nvSpPr>
        <p:spPr>
          <a:xfrm>
            <a:off x="2874275" y="28173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CA793378-C6F1-739A-B86C-BD31BF247DF8}"/>
              </a:ext>
            </a:extLst>
          </p:cNvPr>
          <p:cNvCxnSpPr>
            <a:cxnSpLocks/>
          </p:cNvCxnSpPr>
          <p:nvPr/>
        </p:nvCxnSpPr>
        <p:spPr>
          <a:xfrm>
            <a:off x="4301975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3AC868B5-2578-F32C-8740-A042B5B5EC21}"/>
              </a:ext>
            </a:extLst>
          </p:cNvPr>
          <p:cNvSpPr/>
          <p:nvPr/>
        </p:nvSpPr>
        <p:spPr>
          <a:xfrm>
            <a:off x="7331168" y="280169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5E382546-C60C-9B92-AD9E-F5BD892588BF}"/>
              </a:ext>
            </a:extLst>
          </p:cNvPr>
          <p:cNvSpPr/>
          <p:nvPr/>
        </p:nvSpPr>
        <p:spPr>
          <a:xfrm>
            <a:off x="6133155" y="280169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1C4FF57-00C6-2D3C-5C6F-4E5F2607D4A2}"/>
              </a:ext>
            </a:extLst>
          </p:cNvPr>
          <p:cNvSpPr txBox="1"/>
          <p:nvPr/>
        </p:nvSpPr>
        <p:spPr>
          <a:xfrm>
            <a:off x="7490873" y="297394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F2DB9CC7-822D-0910-CAAF-0ACEA073D905}"/>
              </a:ext>
            </a:extLst>
          </p:cNvPr>
          <p:cNvCxnSpPr>
            <a:cxnSpLocks/>
          </p:cNvCxnSpPr>
          <p:nvPr/>
        </p:nvCxnSpPr>
        <p:spPr>
          <a:xfrm>
            <a:off x="7501225" y="337405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8368201-D6F1-9281-0300-6982F47D072F}"/>
              </a:ext>
            </a:extLst>
          </p:cNvPr>
          <p:cNvSpPr txBox="1"/>
          <p:nvPr/>
        </p:nvSpPr>
        <p:spPr>
          <a:xfrm>
            <a:off x="10628042" y="3101109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BCD14DC4-0C53-0E23-6EA1-4A557E52F528}"/>
              </a:ext>
            </a:extLst>
          </p:cNvPr>
          <p:cNvCxnSpPr>
            <a:cxnSpLocks/>
          </p:cNvCxnSpPr>
          <p:nvPr/>
        </p:nvCxnSpPr>
        <p:spPr>
          <a:xfrm>
            <a:off x="2101777" y="328151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9551002-67F7-3031-02D0-883E69E8B1D9}"/>
              </a:ext>
            </a:extLst>
          </p:cNvPr>
          <p:cNvSpPr txBox="1"/>
          <p:nvPr/>
        </p:nvSpPr>
        <p:spPr>
          <a:xfrm>
            <a:off x="43116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8B75C94D-883C-435B-7999-34CBF37E5B3D}"/>
              </a:ext>
            </a:extLst>
          </p:cNvPr>
          <p:cNvSpPr txBox="1"/>
          <p:nvPr/>
        </p:nvSpPr>
        <p:spPr>
          <a:xfrm>
            <a:off x="6072437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F5826BF-1632-251B-3019-9824C7C91F68}"/>
              </a:ext>
            </a:extLst>
          </p:cNvPr>
          <p:cNvSpPr txBox="1"/>
          <p:nvPr/>
        </p:nvSpPr>
        <p:spPr>
          <a:xfrm>
            <a:off x="8548991" y="29855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6AE46AF2-494A-8CA7-AAF2-796D550FED9B}"/>
              </a:ext>
            </a:extLst>
          </p:cNvPr>
          <p:cNvCxnSpPr>
            <a:cxnSpLocks/>
          </p:cNvCxnSpPr>
          <p:nvPr/>
        </p:nvCxnSpPr>
        <p:spPr>
          <a:xfrm>
            <a:off x="8477977" y="33738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457A7BF4-9CED-3FBD-03AB-A4E8A0AF5D7B}"/>
              </a:ext>
            </a:extLst>
          </p:cNvPr>
          <p:cNvSpPr/>
          <p:nvPr/>
        </p:nvSpPr>
        <p:spPr>
          <a:xfrm>
            <a:off x="10600566" y="284029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93A692B6-6E56-B279-3CE7-EED8A46819A1}"/>
              </a:ext>
            </a:extLst>
          </p:cNvPr>
          <p:cNvSpPr/>
          <p:nvPr/>
        </p:nvSpPr>
        <p:spPr>
          <a:xfrm>
            <a:off x="9402553" y="284029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2FEEED65-5004-C33F-E19F-6D0203B0493C}"/>
              </a:ext>
            </a:extLst>
          </p:cNvPr>
          <p:cNvSpPr txBox="1"/>
          <p:nvPr/>
        </p:nvSpPr>
        <p:spPr>
          <a:xfrm>
            <a:off x="9386554" y="283802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6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50AD9-51D5-A4E3-4372-B814C7A3D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/>
              <a:t>Utilidad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① </a:t>
            </a:r>
            <a:r>
              <a:rPr lang="es-ES" dirty="0"/>
              <a:t>:  </a:t>
            </a:r>
            <a:r>
              <a:rPr lang="es-ES" i="1" dirty="0">
                <a:solidFill>
                  <a:srgbClr val="7030A0"/>
                </a:solidFill>
              </a:rPr>
              <a:t>inversa de una matriz cuadrada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7FFD5F-526C-A5BA-BF7E-A5E8896F837B}"/>
              </a:ext>
            </a:extLst>
          </p:cNvPr>
          <p:cNvSpPr txBox="1"/>
          <p:nvPr/>
        </p:nvSpPr>
        <p:spPr>
          <a:xfrm>
            <a:off x="76363" y="1338536"/>
            <a:ext cx="1166640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Sea  A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(n x n) una </a:t>
            </a:r>
            <a:r>
              <a:rPr lang="es-ES" sz="2700" i="1" dirty="0">
                <a:latin typeface="Comic Sans MS" panose="030F0702030302020204" pitchFamily="66" charset="0"/>
              </a:rPr>
              <a:t>matriz cuadrada. </a:t>
            </a:r>
            <a:r>
              <a:rPr lang="es-ES" sz="2700" dirty="0">
                <a:latin typeface="Comic Sans MS" panose="030F0702030302020204" pitchFamily="66" charset="0"/>
              </a:rPr>
              <a:t>Si queremos saber si es o no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invertible </a:t>
            </a:r>
            <a:r>
              <a:rPr lang="es-ES" sz="2700" dirty="0">
                <a:latin typeface="Comic Sans MS" panose="030F0702030302020204" pitchFamily="66" charset="0"/>
              </a:rPr>
              <a:t>y, en caso afirmativo, queremos calcular su </a:t>
            </a:r>
            <a:r>
              <a:rPr lang="es-ES" sz="2700" b="1" dirty="0">
                <a:latin typeface="Comic Sans MS" panose="030F0702030302020204" pitchFamily="66" charset="0"/>
              </a:rPr>
              <a:t>matriz inversa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A</a:t>
            </a:r>
            <a:r>
              <a:rPr lang="es-ES" sz="2700" b="1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podemos proceder de dos formas análogas: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A938D07-E98B-00A9-5235-7F1F672AF1F1}"/>
              </a:ext>
            </a:extLst>
          </p:cNvPr>
          <p:cNvSpPr txBox="1"/>
          <p:nvPr/>
        </p:nvSpPr>
        <p:spPr>
          <a:xfrm>
            <a:off x="357554" y="2785519"/>
            <a:ext cx="1183444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Aplicar sucesivamente sobre A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hasta llegar a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m.e.r.f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Entonces: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E130012-D447-7AB1-3572-2E2F8472CB8F}"/>
              </a:ext>
            </a:extLst>
          </p:cNvPr>
          <p:cNvSpPr txBox="1"/>
          <p:nvPr/>
        </p:nvSpPr>
        <p:spPr>
          <a:xfrm>
            <a:off x="446045" y="3770837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* Si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matriz identidad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de orden n, con unos en la diagonal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principal y ceros fuera de ella):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es invertible.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39981B-7B31-2494-55DA-356998C790E5}"/>
              </a:ext>
            </a:extLst>
          </p:cNvPr>
          <p:cNvSpPr txBox="1"/>
          <p:nvPr/>
        </p:nvSpPr>
        <p:spPr>
          <a:xfrm>
            <a:off x="237392" y="4899454"/>
            <a:ext cx="1183444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* Si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= I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(sólo ocurre cuando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rang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(A)=n):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es invertible,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y su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matriz inversa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se encuentra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aplicando sucesivamente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sobre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las mismas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o.e.f.’s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(y en igual orden) que las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aplicadas para pasar de A a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37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FDF48-BCDE-0A05-C21C-E9BAFC24C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FB01D-BEEE-1FF0-2DAF-C6E94CAC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inversa de una matriz cuadrada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7F23A2-7938-C452-F348-503508180A5B}"/>
              </a:ext>
            </a:extLst>
          </p:cNvPr>
          <p:cNvSpPr txBox="1"/>
          <p:nvPr/>
        </p:nvSpPr>
        <p:spPr>
          <a:xfrm>
            <a:off x="357554" y="1370032"/>
            <a:ext cx="1183444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Aplicar sucesivamente sobre A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hasta llegar a una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m.e.r.c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Entonces: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FBEF1B-ACBB-77AA-087A-596A35F51C3B}"/>
              </a:ext>
            </a:extLst>
          </p:cNvPr>
          <p:cNvSpPr txBox="1"/>
          <p:nvPr/>
        </p:nvSpPr>
        <p:spPr>
          <a:xfrm>
            <a:off x="534535" y="2348088"/>
            <a:ext cx="1183444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* Si  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es invertible.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D528886-A6DE-93CA-31E6-8E4E93833FA3}"/>
              </a:ext>
            </a:extLst>
          </p:cNvPr>
          <p:cNvSpPr txBox="1"/>
          <p:nvPr/>
        </p:nvSpPr>
        <p:spPr>
          <a:xfrm>
            <a:off x="357554" y="2956812"/>
            <a:ext cx="1183444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* Si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= I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(sólo ocurre cuando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rang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(A)=n):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es invertible,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y su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matriz inversa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se encuentra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aplicando sucesivamente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sobre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las mismas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o.e.c.’s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(y en igual orden) que las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aplicadas para pasar de A a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977406B-8DAA-3774-115C-5177F1E19E49}"/>
              </a:ext>
            </a:extLst>
          </p:cNvPr>
          <p:cNvSpPr txBox="1"/>
          <p:nvPr/>
        </p:nvSpPr>
        <p:spPr>
          <a:xfrm>
            <a:off x="486318" y="4812031"/>
            <a:ext cx="1170568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</a:t>
            </a:r>
            <a:r>
              <a:rPr lang="es-ES" sz="2700" i="1" dirty="0">
                <a:latin typeface="Comic Sans MS" panose="030F0702030302020204" pitchFamily="66" charset="0"/>
              </a:rPr>
              <a:t>Si se aplican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simultáneamente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y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i="1" dirty="0">
                <a:latin typeface="Comic Sans MS" panose="030F0702030302020204" pitchFamily="66" charset="0"/>
              </a:rPr>
              <a:t> sobre A para llegar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a una </a:t>
            </a:r>
            <a:r>
              <a:rPr lang="es-ES" sz="2700" i="1" dirty="0" err="1">
                <a:latin typeface="Comic Sans MS" panose="030F0702030302020204" pitchFamily="66" charset="0"/>
              </a:rPr>
              <a:t>m.e.r.f</a:t>
            </a:r>
            <a:r>
              <a:rPr lang="es-ES" sz="2700" i="1" dirty="0">
                <a:latin typeface="Comic Sans MS" panose="030F0702030302020204" pitchFamily="66" charset="0"/>
              </a:rPr>
              <a:t>. o una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., podremos deducir si A es o no invertible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(viendo si el rango vale n o no). Pero, si lo es, 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no podremos deducir </a:t>
            </a:r>
          </a:p>
          <a:p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  la matriz inversa de A </a:t>
            </a:r>
            <a:r>
              <a:rPr lang="es-ES" sz="2700" i="1" dirty="0">
                <a:latin typeface="Comic Sans MS" panose="030F0702030302020204" pitchFamily="66" charset="0"/>
              </a:rPr>
              <a:t>de las operaciones elementales realizadas.</a:t>
            </a:r>
            <a:r>
              <a:rPr lang="es-ES" sz="2700" i="1" baseline="-25000" dirty="0"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96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BCD76-1CF2-344E-BFE6-08252BA4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inversa de una matriz cuadrada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73B00-2CFA-FFBD-D2E9-09A38AC9E963}"/>
              </a:ext>
            </a:extLst>
          </p:cNvPr>
          <p:cNvSpPr txBox="1"/>
          <p:nvPr/>
        </p:nvSpPr>
        <p:spPr>
          <a:xfrm>
            <a:off x="1539964" y="261966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5343EA80-32EB-F714-04B1-BC371636A840}"/>
              </a:ext>
            </a:extLst>
          </p:cNvPr>
          <p:cNvCxnSpPr>
            <a:cxnSpLocks/>
          </p:cNvCxnSpPr>
          <p:nvPr/>
        </p:nvCxnSpPr>
        <p:spPr>
          <a:xfrm>
            <a:off x="1489749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EDDFE55C-E2F1-F54A-C92C-533B21E3E6FF}"/>
              </a:ext>
            </a:extLst>
          </p:cNvPr>
          <p:cNvSpPr txBox="1"/>
          <p:nvPr/>
        </p:nvSpPr>
        <p:spPr>
          <a:xfrm>
            <a:off x="133775" y="2739353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2423393" y="247035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3528371" y="247824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ABF2371-5D28-86B3-171B-D9D5B4CA0992}"/>
              </a:ext>
            </a:extLst>
          </p:cNvPr>
          <p:cNvCxnSpPr>
            <a:cxnSpLocks/>
          </p:cNvCxnSpPr>
          <p:nvPr/>
        </p:nvCxnSpPr>
        <p:spPr>
          <a:xfrm>
            <a:off x="3714327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3B448BAD-D1F2-49BF-5C1A-17B715CEAA66}"/>
              </a:ext>
            </a:extLst>
          </p:cNvPr>
          <p:cNvSpPr/>
          <p:nvPr/>
        </p:nvSpPr>
        <p:spPr>
          <a:xfrm>
            <a:off x="4712994" y="249147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54CCEF53-7DF4-26B4-615D-FBE369BCE2EF}"/>
              </a:ext>
            </a:extLst>
          </p:cNvPr>
          <p:cNvSpPr/>
          <p:nvPr/>
        </p:nvSpPr>
        <p:spPr>
          <a:xfrm>
            <a:off x="5715709" y="248591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5954406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3345F14-FEEF-CA85-14F2-4934B92111EF}"/>
              </a:ext>
            </a:extLst>
          </p:cNvPr>
          <p:cNvSpPr txBox="1"/>
          <p:nvPr/>
        </p:nvSpPr>
        <p:spPr>
          <a:xfrm>
            <a:off x="5910108" y="267050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E042861-CD69-5CAA-59C8-8AF01F67C738}"/>
              </a:ext>
            </a:extLst>
          </p:cNvPr>
          <p:cNvSpPr/>
          <p:nvPr/>
        </p:nvSpPr>
        <p:spPr>
          <a:xfrm>
            <a:off x="6826889" y="247521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FDA559ED-835F-C1C9-E2B6-A314464F1FF3}"/>
              </a:ext>
            </a:extLst>
          </p:cNvPr>
          <p:cNvSpPr/>
          <p:nvPr/>
        </p:nvSpPr>
        <p:spPr>
          <a:xfrm>
            <a:off x="8013358" y="248068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EF3BD0EF-8BC5-D9BC-12A5-4B877B2636A4}"/>
              </a:ext>
            </a:extLst>
          </p:cNvPr>
          <p:cNvSpPr/>
          <p:nvPr/>
        </p:nvSpPr>
        <p:spPr>
          <a:xfrm>
            <a:off x="5043679" y="3796766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835B6E45-9D8D-AFFB-238A-3109BB20A23C}"/>
              </a:ext>
            </a:extLst>
          </p:cNvPr>
          <p:cNvSpPr txBox="1"/>
          <p:nvPr/>
        </p:nvSpPr>
        <p:spPr>
          <a:xfrm>
            <a:off x="2913178" y="4135218"/>
            <a:ext cx="5291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de rango 3       invertible)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3CF6292-13DA-CE76-DC41-D39E564B86BF}"/>
              </a:ext>
            </a:extLst>
          </p:cNvPr>
          <p:cNvSpPr txBox="1"/>
          <p:nvPr/>
        </p:nvSpPr>
        <p:spPr>
          <a:xfrm>
            <a:off x="357554" y="1370032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Por ejemplo, para la matriz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A=</a:t>
            </a:r>
            <a:r>
              <a:rPr lang="es-ES" sz="2700" dirty="0">
                <a:latin typeface="Comic Sans MS" panose="030F0702030302020204" pitchFamily="66" charset="0"/>
              </a:rPr>
              <a:t>               (decidimos proceder por </a:t>
            </a:r>
            <a:r>
              <a:rPr lang="es-ES" sz="2700" i="1" dirty="0">
                <a:latin typeface="Comic Sans MS" panose="030F0702030302020204" pitchFamily="66" charset="0"/>
              </a:rPr>
              <a:t>filas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D5F7580-7FCF-EECC-9172-A0C5E3F3DA6C}"/>
              </a:ext>
            </a:extLst>
          </p:cNvPr>
          <p:cNvSpPr txBox="1"/>
          <p:nvPr/>
        </p:nvSpPr>
        <p:spPr>
          <a:xfrm>
            <a:off x="5428127" y="104381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1  3 -2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2  7  0 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1  4   3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EE931924-8AA7-68C0-4973-F14360B560A9}"/>
              </a:ext>
            </a:extLst>
          </p:cNvPr>
          <p:cNvSpPr/>
          <p:nvPr/>
        </p:nvSpPr>
        <p:spPr>
          <a:xfrm>
            <a:off x="5528311" y="1118379"/>
            <a:ext cx="70783" cy="109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51B3C0F6-CD41-0DF0-7369-068DD6CECC33}"/>
              </a:ext>
            </a:extLst>
          </p:cNvPr>
          <p:cNvSpPr/>
          <p:nvPr/>
        </p:nvSpPr>
        <p:spPr>
          <a:xfrm>
            <a:off x="6643162" y="1129880"/>
            <a:ext cx="70783" cy="109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AABAFAD-31B8-D9B6-6EBE-95C96A58253F}"/>
              </a:ext>
            </a:extLst>
          </p:cNvPr>
          <p:cNvSpPr txBox="1"/>
          <p:nvPr/>
        </p:nvSpPr>
        <p:spPr>
          <a:xfrm>
            <a:off x="481818" y="263120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DBBC0A24-828F-ADF3-A75A-D4BA3E408F8D}"/>
              </a:ext>
            </a:extLst>
          </p:cNvPr>
          <p:cNvCxnSpPr>
            <a:cxnSpLocks/>
          </p:cNvCxnSpPr>
          <p:nvPr/>
        </p:nvCxnSpPr>
        <p:spPr>
          <a:xfrm>
            <a:off x="526051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2266514" y="243971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3 -2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0  1  5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2B096E3-9ADA-4A22-135C-DBF688E4537A}"/>
              </a:ext>
            </a:extLst>
          </p:cNvPr>
          <p:cNvSpPr txBox="1"/>
          <p:nvPr/>
        </p:nvSpPr>
        <p:spPr>
          <a:xfrm>
            <a:off x="3679297" y="262353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1FAA2AE-491B-1AF9-C6C7-78FF8E2D6974}"/>
              </a:ext>
            </a:extLst>
          </p:cNvPr>
          <p:cNvSpPr txBox="1"/>
          <p:nvPr/>
        </p:nvSpPr>
        <p:spPr>
          <a:xfrm>
            <a:off x="4541387" y="249819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3 -2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CC387CF-3E49-B826-1E77-DC85C6CDE1E6}"/>
              </a:ext>
            </a:extLst>
          </p:cNvPr>
          <p:cNvSpPr txBox="1"/>
          <p:nvPr/>
        </p:nvSpPr>
        <p:spPr>
          <a:xfrm>
            <a:off x="6672545" y="247035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0 -14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26F7FE10-E6E2-1197-2A2D-C8017AD20D07}"/>
              </a:ext>
            </a:extLst>
          </p:cNvPr>
          <p:cNvCxnSpPr>
            <a:cxnSpLocks/>
          </p:cNvCxnSpPr>
          <p:nvPr/>
        </p:nvCxnSpPr>
        <p:spPr>
          <a:xfrm>
            <a:off x="8224349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E8514DD5-DA92-46A1-547A-79862E585C22}"/>
              </a:ext>
            </a:extLst>
          </p:cNvPr>
          <p:cNvCxnSpPr>
            <a:cxnSpLocks/>
          </p:cNvCxnSpPr>
          <p:nvPr/>
        </p:nvCxnSpPr>
        <p:spPr>
          <a:xfrm>
            <a:off x="9182693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A6015BA-3F20-D83E-DCC0-3B3AE7A6A9B1}"/>
              </a:ext>
            </a:extLst>
          </p:cNvPr>
          <p:cNvSpPr txBox="1"/>
          <p:nvPr/>
        </p:nvSpPr>
        <p:spPr>
          <a:xfrm>
            <a:off x="8148013" y="26459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+14f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C085E08-4952-65C2-0749-40ABBB9568E6}"/>
              </a:ext>
            </a:extLst>
          </p:cNvPr>
          <p:cNvSpPr txBox="1"/>
          <p:nvPr/>
        </p:nvSpPr>
        <p:spPr>
          <a:xfrm>
            <a:off x="9145609" y="26459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37889337-1F75-635E-3CCB-6D7E936F40CA}"/>
              </a:ext>
            </a:extLst>
          </p:cNvPr>
          <p:cNvSpPr txBox="1"/>
          <p:nvPr/>
        </p:nvSpPr>
        <p:spPr>
          <a:xfrm>
            <a:off x="9985509" y="24493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0  1  0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4FE8465C-8081-90D6-6901-45CD4A92A189}"/>
              </a:ext>
            </a:extLst>
          </p:cNvPr>
          <p:cNvSpPr/>
          <p:nvPr/>
        </p:nvSpPr>
        <p:spPr>
          <a:xfrm>
            <a:off x="10180958" y="252558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99BC47D3-9755-5306-E481-76739CF2FBF1}"/>
              </a:ext>
            </a:extLst>
          </p:cNvPr>
          <p:cNvSpPr/>
          <p:nvPr/>
        </p:nvSpPr>
        <p:spPr>
          <a:xfrm>
            <a:off x="11183673" y="2520030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20A6EF2F-D2E5-491F-315C-8C13B5D1A480}"/>
              </a:ext>
            </a:extLst>
          </p:cNvPr>
          <p:cNvSpPr txBox="1"/>
          <p:nvPr/>
        </p:nvSpPr>
        <p:spPr>
          <a:xfrm>
            <a:off x="11266959" y="2784487"/>
            <a:ext cx="8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8" name="Flecha: a la derecha 47">
            <a:extLst>
              <a:ext uri="{FF2B5EF4-FFF2-40B4-BE49-F238E27FC236}">
                <a16:creationId xmlns:a16="http://schemas.microsoft.com/office/drawing/2014/main" id="{8E7152F0-31AF-5F35-E3F7-F29CEE9797B4}"/>
              </a:ext>
            </a:extLst>
          </p:cNvPr>
          <p:cNvSpPr/>
          <p:nvPr/>
        </p:nvSpPr>
        <p:spPr>
          <a:xfrm>
            <a:off x="5552379" y="4264452"/>
            <a:ext cx="467088" cy="234478"/>
          </a:xfrm>
          <a:prstGeom prst="right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9" name="Flecha: hacia arriba 48">
            <a:extLst>
              <a:ext uri="{FF2B5EF4-FFF2-40B4-BE49-F238E27FC236}">
                <a16:creationId xmlns:a16="http://schemas.microsoft.com/office/drawing/2014/main" id="{9F8ADB8A-0D55-E2E5-66EA-509FD5F964C3}"/>
              </a:ext>
            </a:extLst>
          </p:cNvPr>
          <p:cNvSpPr/>
          <p:nvPr/>
        </p:nvSpPr>
        <p:spPr>
          <a:xfrm>
            <a:off x="11566852" y="3362888"/>
            <a:ext cx="484632" cy="772330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9F275297-5D9A-1940-8389-B28BF38DB2B2}"/>
              </a:ext>
            </a:extLst>
          </p:cNvPr>
          <p:cNvSpPr txBox="1"/>
          <p:nvPr/>
        </p:nvSpPr>
        <p:spPr>
          <a:xfrm>
            <a:off x="9082711" y="4105452"/>
            <a:ext cx="324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(de nuevo: invertible) 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DF8A119-F269-EBA4-B627-1BAD452B9ED5}"/>
              </a:ext>
            </a:extLst>
          </p:cNvPr>
          <p:cNvSpPr txBox="1"/>
          <p:nvPr/>
        </p:nvSpPr>
        <p:spPr>
          <a:xfrm>
            <a:off x="1888429" y="509309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980E640-56E7-B321-4F04-6CD01B6C79BC}"/>
              </a:ext>
            </a:extLst>
          </p:cNvPr>
          <p:cNvCxnSpPr>
            <a:cxnSpLocks/>
          </p:cNvCxnSpPr>
          <p:nvPr/>
        </p:nvCxnSpPr>
        <p:spPr>
          <a:xfrm>
            <a:off x="1838214" y="551953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8C0D5FE-81B4-8C81-D0BC-771AABF957F7}"/>
              </a:ext>
            </a:extLst>
          </p:cNvPr>
          <p:cNvCxnSpPr>
            <a:cxnSpLocks/>
          </p:cNvCxnSpPr>
          <p:nvPr/>
        </p:nvCxnSpPr>
        <p:spPr>
          <a:xfrm>
            <a:off x="2933963" y="551565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CB692F0F-031D-8ADF-AC12-D7903EE64B5D}"/>
              </a:ext>
            </a:extLst>
          </p:cNvPr>
          <p:cNvCxnSpPr>
            <a:cxnSpLocks/>
          </p:cNvCxnSpPr>
          <p:nvPr/>
        </p:nvCxnSpPr>
        <p:spPr>
          <a:xfrm>
            <a:off x="3941959" y="551565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75325AA0-8B55-9A60-F369-5B253081CF8B}"/>
              </a:ext>
            </a:extLst>
          </p:cNvPr>
          <p:cNvSpPr txBox="1"/>
          <p:nvPr/>
        </p:nvSpPr>
        <p:spPr>
          <a:xfrm>
            <a:off x="3897661" y="511554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49DB5041-E715-23F2-B7BB-3156BA0F8EF5}"/>
              </a:ext>
            </a:extLst>
          </p:cNvPr>
          <p:cNvSpPr txBox="1"/>
          <p:nvPr/>
        </p:nvSpPr>
        <p:spPr>
          <a:xfrm>
            <a:off x="830283" y="510464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82CD7D95-7B2A-098D-CD7B-8FF93972DF33}"/>
              </a:ext>
            </a:extLst>
          </p:cNvPr>
          <p:cNvCxnSpPr>
            <a:cxnSpLocks/>
          </p:cNvCxnSpPr>
          <p:nvPr/>
        </p:nvCxnSpPr>
        <p:spPr>
          <a:xfrm>
            <a:off x="874516" y="551953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F4E1583-67DA-DC0D-82AD-B2E966444716}"/>
              </a:ext>
            </a:extLst>
          </p:cNvPr>
          <p:cNvSpPr txBox="1"/>
          <p:nvPr/>
        </p:nvSpPr>
        <p:spPr>
          <a:xfrm>
            <a:off x="2898933" y="509309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6BC68BDF-8D4F-FFA3-1D48-8AB1A25F5469}"/>
              </a:ext>
            </a:extLst>
          </p:cNvPr>
          <p:cNvCxnSpPr>
            <a:cxnSpLocks/>
          </p:cNvCxnSpPr>
          <p:nvPr/>
        </p:nvCxnSpPr>
        <p:spPr>
          <a:xfrm>
            <a:off x="4949967" y="55025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4D6E1E74-ED0D-0B62-8AB9-9E05A83F019C}"/>
              </a:ext>
            </a:extLst>
          </p:cNvPr>
          <p:cNvCxnSpPr>
            <a:cxnSpLocks/>
          </p:cNvCxnSpPr>
          <p:nvPr/>
        </p:nvCxnSpPr>
        <p:spPr>
          <a:xfrm>
            <a:off x="5908311" y="55025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4A54A92C-D0DB-4A9B-021A-2EA2B8773624}"/>
              </a:ext>
            </a:extLst>
          </p:cNvPr>
          <p:cNvSpPr txBox="1"/>
          <p:nvPr/>
        </p:nvSpPr>
        <p:spPr>
          <a:xfrm>
            <a:off x="4873631" y="5077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+14f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71FD9DF0-7F15-392D-6125-B4A75E6A42A0}"/>
              </a:ext>
            </a:extLst>
          </p:cNvPr>
          <p:cNvSpPr txBox="1"/>
          <p:nvPr/>
        </p:nvSpPr>
        <p:spPr>
          <a:xfrm>
            <a:off x="5871227" y="5077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4" name="Abrir corchete 63">
            <a:extLst>
              <a:ext uri="{FF2B5EF4-FFF2-40B4-BE49-F238E27FC236}">
                <a16:creationId xmlns:a16="http://schemas.microsoft.com/office/drawing/2014/main" id="{53AC1670-D932-D5C9-DA45-D9F0CAA73302}"/>
              </a:ext>
            </a:extLst>
          </p:cNvPr>
          <p:cNvSpPr/>
          <p:nvPr/>
        </p:nvSpPr>
        <p:spPr>
          <a:xfrm>
            <a:off x="6906576" y="4957483"/>
            <a:ext cx="70783" cy="1090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Cerrar corchete 64">
            <a:extLst>
              <a:ext uri="{FF2B5EF4-FFF2-40B4-BE49-F238E27FC236}">
                <a16:creationId xmlns:a16="http://schemas.microsoft.com/office/drawing/2014/main" id="{7D37C330-4EBA-39E7-BAE7-6369E94F608A}"/>
              </a:ext>
            </a:extLst>
          </p:cNvPr>
          <p:cNvSpPr/>
          <p:nvPr/>
        </p:nvSpPr>
        <p:spPr>
          <a:xfrm>
            <a:off x="8586620" y="4948295"/>
            <a:ext cx="70783" cy="1090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8753548" y="5234764"/>
            <a:ext cx="33333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= A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matriz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inversa de A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C94173DE-01E9-0A52-3B03-18A7F3070984}"/>
              </a:ext>
            </a:extLst>
          </p:cNvPr>
          <p:cNvSpPr txBox="1"/>
          <p:nvPr/>
        </p:nvSpPr>
        <p:spPr>
          <a:xfrm>
            <a:off x="313380" y="5254045"/>
            <a:ext cx="526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FDFF0E55-2C27-5BD8-0618-6990E7F415E2}"/>
              </a:ext>
            </a:extLst>
          </p:cNvPr>
          <p:cNvSpPr txBox="1"/>
          <p:nvPr/>
        </p:nvSpPr>
        <p:spPr>
          <a:xfrm>
            <a:off x="6881900" y="493936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21  -17  14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-6    5   -4        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  1   -1     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0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 animBg="1"/>
      <p:bldP spid="10" grpId="0" animBg="1"/>
      <p:bldP spid="15" grpId="0" animBg="1"/>
      <p:bldP spid="17" grpId="0" animBg="1"/>
      <p:bldP spid="19" grpId="0"/>
      <p:bldP spid="20" grpId="0" animBg="1"/>
      <p:bldP spid="21" grpId="0" animBg="1"/>
      <p:bldP spid="22" grpId="0" animBg="1"/>
      <p:bldP spid="25" grpId="0"/>
      <p:bldP spid="33" grpId="0"/>
      <p:bldP spid="35" grpId="0"/>
      <p:bldP spid="36" grpId="0"/>
      <p:bldP spid="37" grpId="0"/>
      <p:bldP spid="38" grpId="0"/>
      <p:bldP spid="41" grpId="0"/>
      <p:bldP spid="42" grpId="0"/>
      <p:bldP spid="43" grpId="0"/>
      <p:bldP spid="44" grpId="0" animBg="1"/>
      <p:bldP spid="45" grpId="0" animBg="1"/>
      <p:bldP spid="47" grpId="0"/>
      <p:bldP spid="48" grpId="0" animBg="1"/>
      <p:bldP spid="49" grpId="0" animBg="1"/>
      <p:bldP spid="50" grpId="0"/>
      <p:bldP spid="52" grpId="0"/>
      <p:bldP spid="56" grpId="0"/>
      <p:bldP spid="57" grpId="0"/>
      <p:bldP spid="59" grpId="0"/>
      <p:bldP spid="62" grpId="0"/>
      <p:bldP spid="63" grpId="0"/>
      <p:bldP spid="64" grpId="0" animBg="1"/>
      <p:bldP spid="65" grpId="0" animBg="1"/>
      <p:bldP spid="66" grpId="0"/>
      <p:bldP spid="67" grpId="0"/>
      <p:bldP spid="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905C657-9430-4401-5F20-B5950B88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/>
              <a:t>Utilidad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② </a:t>
            </a:r>
            <a:r>
              <a:rPr lang="es-ES" dirty="0"/>
              <a:t>:  </a:t>
            </a:r>
            <a:r>
              <a:rPr lang="es-ES" i="1" dirty="0">
                <a:solidFill>
                  <a:srgbClr val="7030A0"/>
                </a:solidFill>
              </a:rPr>
              <a:t>sistemas de ecuaciones lineales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58C0BD1-8F34-94E2-2346-406F71EB2A1F}"/>
              </a:ext>
            </a:extLst>
          </p:cNvPr>
          <p:cNvSpPr txBox="1"/>
          <p:nvPr/>
        </p:nvSpPr>
        <p:spPr>
          <a:xfrm>
            <a:off x="237392" y="994408"/>
            <a:ext cx="1183444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Un </a:t>
            </a:r>
            <a:r>
              <a:rPr lang="es-ES" sz="2700" i="1" dirty="0">
                <a:latin typeface="Comic Sans MS" panose="030F0702030302020204" pitchFamily="66" charset="0"/>
              </a:rPr>
              <a:t>sistema de m ecuaciones lineales y las n incógnitas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, x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, … ,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i="1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con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coeficientes en K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suele representarse por medio de su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matriz ampliada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(A|B)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(n+1)), donde: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AA6ED1-381C-D63F-2DEB-C9D9FA39CBA0}"/>
              </a:ext>
            </a:extLst>
          </p:cNvPr>
          <p:cNvSpPr txBox="1"/>
          <p:nvPr/>
        </p:nvSpPr>
        <p:spPr>
          <a:xfrm>
            <a:off x="237392" y="1928589"/>
            <a:ext cx="1183444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- </a:t>
            </a:r>
            <a:r>
              <a:rPr lang="es-ES" sz="2700" dirty="0">
                <a:latin typeface="Comic Sans MS" panose="030F0702030302020204" pitchFamily="66" charset="0"/>
              </a:rPr>
              <a:t>cada fila de (A|B) corresponde a una </a:t>
            </a:r>
            <a:r>
              <a:rPr lang="es-ES" sz="2700" i="1" dirty="0">
                <a:latin typeface="Comic Sans MS" panose="030F0702030302020204" pitchFamily="66" charset="0"/>
              </a:rPr>
              <a:t>ecuación</a:t>
            </a:r>
            <a:r>
              <a:rPr lang="es-ES" sz="2700" dirty="0">
                <a:latin typeface="Comic Sans MS" panose="030F0702030302020204" pitchFamily="66" charset="0"/>
              </a:rPr>
              <a:t> del sistema;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- </a:t>
            </a:r>
            <a:r>
              <a:rPr lang="es-ES" sz="2700" dirty="0">
                <a:latin typeface="Comic Sans MS" panose="030F0702030302020204" pitchFamily="66" charset="0"/>
              </a:rPr>
              <a:t>para toda j=1,…,n, la columna j de A contiene los </a:t>
            </a:r>
            <a:r>
              <a:rPr lang="es-ES" sz="2700" i="1" dirty="0">
                <a:latin typeface="Comic Sans MS" panose="030F0702030302020204" pitchFamily="66" charset="0"/>
              </a:rPr>
              <a:t>coeficientes de la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incógnita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</a:rPr>
              <a:t>j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- la última columna de (A|B) (o sea, la matriz B) contiene los </a:t>
            </a:r>
            <a:r>
              <a:rPr lang="es-ES" sz="2700" i="1" dirty="0">
                <a:latin typeface="Comic Sans MS" panose="030F0702030302020204" pitchFamily="66" charset="0"/>
              </a:rPr>
              <a:t>términos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i</a:t>
            </a:r>
            <a:r>
              <a:rPr lang="es-ES" sz="2700" i="1" dirty="0">
                <a:latin typeface="Comic Sans MS" panose="030F0702030302020204" pitchFamily="66" charset="0"/>
              </a:rPr>
              <a:t>ndependientes</a:t>
            </a:r>
            <a:r>
              <a:rPr lang="es-ES" sz="2700" dirty="0">
                <a:latin typeface="Comic Sans MS" panose="030F0702030302020204" pitchFamily="66" charset="0"/>
              </a:rPr>
              <a:t>, y suele separarse del resto de columnas por medio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de una línea vertical.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33CB9AF-5DA4-4129-298F-00F8A24766D8}"/>
              </a:ext>
            </a:extLst>
          </p:cNvPr>
          <p:cNvSpPr txBox="1"/>
          <p:nvPr/>
        </p:nvSpPr>
        <p:spPr>
          <a:xfrm>
            <a:off x="453702" y="4848653"/>
            <a:ext cx="118344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Por ejemplo, si en el sistema                         tomamos “x” como primera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incógnita (x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=x) e “y” como segunda (x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=y):      (A|B)=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A2EBAF4-B7AC-4E69-7389-8D19BF406D15}"/>
              </a:ext>
            </a:extLst>
          </p:cNvPr>
          <p:cNvSpPr txBox="1"/>
          <p:nvPr/>
        </p:nvSpPr>
        <p:spPr>
          <a:xfrm>
            <a:off x="4977425" y="467032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3x +  y = 5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-2x + 4y =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Abrir llave 6">
            <a:extLst>
              <a:ext uri="{FF2B5EF4-FFF2-40B4-BE49-F238E27FC236}">
                <a16:creationId xmlns:a16="http://schemas.microsoft.com/office/drawing/2014/main" id="{A0B56025-6E88-B6AA-6B01-F201F6E2DBA3}"/>
              </a:ext>
            </a:extLst>
          </p:cNvPr>
          <p:cNvSpPr/>
          <p:nvPr/>
        </p:nvSpPr>
        <p:spPr>
          <a:xfrm>
            <a:off x="5358581" y="5051323"/>
            <a:ext cx="155448" cy="9144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8F7CAE8-31B1-2D5E-D39D-42B78B8CCD88}"/>
              </a:ext>
            </a:extLst>
          </p:cNvPr>
          <p:cNvSpPr txBox="1"/>
          <p:nvPr/>
        </p:nvSpPr>
        <p:spPr>
          <a:xfrm>
            <a:off x="8632786" y="544248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3    1  5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-2  4  6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1DBBE4BF-2F66-12BB-C3CF-11EF76724A41}"/>
              </a:ext>
            </a:extLst>
          </p:cNvPr>
          <p:cNvSpPr/>
          <p:nvPr/>
        </p:nvSpPr>
        <p:spPr>
          <a:xfrm>
            <a:off x="9136237" y="5965723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8DCBBAF8-5E59-B0DE-F072-051F73F5D267}"/>
              </a:ext>
            </a:extLst>
          </p:cNvPr>
          <p:cNvSpPr/>
          <p:nvPr/>
        </p:nvSpPr>
        <p:spPr>
          <a:xfrm>
            <a:off x="10408291" y="5965723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95888CC-8BF7-8A4D-F187-77A90B196AAB}"/>
              </a:ext>
            </a:extLst>
          </p:cNvPr>
          <p:cNvCxnSpPr/>
          <p:nvPr/>
        </p:nvCxnSpPr>
        <p:spPr>
          <a:xfrm>
            <a:off x="10087897" y="5965723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70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994408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</a:t>
            </a:r>
            <a:r>
              <a:rPr lang="es-ES" sz="2700" dirty="0">
                <a:latin typeface="Comic Sans MS" panose="030F0702030302020204" pitchFamily="66" charset="0"/>
              </a:rPr>
              <a:t>Tanto para saber </a:t>
            </a:r>
            <a:r>
              <a:rPr lang="es-ES" sz="2700" b="1" dirty="0">
                <a:latin typeface="Comic Sans MS" panose="030F0702030302020204" pitchFamily="66" charset="0"/>
              </a:rPr>
              <a:t>cuantas soluciones </a:t>
            </a:r>
            <a:r>
              <a:rPr lang="es-ES" sz="2700" dirty="0">
                <a:latin typeface="Comic Sans MS" panose="030F0702030302020204" pitchFamily="66" charset="0"/>
              </a:rPr>
              <a:t>tiene un sistema con matriz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ampliada (A|B) como para encontrar dichas soluciones (el </a:t>
            </a:r>
            <a:r>
              <a:rPr lang="es-ES" sz="2700" b="1" i="1" dirty="0">
                <a:latin typeface="Comic Sans MS" panose="030F0702030302020204" pitchFamily="66" charset="0"/>
              </a:rPr>
              <a:t>conjunto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b="1" i="1" dirty="0">
                <a:latin typeface="Comic Sans MS" panose="030F0702030302020204" pitchFamily="66" charset="0"/>
              </a:rPr>
              <a:t> solución</a:t>
            </a:r>
            <a:r>
              <a:rPr lang="es-ES" sz="2700" dirty="0">
                <a:latin typeface="Comic Sans MS" panose="030F0702030302020204" pitchFamily="66" charset="0"/>
              </a:rPr>
              <a:t>), es útil comenzar aplicando sucesivas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sobre (A|B) </a:t>
            </a:r>
            <a:r>
              <a:rPr lang="es-ES" sz="2700" dirty="0">
                <a:latin typeface="Comic Sans MS" panose="030F0702030302020204" pitchFamily="66" charset="0"/>
              </a:rPr>
              <a:t>hasta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una matriz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(C|D), donde C  es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79334EE-E1CA-B6FE-1A7F-3E25A18E324C}"/>
              </a:ext>
            </a:extLst>
          </p:cNvPr>
          <p:cNvSpPr txBox="1"/>
          <p:nvPr/>
        </p:nvSpPr>
        <p:spPr>
          <a:xfrm>
            <a:off x="392400" y="2245933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Fijémonos ahora en las filas de (C|D) donde la parte de C está llena de ceros.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E2FA812-93C1-8EAE-D0D9-3E71109A8EE3}"/>
              </a:ext>
            </a:extLst>
          </p:cNvPr>
          <p:cNvSpPr txBox="1"/>
          <p:nvPr/>
        </p:nvSpPr>
        <p:spPr>
          <a:xfrm>
            <a:off x="547108" y="3197530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* </a:t>
            </a:r>
            <a:r>
              <a:rPr lang="es-ES" sz="2700" i="1" dirty="0">
                <a:latin typeface="Comic Sans MS" panose="030F0702030302020204" pitchFamily="66" charset="0"/>
              </a:rPr>
              <a:t>Si en alguna de estas filas hay algún elemento no nulo </a:t>
            </a:r>
            <a:r>
              <a:rPr lang="es-ES" sz="2700" dirty="0">
                <a:latin typeface="Comic Sans MS" panose="030F0702030302020204" pitchFamily="66" charset="0"/>
              </a:rPr>
              <a:t>(en columna D):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el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es incompatible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(no existe ninguna solución).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041BBC1-5BD2-22E0-757C-8141CA81510D}"/>
              </a:ext>
            </a:extLst>
          </p:cNvPr>
          <p:cNvSpPr txBox="1"/>
          <p:nvPr/>
        </p:nvSpPr>
        <p:spPr>
          <a:xfrm>
            <a:off x="547108" y="4234834"/>
            <a:ext cx="1183444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* </a:t>
            </a:r>
            <a:r>
              <a:rPr lang="es-ES" sz="2700" i="1" dirty="0">
                <a:latin typeface="Comic Sans MS" panose="030F0702030302020204" pitchFamily="66" charset="0"/>
              </a:rPr>
              <a:t>Si en todas estas filas los elementos de D valen cero: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C2234C3-4F8A-067F-8B08-1DBD9EBEAF2D}"/>
              </a:ext>
            </a:extLst>
          </p:cNvPr>
          <p:cNvSpPr txBox="1"/>
          <p:nvPr/>
        </p:nvSpPr>
        <p:spPr>
          <a:xfrm>
            <a:off x="827328" y="4799200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s-ES" sz="2700" i="1" dirty="0">
                <a:latin typeface="Comic Sans MS" panose="030F0702030302020204" pitchFamily="66" charset="0"/>
              </a:rPr>
              <a:t>Si hay n filas no nulas en (C|D)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(C|D)=n=número de incógnitas):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el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es compatible determinado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(tiene una única solución)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AD96217-914E-61C9-51C9-B7B921B76B53}"/>
              </a:ext>
            </a:extLst>
          </p:cNvPr>
          <p:cNvSpPr txBox="1"/>
          <p:nvPr/>
        </p:nvSpPr>
        <p:spPr>
          <a:xfrm>
            <a:off x="827328" y="5722530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s-ES" sz="2700" i="1" dirty="0">
                <a:latin typeface="Comic Sans MS" panose="030F0702030302020204" pitchFamily="66" charset="0"/>
              </a:rPr>
              <a:t>Si hay menos de n filas no nulas en (C|D)</a:t>
            </a:r>
            <a:r>
              <a:rPr lang="es-ES" sz="2700" dirty="0">
                <a:latin typeface="Comic Sans MS" panose="030F0702030302020204" pitchFamily="66" charset="0"/>
              </a:rPr>
              <a:t>: el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es compatible indeterminado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(tiene infinitas soluciones)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092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EDDFE55C-E2F1-F54A-C92C-533B21E3E6FF}"/>
              </a:ext>
            </a:extLst>
          </p:cNvPr>
          <p:cNvSpPr txBox="1"/>
          <p:nvPr/>
        </p:nvSpPr>
        <p:spPr>
          <a:xfrm>
            <a:off x="-52013" y="3252169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1209108" y="300173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2701325" y="300962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ABF2371-5D28-86B3-171B-D9D5B4CA0992}"/>
              </a:ext>
            </a:extLst>
          </p:cNvPr>
          <p:cNvCxnSpPr>
            <a:cxnSpLocks/>
          </p:cNvCxnSpPr>
          <p:nvPr/>
        </p:nvCxnSpPr>
        <p:spPr>
          <a:xfrm>
            <a:off x="2847074" y="354983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5524779" y="356846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3345F14-FEEF-CA85-14F2-4934B92111EF}"/>
              </a:ext>
            </a:extLst>
          </p:cNvPr>
          <p:cNvSpPr txBox="1"/>
          <p:nvPr/>
        </p:nvSpPr>
        <p:spPr>
          <a:xfrm>
            <a:off x="5421101" y="316350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3CF6292-13DA-CE76-DC41-D39E564B86BF}"/>
              </a:ext>
            </a:extLst>
          </p:cNvPr>
          <p:cNvSpPr txBox="1"/>
          <p:nvPr/>
        </p:nvSpPr>
        <p:spPr>
          <a:xfrm>
            <a:off x="133774" y="1325783"/>
            <a:ext cx="12058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Por ejemplo, para el sistema                         (orden de incógnitas: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1041193" y="296146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0  3  6  4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1 -2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2B096E3-9ADA-4A22-135C-DBF688E4537A}"/>
              </a:ext>
            </a:extLst>
          </p:cNvPr>
          <p:cNvSpPr txBox="1"/>
          <p:nvPr/>
        </p:nvSpPr>
        <p:spPr>
          <a:xfrm>
            <a:off x="2855283" y="313039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E8514DD5-DA92-46A1-547A-79862E585C22}"/>
              </a:ext>
            </a:extLst>
          </p:cNvPr>
          <p:cNvCxnSpPr>
            <a:cxnSpLocks/>
          </p:cNvCxnSpPr>
          <p:nvPr/>
        </p:nvCxnSpPr>
        <p:spPr>
          <a:xfrm>
            <a:off x="8196271" y="35907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C085E08-4952-65C2-0749-40ABBB9568E6}"/>
              </a:ext>
            </a:extLst>
          </p:cNvPr>
          <p:cNvSpPr txBox="1"/>
          <p:nvPr/>
        </p:nvSpPr>
        <p:spPr>
          <a:xfrm>
            <a:off x="8154580" y="317723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20A6EF2F-D2E5-491F-315C-8C13B5D1A480}"/>
              </a:ext>
            </a:extLst>
          </p:cNvPr>
          <p:cNvSpPr txBox="1"/>
          <p:nvPr/>
        </p:nvSpPr>
        <p:spPr>
          <a:xfrm>
            <a:off x="10707362" y="3298772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A2EBAF4-B7AC-4E69-7389-8D19BF406D15}"/>
              </a:ext>
            </a:extLst>
          </p:cNvPr>
          <p:cNvSpPr txBox="1"/>
          <p:nvPr/>
        </p:nvSpPr>
        <p:spPr>
          <a:xfrm>
            <a:off x="4541367" y="579570"/>
            <a:ext cx="34613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+  4z = -1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3y + 6z = 4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-x + y -2z = 3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A0B56025-6E88-B6AA-6B01-F201F6E2DBA3}"/>
              </a:ext>
            </a:extLst>
          </p:cNvPr>
          <p:cNvSpPr/>
          <p:nvPr/>
        </p:nvSpPr>
        <p:spPr>
          <a:xfrm>
            <a:off x="5043679" y="1135177"/>
            <a:ext cx="167133" cy="105845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/>
          <p:cNvCxnSpPr/>
          <p:nvPr/>
        </p:nvCxnSpPr>
        <p:spPr>
          <a:xfrm>
            <a:off x="2340298" y="2965092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3799139" y="30044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5291356" y="301232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4" name="Conector recto 73"/>
          <p:cNvCxnSpPr/>
          <p:nvPr/>
        </p:nvCxnSpPr>
        <p:spPr>
          <a:xfrm>
            <a:off x="4903683" y="3009253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3587644" y="299772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0  3  6  4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0  1  2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3CCC53B4-06CC-00A2-1996-35F90372DB51}"/>
              </a:ext>
            </a:extLst>
          </p:cNvPr>
          <p:cNvCxnSpPr>
            <a:cxnSpLocks/>
          </p:cNvCxnSpPr>
          <p:nvPr/>
        </p:nvCxnSpPr>
        <p:spPr>
          <a:xfrm>
            <a:off x="5782381" y="3363557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CuadroTexto 76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6276133" y="30086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0  1  2   2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Abrir corchete 77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6491910" y="300596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Cerrar corchete 78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7984127" y="3013852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0" name="Conector recto 79"/>
          <p:cNvCxnSpPr/>
          <p:nvPr/>
        </p:nvCxnSpPr>
        <p:spPr>
          <a:xfrm>
            <a:off x="7596454" y="3010776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9144362" y="3001357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10636579" y="3009247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/>
          <p:cNvCxnSpPr/>
          <p:nvPr/>
        </p:nvCxnSpPr>
        <p:spPr>
          <a:xfrm>
            <a:off x="10190071" y="3004403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8964622" y="3008698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0  1  2   2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0 -2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A4D7FD36-036B-C657-970E-9A730A6FDC37}"/>
              </a:ext>
            </a:extLst>
          </p:cNvPr>
          <p:cNvSpPr/>
          <p:nvPr/>
        </p:nvSpPr>
        <p:spPr>
          <a:xfrm rot="5400000">
            <a:off x="9655556" y="3717027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F89D8936-02D7-5D40-1795-B9CFD22AD54A}"/>
              </a:ext>
            </a:extLst>
          </p:cNvPr>
          <p:cNvSpPr txBox="1"/>
          <p:nvPr/>
        </p:nvSpPr>
        <p:spPr>
          <a:xfrm>
            <a:off x="8674814" y="4265558"/>
            <a:ext cx="17491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35171889-E7E4-4128-25BA-C0612EAB7F27}"/>
              </a:ext>
            </a:extLst>
          </p:cNvPr>
          <p:cNvSpPr/>
          <p:nvPr/>
        </p:nvSpPr>
        <p:spPr>
          <a:xfrm>
            <a:off x="9215146" y="3775389"/>
            <a:ext cx="1421434" cy="4238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2"/>
          <p:cNvSpPr/>
          <p:nvPr/>
        </p:nvSpPr>
        <p:spPr>
          <a:xfrm>
            <a:off x="10265803" y="3799062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6" name="Conector recto de flecha 15"/>
          <p:cNvCxnSpPr/>
          <p:nvPr/>
        </p:nvCxnSpPr>
        <p:spPr>
          <a:xfrm flipV="1">
            <a:off x="10446557" y="4199253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7776038" y="5261930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3999044" y="5007728"/>
            <a:ext cx="45541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incompatible,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sin solución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10424011" y="4383351"/>
            <a:ext cx="1336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( ≠ 0 )        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3952819" y="5991095"/>
            <a:ext cx="5262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(última ecuación es</a:t>
            </a:r>
            <a:r>
              <a:rPr lang="es-ES" sz="2800">
                <a:latin typeface="Comic Sans MS" panose="030F0702030302020204" pitchFamily="66" charset="0"/>
              </a:rPr>
              <a:t>:   0 </a:t>
            </a:r>
            <a:r>
              <a:rPr lang="es-ES" sz="2800" dirty="0">
                <a:latin typeface="Comic Sans MS" panose="030F0702030302020204" pitchFamily="66" charset="0"/>
              </a:rPr>
              <a:t>= -2 !!)       </a:t>
            </a:r>
          </a:p>
        </p:txBody>
      </p:sp>
    </p:spTree>
    <p:extLst>
      <p:ext uri="{BB962C8B-B14F-4D97-AF65-F5344CB8AC3E}">
        <p14:creationId xmlns:p14="http://schemas.microsoft.com/office/powerpoint/2010/main" val="162658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13" grpId="0" animBg="1"/>
      <p:bldP spid="88" grpId="0"/>
      <p:bldP spid="89" grpId="0"/>
      <p:bldP spid="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994408"/>
            <a:ext cx="120627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</a:t>
            </a:r>
            <a:r>
              <a:rPr lang="es-ES" sz="2700" dirty="0">
                <a:latin typeface="Comic Sans MS" panose="030F0702030302020204" pitchFamily="66" charset="0"/>
              </a:rPr>
              <a:t>Sigamos, suponiendo que el sistema es compatible y que queremos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encontrar su conjunto solución.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2357629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</a:t>
            </a:r>
            <a:r>
              <a:rPr lang="es-ES" sz="2700" dirty="0">
                <a:latin typeface="Comic Sans MS" panose="030F0702030302020204" pitchFamily="66" charset="0"/>
              </a:rPr>
              <a:t>A partir de las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filas no nulas de la matriz  (C|D)  </a:t>
            </a:r>
            <a:r>
              <a:rPr lang="es-ES" sz="2700" dirty="0">
                <a:latin typeface="Comic Sans MS" panose="030F0702030302020204" pitchFamily="66" charset="0"/>
              </a:rPr>
              <a:t>escribiremos las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ecuaciones del sistema, pasando a la parte de términos independientes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-cambiando entonces el signo- los sumandos de las 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incógnitas secundarias   </a:t>
            </a:r>
          </a:p>
          <a:p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(las que </a:t>
            </a:r>
            <a:r>
              <a:rPr lang="es-ES" sz="2700" b="1" dirty="0">
                <a:latin typeface="Comic Sans MS" panose="030F0702030302020204" pitchFamily="66" charset="0"/>
              </a:rPr>
              <a:t>no</a:t>
            </a:r>
            <a:r>
              <a:rPr lang="es-ES" sz="2700" dirty="0">
                <a:latin typeface="Comic Sans MS" panose="030F0702030302020204" pitchFamily="66" charset="0"/>
              </a:rPr>
              <a:t> corresponden a las columnas donde se encuentran los pivotes).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4551847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</a:t>
            </a:r>
            <a:r>
              <a:rPr lang="es-ES" sz="2700" dirty="0">
                <a:latin typeface="Comic Sans MS" panose="030F0702030302020204" pitchFamily="66" charset="0"/>
              </a:rPr>
              <a:t>Así, las 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incógnitas principales </a:t>
            </a:r>
            <a:r>
              <a:rPr lang="es-ES" sz="2700" dirty="0">
                <a:latin typeface="Comic Sans MS" panose="030F0702030302020204" pitchFamily="66" charset="0"/>
              </a:rPr>
              <a:t>(las no secundarias) se pueden obtener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-en función de las secundarias- por un método de </a:t>
            </a:r>
            <a:r>
              <a:rPr lang="es-ES" sz="2700" i="1" dirty="0">
                <a:latin typeface="Comic Sans MS" panose="030F0702030302020204" pitchFamily="66" charset="0"/>
              </a:rPr>
              <a:t>sustitución regresiva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esto es: primero se encuentra el valor de la última incógnita principal,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después el de la penúltima incógnita principal, etc.</a:t>
            </a:r>
          </a:p>
        </p:txBody>
      </p:sp>
    </p:spTree>
    <p:extLst>
      <p:ext uri="{BB962C8B-B14F-4D97-AF65-F5344CB8AC3E}">
        <p14:creationId xmlns:p14="http://schemas.microsoft.com/office/powerpoint/2010/main" val="333438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0B6DA-60A5-7558-4986-AD25C272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2" y="1107795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A cada incógnita secundaria se le puede asignar el valor de K que se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quiera (por eso se les llama también </a:t>
            </a:r>
            <a:r>
              <a:rPr lang="es-ES" sz="2700" i="1" dirty="0">
                <a:latin typeface="Comic Sans MS" panose="030F0702030302020204" pitchFamily="66" charset="0"/>
              </a:rPr>
              <a:t>parámetros</a:t>
            </a:r>
            <a:r>
              <a:rPr lang="es-ES" sz="2700" dirty="0">
                <a:latin typeface="Comic Sans MS" panose="030F0702030302020204" pitchFamily="66" charset="0"/>
              </a:rPr>
              <a:t>), pero el valor de cada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incógnita principal vendrá ya fijado por esos valores de las incógnitas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secundarias.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310093" y="3165594"/>
            <a:ext cx="1206276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u="sng" dirty="0">
                <a:latin typeface="Comic Sans MS" panose="030F0702030302020204" pitchFamily="66" charset="0"/>
              </a:rPr>
              <a:t>Observación</a:t>
            </a:r>
            <a:r>
              <a:rPr lang="es-ES" sz="2700" dirty="0">
                <a:latin typeface="Comic Sans MS" panose="030F0702030302020204" pitchFamily="66" charset="0"/>
              </a:rPr>
              <a:t>. El método de sustitución regresiva se simplifica mucho en caso de que la matriz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sea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</a:t>
            </a:r>
            <a:r>
              <a:rPr lang="es-ES" sz="2700" b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r>
              <a:rPr lang="es-ES" sz="2700" dirty="0">
                <a:latin typeface="Comic Sans MS" panose="030F0702030302020204" pitchFamily="66" charset="0"/>
              </a:rPr>
              <a:t> (de hecho, el término “sustitución regresiva” pierde su sentido). Es una variante metodológica que vale la pena no descartar de antemano.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310093" y="5103674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En el siguiente ejemplo se encuentra el conjunto solución utilizando sustitución regresiva; y se vuelve a encontrar aplicando algunas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adicionales sobre la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C hasta convertirla en </a:t>
            </a:r>
            <a:r>
              <a:rPr lang="es-ES" sz="2700" dirty="0" err="1"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90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872032" y="3274304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143172" y="29722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635389" y="298012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3781138" y="352034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4793795" y="35257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0E0F6AE-BFAC-715A-6618-4D8F1B3B1839}"/>
              </a:ext>
            </a:extLst>
          </p:cNvPr>
          <p:cNvSpPr txBox="1"/>
          <p:nvPr/>
        </p:nvSpPr>
        <p:spPr>
          <a:xfrm>
            <a:off x="4834790" y="3099973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133774" y="1325783"/>
            <a:ext cx="120582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Para el sistema                             (orden de incógnitas: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miraremos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primero cuantas soluciones tiene: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1975257" y="293196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-1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3  0   1  2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-4  3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778656" y="311641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7449019" y="354664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7457259" y="312541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10146748" y="3222039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B78CA82C-C3E4-ECC7-A4C7-47DCAAD15B4B}"/>
              </a:ext>
            </a:extLst>
          </p:cNvPr>
          <p:cNvSpPr txBox="1"/>
          <p:nvPr/>
        </p:nvSpPr>
        <p:spPr>
          <a:xfrm>
            <a:off x="2347484" y="568512"/>
            <a:ext cx="34613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+  2y - z = 0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3x + z = 2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x - 4y + 3z = 2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2844034" y="1118630"/>
            <a:ext cx="167133" cy="105845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274362" y="2935595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8583748" y="2924624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10075965" y="2932514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629457" y="2927670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404008" y="2931965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D970C04E-6C2C-A88F-9AD7-448EEA0D4FFD}"/>
              </a:ext>
            </a:extLst>
          </p:cNvPr>
          <p:cNvSpPr/>
          <p:nvPr/>
        </p:nvSpPr>
        <p:spPr>
          <a:xfrm rot="5400000">
            <a:off x="9094942" y="3640294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8153141" y="4234484"/>
            <a:ext cx="17491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9C5F7C57-9BB2-3D68-B463-E0ED9344F3C5}"/>
              </a:ext>
            </a:extLst>
          </p:cNvPr>
          <p:cNvSpPr txBox="1"/>
          <p:nvPr/>
        </p:nvSpPr>
        <p:spPr>
          <a:xfrm>
            <a:off x="1265697" y="4743162"/>
            <a:ext cx="6062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compatible indeterminado,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infinitas soluciones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2" name="Abrir corchete 1">
            <a:extLst>
              <a:ext uri="{FF2B5EF4-FFF2-40B4-BE49-F238E27FC236}">
                <a16:creationId xmlns:a16="http://schemas.microsoft.com/office/drawing/2014/main" id="{85FBABF7-74D7-BB04-7FD1-CC936390BA81}"/>
              </a:ext>
            </a:extLst>
          </p:cNvPr>
          <p:cNvSpPr/>
          <p:nvPr/>
        </p:nvSpPr>
        <p:spPr>
          <a:xfrm>
            <a:off x="5703362" y="298262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4D230517-A059-239C-DA57-A53697311AEC}"/>
              </a:ext>
            </a:extLst>
          </p:cNvPr>
          <p:cNvSpPr/>
          <p:nvPr/>
        </p:nvSpPr>
        <p:spPr>
          <a:xfrm>
            <a:off x="7195579" y="299051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0BED5F5D-C803-0856-EE93-6CE9877044FC}"/>
              </a:ext>
            </a:extLst>
          </p:cNvPr>
          <p:cNvCxnSpPr/>
          <p:nvPr/>
        </p:nvCxnSpPr>
        <p:spPr>
          <a:xfrm>
            <a:off x="6807906" y="2987438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00F87EB0-6109-59C5-4FD6-0038F46BD7F6}"/>
              </a:ext>
            </a:extLst>
          </p:cNvPr>
          <p:cNvSpPr txBox="1"/>
          <p:nvPr/>
        </p:nvSpPr>
        <p:spPr>
          <a:xfrm>
            <a:off x="5538752" y="296159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-1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0 -6  4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0 -6  4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EA66A45-82AE-AED7-0B90-2495089FC412}"/>
              </a:ext>
            </a:extLst>
          </p:cNvPr>
          <p:cNvSpPr/>
          <p:nvPr/>
        </p:nvSpPr>
        <p:spPr>
          <a:xfrm>
            <a:off x="8646067" y="3738478"/>
            <a:ext cx="1429898" cy="35069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D49ACB1-D968-211F-E0AF-8720C5DAFAE8}"/>
              </a:ext>
            </a:extLst>
          </p:cNvPr>
          <p:cNvCxnSpPr/>
          <p:nvPr/>
        </p:nvCxnSpPr>
        <p:spPr>
          <a:xfrm flipH="1">
            <a:off x="7266362" y="5175945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81088EC-8D21-2C03-7DD6-1167844EF895}"/>
              </a:ext>
            </a:extLst>
          </p:cNvPr>
          <p:cNvCxnSpPr/>
          <p:nvPr/>
        </p:nvCxnSpPr>
        <p:spPr>
          <a:xfrm flipV="1">
            <a:off x="9935279" y="4114630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178777" y="5953919"/>
            <a:ext cx="12058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Vayamos ahora a encontrar su conjunto solución a partir de (C|D) : 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10015672" y="4275613"/>
            <a:ext cx="2176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 = 0;</a:t>
            </a:r>
          </a:p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rang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(C) = 2 &lt; 3 )        </a:t>
            </a:r>
          </a:p>
        </p:txBody>
      </p:sp>
    </p:spTree>
    <p:extLst>
      <p:ext uri="{BB962C8B-B14F-4D97-AF65-F5344CB8AC3E}">
        <p14:creationId xmlns:p14="http://schemas.microsoft.com/office/powerpoint/2010/main" val="37508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6" grpId="0" animBg="1"/>
      <p:bldP spid="20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Los objetivos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65365" y="1326276"/>
            <a:ext cx="11661269" cy="2543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●Recordar brevemente los conceptos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filas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reducida </a:t>
            </a:r>
            <a:r>
              <a:rPr lang="es-ES" sz="2700" dirty="0">
                <a:latin typeface="Comic Sans MS" panose="030F0702030302020204" pitchFamily="66" charset="0"/>
              </a:rPr>
              <a:t>o no, y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r>
              <a:rPr lang="es-ES" sz="2700" i="1" dirty="0">
                <a:latin typeface="Comic Sans MS" panose="030F0702030302020204" pitchFamily="66" charset="0"/>
              </a:rPr>
              <a:t>Y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generalizarlos convenientemente en términos de las</a:t>
            </a:r>
            <a:r>
              <a:rPr lang="es-ES" sz="2700" i="1" dirty="0">
                <a:latin typeface="Comic Sans MS" panose="030F0702030302020204" pitchFamily="66" charset="0"/>
              </a:rPr>
              <a:t> columnas: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escalonada por columnas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reducida </a:t>
            </a:r>
            <a:r>
              <a:rPr lang="es-ES" sz="2700" dirty="0">
                <a:latin typeface="Comic Sans MS" panose="030F0702030302020204" pitchFamily="66" charset="0"/>
              </a:rPr>
              <a:t>o no, y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265365" y="4052109"/>
            <a:ext cx="11989304" cy="2673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●Presentar 2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utilidades matemáticas </a:t>
            </a:r>
            <a:r>
              <a:rPr lang="es-ES" sz="2700" dirty="0">
                <a:latin typeface="Comic Sans MS" panose="030F0702030302020204" pitchFamily="66" charset="0"/>
              </a:rPr>
              <a:t> del </a:t>
            </a:r>
            <a:r>
              <a:rPr lang="es-ES" sz="2700" i="1" dirty="0">
                <a:solidFill>
                  <a:schemeClr val="tx2"/>
                </a:solidFill>
                <a:latin typeface="Comic Sans MS" panose="030F0702030302020204" pitchFamily="66" charset="0"/>
              </a:rPr>
              <a:t>método de Gauss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(entendido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de forma amplia como la obtención de una matriz escalonada por aplica-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ción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sucesiva sobre una matriz dada de operaciones elementales),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énfasis en el tipo de operaciones elementales y de matriz escalonada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permitidas en cada caso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. Dichas utilidades son:   </a:t>
            </a: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319167" y="1381488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 =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774575" y="1175723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266792" y="1183613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2820284" y="1178769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594835" y="1183064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4469484" y="864527"/>
            <a:ext cx="483710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incógnitas principales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incógnita secundaria : z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4" name="Elipse 33"/>
          <p:cNvSpPr/>
          <p:nvPr/>
        </p:nvSpPr>
        <p:spPr>
          <a:xfrm>
            <a:off x="2152066" y="1617010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7" name="Elipse 36"/>
          <p:cNvSpPr/>
          <p:nvPr/>
        </p:nvSpPr>
        <p:spPr>
          <a:xfrm>
            <a:off x="1763692" y="1202809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3562814" y="1381488"/>
            <a:ext cx="756499" cy="30490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3562814" y="1795690"/>
            <a:ext cx="2300104" cy="118111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184865" y="2574154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 + 2y = z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-6y = 2 – 4z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6184865" y="2657847"/>
            <a:ext cx="159290" cy="805308"/>
          </a:xfrm>
          <a:prstGeom prst="leftBrac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lecha abajo 25"/>
          <p:cNvSpPr/>
          <p:nvPr/>
        </p:nvSpPr>
        <p:spPr>
          <a:xfrm>
            <a:off x="6804282" y="1795689"/>
            <a:ext cx="319587" cy="80193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8197327" y="3184264"/>
            <a:ext cx="623944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678953" y="2574153"/>
            <a:ext cx="32512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y = (2 – 4z)/(-6)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4" name="Conector recto de flecha 53"/>
          <p:cNvCxnSpPr/>
          <p:nvPr/>
        </p:nvCxnSpPr>
        <p:spPr>
          <a:xfrm flipH="1">
            <a:off x="9918550" y="3336664"/>
            <a:ext cx="1793" cy="536089"/>
          </a:xfrm>
          <a:prstGeom prst="straightConnector1">
            <a:avLst/>
          </a:prstGeom>
          <a:ln w="317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761945" y="3512871"/>
            <a:ext cx="32512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(2z-1)/3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2" name="Conector recto 31"/>
          <p:cNvCxnSpPr/>
          <p:nvPr/>
        </p:nvCxnSpPr>
        <p:spPr>
          <a:xfrm flipV="1">
            <a:off x="8003689" y="2818504"/>
            <a:ext cx="3636085" cy="1075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11639774" y="2818504"/>
            <a:ext cx="0" cy="208698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/>
          <p:nvPr/>
        </p:nvCxnSpPr>
        <p:spPr>
          <a:xfrm flipH="1">
            <a:off x="8294146" y="4905487"/>
            <a:ext cx="334562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585515" y="4280441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x = z -2y       </a:t>
            </a:r>
          </a:p>
        </p:txBody>
      </p:sp>
      <p:cxnSp>
        <p:nvCxnSpPr>
          <p:cNvPr id="64" name="Conector recto de flecha 63"/>
          <p:cNvCxnSpPr/>
          <p:nvPr/>
        </p:nvCxnSpPr>
        <p:spPr>
          <a:xfrm flipH="1" flipV="1">
            <a:off x="5314278" y="4905487"/>
            <a:ext cx="1443318" cy="179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/>
          <p:nvPr/>
        </p:nvCxnSpPr>
        <p:spPr>
          <a:xfrm>
            <a:off x="5942572" y="4155198"/>
            <a:ext cx="9726" cy="703961"/>
          </a:xfrm>
          <a:prstGeom prst="straightConnector1">
            <a:avLst/>
          </a:prstGeom>
          <a:ln w="317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>
            <a:off x="5942572" y="4155198"/>
            <a:ext cx="2957045" cy="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2634637" y="4290957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x = z -2(2z-1)/3       </a:t>
            </a:r>
          </a:p>
        </p:txBody>
      </p:sp>
      <p:cxnSp>
        <p:nvCxnSpPr>
          <p:cNvPr id="76" name="Conector recto de flecha 75"/>
          <p:cNvCxnSpPr/>
          <p:nvPr/>
        </p:nvCxnSpPr>
        <p:spPr>
          <a:xfrm flipH="1" flipV="1">
            <a:off x="1933248" y="4905487"/>
            <a:ext cx="887036" cy="6522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CuadroTexto 78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-22560" y="4277207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       </a:t>
            </a:r>
          </a:p>
        </p:txBody>
      </p:sp>
      <p:sp>
        <p:nvSpPr>
          <p:cNvPr id="67" name="CuadroTexto 66"/>
          <p:cNvSpPr txBox="1"/>
          <p:nvPr/>
        </p:nvSpPr>
        <p:spPr>
          <a:xfrm>
            <a:off x="8035360" y="1972311"/>
            <a:ext cx="3267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sustitución regresiva: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3128" y="5237851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tanto, el </a:t>
            </a:r>
            <a:r>
              <a:rPr lang="es-ES" sz="2700" b="1" dirty="0">
                <a:latin typeface="Comic Sans MS" panose="030F0702030302020204" pitchFamily="66" charset="0"/>
              </a:rPr>
              <a:t>conjunto solución </a:t>
            </a:r>
            <a:r>
              <a:rPr lang="es-ES" sz="2700" dirty="0">
                <a:latin typeface="Comic Sans MS" panose="030F0702030302020204" pitchFamily="66" charset="0"/>
              </a:rPr>
              <a:t>lo forman aquellos (</a:t>
            </a:r>
            <a:r>
              <a:rPr lang="es-ES" sz="2700" dirty="0" err="1">
                <a:latin typeface="Comic Sans MS" panose="030F0702030302020204" pitchFamily="66" charset="0"/>
              </a:rPr>
              <a:t>x,y,z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tales que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89" name="Abrir llave 88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3562814" y="5771371"/>
            <a:ext cx="159290" cy="8053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3573572" y="5678940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(2z-1)/3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5609808" y="5777527"/>
            <a:ext cx="405917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para cualquier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007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8" grpId="0" animBg="1"/>
      <p:bldP spid="26" grpId="0" animBg="1"/>
      <p:bldP spid="53" grpId="0"/>
      <p:bldP spid="56" grpId="0"/>
      <p:bldP spid="63" grpId="0"/>
      <p:bldP spid="75" grpId="0"/>
      <p:bldP spid="79" grpId="0"/>
      <p:bldP spid="67" grpId="0"/>
      <p:bldP spid="87" grpId="0"/>
      <p:bldP spid="89" grpId="0" animBg="1"/>
      <p:bldP spid="90" grpId="0"/>
      <p:bldP spid="9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66668" y="1224331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Más formalmente, este conjunto solución se puede escribir de forma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equivalente como: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613093" y="2328970"/>
            <a:ext cx="9369911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(2-z)/3, y = (2z-1)/3, con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66668" y="3108712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Volvamos a la matriz (C|D) para resolver de nuevo el sistema (sin tener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en cuenta resolución anterior), ahora desde una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r>
              <a:rPr lang="es-ES" sz="2700" dirty="0">
                <a:latin typeface="Comic Sans MS" panose="030F0702030302020204" pitchFamily="66" charset="0"/>
              </a:rPr>
              <a:t> en la parte izquierda de la matriz: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636096" y="4972673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128313" y="4980563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2681805" y="4975719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286829" y="527331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 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476566" y="4971122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328145" y="5145607"/>
            <a:ext cx="1180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(-1/6)f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3466145" y="557693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4299258" y="4972673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 -1    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4444727" y="499705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6470312" y="499705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5864777" y="4980563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6733689" y="5145607"/>
            <a:ext cx="1180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6757399" y="55544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7590512" y="4980563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0  1/3   2/3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7735981" y="5004943"/>
            <a:ext cx="70783" cy="109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9846236" y="5004943"/>
            <a:ext cx="70783" cy="109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156031" y="4988453"/>
            <a:ext cx="4950" cy="1118417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9939360" y="5273317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= (C’|D’)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9635649" y="5864728"/>
            <a:ext cx="237757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90770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4" grpId="0"/>
      <p:bldP spid="15" grpId="0"/>
      <p:bldP spid="16" grpId="0"/>
      <p:bldP spid="18" grpId="0"/>
      <p:bldP spid="19" grpId="0" animBg="1"/>
      <p:bldP spid="20" grpId="0" animBg="1"/>
      <p:bldP spid="22" grpId="0"/>
      <p:bldP spid="24" grpId="0"/>
      <p:bldP spid="25" grpId="0" animBg="1"/>
      <p:bldP spid="26" grpId="0" animBg="1"/>
      <p:bldP spid="28" grpId="0"/>
      <p:bldP spid="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555172" y="5786476"/>
            <a:ext cx="9369911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(2-z)/3, y = (2z-1)/3, con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742411" y="1308347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0  1/3   2/3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885361" y="1369237"/>
            <a:ext cx="70783" cy="109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995616" y="1369237"/>
            <a:ext cx="70783" cy="109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3305411" y="1352747"/>
            <a:ext cx="4950" cy="1118417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453748" y="1606274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(C’|D’) =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5152144" y="995824"/>
            <a:ext cx="483710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incógnitas principales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incógnita secundaria : z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4245474" y="1512785"/>
            <a:ext cx="756499" cy="30490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4245474" y="1926987"/>
            <a:ext cx="2300104" cy="118111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867524" y="2705451"/>
            <a:ext cx="5648987" cy="19236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2/3 - z/3  ( x = (2-z)/3 )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-1/3 + 2z/3  ( y = (2z-1)/3 )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llave 33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6867525" y="2789144"/>
            <a:ext cx="159290" cy="8053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>
            <a:off x="2286138" y="1748308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Elipse 35"/>
          <p:cNvSpPr/>
          <p:nvPr/>
        </p:nvSpPr>
        <p:spPr>
          <a:xfrm>
            <a:off x="1897764" y="1334107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7" name="CuadroTexto 36"/>
          <p:cNvSpPr txBox="1"/>
          <p:nvPr/>
        </p:nvSpPr>
        <p:spPr>
          <a:xfrm>
            <a:off x="6985374" y="4245412"/>
            <a:ext cx="3825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directamente la solución !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453748" y="5117062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Es decir, el conjunto solución se puede escribir de nuevo como: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2" name="Flecha arriba 1"/>
          <p:cNvSpPr/>
          <p:nvPr/>
        </p:nvSpPr>
        <p:spPr>
          <a:xfrm>
            <a:off x="8622088" y="3571481"/>
            <a:ext cx="484632" cy="628691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161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7" grpId="0"/>
      <p:bldP spid="38" grpId="0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1158731" y="4061691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409111" y="3618302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921879" y="3608633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4127999" y="430693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5080494" y="43130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0E0F6AE-BFAC-715A-6618-4D8F1B3B1839}"/>
              </a:ext>
            </a:extLst>
          </p:cNvPr>
          <p:cNvSpPr txBox="1"/>
          <p:nvPr/>
        </p:nvSpPr>
        <p:spPr>
          <a:xfrm>
            <a:off x="5121489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260851" y="1572500"/>
            <a:ext cx="1205822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/>
              <a:t>•</a:t>
            </a:r>
            <a:r>
              <a:rPr lang="es-ES" sz="2700" dirty="0">
                <a:latin typeface="Comic Sans MS" panose="030F0702030302020204" pitchFamily="66" charset="0"/>
              </a:rPr>
              <a:t>Un último ejemplo. Para el sistema                                   (orden de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incógnitas: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miraremos primero cuantas soluciones tiene: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2293626" y="357967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0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2 -2  1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-1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-2  5 -6  6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4155690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6109354" y="43039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6057260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9663245" y="402323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B78CA82C-C3E4-ECC7-A4C7-47DCAAD15B4B}"/>
              </a:ext>
            </a:extLst>
          </p:cNvPr>
          <p:cNvSpPr txBox="1"/>
          <p:nvPr/>
        </p:nvSpPr>
        <p:spPr>
          <a:xfrm>
            <a:off x="5946041" y="563560"/>
            <a:ext cx="346130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- y = 3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-x + 2y - 2z = 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x - y + z = 7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-2x + 5y – 6z =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6289964" y="1129042"/>
            <a:ext cx="129309" cy="145234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579694" y="3635948"/>
            <a:ext cx="4950" cy="145080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8054463" y="3606638"/>
            <a:ext cx="70783" cy="145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9600766" y="3614587"/>
            <a:ext cx="70783" cy="145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227217" y="3606638"/>
            <a:ext cx="4950" cy="14508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D970C04E-6C2C-A88F-9AD7-448EEA0D4FFD}"/>
              </a:ext>
            </a:extLst>
          </p:cNvPr>
          <p:cNvSpPr/>
          <p:nvPr/>
        </p:nvSpPr>
        <p:spPr>
          <a:xfrm rot="5400000">
            <a:off x="8595316" y="4695830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7630800" y="5318609"/>
            <a:ext cx="17491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9C5F7C57-9BB2-3D68-B463-E0ED9344F3C5}"/>
              </a:ext>
            </a:extLst>
          </p:cNvPr>
          <p:cNvSpPr txBox="1"/>
          <p:nvPr/>
        </p:nvSpPr>
        <p:spPr>
          <a:xfrm>
            <a:off x="1037065" y="5683167"/>
            <a:ext cx="6062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compatible determinado,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 única solución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EA66A45-82AE-AED7-0B90-2495089FC412}"/>
              </a:ext>
            </a:extLst>
          </p:cNvPr>
          <p:cNvSpPr/>
          <p:nvPr/>
        </p:nvSpPr>
        <p:spPr>
          <a:xfrm>
            <a:off x="8146210" y="4733766"/>
            <a:ext cx="1429898" cy="35069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D49ACB1-D968-211F-E0AF-8720C5DAFAE8}"/>
              </a:ext>
            </a:extLst>
          </p:cNvPr>
          <p:cNvCxnSpPr/>
          <p:nvPr/>
        </p:nvCxnSpPr>
        <p:spPr>
          <a:xfrm flipH="1">
            <a:off x="6812178" y="6149425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81088EC-8D21-2C03-7DD6-1167844EF895}"/>
              </a:ext>
            </a:extLst>
          </p:cNvPr>
          <p:cNvCxnSpPr/>
          <p:nvPr/>
        </p:nvCxnSpPr>
        <p:spPr>
          <a:xfrm flipV="1">
            <a:off x="9482697" y="5086748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9698645" y="5264563"/>
            <a:ext cx="2176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 = 0;</a:t>
            </a:r>
          </a:p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rang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(C) = 3 )        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7908616" y="357967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1  -1  0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1 -2  4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0   0  1  4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0   0  0  0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6993031" y="388804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7032882" y="42975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00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9" grpId="0"/>
      <p:bldP spid="35" grpId="0"/>
      <p:bldP spid="36" grpId="0"/>
      <p:bldP spid="42" grpId="0"/>
      <p:bldP spid="47" grpId="0"/>
      <p:bldP spid="81" grpId="0" animBg="1"/>
      <p:bldP spid="82" grpId="0" animBg="1"/>
      <p:bldP spid="85" grpId="0" animBg="1"/>
      <p:bldP spid="86" grpId="0"/>
      <p:bldP spid="88" grpId="0"/>
      <p:bldP spid="6" grpId="0" animBg="1"/>
      <p:bldP spid="33" grpId="0"/>
      <p:bldP spid="39" grpId="0"/>
      <p:bldP spid="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900547" y="2747662"/>
            <a:ext cx="1257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150927" y="2304273"/>
            <a:ext cx="70783" cy="145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663695" y="2294604"/>
            <a:ext cx="70783" cy="145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3869815" y="299291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4822310" y="29990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260851" y="1572500"/>
            <a:ext cx="1205822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Para encontrar la solución: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897506" y="257333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5851170" y="298988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5799076" y="257333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8509948" y="2820230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= (C’|D’)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321510" y="2321919"/>
            <a:ext cx="4950" cy="14508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6755686" y="2348491"/>
            <a:ext cx="70783" cy="145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8370789" y="2356440"/>
            <a:ext cx="70783" cy="145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7997240" y="2348491"/>
            <a:ext cx="4950" cy="1450800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6643865" y="2287210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1   0  0  15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0   1  0  12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0   0  1   4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0   0  0   0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1990491" y="2286330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1  -1  0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1 -2  4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0   0  1  4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0   0  0  0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4718632" y="257070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6244655" y="3839776"/>
            <a:ext cx="237757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6706228" y="1081714"/>
            <a:ext cx="5842171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incógnitas principales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y, z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incógnitas secundarias : no hay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6823206" y="2317223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4" name="Elipse 43"/>
          <p:cNvSpPr/>
          <p:nvPr/>
        </p:nvSpPr>
        <p:spPr>
          <a:xfrm>
            <a:off x="7269066" y="2724482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5" name="Elipse 44"/>
          <p:cNvSpPr/>
          <p:nvPr/>
        </p:nvSpPr>
        <p:spPr>
          <a:xfrm>
            <a:off x="7620098" y="3057474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9267420" y="2105942"/>
            <a:ext cx="0" cy="6185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H="1">
            <a:off x="9256306" y="3449673"/>
            <a:ext cx="9414" cy="798001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761422" y="4347607"/>
            <a:ext cx="564898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15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12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 z = 4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Abrir llave 49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8761422" y="4461691"/>
            <a:ext cx="134496" cy="9571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/>
          <p:cNvSpPr txBox="1"/>
          <p:nvPr/>
        </p:nvSpPr>
        <p:spPr>
          <a:xfrm>
            <a:off x="3608356" y="4650781"/>
            <a:ext cx="3825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directamente la solución !</a:t>
            </a:r>
          </a:p>
        </p:txBody>
      </p:sp>
      <p:sp>
        <p:nvSpPr>
          <p:cNvPr id="52" name="Flecha arriba 51"/>
          <p:cNvSpPr/>
          <p:nvPr/>
        </p:nvSpPr>
        <p:spPr>
          <a:xfrm rot="5400000">
            <a:off x="7814127" y="4617621"/>
            <a:ext cx="484632" cy="628691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363589" y="5532883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Es decir, el conjunto solución es: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3175891" y="6034720"/>
            <a:ext cx="936991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= (15, 12, 4)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20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38" grpId="0" animBg="1"/>
      <p:bldP spid="44" grpId="0" animBg="1"/>
      <p:bldP spid="45" grpId="0" animBg="1"/>
      <p:bldP spid="49" grpId="0"/>
      <p:bldP spid="50" grpId="0" animBg="1"/>
      <p:bldP spid="51" grpId="0"/>
      <p:bldP spid="52" grpId="0" animBg="1"/>
      <p:bldP spid="53" grpId="0"/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1595C-9CA4-983A-1E5B-3CAD345A0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F29F075-4057-F03E-A6B3-62BE810BF889}"/>
              </a:ext>
            </a:extLst>
          </p:cNvPr>
          <p:cNvSpPr txBox="1"/>
          <p:nvPr/>
        </p:nvSpPr>
        <p:spPr>
          <a:xfrm>
            <a:off x="260932" y="1041826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u="sng" dirty="0">
                <a:latin typeface="Comic Sans MS" panose="030F0702030302020204" pitchFamily="66" charset="0"/>
              </a:rPr>
              <a:t>Observación final</a:t>
            </a:r>
            <a:r>
              <a:rPr lang="es-ES" sz="2700" dirty="0">
                <a:latin typeface="Comic Sans MS" panose="030F0702030302020204" pitchFamily="66" charset="0"/>
              </a:rPr>
              <a:t>. Para estudiar un sistema con matriz ampliada (A|B)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(ver cuantas soluciones tiene y/o resolverlo en caso compatible), hay ocasiones en las que vale la pena aplicar alguna 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operación elemental de columna</a:t>
            </a:r>
            <a:r>
              <a:rPr lang="es-ES" sz="2700" dirty="0">
                <a:latin typeface="Comic Sans MS" panose="030F0702030302020204" pitchFamily="66" charset="0"/>
              </a:rPr>
              <a:t>: sólo de tipo I (intercambio) y sin incluir la columna B;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2801C77-F28F-1B54-8A87-89DA0664B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sistemas de ecuaciones lineales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F93BC3-6C5C-F8FD-3581-680A180B3BB8}"/>
              </a:ext>
            </a:extLst>
          </p:cNvPr>
          <p:cNvSpPr txBox="1"/>
          <p:nvPr/>
        </p:nvSpPr>
        <p:spPr>
          <a:xfrm>
            <a:off x="260932" y="2270859"/>
            <a:ext cx="1206276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                   cada </a:t>
            </a:r>
            <a:r>
              <a:rPr lang="es-ES" sz="2700" dirty="0" err="1">
                <a:latin typeface="Comic Sans MS" panose="030F0702030302020204" pitchFamily="66" charset="0"/>
              </a:rPr>
              <a:t>o.e.c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de este tipo produce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reordenación de las incógnitas, </a:t>
            </a:r>
            <a:r>
              <a:rPr lang="es-ES" sz="2700" i="1" dirty="0">
                <a:latin typeface="Comic Sans MS" panose="030F0702030302020204" pitchFamily="66" charset="0"/>
              </a:rPr>
              <a:t>debe tenerse en cuenta a la hora de escribir el conjunto solución.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0548433-2A1E-E30A-17D3-3601785C18D6}"/>
              </a:ext>
            </a:extLst>
          </p:cNvPr>
          <p:cNvSpPr txBox="1"/>
          <p:nvPr/>
        </p:nvSpPr>
        <p:spPr>
          <a:xfrm>
            <a:off x="178777" y="3735597"/>
            <a:ext cx="12058225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 Por </a:t>
            </a:r>
            <a:r>
              <a:rPr lang="es-ES" sz="2700" dirty="0">
                <a:latin typeface="Comic Sans MS" panose="030F0702030302020204" pitchFamily="66" charset="0"/>
              </a:rPr>
              <a:t>ejemplo, para el sistema                         (orden de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incógnitas: x, y)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tenemos: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24022BB-DAF4-5C96-6E71-9715628B93CF}"/>
              </a:ext>
            </a:extLst>
          </p:cNvPr>
          <p:cNvSpPr txBox="1"/>
          <p:nvPr/>
        </p:nvSpPr>
        <p:spPr>
          <a:xfrm>
            <a:off x="4477238" y="3209213"/>
            <a:ext cx="346130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6x + 5y = 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10x + y = 9</a:t>
            </a:r>
          </a:p>
        </p:txBody>
      </p:sp>
      <p:sp>
        <p:nvSpPr>
          <p:cNvPr id="2" name="Abrir llave 1">
            <a:extLst>
              <a:ext uri="{FF2B5EF4-FFF2-40B4-BE49-F238E27FC236}">
                <a16:creationId xmlns:a16="http://schemas.microsoft.com/office/drawing/2014/main" id="{DA898644-2033-7F02-6D5C-642FF2553516}"/>
              </a:ext>
            </a:extLst>
          </p:cNvPr>
          <p:cNvSpPr/>
          <p:nvPr/>
        </p:nvSpPr>
        <p:spPr>
          <a:xfrm>
            <a:off x="4944482" y="3665198"/>
            <a:ext cx="195455" cy="889250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0D365D-A8E7-BFB6-CD9C-363B48D61AD4}"/>
              </a:ext>
            </a:extLst>
          </p:cNvPr>
          <p:cNvSpPr txBox="1"/>
          <p:nvPr/>
        </p:nvSpPr>
        <p:spPr>
          <a:xfrm>
            <a:off x="915250" y="4334360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6   5  1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10  1  9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DCF64795-94D9-9AA2-B98C-43C8E1FEBF30}"/>
              </a:ext>
            </a:extLst>
          </p:cNvPr>
          <p:cNvSpPr/>
          <p:nvPr/>
        </p:nvSpPr>
        <p:spPr>
          <a:xfrm>
            <a:off x="2688989" y="4803971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69799C4-5586-1E1D-0800-B647D0DBBFD1}"/>
              </a:ext>
            </a:extLst>
          </p:cNvPr>
          <p:cNvCxnSpPr/>
          <p:nvPr/>
        </p:nvCxnSpPr>
        <p:spPr>
          <a:xfrm>
            <a:off x="2368595" y="4803971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1564815-9A99-C12B-D2C9-900B920A12D2}"/>
              </a:ext>
            </a:extLst>
          </p:cNvPr>
          <p:cNvSpPr/>
          <p:nvPr/>
        </p:nvSpPr>
        <p:spPr>
          <a:xfrm>
            <a:off x="1399176" y="4803971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142DC941-27B0-F250-6A43-73AAB915DF15}"/>
              </a:ext>
            </a:extLst>
          </p:cNvPr>
          <p:cNvCxnSpPr>
            <a:cxnSpLocks/>
          </p:cNvCxnSpPr>
          <p:nvPr/>
        </p:nvCxnSpPr>
        <p:spPr>
          <a:xfrm>
            <a:off x="3958590" y="5230632"/>
            <a:ext cx="11813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31D06C-0AAD-2E7F-D8BB-9E985D7AF816}"/>
              </a:ext>
            </a:extLst>
          </p:cNvPr>
          <p:cNvSpPr txBox="1"/>
          <p:nvPr/>
        </p:nvSpPr>
        <p:spPr>
          <a:xfrm>
            <a:off x="2862445" y="4824679"/>
            <a:ext cx="115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47734C1B-901E-6615-9B49-701F24828D3C}"/>
              </a:ext>
            </a:extLst>
          </p:cNvPr>
          <p:cNvCxnSpPr>
            <a:cxnSpLocks/>
          </p:cNvCxnSpPr>
          <p:nvPr/>
        </p:nvCxnSpPr>
        <p:spPr>
          <a:xfrm>
            <a:off x="4318284" y="5004026"/>
            <a:ext cx="317908" cy="0"/>
          </a:xfrm>
          <a:prstGeom prst="straightConnector1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299501B-F955-3536-1AA8-07E4B5BC81AC}"/>
              </a:ext>
            </a:extLst>
          </p:cNvPr>
          <p:cNvSpPr txBox="1"/>
          <p:nvPr/>
        </p:nvSpPr>
        <p:spPr>
          <a:xfrm>
            <a:off x="3742828" y="5348500"/>
            <a:ext cx="1706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(orden de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incógnitas: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endParaRPr lang="es-ES" sz="20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4EC7962-1F1A-BDF3-8705-30AD928D7455}"/>
              </a:ext>
            </a:extLst>
          </p:cNvPr>
          <p:cNvSpPr/>
          <p:nvPr/>
        </p:nvSpPr>
        <p:spPr>
          <a:xfrm>
            <a:off x="6521070" y="4833382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DFACE98E-3D10-F359-8633-8F1BA80AFD23}"/>
              </a:ext>
            </a:extLst>
          </p:cNvPr>
          <p:cNvCxnSpPr/>
          <p:nvPr/>
        </p:nvCxnSpPr>
        <p:spPr>
          <a:xfrm>
            <a:off x="6200676" y="4833382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A48D7EF0-9BE1-25B5-B3D7-85A88BEDAF58}"/>
              </a:ext>
            </a:extLst>
          </p:cNvPr>
          <p:cNvSpPr/>
          <p:nvPr/>
        </p:nvSpPr>
        <p:spPr>
          <a:xfrm>
            <a:off x="5231257" y="4833382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3AF8021F-3604-04CF-89E6-A5EBF5ADB1E4}"/>
              </a:ext>
            </a:extLst>
          </p:cNvPr>
          <p:cNvSpPr txBox="1"/>
          <p:nvPr/>
        </p:nvSpPr>
        <p:spPr>
          <a:xfrm>
            <a:off x="4748049" y="4334360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1  10  9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5  6   1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7018E5BE-230C-AFB9-40EB-DF5CB58A8926}"/>
              </a:ext>
            </a:extLst>
          </p:cNvPr>
          <p:cNvCxnSpPr>
            <a:cxnSpLocks/>
          </p:cNvCxnSpPr>
          <p:nvPr/>
        </p:nvCxnSpPr>
        <p:spPr>
          <a:xfrm>
            <a:off x="2896006" y="5230632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D99D1AF-39AD-7407-6195-DE6D2D438EA9}"/>
              </a:ext>
            </a:extLst>
          </p:cNvPr>
          <p:cNvSpPr txBox="1"/>
          <p:nvPr/>
        </p:nvSpPr>
        <p:spPr>
          <a:xfrm>
            <a:off x="3977215" y="4790341"/>
            <a:ext cx="115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8DF7E4B9-BD57-224E-B59D-58CA7F0B49C4}"/>
              </a:ext>
            </a:extLst>
          </p:cNvPr>
          <p:cNvCxnSpPr>
            <a:cxnSpLocks/>
          </p:cNvCxnSpPr>
          <p:nvPr/>
        </p:nvCxnSpPr>
        <p:spPr>
          <a:xfrm>
            <a:off x="3210433" y="5024734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CB99410-A607-AAE1-5175-82E19257F1BA}"/>
              </a:ext>
            </a:extLst>
          </p:cNvPr>
          <p:cNvSpPr txBox="1"/>
          <p:nvPr/>
        </p:nvSpPr>
        <p:spPr>
          <a:xfrm>
            <a:off x="6734944" y="483052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-5f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D3CC86B-C43B-068F-ABCA-C13B109B168A}"/>
              </a:ext>
            </a:extLst>
          </p:cNvPr>
          <p:cNvSpPr txBox="1"/>
          <p:nvPr/>
        </p:nvSpPr>
        <p:spPr>
          <a:xfrm>
            <a:off x="7610728" y="4803971"/>
            <a:ext cx="1367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(-1/44)f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94ABF3F-021E-AECF-8F1E-4EEDD4BF20E0}"/>
              </a:ext>
            </a:extLst>
          </p:cNvPr>
          <p:cNvSpPr txBox="1"/>
          <p:nvPr/>
        </p:nvSpPr>
        <p:spPr>
          <a:xfrm>
            <a:off x="8809774" y="478368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-10f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E52FA505-5D2F-AEF1-CC3C-419AB1DCF479}"/>
              </a:ext>
            </a:extLst>
          </p:cNvPr>
          <p:cNvCxnSpPr>
            <a:cxnSpLocks/>
          </p:cNvCxnSpPr>
          <p:nvPr/>
        </p:nvCxnSpPr>
        <p:spPr>
          <a:xfrm>
            <a:off x="6734944" y="5232536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E3F19B61-88BD-7C35-EBC2-E240CCFE0B55}"/>
              </a:ext>
            </a:extLst>
          </p:cNvPr>
          <p:cNvCxnSpPr>
            <a:cxnSpLocks/>
          </p:cNvCxnSpPr>
          <p:nvPr/>
        </p:nvCxnSpPr>
        <p:spPr>
          <a:xfrm>
            <a:off x="7775412" y="5212941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D56CA852-FDC8-A7EF-F863-CDCCFF68B284}"/>
              </a:ext>
            </a:extLst>
          </p:cNvPr>
          <p:cNvCxnSpPr>
            <a:cxnSpLocks/>
          </p:cNvCxnSpPr>
          <p:nvPr/>
        </p:nvCxnSpPr>
        <p:spPr>
          <a:xfrm>
            <a:off x="8856626" y="5212941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60347BF-B0EE-11AC-1288-F2241583DB56}"/>
              </a:ext>
            </a:extLst>
          </p:cNvPr>
          <p:cNvSpPr txBox="1"/>
          <p:nvPr/>
        </p:nvSpPr>
        <p:spPr>
          <a:xfrm>
            <a:off x="201683" y="4967068"/>
            <a:ext cx="123142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CCDE474-68E0-0BA5-082D-0DE3811D44A3}"/>
              </a:ext>
            </a:extLst>
          </p:cNvPr>
          <p:cNvSpPr txBox="1"/>
          <p:nvPr/>
        </p:nvSpPr>
        <p:spPr>
          <a:xfrm>
            <a:off x="9437361" y="427493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1  0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</a:t>
            </a:r>
          </a:p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   0  1   </a:t>
            </a:r>
            <a:r>
              <a:rPr lang="es-ES" sz="27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6BDC2BCA-6929-8EB2-37CD-FFFFC7F16B15}"/>
              </a:ext>
            </a:extLst>
          </p:cNvPr>
          <p:cNvSpPr/>
          <p:nvPr/>
        </p:nvSpPr>
        <p:spPr>
          <a:xfrm>
            <a:off x="11161574" y="4792163"/>
            <a:ext cx="70783" cy="73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DCAC9882-6745-C84C-252D-6D639645B72F}"/>
              </a:ext>
            </a:extLst>
          </p:cNvPr>
          <p:cNvCxnSpPr/>
          <p:nvPr/>
        </p:nvCxnSpPr>
        <p:spPr>
          <a:xfrm>
            <a:off x="10778787" y="4783686"/>
            <a:ext cx="0" cy="70054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36769614-8146-3C3E-76D5-B02591C64F54}"/>
              </a:ext>
            </a:extLst>
          </p:cNvPr>
          <p:cNvSpPr/>
          <p:nvPr/>
        </p:nvSpPr>
        <p:spPr>
          <a:xfrm>
            <a:off x="9978531" y="4792163"/>
            <a:ext cx="70783" cy="73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6D49FFA-9248-A86E-9889-2E59A320177A}"/>
              </a:ext>
            </a:extLst>
          </p:cNvPr>
          <p:cNvSpPr txBox="1"/>
          <p:nvPr/>
        </p:nvSpPr>
        <p:spPr>
          <a:xfrm>
            <a:off x="1573165" y="6305829"/>
            <a:ext cx="11513122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Conjunto solución: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= (1,-1)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69A43B6-741C-9600-0F06-555CF5762DF8}"/>
              </a:ext>
            </a:extLst>
          </p:cNvPr>
          <p:cNvSpPr txBox="1"/>
          <p:nvPr/>
        </p:nvSpPr>
        <p:spPr>
          <a:xfrm>
            <a:off x="9702011" y="6268859"/>
            <a:ext cx="215355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 = -1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x = 1     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A606ABCE-B281-96FA-1C4E-8EAB621DE6D9}"/>
              </a:ext>
            </a:extLst>
          </p:cNvPr>
          <p:cNvCxnSpPr>
            <a:cxnSpLocks/>
          </p:cNvCxnSpPr>
          <p:nvPr/>
        </p:nvCxnSpPr>
        <p:spPr>
          <a:xfrm>
            <a:off x="10752578" y="5605420"/>
            <a:ext cx="0" cy="65300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01C697EC-74B4-37B7-F09C-B399F179F512}"/>
              </a:ext>
            </a:extLst>
          </p:cNvPr>
          <p:cNvCxnSpPr/>
          <p:nvPr/>
        </p:nvCxnSpPr>
        <p:spPr>
          <a:xfrm flipH="1">
            <a:off x="8139165" y="6591964"/>
            <a:ext cx="1664224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93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2" grpId="0" animBg="1"/>
      <p:bldP spid="4" grpId="0"/>
      <p:bldP spid="5" grpId="0" animBg="1"/>
      <p:bldP spid="7" grpId="0" animBg="1"/>
      <p:bldP spid="13" grpId="0"/>
      <p:bldP spid="16" grpId="0"/>
      <p:bldP spid="18" grpId="0" animBg="1"/>
      <p:bldP spid="20" grpId="0" animBg="1"/>
      <p:bldP spid="21" grpId="0"/>
      <p:bldP spid="23" grpId="0"/>
      <p:bldP spid="26" grpId="0"/>
      <p:bldP spid="27" grpId="0"/>
      <p:bldP spid="28" grpId="0"/>
      <p:bldP spid="32" grpId="0"/>
      <p:bldP spid="33" grpId="0"/>
      <p:bldP spid="34" grpId="0" animBg="1"/>
      <p:bldP spid="36" grpId="0" animBg="1"/>
      <p:bldP spid="15" grpId="0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6D05-72C9-A937-4458-39154266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E2F32-CFBA-E8BC-2DA1-5E62E956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38" y="576738"/>
            <a:ext cx="11402963" cy="2604217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Para el sistema de 4 ecuaciones lineales con 3 incógnitas y matriz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ampliada  (A|B) =</a:t>
            </a:r>
            <a:r>
              <a:rPr lang="es-ES" sz="2800" dirty="0">
                <a:latin typeface="Comic Sans MS" panose="030F0702030302020204" pitchFamily="66" charset="0"/>
              </a:rPr>
              <a:t>                     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 escoge la opción correcta:</a:t>
            </a:r>
          </a:p>
        </p:txBody>
      </p:sp>
      <p:sp>
        <p:nvSpPr>
          <p:cNvPr id="12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F04050C-0F17-B6AB-7E82-349692EFA0C5}"/>
              </a:ext>
            </a:extLst>
          </p:cNvPr>
          <p:cNvSpPr txBox="1">
            <a:spLocks/>
          </p:cNvSpPr>
          <p:nvPr/>
        </p:nvSpPr>
        <p:spPr>
          <a:xfrm>
            <a:off x="1976989" y="3362047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3FEEB88-B043-E3A6-F170-6441CA1136E1}"/>
              </a:ext>
            </a:extLst>
          </p:cNvPr>
          <p:cNvSpPr txBox="1"/>
          <p:nvPr/>
        </p:nvSpPr>
        <p:spPr>
          <a:xfrm>
            <a:off x="3798526" y="165682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3   -3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3    2   1     6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-1    4  -5   12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1     0   1     0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E7E7EAAD-884E-7E43-0AD8-53CC85D01A25}"/>
              </a:ext>
            </a:extLst>
          </p:cNvPr>
          <p:cNvSpPr/>
          <p:nvPr/>
        </p:nvSpPr>
        <p:spPr>
          <a:xfrm>
            <a:off x="3763135" y="169566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 </a:t>
            </a:r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5E7DAC9-1F67-7134-4052-23591E3F82FD}"/>
              </a:ext>
            </a:extLst>
          </p:cNvPr>
          <p:cNvSpPr/>
          <p:nvPr/>
        </p:nvSpPr>
        <p:spPr>
          <a:xfrm>
            <a:off x="5861564" y="171200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                                 </a:t>
            </a:r>
          </a:p>
        </p:txBody>
      </p:sp>
      <p:sp>
        <p:nvSpPr>
          <p:cNvPr id="9" name="CuadroTexto 8">
            <a:hlinkClick r:id="rId2" action="ppaction://hlinksldjump"/>
            <a:extLst>
              <a:ext uri="{FF2B5EF4-FFF2-40B4-BE49-F238E27FC236}">
                <a16:creationId xmlns:a16="http://schemas.microsoft.com/office/drawing/2014/main" id="{5ACA3D18-8FA8-7F14-68A6-A4B45C312597}"/>
              </a:ext>
            </a:extLst>
          </p:cNvPr>
          <p:cNvSpPr txBox="1"/>
          <p:nvPr/>
        </p:nvSpPr>
        <p:spPr>
          <a:xfrm>
            <a:off x="2555696" y="3806792"/>
            <a:ext cx="3456677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rang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(A) = 3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BD70377-7AAF-30FF-1926-2C87D546A7E5}"/>
              </a:ext>
            </a:extLst>
          </p:cNvPr>
          <p:cNvCxnSpPr/>
          <p:nvPr/>
        </p:nvCxnSpPr>
        <p:spPr>
          <a:xfrm>
            <a:off x="5330087" y="1712008"/>
            <a:ext cx="0" cy="1451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3B9042-762D-A20D-FAAE-66F80F854020}"/>
              </a:ext>
            </a:extLst>
          </p:cNvPr>
          <p:cNvSpPr txBox="1">
            <a:spLocks/>
          </p:cNvSpPr>
          <p:nvPr/>
        </p:nvSpPr>
        <p:spPr>
          <a:xfrm>
            <a:off x="6503469" y="3375905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1" name="CuadroTexto 10">
            <a:hlinkClick r:id="rId2" action="ppaction://hlinksldjump"/>
            <a:extLst>
              <a:ext uri="{FF2B5EF4-FFF2-40B4-BE49-F238E27FC236}">
                <a16:creationId xmlns:a16="http://schemas.microsoft.com/office/drawing/2014/main" id="{526ABDC2-0C14-87FA-CA93-58DED2087598}"/>
              </a:ext>
            </a:extLst>
          </p:cNvPr>
          <p:cNvSpPr txBox="1"/>
          <p:nvPr/>
        </p:nvSpPr>
        <p:spPr>
          <a:xfrm>
            <a:off x="6859881" y="3429000"/>
            <a:ext cx="345667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El sistema no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tiene ninguna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solución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0F3EA96-FBF5-74F7-687B-5D16C575295F}"/>
              </a:ext>
            </a:extLst>
          </p:cNvPr>
          <p:cNvSpPr txBox="1">
            <a:spLocks/>
          </p:cNvSpPr>
          <p:nvPr/>
        </p:nvSpPr>
        <p:spPr>
          <a:xfrm>
            <a:off x="1986116" y="5116373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4F9CB58A-BED3-28D3-7EC3-86E1E32E4783}"/>
              </a:ext>
            </a:extLst>
          </p:cNvPr>
          <p:cNvSpPr txBox="1"/>
          <p:nvPr/>
        </p:nvSpPr>
        <p:spPr>
          <a:xfrm>
            <a:off x="2795295" y="5348356"/>
            <a:ext cx="345667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(A|B) es 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invertible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F3E591D-2F0D-901A-872B-4D78B261BDFC}"/>
              </a:ext>
            </a:extLst>
          </p:cNvPr>
          <p:cNvSpPr txBox="1">
            <a:spLocks/>
          </p:cNvSpPr>
          <p:nvPr/>
        </p:nvSpPr>
        <p:spPr>
          <a:xfrm>
            <a:off x="6512596" y="5130231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7" name="CuadroTexto 26">
            <a:hlinkClick r:id="rId3" action="ppaction://hlinksldjump"/>
            <a:extLst>
              <a:ext uri="{FF2B5EF4-FFF2-40B4-BE49-F238E27FC236}">
                <a16:creationId xmlns:a16="http://schemas.microsoft.com/office/drawing/2014/main" id="{765F3045-AAA8-F601-AC50-6D6EB0AA71B7}"/>
              </a:ext>
            </a:extLst>
          </p:cNvPr>
          <p:cNvSpPr txBox="1"/>
          <p:nvPr/>
        </p:nvSpPr>
        <p:spPr>
          <a:xfrm>
            <a:off x="6767461" y="5130231"/>
            <a:ext cx="345667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El sistema 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tiene infinitas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soluciones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15BB7172-D178-89DD-6BB2-19EFAE3EC77B}"/>
              </a:ext>
            </a:extLst>
          </p:cNvPr>
          <p:cNvSpPr txBox="1">
            <a:spLocks/>
          </p:cNvSpPr>
          <p:nvPr/>
        </p:nvSpPr>
        <p:spPr>
          <a:xfrm>
            <a:off x="178777" y="91074"/>
            <a:ext cx="11834446" cy="793719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i="1" dirty="0">
                <a:solidFill>
                  <a:srgbClr val="7030A0"/>
                </a:solidFill>
              </a:rPr>
              <a:t>A modo de test rápido …</a:t>
            </a:r>
          </a:p>
        </p:txBody>
      </p:sp>
    </p:spTree>
    <p:extLst>
      <p:ext uri="{BB962C8B-B14F-4D97-AF65-F5344CB8AC3E}">
        <p14:creationId xmlns:p14="http://schemas.microsoft.com/office/powerpoint/2010/main" val="4129112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834A75-AFFC-76D0-CD30-3B8CE081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63A682-AC9B-7815-2A84-6F14A32D1F23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147B8B4A-3AB7-657E-B1EC-5FFC17C11D2E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5C0B73-DECA-A21B-9D23-47AB09C4E3D5}"/>
              </a:ext>
            </a:extLst>
          </p:cNvPr>
          <p:cNvSpPr/>
          <p:nvPr/>
        </p:nvSpPr>
        <p:spPr>
          <a:xfrm>
            <a:off x="5949976" y="2660902"/>
            <a:ext cx="5947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43989EA1-1E8B-D01F-15C9-39D7D08DF29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2FA301E-361D-B4BC-2294-D628D800AC3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2AFC052-59C9-6154-1669-6D918843052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ED171D0-4ECD-1299-3787-2E861F459705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continúa          </a:t>
            </a:r>
          </a:p>
        </p:txBody>
      </p:sp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4B66D69C-1DE6-78CE-FBC1-0C57B16FDF6C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787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4871D-3B97-2B12-F858-18AD9CEE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A8602C-F7BC-0EF6-0512-3B567200E89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CA3B1A-1030-3BB2-6D29-BE30DDB8D916}"/>
              </a:ext>
            </a:extLst>
          </p:cNvPr>
          <p:cNvSpPr/>
          <p:nvPr/>
        </p:nvSpPr>
        <p:spPr>
          <a:xfrm>
            <a:off x="6348795" y="1629000"/>
            <a:ext cx="47310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4A0A2D4-02BA-FC52-9A5D-6FF5443EAC73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ABD83046-4262-0300-AFE4-0ED22916B99C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81BA3E7-78A5-DF61-7F3A-1A7E6A0BB59F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A6EE47D7-73C0-5611-3CB2-DFB242F1E81B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8F7D94A-0357-4AF5-6947-5DBCE43B1E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de nuevo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05FFB52-1898-D603-8C7F-2E52723B854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948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ALGUNOS TÓPICOS DE UTILIDAD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RELACIONADOS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Se sugiere la revisión de algunos de los siguientes tópicos: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1378" y="3048459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Rango de una matriz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1378" y="2351025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Método de Gauss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1378" y="4443391"/>
            <a:ext cx="10372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Bases y dimensión de un subespacio de un espacio vectorial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de dimensión finita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1378" y="3707673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Determinante de una matriz cuadrada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A4B6C9D-82AF-71A2-6B7A-DD86BF980142}"/>
              </a:ext>
            </a:extLst>
          </p:cNvPr>
          <p:cNvSpPr txBox="1"/>
          <p:nvPr/>
        </p:nvSpPr>
        <p:spPr>
          <a:xfrm>
            <a:off x="1011379" y="5566776"/>
            <a:ext cx="10968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Diagonalización por congruencia de matrices reales simétricas </a:t>
            </a:r>
          </a:p>
        </p:txBody>
      </p:sp>
    </p:spTree>
    <p:extLst>
      <p:ext uri="{BB962C8B-B14F-4D97-AF65-F5344CB8AC3E}">
        <p14:creationId xmlns:p14="http://schemas.microsoft.com/office/powerpoint/2010/main" val="752316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B7BF501-1A1A-A4B1-9DFC-10E0FCBBA6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5053" y="1236837"/>
            <a:ext cx="11448121" cy="13982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b="1" dirty="0">
                <a:latin typeface="Comic Sans MS" panose="030F0702030302020204" pitchFamily="66" charset="0"/>
                <a:ea typeface="Yu Mincho" panose="02020400000000000000" pitchFamily="18" charset="-128"/>
              </a:rPr>
              <a:t>①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Invertibilidad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y matriz inversa de una matriz cuadrada (con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coeficientes en K, K=R –números reales- o K=C –números complejos).</a:t>
            </a: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②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Sistemas de ecuaciones lineales.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6998FF3-8D0C-FAF2-6FFB-2CC9CC888D33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los objetivos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911D377-E6E4-39DB-6F26-D7D1C99EDD49}"/>
              </a:ext>
            </a:extLst>
          </p:cNvPr>
          <p:cNvSpPr txBox="1"/>
          <p:nvPr/>
        </p:nvSpPr>
        <p:spPr>
          <a:xfrm>
            <a:off x="765803" y="5703612"/>
            <a:ext cx="109953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Se supondrán conocidos los conceptos básicos, nos centraremos 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la parte operativa.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D771BF3B-213E-AFD2-48A6-D8C308F88247}"/>
              </a:ext>
            </a:extLst>
          </p:cNvPr>
          <p:cNvSpPr txBox="1">
            <a:spLocks/>
          </p:cNvSpPr>
          <p:nvPr/>
        </p:nvSpPr>
        <p:spPr>
          <a:xfrm>
            <a:off x="765804" y="2635045"/>
            <a:ext cx="11176819" cy="301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Hay otras utilidades del método de Gauss que merecen ser tratadas,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aunque no lo van a ser en este documento; por ejemplo: 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>
                <a:latin typeface="Comic Sans MS" panose="030F0702030302020204" pitchFamily="66" charset="0"/>
              </a:rPr>
              <a:t>rango de una matriz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;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determinante de una matriz cuadrada;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base y ecuaciones implícitas de un subespacio de un espacio 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vectorial de dimensión finita .</a:t>
            </a:r>
          </a:p>
        </p:txBody>
      </p:sp>
    </p:spTree>
    <p:extLst>
      <p:ext uri="{BB962C8B-B14F-4D97-AF65-F5344CB8AC3E}">
        <p14:creationId xmlns:p14="http://schemas.microsoft.com/office/powerpoint/2010/main" val="301655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12CCC-ADA0-2C9D-51E7-970B1312A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C62CB-F4CA-4DBC-2C12-66E80244A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0284A134-6487-5D0C-4DC4-4B8BBBE0FC22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6F92F9CD-C096-CD34-52BA-A266ECEC9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1" y="1586936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matriz dada se dice que es una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filas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si se cumplen las 2 siguientes condiciones: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E176E4A-9730-7631-B49F-F6FC7F5AE013}"/>
              </a:ext>
            </a:extLst>
          </p:cNvPr>
          <p:cNvSpPr txBox="1"/>
          <p:nvPr/>
        </p:nvSpPr>
        <p:spPr>
          <a:xfrm>
            <a:off x="711068" y="2935502"/>
            <a:ext cx="107698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Todas las filas llenas de ceros (filas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nulas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se encuentran en la 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parte inferior de la matriz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matriz no tiene filas nulas,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esta condición no se tiene en cuenta).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C53191-43FF-DA83-9341-A01C4BBEF4F1}"/>
              </a:ext>
            </a:extLst>
          </p:cNvPr>
          <p:cNvSpPr txBox="1"/>
          <p:nvPr/>
        </p:nvSpPr>
        <p:spPr>
          <a:xfrm>
            <a:off x="628774" y="4782161"/>
            <a:ext cx="1076985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 cada fila no nula,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su primer elemento no nulo desde la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izquierda (su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pivote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está a la derecha del pivote de cualquier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fila por encima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matriz tiene menos de 2 filas no nulas,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esta condición no se tiene en cuenta).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7900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276E842-3D94-6DB1-07BF-3503D76C2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8" y="439838"/>
            <a:ext cx="11642213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87420B40-B865-6339-22AF-2A55E38CA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696320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matriz dada se dice que es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escalonada reducida por filas  </a:t>
            </a:r>
          </a:p>
          <a:p>
            <a:pPr marL="0" indent="0">
              <a:buNone/>
            </a:pP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si se cumplen las 2 siguientes condiciones: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6B753F-EF50-8ED7-F0D6-1B8DA7AF3C48}"/>
              </a:ext>
            </a:extLst>
          </p:cNvPr>
          <p:cNvSpPr txBox="1"/>
          <p:nvPr/>
        </p:nvSpPr>
        <p:spPr>
          <a:xfrm>
            <a:off x="443798" y="4058101"/>
            <a:ext cx="113885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ra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cada fila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nula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pivote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igual a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y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columna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contiene este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pivote tiene todas las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otras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entradas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ig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uales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a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0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dirty="0">
              <a:solidFill>
                <a:srgbClr val="0E2841">
                  <a:lumMod val="50000"/>
                  <a:lumOff val="50000"/>
                </a:srgb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(si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matriz no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tiene filas no nula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–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kumimoji="0" lang="es-ES" sz="27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matriz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cero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–, esta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condición no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se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tiene en cuenta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4C0339-9102-BFD9-1F9E-5F8847DEAE04}"/>
              </a:ext>
            </a:extLst>
          </p:cNvPr>
          <p:cNvSpPr txBox="1"/>
          <p:nvPr/>
        </p:nvSpPr>
        <p:spPr>
          <a:xfrm>
            <a:off x="443798" y="3106442"/>
            <a:ext cx="107698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matriz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es escalonada por filas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884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155AC-4052-8148-EE74-ED2C31C48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C393CB8-368B-B410-145C-61F89F11D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8" y="439838"/>
            <a:ext cx="11642213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62C0AB67-EDF7-18B3-F9D3-5327A9D49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503688"/>
            <a:ext cx="11765368" cy="1577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Intercambiando las palabras “fila” y “columna” en las definiciones ante- </a:t>
            </a:r>
            <a:r>
              <a:rPr lang="es-ES" sz="2700" dirty="0" err="1">
                <a:latin typeface="Comic Sans MS" panose="030F0702030302020204" pitchFamily="66" charset="0"/>
              </a:rPr>
              <a:t>riores</a:t>
            </a:r>
            <a:r>
              <a:rPr lang="es-ES" sz="2700" dirty="0">
                <a:latin typeface="Comic Sans MS" panose="030F0702030302020204" pitchFamily="66" charset="0"/>
              </a:rPr>
              <a:t> obtenemos los conceptos de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columnas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y de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reducida por columnas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m.e.r.c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49F884D7-4E89-4055-DF3E-E3BFB20CA4B2}"/>
              </a:ext>
            </a:extLst>
          </p:cNvPr>
          <p:cNvSpPr txBox="1">
            <a:spLocks/>
          </p:cNvSpPr>
          <p:nvPr/>
        </p:nvSpPr>
        <p:spPr>
          <a:xfrm>
            <a:off x="347974" y="2950811"/>
            <a:ext cx="11765368" cy="2242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Otra forma de verlo es observar que, para una matriz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A85F33-3C28-8B3A-7176-6A0309A67DCC}"/>
              </a:ext>
            </a:extLst>
          </p:cNvPr>
          <p:cNvSpPr txBox="1"/>
          <p:nvPr/>
        </p:nvSpPr>
        <p:spPr>
          <a:xfrm>
            <a:off x="914230" y="3429000"/>
            <a:ext cx="1139575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latin typeface="Comic Sans MS" panose="030F0702030302020204" pitchFamily="66" charset="0"/>
              </a:rPr>
              <a:t>a) A es una  </a:t>
            </a:r>
            <a:r>
              <a:rPr lang="es-ES" sz="2700" i="1" dirty="0" err="1"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latin typeface="Comic Sans MS" panose="030F0702030302020204" pitchFamily="66" charset="0"/>
              </a:rPr>
              <a:t>.  si y sólo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es una </a:t>
            </a:r>
            <a:r>
              <a:rPr lang="es-ES" sz="2700" i="1" dirty="0" err="1"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latin typeface="Comic Sans MS" panose="030F0702030302020204" pitchFamily="66" charset="0"/>
              </a:rPr>
              <a:t>.;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es una 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  si y sólo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es una </a:t>
            </a:r>
            <a:r>
              <a:rPr lang="es-ES" sz="2700" i="1" dirty="0" err="1">
                <a:latin typeface="Comic Sans MS" panose="030F0702030302020204" pitchFamily="66" charset="0"/>
              </a:rPr>
              <a:t>m.e.r.f</a:t>
            </a:r>
            <a:r>
              <a:rPr lang="es-ES" sz="2700" i="1" dirty="0">
                <a:latin typeface="Comic Sans MS" panose="030F0702030302020204" pitchFamily="66" charset="0"/>
              </a:rPr>
              <a:t>.,</a:t>
            </a:r>
          </a:p>
          <a:p>
            <a:pPr marL="514350" indent="-514350">
              <a:buAutoNum type="alphaLcParenR" startAt="2"/>
            </a:pP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87865714-C502-DD83-4B45-A88F84F7652B}"/>
              </a:ext>
            </a:extLst>
          </p:cNvPr>
          <p:cNvSpPr txBox="1">
            <a:spLocks/>
          </p:cNvSpPr>
          <p:nvPr/>
        </p:nvSpPr>
        <p:spPr>
          <a:xfrm>
            <a:off x="347974" y="4350869"/>
            <a:ext cx="11765368" cy="1577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donde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m) </a:t>
            </a:r>
            <a:r>
              <a:rPr lang="es-ES" sz="2700" dirty="0">
                <a:latin typeface="Comic Sans MS" panose="030F0702030302020204" pitchFamily="66" charset="0"/>
              </a:rPr>
              <a:t>es la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transpuesta de A</a:t>
            </a:r>
            <a:r>
              <a:rPr lang="es-ES" sz="2700" dirty="0">
                <a:latin typeface="Comic Sans MS" panose="030F0702030302020204" pitchFamily="66" charset="0"/>
              </a:rPr>
              <a:t>, cuyas filas vienen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dadas por las columnas de A. 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ACE0599-C7CE-A5C2-02B5-08B75FB6F2CD}"/>
              </a:ext>
            </a:extLst>
          </p:cNvPr>
          <p:cNvSpPr txBox="1"/>
          <p:nvPr/>
        </p:nvSpPr>
        <p:spPr>
          <a:xfrm>
            <a:off x="426633" y="4942709"/>
            <a:ext cx="120248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A 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(2 x 3),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           </a:t>
            </a:r>
            <a:r>
              <a:rPr lang="es-ES" sz="2700" i="1" dirty="0">
                <a:latin typeface="Comic Sans MS" panose="030F0702030302020204" pitchFamily="66" charset="0"/>
              </a:rPr>
              <a:t>A</a:t>
            </a:r>
            <a:r>
              <a:rPr lang="es-ES" sz="2700" i="1" baseline="30000" dirty="0">
                <a:latin typeface="Comic Sans MS" panose="030F0702030302020204" pitchFamily="66" charset="0"/>
              </a:rPr>
              <a:t>T </a:t>
            </a:r>
            <a:r>
              <a:rPr lang="es-ES" sz="2700" i="1" dirty="0">
                <a:latin typeface="Comic Sans MS" panose="030F0702030302020204" pitchFamily="66" charset="0"/>
              </a:rPr>
              <a:t>=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2),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  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A5D6BCCF-A43C-F12B-E39C-AD2CCF4FC790}"/>
              </a:ext>
            </a:extLst>
          </p:cNvPr>
          <p:cNvSpPr/>
          <p:nvPr/>
        </p:nvSpPr>
        <p:spPr>
          <a:xfrm>
            <a:off x="7437864" y="5391681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1B47EC41-F60D-BE01-3776-695B2B4D21F7}"/>
              </a:ext>
            </a:extLst>
          </p:cNvPr>
          <p:cNvSpPr/>
          <p:nvPr/>
        </p:nvSpPr>
        <p:spPr>
          <a:xfrm>
            <a:off x="8529633" y="5410361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87B6DD28-FFAF-D4FC-B310-AF5A0777463C}"/>
              </a:ext>
            </a:extLst>
          </p:cNvPr>
          <p:cNvSpPr/>
          <p:nvPr/>
        </p:nvSpPr>
        <p:spPr>
          <a:xfrm>
            <a:off x="1067065" y="5508751"/>
            <a:ext cx="70783" cy="91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96BDA604-0C2E-95F5-5EDC-DEBBFC1D2C20}"/>
              </a:ext>
            </a:extLst>
          </p:cNvPr>
          <p:cNvSpPr/>
          <p:nvPr/>
        </p:nvSpPr>
        <p:spPr>
          <a:xfrm>
            <a:off x="2539054" y="5508751"/>
            <a:ext cx="70783" cy="91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7">
            <a:extLst>
              <a:ext uri="{FF2B5EF4-FFF2-40B4-BE49-F238E27FC236}">
                <a16:creationId xmlns:a16="http://schemas.microsoft.com/office/drawing/2014/main" id="{4D57D4C2-3EE8-4984-1FB1-BC2243CA6314}"/>
              </a:ext>
            </a:extLst>
          </p:cNvPr>
          <p:cNvSpPr txBox="1">
            <a:spLocks/>
          </p:cNvSpPr>
          <p:nvPr/>
        </p:nvSpPr>
        <p:spPr>
          <a:xfrm>
            <a:off x="5102110" y="4471510"/>
            <a:ext cx="2257095" cy="1019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Por ejemplo: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8CDD0-D09F-3673-820D-6C23C35F0F45}"/>
              </a:ext>
            </a:extLst>
          </p:cNvPr>
          <p:cNvSpPr txBox="1"/>
          <p:nvPr/>
        </p:nvSpPr>
        <p:spPr>
          <a:xfrm>
            <a:off x="7422812" y="5410361"/>
            <a:ext cx="175818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1    2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0    3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0    0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B7901F-DFA9-E7A1-DF2B-9ACCFCC454BD}"/>
              </a:ext>
            </a:extLst>
          </p:cNvPr>
          <p:cNvSpPr txBox="1"/>
          <p:nvPr/>
        </p:nvSpPr>
        <p:spPr>
          <a:xfrm>
            <a:off x="989148" y="5519172"/>
            <a:ext cx="175818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1    0   0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2    3   0   </a:t>
            </a:r>
          </a:p>
          <a:p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Flecha: a la izquierda y derecha 21">
            <a:extLst>
              <a:ext uri="{FF2B5EF4-FFF2-40B4-BE49-F238E27FC236}">
                <a16:creationId xmlns:a16="http://schemas.microsoft.com/office/drawing/2014/main" id="{E5B1A473-7FB6-5BB6-4BA5-A743AF37CA3D}"/>
              </a:ext>
            </a:extLst>
          </p:cNvPr>
          <p:cNvSpPr/>
          <p:nvPr/>
        </p:nvSpPr>
        <p:spPr>
          <a:xfrm>
            <a:off x="5771469" y="5899536"/>
            <a:ext cx="840640" cy="317386"/>
          </a:xfrm>
          <a:prstGeom prst="left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4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1" grpId="0"/>
      <p:bldP spid="12" grpId="0" animBg="1"/>
      <p:bldP spid="13" grpId="0" animBg="1"/>
      <p:bldP spid="16" grpId="0" animBg="1"/>
      <p:bldP spid="17" grpId="0" animBg="1"/>
      <p:bldP spid="19" grpId="0"/>
      <p:bldP spid="20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FC9-526A-2232-58ED-DBD49C9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CF8A83-F4F5-8BD3-55CD-D9C1FBF8AA40}"/>
              </a:ext>
            </a:extLst>
          </p:cNvPr>
          <p:cNvSpPr txBox="1"/>
          <p:nvPr/>
        </p:nvSpPr>
        <p:spPr>
          <a:xfrm>
            <a:off x="346411" y="476054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-1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850A9E-0C3E-B5BE-C64E-99E80BD85904}"/>
              </a:ext>
            </a:extLst>
          </p:cNvPr>
          <p:cNvSpPr txBox="1"/>
          <p:nvPr/>
        </p:nvSpPr>
        <p:spPr>
          <a:xfrm>
            <a:off x="1008339" y="2324588"/>
            <a:ext cx="109471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4  0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0  2        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0E0B94E-5E9E-1ECF-6E82-4586128B3FA8}"/>
              </a:ext>
            </a:extLst>
          </p:cNvPr>
          <p:cNvSpPr/>
          <p:nvPr/>
        </p:nvSpPr>
        <p:spPr>
          <a:xfrm>
            <a:off x="421305" y="475126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36CD88C-856E-64A0-A5FD-8B798466ED48}"/>
              </a:ext>
            </a:extLst>
          </p:cNvPr>
          <p:cNvSpPr/>
          <p:nvPr/>
        </p:nvSpPr>
        <p:spPr>
          <a:xfrm>
            <a:off x="1985183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239364D-3D59-AC20-6E80-CBE129C66F96}"/>
              </a:ext>
            </a:extLst>
          </p:cNvPr>
          <p:cNvSpPr/>
          <p:nvPr/>
        </p:nvSpPr>
        <p:spPr>
          <a:xfrm>
            <a:off x="1020797" y="2343287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5642947-BD81-5031-4CA8-BE254617CC6F}"/>
              </a:ext>
            </a:extLst>
          </p:cNvPr>
          <p:cNvSpPr/>
          <p:nvPr/>
        </p:nvSpPr>
        <p:spPr>
          <a:xfrm>
            <a:off x="1983281" y="2325726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C2166F-8EEB-CFA3-AECA-3DB4E45C0956}"/>
              </a:ext>
            </a:extLst>
          </p:cNvPr>
          <p:cNvSpPr txBox="1"/>
          <p:nvPr/>
        </p:nvSpPr>
        <p:spPr>
          <a:xfrm>
            <a:off x="4302291" y="465568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0 -3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05BF82C-6905-E874-B38E-97545735563D}"/>
              </a:ext>
            </a:extLst>
          </p:cNvPr>
          <p:cNvSpPr/>
          <p:nvPr/>
        </p:nvSpPr>
        <p:spPr>
          <a:xfrm>
            <a:off x="4309280" y="476054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7351560-31CC-63FD-9B45-62061DDAF51E}"/>
              </a:ext>
            </a:extLst>
          </p:cNvPr>
          <p:cNvSpPr/>
          <p:nvPr/>
        </p:nvSpPr>
        <p:spPr>
          <a:xfrm>
            <a:off x="6471919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5144426" y="23697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2  1             </a:t>
            </a:r>
          </a:p>
          <a:p>
            <a:endParaRPr lang="es-ES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E293731-6F6E-3E0C-6DE8-9CD9BA012C9F}"/>
              </a:ext>
            </a:extLst>
          </p:cNvPr>
          <p:cNvSpPr txBox="1"/>
          <p:nvPr/>
        </p:nvSpPr>
        <p:spPr>
          <a:xfrm>
            <a:off x="8258171" y="437438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16A5C742-DF31-EBFE-548B-D8C1DDBB5A45}"/>
              </a:ext>
            </a:extLst>
          </p:cNvPr>
          <p:cNvSpPr/>
          <p:nvPr/>
        </p:nvSpPr>
        <p:spPr>
          <a:xfrm>
            <a:off x="8262438" y="4409462"/>
            <a:ext cx="70783" cy="1861483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errar corchete 35">
            <a:extLst>
              <a:ext uri="{FF2B5EF4-FFF2-40B4-BE49-F238E27FC236}">
                <a16:creationId xmlns:a16="http://schemas.microsoft.com/office/drawing/2014/main" id="{19EBAF45-FD95-7809-2FB5-D1C99D488E26}"/>
              </a:ext>
            </a:extLst>
          </p:cNvPr>
          <p:cNvSpPr/>
          <p:nvPr/>
        </p:nvSpPr>
        <p:spPr>
          <a:xfrm>
            <a:off x="10362420" y="4409462"/>
            <a:ext cx="70783" cy="185307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F7ADE7-5F8D-6AF0-53D3-73527B6C4E16}"/>
              </a:ext>
            </a:extLst>
          </p:cNvPr>
          <p:cNvSpPr txBox="1"/>
          <p:nvPr/>
        </p:nvSpPr>
        <p:spPr>
          <a:xfrm>
            <a:off x="8493633" y="2269685"/>
            <a:ext cx="17150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03C6A26-E1DA-1AC2-3ECC-8BA3D5954227}"/>
              </a:ext>
            </a:extLst>
          </p:cNvPr>
          <p:cNvSpPr/>
          <p:nvPr/>
        </p:nvSpPr>
        <p:spPr>
          <a:xfrm>
            <a:off x="10034595" y="2289630"/>
            <a:ext cx="70783" cy="1020027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1AC0AB2-49C7-7C0E-6651-B96AFF61A951}"/>
              </a:ext>
            </a:extLst>
          </p:cNvPr>
          <p:cNvSpPr/>
          <p:nvPr/>
        </p:nvSpPr>
        <p:spPr>
          <a:xfrm>
            <a:off x="8610239" y="2270931"/>
            <a:ext cx="45719" cy="1037587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0D657AA-CD72-3A51-7008-63AD0FB16523}"/>
              </a:ext>
            </a:extLst>
          </p:cNvPr>
          <p:cNvSpPr txBox="1"/>
          <p:nvPr/>
        </p:nvSpPr>
        <p:spPr>
          <a:xfrm>
            <a:off x="652497" y="1391083"/>
            <a:ext cx="30540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Algunos ejemplos: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F7C3EE5-7407-593E-7BA7-3ED6C337B937}"/>
              </a:ext>
            </a:extLst>
          </p:cNvPr>
          <p:cNvSpPr txBox="1"/>
          <p:nvPr/>
        </p:nvSpPr>
        <p:spPr>
          <a:xfrm>
            <a:off x="2528843" y="2599801"/>
            <a:ext cx="186184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m.e.c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m.e.r.c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067812F-EA40-380D-2BA0-D21BE2F539EC}"/>
              </a:ext>
            </a:extLst>
          </p:cNvPr>
          <p:cNvSpPr txBox="1"/>
          <p:nvPr/>
        </p:nvSpPr>
        <p:spPr>
          <a:xfrm>
            <a:off x="2507848" y="5215546"/>
            <a:ext cx="19348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m.e.r.f</a:t>
            </a:r>
            <a:r>
              <a:rPr lang="es-ES" sz="1600" dirty="0"/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m.e.c</a:t>
            </a:r>
            <a:r>
              <a:rPr lang="es-ES" sz="1600" dirty="0"/>
              <a:t>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31F441B-BEDF-2F84-7935-EAEAF1C2FEDA}"/>
              </a:ext>
            </a:extLst>
          </p:cNvPr>
          <p:cNvSpPr txBox="1"/>
          <p:nvPr/>
        </p:nvSpPr>
        <p:spPr>
          <a:xfrm>
            <a:off x="6686896" y="2609502"/>
            <a:ext cx="17622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m.e.c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m.e.r.c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5599E17-C280-610D-76E4-D3486CB5E011}"/>
              </a:ext>
            </a:extLst>
          </p:cNvPr>
          <p:cNvSpPr txBox="1"/>
          <p:nvPr/>
        </p:nvSpPr>
        <p:spPr>
          <a:xfrm>
            <a:off x="10510693" y="2517567"/>
            <a:ext cx="12389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m.e.r.c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1DBBFA2-5D9B-E3C9-38EB-A614AFC45B41}"/>
              </a:ext>
            </a:extLst>
          </p:cNvPr>
          <p:cNvSpPr txBox="1"/>
          <p:nvPr/>
        </p:nvSpPr>
        <p:spPr>
          <a:xfrm>
            <a:off x="6912034" y="5178902"/>
            <a:ext cx="128711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m.e.c</a:t>
            </a:r>
            <a:r>
              <a:rPr lang="es-ES" sz="1600" dirty="0"/>
              <a:t>.</a:t>
            </a:r>
          </a:p>
          <a:p>
            <a:endParaRPr lang="es-ES" sz="1600" dirty="0">
              <a:solidFill>
                <a:srgbClr val="FF0000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291D23-F84B-C7EA-C1B4-FE898214E5AE}"/>
              </a:ext>
            </a:extLst>
          </p:cNvPr>
          <p:cNvSpPr txBox="1"/>
          <p:nvPr/>
        </p:nvSpPr>
        <p:spPr>
          <a:xfrm>
            <a:off x="10806134" y="5215545"/>
            <a:ext cx="133436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m.e.r.c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BD97D71E-2643-B370-218C-23122A6EDFCE}"/>
              </a:ext>
            </a:extLst>
          </p:cNvPr>
          <p:cNvSpPr/>
          <p:nvPr/>
        </p:nvSpPr>
        <p:spPr>
          <a:xfrm>
            <a:off x="2185492" y="278439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la izquierda 29">
            <a:extLst>
              <a:ext uri="{FF2B5EF4-FFF2-40B4-BE49-F238E27FC236}">
                <a16:creationId xmlns:a16="http://schemas.microsoft.com/office/drawing/2014/main" id="{4ABD8A9D-F412-284E-02AD-84FE5FE085DB}"/>
              </a:ext>
            </a:extLst>
          </p:cNvPr>
          <p:cNvSpPr/>
          <p:nvPr/>
        </p:nvSpPr>
        <p:spPr>
          <a:xfrm>
            <a:off x="6388845" y="275172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2E7D10F3-F5D6-688D-4FDB-2E4D8C2B2F34}"/>
              </a:ext>
            </a:extLst>
          </p:cNvPr>
          <p:cNvSpPr/>
          <p:nvPr/>
        </p:nvSpPr>
        <p:spPr>
          <a:xfrm>
            <a:off x="10143951" y="271853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la izquierda 31">
            <a:extLst>
              <a:ext uri="{FF2B5EF4-FFF2-40B4-BE49-F238E27FC236}">
                <a16:creationId xmlns:a16="http://schemas.microsoft.com/office/drawing/2014/main" id="{DB581A88-7CC3-9DD9-75E6-3713662BC616}"/>
              </a:ext>
            </a:extLst>
          </p:cNvPr>
          <p:cNvSpPr/>
          <p:nvPr/>
        </p:nvSpPr>
        <p:spPr>
          <a:xfrm>
            <a:off x="2171651" y="5373739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A1B97090-0CFF-4D92-2218-719CFE134A96}"/>
              </a:ext>
            </a:extLst>
          </p:cNvPr>
          <p:cNvSpPr/>
          <p:nvPr/>
        </p:nvSpPr>
        <p:spPr>
          <a:xfrm>
            <a:off x="658161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: hacia la izquierda 36">
            <a:extLst>
              <a:ext uri="{FF2B5EF4-FFF2-40B4-BE49-F238E27FC236}">
                <a16:creationId xmlns:a16="http://schemas.microsoft.com/office/drawing/2014/main" id="{A319A63E-72EF-7FE4-3C0A-FDC28FA3BECE}"/>
              </a:ext>
            </a:extLst>
          </p:cNvPr>
          <p:cNvSpPr/>
          <p:nvPr/>
        </p:nvSpPr>
        <p:spPr>
          <a:xfrm>
            <a:off x="1047978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5F10ACE0-2E0B-C481-0C5E-03CE17036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8" y="439838"/>
            <a:ext cx="11642213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508DBB7E-0423-9973-3F6B-8ECB51BAAAA0}"/>
              </a:ext>
            </a:extLst>
          </p:cNvPr>
          <p:cNvSpPr/>
          <p:nvPr/>
        </p:nvSpPr>
        <p:spPr>
          <a:xfrm>
            <a:off x="5143626" y="2405962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174226B0-BF91-E285-ABCB-BFAACE60A251}"/>
              </a:ext>
            </a:extLst>
          </p:cNvPr>
          <p:cNvSpPr/>
          <p:nvPr/>
        </p:nvSpPr>
        <p:spPr>
          <a:xfrm>
            <a:off x="6106110" y="2388401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930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EB223-C079-6581-9E04-80C94D140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0A3E11C1-B70B-6734-E20F-144AC67E139B}"/>
              </a:ext>
            </a:extLst>
          </p:cNvPr>
          <p:cNvSpPr txBox="1"/>
          <p:nvPr/>
        </p:nvSpPr>
        <p:spPr>
          <a:xfrm>
            <a:off x="838053" y="98939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resultado de efectuar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>
                <a:latin typeface="Comic Sans MS" panose="030F0702030302020204" pitchFamily="66" charset="0"/>
              </a:rPr>
              <a:t>es otra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(en general, B ≠ A)  que tiene los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mismos números de filas y de columnas que A. Escribiremos</a:t>
            </a:r>
          </a:p>
          <a:p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13ECB1-3FC6-FFDB-C55A-DF3A1715DC77}"/>
              </a:ext>
            </a:extLst>
          </p:cNvPr>
          <p:cNvSpPr txBox="1"/>
          <p:nvPr/>
        </p:nvSpPr>
        <p:spPr>
          <a:xfrm>
            <a:off x="789363" y="3185333"/>
            <a:ext cx="10890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A tiene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filas y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columnas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simbolizaremos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las filas de  A  como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 (o simplemente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), y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las columnas de A como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 (o simplemente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948AE10-481D-06BD-547E-38D267B57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8B4139-F905-E102-7741-73CD8B2172B5}"/>
              </a:ext>
            </a:extLst>
          </p:cNvPr>
          <p:cNvSpPr txBox="1"/>
          <p:nvPr/>
        </p:nvSpPr>
        <p:spPr>
          <a:xfrm>
            <a:off x="838051" y="4967481"/>
            <a:ext cx="11098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Sobre una matriz cualquiera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</a:t>
            </a:r>
            <a:r>
              <a:rPr lang="es-ES" sz="2700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se definen 3 tipos de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operación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latin typeface="Comic Sans MS" panose="030F0702030302020204" pitchFamily="66" charset="0"/>
              </a:rPr>
              <a:t>, y 3 tipos análogos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elemental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483FE40-22F5-2C69-EDCA-A617F3A2261A}"/>
              </a:ext>
            </a:extLst>
          </p:cNvPr>
          <p:cNvSpPr txBox="1"/>
          <p:nvPr/>
        </p:nvSpPr>
        <p:spPr>
          <a:xfrm>
            <a:off x="838051" y="2467461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          B</a:t>
            </a:r>
            <a:endParaRPr lang="es-ES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B318C42-3592-1132-C94E-16453300E001}"/>
              </a:ext>
            </a:extLst>
          </p:cNvPr>
          <p:cNvCxnSpPr>
            <a:cxnSpLocks/>
          </p:cNvCxnSpPr>
          <p:nvPr/>
        </p:nvCxnSpPr>
        <p:spPr>
          <a:xfrm>
            <a:off x="5481728" y="2746171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1D0C03-154E-D43D-C95C-9B9239111474}"/>
              </a:ext>
            </a:extLst>
          </p:cNvPr>
          <p:cNvSpPr txBox="1"/>
          <p:nvPr/>
        </p:nvSpPr>
        <p:spPr>
          <a:xfrm>
            <a:off x="5815267" y="2205851"/>
            <a:ext cx="42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83368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80550-FFE3-4CB9-22CA-E4145CC1C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B7B8643-398E-DC0F-D79B-A45F63E29222}"/>
              </a:ext>
            </a:extLst>
          </p:cNvPr>
          <p:cNvSpPr/>
          <p:nvPr/>
        </p:nvSpPr>
        <p:spPr>
          <a:xfrm>
            <a:off x="203392" y="1087732"/>
            <a:ext cx="11642213" cy="55490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3D5B7F-3921-0BF7-E9D7-79E9B9FB0BFE}"/>
              </a:ext>
            </a:extLst>
          </p:cNvPr>
          <p:cNvSpPr txBox="1"/>
          <p:nvPr/>
        </p:nvSpPr>
        <p:spPr>
          <a:xfrm>
            <a:off x="687961" y="1214253"/>
            <a:ext cx="1076985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distintos,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las filas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A, dejando igual las otras filas.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Análogamente para la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distintos.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5241C0A-D68B-783C-4FD3-044FEDEF2FB1}"/>
              </a:ext>
            </a:extLst>
          </p:cNvPr>
          <p:cNvSpPr txBox="1"/>
          <p:nvPr/>
        </p:nvSpPr>
        <p:spPr>
          <a:xfrm>
            <a:off x="677161" y="3084306"/>
            <a:ext cx="10769851" cy="2764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dos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A (dejando el resto igual).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Análogamente para la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B21FEED-08FF-6483-6944-52621C5572A4}"/>
              </a:ext>
            </a:extLst>
          </p:cNvPr>
          <p:cNvCxnSpPr/>
          <p:nvPr/>
        </p:nvCxnSpPr>
        <p:spPr>
          <a:xfrm flipV="1">
            <a:off x="9974081" y="1502807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88CBDDD-3C34-4FD2-6ABF-E1AA6F89A6AD}"/>
              </a:ext>
            </a:extLst>
          </p:cNvPr>
          <p:cNvSpPr txBox="1"/>
          <p:nvPr/>
        </p:nvSpPr>
        <p:spPr>
          <a:xfrm>
            <a:off x="601987" y="4748476"/>
            <a:ext cx="1124361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tres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(con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le suma a la fila i de A su fila j multiplicada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(dejando igual las filas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ésima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Análogamente para la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80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80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’ =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distintos.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800" dirty="0">
              <a:solidFill>
                <a:schemeClr val="tx2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FDD1545-146E-6C30-AF6E-C2AC243B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F7D362B-C32F-6D4E-964F-CAD3DF7DC454}"/>
              </a:ext>
            </a:extLst>
          </p:cNvPr>
          <p:cNvCxnSpPr/>
          <p:nvPr/>
        </p:nvCxnSpPr>
        <p:spPr>
          <a:xfrm flipV="1">
            <a:off x="6813009" y="2361600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49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3402</TotalTime>
  <Words>4342</Words>
  <Application>Microsoft Office PowerPoint</Application>
  <PresentationFormat>Panorámica</PresentationFormat>
  <Paragraphs>617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9" baseType="lpstr">
      <vt:lpstr>Yu Gothic UI</vt:lpstr>
      <vt:lpstr>Yu Mincho</vt:lpstr>
      <vt:lpstr>Yu Mincho Light</vt:lpstr>
      <vt:lpstr>Aptos</vt:lpstr>
      <vt:lpstr>Aptos Display</vt:lpstr>
      <vt:lpstr>Arial</vt:lpstr>
      <vt:lpstr>Calibri</vt:lpstr>
      <vt:lpstr>Comic Sans MS</vt:lpstr>
      <vt:lpstr>Franklin Gothic Heavy</vt:lpstr>
      <vt:lpstr>Tema de Office</vt:lpstr>
      <vt:lpstr>APLICACIONES DEL MÉTODO  DE GAUSS (Parte 2) </vt:lpstr>
      <vt:lpstr>Presentación de PowerPoint</vt:lpstr>
      <vt:lpstr>Presentación de PowerPoint</vt:lpstr>
      <vt:lpstr>Para empezar:  m.e.f., m.e.r.f., m.e.c, m.e.r.c.</vt:lpstr>
      <vt:lpstr>… para empezar:  m.e.f., m.e.r.f., m.e.c., m.e.r.c.</vt:lpstr>
      <vt:lpstr>… para empezar:  m.e.f., m.e.r.f., m.e.c., m.e.r.c.</vt:lpstr>
      <vt:lpstr>… para empezar:  m.e.f., m.e.r.f., m.e.c., m.e.r.c.</vt:lpstr>
      <vt:lpstr>    Para empezar:  o.e.f., o.e.c.</vt:lpstr>
      <vt:lpstr>  … para empezar:  o.e.f., o.e.c.</vt:lpstr>
      <vt:lpstr>  … para empezar:  o.e.f., o.e.c.</vt:lpstr>
      <vt:lpstr>    Utilidad  ① :  inversa de una matriz cuadrada</vt:lpstr>
      <vt:lpstr>  … inversa de una matriz cuadrada</vt:lpstr>
      <vt:lpstr>  … inversa de una matriz cuadrada</vt:lpstr>
      <vt:lpstr>Utilidad  ② :  sistemas de ecuaciones lineales</vt:lpstr>
      <vt:lpstr>… sistemas de ecuaciones lineales</vt:lpstr>
      <vt:lpstr>… sistemas de ecuaciones lineales</vt:lpstr>
      <vt:lpstr>… sistemas de ecuaciones lineales</vt:lpstr>
      <vt:lpstr>… sistemas de ecuaciones lineales</vt:lpstr>
      <vt:lpstr>… sistemas de ecuaciones lineales</vt:lpstr>
      <vt:lpstr>… sistemas de ecuaciones lineales</vt:lpstr>
      <vt:lpstr>… sistemas de ecuaciones lineales</vt:lpstr>
      <vt:lpstr>… sistemas de ecuaciones lineales</vt:lpstr>
      <vt:lpstr>… sistemas de ecuaciones lineales</vt:lpstr>
      <vt:lpstr>… sistemas de ecuaciones lineales</vt:lpstr>
      <vt:lpstr>… sistemas de ecuaciones lineales</vt:lpstr>
      <vt:lpstr>Para el sistema de 4 ecuaciones lineales con 3 incógnitas y matriz    ampliada  (A|B) =                       ,  escoge la opción correcta:</vt:lpstr>
      <vt:lpstr>Presentación de PowerPoint</vt:lpstr>
      <vt:lpstr>Presentación de PowerPoint</vt:lpstr>
      <vt:lpstr>ALGUNOS TÓPICOS DE UTILIDAD RELACIONADOS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286</cp:revision>
  <dcterms:created xsi:type="dcterms:W3CDTF">2024-04-26T15:42:24Z</dcterms:created>
  <dcterms:modified xsi:type="dcterms:W3CDTF">2025-03-07T21:59:05Z</dcterms:modified>
</cp:coreProperties>
</file>