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29"/>
  </p:notesMasterIdLst>
  <p:sldIdLst>
    <p:sldId id="256" r:id="rId2"/>
    <p:sldId id="299" r:id="rId3"/>
    <p:sldId id="377" r:id="rId4"/>
    <p:sldId id="378" r:id="rId5"/>
    <p:sldId id="379" r:id="rId6"/>
    <p:sldId id="381" r:id="rId7"/>
    <p:sldId id="383" r:id="rId8"/>
    <p:sldId id="384" r:id="rId9"/>
    <p:sldId id="382" r:id="rId10"/>
    <p:sldId id="386" r:id="rId11"/>
    <p:sldId id="387" r:id="rId12"/>
    <p:sldId id="389" r:id="rId13"/>
    <p:sldId id="390" r:id="rId14"/>
    <p:sldId id="385" r:id="rId15"/>
    <p:sldId id="391" r:id="rId16"/>
    <p:sldId id="393" r:id="rId17"/>
    <p:sldId id="394" r:id="rId18"/>
    <p:sldId id="395" r:id="rId19"/>
    <p:sldId id="396" r:id="rId20"/>
    <p:sldId id="397" r:id="rId21"/>
    <p:sldId id="388" r:id="rId22"/>
    <p:sldId id="462" r:id="rId23"/>
    <p:sldId id="463" r:id="rId24"/>
    <p:sldId id="465" r:id="rId25"/>
    <p:sldId id="467" r:id="rId26"/>
    <p:sldId id="468" r:id="rId27"/>
    <p:sldId id="361" r:id="rId2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CC"/>
    <a:srgbClr val="FFFFCC"/>
    <a:srgbClr val="FF9966"/>
    <a:srgbClr val="FFFFFF"/>
    <a:srgbClr val="FF9900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3FEEA-02E3-41FF-9B32-BC2322476376}" type="datetimeFigureOut">
              <a:rPr lang="es-ES" smtClean="0"/>
              <a:t>15/03/2025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4E8BE-09A2-46C1-8B3F-42C10E621A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504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3/15/2025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5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046" y="2797620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7000" i="1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 </a:t>
            </a:r>
            <a:r>
              <a:rPr lang="es-ES" sz="7000" i="1" dirty="0">
                <a:solidFill>
                  <a:schemeClr val="accent2">
                    <a:lumMod val="75000"/>
                  </a:schemeClr>
                </a:solidFill>
                <a:latin typeface="Franklin Gothic Heavy" panose="020B0903020102020204" pitchFamily="34" charset="0"/>
              </a:rPr>
              <a:t>DIAGONALIZACIÓN  </a:t>
            </a:r>
            <a:br>
              <a:rPr lang="es-ES" sz="7000" i="1" dirty="0">
                <a:solidFill>
                  <a:schemeClr val="accent2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chemeClr val="accent2">
                    <a:lumMod val="75000"/>
                  </a:schemeClr>
                </a:solidFill>
                <a:latin typeface="Franklin Gothic Heavy" panose="020B0903020102020204" pitchFamily="34" charset="0"/>
              </a:rPr>
              <a:t>POR CONGRUENCIA DE MATRICES REALES SIMÉTRICAS</a:t>
            </a:r>
            <a:br>
              <a:rPr lang="es-ES" sz="7000" i="1" dirty="0">
                <a:solidFill>
                  <a:schemeClr val="accent2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endParaRPr lang="es-ES" sz="7000" i="1" dirty="0">
              <a:solidFill>
                <a:schemeClr val="accent2">
                  <a:lumMod val="75000"/>
                </a:schemeClr>
              </a:solidFill>
              <a:latin typeface="Franklin Gothic Heavy" panose="020B0903020102020204" pitchFamily="34" charset="0"/>
            </a:endParaRPr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7253732E-506F-78C3-B000-93129EFC68DE}"/>
              </a:ext>
            </a:extLst>
          </p:cNvPr>
          <p:cNvCxnSpPr/>
          <p:nvPr/>
        </p:nvCxnSpPr>
        <p:spPr>
          <a:xfrm>
            <a:off x="3818856" y="5327886"/>
            <a:ext cx="833113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CC610359-5255-ED88-107B-0C6C77A24B9D}"/>
              </a:ext>
            </a:extLst>
          </p:cNvPr>
          <p:cNvSpPr txBox="1"/>
          <p:nvPr/>
        </p:nvSpPr>
        <p:spPr>
          <a:xfrm>
            <a:off x="3750141" y="491578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4814134A-7E81-156A-2AFE-2A487A67CA88}"/>
              </a:ext>
            </a:extLst>
          </p:cNvPr>
          <p:cNvSpPr/>
          <p:nvPr/>
        </p:nvSpPr>
        <p:spPr>
          <a:xfrm>
            <a:off x="4824727" y="4743588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0C5A1DB9-C113-E9D4-F5FD-B7E1E6640357}"/>
              </a:ext>
            </a:extLst>
          </p:cNvPr>
          <p:cNvSpPr/>
          <p:nvPr/>
        </p:nvSpPr>
        <p:spPr>
          <a:xfrm>
            <a:off x="5930210" y="4723390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A251CB9-1E34-1A82-92FC-B2AD3CFBCC9B}"/>
              </a:ext>
            </a:extLst>
          </p:cNvPr>
          <p:cNvSpPr txBox="1"/>
          <p:nvPr/>
        </p:nvSpPr>
        <p:spPr>
          <a:xfrm>
            <a:off x="6226521" y="4920771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-3c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ED5F09B3-E86E-BA0A-CEF2-7C123BCF48FE}"/>
              </a:ext>
            </a:extLst>
          </p:cNvPr>
          <p:cNvCxnSpPr/>
          <p:nvPr/>
        </p:nvCxnSpPr>
        <p:spPr>
          <a:xfrm>
            <a:off x="6255006" y="5327886"/>
            <a:ext cx="833113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D3364DBD-B214-B08D-BD85-3F2371FDD066}"/>
              </a:ext>
            </a:extLst>
          </p:cNvPr>
          <p:cNvSpPr txBox="1"/>
          <p:nvPr/>
        </p:nvSpPr>
        <p:spPr>
          <a:xfrm>
            <a:off x="7225738" y="4758081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1    0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-4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36A358A1-161E-8BE1-818B-5E0B407CF46C}"/>
              </a:ext>
            </a:extLst>
          </p:cNvPr>
          <p:cNvSpPr/>
          <p:nvPr/>
        </p:nvSpPr>
        <p:spPr>
          <a:xfrm>
            <a:off x="7290374" y="4749070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errar corchete 10">
            <a:extLst>
              <a:ext uri="{FF2B5EF4-FFF2-40B4-BE49-F238E27FC236}">
                <a16:creationId xmlns:a16="http://schemas.microsoft.com/office/drawing/2014/main" id="{7337BDB0-89E6-25A8-4B9E-1B913CF886E1}"/>
              </a:ext>
            </a:extLst>
          </p:cNvPr>
          <p:cNvSpPr/>
          <p:nvPr/>
        </p:nvSpPr>
        <p:spPr>
          <a:xfrm>
            <a:off x="8395857" y="4728872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3B41894-A610-F6AE-779A-649DBA0BFB5D}"/>
              </a:ext>
            </a:extLst>
          </p:cNvPr>
          <p:cNvSpPr txBox="1"/>
          <p:nvPr/>
        </p:nvSpPr>
        <p:spPr>
          <a:xfrm>
            <a:off x="8588783" y="4976525"/>
            <a:ext cx="23952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D, diagonal </a:t>
            </a:r>
            <a:endParaRPr lang="es-E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ED13D2E2-752C-786A-CED0-83FBB2510F06}"/>
              </a:ext>
            </a:extLst>
          </p:cNvPr>
          <p:cNvSpPr/>
          <p:nvPr/>
        </p:nvSpPr>
        <p:spPr>
          <a:xfrm>
            <a:off x="2447615" y="4720560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errar corchete 13">
            <a:extLst>
              <a:ext uri="{FF2B5EF4-FFF2-40B4-BE49-F238E27FC236}">
                <a16:creationId xmlns:a16="http://schemas.microsoft.com/office/drawing/2014/main" id="{ABD9676A-ED90-F10C-2992-3AB9D34FF20B}"/>
              </a:ext>
            </a:extLst>
          </p:cNvPr>
          <p:cNvSpPr/>
          <p:nvPr/>
        </p:nvSpPr>
        <p:spPr>
          <a:xfrm>
            <a:off x="3553098" y="4700362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6E62085-D0F9-1149-F999-CFD29A860317}"/>
              </a:ext>
            </a:extLst>
          </p:cNvPr>
          <p:cNvSpPr txBox="1"/>
          <p:nvPr/>
        </p:nvSpPr>
        <p:spPr>
          <a:xfrm>
            <a:off x="1620964" y="5036990"/>
            <a:ext cx="2443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 =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</a:rPr>
              <a:t>                       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75CD520-5387-0685-6D8B-17A3D7F11339}"/>
              </a:ext>
            </a:extLst>
          </p:cNvPr>
          <p:cNvSpPr txBox="1"/>
          <p:nvPr/>
        </p:nvSpPr>
        <p:spPr>
          <a:xfrm>
            <a:off x="2383483" y="4728872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1    3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3   5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0F95AAB-B319-49FD-092A-24195481841D}"/>
              </a:ext>
            </a:extLst>
          </p:cNvPr>
          <p:cNvSpPr txBox="1"/>
          <p:nvPr/>
        </p:nvSpPr>
        <p:spPr>
          <a:xfrm>
            <a:off x="4801537" y="4757382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1    3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-4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resultado principal </a:t>
            </a:r>
            <a:r>
              <a:rPr lang="es-ES" b="1" i="1" dirty="0">
                <a:solidFill>
                  <a:srgbClr val="7030A0"/>
                </a:solidFill>
              </a:rPr>
              <a:t>(método)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560322" y="1676043"/>
            <a:ext cx="1076985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</a:rPr>
              <a:t>❷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Después de cada 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par  (e,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i="1" baseline="30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),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el resultado ha de ser una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matriz 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simétrica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(si no lo es, se ha cometido un error).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637248" y="2742489"/>
            <a:ext cx="1162357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Y </a:t>
            </a:r>
            <a:r>
              <a:rPr lang="es-ES" sz="2700" b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siempre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después de una </a:t>
            </a:r>
            <a:r>
              <a:rPr lang="es-ES" sz="2700" i="1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</a:t>
            </a:r>
            <a:r>
              <a:rPr lang="es-ES" sz="2700" i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e, se aplica su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o.e.c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transpuesta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i="1" baseline="30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</a:p>
          <a:p>
            <a:pPr lvl="0">
              <a:defRPr/>
            </a:pP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aunque en ocasiones pueda parecer un paso atrás en la obtención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de una matriz diagonal. 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560321" y="4323993"/>
            <a:ext cx="1138230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</a:rPr>
              <a:t>❸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En general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las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o.e.f.’s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a aplicar van orientadas a conseguir una </a:t>
            </a:r>
          </a:p>
          <a:p>
            <a:pPr lvl="0">
              <a:defRPr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(que será 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triangular superior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al ser cuadrada).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560321" y="4737600"/>
            <a:ext cx="11818492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                                                                                          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Hay que tener </a:t>
            </a:r>
            <a:endParaRPr lang="es-ES" sz="2700" i="1" dirty="0">
              <a:solidFill>
                <a:prstClr val="black"/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en cuenta un caso que podríamos llamar “antinatural” (que se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resuel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-  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ve con una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de tipo III cuando lo natural parecería una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de tipo I):</a:t>
            </a:r>
          </a:p>
        </p:txBody>
      </p:sp>
    </p:spTree>
    <p:extLst>
      <p:ext uri="{BB962C8B-B14F-4D97-AF65-F5344CB8AC3E}">
        <p14:creationId xmlns:p14="http://schemas.microsoft.com/office/powerpoint/2010/main" val="424591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832FF-3639-6996-52D9-498783BC7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1107FC-FE9C-FF9E-CCD5-76E3D548FF44}"/>
              </a:ext>
            </a:extLst>
          </p:cNvPr>
          <p:cNvSpPr txBox="1">
            <a:spLocks/>
          </p:cNvSpPr>
          <p:nvPr/>
        </p:nvSpPr>
        <p:spPr>
          <a:xfrm>
            <a:off x="281354" y="236802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resultado principal </a:t>
            </a:r>
            <a:r>
              <a:rPr lang="es-ES" b="1" i="1" dirty="0">
                <a:solidFill>
                  <a:srgbClr val="7030A0"/>
                </a:solidFill>
              </a:rPr>
              <a:t>(método)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07BD17E-5EC3-9066-F369-881A92EA5859}"/>
              </a:ext>
            </a:extLst>
          </p:cNvPr>
          <p:cNvSpPr txBox="1"/>
          <p:nvPr/>
        </p:nvSpPr>
        <p:spPr>
          <a:xfrm>
            <a:off x="0" y="1346288"/>
            <a:ext cx="1162357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Si llegamos a una situación (matriz simétrica, después de haber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aplicado pares  e,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baseline="300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con e =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o.e.f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.) como</a:t>
            </a:r>
            <a:endParaRPr lang="es-ES" sz="2700" dirty="0">
              <a:solidFill>
                <a:prstClr val="black"/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AD26309-D184-A1CD-894C-0A7C613D6E3A}"/>
              </a:ext>
            </a:extLst>
          </p:cNvPr>
          <p:cNvSpPr txBox="1"/>
          <p:nvPr/>
        </p:nvSpPr>
        <p:spPr>
          <a:xfrm>
            <a:off x="3583136" y="2439316"/>
            <a:ext cx="422679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ii</a:t>
            </a:r>
            <a:r>
              <a:rPr lang="es-ES" sz="32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0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     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…   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…        …        …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…   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jj</a:t>
            </a:r>
            <a:r>
              <a:rPr lang="es-ES" sz="32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0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C27891D-FDC1-3809-5089-C6FDFE2C6C02}"/>
              </a:ext>
            </a:extLst>
          </p:cNvPr>
          <p:cNvSpPr txBox="1"/>
          <p:nvPr/>
        </p:nvSpPr>
        <p:spPr>
          <a:xfrm>
            <a:off x="8370371" y="2473288"/>
            <a:ext cx="93326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fila i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CD3ACE7-5811-1828-1338-A52F8B59CB20}"/>
              </a:ext>
            </a:extLst>
          </p:cNvPr>
          <p:cNvSpPr txBox="1"/>
          <p:nvPr/>
        </p:nvSpPr>
        <p:spPr>
          <a:xfrm>
            <a:off x="8370371" y="3501145"/>
            <a:ext cx="97494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fila j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8A75D11-1A41-5424-D95B-B862764E5126}"/>
              </a:ext>
            </a:extLst>
          </p:cNvPr>
          <p:cNvSpPr txBox="1"/>
          <p:nvPr/>
        </p:nvSpPr>
        <p:spPr>
          <a:xfrm>
            <a:off x="3518791" y="4479951"/>
            <a:ext cx="164981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columna i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4375D15-AD94-B25A-9C0B-891A05C53C45}"/>
              </a:ext>
            </a:extLst>
          </p:cNvPr>
          <p:cNvSpPr txBox="1"/>
          <p:nvPr/>
        </p:nvSpPr>
        <p:spPr>
          <a:xfrm>
            <a:off x="5951636" y="4469360"/>
            <a:ext cx="169148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columna j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86E6361-4770-EF72-71E5-A7DA1A184A0D}"/>
              </a:ext>
            </a:extLst>
          </p:cNvPr>
          <p:cNvSpPr txBox="1"/>
          <p:nvPr/>
        </p:nvSpPr>
        <p:spPr>
          <a:xfrm>
            <a:off x="1084668" y="2330380"/>
            <a:ext cx="20489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posición del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pivote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974FCC53-2EE1-329F-2597-F7DF5A0AF31D}"/>
              </a:ext>
            </a:extLst>
          </p:cNvPr>
          <p:cNvCxnSpPr/>
          <p:nvPr/>
        </p:nvCxnSpPr>
        <p:spPr>
          <a:xfrm flipH="1">
            <a:off x="7643125" y="2727203"/>
            <a:ext cx="77674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123BC6F3-31E3-3227-A2DA-C1E80E956122}"/>
              </a:ext>
            </a:extLst>
          </p:cNvPr>
          <p:cNvCxnSpPr/>
          <p:nvPr/>
        </p:nvCxnSpPr>
        <p:spPr>
          <a:xfrm flipH="1">
            <a:off x="7643125" y="3755060"/>
            <a:ext cx="77674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D8D5DA66-11C9-DB8A-4365-610FB141C002}"/>
              </a:ext>
            </a:extLst>
          </p:cNvPr>
          <p:cNvCxnSpPr>
            <a:cxnSpLocks/>
          </p:cNvCxnSpPr>
          <p:nvPr/>
        </p:nvCxnSpPr>
        <p:spPr>
          <a:xfrm flipV="1">
            <a:off x="4343696" y="4099939"/>
            <a:ext cx="0" cy="3694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C87A1986-0ECE-1AF4-8568-9A15D72A3D33}"/>
              </a:ext>
            </a:extLst>
          </p:cNvPr>
          <p:cNvCxnSpPr>
            <a:cxnSpLocks/>
          </p:cNvCxnSpPr>
          <p:nvPr/>
        </p:nvCxnSpPr>
        <p:spPr>
          <a:xfrm flipV="1">
            <a:off x="6768659" y="4110530"/>
            <a:ext cx="0" cy="3694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ángulo 16">
            <a:extLst>
              <a:ext uri="{FF2B5EF4-FFF2-40B4-BE49-F238E27FC236}">
                <a16:creationId xmlns:a16="http://schemas.microsoft.com/office/drawing/2014/main" id="{C1A43939-DB33-36C7-2089-CEE76769D0B4}"/>
              </a:ext>
            </a:extLst>
          </p:cNvPr>
          <p:cNvSpPr/>
          <p:nvPr/>
        </p:nvSpPr>
        <p:spPr>
          <a:xfrm>
            <a:off x="3660720" y="2473288"/>
            <a:ext cx="1229032" cy="637515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9ACB39E7-A768-0754-1055-1B75A09E853E}"/>
              </a:ext>
            </a:extLst>
          </p:cNvPr>
          <p:cNvCxnSpPr>
            <a:cxnSpLocks/>
          </p:cNvCxnSpPr>
          <p:nvPr/>
        </p:nvCxnSpPr>
        <p:spPr>
          <a:xfrm>
            <a:off x="2909625" y="2874517"/>
            <a:ext cx="673511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43C82963-BC05-0C39-6469-00E709D08D52}"/>
              </a:ext>
            </a:extLst>
          </p:cNvPr>
          <p:cNvSpPr/>
          <p:nvPr/>
        </p:nvSpPr>
        <p:spPr>
          <a:xfrm>
            <a:off x="3261446" y="2339310"/>
            <a:ext cx="88490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96E17CB9-B0E3-A665-2776-152FFA33FDB0}"/>
              </a:ext>
            </a:extLst>
          </p:cNvPr>
          <p:cNvSpPr/>
          <p:nvPr/>
        </p:nvSpPr>
        <p:spPr>
          <a:xfrm flipH="1">
            <a:off x="7753419" y="2473288"/>
            <a:ext cx="120768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807BD17E-5EC3-9066-F369-881A92EA5859}"/>
              </a:ext>
            </a:extLst>
          </p:cNvPr>
          <p:cNvSpPr txBox="1"/>
          <p:nvPr/>
        </p:nvSpPr>
        <p:spPr>
          <a:xfrm>
            <a:off x="-1" y="4977191"/>
            <a:ext cx="1219200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el par de operaciones “naturales”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baseline="30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= c</a:t>
            </a:r>
            <a:r>
              <a:rPr lang="es-ES" sz="2700" baseline="-250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tiene como  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efecto 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la permuta de los elementos diagonales </a:t>
            </a:r>
            <a:r>
              <a:rPr lang="es-ES" sz="27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b</a:t>
            </a:r>
            <a:r>
              <a:rPr lang="es-ES" sz="2700" baseline="-250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ii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b</a:t>
            </a:r>
            <a:r>
              <a:rPr lang="es-ES" sz="2700" baseline="-250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(ambos nulos!),</a:t>
            </a:r>
          </a:p>
          <a:p>
            <a:pPr lvl="0">
              <a:defRPr/>
            </a:pPr>
            <a:r>
              <a:rPr lang="es-ES" sz="2700" i="1" noProof="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con lo que no conseguimos un elemento 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0 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en el pivote</a:t>
            </a:r>
            <a:r>
              <a:rPr lang="es-ES" sz="2700" dirty="0">
                <a:latin typeface="Comic Sans MS" panose="030F0702030302020204" pitchFamily="66" charset="0"/>
              </a:rPr>
              <a:t>, como queríamos. </a:t>
            </a:r>
            <a:r>
              <a:rPr lang="es-ES" sz="27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baseline="-250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aseline="-250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9518978" y="3253710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,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6768659" y="5270400"/>
            <a:ext cx="468000" cy="340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8837005" y="5270400"/>
            <a:ext cx="468000" cy="340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807BD17E-5EC3-9066-F369-881A92EA5859}"/>
              </a:ext>
            </a:extLst>
          </p:cNvPr>
          <p:cNvSpPr txBox="1"/>
          <p:nvPr/>
        </p:nvSpPr>
        <p:spPr>
          <a:xfrm>
            <a:off x="-1" y="5835990"/>
            <a:ext cx="11623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      </a:t>
            </a:r>
            <a:r>
              <a:rPr lang="es-ES" sz="2700" i="1" dirty="0">
                <a:latin typeface="Comic Sans MS" panose="030F0702030302020204" pitchFamily="66" charset="0"/>
              </a:rPr>
              <a:t>    </a:t>
            </a:r>
            <a:r>
              <a:rPr lang="es-ES" sz="2700" dirty="0">
                <a:latin typeface="Comic Sans MS" panose="030F0702030302020204" pitchFamily="66" charset="0"/>
              </a:rPr>
              <a:t>             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En su lugar, podemos proceder, por ejemplo, como: </a:t>
            </a:r>
            <a:r>
              <a:rPr lang="es-ES" sz="27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baseline="-250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aseline="-250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229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B63D0-3859-DAB8-6E48-80F193BEC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D4EDF2-1C67-EC6A-6437-8B038FC2129D}"/>
              </a:ext>
            </a:extLst>
          </p:cNvPr>
          <p:cNvSpPr txBox="1">
            <a:spLocks/>
          </p:cNvSpPr>
          <p:nvPr/>
        </p:nvSpPr>
        <p:spPr>
          <a:xfrm>
            <a:off x="281354" y="236802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resultado principal </a:t>
            </a:r>
            <a:r>
              <a:rPr lang="es-ES" b="1" i="1" dirty="0">
                <a:solidFill>
                  <a:srgbClr val="7030A0"/>
                </a:solidFill>
              </a:rPr>
              <a:t>(método)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43E5D7A-8DC0-AFF5-C90D-6B238C2732B4}"/>
              </a:ext>
            </a:extLst>
          </p:cNvPr>
          <p:cNvSpPr txBox="1"/>
          <p:nvPr/>
        </p:nvSpPr>
        <p:spPr>
          <a:xfrm>
            <a:off x="603044" y="1678265"/>
            <a:ext cx="422679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ii</a:t>
            </a:r>
            <a:r>
              <a:rPr lang="es-ES" sz="32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0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     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…   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…        …        …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…   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jj</a:t>
            </a:r>
            <a:r>
              <a:rPr lang="es-ES" sz="32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0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EC273475-E729-9395-25DB-AF31E7FCA268}"/>
              </a:ext>
            </a:extLst>
          </p:cNvPr>
          <p:cNvCxnSpPr>
            <a:cxnSpLocks/>
          </p:cNvCxnSpPr>
          <p:nvPr/>
        </p:nvCxnSpPr>
        <p:spPr>
          <a:xfrm>
            <a:off x="4938905" y="2696432"/>
            <a:ext cx="95542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E93A87F-C7A8-82F1-1358-20454FFFBF69}"/>
              </a:ext>
            </a:extLst>
          </p:cNvPr>
          <p:cNvSpPr/>
          <p:nvPr/>
        </p:nvSpPr>
        <p:spPr>
          <a:xfrm>
            <a:off x="680628" y="1712237"/>
            <a:ext cx="1229032" cy="637515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3D86FD14-55E2-0FCA-14E1-F5F3C08C3DBB}"/>
              </a:ext>
            </a:extLst>
          </p:cNvPr>
          <p:cNvSpPr/>
          <p:nvPr/>
        </p:nvSpPr>
        <p:spPr>
          <a:xfrm>
            <a:off x="545923" y="1568005"/>
            <a:ext cx="88490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B81DF34F-50C6-03E1-6F09-2E12CBEDD61F}"/>
              </a:ext>
            </a:extLst>
          </p:cNvPr>
          <p:cNvSpPr/>
          <p:nvPr/>
        </p:nvSpPr>
        <p:spPr>
          <a:xfrm flipH="1">
            <a:off x="4534328" y="1712237"/>
            <a:ext cx="120768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92317DB-4A49-FD0A-6F97-0297F240DD67}"/>
              </a:ext>
            </a:extLst>
          </p:cNvPr>
          <p:cNvSpPr txBox="1"/>
          <p:nvPr/>
        </p:nvSpPr>
        <p:spPr>
          <a:xfrm>
            <a:off x="-1" y="4678104"/>
            <a:ext cx="1219200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y ahora ya tenemos </a:t>
            </a:r>
            <a:r>
              <a:rPr lang="es-ES" sz="2700" i="1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 elemento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en el pivote</a:t>
            </a:r>
            <a:r>
              <a:rPr lang="es-ES" sz="2700" dirty="0">
                <a:latin typeface="Comic Sans MS" panose="030F0702030302020204" pitchFamily="66" charset="0"/>
              </a:rPr>
              <a:t>, con el que podremos</a:t>
            </a:r>
          </a:p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“limpiar” la columna “i” (y se limpiará también la fila correspondiente) </a:t>
            </a:r>
          </a:p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por debajo de la posición (</a:t>
            </a:r>
            <a:r>
              <a:rPr lang="es-ES" sz="2700" dirty="0" err="1">
                <a:latin typeface="Comic Sans MS" panose="030F0702030302020204" pitchFamily="66" charset="0"/>
              </a:rPr>
              <a:t>i,i</a:t>
            </a:r>
            <a:r>
              <a:rPr lang="es-ES" sz="2700" dirty="0">
                <a:latin typeface="Comic Sans MS" panose="030F0702030302020204" pitchFamily="66" charset="0"/>
              </a:rPr>
              <a:t>). </a:t>
            </a:r>
            <a:r>
              <a:rPr lang="es-ES" sz="27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baseline="-250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aseline="-250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D30CE0B-3499-52AE-E24B-58A6180D21E2}"/>
              </a:ext>
            </a:extLst>
          </p:cNvPr>
          <p:cNvSpPr txBox="1"/>
          <p:nvPr/>
        </p:nvSpPr>
        <p:spPr>
          <a:xfrm>
            <a:off x="4883510" y="2162375"/>
            <a:ext cx="11850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e=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4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+f</a:t>
            </a:r>
            <a:r>
              <a:rPr lang="es-ES" sz="24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j</a:t>
            </a:r>
            <a:endParaRPr lang="es-ES" sz="2400" baseline="-25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9DA90FE2-89F7-E3F3-118B-5EC34734E8EB}"/>
              </a:ext>
            </a:extLst>
          </p:cNvPr>
          <p:cNvSpPr txBox="1"/>
          <p:nvPr/>
        </p:nvSpPr>
        <p:spPr>
          <a:xfrm>
            <a:off x="6008226" y="2154734"/>
            <a:ext cx="1354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</a:t>
            </a:r>
            <a:r>
              <a:rPr lang="es-ES" sz="2400" baseline="30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4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+c</a:t>
            </a:r>
            <a:r>
              <a:rPr lang="es-ES" sz="24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j</a:t>
            </a:r>
            <a:endParaRPr lang="es-ES" sz="2400" baseline="-25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4792F854-9812-5BAC-13AF-1E94D265A200}"/>
              </a:ext>
            </a:extLst>
          </p:cNvPr>
          <p:cNvCxnSpPr>
            <a:cxnSpLocks/>
          </p:cNvCxnSpPr>
          <p:nvPr/>
        </p:nvCxnSpPr>
        <p:spPr>
          <a:xfrm>
            <a:off x="6127336" y="2706262"/>
            <a:ext cx="95542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78D82A79-0FEA-4E33-432B-C3EBBBFCBD28}"/>
              </a:ext>
            </a:extLst>
          </p:cNvPr>
          <p:cNvSpPr txBox="1"/>
          <p:nvPr/>
        </p:nvSpPr>
        <p:spPr>
          <a:xfrm>
            <a:off x="7279764" y="1758068"/>
            <a:ext cx="6058462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2 </a:t>
            </a:r>
            <a:r>
              <a:rPr lang="es-ES" sz="28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28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     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…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…         …      …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 …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jj</a:t>
            </a:r>
            <a:r>
              <a:rPr lang="es-ES" sz="32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0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158AF4B8-60BD-CED4-24CB-9F1502AE63B1}"/>
              </a:ext>
            </a:extLst>
          </p:cNvPr>
          <p:cNvSpPr/>
          <p:nvPr/>
        </p:nvSpPr>
        <p:spPr>
          <a:xfrm>
            <a:off x="7373436" y="1787958"/>
            <a:ext cx="1569597" cy="637515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Abrir corchete 34">
            <a:extLst>
              <a:ext uri="{FF2B5EF4-FFF2-40B4-BE49-F238E27FC236}">
                <a16:creationId xmlns:a16="http://schemas.microsoft.com/office/drawing/2014/main" id="{E40D4241-D5A5-03CB-A11A-314E1FF2C39E}"/>
              </a:ext>
            </a:extLst>
          </p:cNvPr>
          <p:cNvSpPr/>
          <p:nvPr/>
        </p:nvSpPr>
        <p:spPr>
          <a:xfrm>
            <a:off x="7307562" y="1641237"/>
            <a:ext cx="126837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96A7F86E-10EA-3C9D-BC2D-D4EDF3ECBD82}"/>
              </a:ext>
            </a:extLst>
          </p:cNvPr>
          <p:cNvSpPr/>
          <p:nvPr/>
        </p:nvSpPr>
        <p:spPr>
          <a:xfrm flipH="1">
            <a:off x="11054078" y="1641237"/>
            <a:ext cx="173102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FFE9307E-D9A1-69AF-07C8-C4FFCF758D3A}"/>
              </a:ext>
            </a:extLst>
          </p:cNvPr>
          <p:cNvSpPr txBox="1"/>
          <p:nvPr/>
        </p:nvSpPr>
        <p:spPr>
          <a:xfrm>
            <a:off x="11484815" y="2511766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26436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01554-6C64-545E-5FAC-22B3B1E05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A9D09C0A-2DB8-089F-A171-F07FAF0F71BD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resultado principal </a:t>
            </a:r>
            <a:r>
              <a:rPr lang="es-ES" b="1" i="1" dirty="0">
                <a:solidFill>
                  <a:srgbClr val="7030A0"/>
                </a:solidFill>
              </a:rPr>
              <a:t>(método)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7AA1BFC-87A0-7BC8-3BF5-BD03078ABFF4}"/>
              </a:ext>
            </a:extLst>
          </p:cNvPr>
          <p:cNvSpPr txBox="1"/>
          <p:nvPr/>
        </p:nvSpPr>
        <p:spPr>
          <a:xfrm>
            <a:off x="560322" y="1676043"/>
            <a:ext cx="1076985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❹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Una vez hemos llegado a D (matriz diagonal) desde A (matriz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simétrica inicial):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CC30921-C580-BAEA-9350-A346B85B64B0}"/>
              </a:ext>
            </a:extLst>
          </p:cNvPr>
          <p:cNvSpPr txBox="1"/>
          <p:nvPr/>
        </p:nvSpPr>
        <p:spPr>
          <a:xfrm>
            <a:off x="560320" y="2802332"/>
            <a:ext cx="115479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Mincho" panose="02020400000000000000" pitchFamily="18" charset="-128"/>
                <a:ea typeface="Yu Mincho" panose="02020400000000000000" pitchFamily="18" charset="-128"/>
                <a:cs typeface="+mn-cs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Aplicando 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las mismas </a:t>
            </a:r>
            <a:r>
              <a:rPr kumimoji="0" lang="es-ES" sz="2800" b="0" i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o.e.c.’s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(para ir de A </a:t>
            </a:r>
            <a:r>
              <a:rPr kumimoji="0" lang="es-ES" sz="2800" b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</a:t>
            </a:r>
            <a:r>
              <a:rPr kumimoji="0" lang="es-ES" sz="2800" b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D) 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y en igual </a:t>
            </a:r>
          </a:p>
          <a:p>
            <a:pPr lvl="0">
              <a:defRPr/>
            </a:pPr>
            <a:r>
              <a:rPr lang="es-ES" sz="28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orden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 la matriz identidad I</a:t>
            </a:r>
            <a:r>
              <a:rPr kumimoji="0" lang="es-ES" sz="2800" b="0" i="0" u="none" strike="noStrike" kern="1200" cap="none" spc="0" normalizeH="0" baseline="-2500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n  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obtenemos una matriz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inver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-  </a:t>
            </a:r>
          </a:p>
          <a:p>
            <a:pPr lvl="0">
              <a:defRPr/>
            </a:pP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tible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P que cumple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u="sng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800" u="sng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800" u="sng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B33AA18-3986-9B9B-3892-ABEA5029C3F6}"/>
              </a:ext>
            </a:extLst>
          </p:cNvPr>
          <p:cNvSpPr txBox="1"/>
          <p:nvPr/>
        </p:nvSpPr>
        <p:spPr>
          <a:xfrm>
            <a:off x="560320" y="4374898"/>
            <a:ext cx="115479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Mincho" panose="02020400000000000000" pitchFamily="18" charset="-128"/>
                <a:ea typeface="Yu Mincho" panose="02020400000000000000" pitchFamily="18" charset="-128"/>
                <a:cs typeface="+mn-cs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 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(</a:t>
            </a:r>
            <a:r>
              <a:rPr lang="es-ES" sz="2800" i="1" dirty="0"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Alternativamente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: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a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plicando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las mismas </a:t>
            </a:r>
            <a:r>
              <a:rPr kumimoji="0" lang="es-E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o.e.f.’s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-</a:t>
            </a:r>
            <a:r>
              <a:rPr kumimoji="0" lang="es-ES" sz="2800" b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para ir de A </a:t>
            </a:r>
          </a:p>
          <a:p>
            <a:pPr lvl="0">
              <a:defRPr/>
            </a:pP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</a:t>
            </a:r>
            <a:r>
              <a:rPr kumimoji="0" lang="es-ES" sz="2800" b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 D- 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y en igual orden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 la matriz identidad I</a:t>
            </a:r>
            <a:r>
              <a:rPr kumimoji="0" lang="es-ES" sz="2800" b="0" i="0" u="none" strike="noStrike" kern="1200" cap="none" spc="0" normalizeH="0" baseline="-2500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n  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obtenemos una </a:t>
            </a:r>
          </a:p>
          <a:p>
            <a:pPr lvl="0">
              <a:defRPr/>
            </a:pP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matriz invertible  P</a:t>
            </a:r>
            <a:r>
              <a:rPr kumimoji="0" lang="es-ES" sz="2800" b="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que cumple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u="sng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800" u="sng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800" u="sng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043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A1C8377B-C2A8-8AAB-0F75-D4B5EB9A2D3F}"/>
              </a:ext>
            </a:extLst>
          </p:cNvPr>
          <p:cNvSpPr txBox="1">
            <a:spLocks/>
          </p:cNvSpPr>
          <p:nvPr/>
        </p:nvSpPr>
        <p:spPr>
          <a:xfrm>
            <a:off x="495511" y="708208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-Veamos un primer ejemplo. Para la matriz simétrica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5DCB7BC4-B04F-070D-DC83-C0A0439582AB}"/>
              </a:ext>
            </a:extLst>
          </p:cNvPr>
          <p:cNvCxnSpPr/>
          <p:nvPr/>
        </p:nvCxnSpPr>
        <p:spPr>
          <a:xfrm>
            <a:off x="3612379" y="351875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0D16FBE4-D0E5-2784-FF23-DFDE14FB5536}"/>
              </a:ext>
            </a:extLst>
          </p:cNvPr>
          <p:cNvSpPr txBox="1"/>
          <p:nvPr/>
        </p:nvSpPr>
        <p:spPr>
          <a:xfrm>
            <a:off x="4665843" y="1325147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latin typeface="Comic Sans MS" panose="030F0702030302020204" pitchFamily="66" charset="0"/>
              </a:rPr>
              <a:t>1    3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3   5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D2C24538-CF36-CA98-90C2-1E87C6FBF3DB}"/>
              </a:ext>
            </a:extLst>
          </p:cNvPr>
          <p:cNvSpPr/>
          <p:nvPr/>
        </p:nvSpPr>
        <p:spPr>
          <a:xfrm>
            <a:off x="4733995" y="1320300"/>
            <a:ext cx="70783" cy="109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E996AC47-30C0-C2D4-4E80-523B852355CE}"/>
              </a:ext>
            </a:extLst>
          </p:cNvPr>
          <p:cNvSpPr/>
          <p:nvPr/>
        </p:nvSpPr>
        <p:spPr>
          <a:xfrm>
            <a:off x="5839478" y="1300102"/>
            <a:ext cx="70783" cy="109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F085D92-B7BE-296F-6EBF-8E15D3BA1350}"/>
              </a:ext>
            </a:extLst>
          </p:cNvPr>
          <p:cNvSpPr txBox="1"/>
          <p:nvPr/>
        </p:nvSpPr>
        <p:spPr>
          <a:xfrm>
            <a:off x="3885670" y="1681360"/>
            <a:ext cx="2545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/>
              <a:t>=                      : 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9E44AD74-1999-9463-3EC8-2B7C5CFAEF43}"/>
              </a:ext>
            </a:extLst>
          </p:cNvPr>
          <p:cNvSpPr txBox="1"/>
          <p:nvPr/>
        </p:nvSpPr>
        <p:spPr>
          <a:xfrm>
            <a:off x="3543664" y="3106654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id="{54052A96-39B7-53E4-8C02-81C026E2BE1A}"/>
              </a:ext>
            </a:extLst>
          </p:cNvPr>
          <p:cNvSpPr/>
          <p:nvPr/>
        </p:nvSpPr>
        <p:spPr>
          <a:xfrm>
            <a:off x="4618250" y="2934453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Cerrar corchete 38">
            <a:extLst>
              <a:ext uri="{FF2B5EF4-FFF2-40B4-BE49-F238E27FC236}">
                <a16:creationId xmlns:a16="http://schemas.microsoft.com/office/drawing/2014/main" id="{E9BFE58E-F1F7-0732-A5BF-D0D7EAA1F9F1}"/>
              </a:ext>
            </a:extLst>
          </p:cNvPr>
          <p:cNvSpPr/>
          <p:nvPr/>
        </p:nvSpPr>
        <p:spPr>
          <a:xfrm>
            <a:off x="5723733" y="291425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3189026C-7149-C1AF-83A1-E2EC4EFC903F}"/>
              </a:ext>
            </a:extLst>
          </p:cNvPr>
          <p:cNvSpPr txBox="1"/>
          <p:nvPr/>
        </p:nvSpPr>
        <p:spPr>
          <a:xfrm>
            <a:off x="6020044" y="311163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8D77B73B-1D9A-80E2-A377-51002DDFC08E}"/>
              </a:ext>
            </a:extLst>
          </p:cNvPr>
          <p:cNvCxnSpPr/>
          <p:nvPr/>
        </p:nvCxnSpPr>
        <p:spPr>
          <a:xfrm>
            <a:off x="6048529" y="351875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10D356FF-6D7A-5609-D8EB-A8AF69C87AD9}"/>
              </a:ext>
            </a:extLst>
          </p:cNvPr>
          <p:cNvSpPr txBox="1"/>
          <p:nvPr/>
        </p:nvSpPr>
        <p:spPr>
          <a:xfrm>
            <a:off x="7019261" y="2948946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-4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59E1E1D7-87BC-4907-6C47-08A45002F70D}"/>
              </a:ext>
            </a:extLst>
          </p:cNvPr>
          <p:cNvSpPr/>
          <p:nvPr/>
        </p:nvSpPr>
        <p:spPr>
          <a:xfrm>
            <a:off x="7083897" y="2939935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Cerrar corchete 43">
            <a:extLst>
              <a:ext uri="{FF2B5EF4-FFF2-40B4-BE49-F238E27FC236}">
                <a16:creationId xmlns:a16="http://schemas.microsoft.com/office/drawing/2014/main" id="{8F271977-05D5-7C65-F391-5ECBBC3E053C}"/>
              </a:ext>
            </a:extLst>
          </p:cNvPr>
          <p:cNvSpPr/>
          <p:nvPr/>
        </p:nvSpPr>
        <p:spPr>
          <a:xfrm>
            <a:off x="8189380" y="2919737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8B581479-A176-D07C-E09B-EA91D69A08C4}"/>
              </a:ext>
            </a:extLst>
          </p:cNvPr>
          <p:cNvSpPr txBox="1"/>
          <p:nvPr/>
        </p:nvSpPr>
        <p:spPr>
          <a:xfrm>
            <a:off x="8351940" y="3218243"/>
            <a:ext cx="23952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D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diagonal </a:t>
            </a:r>
            <a:endParaRPr lang="es-ES" sz="2800" dirty="0">
              <a:solidFill>
                <a:srgbClr val="7030A0"/>
              </a:solidFill>
            </a:endParaRPr>
          </a:p>
        </p:txBody>
      </p: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9EA3E9C3-C10F-CBC9-199D-48CD356BDFD4}"/>
              </a:ext>
            </a:extLst>
          </p:cNvPr>
          <p:cNvSpPr/>
          <p:nvPr/>
        </p:nvSpPr>
        <p:spPr>
          <a:xfrm>
            <a:off x="2241138" y="2911425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53EFC267-DAE5-92D6-0C57-0D3D2E6B5B8D}"/>
              </a:ext>
            </a:extLst>
          </p:cNvPr>
          <p:cNvSpPr/>
          <p:nvPr/>
        </p:nvSpPr>
        <p:spPr>
          <a:xfrm>
            <a:off x="3346621" y="2891227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06FBA69A-5010-9F4B-5AB6-9822530A76AC}"/>
              </a:ext>
            </a:extLst>
          </p:cNvPr>
          <p:cNvSpPr txBox="1"/>
          <p:nvPr/>
        </p:nvSpPr>
        <p:spPr>
          <a:xfrm>
            <a:off x="1414487" y="3227855"/>
            <a:ext cx="2443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6CE0DB54-0B08-C6DC-8215-FA02F397CC7C}"/>
              </a:ext>
            </a:extLst>
          </p:cNvPr>
          <p:cNvSpPr txBox="1"/>
          <p:nvPr/>
        </p:nvSpPr>
        <p:spPr>
          <a:xfrm>
            <a:off x="2225271" y="2982796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1    3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3   5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DC7BFBBF-B409-331E-EE3B-EBFCD3F4BD6E}"/>
              </a:ext>
            </a:extLst>
          </p:cNvPr>
          <p:cNvSpPr txBox="1"/>
          <p:nvPr/>
        </p:nvSpPr>
        <p:spPr>
          <a:xfrm>
            <a:off x="4558973" y="2923936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1    3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D9E0B241-389F-B626-00FE-B05D5A8F4F75}"/>
              </a:ext>
            </a:extLst>
          </p:cNvPr>
          <p:cNvSpPr/>
          <p:nvPr/>
        </p:nvSpPr>
        <p:spPr>
          <a:xfrm>
            <a:off x="2318919" y="3501823"/>
            <a:ext cx="496168" cy="498504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F577E248-F87E-BE5D-AEFA-7601D79DDBBD}"/>
              </a:ext>
            </a:extLst>
          </p:cNvPr>
          <p:cNvCxnSpPr/>
          <p:nvPr/>
        </p:nvCxnSpPr>
        <p:spPr>
          <a:xfrm>
            <a:off x="3557465" y="479689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uadroTexto 52">
            <a:extLst>
              <a:ext uri="{FF2B5EF4-FFF2-40B4-BE49-F238E27FC236}">
                <a16:creationId xmlns:a16="http://schemas.microsoft.com/office/drawing/2014/main" id="{15AE621B-4503-839B-7FAB-B195F1BB2B86}"/>
              </a:ext>
            </a:extLst>
          </p:cNvPr>
          <p:cNvSpPr txBox="1"/>
          <p:nvPr/>
        </p:nvSpPr>
        <p:spPr>
          <a:xfrm>
            <a:off x="3488750" y="4384794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4" name="Abrir corchete 53">
            <a:extLst>
              <a:ext uri="{FF2B5EF4-FFF2-40B4-BE49-F238E27FC236}">
                <a16:creationId xmlns:a16="http://schemas.microsoft.com/office/drawing/2014/main" id="{B31C5035-22AE-794A-0DD8-5FB9289EF507}"/>
              </a:ext>
            </a:extLst>
          </p:cNvPr>
          <p:cNvSpPr/>
          <p:nvPr/>
        </p:nvSpPr>
        <p:spPr>
          <a:xfrm>
            <a:off x="4563336" y="4212593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Cerrar corchete 54">
            <a:extLst>
              <a:ext uri="{FF2B5EF4-FFF2-40B4-BE49-F238E27FC236}">
                <a16:creationId xmlns:a16="http://schemas.microsoft.com/office/drawing/2014/main" id="{4DCD494F-3DAA-B39D-4932-2E6DE734237F}"/>
              </a:ext>
            </a:extLst>
          </p:cNvPr>
          <p:cNvSpPr/>
          <p:nvPr/>
        </p:nvSpPr>
        <p:spPr>
          <a:xfrm>
            <a:off x="5668819" y="419239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AADF7D31-72E2-90F7-C976-06B99BB0ECDF}"/>
              </a:ext>
            </a:extLst>
          </p:cNvPr>
          <p:cNvSpPr txBox="1"/>
          <p:nvPr/>
        </p:nvSpPr>
        <p:spPr>
          <a:xfrm>
            <a:off x="5790762" y="4448145"/>
            <a:ext cx="2832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P</a:t>
            </a:r>
            <a:r>
              <a:rPr lang="es-ES" sz="28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invertible </a:t>
            </a:r>
            <a:endParaRPr lang="es-ES" sz="2800" dirty="0">
              <a:solidFill>
                <a:srgbClr val="0070C0"/>
              </a:solidFill>
            </a:endParaRPr>
          </a:p>
        </p:txBody>
      </p:sp>
      <p:sp>
        <p:nvSpPr>
          <p:cNvPr id="62" name="Abrir corchete 61">
            <a:extLst>
              <a:ext uri="{FF2B5EF4-FFF2-40B4-BE49-F238E27FC236}">
                <a16:creationId xmlns:a16="http://schemas.microsoft.com/office/drawing/2014/main" id="{7715306B-57C2-9293-C84F-8B6C9E7D32F9}"/>
              </a:ext>
            </a:extLst>
          </p:cNvPr>
          <p:cNvSpPr/>
          <p:nvPr/>
        </p:nvSpPr>
        <p:spPr>
          <a:xfrm>
            <a:off x="2186224" y="4189565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3" name="Cerrar corchete 62">
            <a:extLst>
              <a:ext uri="{FF2B5EF4-FFF2-40B4-BE49-F238E27FC236}">
                <a16:creationId xmlns:a16="http://schemas.microsoft.com/office/drawing/2014/main" id="{AAE978D2-FFB1-53B1-AAAD-F3093AF1DE85}"/>
              </a:ext>
            </a:extLst>
          </p:cNvPr>
          <p:cNvSpPr/>
          <p:nvPr/>
        </p:nvSpPr>
        <p:spPr>
          <a:xfrm>
            <a:off x="3291707" y="4169367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A26D092C-33EB-C868-7DBF-ACA2A15259B2}"/>
              </a:ext>
            </a:extLst>
          </p:cNvPr>
          <p:cNvSpPr txBox="1"/>
          <p:nvPr/>
        </p:nvSpPr>
        <p:spPr>
          <a:xfrm>
            <a:off x="1359573" y="4505995"/>
            <a:ext cx="2585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83CFC51F-ED85-E698-0FCB-8B413670985E}"/>
              </a:ext>
            </a:extLst>
          </p:cNvPr>
          <p:cNvSpPr txBox="1"/>
          <p:nvPr/>
        </p:nvSpPr>
        <p:spPr>
          <a:xfrm>
            <a:off x="2091174" y="4213909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9A3A84BE-3EE4-DE61-D40E-4F73F0523D50}"/>
              </a:ext>
            </a:extLst>
          </p:cNvPr>
          <p:cNvSpPr txBox="1"/>
          <p:nvPr/>
        </p:nvSpPr>
        <p:spPr>
          <a:xfrm>
            <a:off x="4537559" y="4232323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-3   1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Flecha: a la derecha 67">
            <a:extLst>
              <a:ext uri="{FF2B5EF4-FFF2-40B4-BE49-F238E27FC236}">
                <a16:creationId xmlns:a16="http://schemas.microsoft.com/office/drawing/2014/main" id="{6367B63A-3C59-B22D-1524-0A284204E581}"/>
              </a:ext>
            </a:extLst>
          </p:cNvPr>
          <p:cNvSpPr/>
          <p:nvPr/>
        </p:nvSpPr>
        <p:spPr>
          <a:xfrm>
            <a:off x="8539053" y="4469565"/>
            <a:ext cx="734899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22D8C42F-B5DD-3C80-9782-D7A9E5BB0F54}"/>
              </a:ext>
            </a:extLst>
          </p:cNvPr>
          <p:cNvSpPr txBox="1"/>
          <p:nvPr/>
        </p:nvSpPr>
        <p:spPr>
          <a:xfrm>
            <a:off x="9413754" y="4438059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P =</a:t>
            </a:r>
            <a:endParaRPr lang="es-ES" sz="2800" dirty="0">
              <a:solidFill>
                <a:srgbClr val="7030A0"/>
              </a:solidFill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88093661-335D-0D21-37F8-86A7974E1207}"/>
              </a:ext>
            </a:extLst>
          </p:cNvPr>
          <p:cNvSpPr txBox="1"/>
          <p:nvPr/>
        </p:nvSpPr>
        <p:spPr>
          <a:xfrm>
            <a:off x="10005776" y="4167851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-3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1" name="Cerrar corchete 70">
            <a:extLst>
              <a:ext uri="{FF2B5EF4-FFF2-40B4-BE49-F238E27FC236}">
                <a16:creationId xmlns:a16="http://schemas.microsoft.com/office/drawing/2014/main" id="{32D8E113-69ED-D3DE-BCB8-38837953C7F2}"/>
              </a:ext>
            </a:extLst>
          </p:cNvPr>
          <p:cNvSpPr/>
          <p:nvPr/>
        </p:nvSpPr>
        <p:spPr>
          <a:xfrm>
            <a:off x="11214580" y="4154269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8C4D8677-8A14-1EA8-76D4-E31B771F3A8E}"/>
              </a:ext>
            </a:extLst>
          </p:cNvPr>
          <p:cNvSpPr/>
          <p:nvPr/>
        </p:nvSpPr>
        <p:spPr>
          <a:xfrm>
            <a:off x="10143381" y="4154269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Marcador de contenido 2">
            <a:extLst>
              <a:ext uri="{FF2B5EF4-FFF2-40B4-BE49-F238E27FC236}">
                <a16:creationId xmlns:a16="http://schemas.microsoft.com/office/drawing/2014/main" id="{BE6CF5FF-14AE-67AD-5DF7-CCAD690D44E6}"/>
              </a:ext>
            </a:extLst>
          </p:cNvPr>
          <p:cNvSpPr txBox="1">
            <a:spLocks/>
          </p:cNvSpPr>
          <p:nvPr/>
        </p:nvSpPr>
        <p:spPr>
          <a:xfrm>
            <a:off x="495510" y="5726648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Y es fácil comprobar que se cumple: 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P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A P = D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68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 animBg="1"/>
      <p:bldP spid="39" grpId="0" animBg="1"/>
      <p:bldP spid="40" grpId="0"/>
      <p:bldP spid="42" grpId="0"/>
      <p:bldP spid="43" grpId="0" animBg="1"/>
      <p:bldP spid="44" grpId="0" animBg="1"/>
      <p:bldP spid="45" grpId="0"/>
      <p:bldP spid="46" grpId="0" animBg="1"/>
      <p:bldP spid="47" grpId="0" animBg="1"/>
      <p:bldP spid="48" grpId="0"/>
      <p:bldP spid="49" grpId="0"/>
      <p:bldP spid="50" grpId="0"/>
      <p:bldP spid="51" grpId="0" animBg="1"/>
      <p:bldP spid="53" grpId="0"/>
      <p:bldP spid="54" grpId="0" animBg="1"/>
      <p:bldP spid="55" grpId="0" animBg="1"/>
      <p:bldP spid="61" grpId="0"/>
      <p:bldP spid="62" grpId="0" animBg="1"/>
      <p:bldP spid="63" grpId="0" animBg="1"/>
      <p:bldP spid="64" grpId="0"/>
      <p:bldP spid="65" grpId="0"/>
      <p:bldP spid="66" grpId="0"/>
      <p:bldP spid="68" grpId="0" animBg="1"/>
      <p:bldP spid="69" grpId="0"/>
      <p:bldP spid="70" grpId="0"/>
      <p:bldP spid="71" grpId="0" animBg="1"/>
      <p:bldP spid="72" grpId="0" animBg="1"/>
      <p:bldP spid="7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AF7E2-1AA7-0C9B-437D-6104726C1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77078524-6D94-C757-EE6D-3FC9BB3233E5}"/>
              </a:ext>
            </a:extLst>
          </p:cNvPr>
          <p:cNvSpPr txBox="1">
            <a:spLocks/>
          </p:cNvSpPr>
          <p:nvPr/>
        </p:nvSpPr>
        <p:spPr>
          <a:xfrm>
            <a:off x="495510" y="295649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-Segundo ejemplo, esta vez para la matriz simétrica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4D161889-3784-24CE-7E33-D73D5A9C0ABD}"/>
              </a:ext>
            </a:extLst>
          </p:cNvPr>
          <p:cNvCxnSpPr/>
          <p:nvPr/>
        </p:nvCxnSpPr>
        <p:spPr>
          <a:xfrm>
            <a:off x="3682033" y="337065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EE1DC8A-2B81-803E-6FBA-81745DF24613}"/>
              </a:ext>
            </a:extLst>
          </p:cNvPr>
          <p:cNvSpPr txBox="1"/>
          <p:nvPr/>
        </p:nvSpPr>
        <p:spPr>
          <a:xfrm>
            <a:off x="4625911" y="894646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latin typeface="Comic Sans MS" panose="030F0702030302020204" pitchFamily="66" charset="0"/>
              </a:rPr>
              <a:t>0  1  0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1  0 -1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0 -1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230FFD11-0867-35AE-FFB6-EF6B9DF11B0D}"/>
              </a:ext>
            </a:extLst>
          </p:cNvPr>
          <p:cNvSpPr/>
          <p:nvPr/>
        </p:nvSpPr>
        <p:spPr>
          <a:xfrm>
            <a:off x="4678716" y="992568"/>
            <a:ext cx="70783" cy="1306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103DD05F-C761-73D1-4717-7CF5D36DBDE3}"/>
              </a:ext>
            </a:extLst>
          </p:cNvPr>
          <p:cNvSpPr/>
          <p:nvPr/>
        </p:nvSpPr>
        <p:spPr>
          <a:xfrm>
            <a:off x="6096000" y="992568"/>
            <a:ext cx="70783" cy="1306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9249B34-920A-7F23-3544-99FFBF216886}"/>
              </a:ext>
            </a:extLst>
          </p:cNvPr>
          <p:cNvSpPr txBox="1"/>
          <p:nvPr/>
        </p:nvSpPr>
        <p:spPr>
          <a:xfrm>
            <a:off x="3974021" y="1250236"/>
            <a:ext cx="2656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B </a:t>
            </a:r>
            <a:r>
              <a:rPr lang="es-ES" sz="2800" dirty="0"/>
              <a:t>=                        : 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1B805B64-91E3-754B-56E2-270F98A4EC9B}"/>
              </a:ext>
            </a:extLst>
          </p:cNvPr>
          <p:cNvSpPr txBox="1"/>
          <p:nvPr/>
        </p:nvSpPr>
        <p:spPr>
          <a:xfrm>
            <a:off x="2717655" y="294894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DEA2AEEE-CFC9-4A23-A195-ADE45EC83382}"/>
              </a:ext>
            </a:extLst>
          </p:cNvPr>
          <p:cNvSpPr/>
          <p:nvPr/>
        </p:nvSpPr>
        <p:spPr>
          <a:xfrm>
            <a:off x="1100440" y="2718453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471B4E6B-9A2B-0C24-5039-FEEC13747161}"/>
              </a:ext>
            </a:extLst>
          </p:cNvPr>
          <p:cNvSpPr/>
          <p:nvPr/>
        </p:nvSpPr>
        <p:spPr>
          <a:xfrm>
            <a:off x="2530696" y="2688293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E98D5E52-9B86-80A8-C5CD-B8C0CA4EF224}"/>
              </a:ext>
            </a:extLst>
          </p:cNvPr>
          <p:cNvSpPr txBox="1"/>
          <p:nvPr/>
        </p:nvSpPr>
        <p:spPr>
          <a:xfrm>
            <a:off x="451135" y="3049819"/>
            <a:ext cx="23968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3C534A61-1939-CEE9-6549-184323B5CA5F}"/>
              </a:ext>
            </a:extLst>
          </p:cNvPr>
          <p:cNvSpPr/>
          <p:nvPr/>
        </p:nvSpPr>
        <p:spPr>
          <a:xfrm>
            <a:off x="4637106" y="3128993"/>
            <a:ext cx="496168" cy="498504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7EAEDC0-D26F-E46E-68D0-25DF082CCE07}"/>
              </a:ext>
            </a:extLst>
          </p:cNvPr>
          <p:cNvSpPr txBox="1"/>
          <p:nvPr/>
        </p:nvSpPr>
        <p:spPr>
          <a:xfrm>
            <a:off x="1093581" y="2602451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0 -1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0 -1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8C7723A9-5DAE-6BC0-8C5B-938A92FB20AC}"/>
              </a:ext>
            </a:extLst>
          </p:cNvPr>
          <p:cNvSpPr/>
          <p:nvPr/>
        </p:nvSpPr>
        <p:spPr>
          <a:xfrm>
            <a:off x="1204098" y="2688293"/>
            <a:ext cx="410393" cy="3922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0DE154D-E4BA-D43A-AE46-20CC4638E39E}"/>
              </a:ext>
            </a:extLst>
          </p:cNvPr>
          <p:cNvSpPr txBox="1"/>
          <p:nvPr/>
        </p:nvSpPr>
        <p:spPr>
          <a:xfrm>
            <a:off x="3667344" y="2946957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A2AC742F-3628-FB50-F3A7-9C8F392437A1}"/>
              </a:ext>
            </a:extLst>
          </p:cNvPr>
          <p:cNvCxnSpPr/>
          <p:nvPr/>
        </p:nvCxnSpPr>
        <p:spPr>
          <a:xfrm>
            <a:off x="2686934" y="337372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BFEDEFF9-6D80-5F8E-46F7-96EF887BF416}"/>
              </a:ext>
            </a:extLst>
          </p:cNvPr>
          <p:cNvSpPr txBox="1"/>
          <p:nvPr/>
        </p:nvSpPr>
        <p:spPr>
          <a:xfrm>
            <a:off x="4595126" y="2633391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1 -1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0 -1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-1 -1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946D8A6F-7048-6844-6936-FF70AAD10A00}"/>
              </a:ext>
            </a:extLst>
          </p:cNvPr>
          <p:cNvSpPr/>
          <p:nvPr/>
        </p:nvSpPr>
        <p:spPr>
          <a:xfrm>
            <a:off x="4585912" y="2713085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1DF4950E-A07F-96E9-DABE-CE564F213C35}"/>
              </a:ext>
            </a:extLst>
          </p:cNvPr>
          <p:cNvSpPr/>
          <p:nvPr/>
        </p:nvSpPr>
        <p:spPr>
          <a:xfrm>
            <a:off x="6059750" y="2763704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7FB96FDE-10B3-1E42-4365-74FD29F6F0D7}"/>
              </a:ext>
            </a:extLst>
          </p:cNvPr>
          <p:cNvCxnSpPr>
            <a:cxnSpLocks/>
          </p:cNvCxnSpPr>
          <p:nvPr/>
        </p:nvCxnSpPr>
        <p:spPr>
          <a:xfrm flipV="1">
            <a:off x="6223896" y="3366485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E3448E9-5820-C114-9A05-F079BE5B75A8}"/>
              </a:ext>
            </a:extLst>
          </p:cNvPr>
          <p:cNvSpPr txBox="1"/>
          <p:nvPr/>
        </p:nvSpPr>
        <p:spPr>
          <a:xfrm>
            <a:off x="6148273" y="2900967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-(1/2)f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D3BDE1D-3A23-8815-228C-7FDAA0EE4378}"/>
              </a:ext>
            </a:extLst>
          </p:cNvPr>
          <p:cNvSpPr txBox="1"/>
          <p:nvPr/>
        </p:nvSpPr>
        <p:spPr>
          <a:xfrm>
            <a:off x="7638307" y="2900967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-(1/2)c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4A65D590-37D5-5323-C49B-48CDE9C4A957}"/>
              </a:ext>
            </a:extLst>
          </p:cNvPr>
          <p:cNvCxnSpPr>
            <a:cxnSpLocks/>
          </p:cNvCxnSpPr>
          <p:nvPr/>
        </p:nvCxnSpPr>
        <p:spPr>
          <a:xfrm flipV="1">
            <a:off x="7638307" y="3353671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brir corchete 17">
            <a:extLst>
              <a:ext uri="{FF2B5EF4-FFF2-40B4-BE49-F238E27FC236}">
                <a16:creationId xmlns:a16="http://schemas.microsoft.com/office/drawing/2014/main" id="{63FA0A45-B1BE-E9DC-034D-F05B6C12CC5F}"/>
              </a:ext>
            </a:extLst>
          </p:cNvPr>
          <p:cNvSpPr/>
          <p:nvPr/>
        </p:nvSpPr>
        <p:spPr>
          <a:xfrm>
            <a:off x="9029620" y="2720325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6DD4D71-75E0-E170-07E7-14E069821CCC}"/>
              </a:ext>
            </a:extLst>
          </p:cNvPr>
          <p:cNvSpPr txBox="1"/>
          <p:nvPr/>
        </p:nvSpPr>
        <p:spPr>
          <a:xfrm>
            <a:off x="9037527" y="2630005"/>
            <a:ext cx="2703338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  0   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-1/2 -1/2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-1  -1/2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60770DCC-302F-D85D-9E4B-99A00E70511B}"/>
              </a:ext>
            </a:extLst>
          </p:cNvPr>
          <p:cNvSpPr/>
          <p:nvPr/>
        </p:nvSpPr>
        <p:spPr>
          <a:xfrm>
            <a:off x="11499302" y="2720325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DDD28F8E-8869-E539-372F-43D4EC090F8A}"/>
              </a:ext>
            </a:extLst>
          </p:cNvPr>
          <p:cNvSpPr/>
          <p:nvPr/>
        </p:nvSpPr>
        <p:spPr>
          <a:xfrm>
            <a:off x="9111701" y="3661056"/>
            <a:ext cx="496168" cy="498504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1A33FAF3-28DA-6736-1C0B-649D5B0D02CC}"/>
              </a:ext>
            </a:extLst>
          </p:cNvPr>
          <p:cNvCxnSpPr>
            <a:cxnSpLocks/>
          </p:cNvCxnSpPr>
          <p:nvPr/>
        </p:nvCxnSpPr>
        <p:spPr>
          <a:xfrm>
            <a:off x="11647909" y="3299180"/>
            <a:ext cx="274554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209B25DF-9866-B6C9-1639-AD3779D57487}"/>
              </a:ext>
            </a:extLst>
          </p:cNvPr>
          <p:cNvCxnSpPr>
            <a:cxnSpLocks/>
          </p:cNvCxnSpPr>
          <p:nvPr/>
        </p:nvCxnSpPr>
        <p:spPr>
          <a:xfrm flipV="1">
            <a:off x="706927" y="4944646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F3DBAC3-DCBC-E1C5-6251-983F48F7BBDA}"/>
              </a:ext>
            </a:extLst>
          </p:cNvPr>
          <p:cNvSpPr txBox="1"/>
          <p:nvPr/>
        </p:nvSpPr>
        <p:spPr>
          <a:xfrm>
            <a:off x="631304" y="4479128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874C5960-400F-2DBC-ADFF-63BEF29CC5FD}"/>
              </a:ext>
            </a:extLst>
          </p:cNvPr>
          <p:cNvSpPr txBox="1"/>
          <p:nvPr/>
        </p:nvSpPr>
        <p:spPr>
          <a:xfrm>
            <a:off x="2121338" y="4479128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CB299AC0-67F9-A31A-141F-93EA248B8245}"/>
              </a:ext>
            </a:extLst>
          </p:cNvPr>
          <p:cNvCxnSpPr>
            <a:cxnSpLocks/>
          </p:cNvCxnSpPr>
          <p:nvPr/>
        </p:nvCxnSpPr>
        <p:spPr>
          <a:xfrm flipV="1">
            <a:off x="2121338" y="4931832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Abrir corchete 33">
            <a:extLst>
              <a:ext uri="{FF2B5EF4-FFF2-40B4-BE49-F238E27FC236}">
                <a16:creationId xmlns:a16="http://schemas.microsoft.com/office/drawing/2014/main" id="{F4EA9FA2-914E-8F15-4CB5-971AAD5C1644}"/>
              </a:ext>
            </a:extLst>
          </p:cNvPr>
          <p:cNvSpPr/>
          <p:nvPr/>
        </p:nvSpPr>
        <p:spPr>
          <a:xfrm>
            <a:off x="3512651" y="4298486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E1BEF57A-18CD-8A19-254E-5E3C912C039C}"/>
              </a:ext>
            </a:extLst>
          </p:cNvPr>
          <p:cNvSpPr txBox="1"/>
          <p:nvPr/>
        </p:nvSpPr>
        <p:spPr>
          <a:xfrm>
            <a:off x="3520558" y="4208166"/>
            <a:ext cx="2703338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2     0     0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-1/2 -1/2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-1/2 -1/2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243E28CC-3984-0E4B-9BCF-97225607C1D6}"/>
              </a:ext>
            </a:extLst>
          </p:cNvPr>
          <p:cNvSpPr/>
          <p:nvPr/>
        </p:nvSpPr>
        <p:spPr>
          <a:xfrm>
            <a:off x="5982333" y="4298486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01C0CD91-F7C3-61CF-9537-1D2CF4816652}"/>
              </a:ext>
            </a:extLst>
          </p:cNvPr>
          <p:cNvSpPr/>
          <p:nvPr/>
        </p:nvSpPr>
        <p:spPr>
          <a:xfrm>
            <a:off x="4182548" y="5224285"/>
            <a:ext cx="950726" cy="498504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779DB2B1-6513-78D3-7F62-8CFDC2E60C86}"/>
              </a:ext>
            </a:extLst>
          </p:cNvPr>
          <p:cNvSpPr txBox="1"/>
          <p:nvPr/>
        </p:nvSpPr>
        <p:spPr>
          <a:xfrm>
            <a:off x="6222968" y="454563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23CC2009-2F25-6AB8-0AAE-DD8E00BE7326}"/>
              </a:ext>
            </a:extLst>
          </p:cNvPr>
          <p:cNvSpPr txBox="1"/>
          <p:nvPr/>
        </p:nvSpPr>
        <p:spPr>
          <a:xfrm>
            <a:off x="7083121" y="452173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79AB7AE2-3FDF-D47E-F97B-D50209664C1A}"/>
              </a:ext>
            </a:extLst>
          </p:cNvPr>
          <p:cNvCxnSpPr/>
          <p:nvPr/>
        </p:nvCxnSpPr>
        <p:spPr>
          <a:xfrm>
            <a:off x="6166783" y="495192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de flecha 73">
            <a:extLst>
              <a:ext uri="{FF2B5EF4-FFF2-40B4-BE49-F238E27FC236}">
                <a16:creationId xmlns:a16="http://schemas.microsoft.com/office/drawing/2014/main" id="{724A0DE4-5902-905A-AE79-9369859A390A}"/>
              </a:ext>
            </a:extLst>
          </p:cNvPr>
          <p:cNvCxnSpPr/>
          <p:nvPr/>
        </p:nvCxnSpPr>
        <p:spPr>
          <a:xfrm>
            <a:off x="7110161" y="494574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Abrir corchete 74">
            <a:extLst>
              <a:ext uri="{FF2B5EF4-FFF2-40B4-BE49-F238E27FC236}">
                <a16:creationId xmlns:a16="http://schemas.microsoft.com/office/drawing/2014/main" id="{B0D4169A-3DC0-EB85-E257-2FC038E05A4D}"/>
              </a:ext>
            </a:extLst>
          </p:cNvPr>
          <p:cNvSpPr/>
          <p:nvPr/>
        </p:nvSpPr>
        <p:spPr>
          <a:xfrm>
            <a:off x="8021400" y="4298486"/>
            <a:ext cx="70783" cy="1306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C8CD4AF6-D327-5E16-D4E5-78C04B22E31A}"/>
              </a:ext>
            </a:extLst>
          </p:cNvPr>
          <p:cNvSpPr txBox="1"/>
          <p:nvPr/>
        </p:nvSpPr>
        <p:spPr>
          <a:xfrm>
            <a:off x="7981878" y="4208166"/>
            <a:ext cx="2703338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2     0    0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-1/2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0     0    0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7" name="Cerrar corchete 76">
            <a:extLst>
              <a:ext uri="{FF2B5EF4-FFF2-40B4-BE49-F238E27FC236}">
                <a16:creationId xmlns:a16="http://schemas.microsoft.com/office/drawing/2014/main" id="{06DDDF32-CCF5-2E7F-DCE8-B1C6EFF79EF7}"/>
              </a:ext>
            </a:extLst>
          </p:cNvPr>
          <p:cNvSpPr/>
          <p:nvPr/>
        </p:nvSpPr>
        <p:spPr>
          <a:xfrm>
            <a:off x="10070662" y="4298486"/>
            <a:ext cx="70783" cy="1306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DC78A61C-28D5-7EE5-234E-8736DEB7339E}"/>
              </a:ext>
            </a:extLst>
          </p:cNvPr>
          <p:cNvSpPr txBox="1"/>
          <p:nvPr/>
        </p:nvSpPr>
        <p:spPr>
          <a:xfrm>
            <a:off x="10198032" y="4617628"/>
            <a:ext cx="185339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D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</a:p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diagonal </a:t>
            </a:r>
            <a:endParaRPr lang="es-E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594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6" grpId="0" animBg="1"/>
      <p:bldP spid="47" grpId="0" animBg="1"/>
      <p:bldP spid="48" grpId="0"/>
      <p:bldP spid="51" grpId="0" animBg="1"/>
      <p:bldP spid="3" grpId="0"/>
      <p:bldP spid="4" grpId="0" animBg="1"/>
      <p:bldP spid="5" grpId="0"/>
      <p:bldP spid="7" grpId="0"/>
      <p:bldP spid="8" grpId="0" animBg="1"/>
      <p:bldP spid="10" grpId="0" animBg="1"/>
      <p:bldP spid="13" grpId="0"/>
      <p:bldP spid="16" grpId="0"/>
      <p:bldP spid="18" grpId="0" animBg="1"/>
      <p:bldP spid="19" grpId="0"/>
      <p:bldP spid="20" grpId="0" animBg="1"/>
      <p:bldP spid="21" grpId="0" animBg="1"/>
      <p:bldP spid="27" grpId="0"/>
      <p:bldP spid="28" grpId="0"/>
      <p:bldP spid="34" grpId="0" animBg="1"/>
      <p:bldP spid="35" grpId="0"/>
      <p:bldP spid="37" grpId="0" animBg="1"/>
      <p:bldP spid="58" grpId="0" animBg="1"/>
      <p:bldP spid="59" grpId="0"/>
      <p:bldP spid="60" grpId="0"/>
      <p:bldP spid="75" grpId="0" animBg="1"/>
      <p:bldP spid="76" grpId="0"/>
      <p:bldP spid="77" grpId="0" animBg="1"/>
      <p:bldP spid="7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38C44-2B7F-3C2A-5463-C365E2B83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B501F926-9B9F-256D-C13C-83FAA6840079}"/>
              </a:ext>
            </a:extLst>
          </p:cNvPr>
          <p:cNvSpPr txBox="1">
            <a:spLocks/>
          </p:cNvSpPr>
          <p:nvPr/>
        </p:nvSpPr>
        <p:spPr>
          <a:xfrm>
            <a:off x="495510" y="295649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Encontremos ahora la matriz invertible  P  que cumple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P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B P = D 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6E8C3FE-B4C5-C3CB-CDBF-A6AD9BDD90F9}"/>
              </a:ext>
            </a:extLst>
          </p:cNvPr>
          <p:cNvSpPr txBox="1"/>
          <p:nvPr/>
        </p:nvSpPr>
        <p:spPr>
          <a:xfrm>
            <a:off x="3150275" y="167438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" name="Abrir corchete 3">
            <a:extLst>
              <a:ext uri="{FF2B5EF4-FFF2-40B4-BE49-F238E27FC236}">
                <a16:creationId xmlns:a16="http://schemas.microsoft.com/office/drawing/2014/main" id="{17C9BE57-92DC-1849-3E8D-694540FDD45F}"/>
              </a:ext>
            </a:extLst>
          </p:cNvPr>
          <p:cNvSpPr/>
          <p:nvPr/>
        </p:nvSpPr>
        <p:spPr>
          <a:xfrm>
            <a:off x="1533060" y="1443893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errar corchete 4">
            <a:extLst>
              <a:ext uri="{FF2B5EF4-FFF2-40B4-BE49-F238E27FC236}">
                <a16:creationId xmlns:a16="http://schemas.microsoft.com/office/drawing/2014/main" id="{AB8BA990-8FD5-64F9-9613-9706A5812185}"/>
              </a:ext>
            </a:extLst>
          </p:cNvPr>
          <p:cNvSpPr/>
          <p:nvPr/>
        </p:nvSpPr>
        <p:spPr>
          <a:xfrm>
            <a:off x="2963316" y="1413733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22C2A00-7295-9166-75CE-9B99C4A1D0AA}"/>
              </a:ext>
            </a:extLst>
          </p:cNvPr>
          <p:cNvSpPr txBox="1"/>
          <p:nvPr/>
        </p:nvSpPr>
        <p:spPr>
          <a:xfrm>
            <a:off x="754129" y="1805963"/>
            <a:ext cx="2585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30832F37-E5BE-BED4-089A-B758AA98E2F1}"/>
              </a:ext>
            </a:extLst>
          </p:cNvPr>
          <p:cNvCxnSpPr/>
          <p:nvPr/>
        </p:nvCxnSpPr>
        <p:spPr>
          <a:xfrm>
            <a:off x="3119554" y="209916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368BABA1-7846-5DC6-1F21-1C2EDF1D5BDF}"/>
              </a:ext>
            </a:extLst>
          </p:cNvPr>
          <p:cNvSpPr txBox="1"/>
          <p:nvPr/>
        </p:nvSpPr>
        <p:spPr>
          <a:xfrm>
            <a:off x="1441591" y="1371593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353255BA-58FD-0723-0985-0CDD7FAD2408}"/>
              </a:ext>
            </a:extLst>
          </p:cNvPr>
          <p:cNvCxnSpPr>
            <a:cxnSpLocks/>
          </p:cNvCxnSpPr>
          <p:nvPr/>
        </p:nvCxnSpPr>
        <p:spPr>
          <a:xfrm flipV="1">
            <a:off x="4170201" y="2091925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5B2A4B0-F107-64F5-3957-5485B5F24DF1}"/>
              </a:ext>
            </a:extLst>
          </p:cNvPr>
          <p:cNvSpPr txBox="1"/>
          <p:nvPr/>
        </p:nvSpPr>
        <p:spPr>
          <a:xfrm>
            <a:off x="4094578" y="1626407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-(1/2)f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0C95AF2F-4B9E-4BE4-A815-146A97A790A1}"/>
              </a:ext>
            </a:extLst>
          </p:cNvPr>
          <p:cNvCxnSpPr>
            <a:cxnSpLocks/>
          </p:cNvCxnSpPr>
          <p:nvPr/>
        </p:nvCxnSpPr>
        <p:spPr>
          <a:xfrm flipV="1">
            <a:off x="5629238" y="2091925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778A8A4-9D35-B86B-4FCB-EB9248771967}"/>
              </a:ext>
            </a:extLst>
          </p:cNvPr>
          <p:cNvSpPr txBox="1"/>
          <p:nvPr/>
        </p:nvSpPr>
        <p:spPr>
          <a:xfrm>
            <a:off x="5553615" y="1626407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88620E7-4560-9534-C4D9-4A5AB578E51B}"/>
              </a:ext>
            </a:extLst>
          </p:cNvPr>
          <p:cNvSpPr txBox="1"/>
          <p:nvPr/>
        </p:nvSpPr>
        <p:spPr>
          <a:xfrm>
            <a:off x="7145661" y="167438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1C7C676F-30B4-C9B9-8E08-A02D5342C372}"/>
              </a:ext>
            </a:extLst>
          </p:cNvPr>
          <p:cNvCxnSpPr/>
          <p:nvPr/>
        </p:nvCxnSpPr>
        <p:spPr>
          <a:xfrm>
            <a:off x="7089476" y="208067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000F6D3-8A5A-35B5-AA0E-0EF53723477D}"/>
              </a:ext>
            </a:extLst>
          </p:cNvPr>
          <p:cNvSpPr txBox="1"/>
          <p:nvPr/>
        </p:nvSpPr>
        <p:spPr>
          <a:xfrm>
            <a:off x="8089126" y="1413733"/>
            <a:ext cx="2703338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1      1    0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-1/2  1/2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1      0    1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A2A4AED4-0D7E-91EF-E114-E3BFE730D802}"/>
              </a:ext>
            </a:extLst>
          </p:cNvPr>
          <p:cNvSpPr/>
          <p:nvPr/>
        </p:nvSpPr>
        <p:spPr>
          <a:xfrm>
            <a:off x="8096887" y="1522710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03EB3F7A-E79E-25CE-FDB4-ED34836E7C58}"/>
              </a:ext>
            </a:extLst>
          </p:cNvPr>
          <p:cNvSpPr/>
          <p:nvPr/>
        </p:nvSpPr>
        <p:spPr>
          <a:xfrm>
            <a:off x="10436897" y="1522710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50E9204-92B2-6A1B-17E2-EAD2D53FB5BF}"/>
              </a:ext>
            </a:extLst>
          </p:cNvPr>
          <p:cNvSpPr txBox="1"/>
          <p:nvPr/>
        </p:nvSpPr>
        <p:spPr>
          <a:xfrm>
            <a:off x="10568149" y="1826462"/>
            <a:ext cx="931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P</a:t>
            </a:r>
            <a:r>
              <a:rPr lang="es-ES" sz="28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7030A0"/>
              </a:solidFill>
            </a:endParaRPr>
          </a:p>
        </p:txBody>
      </p:sp>
      <p:sp>
        <p:nvSpPr>
          <p:cNvPr id="20" name="Flecha: a la derecha 19">
            <a:extLst>
              <a:ext uri="{FF2B5EF4-FFF2-40B4-BE49-F238E27FC236}">
                <a16:creationId xmlns:a16="http://schemas.microsoft.com/office/drawing/2014/main" id="{F200CF35-029E-F831-0C30-32F46E1A9114}"/>
              </a:ext>
            </a:extLst>
          </p:cNvPr>
          <p:cNvSpPr/>
          <p:nvPr/>
        </p:nvSpPr>
        <p:spPr>
          <a:xfrm rot="5400000">
            <a:off x="9094987" y="3191380"/>
            <a:ext cx="691616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E6904AA1-DC62-BB7B-5914-0841B778C949}"/>
              </a:ext>
            </a:extLst>
          </p:cNvPr>
          <p:cNvSpPr txBox="1"/>
          <p:nvPr/>
        </p:nvSpPr>
        <p:spPr>
          <a:xfrm>
            <a:off x="7717244" y="4381811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P =</a:t>
            </a:r>
            <a:endParaRPr lang="es-ES" sz="2800" dirty="0">
              <a:solidFill>
                <a:srgbClr val="7030A0"/>
              </a:solidFill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421CF05-B0B2-785B-5B76-2578A84516B5}"/>
              </a:ext>
            </a:extLst>
          </p:cNvPr>
          <p:cNvSpPr txBox="1"/>
          <p:nvPr/>
        </p:nvSpPr>
        <p:spPr>
          <a:xfrm>
            <a:off x="8180607" y="3914860"/>
            <a:ext cx="2703338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-1/2  1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  1   1/2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  0    0    1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DFA0D7AB-A4E5-E4BE-48F3-4C852BDDC2E9}"/>
              </a:ext>
            </a:extLst>
          </p:cNvPr>
          <p:cNvSpPr/>
          <p:nvPr/>
        </p:nvSpPr>
        <p:spPr>
          <a:xfrm>
            <a:off x="8434174" y="3990021"/>
            <a:ext cx="70783" cy="1306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errar corchete 23">
            <a:extLst>
              <a:ext uri="{FF2B5EF4-FFF2-40B4-BE49-F238E27FC236}">
                <a16:creationId xmlns:a16="http://schemas.microsoft.com/office/drawing/2014/main" id="{4B8B4C43-16F7-68BE-34DD-2B2EBD17795B}"/>
              </a:ext>
            </a:extLst>
          </p:cNvPr>
          <p:cNvSpPr/>
          <p:nvPr/>
        </p:nvSpPr>
        <p:spPr>
          <a:xfrm>
            <a:off x="10401505" y="3990021"/>
            <a:ext cx="70783" cy="1306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Marcador de contenido 2">
            <a:extLst>
              <a:ext uri="{FF2B5EF4-FFF2-40B4-BE49-F238E27FC236}">
                <a16:creationId xmlns:a16="http://schemas.microsoft.com/office/drawing/2014/main" id="{845688A3-E3C1-041A-0BA4-917C00755E9F}"/>
              </a:ext>
            </a:extLst>
          </p:cNvPr>
          <p:cNvSpPr txBox="1">
            <a:spLocks/>
          </p:cNvSpPr>
          <p:nvPr/>
        </p:nvSpPr>
        <p:spPr>
          <a:xfrm>
            <a:off x="495510" y="5664824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(Podríamos haber procedido igualmente con las 4 operaciones de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columna aplicadas para encontrar directamente  P).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96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/>
      <p:bldP spid="9" grpId="0"/>
      <p:bldP spid="11" grpId="0"/>
      <p:bldP spid="13" grpId="0"/>
      <p:bldP spid="14" grpId="0"/>
      <p:bldP spid="16" grpId="0"/>
      <p:bldP spid="17" grpId="0" animBg="1"/>
      <p:bldP spid="18" grpId="0" animBg="1"/>
      <p:bldP spid="19" grpId="0"/>
      <p:bldP spid="20" grpId="0" animBg="1"/>
      <p:bldP spid="21" grpId="0"/>
      <p:bldP spid="22" grpId="0"/>
      <p:bldP spid="23" grpId="0" animBg="1"/>
      <p:bldP spid="24" grpId="0" animBg="1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5122B-971D-928C-85E5-F0E7C1A43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F4ECC2-141E-B6D6-557C-1298CF2C3303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resultado principal </a:t>
            </a:r>
            <a:r>
              <a:rPr lang="es-ES" b="1" i="1" dirty="0">
                <a:solidFill>
                  <a:srgbClr val="7030A0"/>
                </a:solidFill>
              </a:rPr>
              <a:t>(método)</a:t>
            </a:r>
          </a:p>
        </p:txBody>
      </p:sp>
      <p:sp>
        <p:nvSpPr>
          <p:cNvPr id="3" name="Marcador de contenido 7">
            <a:extLst>
              <a:ext uri="{FF2B5EF4-FFF2-40B4-BE49-F238E27FC236}">
                <a16:creationId xmlns:a16="http://schemas.microsoft.com/office/drawing/2014/main" id="{16AE6706-2939-D968-6966-9D58236C6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56" y="1626406"/>
            <a:ext cx="11558013" cy="2783122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es-ES" dirty="0">
                <a:latin typeface="Comic Sans MS" panose="030F0702030302020204" pitchFamily="66" charset="0"/>
              </a:rPr>
              <a:t>●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Dada una matriz  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simétrica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n), para encontrar dos </a:t>
            </a:r>
          </a:p>
          <a:p>
            <a:pPr marL="0" lv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matrices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 (</a:t>
            </a:r>
            <a:r>
              <a:rPr lang="es-ES" sz="2700" i="1" dirty="0">
                <a:latin typeface="Comic Sans MS" panose="030F0702030302020204" pitchFamily="66" charset="0"/>
              </a:rPr>
              <a:t>invertible</a:t>
            </a:r>
            <a:r>
              <a:rPr lang="es-ES" sz="2700" dirty="0">
                <a:latin typeface="Comic Sans MS" panose="030F0702030302020204" pitchFamily="66" charset="0"/>
              </a:rPr>
              <a:t>)  y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 (</a:t>
            </a:r>
            <a:r>
              <a:rPr lang="es-ES" sz="2700" i="1" dirty="0">
                <a:latin typeface="Comic Sans MS" panose="030F0702030302020204" pitchFamily="66" charset="0"/>
              </a:rPr>
              <a:t>diagonal,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con </a:t>
            </a:r>
          </a:p>
          <a:p>
            <a:pPr marL="0" lvl="0" indent="0">
              <a:buNone/>
              <a:defRPr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elementos diagonales pertenecientes al conjunto {-1, 0, 1}</a:t>
            </a:r>
            <a:r>
              <a:rPr lang="es-ES" sz="2700" dirty="0">
                <a:latin typeface="Comic Sans MS" panose="030F0702030302020204" pitchFamily="66" charset="0"/>
              </a:rPr>
              <a:t>) tales que </a:t>
            </a:r>
          </a:p>
          <a:p>
            <a:pPr marL="0" lvl="0" indent="0">
              <a:buNone/>
              <a:defRPr/>
            </a:pP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32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D,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procederemos como sigue (puntos 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ⓐ, </a:t>
            </a:r>
            <a:r>
              <a:rPr lang="es-ES" sz="2700" dirty="0">
                <a:latin typeface="Yu Mincho" panose="02020400000000000000" pitchFamily="18" charset="-128"/>
                <a:ea typeface="Yu Mincho" panose="02020400000000000000" pitchFamily="18" charset="-128"/>
              </a:rPr>
              <a:t>ⓑ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)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</a:t>
            </a:r>
          </a:p>
          <a:p>
            <a:pPr marL="0" indent="0">
              <a:buNone/>
            </a:pPr>
            <a:endParaRPr lang="es-ES" sz="29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4B75A99-28F8-AF6B-1D12-A4937475EF06}"/>
              </a:ext>
            </a:extLst>
          </p:cNvPr>
          <p:cNvSpPr txBox="1"/>
          <p:nvPr/>
        </p:nvSpPr>
        <p:spPr>
          <a:xfrm>
            <a:off x="967007" y="3779476"/>
            <a:ext cx="11194462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Mincho" panose="02020400000000000000" pitchFamily="18" charset="-128"/>
                <a:ea typeface="Yu Mincho" panose="02020400000000000000" pitchFamily="18" charset="-128"/>
              </a:rPr>
              <a:t>ⓐ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Aplicando sobre A sucesivos pares de </a:t>
            </a:r>
            <a:r>
              <a:rPr lang="es-ES" sz="2700" noProof="0" dirty="0">
                <a:latin typeface="Comic Sans MS" panose="030F0702030302020204" pitchFamily="66" charset="0"/>
              </a:rPr>
              <a:t>operaciones elementales </a:t>
            </a:r>
          </a:p>
          <a:p>
            <a:pPr lvl="0">
              <a:defRPr/>
            </a:pP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e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kumimoji="0" lang="es-ES" sz="2700" b="0" i="1" u="none" strike="noStrike" kern="1200" cap="none" spc="0" normalizeH="0" baseline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1" u="none" strike="noStrike" kern="1200" cap="none" spc="0" normalizeH="0" baseline="3000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kumimoji="0" lang="es-ES" sz="2700" b="0" i="1" u="none" strike="noStrike" kern="1200" cap="none" spc="0" normalizeH="0" baseline="3000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u="none" strike="noStrike" kern="1200" cap="none" spc="0" normalizeH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apropiadas (como se acaba de explicar), llegar a una </a:t>
            </a:r>
            <a:r>
              <a:rPr kumimoji="0" lang="es-ES" sz="2700" b="0" i="1" u="none" strike="noStrike" kern="1200" cap="none" spc="0" normalizeH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matriz</a:t>
            </a:r>
            <a:endParaRPr lang="es-ES" sz="2700" i="1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r>
              <a:rPr kumimoji="0" lang="es-ES" sz="2700" b="0" i="1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diagonal </a:t>
            </a:r>
            <a:r>
              <a:rPr kumimoji="0" lang="es-ES" sz="2700" b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del tipo</a:t>
            </a:r>
            <a:endParaRPr kumimoji="0" lang="es-ES" sz="27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521F370-501A-1496-F8BE-BE3E0EFE16B8}"/>
              </a:ext>
            </a:extLst>
          </p:cNvPr>
          <p:cNvSpPr txBox="1"/>
          <p:nvPr/>
        </p:nvSpPr>
        <p:spPr>
          <a:xfrm>
            <a:off x="5442843" y="5031049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latin typeface="Comic Sans MS" panose="030F0702030302020204" pitchFamily="66" charset="0"/>
              </a:rPr>
              <a:t>d</a:t>
            </a:r>
            <a:r>
              <a:rPr lang="es-ES" sz="3200" baseline="-25000" dirty="0">
                <a:latin typeface="Comic Sans MS" panose="030F0702030302020204" pitchFamily="66" charset="0"/>
              </a:rPr>
              <a:t>11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      …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          </a:t>
            </a:r>
            <a:r>
              <a:rPr lang="es-ES" sz="3200" dirty="0" err="1">
                <a:latin typeface="Comic Sans MS" panose="030F0702030302020204" pitchFamily="66" charset="0"/>
              </a:rPr>
              <a:t>d</a:t>
            </a:r>
            <a:r>
              <a:rPr lang="es-ES" sz="3200" baseline="-25000" dirty="0" err="1">
                <a:latin typeface="Comic Sans MS" panose="030F0702030302020204" pitchFamily="66" charset="0"/>
              </a:rPr>
              <a:t>nn</a:t>
            </a:r>
            <a:endParaRPr lang="es-ES" sz="3200" baseline="-25000" dirty="0">
              <a:latin typeface="Comic Sans MS" panose="030F0702030302020204" pitchFamily="66" charset="0"/>
            </a:endParaRP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5DEAABAB-4E58-BAA7-D5F4-683B95C5A5C1}"/>
              </a:ext>
            </a:extLst>
          </p:cNvPr>
          <p:cNvSpPr/>
          <p:nvPr/>
        </p:nvSpPr>
        <p:spPr>
          <a:xfrm>
            <a:off x="5442843" y="5146211"/>
            <a:ext cx="70783" cy="1306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36646BA7-FB5A-015E-07F5-A05BA66CC6EE}"/>
              </a:ext>
            </a:extLst>
          </p:cNvPr>
          <p:cNvSpPr/>
          <p:nvPr/>
        </p:nvSpPr>
        <p:spPr>
          <a:xfrm>
            <a:off x="7522346" y="5155183"/>
            <a:ext cx="70783" cy="1306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137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8A4F7-2609-5562-8FD4-80DD7A0CF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5BF4D-3D18-4DD9-5A75-820D3497B7ED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resultado principal </a:t>
            </a:r>
            <a:r>
              <a:rPr lang="es-ES" b="1" i="1" dirty="0">
                <a:solidFill>
                  <a:srgbClr val="7030A0"/>
                </a:solidFill>
              </a:rPr>
              <a:t>(método)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D93C317-D567-3858-D173-C4A2F36E1609}"/>
              </a:ext>
            </a:extLst>
          </p:cNvPr>
          <p:cNvSpPr txBox="1"/>
          <p:nvPr/>
        </p:nvSpPr>
        <p:spPr>
          <a:xfrm>
            <a:off x="514757" y="1659285"/>
            <a:ext cx="1119446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Mincho" panose="02020400000000000000" pitchFamily="18" charset="-128"/>
                <a:ea typeface="Yu Mincho" panose="02020400000000000000" pitchFamily="18" charset="-128"/>
              </a:rPr>
              <a:t>ⓑ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ara cada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(en posición de fila j, columna j) que no pertenezca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a {-1, 0, 1}, aplicar el siguiente par de </a:t>
            </a:r>
            <a:r>
              <a:rPr lang="es-ES" sz="2700" noProof="0" dirty="0">
                <a:latin typeface="Comic Sans MS" panose="030F0702030302020204" pitchFamily="66" charset="0"/>
              </a:rPr>
              <a:t>operaciones elementales: </a:t>
            </a:r>
          </a:p>
          <a:p>
            <a:pPr lvl="0">
              <a:defRPr/>
            </a:pP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8F607DC-677C-90AA-B986-4D3A4C2EB8FE}"/>
              </a:ext>
            </a:extLst>
          </p:cNvPr>
          <p:cNvSpPr txBox="1"/>
          <p:nvPr/>
        </p:nvSpPr>
        <p:spPr>
          <a:xfrm>
            <a:off x="2620297" y="2793356"/>
            <a:ext cx="6951406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 = (1/|d</a:t>
            </a:r>
            <a:r>
              <a:rPr kumimoji="0" lang="es-ES" sz="2700" b="0" i="1" u="none" strike="noStrike" kern="1200" cap="none" spc="0" normalizeH="0" baseline="-25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|</a:t>
            </a:r>
            <a:r>
              <a:rPr kumimoji="0" lang="es-ES" sz="2700" b="0" i="1" u="none" strike="noStrike" kern="1200" cap="none" spc="0" normalizeH="0" baseline="30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1/2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) </a:t>
            </a:r>
            <a:r>
              <a:rPr kumimoji="0" lang="es-ES" sz="2700" b="0" i="1" u="none" strike="noStrike" kern="1200" cap="none" spc="0" normalizeH="0" baseline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kumimoji="0" lang="es-ES" sz="2700" b="0" i="1" u="none" strike="noStrike" kern="1200" cap="none" spc="0" normalizeH="0" baseline="-2500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  </a:t>
            </a:r>
            <a:r>
              <a:rPr kumimoji="0" lang="es-ES" sz="2700" b="0" i="1" u="none" strike="noStrike" kern="1200" cap="none" spc="0" normalizeH="0" baseline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1" u="none" strike="noStrike" kern="1200" cap="none" spc="0" normalizeH="0" baseline="3000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kumimoji="0" lang="es-ES" sz="2700" b="0" i="1" u="none" strike="noStrike" kern="1200" cap="none" spc="0" normalizeH="0" baseline="30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= (1/|d</a:t>
            </a:r>
            <a:r>
              <a:rPr kumimoji="0" lang="es-ES" sz="2700" b="0" i="1" u="none" strike="noStrike" kern="1200" cap="none" spc="0" normalizeH="0" baseline="-25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|</a:t>
            </a:r>
            <a:r>
              <a:rPr kumimoji="0" lang="es-ES" sz="2700" b="0" i="1" u="none" strike="noStrike" kern="1200" cap="none" spc="0" normalizeH="0" baseline="30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1/2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)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kumimoji="0" lang="es-ES" sz="2700" b="0" i="1" u="none" strike="noStrike" kern="1200" cap="none" spc="0" normalizeH="0" baseline="-2500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kumimoji="0" lang="es-ES" sz="2700" b="0" i="1" u="none" strike="noStrike" kern="1200" cap="none" spc="0" normalizeH="0" baseline="30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dirty="0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9D4132A9-5940-24A3-6338-20B1AD3DC40B}"/>
              </a:ext>
            </a:extLst>
          </p:cNvPr>
          <p:cNvCxnSpPr>
            <a:cxnSpLocks/>
          </p:cNvCxnSpPr>
          <p:nvPr/>
        </p:nvCxnSpPr>
        <p:spPr>
          <a:xfrm>
            <a:off x="2954493" y="3379845"/>
            <a:ext cx="2975598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02525594-FCB1-6A88-91A1-C7052DBEB0E0}"/>
              </a:ext>
            </a:extLst>
          </p:cNvPr>
          <p:cNvCxnSpPr>
            <a:cxnSpLocks/>
          </p:cNvCxnSpPr>
          <p:nvPr/>
        </p:nvCxnSpPr>
        <p:spPr>
          <a:xfrm>
            <a:off x="6430196" y="3392135"/>
            <a:ext cx="2975598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54862B8-74A7-9C4D-88D0-2296AFC8D05A}"/>
              </a:ext>
            </a:extLst>
          </p:cNvPr>
          <p:cNvSpPr txBox="1"/>
          <p:nvPr/>
        </p:nvSpPr>
        <p:spPr>
          <a:xfrm>
            <a:off x="9881420" y="3047271"/>
            <a:ext cx="28084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0089186-61F7-427F-DB4F-44B0C65167CC}"/>
              </a:ext>
            </a:extLst>
          </p:cNvPr>
          <p:cNvSpPr txBox="1"/>
          <p:nvPr/>
        </p:nvSpPr>
        <p:spPr>
          <a:xfrm>
            <a:off x="498769" y="3625904"/>
            <a:ext cx="1119446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b="1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  <a:cs typeface="+mn-cs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cuyo efecto es “convertir”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en 1 cuando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baseline="-250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&gt; 0, y en -1 cuando    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baseline="-250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&lt; 0, sin alterar la estructura de matriz diagonal.</a:t>
            </a:r>
            <a:endParaRPr lang="es-ES" sz="2700" noProof="0" dirty="0">
              <a:latin typeface="Comic Sans MS" panose="030F0702030302020204" pitchFamily="66" charset="0"/>
            </a:endParaRPr>
          </a:p>
          <a:p>
            <a:pPr lvl="0">
              <a:defRPr/>
            </a:pP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292B2B0F-7354-11B8-CDD1-F6DF6CB0434B}"/>
              </a:ext>
            </a:extLst>
          </p:cNvPr>
          <p:cNvSpPr txBox="1"/>
          <p:nvPr/>
        </p:nvSpPr>
        <p:spPr>
          <a:xfrm>
            <a:off x="498769" y="4707665"/>
            <a:ext cx="11661269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b="1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  <a:cs typeface="+mn-cs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Por supuesto, para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obtener 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la matriz invertible  P  tal que  P</a:t>
            </a:r>
            <a:r>
              <a:rPr kumimoji="0" lang="es-ES" sz="2700" b="0" i="0" u="none" strike="noStrike" kern="1200" cap="none" spc="0" normalizeH="0" baseline="3000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T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AP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es matriz diagonal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con elementos diagonales en el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conjunto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{-1, 0, 1}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se procede como ya fue explicado, incluyendo ahora estas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operacio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-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nes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elementales que convierten elementos diagonales no nulos en </a:t>
            </a:r>
            <a:r>
              <a:rPr lang="es-ES" sz="2700" b="1" dirty="0">
                <a:solidFill>
                  <a:prstClr val="black"/>
                </a:solidFill>
                <a:latin typeface="Bahnschrift SemiLight SemiConde" panose="020B0502040204020203" pitchFamily="34" charset="0"/>
                <a:ea typeface="Yu Mincho Light" panose="020B0400000000000000" pitchFamily="18" charset="-128"/>
              </a:rPr>
              <a:t>±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1.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24570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C35AD-942E-1D98-7345-A1E782EE9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2C9EBF2-AD4E-C961-94B6-850A99736FC4}"/>
              </a:ext>
            </a:extLst>
          </p:cNvPr>
          <p:cNvSpPr txBox="1">
            <a:spLocks/>
          </p:cNvSpPr>
          <p:nvPr/>
        </p:nvSpPr>
        <p:spPr>
          <a:xfrm>
            <a:off x="507588" y="727966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- Un ejemplo. Para la matriz simétrica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67B1BBDC-0A56-7EAB-D0DC-11A2CCE3DB3E}"/>
              </a:ext>
            </a:extLst>
          </p:cNvPr>
          <p:cNvCxnSpPr/>
          <p:nvPr/>
        </p:nvCxnSpPr>
        <p:spPr>
          <a:xfrm>
            <a:off x="2199100" y="341906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B08E961-10D4-192E-C32E-96867ADC493E}"/>
              </a:ext>
            </a:extLst>
          </p:cNvPr>
          <p:cNvSpPr txBox="1"/>
          <p:nvPr/>
        </p:nvSpPr>
        <p:spPr>
          <a:xfrm>
            <a:off x="4164438" y="134318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-</a:t>
            </a:r>
            <a:r>
              <a:rPr lang="es-ES" sz="3200" dirty="0">
                <a:latin typeface="Comic Sans MS" panose="030F0702030302020204" pitchFamily="66" charset="0"/>
              </a:rPr>
              <a:t>1   2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2   2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AB7D1CCA-153D-7AEA-7823-EDA54AFEA49A}"/>
              </a:ext>
            </a:extLst>
          </p:cNvPr>
          <p:cNvSpPr/>
          <p:nvPr/>
        </p:nvSpPr>
        <p:spPr>
          <a:xfrm>
            <a:off x="4206092" y="1310018"/>
            <a:ext cx="70783" cy="109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2CB5BE36-E386-D7B2-D462-D750ACEA9123}"/>
              </a:ext>
            </a:extLst>
          </p:cNvPr>
          <p:cNvSpPr/>
          <p:nvPr/>
        </p:nvSpPr>
        <p:spPr>
          <a:xfrm>
            <a:off x="5311575" y="1289820"/>
            <a:ext cx="70783" cy="109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69E77F13-7796-5DDA-BF71-71328A24FEF4}"/>
              </a:ext>
            </a:extLst>
          </p:cNvPr>
          <p:cNvSpPr txBox="1"/>
          <p:nvPr/>
        </p:nvSpPr>
        <p:spPr>
          <a:xfrm>
            <a:off x="3357767" y="1671078"/>
            <a:ext cx="2545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/>
              <a:t>=                      : 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BF3DF385-9DF3-3022-32AA-24AE06FC5C11}"/>
              </a:ext>
            </a:extLst>
          </p:cNvPr>
          <p:cNvSpPr txBox="1"/>
          <p:nvPr/>
        </p:nvSpPr>
        <p:spPr>
          <a:xfrm>
            <a:off x="2130385" y="3006971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id="{2B78AA85-B069-2BC1-93E4-5E5A1AC8B939}"/>
              </a:ext>
            </a:extLst>
          </p:cNvPr>
          <p:cNvSpPr/>
          <p:nvPr/>
        </p:nvSpPr>
        <p:spPr>
          <a:xfrm>
            <a:off x="3204971" y="2834770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Cerrar corchete 38">
            <a:extLst>
              <a:ext uri="{FF2B5EF4-FFF2-40B4-BE49-F238E27FC236}">
                <a16:creationId xmlns:a16="http://schemas.microsoft.com/office/drawing/2014/main" id="{748B8A01-084C-493E-3FF6-B96653B99AA9}"/>
              </a:ext>
            </a:extLst>
          </p:cNvPr>
          <p:cNvSpPr/>
          <p:nvPr/>
        </p:nvSpPr>
        <p:spPr>
          <a:xfrm>
            <a:off x="4310454" y="2814572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A3FE50E-2D9E-92CC-7071-08A5825B4AD3}"/>
              </a:ext>
            </a:extLst>
          </p:cNvPr>
          <p:cNvSpPr txBox="1"/>
          <p:nvPr/>
        </p:nvSpPr>
        <p:spPr>
          <a:xfrm>
            <a:off x="4606765" y="301195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34E38813-41DC-A3E0-7199-626F9AA74B28}"/>
              </a:ext>
            </a:extLst>
          </p:cNvPr>
          <p:cNvCxnSpPr/>
          <p:nvPr/>
        </p:nvCxnSpPr>
        <p:spPr>
          <a:xfrm>
            <a:off x="4635250" y="341906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054A054C-4EB7-BBC6-BE98-0DCA1819478D}"/>
              </a:ext>
            </a:extLst>
          </p:cNvPr>
          <p:cNvSpPr txBox="1"/>
          <p:nvPr/>
        </p:nvSpPr>
        <p:spPr>
          <a:xfrm>
            <a:off x="5586783" y="2872269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0   6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716844DE-4ED5-BB18-FD23-6D8B009E4330}"/>
              </a:ext>
            </a:extLst>
          </p:cNvPr>
          <p:cNvSpPr/>
          <p:nvPr/>
        </p:nvSpPr>
        <p:spPr>
          <a:xfrm>
            <a:off x="5670618" y="284025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Cerrar corchete 43">
            <a:extLst>
              <a:ext uri="{FF2B5EF4-FFF2-40B4-BE49-F238E27FC236}">
                <a16:creationId xmlns:a16="http://schemas.microsoft.com/office/drawing/2014/main" id="{9530FEA3-DA8B-C5F6-E444-BD760C5AABA7}"/>
              </a:ext>
            </a:extLst>
          </p:cNvPr>
          <p:cNvSpPr/>
          <p:nvPr/>
        </p:nvSpPr>
        <p:spPr>
          <a:xfrm>
            <a:off x="6776101" y="282005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91C52FAB-9F85-B5FE-6C42-A369D2174C8B}"/>
              </a:ext>
            </a:extLst>
          </p:cNvPr>
          <p:cNvSpPr txBox="1"/>
          <p:nvPr/>
        </p:nvSpPr>
        <p:spPr>
          <a:xfrm>
            <a:off x="9843377" y="498886"/>
            <a:ext cx="247856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D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diagonal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con elementos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diagonales en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{-1, 0, 1} </a:t>
            </a:r>
            <a:endParaRPr lang="es-ES" sz="2400" dirty="0">
              <a:solidFill>
                <a:srgbClr val="7030A0"/>
              </a:solidFill>
            </a:endParaRPr>
          </a:p>
        </p:txBody>
      </p: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731534B8-34D3-953D-4A01-5CFA19E05E95}"/>
              </a:ext>
            </a:extLst>
          </p:cNvPr>
          <p:cNvSpPr/>
          <p:nvPr/>
        </p:nvSpPr>
        <p:spPr>
          <a:xfrm>
            <a:off x="827859" y="281174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085A38F1-F111-C150-8400-4DDBCED8C456}"/>
              </a:ext>
            </a:extLst>
          </p:cNvPr>
          <p:cNvSpPr/>
          <p:nvPr/>
        </p:nvSpPr>
        <p:spPr>
          <a:xfrm>
            <a:off x="1933342" y="279154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85D85CE4-E8AF-A8FB-1ECB-FD99B5E62A40}"/>
              </a:ext>
            </a:extLst>
          </p:cNvPr>
          <p:cNvSpPr txBox="1"/>
          <p:nvPr/>
        </p:nvSpPr>
        <p:spPr>
          <a:xfrm>
            <a:off x="1208" y="3128172"/>
            <a:ext cx="2443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546CD3FA-71BC-A374-6B06-B33E2504EE2A}"/>
              </a:ext>
            </a:extLst>
          </p:cNvPr>
          <p:cNvSpPr txBox="1"/>
          <p:nvPr/>
        </p:nvSpPr>
        <p:spPr>
          <a:xfrm>
            <a:off x="811657" y="2872269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3F787587-8611-9B60-1150-A672080BCE08}"/>
              </a:ext>
            </a:extLst>
          </p:cNvPr>
          <p:cNvSpPr txBox="1"/>
          <p:nvPr/>
        </p:nvSpPr>
        <p:spPr>
          <a:xfrm>
            <a:off x="3183407" y="2856889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0   6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FE254989-CF37-3364-7754-1BE4326E3951}"/>
              </a:ext>
            </a:extLst>
          </p:cNvPr>
          <p:cNvSpPr/>
          <p:nvPr/>
        </p:nvSpPr>
        <p:spPr>
          <a:xfrm>
            <a:off x="905640" y="3402140"/>
            <a:ext cx="496168" cy="498504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F5E8F99-B565-C360-1C4E-A2DECCC9D658}"/>
              </a:ext>
            </a:extLst>
          </p:cNvPr>
          <p:cNvSpPr txBox="1"/>
          <p:nvPr/>
        </p:nvSpPr>
        <p:spPr>
          <a:xfrm>
            <a:off x="8624194" y="4477924"/>
            <a:ext cx="2832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P</a:t>
            </a:r>
            <a:r>
              <a:rPr lang="es-ES" sz="28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invertible </a:t>
            </a:r>
            <a:endParaRPr lang="es-ES" sz="2800" dirty="0">
              <a:solidFill>
                <a:srgbClr val="0070C0"/>
              </a:solidFill>
            </a:endParaRPr>
          </a:p>
        </p:txBody>
      </p:sp>
      <p:sp>
        <p:nvSpPr>
          <p:cNvPr id="68" name="Flecha: a la derecha 67">
            <a:extLst>
              <a:ext uri="{FF2B5EF4-FFF2-40B4-BE49-F238E27FC236}">
                <a16:creationId xmlns:a16="http://schemas.microsoft.com/office/drawing/2014/main" id="{E6A9072E-F6CF-BE25-3BE9-707C80B29711}"/>
              </a:ext>
            </a:extLst>
          </p:cNvPr>
          <p:cNvSpPr/>
          <p:nvPr/>
        </p:nvSpPr>
        <p:spPr>
          <a:xfrm rot="5400000">
            <a:off x="9756126" y="5062828"/>
            <a:ext cx="734899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35550F47-59CA-8FDB-10FA-BC2105AA2C52}"/>
              </a:ext>
            </a:extLst>
          </p:cNvPr>
          <p:cNvSpPr txBox="1"/>
          <p:nvPr/>
        </p:nvSpPr>
        <p:spPr>
          <a:xfrm>
            <a:off x="8655054" y="5954353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P =</a:t>
            </a:r>
            <a:endParaRPr lang="es-ES" sz="2800" dirty="0">
              <a:solidFill>
                <a:srgbClr val="7030A0"/>
              </a:solidFill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86957D29-F0F3-1BD8-B938-8EDF0C9D894F}"/>
              </a:ext>
            </a:extLst>
          </p:cNvPr>
          <p:cNvSpPr txBox="1"/>
          <p:nvPr/>
        </p:nvSpPr>
        <p:spPr>
          <a:xfrm>
            <a:off x="9224993" y="567938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2/6</a:t>
            </a:r>
            <a:r>
              <a:rPr lang="es-ES" sz="32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1/2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1/6</a:t>
            </a:r>
            <a:r>
              <a:rPr lang="es-ES" sz="32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1/2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1" name="Cerrar corchete 70">
            <a:extLst>
              <a:ext uri="{FF2B5EF4-FFF2-40B4-BE49-F238E27FC236}">
                <a16:creationId xmlns:a16="http://schemas.microsoft.com/office/drawing/2014/main" id="{DB177002-F65E-76BD-4CBD-D4A5A0601154}"/>
              </a:ext>
            </a:extLst>
          </p:cNvPr>
          <p:cNvSpPr/>
          <p:nvPr/>
        </p:nvSpPr>
        <p:spPr>
          <a:xfrm>
            <a:off x="11040885" y="5679384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27690589-3ADD-EE0D-871D-E2FB121D0A04}"/>
              </a:ext>
            </a:extLst>
          </p:cNvPr>
          <p:cNvSpPr/>
          <p:nvPr/>
        </p:nvSpPr>
        <p:spPr>
          <a:xfrm>
            <a:off x="9345960" y="5665802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ED8C9AD-F2DE-B841-CEC7-1E6E149FC9E9}"/>
              </a:ext>
            </a:extLst>
          </p:cNvPr>
          <p:cNvSpPr txBox="1"/>
          <p:nvPr/>
        </p:nvSpPr>
        <p:spPr>
          <a:xfrm>
            <a:off x="6881636" y="2952760"/>
            <a:ext cx="2185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(1/6</a:t>
            </a:r>
            <a:r>
              <a:rPr lang="es-ES" sz="20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1230FD27-E464-9BB9-FA1B-E7AA8FB8A482}"/>
              </a:ext>
            </a:extLst>
          </p:cNvPr>
          <p:cNvCxnSpPr>
            <a:cxnSpLocks/>
          </p:cNvCxnSpPr>
          <p:nvPr/>
        </p:nvCxnSpPr>
        <p:spPr>
          <a:xfrm>
            <a:off x="7027560" y="3412063"/>
            <a:ext cx="972915" cy="7005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 4">
            <a:extLst>
              <a:ext uri="{FF2B5EF4-FFF2-40B4-BE49-F238E27FC236}">
                <a16:creationId xmlns:a16="http://schemas.microsoft.com/office/drawing/2014/main" id="{5C7628F9-E1E6-2DD1-60CC-7CDA1A400CDF}"/>
              </a:ext>
            </a:extLst>
          </p:cNvPr>
          <p:cNvSpPr/>
          <p:nvPr/>
        </p:nvSpPr>
        <p:spPr>
          <a:xfrm>
            <a:off x="6365708" y="3478506"/>
            <a:ext cx="410393" cy="3922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647A235-EA89-AA43-DFC5-26FC2E67AAB8}"/>
              </a:ext>
            </a:extLst>
          </p:cNvPr>
          <p:cNvSpPr txBox="1"/>
          <p:nvPr/>
        </p:nvSpPr>
        <p:spPr>
          <a:xfrm>
            <a:off x="8029533" y="2843262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0   6</a:t>
            </a:r>
            <a:r>
              <a:rPr lang="es-ES" sz="32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E9701CBB-190B-17BC-250D-80CB536B40F9}"/>
              </a:ext>
            </a:extLst>
          </p:cNvPr>
          <p:cNvSpPr/>
          <p:nvPr/>
        </p:nvSpPr>
        <p:spPr>
          <a:xfrm>
            <a:off x="8097148" y="2807470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C6A50A97-70F0-60E1-2650-D2AE9E391C94}"/>
              </a:ext>
            </a:extLst>
          </p:cNvPr>
          <p:cNvSpPr/>
          <p:nvPr/>
        </p:nvSpPr>
        <p:spPr>
          <a:xfrm>
            <a:off x="9495459" y="2807470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EFA6D3BB-B2FE-BCC8-6E14-799790EEEBCC}"/>
              </a:ext>
            </a:extLst>
          </p:cNvPr>
          <p:cNvCxnSpPr>
            <a:cxnSpLocks/>
          </p:cNvCxnSpPr>
          <p:nvPr/>
        </p:nvCxnSpPr>
        <p:spPr>
          <a:xfrm>
            <a:off x="9755396" y="3415565"/>
            <a:ext cx="972915" cy="7005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BB9C13EC-6B5D-2D08-B248-400224493BEA}"/>
              </a:ext>
            </a:extLst>
          </p:cNvPr>
          <p:cNvSpPr txBox="1"/>
          <p:nvPr/>
        </p:nvSpPr>
        <p:spPr>
          <a:xfrm>
            <a:off x="9601400" y="2986105"/>
            <a:ext cx="2185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(1/6</a:t>
            </a:r>
            <a:r>
              <a:rPr lang="es-ES" sz="20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C011CD43-1F73-F9AF-9223-7C87254993F2}"/>
              </a:ext>
            </a:extLst>
          </p:cNvPr>
          <p:cNvSpPr/>
          <p:nvPr/>
        </p:nvSpPr>
        <p:spPr>
          <a:xfrm>
            <a:off x="10875921" y="2785192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373E321-B87A-7AF0-B48D-418120FEFBD8}"/>
              </a:ext>
            </a:extLst>
          </p:cNvPr>
          <p:cNvSpPr txBox="1"/>
          <p:nvPr/>
        </p:nvSpPr>
        <p:spPr>
          <a:xfrm>
            <a:off x="10780218" y="2766872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-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 0  1</a:t>
            </a:r>
            <a:endParaRPr lang="es-ES" sz="3200" baseline="30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E579A3B9-ED9A-3124-D034-20998DF1592E}"/>
              </a:ext>
            </a:extLst>
          </p:cNvPr>
          <p:cNvSpPr/>
          <p:nvPr/>
        </p:nvSpPr>
        <p:spPr>
          <a:xfrm>
            <a:off x="11838796" y="2799260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Flecha: hacia arriba 21">
            <a:extLst>
              <a:ext uri="{FF2B5EF4-FFF2-40B4-BE49-F238E27FC236}">
                <a16:creationId xmlns:a16="http://schemas.microsoft.com/office/drawing/2014/main" id="{F44E3DD6-6FD2-61FF-F96B-9EF11F6FE189}"/>
              </a:ext>
            </a:extLst>
          </p:cNvPr>
          <p:cNvSpPr/>
          <p:nvPr/>
        </p:nvSpPr>
        <p:spPr>
          <a:xfrm rot="10800000">
            <a:off x="11138771" y="2130102"/>
            <a:ext cx="484632" cy="595871"/>
          </a:xfrm>
          <a:prstGeom prst="up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42A61BBA-4813-4080-A19A-A8D64CA7F496}"/>
              </a:ext>
            </a:extLst>
          </p:cNvPr>
          <p:cNvCxnSpPr/>
          <p:nvPr/>
        </p:nvCxnSpPr>
        <p:spPr>
          <a:xfrm>
            <a:off x="2504816" y="483416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uadroTexto 59">
            <a:extLst>
              <a:ext uri="{FF2B5EF4-FFF2-40B4-BE49-F238E27FC236}">
                <a16:creationId xmlns:a16="http://schemas.microsoft.com/office/drawing/2014/main" id="{78B28C44-5E1D-DF57-8060-660DF116FB36}"/>
              </a:ext>
            </a:extLst>
          </p:cNvPr>
          <p:cNvSpPr txBox="1"/>
          <p:nvPr/>
        </p:nvSpPr>
        <p:spPr>
          <a:xfrm>
            <a:off x="2436101" y="442207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67" name="Abrir corchete 66">
            <a:extLst>
              <a:ext uri="{FF2B5EF4-FFF2-40B4-BE49-F238E27FC236}">
                <a16:creationId xmlns:a16="http://schemas.microsoft.com/office/drawing/2014/main" id="{8426B859-A6E4-A6A3-D6E5-CDB278721FF9}"/>
              </a:ext>
            </a:extLst>
          </p:cNvPr>
          <p:cNvSpPr/>
          <p:nvPr/>
        </p:nvSpPr>
        <p:spPr>
          <a:xfrm>
            <a:off x="3510687" y="4249871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Cerrar corchete 73">
            <a:extLst>
              <a:ext uri="{FF2B5EF4-FFF2-40B4-BE49-F238E27FC236}">
                <a16:creationId xmlns:a16="http://schemas.microsoft.com/office/drawing/2014/main" id="{541A484A-8455-F709-A493-E43FBDC3CCFD}"/>
              </a:ext>
            </a:extLst>
          </p:cNvPr>
          <p:cNvSpPr/>
          <p:nvPr/>
        </p:nvSpPr>
        <p:spPr>
          <a:xfrm>
            <a:off x="4616170" y="422967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5" name="Abrir corchete 74">
            <a:extLst>
              <a:ext uri="{FF2B5EF4-FFF2-40B4-BE49-F238E27FC236}">
                <a16:creationId xmlns:a16="http://schemas.microsoft.com/office/drawing/2014/main" id="{DB77DE69-DB99-C99E-8688-10A1CF5429B4}"/>
              </a:ext>
            </a:extLst>
          </p:cNvPr>
          <p:cNvSpPr/>
          <p:nvPr/>
        </p:nvSpPr>
        <p:spPr>
          <a:xfrm>
            <a:off x="1334140" y="422637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6" name="Cerrar corchete 75">
            <a:extLst>
              <a:ext uri="{FF2B5EF4-FFF2-40B4-BE49-F238E27FC236}">
                <a16:creationId xmlns:a16="http://schemas.microsoft.com/office/drawing/2014/main" id="{DD454A32-E8F6-E5B1-E1CD-501DF8FD780F}"/>
              </a:ext>
            </a:extLst>
          </p:cNvPr>
          <p:cNvSpPr/>
          <p:nvPr/>
        </p:nvSpPr>
        <p:spPr>
          <a:xfrm>
            <a:off x="2309841" y="420029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4CCD2D4B-8C8F-ABFC-0E27-A53824C00FDC}"/>
              </a:ext>
            </a:extLst>
          </p:cNvPr>
          <p:cNvSpPr txBox="1"/>
          <p:nvPr/>
        </p:nvSpPr>
        <p:spPr>
          <a:xfrm>
            <a:off x="4637621" y="4392963"/>
            <a:ext cx="2185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(1/6</a:t>
            </a:r>
            <a:r>
              <a:rPr lang="es-ES" sz="20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78" name="Conector recto de flecha 77">
            <a:extLst>
              <a:ext uri="{FF2B5EF4-FFF2-40B4-BE49-F238E27FC236}">
                <a16:creationId xmlns:a16="http://schemas.microsoft.com/office/drawing/2014/main" id="{04BD71C6-3D19-070F-558F-2B5FF5FC2E27}"/>
              </a:ext>
            </a:extLst>
          </p:cNvPr>
          <p:cNvCxnSpPr>
            <a:cxnSpLocks/>
          </p:cNvCxnSpPr>
          <p:nvPr/>
        </p:nvCxnSpPr>
        <p:spPr>
          <a:xfrm>
            <a:off x="4798678" y="4826431"/>
            <a:ext cx="972915" cy="7005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Abrir corchete 78">
            <a:extLst>
              <a:ext uri="{FF2B5EF4-FFF2-40B4-BE49-F238E27FC236}">
                <a16:creationId xmlns:a16="http://schemas.microsoft.com/office/drawing/2014/main" id="{FD37AD76-8521-01B7-F3E1-0BC235EABC93}"/>
              </a:ext>
            </a:extLst>
          </p:cNvPr>
          <p:cNvSpPr/>
          <p:nvPr/>
        </p:nvSpPr>
        <p:spPr>
          <a:xfrm>
            <a:off x="5868266" y="422183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0" name="Cerrar corchete 79">
            <a:extLst>
              <a:ext uri="{FF2B5EF4-FFF2-40B4-BE49-F238E27FC236}">
                <a16:creationId xmlns:a16="http://schemas.microsoft.com/office/drawing/2014/main" id="{FD10C254-4C65-FAB2-41E7-A2A39B3E4447}"/>
              </a:ext>
            </a:extLst>
          </p:cNvPr>
          <p:cNvSpPr/>
          <p:nvPr/>
        </p:nvSpPr>
        <p:spPr>
          <a:xfrm>
            <a:off x="8572863" y="425164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484E6E05-DBA1-B50C-D777-BFD737296807}"/>
              </a:ext>
            </a:extLst>
          </p:cNvPr>
          <p:cNvSpPr txBox="1"/>
          <p:nvPr/>
        </p:nvSpPr>
        <p:spPr>
          <a:xfrm>
            <a:off x="1278663" y="4222100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6085C01E-A2BD-8EFA-26A7-E99F2F8C62D3}"/>
              </a:ext>
            </a:extLst>
          </p:cNvPr>
          <p:cNvSpPr txBox="1"/>
          <p:nvPr/>
        </p:nvSpPr>
        <p:spPr>
          <a:xfrm>
            <a:off x="3495981" y="424116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8F3A7C25-05CF-A1B2-563A-8CB6E6B10D80}"/>
              </a:ext>
            </a:extLst>
          </p:cNvPr>
          <p:cNvSpPr txBox="1"/>
          <p:nvPr/>
        </p:nvSpPr>
        <p:spPr>
          <a:xfrm>
            <a:off x="5903657" y="4229673"/>
            <a:ext cx="3285945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2/6</a:t>
            </a:r>
            <a:r>
              <a:rPr lang="es-ES" sz="32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1/6</a:t>
            </a:r>
            <a:r>
              <a:rPr lang="es-ES" sz="32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36C82887-B155-992C-9298-5D5DF340575E}"/>
              </a:ext>
            </a:extLst>
          </p:cNvPr>
          <p:cNvSpPr txBox="1"/>
          <p:nvPr/>
        </p:nvSpPr>
        <p:spPr>
          <a:xfrm>
            <a:off x="479211" y="4513299"/>
            <a:ext cx="2585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AC5EA5C1-4C48-CB25-B61B-17CBF874F4D3}"/>
              </a:ext>
            </a:extLst>
          </p:cNvPr>
          <p:cNvSpPr txBox="1"/>
          <p:nvPr/>
        </p:nvSpPr>
        <p:spPr>
          <a:xfrm>
            <a:off x="6019060" y="1524498"/>
            <a:ext cx="1725152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(matriz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diagonal)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7030A0"/>
              </a:solidFill>
            </a:endParaRPr>
          </a:p>
        </p:txBody>
      </p:sp>
      <p:cxnSp>
        <p:nvCxnSpPr>
          <p:cNvPr id="87" name="Conector recto de flecha 86">
            <a:extLst>
              <a:ext uri="{FF2B5EF4-FFF2-40B4-BE49-F238E27FC236}">
                <a16:creationId xmlns:a16="http://schemas.microsoft.com/office/drawing/2014/main" id="{0EFF268C-FA2F-A1E0-AE26-B814124C0708}"/>
              </a:ext>
            </a:extLst>
          </p:cNvPr>
          <p:cNvCxnSpPr/>
          <p:nvPr/>
        </p:nvCxnSpPr>
        <p:spPr>
          <a:xfrm flipH="1">
            <a:off x="6489621" y="2437361"/>
            <a:ext cx="259357" cy="475281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Marcador de contenido 2">
            <a:extLst>
              <a:ext uri="{FF2B5EF4-FFF2-40B4-BE49-F238E27FC236}">
                <a16:creationId xmlns:a16="http://schemas.microsoft.com/office/drawing/2014/main" id="{2DB101F7-7B41-0600-AD66-FFC0F8EE8A54}"/>
              </a:ext>
            </a:extLst>
          </p:cNvPr>
          <p:cNvSpPr txBox="1">
            <a:spLocks/>
          </p:cNvSpPr>
          <p:nvPr/>
        </p:nvSpPr>
        <p:spPr>
          <a:xfrm>
            <a:off x="2811016" y="5991732"/>
            <a:ext cx="4599004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Y se cumple: 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P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A P = D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90" name="Conector recto de flecha 89">
            <a:extLst>
              <a:ext uri="{FF2B5EF4-FFF2-40B4-BE49-F238E27FC236}">
                <a16:creationId xmlns:a16="http://schemas.microsoft.com/office/drawing/2014/main" id="{C3C07EA7-2819-E4E7-28AB-898DB01E6472}"/>
              </a:ext>
            </a:extLst>
          </p:cNvPr>
          <p:cNvCxnSpPr/>
          <p:nvPr/>
        </p:nvCxnSpPr>
        <p:spPr>
          <a:xfrm flipH="1">
            <a:off x="7224765" y="6211202"/>
            <a:ext cx="1225899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2285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 animBg="1"/>
      <p:bldP spid="39" grpId="0" animBg="1"/>
      <p:bldP spid="40" grpId="0"/>
      <p:bldP spid="42" grpId="0"/>
      <p:bldP spid="43" grpId="0" animBg="1"/>
      <p:bldP spid="44" grpId="0" animBg="1"/>
      <p:bldP spid="45" grpId="0"/>
      <p:bldP spid="46" grpId="0" animBg="1"/>
      <p:bldP spid="47" grpId="0" animBg="1"/>
      <p:bldP spid="48" grpId="0"/>
      <p:bldP spid="49" grpId="0"/>
      <p:bldP spid="50" grpId="0"/>
      <p:bldP spid="51" grpId="0" animBg="1"/>
      <p:bldP spid="61" grpId="0"/>
      <p:bldP spid="68" grpId="0" animBg="1"/>
      <p:bldP spid="69" grpId="0"/>
      <p:bldP spid="70" grpId="0"/>
      <p:bldP spid="71" grpId="0" animBg="1"/>
      <p:bldP spid="72" grpId="0" animBg="1"/>
      <p:bldP spid="3" grpId="0"/>
      <p:bldP spid="5" grpId="0" animBg="1"/>
      <p:bldP spid="10" grpId="0"/>
      <p:bldP spid="14" grpId="0" animBg="1"/>
      <p:bldP spid="15" grpId="0" animBg="1"/>
      <p:bldP spid="18" grpId="0"/>
      <p:bldP spid="19" grpId="0" animBg="1"/>
      <p:bldP spid="20" grpId="0"/>
      <p:bldP spid="21" grpId="0" animBg="1"/>
      <p:bldP spid="22" grpId="0" animBg="1"/>
      <p:bldP spid="60" grpId="0"/>
      <p:bldP spid="67" grpId="0" animBg="1"/>
      <p:bldP spid="74" grpId="0" animBg="1"/>
      <p:bldP spid="75" grpId="0" animBg="1"/>
      <p:bldP spid="76" grpId="0" animBg="1"/>
      <p:bldP spid="77" grpId="0"/>
      <p:bldP spid="79" grpId="0" animBg="1"/>
      <p:bldP spid="80" grpId="0" animBg="1"/>
      <p:bldP spid="81" grpId="0"/>
      <p:bldP spid="82" grpId="0"/>
      <p:bldP spid="83" grpId="0"/>
      <p:bldP spid="84" grpId="0"/>
      <p:bldP spid="85" grpId="0"/>
      <p:bldP spid="8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Los objetivos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633161" y="2610274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●Recordar muy brevemente algunos conceptos que se precisan para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aplicar dicho procedimiento de </a:t>
            </a:r>
            <a:r>
              <a:rPr lang="es-ES" sz="2700" dirty="0" err="1">
                <a:latin typeface="Comic Sans MS" panose="030F0702030302020204" pitchFamily="66" charset="0"/>
              </a:rPr>
              <a:t>diagonalización</a:t>
            </a:r>
            <a:r>
              <a:rPr lang="es-ES" sz="2700" dirty="0">
                <a:latin typeface="Comic Sans MS" panose="030F0702030302020204" pitchFamily="66" charset="0"/>
              </a:rPr>
              <a:t>: 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9BA1B0-BEBC-F428-B6DC-68505899BA80}"/>
              </a:ext>
            </a:extLst>
          </p:cNvPr>
          <p:cNvSpPr txBox="1">
            <a:spLocks/>
          </p:cNvSpPr>
          <p:nvPr/>
        </p:nvSpPr>
        <p:spPr>
          <a:xfrm>
            <a:off x="785562" y="3573993"/>
            <a:ext cx="10515600" cy="651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▫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operaciones elementales de fila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i="1" dirty="0">
                <a:latin typeface="Comic Sans MS" panose="030F0702030302020204" pitchFamily="66" charset="0"/>
              </a:rPr>
              <a:t>y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de columna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.);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633162" y="1504149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●Dar el resultado principal sobre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diagonalización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por congruencia 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de una matriz real simétrica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C99BA1B0-BEBC-F428-B6DC-68505899BA80}"/>
              </a:ext>
            </a:extLst>
          </p:cNvPr>
          <p:cNvSpPr txBox="1">
            <a:spLocks/>
          </p:cNvSpPr>
          <p:nvPr/>
        </p:nvSpPr>
        <p:spPr>
          <a:xfrm>
            <a:off x="785562" y="4011250"/>
            <a:ext cx="10515600" cy="651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▫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escalonada por filas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i="1" dirty="0">
                <a:latin typeface="Comic Sans MS" panose="030F0702030302020204" pitchFamily="66" charset="0"/>
              </a:rPr>
              <a:t>y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método de Gauss.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633161" y="4550875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●Describir de forma operativa el procedimiento de </a:t>
            </a:r>
            <a:r>
              <a:rPr lang="es-ES" sz="2700" dirty="0" err="1">
                <a:latin typeface="Comic Sans MS" panose="030F0702030302020204" pitchFamily="66" charset="0"/>
              </a:rPr>
              <a:t>diagonalización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por congruencia.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633160" y="5626819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●Ver como este procedimiento permite saber si una matriz simétrica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>
                <a:latin typeface="Comic Sans MS" panose="030F0702030302020204" pitchFamily="66" charset="0"/>
              </a:rPr>
              <a:t>es definida, semidefinida o indefinida.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01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12" grpId="0"/>
      <p:bldP spid="8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73DBB-20B6-8834-71A7-F8A328951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9A658F8E-3BFF-3821-94F3-3FFE6D7B78F9}"/>
              </a:ext>
            </a:extLst>
          </p:cNvPr>
          <p:cNvSpPr txBox="1">
            <a:spLocks/>
          </p:cNvSpPr>
          <p:nvPr/>
        </p:nvSpPr>
        <p:spPr>
          <a:xfrm>
            <a:off x="281354" y="201561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resultado principal </a:t>
            </a:r>
            <a:r>
              <a:rPr lang="es-ES" b="1" i="1" dirty="0">
                <a:solidFill>
                  <a:srgbClr val="7030A0"/>
                </a:solidFill>
              </a:rPr>
              <a:t>(comentario)</a:t>
            </a:r>
          </a:p>
        </p:txBody>
      </p:sp>
      <p:sp>
        <p:nvSpPr>
          <p:cNvPr id="4" name="Marcador de contenido 7">
            <a:extLst>
              <a:ext uri="{FF2B5EF4-FFF2-40B4-BE49-F238E27FC236}">
                <a16:creationId xmlns:a16="http://schemas.microsoft.com/office/drawing/2014/main" id="{1133636C-7899-705E-1CDF-DCB343A2F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1380599"/>
            <a:ext cx="12060492" cy="2048401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es-ES" dirty="0">
                <a:latin typeface="Comic Sans MS" panose="030F0702030302020204" pitchFamily="66" charset="0"/>
              </a:rPr>
              <a:t>● </a:t>
            </a:r>
            <a:r>
              <a:rPr lang="es-ES" b="1" u="sng" dirty="0">
                <a:latin typeface="Comic Sans MS" panose="030F0702030302020204" pitchFamily="66" charset="0"/>
              </a:rPr>
              <a:t>Observación</a:t>
            </a:r>
            <a:r>
              <a:rPr lang="es-ES" dirty="0">
                <a:latin typeface="Comic Sans MS" panose="030F0702030302020204" pitchFamily="66" charset="0"/>
              </a:rPr>
              <a:t>.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Para una matriz simétrica dada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pueden </a:t>
            </a:r>
          </a:p>
          <a:p>
            <a:pPr marL="0" lv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encontrarse muchos pares de matrices, una invertible y la otra </a:t>
            </a:r>
          </a:p>
          <a:p>
            <a:pPr marL="0" lv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diagonal, que puedan utilizarse para la diagonalización por congruencia</a:t>
            </a:r>
          </a:p>
          <a:p>
            <a:pPr marL="0" lv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de A. </a:t>
            </a:r>
          </a:p>
        </p:txBody>
      </p:sp>
      <p:sp>
        <p:nvSpPr>
          <p:cNvPr id="5" name="Marcador de contenido 7">
            <a:extLst>
              <a:ext uri="{FF2B5EF4-FFF2-40B4-BE49-F238E27FC236}">
                <a16:creationId xmlns:a16="http://schemas.microsoft.com/office/drawing/2014/main" id="{1FC5DFD8-EA24-5DDB-ED8B-F8BFADE6995C}"/>
              </a:ext>
            </a:extLst>
          </p:cNvPr>
          <p:cNvSpPr txBox="1">
            <a:spLocks/>
          </p:cNvSpPr>
          <p:nvPr/>
        </p:nvSpPr>
        <p:spPr>
          <a:xfrm>
            <a:off x="812296" y="4362647"/>
            <a:ext cx="12060492" cy="1598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dirty="0">
                <a:latin typeface="Comic Sans MS" panose="030F0702030302020204" pitchFamily="66" charset="0"/>
              </a:rPr>
              <a:t>  ▫ </a:t>
            </a:r>
            <a:r>
              <a:rPr lang="es-ES" sz="2700" dirty="0">
                <a:latin typeface="Comic Sans MS" panose="030F0702030302020204" pitchFamily="66" charset="0"/>
              </a:rPr>
              <a:t>D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  y  D</a:t>
            </a:r>
            <a:r>
              <a:rPr lang="es-ES" sz="2700" baseline="-25000" dirty="0">
                <a:latin typeface="Comic Sans MS" panose="030F0702030302020204" pitchFamily="66" charset="0"/>
              </a:rPr>
              <a:t>2  </a:t>
            </a:r>
            <a:r>
              <a:rPr lang="es-ES" sz="2700" dirty="0">
                <a:latin typeface="Comic Sans MS" panose="030F0702030302020204" pitchFamily="66" charset="0"/>
              </a:rPr>
              <a:t>tienen el mismo número de elementos diagonales  &gt; 0;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latin typeface="Comic Sans MS" panose="030F0702030302020204" pitchFamily="66" charset="0"/>
              </a:rPr>
              <a:t>▫ </a:t>
            </a:r>
            <a:r>
              <a:rPr lang="es-ES" sz="2700" dirty="0">
                <a:latin typeface="Comic Sans MS" panose="030F0702030302020204" pitchFamily="66" charset="0"/>
              </a:rPr>
              <a:t>D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  y  D</a:t>
            </a:r>
            <a:r>
              <a:rPr lang="es-ES" sz="2700" baseline="-25000" dirty="0">
                <a:latin typeface="Comic Sans MS" panose="030F0702030302020204" pitchFamily="66" charset="0"/>
              </a:rPr>
              <a:t>2  </a:t>
            </a:r>
            <a:r>
              <a:rPr lang="es-ES" sz="2700" dirty="0">
                <a:latin typeface="Comic Sans MS" panose="030F0702030302020204" pitchFamily="66" charset="0"/>
              </a:rPr>
              <a:t>tienen el mismo número de elementos diagonales  &lt; 0;     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latin typeface="Comic Sans MS" panose="030F0702030302020204" pitchFamily="66" charset="0"/>
              </a:rPr>
              <a:t>▫ </a:t>
            </a:r>
            <a:r>
              <a:rPr lang="es-ES" sz="2700" dirty="0">
                <a:latin typeface="Comic Sans MS" panose="030F0702030302020204" pitchFamily="66" charset="0"/>
              </a:rPr>
              <a:t>D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  y  D</a:t>
            </a:r>
            <a:r>
              <a:rPr lang="es-ES" sz="2700" baseline="-25000" dirty="0">
                <a:latin typeface="Comic Sans MS" panose="030F0702030302020204" pitchFamily="66" charset="0"/>
              </a:rPr>
              <a:t>2  </a:t>
            </a:r>
            <a:r>
              <a:rPr lang="es-ES" sz="2700" dirty="0">
                <a:latin typeface="Comic Sans MS" panose="030F0702030302020204" pitchFamily="66" charset="0"/>
              </a:rPr>
              <a:t>tienen el mismo número de elementos diagonales  = 0.</a:t>
            </a:r>
          </a:p>
        </p:txBody>
      </p:sp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4039215E-5835-9F59-7AC7-6438DB0B63F8}"/>
              </a:ext>
            </a:extLst>
          </p:cNvPr>
          <p:cNvSpPr txBox="1">
            <a:spLocks/>
          </p:cNvSpPr>
          <p:nvPr/>
        </p:nvSpPr>
        <p:spPr>
          <a:xfrm>
            <a:off x="582562" y="5961222"/>
            <a:ext cx="10515600" cy="612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Este resultado se conoce como 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ley de inercia de Sylvester.</a:t>
            </a:r>
            <a:endParaRPr lang="es-ES" sz="2700" i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Marcador de contenido 7">
            <a:extLst>
              <a:ext uri="{FF2B5EF4-FFF2-40B4-BE49-F238E27FC236}">
                <a16:creationId xmlns:a16="http://schemas.microsoft.com/office/drawing/2014/main" id="{E1CE4D8C-68FF-5E78-BAF9-2A121B80C237}"/>
              </a:ext>
            </a:extLst>
          </p:cNvPr>
          <p:cNvSpPr txBox="1">
            <a:spLocks/>
          </p:cNvSpPr>
          <p:nvPr/>
        </p:nvSpPr>
        <p:spPr>
          <a:xfrm>
            <a:off x="594000" y="2872800"/>
            <a:ext cx="12060492" cy="18837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      Si P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P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 son dos matrices invertibles y  D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 y D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 son dos matrices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diagonales tales que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(P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= D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y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(P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= D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>
                <a:latin typeface="Comic Sans MS" panose="030F0702030302020204" pitchFamily="66" charset="0"/>
              </a:rPr>
              <a:t>se puede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demostrar que:</a:t>
            </a:r>
          </a:p>
        </p:txBody>
      </p:sp>
    </p:spTree>
    <p:extLst>
      <p:ext uri="{BB962C8B-B14F-4D97-AF65-F5344CB8AC3E}">
        <p14:creationId xmlns:p14="http://schemas.microsoft.com/office/powerpoint/2010/main" val="150129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A3168-F51E-8535-B4CF-ED5877F93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CD74BC5-A37B-734F-882C-CC7D3F0CFFAD}"/>
              </a:ext>
            </a:extLst>
          </p:cNvPr>
          <p:cNvSpPr txBox="1">
            <a:spLocks/>
          </p:cNvSpPr>
          <p:nvPr/>
        </p:nvSpPr>
        <p:spPr>
          <a:xfrm>
            <a:off x="281354" y="198219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Una aplicación</a:t>
            </a:r>
          </a:p>
        </p:txBody>
      </p:sp>
      <p:sp>
        <p:nvSpPr>
          <p:cNvPr id="14" name="Marcador de contenido 7">
            <a:extLst>
              <a:ext uri="{FF2B5EF4-FFF2-40B4-BE49-F238E27FC236}">
                <a16:creationId xmlns:a16="http://schemas.microsoft.com/office/drawing/2014/main" id="{0E676B49-754D-92EC-4EAC-454B263B3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1299383"/>
            <a:ext cx="12060492" cy="2277001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  <a:defRPr/>
            </a:pPr>
            <a:r>
              <a:rPr lang="es-ES" dirty="0">
                <a:latin typeface="Comic Sans MS" panose="030F0702030302020204" pitchFamily="66" charset="0"/>
              </a:rPr>
              <a:t>● </a:t>
            </a:r>
            <a:r>
              <a:rPr lang="es-ES" sz="2900" dirty="0">
                <a:latin typeface="Comic Sans MS" panose="030F0702030302020204" pitchFamily="66" charset="0"/>
              </a:rPr>
              <a:t>En diversos contextos matemáticos es interesante saber si una matriz </a:t>
            </a:r>
          </a:p>
          <a:p>
            <a:pPr marL="0" lvl="0" indent="0">
              <a:buNone/>
              <a:defRPr/>
            </a:pPr>
            <a:r>
              <a:rPr lang="es-ES" sz="2900" dirty="0">
                <a:latin typeface="Comic Sans MS" panose="030F0702030302020204" pitchFamily="66" charset="0"/>
              </a:rPr>
              <a:t>   simétrica dada es </a:t>
            </a:r>
            <a:r>
              <a:rPr lang="es-ES" sz="2900" i="1" dirty="0">
                <a:solidFill>
                  <a:srgbClr val="0070C0"/>
                </a:solidFill>
                <a:latin typeface="Comic Sans MS" panose="030F0702030302020204" pitchFamily="66" charset="0"/>
              </a:rPr>
              <a:t>definida positiva, definida negativa, semidefinida </a:t>
            </a:r>
          </a:p>
          <a:p>
            <a:pPr marL="0" lvl="0" indent="0">
              <a:buNone/>
              <a:defRPr/>
            </a:pPr>
            <a:r>
              <a:rPr lang="es-ES" sz="29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positiva, semidefinida negativa</a:t>
            </a:r>
            <a:r>
              <a:rPr lang="es-ES" sz="2900" dirty="0">
                <a:latin typeface="Comic Sans MS" panose="030F0702030302020204" pitchFamily="66" charset="0"/>
              </a:rPr>
              <a:t>, o no entra en ninguna de estas cuatro</a:t>
            </a:r>
          </a:p>
          <a:p>
            <a:pPr marL="0" lvl="0" indent="0">
              <a:buNone/>
              <a:defRPr/>
            </a:pPr>
            <a:r>
              <a:rPr lang="es-ES" sz="2900" dirty="0">
                <a:latin typeface="Comic Sans MS" panose="030F0702030302020204" pitchFamily="66" charset="0"/>
              </a:rPr>
              <a:t>   categorías. A modo de ejemplo, estos conceptos son muy importantes  </a:t>
            </a:r>
          </a:p>
          <a:p>
            <a:pPr marL="0" lvl="0" indent="0">
              <a:buNone/>
              <a:defRPr/>
            </a:pPr>
            <a:r>
              <a:rPr lang="es-ES" sz="2900" dirty="0">
                <a:latin typeface="Comic Sans MS" panose="030F0702030302020204" pitchFamily="66" charset="0"/>
              </a:rPr>
              <a:t>   en el estudio de </a:t>
            </a:r>
            <a:r>
              <a:rPr lang="es-ES" sz="2900" i="1" dirty="0">
                <a:latin typeface="Comic Sans MS" panose="030F0702030302020204" pitchFamily="66" charset="0"/>
              </a:rPr>
              <a:t>extremos locales de funciones del tipo f : R</a:t>
            </a:r>
            <a:r>
              <a:rPr lang="es-ES" sz="2900" i="1" baseline="30000" dirty="0">
                <a:latin typeface="Comic Sans MS" panose="030F0702030302020204" pitchFamily="66" charset="0"/>
              </a:rPr>
              <a:t>n</a:t>
            </a:r>
            <a:r>
              <a:rPr lang="es-ES" sz="2900" i="1" dirty="0">
                <a:latin typeface="Comic Sans MS" panose="030F0702030302020204" pitchFamily="66" charset="0"/>
              </a:rPr>
              <a:t>           R.</a:t>
            </a: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3C504849-391E-CAD7-D5B4-7FC6A8DF199A}"/>
              </a:ext>
            </a:extLst>
          </p:cNvPr>
          <p:cNvCxnSpPr>
            <a:cxnSpLocks/>
          </p:cNvCxnSpPr>
          <p:nvPr/>
        </p:nvCxnSpPr>
        <p:spPr>
          <a:xfrm>
            <a:off x="10390192" y="3303908"/>
            <a:ext cx="972915" cy="700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arcador de contenido 7">
            <a:extLst>
              <a:ext uri="{FF2B5EF4-FFF2-40B4-BE49-F238E27FC236}">
                <a16:creationId xmlns:a16="http://schemas.microsoft.com/office/drawing/2014/main" id="{8AC5426E-089D-C57E-4432-65ED9BBBE078}"/>
              </a:ext>
            </a:extLst>
          </p:cNvPr>
          <p:cNvSpPr txBox="1">
            <a:spLocks/>
          </p:cNvSpPr>
          <p:nvPr/>
        </p:nvSpPr>
        <p:spPr>
          <a:xfrm>
            <a:off x="281354" y="3796893"/>
            <a:ext cx="12060492" cy="21319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9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Acabamos este documento recordando estos cuatro conceptos y viendo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i="1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cómo la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diagonalización por congruencia </a:t>
            </a:r>
            <a:r>
              <a:rPr lang="es-ES" sz="2700" dirty="0">
                <a:latin typeface="Comic Sans MS" panose="030F0702030302020204" pitchFamily="66" charset="0"/>
              </a:rPr>
              <a:t>resulta de gran ayuda para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clasificar convenientemente una matriz simétrica dada, acompañando la</a:t>
            </a:r>
          </a:p>
          <a:p>
            <a:pPr mar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explicación con ejemplos. </a:t>
            </a:r>
            <a:endParaRPr lang="es-ES" sz="2700" baseline="-25000" dirty="0">
              <a:latin typeface="Comic Sans MS" panose="030F0702030302020204" pitchFamily="66" charset="0"/>
            </a:endParaRPr>
          </a:p>
        </p:txBody>
      </p:sp>
      <p:sp>
        <p:nvSpPr>
          <p:cNvPr id="2" name="Marcador de contenido 7">
            <a:extLst>
              <a:ext uri="{FF2B5EF4-FFF2-40B4-BE49-F238E27FC236}">
                <a16:creationId xmlns:a16="http://schemas.microsoft.com/office/drawing/2014/main" id="{7719C9A2-E8E3-A921-495B-1C89F052124C}"/>
              </a:ext>
            </a:extLst>
          </p:cNvPr>
          <p:cNvSpPr txBox="1">
            <a:spLocks/>
          </p:cNvSpPr>
          <p:nvPr/>
        </p:nvSpPr>
        <p:spPr>
          <a:xfrm>
            <a:off x="65754" y="5315438"/>
            <a:ext cx="12060492" cy="1463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                                         Para lo que sigue, 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1) es el conjunto de</a:t>
            </a:r>
          </a:p>
          <a:p>
            <a:pPr mar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i="1" dirty="0">
                <a:latin typeface="Comic Sans MS" panose="030F0702030302020204" pitchFamily="66" charset="0"/>
              </a:rPr>
              <a:t>matrices columna </a:t>
            </a:r>
            <a:r>
              <a:rPr lang="es-ES" sz="2700" dirty="0">
                <a:latin typeface="Comic Sans MS" panose="030F0702030302020204" pitchFamily="66" charset="0"/>
              </a:rPr>
              <a:t>(con n filas), y [0]</a:t>
            </a:r>
            <a:r>
              <a:rPr lang="es-ES" sz="2700" baseline="-25000" dirty="0">
                <a:latin typeface="Comic Sans MS" panose="030F0702030302020204" pitchFamily="66" charset="0"/>
              </a:rPr>
              <a:t>nx1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1) es una matriz llena </a:t>
            </a:r>
          </a:p>
          <a:p>
            <a:pPr mar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 de ceros. </a:t>
            </a:r>
            <a:endParaRPr lang="es-ES" sz="2700" baseline="-25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35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76097630-EBE3-8787-E34E-719E9F9D3447}"/>
              </a:ext>
            </a:extLst>
          </p:cNvPr>
          <p:cNvSpPr txBox="1">
            <a:spLocks/>
          </p:cNvSpPr>
          <p:nvPr/>
        </p:nvSpPr>
        <p:spPr>
          <a:xfrm>
            <a:off x="281354" y="198219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una aplicación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7A6F081-0E6C-5130-DB32-4E1F4540587F}"/>
              </a:ext>
            </a:extLst>
          </p:cNvPr>
          <p:cNvSpPr txBox="1"/>
          <p:nvPr/>
        </p:nvSpPr>
        <p:spPr>
          <a:xfrm>
            <a:off x="160892" y="1434089"/>
            <a:ext cx="1191312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i="1" dirty="0">
                <a:latin typeface="Comic Sans MS" panose="030F0702030302020204" pitchFamily="66" charset="0"/>
              </a:rPr>
              <a:t>• </a:t>
            </a:r>
            <a:r>
              <a:rPr lang="en-US" sz="2500" dirty="0">
                <a:latin typeface="Comic Sans MS" panose="030F0702030302020204" pitchFamily="66" charset="0"/>
              </a:rPr>
              <a:t>Una </a:t>
            </a:r>
            <a:r>
              <a:rPr lang="en-US" sz="2500" dirty="0" err="1">
                <a:latin typeface="Comic Sans MS" panose="030F0702030302020204" pitchFamily="66" charset="0"/>
              </a:rPr>
              <a:t>matriz</a:t>
            </a:r>
            <a:r>
              <a:rPr lang="en-US" sz="2500" dirty="0">
                <a:latin typeface="Comic Sans MS" panose="030F0702030302020204" pitchFamily="66" charset="0"/>
              </a:rPr>
              <a:t> real </a:t>
            </a:r>
            <a:r>
              <a:rPr lang="en-US" sz="2500" dirty="0" err="1">
                <a:latin typeface="Comic Sans MS" panose="030F0702030302020204" pitchFamily="66" charset="0"/>
              </a:rPr>
              <a:t>simétrica</a:t>
            </a:r>
            <a:r>
              <a:rPr lang="en-US" sz="2500" dirty="0">
                <a:latin typeface="Comic Sans MS" panose="030F0702030302020204" pitchFamily="66" charset="0"/>
              </a:rPr>
              <a:t> A </a:t>
            </a:r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∈ </a:t>
            </a:r>
            <a:r>
              <a:rPr lang="es-ES" sz="2500" dirty="0">
                <a:latin typeface="Comic Sans MS" panose="030F0702030302020204" pitchFamily="66" charset="0"/>
              </a:rPr>
              <a:t>M</a:t>
            </a:r>
            <a:r>
              <a:rPr lang="es-ES" sz="2500" baseline="-25000" dirty="0">
                <a:latin typeface="Comic Sans MS" panose="030F0702030302020204" pitchFamily="66" charset="0"/>
              </a:rPr>
              <a:t>R</a:t>
            </a:r>
            <a:r>
              <a:rPr lang="es-ES" sz="2500" dirty="0">
                <a:latin typeface="Comic Sans MS" panose="030F0702030302020204" pitchFamily="66" charset="0"/>
              </a:rPr>
              <a:t>(n x n) se dice que es:  </a:t>
            </a:r>
          </a:p>
          <a:p>
            <a:pPr marL="0" indent="0">
              <a:buNone/>
            </a:pPr>
            <a:endParaRPr lang="en-US" sz="2500" dirty="0">
              <a:latin typeface="Comic Sans MS" panose="030F0702030302020204" pitchFamily="66" charset="0"/>
            </a:endParaRPr>
          </a:p>
          <a:p>
            <a:r>
              <a:rPr lang="en-US" sz="2500" dirty="0">
                <a:latin typeface="Comic Sans MS" panose="030F0702030302020204" pitchFamily="66" charset="0"/>
              </a:rPr>
              <a:t>    </a:t>
            </a:r>
            <a:r>
              <a:rPr lang="en-US" sz="2500" dirty="0">
                <a:latin typeface="Comic Sans MS" panose="030F0702030302020204" pitchFamily="66" charset="0"/>
                <a:ea typeface="Cambria Math" panose="02040503050406030204" pitchFamily="18" charset="0"/>
              </a:rPr>
              <a:t>⊳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Definida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positiva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n-US" sz="2500" dirty="0" err="1">
                <a:latin typeface="Comic Sans MS" panose="030F0702030302020204" pitchFamily="66" charset="0"/>
              </a:rPr>
              <a:t>si</a:t>
            </a:r>
            <a:r>
              <a:rPr lang="en-US" sz="2500" dirty="0">
                <a:latin typeface="Comic Sans MS" panose="030F0702030302020204" pitchFamily="66" charset="0"/>
              </a:rPr>
              <a:t> para </a:t>
            </a:r>
            <a:r>
              <a:rPr lang="en-US" sz="2500" dirty="0" err="1">
                <a:latin typeface="Comic Sans MS" panose="030F0702030302020204" pitchFamily="66" charset="0"/>
              </a:rPr>
              <a:t>cada</a:t>
            </a:r>
            <a:r>
              <a:rPr lang="en-US" sz="2500" dirty="0">
                <a:latin typeface="Comic Sans MS" panose="030F0702030302020204" pitchFamily="66" charset="0"/>
              </a:rPr>
              <a:t> X </a:t>
            </a:r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∈ </a:t>
            </a:r>
            <a:r>
              <a:rPr lang="es-ES" sz="2500" dirty="0">
                <a:latin typeface="Comic Sans MS" panose="030F0702030302020204" pitchFamily="66" charset="0"/>
              </a:rPr>
              <a:t>M</a:t>
            </a:r>
            <a:r>
              <a:rPr lang="es-ES" sz="2500" baseline="-25000" dirty="0">
                <a:latin typeface="Comic Sans MS" panose="030F0702030302020204" pitchFamily="66" charset="0"/>
              </a:rPr>
              <a:t>R</a:t>
            </a:r>
            <a:r>
              <a:rPr lang="es-ES" sz="2500" dirty="0">
                <a:latin typeface="Comic Sans MS" panose="030F0702030302020204" pitchFamily="66" charset="0"/>
              </a:rPr>
              <a:t>(n x 1), </a:t>
            </a:r>
            <a:r>
              <a:rPr lang="es-ES" sz="2800" dirty="0">
                <a:latin typeface="Comic Sans MS" panose="030F0702030302020204" pitchFamily="66" charset="0"/>
              </a:rPr>
              <a:t>X ≠ [0]</a:t>
            </a:r>
            <a:r>
              <a:rPr lang="es-ES" sz="2800" baseline="-25000" dirty="0">
                <a:latin typeface="Comic Sans MS" panose="030F0702030302020204" pitchFamily="66" charset="0"/>
              </a:rPr>
              <a:t>n x 1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se cumple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       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&gt;  0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2ABAF4-2307-FA80-0F41-06D1818285D5}"/>
              </a:ext>
            </a:extLst>
          </p:cNvPr>
          <p:cNvSpPr txBox="1"/>
          <p:nvPr/>
        </p:nvSpPr>
        <p:spPr>
          <a:xfrm>
            <a:off x="406698" y="3057741"/>
            <a:ext cx="11913121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omic Sans MS" panose="030F0702030302020204" pitchFamily="66" charset="0"/>
                <a:ea typeface="Cambria Math" panose="02040503050406030204" pitchFamily="18" charset="0"/>
              </a:rPr>
              <a:t> ⊳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Definida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negativa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n-US" sz="2500" dirty="0" err="1">
                <a:latin typeface="Comic Sans MS" panose="030F0702030302020204" pitchFamily="66" charset="0"/>
              </a:rPr>
              <a:t>si</a:t>
            </a:r>
            <a:r>
              <a:rPr lang="en-US" sz="2500" dirty="0">
                <a:latin typeface="Comic Sans MS" panose="030F0702030302020204" pitchFamily="66" charset="0"/>
              </a:rPr>
              <a:t> para </a:t>
            </a:r>
            <a:r>
              <a:rPr lang="en-US" sz="2500" dirty="0" err="1">
                <a:latin typeface="Comic Sans MS" panose="030F0702030302020204" pitchFamily="66" charset="0"/>
              </a:rPr>
              <a:t>cada</a:t>
            </a:r>
            <a:r>
              <a:rPr lang="en-US" sz="2500" dirty="0">
                <a:latin typeface="Comic Sans MS" panose="030F0702030302020204" pitchFamily="66" charset="0"/>
              </a:rPr>
              <a:t> X </a:t>
            </a:r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∈ </a:t>
            </a:r>
            <a:r>
              <a:rPr lang="es-ES" sz="2500" dirty="0">
                <a:latin typeface="Comic Sans MS" panose="030F0702030302020204" pitchFamily="66" charset="0"/>
              </a:rPr>
              <a:t>M</a:t>
            </a:r>
            <a:r>
              <a:rPr lang="es-ES" sz="2500" baseline="-25000" dirty="0">
                <a:latin typeface="Comic Sans MS" panose="030F0702030302020204" pitchFamily="66" charset="0"/>
              </a:rPr>
              <a:t>R</a:t>
            </a:r>
            <a:r>
              <a:rPr lang="es-ES" sz="2500" dirty="0">
                <a:latin typeface="Comic Sans MS" panose="030F0702030302020204" pitchFamily="66" charset="0"/>
              </a:rPr>
              <a:t>(n x 1), </a:t>
            </a:r>
            <a:r>
              <a:rPr lang="es-ES" sz="2800" dirty="0">
                <a:latin typeface="Comic Sans MS" panose="030F0702030302020204" pitchFamily="66" charset="0"/>
              </a:rPr>
              <a:t>X ≠ [0]</a:t>
            </a:r>
            <a:r>
              <a:rPr lang="es-ES" sz="2800" baseline="-25000" dirty="0">
                <a:latin typeface="Comic Sans MS" panose="030F0702030302020204" pitchFamily="66" charset="0"/>
              </a:rPr>
              <a:t>n x 1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se cumple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       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&lt;  0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AF3607B-A218-C565-FC53-11AB0D59C0C2}"/>
              </a:ext>
            </a:extLst>
          </p:cNvPr>
          <p:cNvSpPr txBox="1"/>
          <p:nvPr/>
        </p:nvSpPr>
        <p:spPr>
          <a:xfrm>
            <a:off x="29502" y="4019064"/>
            <a:ext cx="1191312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n-US" sz="2500" dirty="0">
                <a:latin typeface="Comic Sans MS" panose="030F0702030302020204" pitchFamily="66" charset="0"/>
              </a:rPr>
              <a:t>   </a:t>
            </a:r>
            <a:r>
              <a:rPr lang="en-US" sz="2500" dirty="0">
                <a:latin typeface="Comic Sans MS" panose="030F0702030302020204" pitchFamily="66" charset="0"/>
                <a:ea typeface="Cambria Math" panose="02040503050406030204" pitchFamily="18" charset="0"/>
              </a:rPr>
              <a:t>⊳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Semidefinida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positiva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n-US" sz="2500" dirty="0" err="1">
                <a:latin typeface="Comic Sans MS" panose="030F0702030302020204" pitchFamily="66" charset="0"/>
              </a:rPr>
              <a:t>si</a:t>
            </a:r>
            <a:r>
              <a:rPr lang="en-US" sz="2500" dirty="0">
                <a:latin typeface="Comic Sans MS" panose="030F0702030302020204" pitchFamily="66" charset="0"/>
              </a:rPr>
              <a:t> para </a:t>
            </a:r>
            <a:r>
              <a:rPr lang="en-US" sz="2500" dirty="0" err="1">
                <a:latin typeface="Comic Sans MS" panose="030F0702030302020204" pitchFamily="66" charset="0"/>
              </a:rPr>
              <a:t>cada</a:t>
            </a:r>
            <a:r>
              <a:rPr lang="en-US" sz="2500" dirty="0">
                <a:latin typeface="Comic Sans MS" panose="030F0702030302020204" pitchFamily="66" charset="0"/>
              </a:rPr>
              <a:t> X </a:t>
            </a:r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∈ </a:t>
            </a:r>
            <a:r>
              <a:rPr lang="es-ES" sz="2500" dirty="0">
                <a:latin typeface="Comic Sans MS" panose="030F0702030302020204" pitchFamily="66" charset="0"/>
              </a:rPr>
              <a:t>M</a:t>
            </a:r>
            <a:r>
              <a:rPr lang="es-ES" sz="2500" baseline="-25000" dirty="0">
                <a:latin typeface="Comic Sans MS" panose="030F0702030302020204" pitchFamily="66" charset="0"/>
              </a:rPr>
              <a:t>R</a:t>
            </a:r>
            <a:r>
              <a:rPr lang="es-ES" sz="2500" dirty="0">
                <a:latin typeface="Comic Sans MS" panose="030F0702030302020204" pitchFamily="66" charset="0"/>
              </a:rPr>
              <a:t>(n x 1), </a:t>
            </a:r>
            <a:r>
              <a:rPr lang="es-ES" sz="2800" dirty="0">
                <a:latin typeface="Comic Sans MS" panose="030F0702030302020204" pitchFamily="66" charset="0"/>
              </a:rPr>
              <a:t>X ≠ [0]</a:t>
            </a:r>
            <a:r>
              <a:rPr lang="es-ES" sz="2800" baseline="-25000" dirty="0">
                <a:latin typeface="Comic Sans MS" panose="030F0702030302020204" pitchFamily="66" charset="0"/>
              </a:rPr>
              <a:t>n x 1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se cumple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≥  0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 y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=  0  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para alguna de estas matrices X.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F96173D-61CF-6962-3C2F-F7626F563BC9}"/>
              </a:ext>
            </a:extLst>
          </p:cNvPr>
          <p:cNvSpPr txBox="1"/>
          <p:nvPr/>
        </p:nvSpPr>
        <p:spPr>
          <a:xfrm>
            <a:off x="29502" y="5081503"/>
            <a:ext cx="1191312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n-US" sz="2500" dirty="0">
                <a:latin typeface="Comic Sans MS" panose="030F0702030302020204" pitchFamily="66" charset="0"/>
              </a:rPr>
              <a:t>   </a:t>
            </a:r>
            <a:r>
              <a:rPr lang="en-US" sz="2500" dirty="0">
                <a:latin typeface="Comic Sans MS" panose="030F0702030302020204" pitchFamily="66" charset="0"/>
                <a:ea typeface="Cambria Math" panose="02040503050406030204" pitchFamily="18" charset="0"/>
              </a:rPr>
              <a:t>⊳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Semidefinida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negativa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n-US" sz="2500" dirty="0" err="1">
                <a:latin typeface="Comic Sans MS" panose="030F0702030302020204" pitchFamily="66" charset="0"/>
              </a:rPr>
              <a:t>si</a:t>
            </a:r>
            <a:r>
              <a:rPr lang="en-US" sz="2500" dirty="0">
                <a:latin typeface="Comic Sans MS" panose="030F0702030302020204" pitchFamily="66" charset="0"/>
              </a:rPr>
              <a:t> para </a:t>
            </a:r>
            <a:r>
              <a:rPr lang="en-US" sz="2500" dirty="0" err="1">
                <a:latin typeface="Comic Sans MS" panose="030F0702030302020204" pitchFamily="66" charset="0"/>
              </a:rPr>
              <a:t>cada</a:t>
            </a:r>
            <a:r>
              <a:rPr lang="en-US" sz="2500" dirty="0">
                <a:latin typeface="Comic Sans MS" panose="030F0702030302020204" pitchFamily="66" charset="0"/>
              </a:rPr>
              <a:t> X </a:t>
            </a:r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∈ </a:t>
            </a:r>
            <a:r>
              <a:rPr lang="es-ES" sz="2500" dirty="0">
                <a:latin typeface="Comic Sans MS" panose="030F0702030302020204" pitchFamily="66" charset="0"/>
              </a:rPr>
              <a:t>M</a:t>
            </a:r>
            <a:r>
              <a:rPr lang="es-ES" sz="2500" baseline="-25000" dirty="0">
                <a:latin typeface="Comic Sans MS" panose="030F0702030302020204" pitchFamily="66" charset="0"/>
              </a:rPr>
              <a:t>R</a:t>
            </a:r>
            <a:r>
              <a:rPr lang="es-ES" sz="2500" dirty="0">
                <a:latin typeface="Comic Sans MS" panose="030F0702030302020204" pitchFamily="66" charset="0"/>
              </a:rPr>
              <a:t>(n x 1), </a:t>
            </a:r>
            <a:r>
              <a:rPr lang="es-ES" sz="2800" dirty="0">
                <a:latin typeface="Comic Sans MS" panose="030F0702030302020204" pitchFamily="66" charset="0"/>
              </a:rPr>
              <a:t>X ≠ [0]</a:t>
            </a:r>
            <a:r>
              <a:rPr lang="es-ES" sz="2800" baseline="-25000" dirty="0">
                <a:latin typeface="Comic Sans MS" panose="030F0702030302020204" pitchFamily="66" charset="0"/>
              </a:rPr>
              <a:t>n x 1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se cumple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≤  0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 y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=  0  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para alguna de estas matrices X.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A5FA04C-FB3D-DDE6-3808-DD23692FBD50}"/>
              </a:ext>
            </a:extLst>
          </p:cNvPr>
          <p:cNvSpPr txBox="1"/>
          <p:nvPr/>
        </p:nvSpPr>
        <p:spPr>
          <a:xfrm>
            <a:off x="29502" y="6104381"/>
            <a:ext cx="119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n-US" sz="2500" dirty="0">
                <a:latin typeface="Comic Sans MS" panose="030F0702030302020204" pitchFamily="66" charset="0"/>
              </a:rPr>
              <a:t>   </a:t>
            </a:r>
            <a:r>
              <a:rPr lang="en-US" sz="2500" dirty="0">
                <a:latin typeface="Comic Sans MS" panose="030F0702030302020204" pitchFamily="66" charset="0"/>
                <a:ea typeface="Cambria Math" panose="02040503050406030204" pitchFamily="18" charset="0"/>
              </a:rPr>
              <a:t>⊳ </a:t>
            </a:r>
            <a:r>
              <a:rPr lang="en-US" sz="2500" i="1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Indefinida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r>
              <a:rPr lang="en-US" sz="2500" dirty="0" err="1">
                <a:latin typeface="Comic Sans MS" panose="030F0702030302020204" pitchFamily="66" charset="0"/>
              </a:rPr>
              <a:t>si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no es de ninguno de los cuatro tipos anteriores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87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869815AC-B5CB-8064-057A-6C1E5AE7BEB6}"/>
              </a:ext>
            </a:extLst>
          </p:cNvPr>
          <p:cNvSpPr txBox="1">
            <a:spLocks/>
          </p:cNvSpPr>
          <p:nvPr/>
        </p:nvSpPr>
        <p:spPr>
          <a:xfrm>
            <a:off x="281354" y="198219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una aplicación</a:t>
            </a:r>
          </a:p>
        </p:txBody>
      </p:sp>
      <p:sp>
        <p:nvSpPr>
          <p:cNvPr id="5" name="Marcador de contenido 7">
            <a:extLst>
              <a:ext uri="{FF2B5EF4-FFF2-40B4-BE49-F238E27FC236}">
                <a16:creationId xmlns:a16="http://schemas.microsoft.com/office/drawing/2014/main" id="{6828014E-0C46-8C1A-0AA6-6202F8722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38" y="1441274"/>
            <a:ext cx="12089861" cy="3118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Teorema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Sean una matriz simétrica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n),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una matriz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</a:t>
            </a:r>
          </a:p>
          <a:p>
            <a:pPr marL="0" indent="0">
              <a:buNone/>
            </a:pP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invertible  P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y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una matriz diagonal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         tales que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8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Sean D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11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…,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los elementos diagonales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de D. Se cumple: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="1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8E9892D0-DA5A-7A67-A291-A55499A5D513}"/>
              </a:ext>
            </a:extLst>
          </p:cNvPr>
          <p:cNvSpPr txBox="1">
            <a:spLocks/>
          </p:cNvSpPr>
          <p:nvPr/>
        </p:nvSpPr>
        <p:spPr>
          <a:xfrm>
            <a:off x="120531" y="3570970"/>
            <a:ext cx="12504087" cy="653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▫</a:t>
            </a:r>
            <a:r>
              <a:rPr lang="es-ES" sz="2700" dirty="0">
                <a:latin typeface="Comic Sans MS" panose="030F0702030302020204" pitchFamily="66" charset="0"/>
              </a:rPr>
              <a:t>A (y D) es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definida positiva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si y sólo si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&gt; 0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para toda j = 1 , … , n;     </a:t>
            </a:r>
          </a:p>
        </p:txBody>
      </p:sp>
      <p:sp>
        <p:nvSpPr>
          <p:cNvPr id="9" name="Marcador de contenido 7">
            <a:extLst>
              <a:ext uri="{FF2B5EF4-FFF2-40B4-BE49-F238E27FC236}">
                <a16:creationId xmlns:a16="http://schemas.microsoft.com/office/drawing/2014/main" id="{BC996236-F41E-36C8-BAE8-A9605EE97F80}"/>
              </a:ext>
            </a:extLst>
          </p:cNvPr>
          <p:cNvSpPr txBox="1">
            <a:spLocks/>
          </p:cNvSpPr>
          <p:nvPr/>
        </p:nvSpPr>
        <p:spPr>
          <a:xfrm>
            <a:off x="120531" y="4103781"/>
            <a:ext cx="12504087" cy="653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▫</a:t>
            </a:r>
            <a:r>
              <a:rPr lang="es-ES" sz="2700" dirty="0">
                <a:latin typeface="Comic Sans MS" panose="030F0702030302020204" pitchFamily="66" charset="0"/>
              </a:rPr>
              <a:t>A (y D) es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definida negativa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si y sólo si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&lt; 0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para toda j = 1 , … , n;     </a:t>
            </a:r>
          </a:p>
        </p:txBody>
      </p:sp>
      <p:sp>
        <p:nvSpPr>
          <p:cNvPr id="10" name="Marcador de contenido 7">
            <a:extLst>
              <a:ext uri="{FF2B5EF4-FFF2-40B4-BE49-F238E27FC236}">
                <a16:creationId xmlns:a16="http://schemas.microsoft.com/office/drawing/2014/main" id="{56B5DB58-C4EF-2365-6216-21AA610435CE}"/>
              </a:ext>
            </a:extLst>
          </p:cNvPr>
          <p:cNvSpPr txBox="1">
            <a:spLocks/>
          </p:cNvSpPr>
          <p:nvPr/>
        </p:nvSpPr>
        <p:spPr>
          <a:xfrm>
            <a:off x="120532" y="4559733"/>
            <a:ext cx="12504087" cy="1221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▫</a:t>
            </a:r>
            <a:r>
              <a:rPr lang="es-ES" sz="2700" dirty="0">
                <a:latin typeface="Comic Sans MS" panose="030F0702030302020204" pitchFamily="66" charset="0"/>
              </a:rPr>
              <a:t>A (y D) es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semidefinida positiva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si y sólo si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≥ 0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para toda j = 1 , … , 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                            con algún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= 0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;</a:t>
            </a:r>
          </a:p>
        </p:txBody>
      </p:sp>
      <p:sp>
        <p:nvSpPr>
          <p:cNvPr id="11" name="Marcador de contenido 7">
            <a:extLst>
              <a:ext uri="{FF2B5EF4-FFF2-40B4-BE49-F238E27FC236}">
                <a16:creationId xmlns:a16="http://schemas.microsoft.com/office/drawing/2014/main" id="{3B8297D0-7F92-2902-AF21-1081640C861F}"/>
              </a:ext>
            </a:extLst>
          </p:cNvPr>
          <p:cNvSpPr txBox="1">
            <a:spLocks/>
          </p:cNvSpPr>
          <p:nvPr/>
        </p:nvSpPr>
        <p:spPr>
          <a:xfrm>
            <a:off x="138924" y="5626472"/>
            <a:ext cx="12504087" cy="1221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▫</a:t>
            </a:r>
            <a:r>
              <a:rPr lang="es-ES" sz="2700" dirty="0">
                <a:latin typeface="Comic Sans MS" panose="030F0702030302020204" pitchFamily="66" charset="0"/>
              </a:rPr>
              <a:t>A (y D) es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semidefinida negativa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si y sólo si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≤ 0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para toda j = 1 , … , 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                             con algún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= 0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22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FB519587-DCBE-09F9-5620-DF1E3FDB8EDF}"/>
              </a:ext>
            </a:extLst>
          </p:cNvPr>
          <p:cNvSpPr txBox="1">
            <a:spLocks/>
          </p:cNvSpPr>
          <p:nvPr/>
        </p:nvSpPr>
        <p:spPr>
          <a:xfrm>
            <a:off x="495511" y="708208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>
                <a:latin typeface="Comic Sans MS" panose="030F0702030302020204" pitchFamily="66" charset="0"/>
              </a:rPr>
              <a:t>- Como </a:t>
            </a:r>
            <a:r>
              <a:rPr lang="es-ES" sz="2700" dirty="0">
                <a:latin typeface="Comic Sans MS" panose="030F0702030302020204" pitchFamily="66" charset="0"/>
              </a:rPr>
              <a:t>ejemplo, veamos de qué tipo son las matrices simétricas</a:t>
            </a: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31AB3EF6-46C9-7486-2E31-529BE776389E}"/>
              </a:ext>
            </a:extLst>
          </p:cNvPr>
          <p:cNvSpPr/>
          <p:nvPr/>
        </p:nvSpPr>
        <p:spPr>
          <a:xfrm>
            <a:off x="2313050" y="1319147"/>
            <a:ext cx="70783" cy="109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C2164AE2-083A-27B3-C883-D6944AE71950}"/>
              </a:ext>
            </a:extLst>
          </p:cNvPr>
          <p:cNvSpPr/>
          <p:nvPr/>
        </p:nvSpPr>
        <p:spPr>
          <a:xfrm>
            <a:off x="3418533" y="1298949"/>
            <a:ext cx="70783" cy="109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54DA2ED-83EA-6E34-BE0C-442DD85DF13D}"/>
              </a:ext>
            </a:extLst>
          </p:cNvPr>
          <p:cNvSpPr txBox="1"/>
          <p:nvPr/>
        </p:nvSpPr>
        <p:spPr>
          <a:xfrm>
            <a:off x="1464725" y="1680207"/>
            <a:ext cx="2545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/>
              <a:t>=                      ,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863ECF5-9CCA-6F52-8116-9D1F42D8055F}"/>
              </a:ext>
            </a:extLst>
          </p:cNvPr>
          <p:cNvSpPr txBox="1"/>
          <p:nvPr/>
        </p:nvSpPr>
        <p:spPr>
          <a:xfrm>
            <a:off x="2282330" y="1360443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latin typeface="Comic Sans MS" panose="030F0702030302020204" pitchFamily="66" charset="0"/>
              </a:rPr>
              <a:t>3  -2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-2   4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BBBEBE1D-5FB6-A6F9-B9EB-93877DFBED34}"/>
              </a:ext>
            </a:extLst>
          </p:cNvPr>
          <p:cNvSpPr/>
          <p:nvPr/>
        </p:nvSpPr>
        <p:spPr>
          <a:xfrm>
            <a:off x="4927579" y="1194002"/>
            <a:ext cx="70783" cy="1306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0F958983-7D9A-4C4C-71FD-DA2F4865E959}"/>
              </a:ext>
            </a:extLst>
          </p:cNvPr>
          <p:cNvSpPr/>
          <p:nvPr/>
        </p:nvSpPr>
        <p:spPr>
          <a:xfrm>
            <a:off x="6399192" y="1215980"/>
            <a:ext cx="70783" cy="1306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70413EF-0EA8-21B8-241F-6B2DEB97CFF7}"/>
              </a:ext>
            </a:extLst>
          </p:cNvPr>
          <p:cNvSpPr txBox="1"/>
          <p:nvPr/>
        </p:nvSpPr>
        <p:spPr>
          <a:xfrm>
            <a:off x="4224410" y="1667980"/>
            <a:ext cx="29851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B </a:t>
            </a:r>
            <a:r>
              <a:rPr lang="es-ES" sz="2800" dirty="0"/>
              <a:t>=                         ,   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2D34FC9-5A40-8177-4C07-F085B6A21794}"/>
              </a:ext>
            </a:extLst>
          </p:cNvPr>
          <p:cNvSpPr txBox="1"/>
          <p:nvPr/>
        </p:nvSpPr>
        <p:spPr>
          <a:xfrm>
            <a:off x="4881078" y="1134534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latin typeface="Comic Sans MS" panose="030F0702030302020204" pitchFamily="66" charset="0"/>
              </a:rPr>
              <a:t>-2  1   1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1  -1  0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1   0 -1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DA64732-43F2-1A08-1BE8-FC4839B7884A}"/>
              </a:ext>
            </a:extLst>
          </p:cNvPr>
          <p:cNvSpPr txBox="1"/>
          <p:nvPr/>
        </p:nvSpPr>
        <p:spPr>
          <a:xfrm>
            <a:off x="7741282" y="1094769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latin typeface="Comic Sans MS" panose="030F0702030302020204" pitchFamily="66" charset="0"/>
              </a:rPr>
              <a:t>1  3  0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3  2  1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0  1 -1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96EB9F45-53CD-9BB7-9F8A-89DCC443205B}"/>
              </a:ext>
            </a:extLst>
          </p:cNvPr>
          <p:cNvSpPr/>
          <p:nvPr/>
        </p:nvSpPr>
        <p:spPr>
          <a:xfrm>
            <a:off x="7796821" y="1183013"/>
            <a:ext cx="70783" cy="1306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B0B42C54-6102-9451-5980-CC48384469FE}"/>
              </a:ext>
            </a:extLst>
          </p:cNvPr>
          <p:cNvSpPr/>
          <p:nvPr/>
        </p:nvSpPr>
        <p:spPr>
          <a:xfrm>
            <a:off x="9198778" y="1204991"/>
            <a:ext cx="70783" cy="1306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9BEC6E0-E925-BA4B-9D90-91BDE9B0FBE0}"/>
              </a:ext>
            </a:extLst>
          </p:cNvPr>
          <p:cNvSpPr txBox="1"/>
          <p:nvPr/>
        </p:nvSpPr>
        <p:spPr>
          <a:xfrm>
            <a:off x="7093652" y="1656991"/>
            <a:ext cx="2868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C </a:t>
            </a:r>
            <a:r>
              <a:rPr lang="es-ES" sz="2800" dirty="0"/>
              <a:t>=                        :    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8895EB09-C911-4959-D10E-B767F161CDB2}"/>
              </a:ext>
            </a:extLst>
          </p:cNvPr>
          <p:cNvCxnSpPr>
            <a:cxnSpLocks/>
          </p:cNvCxnSpPr>
          <p:nvPr/>
        </p:nvCxnSpPr>
        <p:spPr>
          <a:xfrm>
            <a:off x="2951611" y="3871924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7AF6295-1BF4-1577-84D4-0166CE517487}"/>
              </a:ext>
            </a:extLst>
          </p:cNvPr>
          <p:cNvSpPr txBox="1"/>
          <p:nvPr/>
        </p:nvSpPr>
        <p:spPr>
          <a:xfrm>
            <a:off x="2893998" y="3430100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+(2/3)f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EDC176C2-58D9-8B21-B7F0-AF5218256366}"/>
              </a:ext>
            </a:extLst>
          </p:cNvPr>
          <p:cNvSpPr/>
          <p:nvPr/>
        </p:nvSpPr>
        <p:spPr>
          <a:xfrm>
            <a:off x="4358710" y="325455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F77B7356-2E56-6814-BF53-ACA33E2FBE73}"/>
              </a:ext>
            </a:extLst>
          </p:cNvPr>
          <p:cNvSpPr/>
          <p:nvPr/>
        </p:nvSpPr>
        <p:spPr>
          <a:xfrm>
            <a:off x="5726360" y="323446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75F1167F-A7B1-9A7D-73DF-C18FF007D7B7}"/>
              </a:ext>
            </a:extLst>
          </p:cNvPr>
          <p:cNvSpPr/>
          <p:nvPr/>
        </p:nvSpPr>
        <p:spPr>
          <a:xfrm>
            <a:off x="1613462" y="3254666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964F1E2E-8184-F179-5D03-275A3DEC7114}"/>
              </a:ext>
            </a:extLst>
          </p:cNvPr>
          <p:cNvSpPr/>
          <p:nvPr/>
        </p:nvSpPr>
        <p:spPr>
          <a:xfrm>
            <a:off x="2718945" y="323446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87C06FE-0C66-7291-EF47-92741668CB7C}"/>
              </a:ext>
            </a:extLst>
          </p:cNvPr>
          <p:cNvSpPr txBox="1"/>
          <p:nvPr/>
        </p:nvSpPr>
        <p:spPr>
          <a:xfrm>
            <a:off x="1583724" y="3293598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3  -2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-2   4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A4439A33-15FC-1495-6A02-71926923970B}"/>
              </a:ext>
            </a:extLst>
          </p:cNvPr>
          <p:cNvSpPr/>
          <p:nvPr/>
        </p:nvSpPr>
        <p:spPr>
          <a:xfrm>
            <a:off x="7433497" y="3262365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B2757375-2FE0-FE6E-0B47-F825C854E399}"/>
              </a:ext>
            </a:extLst>
          </p:cNvPr>
          <p:cNvSpPr/>
          <p:nvPr/>
        </p:nvSpPr>
        <p:spPr>
          <a:xfrm>
            <a:off x="8831808" y="3262365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02FD7A2B-51C1-AA48-749B-77440272450E}"/>
              </a:ext>
            </a:extLst>
          </p:cNvPr>
          <p:cNvSpPr txBox="1"/>
          <p:nvPr/>
        </p:nvSpPr>
        <p:spPr>
          <a:xfrm>
            <a:off x="825149" y="3528205"/>
            <a:ext cx="2443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C9F4588A-9041-6AE7-8C7E-859D148D1722}"/>
              </a:ext>
            </a:extLst>
          </p:cNvPr>
          <p:cNvSpPr txBox="1"/>
          <p:nvPr/>
        </p:nvSpPr>
        <p:spPr>
          <a:xfrm>
            <a:off x="4312980" y="324218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3  -2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8/3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9DE6F4D-D291-4B17-E5A7-AEAE1073AE88}"/>
              </a:ext>
            </a:extLst>
          </p:cNvPr>
          <p:cNvSpPr txBox="1"/>
          <p:nvPr/>
        </p:nvSpPr>
        <p:spPr>
          <a:xfrm>
            <a:off x="5918349" y="3476374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+(2/3)c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5310FC85-6D55-31A6-3F70-FA7F44982F50}"/>
              </a:ext>
            </a:extLst>
          </p:cNvPr>
          <p:cNvCxnSpPr>
            <a:cxnSpLocks/>
          </p:cNvCxnSpPr>
          <p:nvPr/>
        </p:nvCxnSpPr>
        <p:spPr>
          <a:xfrm>
            <a:off x="6008714" y="3885995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uadroTexto 50">
            <a:extLst>
              <a:ext uri="{FF2B5EF4-FFF2-40B4-BE49-F238E27FC236}">
                <a16:creationId xmlns:a16="http://schemas.microsoft.com/office/drawing/2014/main" id="{A2115C9F-D01D-8BE3-0441-38E508DDFE24}"/>
              </a:ext>
            </a:extLst>
          </p:cNvPr>
          <p:cNvSpPr txBox="1"/>
          <p:nvPr/>
        </p:nvSpPr>
        <p:spPr>
          <a:xfrm>
            <a:off x="7453243" y="3333748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3    0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8/3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94BA815C-A3EB-2858-9B94-B85394834625}"/>
              </a:ext>
            </a:extLst>
          </p:cNvPr>
          <p:cNvSpPr txBox="1"/>
          <p:nvPr/>
        </p:nvSpPr>
        <p:spPr>
          <a:xfrm>
            <a:off x="9036523" y="3476374"/>
            <a:ext cx="257634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matriz diagonal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con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elementos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diagonales &gt; 0</a:t>
            </a:r>
          </a:p>
        </p:txBody>
      </p:sp>
      <p:sp>
        <p:nvSpPr>
          <p:cNvPr id="53" name="Flecha: a la derecha 52">
            <a:extLst>
              <a:ext uri="{FF2B5EF4-FFF2-40B4-BE49-F238E27FC236}">
                <a16:creationId xmlns:a16="http://schemas.microsoft.com/office/drawing/2014/main" id="{6F635FD1-19C1-68AA-B2BF-789F711A1AFC}"/>
              </a:ext>
            </a:extLst>
          </p:cNvPr>
          <p:cNvSpPr/>
          <p:nvPr/>
        </p:nvSpPr>
        <p:spPr>
          <a:xfrm rot="5400000">
            <a:off x="9665418" y="4990957"/>
            <a:ext cx="779044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64DAC398-0F85-CB48-4E12-644D015AAED1}"/>
              </a:ext>
            </a:extLst>
          </p:cNvPr>
          <p:cNvSpPr txBox="1"/>
          <p:nvPr/>
        </p:nvSpPr>
        <p:spPr>
          <a:xfrm>
            <a:off x="8139056" y="5653009"/>
            <a:ext cx="3783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es definida positiva</a:t>
            </a:r>
          </a:p>
        </p:txBody>
      </p:sp>
    </p:spTree>
    <p:extLst>
      <p:ext uri="{BB962C8B-B14F-4D97-AF65-F5344CB8AC3E}">
        <p14:creationId xmlns:p14="http://schemas.microsoft.com/office/powerpoint/2010/main" val="180750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 animBg="1"/>
      <p:bldP spid="25" grpId="0" animBg="1"/>
      <p:bldP spid="26" grpId="0" animBg="1"/>
      <p:bldP spid="27" grpId="0" animBg="1"/>
      <p:bldP spid="28" grpId="0"/>
      <p:bldP spid="36" grpId="0" animBg="1"/>
      <p:bldP spid="37" grpId="0" animBg="1"/>
      <p:bldP spid="46" grpId="0"/>
      <p:bldP spid="48" grpId="0"/>
      <p:bldP spid="49" grpId="0"/>
      <p:bldP spid="51" grpId="0"/>
      <p:bldP spid="52" grpId="0"/>
      <p:bldP spid="53" grpId="0" animBg="1"/>
      <p:bldP spid="5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7C967E-9B78-0A6E-7779-8764BF193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brir corchete 8">
            <a:extLst>
              <a:ext uri="{FF2B5EF4-FFF2-40B4-BE49-F238E27FC236}">
                <a16:creationId xmlns:a16="http://schemas.microsoft.com/office/drawing/2014/main" id="{7B05F4C5-EDE1-2CF1-DAA3-1E60FD5ECC25}"/>
              </a:ext>
            </a:extLst>
          </p:cNvPr>
          <p:cNvSpPr/>
          <p:nvPr/>
        </p:nvSpPr>
        <p:spPr>
          <a:xfrm>
            <a:off x="1773567" y="1032654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B3C16AED-B6F2-46BC-A7EF-9EF8EB0FCBDA}"/>
              </a:ext>
            </a:extLst>
          </p:cNvPr>
          <p:cNvSpPr/>
          <p:nvPr/>
        </p:nvSpPr>
        <p:spPr>
          <a:xfrm>
            <a:off x="3245180" y="1054632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245428B-6ED4-EA3F-0C92-34D3A12CF53C}"/>
              </a:ext>
            </a:extLst>
          </p:cNvPr>
          <p:cNvSpPr txBox="1"/>
          <p:nvPr/>
        </p:nvSpPr>
        <p:spPr>
          <a:xfrm>
            <a:off x="1070398" y="1506632"/>
            <a:ext cx="2848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  <a:r>
              <a:rPr lang="es-ES" sz="2800" dirty="0"/>
              <a:t>                            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994D1C6-A694-3D85-D996-312C06FD0607}"/>
              </a:ext>
            </a:extLst>
          </p:cNvPr>
          <p:cNvSpPr txBox="1"/>
          <p:nvPr/>
        </p:nvSpPr>
        <p:spPr>
          <a:xfrm>
            <a:off x="1697569" y="901638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-2  1   1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 0 -1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D326E642-0BE7-6C56-338B-A3001F572C09}"/>
              </a:ext>
            </a:extLst>
          </p:cNvPr>
          <p:cNvCxnSpPr>
            <a:cxnSpLocks/>
          </p:cNvCxnSpPr>
          <p:nvPr/>
        </p:nvCxnSpPr>
        <p:spPr>
          <a:xfrm>
            <a:off x="3446547" y="1787486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3B4E25B-DEE1-3069-3C14-1166080BB37F}"/>
              </a:ext>
            </a:extLst>
          </p:cNvPr>
          <p:cNvSpPr txBox="1"/>
          <p:nvPr/>
        </p:nvSpPr>
        <p:spPr>
          <a:xfrm>
            <a:off x="3388934" y="1345662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C18FB0B2-3F8F-6790-3745-A54C164B7041}"/>
              </a:ext>
            </a:extLst>
          </p:cNvPr>
          <p:cNvSpPr txBox="1"/>
          <p:nvPr/>
        </p:nvSpPr>
        <p:spPr>
          <a:xfrm>
            <a:off x="8309614" y="4729572"/>
            <a:ext cx="281198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matriz diagonal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con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elementos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diagonales ≤ 0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y uno de ellos = 0</a:t>
            </a:r>
          </a:p>
        </p:txBody>
      </p:sp>
      <p:sp>
        <p:nvSpPr>
          <p:cNvPr id="53" name="Flecha: a la derecha 52">
            <a:extLst>
              <a:ext uri="{FF2B5EF4-FFF2-40B4-BE49-F238E27FC236}">
                <a16:creationId xmlns:a16="http://schemas.microsoft.com/office/drawing/2014/main" id="{393C8AFC-686E-8FF0-0079-D4ECADFD4C40}"/>
              </a:ext>
            </a:extLst>
          </p:cNvPr>
          <p:cNvSpPr/>
          <p:nvPr/>
        </p:nvSpPr>
        <p:spPr>
          <a:xfrm rot="10800000">
            <a:off x="6214319" y="5351368"/>
            <a:ext cx="2032828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FE14348C-4B73-9AC9-5331-9E388C493FB2}"/>
              </a:ext>
            </a:extLst>
          </p:cNvPr>
          <p:cNvSpPr txBox="1"/>
          <p:nvPr/>
        </p:nvSpPr>
        <p:spPr>
          <a:xfrm>
            <a:off x="1539781" y="5309023"/>
            <a:ext cx="45720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es semidefinida negativa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1943C27-FE21-1444-4415-C16ECA7E6600}"/>
              </a:ext>
            </a:extLst>
          </p:cNvPr>
          <p:cNvSpPr txBox="1"/>
          <p:nvPr/>
        </p:nvSpPr>
        <p:spPr>
          <a:xfrm>
            <a:off x="4772067" y="1362410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897987A2-0696-9779-FD15-2A03843201B1}"/>
              </a:ext>
            </a:extLst>
          </p:cNvPr>
          <p:cNvCxnSpPr>
            <a:cxnSpLocks/>
          </p:cNvCxnSpPr>
          <p:nvPr/>
        </p:nvCxnSpPr>
        <p:spPr>
          <a:xfrm>
            <a:off x="4813577" y="1792452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8AAE4C28-536F-AB8C-EE4E-7A59A4266FC8}"/>
              </a:ext>
            </a:extLst>
          </p:cNvPr>
          <p:cNvSpPr/>
          <p:nvPr/>
        </p:nvSpPr>
        <p:spPr>
          <a:xfrm>
            <a:off x="6170035" y="1032654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AA6B4279-1F1C-40EC-273B-09080A593975}"/>
              </a:ext>
            </a:extLst>
          </p:cNvPr>
          <p:cNvSpPr/>
          <p:nvPr/>
        </p:nvSpPr>
        <p:spPr>
          <a:xfrm>
            <a:off x="8549352" y="1032654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9CFE1D7-44EF-2F8E-ADBA-D143CE9AB4EA}"/>
              </a:ext>
            </a:extLst>
          </p:cNvPr>
          <p:cNvSpPr txBox="1"/>
          <p:nvPr/>
        </p:nvSpPr>
        <p:spPr>
          <a:xfrm>
            <a:off x="6205426" y="1506632"/>
            <a:ext cx="2323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                             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E7F144E0-5410-55ED-7863-B10C39D6B8F0}"/>
              </a:ext>
            </a:extLst>
          </p:cNvPr>
          <p:cNvSpPr txBox="1"/>
          <p:nvPr/>
        </p:nvSpPr>
        <p:spPr>
          <a:xfrm>
            <a:off x="6214319" y="927738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-2    0    1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0 -1/2  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 1/2  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0B37F304-E8CE-E9C4-D1C9-92306DF129B1}"/>
              </a:ext>
            </a:extLst>
          </p:cNvPr>
          <p:cNvCxnSpPr>
            <a:cxnSpLocks/>
          </p:cNvCxnSpPr>
          <p:nvPr/>
        </p:nvCxnSpPr>
        <p:spPr>
          <a:xfrm>
            <a:off x="8853712" y="1745301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D33EC03B-7F47-CD4D-1033-6AFE58930F29}"/>
              </a:ext>
            </a:extLst>
          </p:cNvPr>
          <p:cNvSpPr txBox="1"/>
          <p:nvPr/>
        </p:nvSpPr>
        <p:spPr>
          <a:xfrm>
            <a:off x="8755288" y="1343677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4448A8D6-0B6E-7339-2C61-ADD1A24ADC72}"/>
              </a:ext>
            </a:extLst>
          </p:cNvPr>
          <p:cNvSpPr txBox="1"/>
          <p:nvPr/>
        </p:nvSpPr>
        <p:spPr>
          <a:xfrm>
            <a:off x="1431095" y="2801310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69C7A266-2F16-EA11-7D50-7DA7F4795BDD}"/>
              </a:ext>
            </a:extLst>
          </p:cNvPr>
          <p:cNvCxnSpPr>
            <a:cxnSpLocks/>
          </p:cNvCxnSpPr>
          <p:nvPr/>
        </p:nvCxnSpPr>
        <p:spPr>
          <a:xfrm>
            <a:off x="1522411" y="3265666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6F7C3BE2-EE0C-FE3D-BBFC-786EB1C34CFB}"/>
              </a:ext>
            </a:extLst>
          </p:cNvPr>
          <p:cNvSpPr/>
          <p:nvPr/>
        </p:nvSpPr>
        <p:spPr>
          <a:xfrm>
            <a:off x="2934530" y="2664829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81CB90B3-1F57-03CE-8140-8A58F2512D51}"/>
              </a:ext>
            </a:extLst>
          </p:cNvPr>
          <p:cNvSpPr/>
          <p:nvPr/>
        </p:nvSpPr>
        <p:spPr>
          <a:xfrm>
            <a:off x="5313847" y="2664829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0C64A7B2-776C-8681-07D8-AA68B1FFD4A1}"/>
              </a:ext>
            </a:extLst>
          </p:cNvPr>
          <p:cNvSpPr txBox="1"/>
          <p:nvPr/>
        </p:nvSpPr>
        <p:spPr>
          <a:xfrm>
            <a:off x="2969921" y="3138807"/>
            <a:ext cx="2323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                             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5D4FE485-B6D6-1A63-02A7-6C249FAD91C9}"/>
              </a:ext>
            </a:extLst>
          </p:cNvPr>
          <p:cNvSpPr txBox="1"/>
          <p:nvPr/>
        </p:nvSpPr>
        <p:spPr>
          <a:xfrm>
            <a:off x="2949412" y="2566973"/>
            <a:ext cx="2737052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-2    0    0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0 -1/2  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1/2 -1/2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613F764A-63DA-AA65-0ACB-734BF9912F8F}"/>
              </a:ext>
            </a:extLst>
          </p:cNvPr>
          <p:cNvCxnSpPr>
            <a:cxnSpLocks/>
          </p:cNvCxnSpPr>
          <p:nvPr/>
        </p:nvCxnSpPr>
        <p:spPr>
          <a:xfrm>
            <a:off x="5618207" y="3377476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>
            <a:extLst>
              <a:ext uri="{FF2B5EF4-FFF2-40B4-BE49-F238E27FC236}">
                <a16:creationId xmlns:a16="http://schemas.microsoft.com/office/drawing/2014/main" id="{BB20E559-BB14-500E-C06A-94E7A667CF31}"/>
              </a:ext>
            </a:extLst>
          </p:cNvPr>
          <p:cNvSpPr txBox="1"/>
          <p:nvPr/>
        </p:nvSpPr>
        <p:spPr>
          <a:xfrm>
            <a:off x="5765712" y="2965687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C1EF77E-E252-B0EE-015F-381B69694AE6}"/>
              </a:ext>
            </a:extLst>
          </p:cNvPr>
          <p:cNvSpPr txBox="1"/>
          <p:nvPr/>
        </p:nvSpPr>
        <p:spPr>
          <a:xfrm>
            <a:off x="7056192" y="2963741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EEEA7D29-9BE0-FD8F-125B-B559A4E9FD55}"/>
              </a:ext>
            </a:extLst>
          </p:cNvPr>
          <p:cNvCxnSpPr>
            <a:cxnSpLocks/>
          </p:cNvCxnSpPr>
          <p:nvPr/>
        </p:nvCxnSpPr>
        <p:spPr>
          <a:xfrm>
            <a:off x="6949034" y="3372510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uadroTexto 42">
            <a:extLst>
              <a:ext uri="{FF2B5EF4-FFF2-40B4-BE49-F238E27FC236}">
                <a16:creationId xmlns:a16="http://schemas.microsoft.com/office/drawing/2014/main" id="{C87F9324-140A-CAE4-85C5-0EFC4BBF43D9}"/>
              </a:ext>
            </a:extLst>
          </p:cNvPr>
          <p:cNvSpPr txBox="1"/>
          <p:nvPr/>
        </p:nvSpPr>
        <p:spPr>
          <a:xfrm>
            <a:off x="8414189" y="2566972"/>
            <a:ext cx="2737052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-2    0    0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0 -1/2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0    0     0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59ED8057-4F58-16A6-6BEA-DA0FB029753B}"/>
              </a:ext>
            </a:extLst>
          </p:cNvPr>
          <p:cNvSpPr/>
          <p:nvPr/>
        </p:nvSpPr>
        <p:spPr>
          <a:xfrm>
            <a:off x="8329152" y="2664829"/>
            <a:ext cx="70783" cy="1306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Cerrar corchete 44">
            <a:extLst>
              <a:ext uri="{FF2B5EF4-FFF2-40B4-BE49-F238E27FC236}">
                <a16:creationId xmlns:a16="http://schemas.microsoft.com/office/drawing/2014/main" id="{EBC9A1B7-AC49-D148-9B48-D1DE33CC3A2D}"/>
              </a:ext>
            </a:extLst>
          </p:cNvPr>
          <p:cNvSpPr/>
          <p:nvPr/>
        </p:nvSpPr>
        <p:spPr>
          <a:xfrm>
            <a:off x="10559052" y="2664829"/>
            <a:ext cx="70783" cy="1306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Flecha: a la derecha 46">
            <a:extLst>
              <a:ext uri="{FF2B5EF4-FFF2-40B4-BE49-F238E27FC236}">
                <a16:creationId xmlns:a16="http://schemas.microsoft.com/office/drawing/2014/main" id="{0496B0F2-C517-B4F8-0345-4A180BF3D4FF}"/>
              </a:ext>
            </a:extLst>
          </p:cNvPr>
          <p:cNvSpPr/>
          <p:nvPr/>
        </p:nvSpPr>
        <p:spPr>
          <a:xfrm rot="16200000">
            <a:off x="9196879" y="4325034"/>
            <a:ext cx="652023" cy="157053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25441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8962A-4D5E-3BC1-4350-D966398CC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brir corchete 8">
            <a:extLst>
              <a:ext uri="{FF2B5EF4-FFF2-40B4-BE49-F238E27FC236}">
                <a16:creationId xmlns:a16="http://schemas.microsoft.com/office/drawing/2014/main" id="{1870F0C0-324E-DBA7-0738-272FD36ABBD5}"/>
              </a:ext>
            </a:extLst>
          </p:cNvPr>
          <p:cNvSpPr/>
          <p:nvPr/>
        </p:nvSpPr>
        <p:spPr>
          <a:xfrm>
            <a:off x="2530650" y="1032654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AEF95FD9-18BE-7FF3-932F-E85A1FC941FE}"/>
              </a:ext>
            </a:extLst>
          </p:cNvPr>
          <p:cNvSpPr/>
          <p:nvPr/>
        </p:nvSpPr>
        <p:spPr>
          <a:xfrm>
            <a:off x="4002263" y="1054632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0060A69-F226-AF52-2B0D-12810E39B5F0}"/>
              </a:ext>
            </a:extLst>
          </p:cNvPr>
          <p:cNvSpPr txBox="1"/>
          <p:nvPr/>
        </p:nvSpPr>
        <p:spPr>
          <a:xfrm>
            <a:off x="1827481" y="1506632"/>
            <a:ext cx="2839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C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  <a:r>
              <a:rPr lang="es-ES" sz="2800" dirty="0"/>
              <a:t>                             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63F1313C-AB0E-A741-2330-6628C54FC486}"/>
              </a:ext>
            </a:extLst>
          </p:cNvPr>
          <p:cNvCxnSpPr>
            <a:cxnSpLocks/>
          </p:cNvCxnSpPr>
          <p:nvPr/>
        </p:nvCxnSpPr>
        <p:spPr>
          <a:xfrm>
            <a:off x="4203630" y="1787486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A339610-E0F2-36ED-5C3E-A3E8B83E7591}"/>
              </a:ext>
            </a:extLst>
          </p:cNvPr>
          <p:cNvSpPr txBox="1"/>
          <p:nvPr/>
        </p:nvSpPr>
        <p:spPr>
          <a:xfrm>
            <a:off x="4313730" y="1343677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E4E7BCFC-7E47-9E17-B530-89A2910B01CC}"/>
              </a:ext>
            </a:extLst>
          </p:cNvPr>
          <p:cNvSpPr txBox="1"/>
          <p:nvPr/>
        </p:nvSpPr>
        <p:spPr>
          <a:xfrm>
            <a:off x="6393183" y="3001034"/>
            <a:ext cx="438297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matriz diagonal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con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algunos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elementos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diagonales &gt; 0  y otros &lt; 0</a:t>
            </a:r>
          </a:p>
        </p:txBody>
      </p:sp>
      <p:sp>
        <p:nvSpPr>
          <p:cNvPr id="53" name="Flecha: a la derecha 52">
            <a:extLst>
              <a:ext uri="{FF2B5EF4-FFF2-40B4-BE49-F238E27FC236}">
                <a16:creationId xmlns:a16="http://schemas.microsoft.com/office/drawing/2014/main" id="{945DA1AA-2844-B1CD-18A3-DF0BB5FF3F8D}"/>
              </a:ext>
            </a:extLst>
          </p:cNvPr>
          <p:cNvSpPr/>
          <p:nvPr/>
        </p:nvSpPr>
        <p:spPr>
          <a:xfrm rot="5400000">
            <a:off x="7710358" y="4441747"/>
            <a:ext cx="774098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D3E7668D-5C60-9B1F-882D-0F6F9C48C35C}"/>
              </a:ext>
            </a:extLst>
          </p:cNvPr>
          <p:cNvSpPr txBox="1"/>
          <p:nvPr/>
        </p:nvSpPr>
        <p:spPr>
          <a:xfrm>
            <a:off x="6852989" y="5137324"/>
            <a:ext cx="26725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C es indefinida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8103990-ECB7-FF35-10C9-FD233428A9DF}"/>
              </a:ext>
            </a:extLst>
          </p:cNvPr>
          <p:cNvSpPr txBox="1"/>
          <p:nvPr/>
        </p:nvSpPr>
        <p:spPr>
          <a:xfrm>
            <a:off x="5699170" y="1361486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2954A3BB-2E6E-F72C-BF12-323494AC838C}"/>
              </a:ext>
            </a:extLst>
          </p:cNvPr>
          <p:cNvCxnSpPr>
            <a:cxnSpLocks/>
          </p:cNvCxnSpPr>
          <p:nvPr/>
        </p:nvCxnSpPr>
        <p:spPr>
          <a:xfrm>
            <a:off x="5570660" y="1792452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4974D0EC-04DD-8F92-EB68-2660D02BBA40}"/>
              </a:ext>
            </a:extLst>
          </p:cNvPr>
          <p:cNvSpPr/>
          <p:nvPr/>
        </p:nvSpPr>
        <p:spPr>
          <a:xfrm>
            <a:off x="6927118" y="1032654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52973D2A-88A9-092A-76D5-46C35EAAA24D}"/>
              </a:ext>
            </a:extLst>
          </p:cNvPr>
          <p:cNvSpPr/>
          <p:nvPr/>
        </p:nvSpPr>
        <p:spPr>
          <a:xfrm>
            <a:off x="8677170" y="1021999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359223BD-807F-1E65-ECB0-A0C6D6448476}"/>
              </a:ext>
            </a:extLst>
          </p:cNvPr>
          <p:cNvSpPr txBox="1"/>
          <p:nvPr/>
        </p:nvSpPr>
        <p:spPr>
          <a:xfrm>
            <a:off x="6962509" y="1506632"/>
            <a:ext cx="2323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                             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AB7CBA3-6C9B-CEA9-2764-118F7B48667C}"/>
              </a:ext>
            </a:extLst>
          </p:cNvPr>
          <p:cNvSpPr txBox="1"/>
          <p:nvPr/>
        </p:nvSpPr>
        <p:spPr>
          <a:xfrm>
            <a:off x="6852989" y="938931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1    0   0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-7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1  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115AFA79-4094-83C1-ACDE-6184C96BFCBB}"/>
              </a:ext>
            </a:extLst>
          </p:cNvPr>
          <p:cNvCxnSpPr>
            <a:cxnSpLocks/>
          </p:cNvCxnSpPr>
          <p:nvPr/>
        </p:nvCxnSpPr>
        <p:spPr>
          <a:xfrm>
            <a:off x="8963743" y="1750100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4DA2D3D-01C1-B74C-90FE-5F9BBF17FFFE}"/>
              </a:ext>
            </a:extLst>
          </p:cNvPr>
          <p:cNvSpPr txBox="1"/>
          <p:nvPr/>
        </p:nvSpPr>
        <p:spPr>
          <a:xfrm>
            <a:off x="8855814" y="1343677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+(1/7)f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FBC12FD2-454C-4A17-0511-C5C90BF9E043}"/>
              </a:ext>
            </a:extLst>
          </p:cNvPr>
          <p:cNvSpPr txBox="1"/>
          <p:nvPr/>
        </p:nvSpPr>
        <p:spPr>
          <a:xfrm>
            <a:off x="2188178" y="2801310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+(1/7)c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989BD917-DB96-C854-3EF5-751CB2C85E5D}"/>
              </a:ext>
            </a:extLst>
          </p:cNvPr>
          <p:cNvCxnSpPr>
            <a:cxnSpLocks/>
          </p:cNvCxnSpPr>
          <p:nvPr/>
        </p:nvCxnSpPr>
        <p:spPr>
          <a:xfrm>
            <a:off x="2279494" y="3265666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DA8E02F2-5FB2-81A9-96D3-F9814C922D56}"/>
              </a:ext>
            </a:extLst>
          </p:cNvPr>
          <p:cNvSpPr/>
          <p:nvPr/>
        </p:nvSpPr>
        <p:spPr>
          <a:xfrm>
            <a:off x="3691613" y="2664829"/>
            <a:ext cx="70783" cy="1306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EC6912C0-2E6F-A433-AF47-236DAF6D0B70}"/>
              </a:ext>
            </a:extLst>
          </p:cNvPr>
          <p:cNvSpPr/>
          <p:nvPr/>
        </p:nvSpPr>
        <p:spPr>
          <a:xfrm>
            <a:off x="6070930" y="2664829"/>
            <a:ext cx="70783" cy="1306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16038FB7-C049-31A1-F920-96D0088A2D38}"/>
              </a:ext>
            </a:extLst>
          </p:cNvPr>
          <p:cNvSpPr txBox="1"/>
          <p:nvPr/>
        </p:nvSpPr>
        <p:spPr>
          <a:xfrm>
            <a:off x="3727004" y="3138807"/>
            <a:ext cx="2323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                            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5D11C12-1B74-C83A-3A53-D28F9468E194}"/>
              </a:ext>
            </a:extLst>
          </p:cNvPr>
          <p:cNvSpPr txBox="1"/>
          <p:nvPr/>
        </p:nvSpPr>
        <p:spPr>
          <a:xfrm>
            <a:off x="2518907" y="918500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1  3  0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3  2  1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D6D0D8C-0DF3-C1F1-A2E2-E24EABBDE1BC}"/>
              </a:ext>
            </a:extLst>
          </p:cNvPr>
          <p:cNvSpPr txBox="1"/>
          <p:nvPr/>
        </p:nvSpPr>
        <p:spPr>
          <a:xfrm>
            <a:off x="3807020" y="2565496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1    0    0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-7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 0  -6/7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6785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B00C0E72-AFC8-8D39-5D0B-8E0E3E52EEC2}"/>
              </a:ext>
            </a:extLst>
          </p:cNvPr>
          <p:cNvSpPr/>
          <p:nvPr/>
        </p:nvSpPr>
        <p:spPr>
          <a:xfrm>
            <a:off x="10797308" y="185303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11" y="174458"/>
            <a:ext cx="10743831" cy="1307213"/>
          </a:xfrm>
          <a:noFill/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ALGUNOS TÓPICOS DE UTILIDAD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RELACIONADOS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11" y="1581042"/>
            <a:ext cx="11587989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>
                <a:latin typeface="Comic Sans MS" panose="030F0702030302020204" pitchFamily="66" charset="0"/>
              </a:rPr>
              <a:t>Se sugiere la revisión de algunos de los siguientes tópicos: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1378" y="315863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Producto escalar en un espacio real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0573D9-3C64-1ADF-D349-2DAFECF6C379}"/>
              </a:ext>
            </a:extLst>
          </p:cNvPr>
          <p:cNvSpPr txBox="1"/>
          <p:nvPr/>
        </p:nvSpPr>
        <p:spPr>
          <a:xfrm>
            <a:off x="1011378" y="4721695"/>
            <a:ext cx="11268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Menores principales superiores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1015998" y="3937606"/>
            <a:ext cx="103724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Extremos locales de campos escalares</a:t>
            </a:r>
          </a:p>
          <a:p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8D05808-8F06-BA75-4DCB-357EF53C179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31235" y="273828"/>
            <a:ext cx="914400" cy="9144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7A4B6C9D-82AF-71A2-6B7A-DD86BF980142}"/>
              </a:ext>
            </a:extLst>
          </p:cNvPr>
          <p:cNvSpPr txBox="1"/>
          <p:nvPr/>
        </p:nvSpPr>
        <p:spPr>
          <a:xfrm>
            <a:off x="1011378" y="5505784"/>
            <a:ext cx="10968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Diagonalización de matrices reales (valores propios)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08055B8-11FA-E697-C567-B398297C19D6}"/>
              </a:ext>
            </a:extLst>
          </p:cNvPr>
          <p:cNvSpPr txBox="1"/>
          <p:nvPr/>
        </p:nvSpPr>
        <p:spPr>
          <a:xfrm>
            <a:off x="1011378" y="2433396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Método de Gauss</a:t>
            </a:r>
          </a:p>
        </p:txBody>
      </p:sp>
    </p:spTree>
    <p:extLst>
      <p:ext uri="{BB962C8B-B14F-4D97-AF65-F5344CB8AC3E}">
        <p14:creationId xmlns:p14="http://schemas.microsoft.com/office/powerpoint/2010/main" val="752316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2DDB8-AF0A-12A1-38AC-885A7FC0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El resultado principal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569765" y="1495688"/>
            <a:ext cx="110963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Simbolizaremos como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(n x n) </a:t>
            </a:r>
            <a:r>
              <a:rPr lang="es-ES" sz="2700" dirty="0">
                <a:latin typeface="Comic Sans MS" panose="030F0702030302020204" pitchFamily="66" charset="0"/>
              </a:rPr>
              <a:t>el conjunto de matrices (cuadradas)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con n filas y n columnas, con coeficientes en R (= números reales).</a:t>
            </a:r>
            <a:endParaRPr lang="es-ES_tradnl" sz="2700" dirty="0"/>
          </a:p>
        </p:txBody>
      </p:sp>
      <p:sp>
        <p:nvSpPr>
          <p:cNvPr id="12" name="CuadroTexto 11"/>
          <p:cNvSpPr txBox="1"/>
          <p:nvPr/>
        </p:nvSpPr>
        <p:spPr>
          <a:xfrm>
            <a:off x="569765" y="2782214"/>
            <a:ext cx="10809369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Si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Comic Sans MS" panose="030F0702030302020204" pitchFamily="66" charset="0"/>
              </a:rPr>
              <a:t> 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n),  simbolizaremos como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(n x n) </a:t>
            </a:r>
            <a:r>
              <a:rPr lang="es-ES" sz="2700" dirty="0">
                <a:latin typeface="Comic Sans MS" panose="030F0702030302020204" pitchFamily="66" charset="0"/>
              </a:rPr>
              <a:t> la </a:t>
            </a:r>
            <a:r>
              <a:rPr lang="es-ES" sz="2700" i="1" dirty="0">
                <a:latin typeface="Comic Sans MS" panose="030F0702030302020204" pitchFamily="66" charset="0"/>
              </a:rPr>
              <a:t>matriz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transpuesta de A</a:t>
            </a:r>
            <a:r>
              <a:rPr lang="es-ES" sz="2700" dirty="0">
                <a:latin typeface="Comic Sans MS" panose="030F0702030302020204" pitchFamily="66" charset="0"/>
              </a:rPr>
              <a:t>, cuyas filas corresponden a las columnas de A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(análogamente, las columnas de A</a:t>
            </a:r>
            <a:r>
              <a:rPr lang="es-ES" sz="2700" baseline="30000" dirty="0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 corresponden a las filas de A).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639494" y="4484238"/>
            <a:ext cx="886973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Cuando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=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</a:rPr>
              <a:t>, diremos que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la matriz A es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simétrica.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569765" y="4484238"/>
            <a:ext cx="11019363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                   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Por ejemplo,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A=   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</a:t>
            </a:r>
            <a:r>
              <a:rPr lang="es-ES" sz="2700" dirty="0">
                <a:latin typeface="Comic Sans MS" panose="030F0702030302020204" pitchFamily="66" charset="0"/>
              </a:rPr>
              <a:t> 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(3 x 3) es simétrica, pues A</a:t>
            </a:r>
            <a:r>
              <a:rPr lang="es-ES" sz="2700" baseline="30000" dirty="0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=                =A.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727F961-3B37-4C2F-69CC-832624F42C05}"/>
              </a:ext>
            </a:extLst>
          </p:cNvPr>
          <p:cNvSpPr txBox="1"/>
          <p:nvPr/>
        </p:nvSpPr>
        <p:spPr>
          <a:xfrm>
            <a:off x="1180015" y="4992069"/>
            <a:ext cx="2488837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 6  -1            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6  0   2           </a:t>
            </a:r>
          </a:p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-1  2   0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3E0A9822-27A4-39D9-F6C8-93938BE37351}"/>
              </a:ext>
            </a:extLst>
          </p:cNvPr>
          <p:cNvSpPr/>
          <p:nvPr/>
        </p:nvSpPr>
        <p:spPr>
          <a:xfrm>
            <a:off x="2620889" y="5029953"/>
            <a:ext cx="70783" cy="1224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5E76EC25-A485-EDE5-11BC-B884504446AC}"/>
              </a:ext>
            </a:extLst>
          </p:cNvPr>
          <p:cNvSpPr/>
          <p:nvPr/>
        </p:nvSpPr>
        <p:spPr>
          <a:xfrm>
            <a:off x="1180015" y="5029953"/>
            <a:ext cx="65687" cy="12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727F961-3B37-4C2F-69CC-832624F42C05}"/>
              </a:ext>
            </a:extLst>
          </p:cNvPr>
          <p:cNvSpPr txBox="1"/>
          <p:nvPr/>
        </p:nvSpPr>
        <p:spPr>
          <a:xfrm>
            <a:off x="8395580" y="4976680"/>
            <a:ext cx="2488837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latin typeface="Comic Sans MS" panose="030F0702030302020204" pitchFamily="66" charset="0"/>
              </a:rPr>
              <a:t>            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0</a:t>
            </a:r>
            <a:r>
              <a:rPr lang="es-ES" sz="28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latin typeface="Comic Sans MS" panose="030F0702030302020204" pitchFamily="66" charset="0"/>
              </a:rPr>
              <a:t>        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0</a:t>
            </a:r>
            <a:r>
              <a:rPr lang="es-ES" sz="2800" dirty="0"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3E0A9822-27A4-39D9-F6C8-93938BE37351}"/>
              </a:ext>
            </a:extLst>
          </p:cNvPr>
          <p:cNvSpPr/>
          <p:nvPr/>
        </p:nvSpPr>
        <p:spPr>
          <a:xfrm>
            <a:off x="9836454" y="5014564"/>
            <a:ext cx="70783" cy="1224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5E76EC25-A485-EDE5-11BC-B884504446AC}"/>
              </a:ext>
            </a:extLst>
          </p:cNvPr>
          <p:cNvSpPr/>
          <p:nvPr/>
        </p:nvSpPr>
        <p:spPr>
          <a:xfrm>
            <a:off x="8395580" y="5014564"/>
            <a:ext cx="65687" cy="12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519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  <p:bldP spid="6" grpId="0"/>
      <p:bldP spid="7" grpId="0"/>
      <p:bldP spid="8" grpId="0" animBg="1"/>
      <p:bldP spid="9" grpId="0" animBg="1"/>
      <p:bldP spid="10" grpId="0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: esquinas redondeadas 4">
            <a:extLst>
              <a:ext uri="{FF2B5EF4-FFF2-40B4-BE49-F238E27FC236}">
                <a16:creationId xmlns:a16="http://schemas.microsoft.com/office/drawing/2014/main" id="{C2184FA7-5C9A-70DA-21E2-2B325E0CC445}"/>
              </a:ext>
            </a:extLst>
          </p:cNvPr>
          <p:cNvSpPr/>
          <p:nvPr/>
        </p:nvSpPr>
        <p:spPr>
          <a:xfrm>
            <a:off x="290879" y="1581149"/>
            <a:ext cx="11642213" cy="49720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Marcador de contenido 7">
            <a:extLst>
              <a:ext uri="{FF2B5EF4-FFF2-40B4-BE49-F238E27FC236}">
                <a16:creationId xmlns:a16="http://schemas.microsoft.com/office/drawing/2014/main" id="{4CC63FB5-70F1-8341-D4D5-B1E77BCD2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23" y="1797671"/>
            <a:ext cx="11196326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Teorema  </a:t>
            </a:r>
            <a:r>
              <a:rPr lang="es-ES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i="1" u="sng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Diagonalización</a:t>
            </a:r>
            <a:r>
              <a:rPr lang="es-ES" i="1" u="sng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por congruencia</a:t>
            </a:r>
            <a:r>
              <a:rPr lang="es-ES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Dada una matriz simétrica  </a:t>
            </a:r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M</a:t>
            </a:r>
            <a:r>
              <a:rPr lang="es-ES" baseline="-25000" dirty="0">
                <a:latin typeface="Comic Sans MS" panose="030F0702030302020204" pitchFamily="66" charset="0"/>
              </a:rPr>
              <a:t>R</a:t>
            </a:r>
            <a:r>
              <a:rPr lang="es-ES" sz="2800" dirty="0">
                <a:latin typeface="Comic Sans MS" panose="030F0702030302020204" pitchFamily="66" charset="0"/>
              </a:rPr>
              <a:t>(n x n)  se cumple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997538" y="2933619"/>
            <a:ext cx="10769851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</a:rPr>
              <a:t>➊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xiste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una matriz invertible  P</a:t>
            </a:r>
            <a:r>
              <a:rPr lang="es-ES" sz="24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</a:t>
            </a:r>
            <a:r>
              <a:rPr lang="es-ES" sz="24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M</a:t>
            </a:r>
            <a:r>
              <a:rPr lang="es-ES" sz="2800" baseline="-25000" dirty="0">
                <a:latin typeface="Comic Sans MS" panose="030F0702030302020204" pitchFamily="66" charset="0"/>
              </a:rPr>
              <a:t>R</a:t>
            </a:r>
            <a:r>
              <a:rPr lang="es-ES" sz="2400" dirty="0">
                <a:latin typeface="Comic Sans MS" panose="030F0702030302020204" pitchFamily="66" charset="0"/>
              </a:rPr>
              <a:t>(n x n)   </a:t>
            </a:r>
            <a:r>
              <a:rPr lang="es-ES" sz="2700" dirty="0">
                <a:latin typeface="Comic Sans MS" panose="030F0702030302020204" pitchFamily="66" charset="0"/>
              </a:rPr>
              <a:t>tal que</a:t>
            </a:r>
          </a:p>
          <a:p>
            <a:pPr lvl="0">
              <a:defRPr/>
            </a:pPr>
            <a:endParaRPr kumimoji="0" lang="es-ES" sz="27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P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 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M</a:t>
            </a:r>
            <a:r>
              <a:rPr lang="es-ES" sz="3200" baseline="-25000" dirty="0">
                <a:latin typeface="Comic Sans MS" panose="030F0702030302020204" pitchFamily="66" charset="0"/>
              </a:rPr>
              <a:t>R</a:t>
            </a:r>
            <a:r>
              <a:rPr lang="es-ES" sz="2800" dirty="0">
                <a:latin typeface="Comic Sans MS" panose="030F0702030302020204" pitchFamily="66" charset="0"/>
              </a:rPr>
              <a:t>(n x n),  </a:t>
            </a:r>
            <a:r>
              <a:rPr lang="es-ES" sz="2800" i="1" dirty="0">
                <a:solidFill>
                  <a:srgbClr val="7030A0"/>
                </a:solidFill>
                <a:latin typeface="Comic Sans MS" panose="030F0702030302020204" pitchFamily="66" charset="0"/>
              </a:rPr>
              <a:t>matriz diagonal. </a:t>
            </a:r>
            <a:endParaRPr kumimoji="0" lang="es-ES" sz="2700" b="0" i="1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resultado principal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997537" y="4529485"/>
            <a:ext cx="1076985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Gothic UI" panose="020B0500000000000000" pitchFamily="34" charset="-128"/>
              </a:rPr>
              <a:t>❷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La matriz P</a:t>
            </a:r>
            <a:r>
              <a:rPr lang="es-ES" sz="24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</a:t>
            </a:r>
            <a:r>
              <a:rPr lang="es-ES" sz="24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M</a:t>
            </a:r>
            <a:r>
              <a:rPr lang="es-ES" sz="2800" baseline="-25000" dirty="0">
                <a:latin typeface="Comic Sans MS" panose="030F0702030302020204" pitchFamily="66" charset="0"/>
              </a:rPr>
              <a:t>R</a:t>
            </a:r>
            <a:r>
              <a:rPr lang="es-ES" sz="2400" dirty="0">
                <a:latin typeface="Comic Sans MS" panose="030F0702030302020204" pitchFamily="66" charset="0"/>
              </a:rPr>
              <a:t>(n x n)  </a:t>
            </a:r>
            <a:r>
              <a:rPr lang="es-ES" sz="2700" dirty="0">
                <a:latin typeface="Comic Sans MS" panose="030F0702030302020204" pitchFamily="66" charset="0"/>
              </a:rPr>
              <a:t>puede escogerse de forma que los </a:t>
            </a:r>
          </a:p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 elementos diagonales de la matriz diagonal D pertenezcan  </a:t>
            </a:r>
          </a:p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 al conjunto</a:t>
            </a:r>
          </a:p>
          <a:p>
            <a:pPr lvl="0">
              <a:defRPr/>
            </a:pP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{ -1, 0, 1}</a:t>
            </a:r>
            <a:r>
              <a:rPr lang="es-ES" sz="2800" i="1" dirty="0">
                <a:solidFill>
                  <a:srgbClr val="7030A0"/>
                </a:solidFill>
                <a:latin typeface="Comic Sans MS" panose="030F0702030302020204" pitchFamily="66" charset="0"/>
              </a:rPr>
              <a:t>. </a:t>
            </a:r>
            <a:endParaRPr kumimoji="0" lang="es-ES" sz="2700" b="0" i="1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920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resultado principal </a:t>
            </a:r>
            <a:r>
              <a:rPr lang="es-ES" b="1" i="1" dirty="0">
                <a:solidFill>
                  <a:srgbClr val="7030A0"/>
                </a:solidFill>
              </a:rPr>
              <a:t>(observaciones)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633162" y="1583279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●Tanto para encontrar la matriz P como la matriz D del teorema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anterior, es necesario recordar que: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750653" y="2588884"/>
            <a:ext cx="1130946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es-ES" sz="2700" dirty="0">
                <a:latin typeface="Comic Sans MS" panose="030F0702030302020204" pitchFamily="66" charset="0"/>
              </a:rPr>
              <a:t>El resultado de efectuar una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operación elemental de fila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</a:t>
            </a:r>
            <a:r>
              <a:rPr lang="es-ES" sz="2700" dirty="0">
                <a:latin typeface="Comic Sans MS" panose="030F0702030302020204" pitchFamily="66" charset="0"/>
              </a:rPr>
              <a:t>sobre una matriz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 </a:t>
            </a:r>
            <a:r>
              <a:rPr lang="es-ES" sz="2700" dirty="0">
                <a:latin typeface="Comic Sans MS" panose="030F0702030302020204" pitchFamily="66" charset="0"/>
              </a:rPr>
              <a:t>es otra matriz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C </a:t>
            </a:r>
            <a:r>
              <a:rPr lang="es-ES" sz="2700" dirty="0">
                <a:latin typeface="Comic Sans MS" panose="030F0702030302020204" pitchFamily="66" charset="0"/>
              </a:rPr>
              <a:t>(en general, C ≠ B)  que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tiene los mismos números de filas y de columnas que B. Escribimos </a:t>
            </a:r>
          </a:p>
          <a:p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AA8073B-0054-D7FB-8526-EF9DECE8B205}"/>
              </a:ext>
            </a:extLst>
          </p:cNvPr>
          <p:cNvSpPr txBox="1"/>
          <p:nvPr/>
        </p:nvSpPr>
        <p:spPr>
          <a:xfrm>
            <a:off x="633162" y="3856817"/>
            <a:ext cx="106656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           C</a:t>
            </a:r>
            <a:endParaRPr lang="es-ES" dirty="0"/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704D653C-63C0-5D65-7956-0646D1757612}"/>
              </a:ext>
            </a:extLst>
          </p:cNvPr>
          <p:cNvCxnSpPr>
            <a:cxnSpLocks/>
          </p:cNvCxnSpPr>
          <p:nvPr/>
        </p:nvCxnSpPr>
        <p:spPr>
          <a:xfrm>
            <a:off x="5259255" y="4121317"/>
            <a:ext cx="113000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5A1F38C5-22D6-EF0C-59C4-77E33CEFB971}"/>
              </a:ext>
            </a:extLst>
          </p:cNvPr>
          <p:cNvSpPr txBox="1"/>
          <p:nvPr/>
        </p:nvSpPr>
        <p:spPr>
          <a:xfrm>
            <a:off x="901194" y="4540902"/>
            <a:ext cx="1139045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</a:rPr>
              <a:t>Y se definen 3 tipos de </a:t>
            </a:r>
            <a:r>
              <a:rPr lang="es-ES" sz="2700" dirty="0" err="1">
                <a:latin typeface="Comic Sans MS" panose="030F0702030302020204" pitchFamily="66" charset="0"/>
              </a:rPr>
              <a:t>o.e.f</a:t>
            </a:r>
            <a:r>
              <a:rPr lang="es-ES" sz="2700" dirty="0">
                <a:latin typeface="Comic Sans MS" panose="030F0702030302020204" pitchFamily="66" charset="0"/>
              </a:rPr>
              <a:t>. sobre una matriz B (con filas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,f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,…):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7FEA9C-1966-8A28-15FD-01AAD40BC1D6}"/>
              </a:ext>
            </a:extLst>
          </p:cNvPr>
          <p:cNvSpPr txBox="1"/>
          <p:nvPr/>
        </p:nvSpPr>
        <p:spPr>
          <a:xfrm>
            <a:off x="0" y="5048733"/>
            <a:ext cx="12060115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(tipo I):  permuta las filas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de B;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(tipo II):  multiplica por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_tradnl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R)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la fila i de B;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(tipo III):  le suma a la fila i de B su fila j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      multiplicada por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_tradnl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R.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b="1" baseline="-25000" dirty="0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2332527" y="5358125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5EBEE80D-0F71-777F-14F7-AE6FE7004B2A}"/>
              </a:ext>
            </a:extLst>
          </p:cNvPr>
          <p:cNvSpPr txBox="1"/>
          <p:nvPr/>
        </p:nvSpPr>
        <p:spPr>
          <a:xfrm>
            <a:off x="5613944" y="3664828"/>
            <a:ext cx="4980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27135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566014" y="1685216"/>
            <a:ext cx="11625985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b) Sobre una matriz B siempre se pueden aplicar sucesivamente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endParaRPr lang="es-ES" sz="2700" i="1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 </a:t>
            </a:r>
            <a:r>
              <a:rPr lang="es-ES" sz="2700" dirty="0">
                <a:latin typeface="Comic Sans MS" panose="030F0702030302020204" pitchFamily="66" charset="0"/>
              </a:rPr>
              <a:t>apropiadas hasta llegar a una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matriz escalonada por filas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>
                <a:latin typeface="Comic Sans MS" panose="030F0702030302020204" pitchFamily="66" charset="0"/>
              </a:rPr>
              <a:t>proceso que se conoce como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método de Gauss.</a:t>
            </a:r>
          </a:p>
          <a:p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566015" y="3171116"/>
            <a:ext cx="1162598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Una matriz es </a:t>
            </a:r>
            <a:r>
              <a:rPr lang="es-ES" sz="2700" i="1" dirty="0">
                <a:latin typeface="Comic Sans MS" panose="030F0702030302020204" pitchFamily="66" charset="0"/>
              </a:rPr>
              <a:t>escalonada por filas </a:t>
            </a:r>
            <a:r>
              <a:rPr lang="es-ES" sz="2700" dirty="0">
                <a:latin typeface="Comic Sans MS" panose="030F0702030302020204" pitchFamily="66" charset="0"/>
              </a:rPr>
              <a:t>si cumple 2 requisitos: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566015" y="3702030"/>
            <a:ext cx="1162598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▫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todas las filas llenas de ceros (filas 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nulas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), si hay alguna, se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encuentran en la parte inferior de la matriz;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sz="2700" dirty="0">
                <a:latin typeface="Comic Sans MS" panose="030F0702030302020204" pitchFamily="66" charset="0"/>
              </a:rPr>
              <a:t>▫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para cada fila no nula (si hay alguna),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su primer elemento no nulo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desde la izquierda (su 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pivote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está a la derecha del pivote de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cualquier fila por encima. </a:t>
            </a:r>
            <a:endParaRPr lang="es-ES" dirty="0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resultado principal </a:t>
            </a:r>
            <a:r>
              <a:rPr lang="es-ES" b="1" i="1" dirty="0">
                <a:solidFill>
                  <a:srgbClr val="7030A0"/>
                </a:solidFill>
              </a:rPr>
              <a:t>(observaciones)</a:t>
            </a:r>
          </a:p>
        </p:txBody>
      </p:sp>
    </p:spTree>
    <p:extLst>
      <p:ext uri="{BB962C8B-B14F-4D97-AF65-F5344CB8AC3E}">
        <p14:creationId xmlns:p14="http://schemas.microsoft.com/office/powerpoint/2010/main" val="72106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42081-D5B1-96EF-40EA-B6EB94682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F014A462-AE6F-4807-CAB2-6449E192DFBF}"/>
              </a:ext>
            </a:extLst>
          </p:cNvPr>
          <p:cNvSpPr txBox="1"/>
          <p:nvPr/>
        </p:nvSpPr>
        <p:spPr>
          <a:xfrm>
            <a:off x="1613565" y="273201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4  0   3   6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EAA6A134-2F70-F4CA-FC94-88F3066C0187}"/>
              </a:ext>
            </a:extLst>
          </p:cNvPr>
          <p:cNvSpPr/>
          <p:nvPr/>
        </p:nvSpPr>
        <p:spPr>
          <a:xfrm>
            <a:off x="1626517" y="2786455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DDE9AA40-6A38-EA03-7D97-F45019BC8110}"/>
              </a:ext>
            </a:extLst>
          </p:cNvPr>
          <p:cNvSpPr/>
          <p:nvPr/>
        </p:nvSpPr>
        <p:spPr>
          <a:xfrm>
            <a:off x="3789156" y="2786455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83DE716-2211-7324-AEA3-0EB9F1339E33}"/>
              </a:ext>
            </a:extLst>
          </p:cNvPr>
          <p:cNvSpPr txBox="1"/>
          <p:nvPr/>
        </p:nvSpPr>
        <p:spPr>
          <a:xfrm>
            <a:off x="778192" y="3147515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C226BA2-9B09-9418-99C7-CA7925C6BBA2}"/>
              </a:ext>
            </a:extLst>
          </p:cNvPr>
          <p:cNvSpPr txBox="1"/>
          <p:nvPr/>
        </p:nvSpPr>
        <p:spPr>
          <a:xfrm>
            <a:off x="3971585" y="3241139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47729DC9-C510-4C5C-60F4-81741F3DBC51}"/>
              </a:ext>
            </a:extLst>
          </p:cNvPr>
          <p:cNvCxnSpPr>
            <a:cxnSpLocks/>
          </p:cNvCxnSpPr>
          <p:nvPr/>
        </p:nvCxnSpPr>
        <p:spPr>
          <a:xfrm>
            <a:off x="4302618" y="3441194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F921B272-24D7-AB58-345E-21D3A2035D67}"/>
              </a:ext>
            </a:extLst>
          </p:cNvPr>
          <p:cNvCxnSpPr/>
          <p:nvPr/>
        </p:nvCxnSpPr>
        <p:spPr>
          <a:xfrm>
            <a:off x="4017236" y="361855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6D19773E-42E7-BB9E-86C7-22053BC9D09E}"/>
              </a:ext>
            </a:extLst>
          </p:cNvPr>
          <p:cNvSpPr txBox="1"/>
          <p:nvPr/>
        </p:nvSpPr>
        <p:spPr>
          <a:xfrm>
            <a:off x="4949839" y="276153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4  0   3   6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28469F88-A1C5-1E9B-2D29-10EEB8486F26}"/>
              </a:ext>
            </a:extLst>
          </p:cNvPr>
          <p:cNvSpPr/>
          <p:nvPr/>
        </p:nvSpPr>
        <p:spPr>
          <a:xfrm>
            <a:off x="4962791" y="284089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8B9747C5-283F-6D42-94C9-12194CCB933E}"/>
              </a:ext>
            </a:extLst>
          </p:cNvPr>
          <p:cNvSpPr/>
          <p:nvPr/>
        </p:nvSpPr>
        <p:spPr>
          <a:xfrm>
            <a:off x="7125430" y="284089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ABA8CE6-B78B-9415-EDB2-4A21BDA1419A}"/>
              </a:ext>
            </a:extLst>
          </p:cNvPr>
          <p:cNvSpPr txBox="1"/>
          <p:nvPr/>
        </p:nvSpPr>
        <p:spPr>
          <a:xfrm>
            <a:off x="7341810" y="324113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D077612E-E7CF-CC3A-2522-D074D11579CD}"/>
              </a:ext>
            </a:extLst>
          </p:cNvPr>
          <p:cNvCxnSpPr>
            <a:cxnSpLocks/>
          </p:cNvCxnSpPr>
          <p:nvPr/>
        </p:nvCxnSpPr>
        <p:spPr>
          <a:xfrm>
            <a:off x="7345481" y="364124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A2CF09FF-A048-9FF7-C0DB-F280CD493009}"/>
              </a:ext>
            </a:extLst>
          </p:cNvPr>
          <p:cNvSpPr/>
          <p:nvPr/>
        </p:nvSpPr>
        <p:spPr>
          <a:xfrm>
            <a:off x="8271810" y="279910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07DE7C48-0055-8874-A4E5-1C7B654D4295}"/>
              </a:ext>
            </a:extLst>
          </p:cNvPr>
          <p:cNvSpPr/>
          <p:nvPr/>
        </p:nvSpPr>
        <p:spPr>
          <a:xfrm>
            <a:off x="10434449" y="279910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D6DF460-5AFA-AA2E-4005-F5EC317AEFA0}"/>
              </a:ext>
            </a:extLst>
          </p:cNvPr>
          <p:cNvSpPr txBox="1"/>
          <p:nvPr/>
        </p:nvSpPr>
        <p:spPr>
          <a:xfrm>
            <a:off x="10590784" y="3270625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4441E5DD-476C-4DD9-D646-36F9A60F205D}"/>
              </a:ext>
            </a:extLst>
          </p:cNvPr>
          <p:cNvCxnSpPr>
            <a:cxnSpLocks/>
          </p:cNvCxnSpPr>
          <p:nvPr/>
        </p:nvCxnSpPr>
        <p:spPr>
          <a:xfrm>
            <a:off x="10646378" y="364804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3040CFB1-5913-B4CC-820C-535EAA2E73F5}"/>
              </a:ext>
            </a:extLst>
          </p:cNvPr>
          <p:cNvSpPr/>
          <p:nvPr/>
        </p:nvSpPr>
        <p:spPr>
          <a:xfrm>
            <a:off x="1613565" y="4373339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F5AD38C4-1C78-C044-B652-0C9245943B5E}"/>
              </a:ext>
            </a:extLst>
          </p:cNvPr>
          <p:cNvSpPr/>
          <p:nvPr/>
        </p:nvSpPr>
        <p:spPr>
          <a:xfrm>
            <a:off x="3776204" y="4373339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0F4D53B0-027F-5070-FADD-082C2FF0EC81}"/>
              </a:ext>
            </a:extLst>
          </p:cNvPr>
          <p:cNvCxnSpPr>
            <a:cxnSpLocks/>
          </p:cNvCxnSpPr>
          <p:nvPr/>
        </p:nvCxnSpPr>
        <p:spPr>
          <a:xfrm>
            <a:off x="1159102" y="5104289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C145986-F3FB-F638-CA5F-EE5E8EF8F9B2}"/>
              </a:ext>
            </a:extLst>
          </p:cNvPr>
          <p:cNvSpPr txBox="1"/>
          <p:nvPr/>
        </p:nvSpPr>
        <p:spPr>
          <a:xfrm>
            <a:off x="4022653" y="469550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7648F15E-AF76-DA95-B766-E200DCFDB24F}"/>
              </a:ext>
            </a:extLst>
          </p:cNvPr>
          <p:cNvCxnSpPr>
            <a:cxnSpLocks/>
          </p:cNvCxnSpPr>
          <p:nvPr/>
        </p:nvCxnSpPr>
        <p:spPr>
          <a:xfrm>
            <a:off x="4026324" y="509561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C63DD9EA-B6E0-E8C8-D453-FA8BBA026D94}"/>
              </a:ext>
            </a:extLst>
          </p:cNvPr>
          <p:cNvSpPr/>
          <p:nvPr/>
        </p:nvSpPr>
        <p:spPr>
          <a:xfrm>
            <a:off x="5013197" y="4415348"/>
            <a:ext cx="70783" cy="145175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E2819CBD-C643-68A1-BCBD-F2297A4945FB}"/>
              </a:ext>
            </a:extLst>
          </p:cNvPr>
          <p:cNvSpPr/>
          <p:nvPr/>
        </p:nvSpPr>
        <p:spPr>
          <a:xfrm>
            <a:off x="7175836" y="4415348"/>
            <a:ext cx="70783" cy="145175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8EF1B73-844D-277B-2388-7B18DCD21F39}"/>
              </a:ext>
            </a:extLst>
          </p:cNvPr>
          <p:cNvSpPr txBox="1"/>
          <p:nvPr/>
        </p:nvSpPr>
        <p:spPr>
          <a:xfrm>
            <a:off x="997076" y="2071594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Por ejemplo:</a:t>
            </a:r>
            <a:endParaRPr lang="es-ES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55095762-D195-D503-EB5B-EFFEA052A686}"/>
              </a:ext>
            </a:extLst>
          </p:cNvPr>
          <p:cNvSpPr txBox="1"/>
          <p:nvPr/>
        </p:nvSpPr>
        <p:spPr>
          <a:xfrm>
            <a:off x="8241034" y="280829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0  4   3   2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4  0   3   6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99447BB9-D3A2-3034-3DAC-F847B0C75590}"/>
              </a:ext>
            </a:extLst>
          </p:cNvPr>
          <p:cNvSpPr txBox="1"/>
          <p:nvPr/>
        </p:nvSpPr>
        <p:spPr>
          <a:xfrm>
            <a:off x="1615642" y="437333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0  4   3  2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0  4   3  2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81CD4715-C8EA-B239-B1AC-7BA5AE559000}"/>
              </a:ext>
            </a:extLst>
          </p:cNvPr>
          <p:cNvSpPr txBox="1"/>
          <p:nvPr/>
        </p:nvSpPr>
        <p:spPr>
          <a:xfrm>
            <a:off x="4980434" y="437427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0  4   3  2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0  0   0  0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43830916-1927-8F32-6F24-012C16C2035E}"/>
              </a:ext>
            </a:extLst>
          </p:cNvPr>
          <p:cNvSpPr txBox="1"/>
          <p:nvPr/>
        </p:nvSpPr>
        <p:spPr>
          <a:xfrm>
            <a:off x="7246619" y="4895555"/>
            <a:ext cx="278877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accent6">
                    <a:lumMod val="75000"/>
                  </a:schemeClr>
                </a:solidFill>
              </a:rPr>
              <a:t>,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1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resultado principal </a:t>
            </a:r>
            <a:r>
              <a:rPr lang="es-ES" b="1" i="1" dirty="0">
                <a:solidFill>
                  <a:srgbClr val="7030A0"/>
                </a:solidFill>
              </a:rPr>
              <a:t>(observaciones)</a:t>
            </a:r>
          </a:p>
        </p:txBody>
      </p:sp>
    </p:spTree>
    <p:extLst>
      <p:ext uri="{BB962C8B-B14F-4D97-AF65-F5344CB8AC3E}">
        <p14:creationId xmlns:p14="http://schemas.microsoft.com/office/powerpoint/2010/main" val="3882248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566015" y="1685216"/>
            <a:ext cx="11309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 startAt="3"/>
            </a:pPr>
            <a:r>
              <a:rPr lang="es-ES" sz="2700" dirty="0">
                <a:latin typeface="Comic Sans MS" panose="030F0702030302020204" pitchFamily="66" charset="0"/>
              </a:rPr>
              <a:t>De forma análoga a como se ha hecho por filas, se define una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 operación elemental de columna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i="1" dirty="0">
                <a:latin typeface="Comic Sans MS" panose="030F0702030302020204" pitchFamily="66" charset="0"/>
              </a:rPr>
              <a:t>, de tipo I, II o III.</a:t>
            </a:r>
          </a:p>
          <a:p>
            <a:endParaRPr lang="es-ES" dirty="0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8563954" y="5178805"/>
            <a:ext cx="563418" cy="340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566015" y="2743812"/>
            <a:ext cx="113094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d)  Se dirá que </a:t>
            </a:r>
            <a:r>
              <a:rPr lang="es-ES" sz="2700" i="1" dirty="0">
                <a:latin typeface="Comic Sans MS" panose="030F0702030302020204" pitchFamily="66" charset="0"/>
              </a:rPr>
              <a:t>una operación elemental de fila e y una de columna e’ 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   </a:t>
            </a:r>
            <a:r>
              <a:rPr lang="es-ES" sz="2700" dirty="0">
                <a:latin typeface="Comic Sans MS" panose="030F0702030302020204" pitchFamily="66" charset="0"/>
              </a:rPr>
              <a:t>son </a:t>
            </a:r>
            <a:r>
              <a:rPr lang="es-ES" sz="2700" i="1">
                <a:solidFill>
                  <a:srgbClr val="0070C0"/>
                </a:solidFill>
                <a:latin typeface="Comic Sans MS" panose="030F0702030302020204" pitchFamily="66" charset="0"/>
              </a:rPr>
              <a:t>transpuestas</a:t>
            </a:r>
            <a:r>
              <a:rPr lang="es-ES" sz="2700">
                <a:latin typeface="Comic Sans MS" panose="030F0702030302020204" pitchFamily="66" charset="0"/>
              </a:rPr>
              <a:t> la </a:t>
            </a:r>
            <a:r>
              <a:rPr lang="es-ES" sz="2700" dirty="0">
                <a:latin typeface="Comic Sans MS" panose="030F0702030302020204" pitchFamily="66" charset="0"/>
              </a:rPr>
              <a:t>una de la otra (y escribimos </a:t>
            </a:r>
            <a:r>
              <a:rPr lang="es-ES" sz="2700" dirty="0" err="1">
                <a:latin typeface="Comic Sans MS" panose="030F0702030302020204" pitchFamily="66" charset="0"/>
              </a:rPr>
              <a:t>e</a:t>
            </a:r>
            <a:r>
              <a:rPr lang="es-ES" sz="2700" baseline="30000" dirty="0" err="1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=e’, (e’)</a:t>
            </a:r>
            <a:r>
              <a:rPr lang="es-ES" sz="2700" baseline="30000" dirty="0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=e)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cuando son idénticas sin más que cambiar en una de ellas la “f” de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fila por la “c” de columna.</a:t>
            </a:r>
          </a:p>
          <a:p>
            <a:endParaRPr lang="es-ES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D7FEA9C-1966-8A28-15FD-01AAD40BC1D6}"/>
              </a:ext>
            </a:extLst>
          </p:cNvPr>
          <p:cNvSpPr txBox="1"/>
          <p:nvPr/>
        </p:nvSpPr>
        <p:spPr>
          <a:xfrm>
            <a:off x="566015" y="3985200"/>
            <a:ext cx="1206011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Por ejemplo: 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</a:t>
            </a:r>
          </a:p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5                 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baseline="300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= c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c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5 </a:t>
            </a:r>
          </a:p>
          <a:p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e = 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4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baseline="300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= 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4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e =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- 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6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4                    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baseline="300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= c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– 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6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4</a:t>
            </a:r>
            <a:endParaRPr lang="es-ES" sz="2700" b="1" baseline="-25000" dirty="0">
              <a:latin typeface="Comic Sans MS" panose="030F0702030302020204" pitchFamily="66" charset="0"/>
            </a:endParaRPr>
          </a:p>
          <a:p>
            <a:endParaRPr lang="es-ES" b="1" baseline="-25000" dirty="0"/>
          </a:p>
        </p:txBody>
      </p:sp>
      <p:sp>
        <p:nvSpPr>
          <p:cNvPr id="2" name="Flecha derecha 1"/>
          <p:cNvSpPr/>
          <p:nvPr/>
        </p:nvSpPr>
        <p:spPr>
          <a:xfrm>
            <a:off x="5159488" y="4993200"/>
            <a:ext cx="1905000" cy="310716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3601429" y="5146855"/>
            <a:ext cx="563418" cy="340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Flecha derecha 16"/>
          <p:cNvSpPr/>
          <p:nvPr/>
        </p:nvSpPr>
        <p:spPr>
          <a:xfrm>
            <a:off x="5159488" y="5413466"/>
            <a:ext cx="1905000" cy="310716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8" name="Flecha derecha 17"/>
          <p:cNvSpPr/>
          <p:nvPr/>
        </p:nvSpPr>
        <p:spPr>
          <a:xfrm>
            <a:off x="5159488" y="5833733"/>
            <a:ext cx="1905000" cy="310716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resultado principal </a:t>
            </a:r>
            <a:r>
              <a:rPr lang="es-ES" b="1" i="1" dirty="0">
                <a:solidFill>
                  <a:srgbClr val="7030A0"/>
                </a:solidFill>
              </a:rPr>
              <a:t>(observaciones)</a:t>
            </a:r>
          </a:p>
        </p:txBody>
      </p:sp>
    </p:spTree>
    <p:extLst>
      <p:ext uri="{BB962C8B-B14F-4D97-AF65-F5344CB8AC3E}">
        <p14:creationId xmlns:p14="http://schemas.microsoft.com/office/powerpoint/2010/main" val="3254086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2" grpId="0" animBg="1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el resultado principal </a:t>
            </a:r>
            <a:r>
              <a:rPr lang="es-ES" b="1" i="1" dirty="0">
                <a:solidFill>
                  <a:srgbClr val="7030A0"/>
                </a:solidFill>
              </a:rPr>
              <a:t>(método)</a:t>
            </a:r>
          </a:p>
        </p:txBody>
      </p:sp>
      <p:sp>
        <p:nvSpPr>
          <p:cNvPr id="7" name="Marcador de contenido 7">
            <a:extLst>
              <a:ext uri="{FF2B5EF4-FFF2-40B4-BE49-F238E27FC236}">
                <a16:creationId xmlns:a16="http://schemas.microsoft.com/office/drawing/2014/main" id="{4CC63FB5-70F1-8341-D4D5-B1E77BCD2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56" y="1626406"/>
            <a:ext cx="11558013" cy="2783122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es-ES" dirty="0">
                <a:latin typeface="Comic Sans MS" panose="030F0702030302020204" pitchFamily="66" charset="0"/>
              </a:rPr>
              <a:t>●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Dada una matriz  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simétrica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n), para encontrar dos </a:t>
            </a:r>
          </a:p>
          <a:p>
            <a:pPr marL="0" lv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matrices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 (</a:t>
            </a:r>
            <a:r>
              <a:rPr lang="es-ES" sz="2700" i="1" dirty="0">
                <a:latin typeface="Comic Sans MS" panose="030F0702030302020204" pitchFamily="66" charset="0"/>
              </a:rPr>
              <a:t>invertible</a:t>
            </a:r>
            <a:r>
              <a:rPr lang="es-ES" sz="2700" dirty="0">
                <a:latin typeface="Comic Sans MS" panose="030F0702030302020204" pitchFamily="66" charset="0"/>
              </a:rPr>
              <a:t>)  y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 (</a:t>
            </a:r>
            <a:r>
              <a:rPr lang="es-ES" sz="2700" i="1" dirty="0">
                <a:latin typeface="Comic Sans MS" panose="030F0702030302020204" pitchFamily="66" charset="0"/>
              </a:rPr>
              <a:t>diagonal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</a:p>
          <a:p>
            <a:pPr marL="0" lv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tales que </a:t>
            </a:r>
          </a:p>
          <a:p>
            <a:pPr marL="0" lvl="0" indent="0">
              <a:buNone/>
              <a:defRPr/>
            </a:pP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32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procederemos como sigue (puntos 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①, ②, ③, ④)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</a:t>
            </a:r>
          </a:p>
          <a:p>
            <a:pPr marL="0" indent="0">
              <a:buNone/>
            </a:pPr>
            <a:endParaRPr lang="es-ES" sz="29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997538" y="4400193"/>
            <a:ext cx="10769851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</a:rPr>
              <a:t>➊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legaremos a  D  desde A aplicando sucesivamente </a:t>
            </a:r>
            <a:r>
              <a:rPr lang="es-ES" sz="2700" i="1" u="sng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pares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de </a:t>
            </a:r>
          </a:p>
          <a:p>
            <a:pPr lvl="0">
              <a:defRPr/>
            </a:pPr>
            <a:r>
              <a:rPr lang="es-ES" sz="2700" noProof="0" dirty="0">
                <a:latin typeface="Comic Sans MS" panose="030F0702030302020204" pitchFamily="66" charset="0"/>
              </a:rPr>
              <a:t>     operaciones elementales del tipo </a:t>
            </a:r>
          </a:p>
          <a:p>
            <a:pPr lvl="0">
              <a:defRPr/>
            </a:pP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    </a:t>
            </a:r>
            <a:r>
              <a:rPr kumimoji="0" lang="es-ES" sz="2700" b="0" i="1" u="none" strike="noStrike" kern="1200" cap="none" spc="0" normalizeH="0" baseline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1" u="none" strike="noStrike" kern="1200" cap="none" spc="0" normalizeH="0" baseline="3000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endParaRPr kumimoji="0" lang="es-ES" sz="2700" b="0" i="1" u="none" strike="noStrike" kern="1200" cap="none" spc="0" normalizeH="0" baseline="3000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endParaRPr lang="es-ES" sz="2700" i="1" noProof="0" dirty="0">
              <a:solidFill>
                <a:srgbClr val="7030A0"/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donde  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es una operación elemental de fila apropiada.</a:t>
            </a:r>
            <a:endParaRPr kumimoji="0" lang="es-ES" sz="27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704D653C-63C0-5D65-7956-0646D1757612}"/>
              </a:ext>
            </a:extLst>
          </p:cNvPr>
          <p:cNvCxnSpPr>
            <a:cxnSpLocks/>
          </p:cNvCxnSpPr>
          <p:nvPr/>
        </p:nvCxnSpPr>
        <p:spPr>
          <a:xfrm>
            <a:off x="5129568" y="5730310"/>
            <a:ext cx="1130005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704D653C-63C0-5D65-7956-0646D1757612}"/>
              </a:ext>
            </a:extLst>
          </p:cNvPr>
          <p:cNvCxnSpPr>
            <a:cxnSpLocks/>
          </p:cNvCxnSpPr>
          <p:nvPr/>
        </p:nvCxnSpPr>
        <p:spPr>
          <a:xfrm>
            <a:off x="6463068" y="5730310"/>
            <a:ext cx="1130005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Elipse 1">
            <a:extLst>
              <a:ext uri="{FF2B5EF4-FFF2-40B4-BE49-F238E27FC236}">
                <a16:creationId xmlns:a16="http://schemas.microsoft.com/office/drawing/2014/main" id="{AAF997C9-DA59-CD78-9C59-2121352D0194}"/>
              </a:ext>
            </a:extLst>
          </p:cNvPr>
          <p:cNvSpPr/>
          <p:nvPr/>
        </p:nvSpPr>
        <p:spPr>
          <a:xfrm>
            <a:off x="680400" y="1782731"/>
            <a:ext cx="242221" cy="24926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166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2866</TotalTime>
  <Words>3338</Words>
  <Application>Microsoft Office PowerPoint</Application>
  <PresentationFormat>Panorámica</PresentationFormat>
  <Paragraphs>484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8" baseType="lpstr">
      <vt:lpstr>Yu Gothic UI</vt:lpstr>
      <vt:lpstr>Yu Mincho</vt:lpstr>
      <vt:lpstr>Yu Mincho Light</vt:lpstr>
      <vt:lpstr>Aptos</vt:lpstr>
      <vt:lpstr>Aptos Display</vt:lpstr>
      <vt:lpstr>Arial</vt:lpstr>
      <vt:lpstr>Bahnschrift SemiLight SemiConde</vt:lpstr>
      <vt:lpstr>Cambria Math</vt:lpstr>
      <vt:lpstr>Comic Sans MS</vt:lpstr>
      <vt:lpstr>Franklin Gothic Heavy</vt:lpstr>
      <vt:lpstr>Tema de Office</vt:lpstr>
      <vt:lpstr> DIAGONALIZACIÓN   POR CONGRUENCIA DE MATRICES REALES SIMÉTRICAS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ALGUNOS TÓPICOS DE UTILIDAD RELACIONADOS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238</cp:revision>
  <dcterms:created xsi:type="dcterms:W3CDTF">2024-04-26T15:42:24Z</dcterms:created>
  <dcterms:modified xsi:type="dcterms:W3CDTF">2025-03-15T14:31:47Z</dcterms:modified>
</cp:coreProperties>
</file>