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18"/>
  </p:notesMasterIdLst>
  <p:sldIdLst>
    <p:sldId id="256" r:id="rId2"/>
    <p:sldId id="257" r:id="rId3"/>
    <p:sldId id="377" r:id="rId4"/>
    <p:sldId id="379" r:id="rId5"/>
    <p:sldId id="380" r:id="rId6"/>
    <p:sldId id="378" r:id="rId7"/>
    <p:sldId id="382" r:id="rId8"/>
    <p:sldId id="383" r:id="rId9"/>
    <p:sldId id="381" r:id="rId10"/>
    <p:sldId id="384" r:id="rId11"/>
    <p:sldId id="386" r:id="rId12"/>
    <p:sldId id="387" r:id="rId13"/>
    <p:sldId id="388" r:id="rId14"/>
    <p:sldId id="389" r:id="rId15"/>
    <p:sldId id="390" r:id="rId16"/>
    <p:sldId id="391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FF99FF"/>
    <a:srgbClr val="FF9900"/>
    <a:srgbClr val="FF99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21/03/2025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51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6600" i="1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  <a:t>MÈTODE  D’ORTOGONALITZACIÓ</a:t>
            </a:r>
            <a:br>
              <a:rPr lang="es-ES" sz="6600" i="1" dirty="0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i="1" dirty="0">
                <a:solidFill>
                  <a:schemeClr val="accent6">
                    <a:lumMod val="50000"/>
                  </a:schemeClr>
                </a:solidFill>
                <a:latin typeface="Maiandra GD" panose="020E0502030308020204" pitchFamily="34" charset="0"/>
              </a:rPr>
              <a:t>DE GRAM-SCHMIDT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endParaRPr lang="es-ES" sz="6600" dirty="0">
              <a:solidFill>
                <a:schemeClr val="accent5">
                  <a:lumMod val="50000"/>
                </a:schemeClr>
              </a:solidFill>
              <a:latin typeface="Maiandra GD" panose="020E0502030308020204" pitchFamily="34" charset="0"/>
            </a:endParaRP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3844412" y="5087421"/>
            <a:ext cx="4719483" cy="1195200"/>
          </a:xfrm>
          <a:prstGeom prst="flowChartInputOutpu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417575" y="4767466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417575" y="5826294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6735097" y="4772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6734826" y="5060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6734826" y="5348322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C1FD650A-3347-A6DD-83A3-0E5F9BBE7144}"/>
              </a:ext>
            </a:extLst>
          </p:cNvPr>
          <p:cNvCxnSpPr>
            <a:cxnSpLocks/>
          </p:cNvCxnSpPr>
          <p:nvPr/>
        </p:nvCxnSpPr>
        <p:spPr>
          <a:xfrm flipV="1">
            <a:off x="5417574" y="5324373"/>
            <a:ext cx="426475" cy="46340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C23485E5-302B-BAEC-BBC5-47873C971539}"/>
              </a:ext>
            </a:extLst>
          </p:cNvPr>
          <p:cNvCxnSpPr>
            <a:cxnSpLocks/>
          </p:cNvCxnSpPr>
          <p:nvPr/>
        </p:nvCxnSpPr>
        <p:spPr>
          <a:xfrm flipV="1">
            <a:off x="5417573" y="5563008"/>
            <a:ext cx="1316983" cy="244026"/>
          </a:xfrm>
          <a:prstGeom prst="straightConnector1">
            <a:avLst/>
          </a:prstGeom>
          <a:ln w="317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ipse 17">
            <a:extLst>
              <a:ext uri="{FF2B5EF4-FFF2-40B4-BE49-F238E27FC236}">
                <a16:creationId xmlns:a16="http://schemas.microsoft.com/office/drawing/2014/main" id="{8010914D-36EB-0C0A-DB25-C5243CA873D4}"/>
              </a:ext>
            </a:extLst>
          </p:cNvPr>
          <p:cNvSpPr/>
          <p:nvPr/>
        </p:nvSpPr>
        <p:spPr>
          <a:xfrm>
            <a:off x="5412656" y="5758417"/>
            <a:ext cx="88491" cy="90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Un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6517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l’espai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 real R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  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polinomis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en x de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grau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menor o igual   </a:t>
            </a:r>
          </a:p>
          <a:p>
            <a:pPr marL="0" indent="0">
              <a:buNone/>
            </a:pP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que 2 i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coeficients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reals</a:t>
            </a:r>
            <a:r>
              <a:rPr lang="es-ES" sz="2700" i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defineix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un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producte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escalar &lt; | &gt;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per a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qualssevol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p(x), q(x)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[x],  &lt; p(x)|q(x) &gt; =    p(x)q(x)dx.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Volem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trobar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= &lt; 1+x, -x+2x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485800" y="2045065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solidFill>
                  <a:schemeClr val="accent2">
                    <a:lumMod val="50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s-ES_tradnl" dirty="0"/>
          </a:p>
        </p:txBody>
      </p:sp>
      <p:sp>
        <p:nvSpPr>
          <p:cNvPr id="5" name="CuadroTexto 4"/>
          <p:cNvSpPr txBox="1"/>
          <p:nvPr/>
        </p:nvSpPr>
        <p:spPr>
          <a:xfrm rot="182837">
            <a:off x="8782157" y="2536324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8963634" y="1988651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3712422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Siguin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 que es veu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fàcilment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són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linealment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independents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és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(x)=1+x,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(x)=-x+2x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és una base de F.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523613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Apliquem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aquesta base 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mètode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Gram-Schmidt fins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obtenir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base ortogonal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(x)}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(de F):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primer vector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1+x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4466492" y="6471138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76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segon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>
            <a:cxnSpLocks/>
          </p:cNvCxnSpPr>
          <p:nvPr/>
        </p:nvCxnSpPr>
        <p:spPr>
          <a:xfrm>
            <a:off x="3100556" y="1618596"/>
            <a:ext cx="7912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387988" y="1618596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31143" y="1102491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5030" y="133470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7" y="2353260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100557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339475" y="328440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2845" y="2581239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5759800" y="2722120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0" name="CuadroTexto 19"/>
          <p:cNvSpPr txBox="1"/>
          <p:nvPr/>
        </p:nvSpPr>
        <p:spPr>
          <a:xfrm rot="182837">
            <a:off x="5998351" y="3284404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261721" y="258123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297826" y="2874308"/>
            <a:ext cx="1665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_tradnl" sz="2700" dirty="0"/>
          </a:p>
        </p:txBody>
      </p:sp>
      <p:sp>
        <p:nvSpPr>
          <p:cNvPr id="23" name="Rectángulo 22"/>
          <p:cNvSpPr/>
          <p:nvPr/>
        </p:nvSpPr>
        <p:spPr>
          <a:xfrm>
            <a:off x="7680945" y="2871601"/>
            <a:ext cx="2616422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 dx = 1/3  </a:t>
            </a:r>
            <a:endParaRPr lang="es-ES_tradnl" sz="27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3602845" y="373808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457757" y="376050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6387988" y="4058522"/>
            <a:ext cx="4406976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(1+x)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7/3,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obtenim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 </a:t>
            </a:r>
            <a:endParaRPr lang="es-ES_tradnl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8128" y="3575555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3100556" y="3856339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1" name="CuadroTexto 30"/>
          <p:cNvSpPr txBox="1"/>
          <p:nvPr/>
        </p:nvSpPr>
        <p:spPr>
          <a:xfrm>
            <a:off x="5951644" y="3937898"/>
            <a:ext cx="96853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 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32" name="CuadroTexto 31"/>
          <p:cNvSpPr txBox="1"/>
          <p:nvPr/>
        </p:nvSpPr>
        <p:spPr>
          <a:xfrm rot="182837">
            <a:off x="3426326" y="431696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33" name="CuadroTexto 32"/>
          <p:cNvSpPr txBox="1"/>
          <p:nvPr/>
        </p:nvSpPr>
        <p:spPr>
          <a:xfrm rot="182837">
            <a:off x="6261720" y="4394923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Tenint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compte que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5481668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1750467" y="5445169"/>
            <a:ext cx="136287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-x+2x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2814512" y="5444050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(1+x)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25523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1/3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3247556" y="5744222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7/3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006608" y="5438852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( 7(-x+2x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- (1+x) )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80930" y="528306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7279" y="5822400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904877" y="5438852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257465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9115118" y="5750997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25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2" grpId="0"/>
      <p:bldP spid="33" grpId="0"/>
      <p:bldP spid="27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En resum: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971147" y="1880096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971147" y="2418413"/>
            <a:ext cx="3446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endParaRPr lang="es-ES" sz="2700" dirty="0">
              <a:solidFill>
                <a:srgbClr val="0070C0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777222" y="2069202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453682" y="2105060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                        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és base ortogonal de F.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5" y="3174314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També és base ortogonal de F la que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s’obté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multiplicant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per 7 el</a:t>
            </a:r>
          </a:p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segon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(base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qual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potser, sigui més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fàcil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operar):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453682" y="4327265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1+x, 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= -1-8x+14x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base ortogonal de F.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3763108" y="4092698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72754" y="5074251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obtenir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una base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ortonormal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F, hem de calcular les normes </a:t>
            </a:r>
          </a:p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d’aquests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dos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(x), 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 (de fet ja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sabem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pel primer que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(x)||=(7/3)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un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càlcul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anterior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donava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7/3):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5168849" y="5346000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</p:spTree>
    <p:extLst>
      <p:ext uri="{BB962C8B-B14F-4D97-AF65-F5344CB8AC3E}">
        <p14:creationId xmlns:p14="http://schemas.microsoft.com/office/powerpoint/2010/main" val="428314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74269" y="1290262"/>
            <a:ext cx="1046993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&gt; =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 dx =     (-1-8x+14x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dx = 21/5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723900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902265" y="156498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3106454" y="1658262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17" name="CuadroTexto 16"/>
          <p:cNvSpPr txBox="1"/>
          <p:nvPr/>
        </p:nvSpPr>
        <p:spPr>
          <a:xfrm rot="182837">
            <a:off x="3432224" y="211888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603823" y="1509175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625808" y="1615085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4556027" y="158170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024823" y="1615085"/>
            <a:ext cx="8002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∫</a:t>
            </a:r>
            <a:endParaRPr lang="es-ES_tradnl" sz="4800" dirty="0"/>
          </a:p>
          <a:p>
            <a:endParaRPr lang="es-ES_tradnl" dirty="0"/>
          </a:p>
        </p:txBody>
      </p:sp>
      <p:sp>
        <p:nvSpPr>
          <p:cNvPr id="22" name="CuadroTexto 21"/>
          <p:cNvSpPr txBox="1"/>
          <p:nvPr/>
        </p:nvSpPr>
        <p:spPr>
          <a:xfrm rot="182837">
            <a:off x="6357937" y="2131201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0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502657" y="1499298"/>
            <a:ext cx="3223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8667185" y="2835825"/>
            <a:ext cx="3888231" cy="834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(x)||=(21/5)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8943489" y="2604979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/>
          </a:p>
        </p:txBody>
      </p:sp>
      <p:sp>
        <p:nvSpPr>
          <p:cNvPr id="3" name="Flecha abajo 2"/>
          <p:cNvSpPr/>
          <p:nvPr/>
        </p:nvSpPr>
        <p:spPr>
          <a:xfrm>
            <a:off x="9912594" y="2264325"/>
            <a:ext cx="484632" cy="477038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536200" y="4101750"/>
            <a:ext cx="1196585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,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――――――――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098430" y="381940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048690" y="4429462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19728" y="3196898"/>
            <a:ext cx="11965857" cy="2649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és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de F.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6815746" y="384675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7005439" y="4489303"/>
            <a:ext cx="18584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||w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(x)||</a:t>
            </a:r>
            <a:endParaRPr lang="es-ES" sz="2700" dirty="0">
              <a:solidFill>
                <a:srgbClr val="00B0F0"/>
              </a:solidFill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7217327" y="3646404"/>
            <a:ext cx="108785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7292172" y="4288951"/>
            <a:ext cx="42832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700" dirty="0">
                <a:solidFill>
                  <a:srgbClr val="00B0F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∼</a:t>
            </a:r>
            <a:endParaRPr lang="es-ES_tradnl" sz="2700" dirty="0">
              <a:solidFill>
                <a:srgbClr val="00B0F0"/>
              </a:solidFill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624236" y="3867497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(1+x) </a:t>
            </a:r>
            <a:endParaRPr lang="es-ES" sz="27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3986333" y="4423419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7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536393" y="3901878"/>
            <a:ext cx="28489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5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(-1-8x+14x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9657370" y="4423418"/>
            <a:ext cx="22256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21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1/2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1399035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7" grpId="0"/>
      <p:bldP spid="3" grpId="0" animBg="1"/>
      <p:bldP spid="28" grpId="0"/>
      <p:bldP spid="29" grpId="0"/>
      <p:bldP spid="30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Un </a:t>
            </a:r>
            <a:r>
              <a:rPr lang="es-ES" i="1" dirty="0" err="1">
                <a:solidFill>
                  <a:srgbClr val="7030A0"/>
                </a:solidFill>
              </a:rPr>
              <a:t>segon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2" y="1208190"/>
            <a:ext cx="11965857" cy="29177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l’espai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 real R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defineix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un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producte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escalar &lt; | &gt;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per a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qualssevol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p=(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), q=(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a,b,c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R</a:t>
            </a:r>
            <a:r>
              <a:rPr lang="es-ES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&lt;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p|q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xa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ya + 2yb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yc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zb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+ 2zc.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Volem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trobar una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R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(en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aquest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cas, el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endParaRPr lang="es-ES" sz="27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 és el propi </a:t>
            </a:r>
            <a:r>
              <a:rPr lang="es-ES" sz="27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espai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vectorial).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1" y="3810567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base inicial de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prenem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canònica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(1,0,0),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(0,1,0),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(0,0,1)}, base de R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27820" y="4947421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Apliquem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aquesta base 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mètode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Gram-Schmidt fins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obtenir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una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base ortogonal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(de R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):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primer vector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5325135" y="6192358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642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</a:t>
            </a:r>
            <a:r>
              <a:rPr lang="es-ES" i="1" dirty="0" err="1">
                <a:solidFill>
                  <a:srgbClr val="7030A0"/>
                </a:solidFill>
              </a:rPr>
              <a:t>segon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80" y="138702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segon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cxnSp>
        <p:nvCxnSpPr>
          <p:cNvPr id="9" name="Conector recto de flecha 8"/>
          <p:cNvCxnSpPr>
            <a:cxnSpLocks/>
          </p:cNvCxnSpPr>
          <p:nvPr/>
        </p:nvCxnSpPr>
        <p:spPr>
          <a:xfrm>
            <a:off x="2924070" y="1618596"/>
            <a:ext cx="9677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601683" y="1575740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601683" y="1080453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167279" y="1355776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85626" y="2363964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(0,1,0) | (1,0,0) &gt; =  1,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(1,0,0) | (1,0,0)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438015" y="2118954"/>
            <a:ext cx="6464587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Tenint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compte que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500992" y="3648886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3708151" y="361752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(0,1,0)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728765" y="3626417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43760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161809" y="392658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277656" y="361832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560679" y="526328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tercer vector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5448245" y="5544335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5448245" y="5012056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4945022" y="5233844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49" name="Conector recto de flecha 48"/>
          <p:cNvCxnSpPr/>
          <p:nvPr/>
        </p:nvCxnSpPr>
        <p:spPr>
          <a:xfrm>
            <a:off x="3145443" y="5487760"/>
            <a:ext cx="56270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7486465" y="5177268"/>
            <a:ext cx="47055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7924764" y="4926767"/>
            <a:ext cx="303567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7889081" y="5480051"/>
            <a:ext cx="35153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38234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50" grpId="0"/>
      <p:bldP spid="51" grpId="0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AEBBA-D108-FF1E-30B3-0A0446457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ítulo 1">
            <a:extLst>
              <a:ext uri="{FF2B5EF4-FFF2-40B4-BE49-F238E27FC236}">
                <a16:creationId xmlns:a16="http://schemas.microsoft.com/office/drawing/2014/main" id="{521F8880-11A4-8AB5-7B5D-DD0CCABE4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 un </a:t>
            </a:r>
            <a:r>
              <a:rPr lang="es-ES" i="1" dirty="0" err="1">
                <a:solidFill>
                  <a:srgbClr val="7030A0"/>
                </a:solidFill>
              </a:rPr>
              <a:t>segon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exemple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18719" y="1600877"/>
            <a:ext cx="11679272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(1,0,0) &gt; =  0, 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(0,0,1) | (-1,1,0) &gt; =  1,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(-1,1,0) | (-1,1,0) &gt; =  1 : 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71108" y="135586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Tenint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compte que  (ja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sabem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 1) </a:t>
            </a: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1586592" y="3444555"/>
            <a:ext cx="11965857" cy="3047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5" name="Rectángulo 34"/>
          <p:cNvSpPr/>
          <p:nvPr/>
        </p:nvSpPr>
        <p:spPr>
          <a:xfrm>
            <a:off x="2793751" y="3379461"/>
            <a:ext cx="1313180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(0,0,1) </a:t>
            </a:r>
            <a:endParaRPr lang="es-ES_tradnl" sz="2700" dirty="0">
              <a:solidFill>
                <a:srgbClr val="FF0000"/>
              </a:solidFill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3814365" y="3388357"/>
            <a:ext cx="76825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(1,0,0)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19954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0 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4247409" y="3688529"/>
            <a:ext cx="97967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</a:t>
            </a:r>
            <a:endParaRPr lang="es-ES" sz="27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8680077" y="3379461"/>
            <a:ext cx="28435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(1,-1,1) 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958355" y="3388191"/>
            <a:ext cx="28176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(-1,1,0)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278136" y="3203715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304809" y="3713778"/>
            <a:ext cx="850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1 </a:t>
            </a:r>
            <a:endParaRPr lang="es-ES" sz="2700" dirty="0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953307" y="4944296"/>
            <a:ext cx="11965857" cy="1790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(1,0,0),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(-1,1,0),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(1,-1,1) }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és base ortogonal de R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323738" y="4277807"/>
            <a:ext cx="11962141" cy="172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1500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Dades </a:t>
            </a:r>
            <a:r>
              <a:rPr lang="es-ES" i="1" dirty="0" err="1">
                <a:solidFill>
                  <a:srgbClr val="7030A0"/>
                </a:solidFill>
              </a:rPr>
              <a:t>inicials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410" y="1194291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Un </a:t>
            </a:r>
            <a:r>
              <a:rPr lang="es-ES" dirty="0" err="1">
                <a:latin typeface="Comic Sans MS" panose="030F0702030302020204" pitchFamily="66" charset="0"/>
              </a:rPr>
              <a:t>subespai</a:t>
            </a:r>
            <a:r>
              <a:rPr lang="es-ES" dirty="0">
                <a:latin typeface="Comic Sans MS" panose="030F0702030302020204" pitchFamily="66" charset="0"/>
              </a:rPr>
              <a:t> vectorial de </a:t>
            </a:r>
            <a:r>
              <a:rPr lang="es-ES" dirty="0" err="1">
                <a:latin typeface="Comic Sans MS" panose="030F0702030302020204" pitchFamily="66" charset="0"/>
              </a:rPr>
              <a:t>dimensió</a:t>
            </a:r>
            <a:r>
              <a:rPr lang="es-ES" dirty="0">
                <a:latin typeface="Comic Sans MS" panose="030F0702030302020204" pitchFamily="66" charset="0"/>
              </a:rPr>
              <a:t> finita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d’un </a:t>
            </a:r>
            <a:r>
              <a:rPr lang="es-ES" dirty="0" err="1">
                <a:latin typeface="Comic Sans MS" panose="030F0702030302020204" pitchFamily="66" charset="0"/>
              </a:rPr>
              <a:t>espai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euclidià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(E, &lt; | &gt;) </a:t>
            </a:r>
            <a:r>
              <a:rPr lang="es-ES" dirty="0">
                <a:latin typeface="Comic Sans MS" panose="030F0702030302020204" pitchFamily="66" charset="0"/>
              </a:rPr>
              <a:t>, on E és un </a:t>
            </a:r>
            <a:r>
              <a:rPr lang="es-ES" dirty="0" err="1">
                <a:latin typeface="Comic Sans MS" panose="030F0702030302020204" pitchFamily="66" charset="0"/>
              </a:rPr>
              <a:t>espai</a:t>
            </a:r>
            <a:r>
              <a:rPr lang="es-ES" dirty="0">
                <a:latin typeface="Comic Sans MS" panose="030F0702030302020204" pitchFamily="66" charset="0"/>
              </a:rPr>
              <a:t> vectorial sobre el cos </a:t>
            </a:r>
            <a:r>
              <a:rPr lang="es-ES" dirty="0" err="1">
                <a:latin typeface="Comic Sans MS" panose="030F0702030302020204" pitchFamily="66" charset="0"/>
              </a:rPr>
              <a:t>d’escalars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K = R</a:t>
            </a:r>
            <a:r>
              <a:rPr lang="es-ES" dirty="0">
                <a:latin typeface="Comic Sans MS" panose="030F0702030302020204" pitchFamily="66" charset="0"/>
              </a:rPr>
              <a:t> (nombres </a:t>
            </a:r>
            <a:r>
              <a:rPr lang="es-ES" dirty="0" err="1">
                <a:latin typeface="Comic Sans MS" panose="030F0702030302020204" pitchFamily="66" charset="0"/>
              </a:rPr>
              <a:t>reals</a:t>
            </a:r>
            <a:r>
              <a:rPr lang="es-ES" dirty="0">
                <a:latin typeface="Comic Sans MS" panose="030F0702030302020204" pitchFamily="66" charset="0"/>
              </a:rPr>
              <a:t>) o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K = C</a:t>
            </a:r>
            <a:r>
              <a:rPr lang="es-ES" dirty="0">
                <a:latin typeface="Comic Sans MS" panose="030F0702030302020204" pitchFamily="66" charset="0"/>
              </a:rPr>
              <a:t> (nombres complexos) 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de F :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{v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(p =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&gt; 0,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dimensió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F).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68460" y="3764728"/>
            <a:ext cx="10800000" cy="79371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  </a:t>
            </a:r>
            <a:r>
              <a:rPr lang="es-ES" i="1" dirty="0" err="1">
                <a:solidFill>
                  <a:srgbClr val="7030A0"/>
                </a:solidFill>
              </a:rPr>
              <a:t>Els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objectius</a:t>
            </a:r>
            <a:r>
              <a:rPr lang="es-ES" i="1" dirty="0">
                <a:solidFill>
                  <a:srgbClr val="7030A0"/>
                </a:solidFill>
              </a:rPr>
              <a:t>   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28410" y="4781276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Saber trobar una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base ortogonal de F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 err="1">
                <a:latin typeface="Comic Sans MS" panose="030F0702030302020204" pitchFamily="66" charset="0"/>
              </a:rPr>
              <a:t>aplicant</a:t>
            </a:r>
            <a:r>
              <a:rPr lang="es-ES" dirty="0">
                <a:latin typeface="Comic Sans MS" panose="030F0702030302020204" pitchFamily="66" charset="0"/>
              </a:rPr>
              <a:t> el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mètode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  de Gram-Schmidt </a:t>
            </a:r>
            <a:r>
              <a:rPr lang="es-ES" dirty="0">
                <a:latin typeface="Comic Sans MS" panose="030F0702030302020204" pitchFamily="66" charset="0"/>
              </a:rPr>
              <a:t>a la base inicial donada).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Saber trobar una 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base ortonormal de F. </a:t>
            </a:r>
            <a:endParaRPr lang="es-ES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E84D9-4D23-0E99-39F2-3A989A71A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B28F5-8D4E-5263-CCBC-1345A67E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Base ortogonal i ortonormal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F29A3B-434C-E061-9324-DBD9716E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413" y="1286875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és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(de F)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el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producte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escalar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parell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val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&gt; = 0, per a tota  i ≠ j,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i,j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= 1 , … , p.</a:t>
            </a: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3376CDD-A921-4ACD-05A9-4D11CA671E0D}"/>
              </a:ext>
            </a:extLst>
          </p:cNvPr>
          <p:cNvSpPr txBox="1">
            <a:spLocks/>
          </p:cNvSpPr>
          <p:nvPr/>
        </p:nvSpPr>
        <p:spPr>
          <a:xfrm>
            <a:off x="133490" y="4180096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e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és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(de F)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és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 tots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seus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són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unitaris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és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|| = 1, per a tota i = 1 , … , 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recordem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la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norma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d’un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defineix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||x||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(&lt; x | x &gt;)</a:t>
            </a:r>
            <a:r>
              <a:rPr lang="es-ES" sz="2700" baseline="30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1/2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nombre real ≥ 0  ).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23D0BF7-F5C7-E167-CA32-27BAD1A5481C}"/>
              </a:ext>
            </a:extLst>
          </p:cNvPr>
          <p:cNvSpPr txBox="1">
            <a:spLocks/>
          </p:cNvSpPr>
          <p:nvPr/>
        </p:nvSpPr>
        <p:spPr>
          <a:xfrm>
            <a:off x="666053" y="2894292"/>
            <a:ext cx="12156833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 Si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(F) = 1,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base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considerarem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 de F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12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277B7-3B2A-3815-7B95-DA62AD288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A5089-0533-A55E-07C7-71588FEB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i ortonormal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DD91C6F-9485-11D4-97C8-090FBDA199D7}"/>
              </a:ext>
            </a:extLst>
          </p:cNvPr>
          <p:cNvSpPr txBox="1">
            <a:spLocks/>
          </p:cNvSpPr>
          <p:nvPr/>
        </p:nvSpPr>
        <p:spPr>
          <a:xfrm>
            <a:off x="192482" y="1949578"/>
            <a:ext cx="12156833" cy="3910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1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és una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és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de F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(ja que  || 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/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|| = 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||/||</a:t>
            </a:r>
            <a:r>
              <a:rPr lang="es-ES" sz="24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4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|| = 1   </a:t>
            </a:r>
          </a:p>
          <a:p>
            <a:pPr marL="0" indent="0">
              <a:buNone/>
            </a:pP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per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tota i = 1, … , p). 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motiu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ens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centrarem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trobar  </a:t>
            </a: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bases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ortogonals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75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328EC2-0445-A78C-2B3F-8430B80A2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0F987-4C2B-7681-F993-24119D83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i ortonormal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7D1642B6-D95F-AC13-6D6B-852E140E0A82}"/>
              </a:ext>
            </a:extLst>
          </p:cNvPr>
          <p:cNvSpPr txBox="1">
            <a:spLocks/>
          </p:cNvSpPr>
          <p:nvPr/>
        </p:nvSpPr>
        <p:spPr>
          <a:xfrm>
            <a:off x="179815" y="1109785"/>
            <a:ext cx="12156833" cy="5074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b="1" u="sng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</a:t>
            </a:r>
            <a:r>
              <a:rPr lang="es-ES" b="1" u="sng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2</a:t>
            </a:r>
            <a:r>
              <a:rPr lang="es-ES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és una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per a cada vector x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 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compleix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és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és un vector ortogonal a tots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F;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F5045F3-6176-C650-38E7-3F977B426B91}"/>
              </a:ext>
            </a:extLst>
          </p:cNvPr>
          <p:cNvSpPr txBox="1"/>
          <p:nvPr/>
        </p:nvSpPr>
        <p:spPr>
          <a:xfrm>
            <a:off x="2484081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A2C7FD5-84A9-3253-9E05-DA1F59646680}"/>
              </a:ext>
            </a:extLst>
          </p:cNvPr>
          <p:cNvSpPr txBox="1"/>
          <p:nvPr/>
        </p:nvSpPr>
        <p:spPr>
          <a:xfrm>
            <a:off x="2356261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A47441-313A-6FA6-40E9-BF74D7F23C50}"/>
              </a:ext>
            </a:extLst>
          </p:cNvPr>
          <p:cNvSpPr txBox="1"/>
          <p:nvPr/>
        </p:nvSpPr>
        <p:spPr>
          <a:xfrm>
            <a:off x="2082566" y="2508127"/>
            <a:ext cx="29894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E348787-EEA7-9FFD-DCC1-3EC3FD39CC91}"/>
              </a:ext>
            </a:extLst>
          </p:cNvPr>
          <p:cNvSpPr txBox="1"/>
          <p:nvPr/>
        </p:nvSpPr>
        <p:spPr>
          <a:xfrm>
            <a:off x="5072046" y="2184838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DAD5B67-3C28-44E1-6430-3F484BBC48E4}"/>
              </a:ext>
            </a:extLst>
          </p:cNvPr>
          <p:cNvSpPr txBox="1"/>
          <p:nvPr/>
        </p:nvSpPr>
        <p:spPr>
          <a:xfrm>
            <a:off x="4944226" y="2814744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D61C982-B6F4-1312-8DBF-52F74987406D}"/>
              </a:ext>
            </a:extLst>
          </p:cNvPr>
          <p:cNvSpPr txBox="1"/>
          <p:nvPr/>
        </p:nvSpPr>
        <p:spPr>
          <a:xfrm>
            <a:off x="4806575" y="2502570"/>
            <a:ext cx="35473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 ...  +</a:t>
            </a:r>
            <a:endParaRPr lang="es-ES" sz="27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59D8A8-B1D7-D109-162A-36D409381D93}"/>
              </a:ext>
            </a:extLst>
          </p:cNvPr>
          <p:cNvSpPr txBox="1"/>
          <p:nvPr/>
        </p:nvSpPr>
        <p:spPr>
          <a:xfrm>
            <a:off x="8509649" y="2180563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3E25C16-7B20-442F-1E2E-06D444183CD1}"/>
              </a:ext>
            </a:extLst>
          </p:cNvPr>
          <p:cNvSpPr txBox="1"/>
          <p:nvPr/>
        </p:nvSpPr>
        <p:spPr>
          <a:xfrm>
            <a:off x="8381829" y="282030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195E7D8-8888-B425-8CBC-9860DA73295E}"/>
              </a:ext>
            </a:extLst>
          </p:cNvPr>
          <p:cNvSpPr txBox="1"/>
          <p:nvPr/>
        </p:nvSpPr>
        <p:spPr>
          <a:xfrm>
            <a:off x="8224513" y="2505670"/>
            <a:ext cx="3725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F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endParaRPr lang="es-ES" sz="2700" dirty="0"/>
          </a:p>
          <a:p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 </a:t>
            </a:r>
            <a:endParaRPr lang="es-ES" sz="27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3EE988B-E402-1727-648E-E6D4BEE8C852}"/>
              </a:ext>
            </a:extLst>
          </p:cNvPr>
          <p:cNvSpPr txBox="1"/>
          <p:nvPr/>
        </p:nvSpPr>
        <p:spPr>
          <a:xfrm>
            <a:off x="777378" y="2502570"/>
            <a:ext cx="14461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700" dirty="0">
                <a:solidFill>
                  <a:srgbClr val="0070C0"/>
                </a:solidFill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7819DEF8-21EE-F71C-66F7-5CB533E232D8}"/>
              </a:ext>
            </a:extLst>
          </p:cNvPr>
          <p:cNvSpPr/>
          <p:nvPr/>
        </p:nvSpPr>
        <p:spPr>
          <a:xfrm>
            <a:off x="2172496" y="2246583"/>
            <a:ext cx="73152" cy="914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errar corchete 15">
            <a:extLst>
              <a:ext uri="{FF2B5EF4-FFF2-40B4-BE49-F238E27FC236}">
                <a16:creationId xmlns:a16="http://schemas.microsoft.com/office/drawing/2014/main" id="{B1F02087-0598-8E3F-13CE-F70A01A865BF}"/>
              </a:ext>
            </a:extLst>
          </p:cNvPr>
          <p:cNvSpPr/>
          <p:nvPr/>
        </p:nvSpPr>
        <p:spPr>
          <a:xfrm>
            <a:off x="10655154" y="2246583"/>
            <a:ext cx="73152" cy="9144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12DF3E88-1483-7B54-FE49-6B6C003BD99F}"/>
              </a:ext>
            </a:extLst>
          </p:cNvPr>
          <p:cNvSpPr txBox="1">
            <a:spLocks/>
          </p:cNvSpPr>
          <p:nvPr/>
        </p:nvSpPr>
        <p:spPr>
          <a:xfrm>
            <a:off x="179815" y="4147200"/>
            <a:ext cx="12156833" cy="2007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      al vector entre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claudàtors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se’l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sol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simbolitzar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s’anomena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projecció</a:t>
            </a:r>
            <a:endParaRPr lang="es-ES" sz="2700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ortogonal de x en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notació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terminologia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adoptem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partir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d’ara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D88E5464-8999-7AFC-4087-66647538A107}"/>
              </a:ext>
            </a:extLst>
          </p:cNvPr>
          <p:cNvSpPr/>
          <p:nvPr/>
        </p:nvSpPr>
        <p:spPr>
          <a:xfrm rot="16200000">
            <a:off x="6292778" y="-836020"/>
            <a:ext cx="274476" cy="8596580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5019879-3A1C-3D86-26A7-B915A038CE03}"/>
              </a:ext>
            </a:extLst>
          </p:cNvPr>
          <p:cNvSpPr txBox="1"/>
          <p:nvPr/>
        </p:nvSpPr>
        <p:spPr>
          <a:xfrm>
            <a:off x="5868459" y="3579110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Pr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(x)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4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endParaRPr lang="es-ES" sz="2400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66160A3-FD3F-3B28-0937-7E76C4FAA2CC}"/>
              </a:ext>
            </a:extLst>
          </p:cNvPr>
          <p:cNvSpPr txBox="1"/>
          <p:nvPr/>
        </p:nvSpPr>
        <p:spPr>
          <a:xfrm>
            <a:off x="390615" y="5605937"/>
            <a:ext cx="1191223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Per veure que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és ortogonal a tots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n’hi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ha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veure que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és ortogonal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la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base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així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tot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296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3D615908-7864-B953-FA7C-540966D5D389}"/>
              </a:ext>
            </a:extLst>
          </p:cNvPr>
          <p:cNvSpPr txBox="1"/>
          <p:nvPr/>
        </p:nvSpPr>
        <p:spPr>
          <a:xfrm>
            <a:off x="5570892" y="1089715"/>
            <a:ext cx="1592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06B960B-03FD-DD3E-D36D-73742C49480D}"/>
              </a:ext>
            </a:extLst>
          </p:cNvPr>
          <p:cNvSpPr txBox="1"/>
          <p:nvPr/>
        </p:nvSpPr>
        <p:spPr>
          <a:xfrm>
            <a:off x="5570892" y="1723896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F590EE7-ACDC-9B33-1034-0A5B2F26FADB}"/>
              </a:ext>
            </a:extLst>
          </p:cNvPr>
          <p:cNvSpPr txBox="1"/>
          <p:nvPr/>
        </p:nvSpPr>
        <p:spPr>
          <a:xfrm>
            <a:off x="5322184" y="1426223"/>
            <a:ext cx="802747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endParaRPr lang="es-ES" sz="27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FF7682E6-75F0-7CF0-20AE-5B65BF09BF45}"/>
              </a:ext>
            </a:extLst>
          </p:cNvPr>
          <p:cNvSpPr txBox="1"/>
          <p:nvPr/>
        </p:nvSpPr>
        <p:spPr>
          <a:xfrm>
            <a:off x="1602508" y="1396332"/>
            <a:ext cx="406852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</a:t>
            </a:r>
            <a:r>
              <a:rPr lang="es-ES" sz="2700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|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w</a:t>
            </a:r>
            <a:r>
              <a:rPr lang="es-ES" sz="27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j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&gt; =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 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F215F67-4E4C-DDBD-5C81-68F8EB7AEF32}"/>
              </a:ext>
            </a:extLst>
          </p:cNvPr>
          <p:cNvSpPr txBox="1"/>
          <p:nvPr/>
        </p:nvSpPr>
        <p:spPr>
          <a:xfrm>
            <a:off x="5181223" y="1289768"/>
            <a:ext cx="1533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∑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219C910-3AC2-F2C5-83ED-52C1035644CB}"/>
              </a:ext>
            </a:extLst>
          </p:cNvPr>
          <p:cNvSpPr txBox="1"/>
          <p:nvPr/>
        </p:nvSpPr>
        <p:spPr>
          <a:xfrm>
            <a:off x="5181222" y="1852364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i=1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199FE67E-58BC-6BA6-7BDC-012BD70DA261}"/>
              </a:ext>
            </a:extLst>
          </p:cNvPr>
          <p:cNvSpPr txBox="1"/>
          <p:nvPr/>
        </p:nvSpPr>
        <p:spPr>
          <a:xfrm>
            <a:off x="5228210" y="1055695"/>
            <a:ext cx="15338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4B43A26-C794-8A2E-E2CA-CA3189887259}"/>
              </a:ext>
            </a:extLst>
          </p:cNvPr>
          <p:cNvSpPr txBox="1"/>
          <p:nvPr/>
        </p:nvSpPr>
        <p:spPr>
          <a:xfrm>
            <a:off x="5181222" y="2495899"/>
            <a:ext cx="47101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8330CEB-5F59-07C1-074A-B5819A0394D4}"/>
              </a:ext>
            </a:extLst>
          </p:cNvPr>
          <p:cNvSpPr txBox="1"/>
          <p:nvPr/>
        </p:nvSpPr>
        <p:spPr>
          <a:xfrm>
            <a:off x="693363" y="2495898"/>
            <a:ext cx="108402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705A9219-697D-194B-B6B5-582184762CF0}"/>
              </a:ext>
            </a:extLst>
          </p:cNvPr>
          <p:cNvSpPr txBox="1"/>
          <p:nvPr/>
        </p:nvSpPr>
        <p:spPr>
          <a:xfrm>
            <a:off x="5502065" y="2819467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A6D1B45E-5936-0A35-588C-B007696FA857}"/>
              </a:ext>
            </a:extLst>
          </p:cNvPr>
          <p:cNvSpPr txBox="1"/>
          <p:nvPr/>
        </p:nvSpPr>
        <p:spPr>
          <a:xfrm>
            <a:off x="5547607" y="225585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058ADC34-2723-D416-6410-E8C40663BD72}"/>
              </a:ext>
            </a:extLst>
          </p:cNvPr>
          <p:cNvSpPr txBox="1"/>
          <p:nvPr/>
        </p:nvSpPr>
        <p:spPr>
          <a:xfrm>
            <a:off x="693363" y="3493983"/>
            <a:ext cx="750636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&lt;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x 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0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endParaRPr lang="es-ES" sz="2700" dirty="0"/>
          </a:p>
        </p:txBody>
      </p:sp>
      <p:sp>
        <p:nvSpPr>
          <p:cNvPr id="40" name="Título 1">
            <a:extLst>
              <a:ext uri="{FF2B5EF4-FFF2-40B4-BE49-F238E27FC236}">
                <a16:creationId xmlns:a16="http://schemas.microsoft.com/office/drawing/2014/main" id="{F9FC03FA-F997-E459-AE18-A8BB58E0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460" y="261976"/>
            <a:ext cx="10800000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>
                <a:solidFill>
                  <a:srgbClr val="7030A0"/>
                </a:solidFill>
              </a:rPr>
              <a:t>… base ortogonal i ortonormal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18868D4-35DD-3E82-7A11-702714F80356}"/>
              </a:ext>
            </a:extLst>
          </p:cNvPr>
          <p:cNvSpPr txBox="1"/>
          <p:nvPr/>
        </p:nvSpPr>
        <p:spPr>
          <a:xfrm>
            <a:off x="7291539" y="3453799"/>
            <a:ext cx="284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0D34A9DE-8BE5-660F-E532-26C4A1333C9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3210" y="4017203"/>
            <a:ext cx="11147435" cy="1930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on s’ha tingut en compte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segon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 que  &lt;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|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j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0  per tota i ≠ j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al ser 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 una base 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FA1D5E6-E81F-67C0-06E3-A624F073AABA}"/>
              </a:ext>
            </a:extLst>
          </p:cNvPr>
          <p:cNvSpPr txBox="1">
            <a:spLocks/>
          </p:cNvSpPr>
          <p:nvPr/>
        </p:nvSpPr>
        <p:spPr>
          <a:xfrm>
            <a:off x="493210" y="5609776"/>
            <a:ext cx="11595721" cy="1248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Aquesta </a:t>
            </a:r>
            <a:r>
              <a:rPr lang="es-ES" sz="2700" b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Observació</a:t>
            </a:r>
            <a:r>
              <a:rPr lang="es-ES" sz="27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és la que justifica 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mètode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d’ortogonalització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Gram-Schmidt, que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s’explica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continuació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2B6FDA8-90B6-E30D-0D67-CAAF715F03DC}"/>
              </a:ext>
            </a:extLst>
          </p:cNvPr>
          <p:cNvSpPr txBox="1">
            <a:spLocks/>
          </p:cNvSpPr>
          <p:nvPr/>
        </p:nvSpPr>
        <p:spPr>
          <a:xfrm>
            <a:off x="221634" y="4501255"/>
            <a:ext cx="11147435" cy="1028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si x ∉ F,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700" baseline="30000" dirty="0"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 0.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66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412AF92-86FD-5873-965B-C5C41F070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Mètode</a:t>
            </a:r>
            <a:r>
              <a:rPr lang="es-ES" i="1" dirty="0">
                <a:solidFill>
                  <a:srgbClr val="7030A0"/>
                </a:solidFill>
              </a:rPr>
              <a:t> (</a:t>
            </a:r>
            <a:r>
              <a:rPr lang="es-ES" i="1" dirty="0" err="1">
                <a:solidFill>
                  <a:srgbClr val="7030A0"/>
                </a:solidFill>
              </a:rPr>
              <a:t>d’ortogonalització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8B1C8A64-29D4-90B2-8FC6-751251FA152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2048" y="1170135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Partint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d’una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obtindrem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ortogonal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(de F)  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}.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Pas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pas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D502905C-6930-488F-D1EA-2ACEB8C3CDD0}"/>
              </a:ext>
            </a:extLst>
          </p:cNvPr>
          <p:cNvSpPr txBox="1">
            <a:spLocks/>
          </p:cNvSpPr>
          <p:nvPr/>
        </p:nvSpPr>
        <p:spPr>
          <a:xfrm>
            <a:off x="362048" y="2245446"/>
            <a:ext cx="11595721" cy="16377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❶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Definint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és clar que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és una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1B38E48-DA12-9A16-D637-9D23BE6B2388}"/>
              </a:ext>
            </a:extLst>
          </p:cNvPr>
          <p:cNvSpPr/>
          <p:nvPr/>
        </p:nvSpPr>
        <p:spPr>
          <a:xfrm>
            <a:off x="2467898" y="2214133"/>
            <a:ext cx="1091379" cy="51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8128E629-7487-6AB6-F208-3A3AF78F33B7}"/>
              </a:ext>
            </a:extLst>
          </p:cNvPr>
          <p:cNvSpPr txBox="1">
            <a:spLocks/>
          </p:cNvSpPr>
          <p:nvPr/>
        </p:nvSpPr>
        <p:spPr>
          <a:xfrm>
            <a:off x="298139" y="3229192"/>
            <a:ext cx="11595721" cy="20151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❷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 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ja que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un sistema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lliure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lineal-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independents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si a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restem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tindrem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un vector ≠ 0 que és ortogonal a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és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6FC8771A-0F80-9488-C501-F22C04CBC361}"/>
              </a:ext>
            </a:extLst>
          </p:cNvPr>
          <p:cNvSpPr txBox="1">
            <a:spLocks/>
          </p:cNvSpPr>
          <p:nvPr/>
        </p:nvSpPr>
        <p:spPr>
          <a:xfrm>
            <a:off x="946242" y="4735861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podem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prendre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BA719417-0693-3CB8-0879-ABCEB2428500}"/>
              </a:ext>
            </a:extLst>
          </p:cNvPr>
          <p:cNvSpPr/>
          <p:nvPr/>
        </p:nvSpPr>
        <p:spPr>
          <a:xfrm>
            <a:off x="4741396" y="5166152"/>
            <a:ext cx="3694059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4C824DB-0D1B-DB4F-3A4D-41F5B62688F6}"/>
              </a:ext>
            </a:extLst>
          </p:cNvPr>
          <p:cNvSpPr txBox="1"/>
          <p:nvPr/>
        </p:nvSpPr>
        <p:spPr>
          <a:xfrm>
            <a:off x="6159908" y="5572124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1E4B9BD-6525-C442-F6D3-DD6A208E373E}"/>
              </a:ext>
            </a:extLst>
          </p:cNvPr>
          <p:cNvSpPr txBox="1"/>
          <p:nvPr/>
        </p:nvSpPr>
        <p:spPr>
          <a:xfrm>
            <a:off x="6159908" y="5113691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6ABADB7-8569-EB22-92DB-15B0D50B78C6}"/>
              </a:ext>
            </a:extLst>
          </p:cNvPr>
          <p:cNvSpPr txBox="1"/>
          <p:nvPr/>
        </p:nvSpPr>
        <p:spPr>
          <a:xfrm>
            <a:off x="5750927" y="5318209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F17C600-D305-1E81-7DD2-6D3308103AC0}"/>
              </a:ext>
            </a:extLst>
          </p:cNvPr>
          <p:cNvSpPr txBox="1">
            <a:spLocks/>
          </p:cNvSpPr>
          <p:nvPr/>
        </p:nvSpPr>
        <p:spPr>
          <a:xfrm>
            <a:off x="729345" y="6056731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és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5EBD20-6494-43B4-03AC-E65C5661F34B}"/>
              </a:ext>
            </a:extLst>
          </p:cNvPr>
          <p:cNvSpPr txBox="1"/>
          <p:nvPr/>
        </p:nvSpPr>
        <p:spPr>
          <a:xfrm>
            <a:off x="4773415" y="5303815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222493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/>
      <p:bldP spid="11" grpId="0"/>
      <p:bldP spid="12" grpId="0" animBg="1"/>
      <p:bldP spid="13" grpId="0"/>
      <p:bldP spid="14" grpId="0"/>
      <p:bldP spid="15" grpId="0"/>
      <p:bldP spid="17" grpId="0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A6EDF-D8F9-719F-94C1-16DAE4D10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B84010C-3B99-24D7-CD50-72E7CB56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</a:t>
            </a:r>
            <a:r>
              <a:rPr lang="es-ES" i="1" dirty="0" err="1">
                <a:solidFill>
                  <a:srgbClr val="7030A0"/>
                </a:solidFill>
              </a:rPr>
              <a:t>mètode</a:t>
            </a:r>
            <a:r>
              <a:rPr lang="es-ES" i="1" dirty="0">
                <a:solidFill>
                  <a:srgbClr val="7030A0"/>
                </a:solidFill>
              </a:rPr>
              <a:t> (</a:t>
            </a:r>
            <a:r>
              <a:rPr lang="es-ES" i="1" dirty="0" err="1">
                <a:solidFill>
                  <a:srgbClr val="7030A0"/>
                </a:solidFill>
              </a:rPr>
              <a:t>d’ortogonalització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9165FD18-3DEE-61E1-4B81-D23512532E3E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96585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❸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El vector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∉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ja que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un sistema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lliure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si 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restem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tindrem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un vector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≠ 0 que és ortogonal a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és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dir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 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noteu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importància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de què {w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sigui base </a:t>
            </a:r>
            <a:r>
              <a:rPr lang="es-ES" sz="2700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per a poder aplicar la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fórmula de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projecció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ortogonal sobre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). Per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tant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podem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prendre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7EFFC1B3-6F92-2676-ABCB-E4A0AB94D06C}"/>
              </a:ext>
            </a:extLst>
          </p:cNvPr>
          <p:cNvSpPr txBox="1">
            <a:spLocks/>
          </p:cNvSpPr>
          <p:nvPr/>
        </p:nvSpPr>
        <p:spPr>
          <a:xfrm>
            <a:off x="-747876" y="3801542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17C5BE9-6F49-41A6-2190-6469A96BBB02}"/>
              </a:ext>
            </a:extLst>
          </p:cNvPr>
          <p:cNvSpPr/>
          <p:nvPr/>
        </p:nvSpPr>
        <p:spPr>
          <a:xfrm>
            <a:off x="2974312" y="4159973"/>
            <a:ext cx="6158173" cy="87618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AE45DE1-AB5D-60A2-8160-6FE7C03C4EE3}"/>
              </a:ext>
            </a:extLst>
          </p:cNvPr>
          <p:cNvSpPr txBox="1"/>
          <p:nvPr/>
        </p:nvSpPr>
        <p:spPr>
          <a:xfrm>
            <a:off x="4390806" y="455428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C319B35-2482-AB98-770F-B7DC07B6E218}"/>
              </a:ext>
            </a:extLst>
          </p:cNvPr>
          <p:cNvSpPr txBox="1"/>
          <p:nvPr/>
        </p:nvSpPr>
        <p:spPr>
          <a:xfrm>
            <a:off x="4420293" y="409838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73B31D1-085A-A570-D260-62184C7A08E1}"/>
              </a:ext>
            </a:extLst>
          </p:cNvPr>
          <p:cNvSpPr txBox="1"/>
          <p:nvPr/>
        </p:nvSpPr>
        <p:spPr>
          <a:xfrm>
            <a:off x="4060473" y="4299173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0506A187-0D23-B600-4400-0F2BBDAFC8D0}"/>
              </a:ext>
            </a:extLst>
          </p:cNvPr>
          <p:cNvSpPr txBox="1">
            <a:spLocks/>
          </p:cNvSpPr>
          <p:nvPr/>
        </p:nvSpPr>
        <p:spPr>
          <a:xfrm>
            <a:off x="729345" y="5465319"/>
            <a:ext cx="11364332" cy="6839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és base ortogonal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F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⊂ F.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125EE9A-46FD-7F0C-104F-B66282EEF7CE}"/>
              </a:ext>
            </a:extLst>
          </p:cNvPr>
          <p:cNvSpPr txBox="1"/>
          <p:nvPr/>
        </p:nvSpPr>
        <p:spPr>
          <a:xfrm>
            <a:off x="6459499" y="4291894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B39BCD8-F526-39C0-F78D-7C07EFA38CB8}"/>
              </a:ext>
            </a:extLst>
          </p:cNvPr>
          <p:cNvSpPr txBox="1"/>
          <p:nvPr/>
        </p:nvSpPr>
        <p:spPr>
          <a:xfrm>
            <a:off x="6873721" y="4535608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D960BD-66A5-F74D-50F2-17BF36036949}"/>
              </a:ext>
            </a:extLst>
          </p:cNvPr>
          <p:cNvSpPr txBox="1"/>
          <p:nvPr/>
        </p:nvSpPr>
        <p:spPr>
          <a:xfrm>
            <a:off x="6903533" y="41013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</p:spTree>
    <p:extLst>
      <p:ext uri="{BB962C8B-B14F-4D97-AF65-F5344CB8AC3E}">
        <p14:creationId xmlns:p14="http://schemas.microsoft.com/office/powerpoint/2010/main" val="7494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/>
      <p:bldP spid="15" grpId="0"/>
      <p:bldP spid="17" grpId="0" build="p"/>
      <p:bldP spid="7" grpId="0"/>
      <p:bldP spid="8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CF3A888F-3AC4-F4C4-EBDB-41FB039B1FD8}"/>
              </a:ext>
            </a:extLst>
          </p:cNvPr>
          <p:cNvSpPr txBox="1">
            <a:spLocks/>
          </p:cNvSpPr>
          <p:nvPr/>
        </p:nvSpPr>
        <p:spPr>
          <a:xfrm>
            <a:off x="226143" y="1392681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així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successivament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fins arribar a trobar una base ortogonal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subespai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&lt; 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,v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= &lt;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,…,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&gt;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=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on </a:t>
            </a:r>
          </a:p>
        </p:txBody>
      </p:sp>
      <p:sp>
        <p:nvSpPr>
          <p:cNvPr id="26" name="Título 1">
            <a:extLst>
              <a:ext uri="{FF2B5EF4-FFF2-40B4-BE49-F238E27FC236}">
                <a16:creationId xmlns:a16="http://schemas.microsoft.com/office/drawing/2014/main" id="{E4F9B740-3F97-361A-5F8B-78D4166B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43" y="261976"/>
            <a:ext cx="11867534" cy="793719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i="1" dirty="0">
                <a:solidFill>
                  <a:srgbClr val="7030A0"/>
                </a:solidFill>
              </a:rPr>
              <a:t>…</a:t>
            </a:r>
            <a:r>
              <a:rPr lang="es-ES" i="1" dirty="0" err="1">
                <a:solidFill>
                  <a:srgbClr val="7030A0"/>
                </a:solidFill>
              </a:rPr>
              <a:t>mètode</a:t>
            </a:r>
            <a:r>
              <a:rPr lang="es-ES" i="1" dirty="0">
                <a:solidFill>
                  <a:srgbClr val="7030A0"/>
                </a:solidFill>
              </a:rPr>
              <a:t> (</a:t>
            </a:r>
            <a:r>
              <a:rPr lang="es-ES" i="1" dirty="0" err="1">
                <a:solidFill>
                  <a:srgbClr val="7030A0"/>
                </a:solidFill>
              </a:rPr>
              <a:t>d’ortogonalització</a:t>
            </a:r>
            <a:r>
              <a:rPr lang="es-ES" i="1" dirty="0">
                <a:solidFill>
                  <a:srgbClr val="7030A0"/>
                </a:solidFill>
              </a:rPr>
              <a:t>) de Gram-Schmidt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4EC6454-7DC8-7B2D-3740-073F669CC0A4}"/>
              </a:ext>
            </a:extLst>
          </p:cNvPr>
          <p:cNvSpPr/>
          <p:nvPr/>
        </p:nvSpPr>
        <p:spPr>
          <a:xfrm>
            <a:off x="1492451" y="3419699"/>
            <a:ext cx="9978290" cy="9917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7D45E8-209A-1233-2819-2AA6F733F13B}"/>
              </a:ext>
            </a:extLst>
          </p:cNvPr>
          <p:cNvSpPr txBox="1"/>
          <p:nvPr/>
        </p:nvSpPr>
        <p:spPr>
          <a:xfrm>
            <a:off x="2908945" y="392959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CA99E97-79C3-C7BF-4BE9-69E5ED682840}"/>
              </a:ext>
            </a:extLst>
          </p:cNvPr>
          <p:cNvSpPr txBox="1"/>
          <p:nvPr/>
        </p:nvSpPr>
        <p:spPr>
          <a:xfrm>
            <a:off x="2938432" y="347368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4C19D6F-3EFB-9804-7319-59838564E801}"/>
              </a:ext>
            </a:extLst>
          </p:cNvPr>
          <p:cNvSpPr txBox="1"/>
          <p:nvPr/>
        </p:nvSpPr>
        <p:spPr>
          <a:xfrm>
            <a:off x="2578612" y="3674475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F90EA7E-9672-4A2B-E8F6-7F4C5D08B70A}"/>
              </a:ext>
            </a:extLst>
          </p:cNvPr>
          <p:cNvSpPr txBox="1"/>
          <p:nvPr/>
        </p:nvSpPr>
        <p:spPr>
          <a:xfrm>
            <a:off x="4977638" y="3667196"/>
            <a:ext cx="28710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67A796C-D40B-582E-6475-36FB3EB00452}"/>
              </a:ext>
            </a:extLst>
          </p:cNvPr>
          <p:cNvSpPr txBox="1"/>
          <p:nvPr/>
        </p:nvSpPr>
        <p:spPr>
          <a:xfrm>
            <a:off x="5391860" y="3910910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D83CDDFF-9FD5-3FDF-2DF4-F3E8C44E3F79}"/>
              </a:ext>
            </a:extLst>
          </p:cNvPr>
          <p:cNvSpPr txBox="1"/>
          <p:nvPr/>
        </p:nvSpPr>
        <p:spPr>
          <a:xfrm>
            <a:off x="5421672" y="3476692"/>
            <a:ext cx="17206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18AE7E72-39D9-D244-95FE-0F0F94E911B5}"/>
              </a:ext>
            </a:extLst>
          </p:cNvPr>
          <p:cNvSpPr txBox="1">
            <a:spLocks/>
          </p:cNvSpPr>
          <p:nvPr/>
        </p:nvSpPr>
        <p:spPr>
          <a:xfrm>
            <a:off x="-2169663" y="3209163"/>
            <a:ext cx="11147435" cy="122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8698143-BC1B-FDD9-7F69-005BBE532D94}"/>
              </a:ext>
            </a:extLst>
          </p:cNvPr>
          <p:cNvSpPr txBox="1"/>
          <p:nvPr/>
        </p:nvSpPr>
        <p:spPr>
          <a:xfrm>
            <a:off x="7359221" y="3669974"/>
            <a:ext cx="4330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- ∙∙∙ - 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――――――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Aptos Light" panose="020B0004020202020204" pitchFamily="34" charset="0"/>
                <a:ea typeface="Yu Mincho Light" panose="02020300000000000000" pitchFamily="18" charset="-128"/>
              </a:rPr>
              <a:t>  </a:t>
            </a:r>
            <a:endParaRPr lang="es-ES" sz="2700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DB1A3D77-D4AD-14C9-F096-6D4F8239260E}"/>
              </a:ext>
            </a:extLst>
          </p:cNvPr>
          <p:cNvSpPr txBox="1"/>
          <p:nvPr/>
        </p:nvSpPr>
        <p:spPr>
          <a:xfrm>
            <a:off x="8481895" y="3419698"/>
            <a:ext cx="186700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57C9274-2BFB-4D74-3BC7-28323BD47369}"/>
              </a:ext>
            </a:extLst>
          </p:cNvPr>
          <p:cNvSpPr txBox="1"/>
          <p:nvPr/>
        </p:nvSpPr>
        <p:spPr>
          <a:xfrm>
            <a:off x="8331330" y="3903631"/>
            <a:ext cx="208046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&lt;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|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p-1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&gt;</a:t>
            </a:r>
            <a:endParaRPr lang="es-ES" sz="2700" dirty="0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7FB9E833-D5FF-4052-55F7-2A91CF2FFC56}"/>
              </a:ext>
            </a:extLst>
          </p:cNvPr>
          <p:cNvSpPr txBox="1">
            <a:spLocks/>
          </p:cNvSpPr>
          <p:nvPr/>
        </p:nvSpPr>
        <p:spPr>
          <a:xfrm>
            <a:off x="279351" y="4727378"/>
            <a:ext cx="11761117" cy="3053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➎</a:t>
            </a:r>
            <a:r>
              <a:rPr lang="es-ES" sz="27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 si el que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volem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una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ortonormal de F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hi ha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prou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dividir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w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per les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seves</a:t>
            </a: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normes: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</a:t>
            </a:r>
            <a:r>
              <a:rPr lang="es-ES" sz="1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/||w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||, … 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/||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p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|| }</a:t>
            </a:r>
            <a:endParaRPr lang="es-ES" sz="27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34681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3165</TotalTime>
  <Words>2340</Words>
  <Application>Microsoft Office PowerPoint</Application>
  <PresentationFormat>Panorámica</PresentationFormat>
  <Paragraphs>292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Yu Gothic UI</vt:lpstr>
      <vt:lpstr>Yu Mincho</vt:lpstr>
      <vt:lpstr>Yu Mincho Light</vt:lpstr>
      <vt:lpstr>Aptos</vt:lpstr>
      <vt:lpstr>Aptos Display</vt:lpstr>
      <vt:lpstr>Aptos Light</vt:lpstr>
      <vt:lpstr>Arial</vt:lpstr>
      <vt:lpstr>Comic Sans MS</vt:lpstr>
      <vt:lpstr>Maiandra GD</vt:lpstr>
      <vt:lpstr>Tema de Office</vt:lpstr>
      <vt:lpstr>MÈTODE  D’ORTOGONALITZACIÓ DE GRAM-SCHMIDT  </vt:lpstr>
      <vt:lpstr>    Dades inicials</vt:lpstr>
      <vt:lpstr>    Base ortogonal i ortonormal</vt:lpstr>
      <vt:lpstr> … base ortogonal i ortonormal</vt:lpstr>
      <vt:lpstr> … base ortogonal i ortonormal</vt:lpstr>
      <vt:lpstr> … base ortogonal i ortonormal</vt:lpstr>
      <vt:lpstr> Mètode (d’ortogonalització) de Gram-Schmidt</vt:lpstr>
      <vt:lpstr>…mètode (d’ortogonalització) de Gram-Schmidt</vt:lpstr>
      <vt:lpstr>…mètode (d’ortogonalització) de Gram-Schmidt</vt:lpstr>
      <vt:lpstr>Un exemple</vt:lpstr>
      <vt:lpstr>… un exemple</vt:lpstr>
      <vt:lpstr>… un exemple</vt:lpstr>
      <vt:lpstr>… un exemple</vt:lpstr>
      <vt:lpstr>Un segon exemple</vt:lpstr>
      <vt:lpstr>… un segon exemple</vt:lpstr>
      <vt:lpstr>… un segon exemple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280</cp:revision>
  <dcterms:created xsi:type="dcterms:W3CDTF">2024-04-26T15:42:24Z</dcterms:created>
  <dcterms:modified xsi:type="dcterms:W3CDTF">2025-03-21T08:19:49Z</dcterms:modified>
</cp:coreProperties>
</file>