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31"/>
  </p:notesMasterIdLst>
  <p:sldIdLst>
    <p:sldId id="376" r:id="rId2"/>
    <p:sldId id="378" r:id="rId3"/>
    <p:sldId id="397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98" r:id="rId12"/>
    <p:sldId id="399" r:id="rId13"/>
    <p:sldId id="400" r:id="rId14"/>
    <p:sldId id="401" r:id="rId15"/>
    <p:sldId id="393" r:id="rId16"/>
    <p:sldId id="406" r:id="rId17"/>
    <p:sldId id="407" r:id="rId18"/>
    <p:sldId id="394" r:id="rId19"/>
    <p:sldId id="403" r:id="rId20"/>
    <p:sldId id="390" r:id="rId21"/>
    <p:sldId id="404" r:id="rId22"/>
    <p:sldId id="405" r:id="rId23"/>
    <p:sldId id="388" r:id="rId24"/>
    <p:sldId id="392" r:id="rId25"/>
    <p:sldId id="391" r:id="rId26"/>
    <p:sldId id="355" r:id="rId27"/>
    <p:sldId id="356" r:id="rId28"/>
    <p:sldId id="357" r:id="rId29"/>
    <p:sldId id="362" r:id="rId3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  <a:srgbClr val="CCFFCC"/>
    <a:srgbClr val="FF9900"/>
    <a:srgbClr val="FF9966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103" d="100"/>
          <a:sy n="103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03B22-7CFE-4C6B-BA01-5E3BB2027C48}" type="datetimeFigureOut">
              <a:rPr lang="es-ES" smtClean="0"/>
              <a:t>27/03/2025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37C3-F943-40F6-9500-48106D305A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9278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4E8BE-09A2-46C1-8B3F-42C10E621ABC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458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3/27/2025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APPLICATIONS</a:t>
            </a:r>
            <a:b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OF GAUSSIAN </a:t>
            </a:r>
            <a:b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ELIMINATION</a:t>
            </a:r>
            <a:b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(Part 1)</a:t>
            </a:r>
            <a:b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5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69944B2-6E74-1E24-F81A-156182E5CCF2}"/>
              </a:ext>
            </a:extLst>
          </p:cNvPr>
          <p:cNvSpPr txBox="1"/>
          <p:nvPr/>
        </p:nvSpPr>
        <p:spPr>
          <a:xfrm>
            <a:off x="203454" y="4839042"/>
            <a:ext cx="248883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3    0   1    1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1    1    3   1 </a:t>
            </a:r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81166EC3-07FF-D3D5-936C-D4993A2DC556}"/>
              </a:ext>
            </a:extLst>
          </p:cNvPr>
          <p:cNvCxnSpPr/>
          <p:nvPr/>
        </p:nvCxnSpPr>
        <p:spPr>
          <a:xfrm>
            <a:off x="224186" y="4782332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98F7282D-779B-9FE3-9B5B-C00EA2272543}"/>
              </a:ext>
            </a:extLst>
          </p:cNvPr>
          <p:cNvSpPr txBox="1"/>
          <p:nvPr/>
        </p:nvSpPr>
        <p:spPr>
          <a:xfrm>
            <a:off x="1063732" y="4945209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-3r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AA576926-280D-05C4-FA9F-B960DECCE76E}"/>
              </a:ext>
            </a:extLst>
          </p:cNvPr>
          <p:cNvCxnSpPr/>
          <p:nvPr/>
        </p:nvCxnSpPr>
        <p:spPr>
          <a:xfrm>
            <a:off x="1168290" y="4810113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1C258FBA-9C73-EF38-7B97-82CA5CC7D5BF}"/>
              </a:ext>
            </a:extLst>
          </p:cNvPr>
          <p:cNvSpPr txBox="1"/>
          <p:nvPr/>
        </p:nvSpPr>
        <p:spPr>
          <a:xfrm>
            <a:off x="1241267" y="5123539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0D75C06-582E-1175-0303-E2C021B72BF9}"/>
              </a:ext>
            </a:extLst>
          </p:cNvPr>
          <p:cNvSpPr txBox="1"/>
          <p:nvPr/>
        </p:nvSpPr>
        <p:spPr>
          <a:xfrm>
            <a:off x="1613078" y="4950830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+r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157A7FE-DCCF-A719-CB69-66988AD7875C}"/>
              </a:ext>
            </a:extLst>
          </p:cNvPr>
          <p:cNvSpPr txBox="1"/>
          <p:nvPr/>
        </p:nvSpPr>
        <p:spPr>
          <a:xfrm>
            <a:off x="1728287" y="5136877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15CC4491-3C22-1A04-5216-4B1A1F3031B8}"/>
              </a:ext>
            </a:extLst>
          </p:cNvPr>
          <p:cNvCxnSpPr/>
          <p:nvPr/>
        </p:nvCxnSpPr>
        <p:spPr>
          <a:xfrm>
            <a:off x="2697374" y="4835961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6C23F7CD-30BE-4B39-906F-E0F83672B531}"/>
              </a:ext>
            </a:extLst>
          </p:cNvPr>
          <p:cNvCxnSpPr/>
          <p:nvPr/>
        </p:nvCxnSpPr>
        <p:spPr>
          <a:xfrm>
            <a:off x="3707497" y="4839963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70A808-E44F-37C9-186B-EE9E014C954F}"/>
              </a:ext>
            </a:extLst>
          </p:cNvPr>
          <p:cNvSpPr txBox="1"/>
          <p:nvPr/>
        </p:nvSpPr>
        <p:spPr>
          <a:xfrm>
            <a:off x="3937513" y="5143299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    -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729241C-F9BF-E924-64A5-2BB53E0864DE}"/>
              </a:ext>
            </a:extLst>
          </p:cNvPr>
          <p:cNvSpPr txBox="1"/>
          <p:nvPr/>
        </p:nvSpPr>
        <p:spPr>
          <a:xfrm>
            <a:off x="2058300" y="4941353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0DAB2D3-E859-E8E5-4A61-8AA97AB2C394}"/>
              </a:ext>
            </a:extLst>
          </p:cNvPr>
          <p:cNvSpPr txBox="1"/>
          <p:nvPr/>
        </p:nvSpPr>
        <p:spPr>
          <a:xfrm>
            <a:off x="2173509" y="5127400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FA83065-5D6B-1AD5-0665-FE16ADE5CA08}"/>
              </a:ext>
            </a:extLst>
          </p:cNvPr>
          <p:cNvSpPr txBox="1"/>
          <p:nvPr/>
        </p:nvSpPr>
        <p:spPr>
          <a:xfrm>
            <a:off x="2722621" y="4875802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3   1   -5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-1    2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2   3   -1  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65934D2-5289-6563-395D-4DA5D1586185}"/>
              </a:ext>
            </a:extLst>
          </p:cNvPr>
          <p:cNvSpPr txBox="1"/>
          <p:nvPr/>
        </p:nvSpPr>
        <p:spPr>
          <a:xfrm>
            <a:off x="3664580" y="4973237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        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D2AD923E-EDC3-8DFA-6AC7-501E526A73F3}"/>
              </a:ext>
            </a:extLst>
          </p:cNvPr>
          <p:cNvCxnSpPr>
            <a:cxnSpLocks/>
          </p:cNvCxnSpPr>
          <p:nvPr/>
        </p:nvCxnSpPr>
        <p:spPr>
          <a:xfrm>
            <a:off x="3991309" y="5158078"/>
            <a:ext cx="265691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9DE702E-D850-0A57-7E44-382EEC657670}"/>
              </a:ext>
            </a:extLst>
          </p:cNvPr>
          <p:cNvSpPr txBox="1"/>
          <p:nvPr/>
        </p:nvSpPr>
        <p:spPr>
          <a:xfrm>
            <a:off x="4682125" y="4815958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3   1    -5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2   3    -1   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78E75244-D568-40DA-9D04-8DD4C5ECC984}"/>
              </a:ext>
            </a:extLst>
          </p:cNvPr>
          <p:cNvCxnSpPr/>
          <p:nvPr/>
        </p:nvCxnSpPr>
        <p:spPr>
          <a:xfrm>
            <a:off x="4657711" y="4852416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ED759035-2B46-9C28-C1FE-781B9A7D7E3C}"/>
              </a:ext>
            </a:extLst>
          </p:cNvPr>
          <p:cNvCxnSpPr/>
          <p:nvPr/>
        </p:nvCxnSpPr>
        <p:spPr>
          <a:xfrm>
            <a:off x="5694480" y="4859449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5724946-E12A-A0FD-A80E-CD89C8271DD7}"/>
              </a:ext>
            </a:extLst>
          </p:cNvPr>
          <p:cNvSpPr txBox="1"/>
          <p:nvPr/>
        </p:nvSpPr>
        <p:spPr>
          <a:xfrm>
            <a:off x="5830477" y="5031202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62A64D97-595F-16BD-3787-18F94820E795}"/>
              </a:ext>
            </a:extLst>
          </p:cNvPr>
          <p:cNvSpPr txBox="1"/>
          <p:nvPr/>
        </p:nvSpPr>
        <p:spPr>
          <a:xfrm>
            <a:off x="6309847" y="5027444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   -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45CF410-2334-617A-638D-120E3A6342FC}"/>
              </a:ext>
            </a:extLst>
          </p:cNvPr>
          <p:cNvSpPr txBox="1"/>
          <p:nvPr/>
        </p:nvSpPr>
        <p:spPr>
          <a:xfrm>
            <a:off x="5646718" y="4852175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-3r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276FD1F-58B6-7901-79E8-CA36296852C0}"/>
              </a:ext>
            </a:extLst>
          </p:cNvPr>
          <p:cNvSpPr txBox="1"/>
          <p:nvPr/>
        </p:nvSpPr>
        <p:spPr>
          <a:xfrm>
            <a:off x="6199610" y="483929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-2r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A773A39-956F-B826-17A3-8A297987ABED}"/>
              </a:ext>
            </a:extLst>
          </p:cNvPr>
          <p:cNvSpPr txBox="1"/>
          <p:nvPr/>
        </p:nvSpPr>
        <p:spPr>
          <a:xfrm>
            <a:off x="6961944" y="4819348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4   -11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5    -5   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C7F17F6D-2A04-2BEF-9E2F-A971DAA054C1}"/>
              </a:ext>
            </a:extLst>
          </p:cNvPr>
          <p:cNvCxnSpPr/>
          <p:nvPr/>
        </p:nvCxnSpPr>
        <p:spPr>
          <a:xfrm>
            <a:off x="6988506" y="4827912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70A637CF-2742-EFC5-42FD-1BECCEE08112}"/>
              </a:ext>
            </a:extLst>
          </p:cNvPr>
          <p:cNvCxnSpPr/>
          <p:nvPr/>
        </p:nvCxnSpPr>
        <p:spPr>
          <a:xfrm>
            <a:off x="8053766" y="4830138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E5C0572B-DC02-4200-7CBE-C76BDF448E01}"/>
              </a:ext>
            </a:extLst>
          </p:cNvPr>
          <p:cNvSpPr txBox="1"/>
          <p:nvPr/>
        </p:nvSpPr>
        <p:spPr>
          <a:xfrm>
            <a:off x="8189763" y="5001891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326FF2CD-DA61-8BF8-1DF4-07C3B6B96BC8}"/>
              </a:ext>
            </a:extLst>
          </p:cNvPr>
          <p:cNvSpPr txBox="1"/>
          <p:nvPr/>
        </p:nvSpPr>
        <p:spPr>
          <a:xfrm>
            <a:off x="8890718" y="5006811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A5DE040D-5AFA-C190-0DE9-605F07AAF991}"/>
              </a:ext>
            </a:extLst>
          </p:cNvPr>
          <p:cNvSpPr txBox="1"/>
          <p:nvPr/>
        </p:nvSpPr>
        <p:spPr>
          <a:xfrm>
            <a:off x="8006004" y="4822864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(1/5)r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60EBAC69-08CD-7713-0956-7BEFA4D92463}"/>
              </a:ext>
            </a:extLst>
          </p:cNvPr>
          <p:cNvSpPr txBox="1"/>
          <p:nvPr/>
        </p:nvSpPr>
        <p:spPr>
          <a:xfrm>
            <a:off x="9394354" y="481934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-4r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2D9FA37A-81CF-A104-5C39-AC3B487D5F4E}"/>
              </a:ext>
            </a:extLst>
          </p:cNvPr>
          <p:cNvSpPr txBox="1"/>
          <p:nvPr/>
        </p:nvSpPr>
        <p:spPr>
          <a:xfrm>
            <a:off x="8647035" y="4813913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        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r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ACC97638-8391-1516-D871-8316C9B0860F}"/>
              </a:ext>
            </a:extLst>
          </p:cNvPr>
          <p:cNvCxnSpPr>
            <a:cxnSpLocks/>
          </p:cNvCxnSpPr>
          <p:nvPr/>
        </p:nvCxnSpPr>
        <p:spPr>
          <a:xfrm>
            <a:off x="8955170" y="4992690"/>
            <a:ext cx="265691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F41E15B-DC76-0F3B-FB80-FB9808D19332}"/>
              </a:ext>
            </a:extLst>
          </p:cNvPr>
          <p:cNvSpPr txBox="1"/>
          <p:nvPr/>
        </p:nvSpPr>
        <p:spPr>
          <a:xfrm>
            <a:off x="9566185" y="5006229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   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5</a:t>
            </a:r>
            <a:endParaRPr lang="es-ES" sz="1100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65454C-D796-826F-D18B-42AF1767F7C0}"/>
              </a:ext>
            </a:extLst>
          </p:cNvPr>
          <p:cNvCxnSpPr/>
          <p:nvPr/>
        </p:nvCxnSpPr>
        <p:spPr>
          <a:xfrm>
            <a:off x="10283253" y="4761725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05D1ACEB-4626-F49F-CF8A-B27BE0F6EAA0}"/>
              </a:ext>
            </a:extLst>
          </p:cNvPr>
          <p:cNvCxnSpPr>
            <a:cxnSpLocks/>
          </p:cNvCxnSpPr>
          <p:nvPr/>
        </p:nvCxnSpPr>
        <p:spPr>
          <a:xfrm>
            <a:off x="11416794" y="4782332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CuadroTexto 72">
            <a:extLst>
              <a:ext uri="{FF2B5EF4-FFF2-40B4-BE49-F238E27FC236}">
                <a16:creationId xmlns:a16="http://schemas.microsoft.com/office/drawing/2014/main" id="{FE18DBF0-05D1-630C-9B26-BFBF2B97EFE0}"/>
              </a:ext>
            </a:extLst>
          </p:cNvPr>
          <p:cNvSpPr txBox="1"/>
          <p:nvPr/>
        </p:nvSpPr>
        <p:spPr>
          <a:xfrm>
            <a:off x="10304180" y="4777416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1    -1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0    -7   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5ADE8D7D-CA2E-B19D-1380-6748E664EB16}"/>
              </a:ext>
            </a:extLst>
          </p:cNvPr>
          <p:cNvSpPr txBox="1"/>
          <p:nvPr/>
        </p:nvSpPr>
        <p:spPr>
          <a:xfrm>
            <a:off x="11390679" y="4967801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 -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35</a:t>
            </a:r>
            <a:endParaRPr lang="es-ES" sz="1100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790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2E52F51-18CD-4B50-8B85-48F65542C825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39F6E54-299F-7337-591A-9424FD1D47BE}"/>
              </a:ext>
            </a:extLst>
          </p:cNvPr>
          <p:cNvSpPr txBox="1"/>
          <p:nvPr/>
        </p:nvSpPr>
        <p:spPr>
          <a:xfrm>
            <a:off x="1769313" y="303120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0E3C5186-9CF1-E10F-201D-D3846F089A66}"/>
              </a:ext>
            </a:extLst>
          </p:cNvPr>
          <p:cNvCxnSpPr>
            <a:cxnSpLocks/>
          </p:cNvCxnSpPr>
          <p:nvPr/>
        </p:nvCxnSpPr>
        <p:spPr>
          <a:xfrm>
            <a:off x="1843112" y="349237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B6FFDE0-E6AB-9FEC-C49A-9209AA0908F0}"/>
              </a:ext>
            </a:extLst>
          </p:cNvPr>
          <p:cNvSpPr txBox="1"/>
          <p:nvPr/>
        </p:nvSpPr>
        <p:spPr>
          <a:xfrm>
            <a:off x="416518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3  1   1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1 -2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7  0  3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C3AADB9-63B7-02AB-5974-4F1401C066C0}"/>
              </a:ext>
            </a:extLst>
          </p:cNvPr>
          <p:cNvSpPr/>
          <p:nvPr/>
        </p:nvSpPr>
        <p:spPr>
          <a:xfrm>
            <a:off x="409140" y="284094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CA00DD76-4D25-56BD-3757-51D140C71010}"/>
              </a:ext>
            </a:extLst>
          </p:cNvPr>
          <p:cNvSpPr/>
          <p:nvPr/>
        </p:nvSpPr>
        <p:spPr>
          <a:xfrm>
            <a:off x="1625544" y="284094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5A783D7-47E4-D2CF-6E8A-8F5C733EC517}"/>
              </a:ext>
            </a:extLst>
          </p:cNvPr>
          <p:cNvSpPr txBox="1"/>
          <p:nvPr/>
        </p:nvSpPr>
        <p:spPr>
          <a:xfrm>
            <a:off x="52353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64A580A2-8CA4-046B-A84A-A618D4054C47}"/>
              </a:ext>
            </a:extLst>
          </p:cNvPr>
          <p:cNvCxnSpPr>
            <a:cxnSpLocks/>
          </p:cNvCxnSpPr>
          <p:nvPr/>
        </p:nvCxnSpPr>
        <p:spPr>
          <a:xfrm>
            <a:off x="5235389" y="340873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DD4D703-2F4F-35B8-6F9F-55D2FABB62FB}"/>
              </a:ext>
            </a:extLst>
          </p:cNvPr>
          <p:cNvSpPr txBox="1"/>
          <p:nvPr/>
        </p:nvSpPr>
        <p:spPr>
          <a:xfrm>
            <a:off x="2878521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-2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errar corchete 30">
            <a:extLst>
              <a:ext uri="{FF2B5EF4-FFF2-40B4-BE49-F238E27FC236}">
                <a16:creationId xmlns:a16="http://schemas.microsoft.com/office/drawing/2014/main" id="{67E2E4DC-A8B9-DC1B-8BFF-FB4403B46912}"/>
              </a:ext>
            </a:extLst>
          </p:cNvPr>
          <p:cNvSpPr/>
          <p:nvPr/>
        </p:nvSpPr>
        <p:spPr>
          <a:xfrm>
            <a:off x="4072288" y="281731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22E336AA-CEAB-3813-93CF-4825126D8DA7}"/>
              </a:ext>
            </a:extLst>
          </p:cNvPr>
          <p:cNvSpPr/>
          <p:nvPr/>
        </p:nvSpPr>
        <p:spPr>
          <a:xfrm>
            <a:off x="2874275" y="281731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CA793378-C6F1-739A-B86C-BD31BF247DF8}"/>
              </a:ext>
            </a:extLst>
          </p:cNvPr>
          <p:cNvCxnSpPr>
            <a:cxnSpLocks/>
          </p:cNvCxnSpPr>
          <p:nvPr/>
        </p:nvCxnSpPr>
        <p:spPr>
          <a:xfrm>
            <a:off x="4301975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3AC868B5-2578-F32C-8740-A042B5B5EC21}"/>
              </a:ext>
            </a:extLst>
          </p:cNvPr>
          <p:cNvSpPr/>
          <p:nvPr/>
        </p:nvSpPr>
        <p:spPr>
          <a:xfrm>
            <a:off x="7331168" y="280169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5E382546-C60C-9B92-AD9E-F5BD892588BF}"/>
              </a:ext>
            </a:extLst>
          </p:cNvPr>
          <p:cNvSpPr/>
          <p:nvPr/>
        </p:nvSpPr>
        <p:spPr>
          <a:xfrm>
            <a:off x="6133155" y="2801694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1C4FF57-00C6-2D3C-5C6F-4E5F2607D4A2}"/>
              </a:ext>
            </a:extLst>
          </p:cNvPr>
          <p:cNvSpPr txBox="1"/>
          <p:nvPr/>
        </p:nvSpPr>
        <p:spPr>
          <a:xfrm>
            <a:off x="7490873" y="297394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F2DB9CC7-822D-0910-CAAF-0ACEA073D905}"/>
              </a:ext>
            </a:extLst>
          </p:cNvPr>
          <p:cNvCxnSpPr>
            <a:cxnSpLocks/>
          </p:cNvCxnSpPr>
          <p:nvPr/>
        </p:nvCxnSpPr>
        <p:spPr>
          <a:xfrm>
            <a:off x="7501225" y="337405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8368201-D6F1-9281-0300-6982F47D072F}"/>
              </a:ext>
            </a:extLst>
          </p:cNvPr>
          <p:cNvSpPr txBox="1"/>
          <p:nvPr/>
        </p:nvSpPr>
        <p:spPr>
          <a:xfrm>
            <a:off x="10628042" y="3101109"/>
            <a:ext cx="1377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BCD14DC4-0C53-0E23-6EA1-4A557E52F528}"/>
              </a:ext>
            </a:extLst>
          </p:cNvPr>
          <p:cNvCxnSpPr>
            <a:cxnSpLocks/>
          </p:cNvCxnSpPr>
          <p:nvPr/>
        </p:nvCxnSpPr>
        <p:spPr>
          <a:xfrm>
            <a:off x="2101777" y="3281516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9551002-67F7-3031-02D0-883E69E8B1D9}"/>
              </a:ext>
            </a:extLst>
          </p:cNvPr>
          <p:cNvSpPr txBox="1"/>
          <p:nvPr/>
        </p:nvSpPr>
        <p:spPr>
          <a:xfrm>
            <a:off x="43116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8B75C94D-883C-435B-7999-34CBF37E5B3D}"/>
              </a:ext>
            </a:extLst>
          </p:cNvPr>
          <p:cNvSpPr txBox="1"/>
          <p:nvPr/>
        </p:nvSpPr>
        <p:spPr>
          <a:xfrm>
            <a:off x="6068502" y="280169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F5826BF-1632-251B-3019-9824C7C91F68}"/>
              </a:ext>
            </a:extLst>
          </p:cNvPr>
          <p:cNvSpPr txBox="1"/>
          <p:nvPr/>
        </p:nvSpPr>
        <p:spPr>
          <a:xfrm>
            <a:off x="8548991" y="29855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6AE46AF2-494A-8CA7-AAF2-796D550FED9B}"/>
              </a:ext>
            </a:extLst>
          </p:cNvPr>
          <p:cNvCxnSpPr>
            <a:cxnSpLocks/>
          </p:cNvCxnSpPr>
          <p:nvPr/>
        </p:nvCxnSpPr>
        <p:spPr>
          <a:xfrm>
            <a:off x="8477977" y="337386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457A7BF4-9CED-3FBD-03AB-A4E8A0AF5D7B}"/>
              </a:ext>
            </a:extLst>
          </p:cNvPr>
          <p:cNvSpPr/>
          <p:nvPr/>
        </p:nvSpPr>
        <p:spPr>
          <a:xfrm>
            <a:off x="10600566" y="284029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93A692B6-6E56-B279-3CE7-EED8A46819A1}"/>
              </a:ext>
            </a:extLst>
          </p:cNvPr>
          <p:cNvSpPr/>
          <p:nvPr/>
        </p:nvSpPr>
        <p:spPr>
          <a:xfrm>
            <a:off x="9402553" y="284029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2FEEED65-5004-C33F-E19F-6D0203B0493C}"/>
              </a:ext>
            </a:extLst>
          </p:cNvPr>
          <p:cNvSpPr txBox="1"/>
          <p:nvPr/>
        </p:nvSpPr>
        <p:spPr>
          <a:xfrm>
            <a:off x="9386554" y="283802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ECE363C-B2A2-6DB3-1A20-1FB632874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35" y="136193"/>
            <a:ext cx="1155353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3600" dirty="0">
                <a:solidFill>
                  <a:srgbClr val="7030A0"/>
                </a:solidFill>
              </a:rPr>
              <a:t>… to </a:t>
            </a:r>
            <a:r>
              <a:rPr lang="es-ES" sz="3600" dirty="0" err="1">
                <a:solidFill>
                  <a:srgbClr val="7030A0"/>
                </a:solidFill>
              </a:rPr>
              <a:t>start</a:t>
            </a:r>
            <a:r>
              <a:rPr lang="es-ES" sz="3600" dirty="0">
                <a:solidFill>
                  <a:srgbClr val="7030A0"/>
                </a:solidFill>
              </a:rPr>
              <a:t> </a:t>
            </a:r>
            <a:r>
              <a:rPr lang="es-ES" sz="3600" dirty="0" err="1">
                <a:solidFill>
                  <a:srgbClr val="7030A0"/>
                </a:solidFill>
              </a:rPr>
              <a:t>with</a:t>
            </a:r>
            <a:r>
              <a:rPr lang="es-ES" sz="3600" dirty="0">
                <a:solidFill>
                  <a:srgbClr val="7030A0"/>
                </a:solidFill>
              </a:rPr>
              <a:t>:  </a:t>
            </a:r>
            <a:r>
              <a:rPr lang="es-ES" sz="3600" i="1" dirty="0" err="1">
                <a:solidFill>
                  <a:srgbClr val="7030A0"/>
                </a:solidFill>
              </a:rPr>
              <a:t>e.r.o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e.c.o</a:t>
            </a:r>
            <a:r>
              <a:rPr lang="es-ES" sz="36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86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2A206FE-9081-0C49-F478-888F7071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sz="3600" dirty="0" err="1"/>
              <a:t>Utility</a:t>
            </a:r>
            <a:r>
              <a:rPr lang="es-ES" sz="3600" dirty="0"/>
              <a:t>  </a:t>
            </a:r>
            <a:r>
              <a:rPr lang="es-ES" sz="3600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① </a:t>
            </a:r>
            <a:r>
              <a:rPr lang="es-ES" sz="3600" dirty="0"/>
              <a:t>:  </a:t>
            </a:r>
            <a:r>
              <a:rPr lang="es-ES" sz="3600" i="1" dirty="0" err="1">
                <a:solidFill>
                  <a:srgbClr val="7030A0"/>
                </a:solidFill>
              </a:rPr>
              <a:t>rank</a:t>
            </a:r>
            <a:r>
              <a:rPr lang="es-ES" sz="3600" i="1" dirty="0">
                <a:solidFill>
                  <a:srgbClr val="7030A0"/>
                </a:solidFill>
              </a:rPr>
              <a:t> of a </a:t>
            </a:r>
            <a:r>
              <a:rPr lang="es-ES" sz="3600" i="1" dirty="0" err="1">
                <a:solidFill>
                  <a:srgbClr val="7030A0"/>
                </a:solidFill>
              </a:rPr>
              <a:t>matrix</a:t>
            </a:r>
            <a:endParaRPr lang="es-ES" sz="3600" i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F3FC102-F9E9-BA5A-5770-4CA232F2DF76}"/>
              </a:ext>
            </a:extLst>
          </p:cNvPr>
          <p:cNvSpPr txBox="1"/>
          <p:nvPr/>
        </p:nvSpPr>
        <p:spPr>
          <a:xfrm>
            <a:off x="405432" y="1339377"/>
            <a:ext cx="11098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want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calculate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rank</a:t>
            </a:r>
            <a:r>
              <a:rPr lang="es-ES" sz="2700" b="1" dirty="0">
                <a:latin typeface="Comic Sans MS" panose="030F0702030302020204" pitchFamily="66" charset="0"/>
              </a:rPr>
              <a:t> of a </a:t>
            </a:r>
            <a:r>
              <a:rPr lang="es-ES" sz="2700" b="1" dirty="0" err="1">
                <a:latin typeface="Comic Sans MS" panose="030F0702030302020204" pitchFamily="66" charset="0"/>
              </a:rPr>
              <a:t>matrix</a:t>
            </a:r>
            <a:r>
              <a:rPr lang="es-ES" sz="2700" b="1" dirty="0">
                <a:latin typeface="Comic Sans MS" panose="030F0702030302020204" pitchFamily="66" charset="0"/>
              </a:rPr>
              <a:t> A </a:t>
            </a:r>
            <a:r>
              <a:rPr lang="es-ES" sz="2700" b="1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b="1" baseline="-25000" dirty="0">
                <a:latin typeface="Comic Sans MS" panose="030F0702030302020204" pitchFamily="66" charset="0"/>
              </a:rPr>
              <a:t>K</a:t>
            </a:r>
            <a:r>
              <a:rPr lang="es-ES" sz="2700" b="1" dirty="0">
                <a:latin typeface="Comic Sans MS" panose="030F0702030302020204" pitchFamily="66" charset="0"/>
              </a:rPr>
              <a:t>(m x n)</a:t>
            </a:r>
            <a:r>
              <a:rPr lang="es-ES" sz="2700" b="1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3C72A2A-E425-14E3-47CE-1447AF45F59A}"/>
              </a:ext>
            </a:extLst>
          </p:cNvPr>
          <p:cNvSpPr txBox="1"/>
          <p:nvPr/>
        </p:nvSpPr>
        <p:spPr>
          <a:xfrm>
            <a:off x="688258" y="1953893"/>
            <a:ext cx="113835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Comic Sans MS" panose="030F0702030302020204" pitchFamily="66" charset="0"/>
              </a:rPr>
              <a:t>▫</a:t>
            </a:r>
            <a:r>
              <a:rPr lang="es-ES" dirty="0"/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can </a:t>
            </a:r>
            <a:r>
              <a:rPr lang="es-ES" sz="2700" dirty="0" err="1">
                <a:latin typeface="Comic Sans MS" panose="030F0702030302020204" pitchFamily="66" charset="0"/>
              </a:rPr>
              <a:t>perform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successively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e.r.o.’s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  and/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on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until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getting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case,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rank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(A)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=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number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nonzero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rows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of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     ),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until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in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c.e.f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case,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rank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(A)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=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number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nonzero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columns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of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    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384D873-9F34-1FDC-7E80-3423B8BC01A3}"/>
              </a:ext>
            </a:extLst>
          </p:cNvPr>
          <p:cNvSpPr/>
          <p:nvPr/>
        </p:nvSpPr>
        <p:spPr>
          <a:xfrm>
            <a:off x="2143433" y="3215148"/>
            <a:ext cx="6843251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E387BAA-C847-C244-BC15-49CDF7303A08}"/>
              </a:ext>
            </a:extLst>
          </p:cNvPr>
          <p:cNvSpPr/>
          <p:nvPr/>
        </p:nvSpPr>
        <p:spPr>
          <a:xfrm>
            <a:off x="2143433" y="4825104"/>
            <a:ext cx="7299506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237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E740D-3335-208E-B228-881EB583D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5F2846D-10D3-B5A0-53BF-AD49053F54ED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Considering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again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last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1B77411-43A2-D41D-A586-667519EBD7BB}"/>
              </a:ext>
            </a:extLst>
          </p:cNvPr>
          <p:cNvSpPr txBox="1"/>
          <p:nvPr/>
        </p:nvSpPr>
        <p:spPr>
          <a:xfrm>
            <a:off x="3023086" y="295254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FCC235B2-E27A-321E-CE83-C0A8CA5E1569}"/>
              </a:ext>
            </a:extLst>
          </p:cNvPr>
          <p:cNvCxnSpPr>
            <a:cxnSpLocks/>
          </p:cNvCxnSpPr>
          <p:nvPr/>
        </p:nvCxnSpPr>
        <p:spPr>
          <a:xfrm>
            <a:off x="3096885" y="341371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8E54272-AC4A-91CA-D9DC-4597E36641D7}"/>
              </a:ext>
            </a:extLst>
          </p:cNvPr>
          <p:cNvSpPr txBox="1"/>
          <p:nvPr/>
        </p:nvSpPr>
        <p:spPr>
          <a:xfrm>
            <a:off x="1670291" y="275877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3  1   1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1 -2   1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7  0  3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1E0D97E3-FABA-BEBA-7129-D22B57942719}"/>
              </a:ext>
            </a:extLst>
          </p:cNvPr>
          <p:cNvSpPr/>
          <p:nvPr/>
        </p:nvSpPr>
        <p:spPr>
          <a:xfrm>
            <a:off x="1662913" y="2762290"/>
            <a:ext cx="70783" cy="109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1C490430-AE26-683F-DB01-4D9BCA513C6C}"/>
              </a:ext>
            </a:extLst>
          </p:cNvPr>
          <p:cNvSpPr/>
          <p:nvPr/>
        </p:nvSpPr>
        <p:spPr>
          <a:xfrm>
            <a:off x="2879317" y="2762290"/>
            <a:ext cx="70783" cy="109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605B34E-CAB7-4FDE-B357-3EAC0BD031B0}"/>
              </a:ext>
            </a:extLst>
          </p:cNvPr>
          <p:cNvSpPr txBox="1"/>
          <p:nvPr/>
        </p:nvSpPr>
        <p:spPr>
          <a:xfrm>
            <a:off x="5012421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938D1357-626A-47D0-7139-8C823D00AA72}"/>
              </a:ext>
            </a:extLst>
          </p:cNvPr>
          <p:cNvCxnSpPr>
            <a:cxnSpLocks/>
          </p:cNvCxnSpPr>
          <p:nvPr/>
        </p:nvCxnSpPr>
        <p:spPr>
          <a:xfrm>
            <a:off x="5012421" y="340873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BACEE96F-4707-153C-AEB5-AC6DF8538F4F}"/>
              </a:ext>
            </a:extLst>
          </p:cNvPr>
          <p:cNvCxnSpPr>
            <a:cxnSpLocks/>
          </p:cNvCxnSpPr>
          <p:nvPr/>
        </p:nvCxnSpPr>
        <p:spPr>
          <a:xfrm>
            <a:off x="4079007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:a16="http://schemas.microsoft.com/office/drawing/2014/main" id="{28CF91F4-635E-85B1-AF89-B0EA0A441B17}"/>
              </a:ext>
            </a:extLst>
          </p:cNvPr>
          <p:cNvSpPr txBox="1"/>
          <p:nvPr/>
        </p:nvSpPr>
        <p:spPr>
          <a:xfrm>
            <a:off x="6041027" y="302136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6F4ECA71-9FAA-67C4-EAEE-099B62B3B208}"/>
              </a:ext>
            </a:extLst>
          </p:cNvPr>
          <p:cNvCxnSpPr>
            <a:cxnSpLocks/>
          </p:cNvCxnSpPr>
          <p:nvPr/>
        </p:nvCxnSpPr>
        <p:spPr>
          <a:xfrm>
            <a:off x="6051379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026958E-CF2A-1938-1D49-32E65F83358C}"/>
              </a:ext>
            </a:extLst>
          </p:cNvPr>
          <p:cNvSpPr txBox="1"/>
          <p:nvPr/>
        </p:nvSpPr>
        <p:spPr>
          <a:xfrm>
            <a:off x="10021361" y="3147123"/>
            <a:ext cx="17732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(in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09CC7906-EF2E-24F3-CECA-62BE7E1A31C1}"/>
              </a:ext>
            </a:extLst>
          </p:cNvPr>
          <p:cNvCxnSpPr>
            <a:cxnSpLocks/>
          </p:cNvCxnSpPr>
          <p:nvPr/>
        </p:nvCxnSpPr>
        <p:spPr>
          <a:xfrm>
            <a:off x="3355550" y="3202858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21B85F2C-F886-5DF0-F279-56C8071FD171}"/>
              </a:ext>
            </a:extLst>
          </p:cNvPr>
          <p:cNvSpPr txBox="1"/>
          <p:nvPr/>
        </p:nvSpPr>
        <p:spPr>
          <a:xfrm>
            <a:off x="4088721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E91FCA1-5EB3-0B63-EA1A-66CD73FD7501}"/>
              </a:ext>
            </a:extLst>
          </p:cNvPr>
          <p:cNvSpPr txBox="1"/>
          <p:nvPr/>
        </p:nvSpPr>
        <p:spPr>
          <a:xfrm>
            <a:off x="7099145" y="303300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C912F277-4F4B-CEC8-41F3-7E20E7E77881}"/>
              </a:ext>
            </a:extLst>
          </p:cNvPr>
          <p:cNvCxnSpPr>
            <a:cxnSpLocks/>
          </p:cNvCxnSpPr>
          <p:nvPr/>
        </p:nvCxnSpPr>
        <p:spPr>
          <a:xfrm>
            <a:off x="7028131" y="342127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DA518173-6B02-4732-FCBE-6BB2F674133B}"/>
              </a:ext>
            </a:extLst>
          </p:cNvPr>
          <p:cNvSpPr/>
          <p:nvPr/>
        </p:nvSpPr>
        <p:spPr>
          <a:xfrm>
            <a:off x="9150720" y="2887711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46F31008-7DE7-FCEA-1C8D-DD7023F13974}"/>
              </a:ext>
            </a:extLst>
          </p:cNvPr>
          <p:cNvSpPr/>
          <p:nvPr/>
        </p:nvSpPr>
        <p:spPr>
          <a:xfrm>
            <a:off x="7952707" y="2887711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45606D37-EF5E-0386-B040-7C756E7FCF94}"/>
              </a:ext>
            </a:extLst>
          </p:cNvPr>
          <p:cNvSpPr txBox="1"/>
          <p:nvPr/>
        </p:nvSpPr>
        <p:spPr>
          <a:xfrm>
            <a:off x="7936708" y="2885434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A4F1E21-6849-9209-4352-7E9284B24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sz="3600" dirty="0">
                <a:solidFill>
                  <a:srgbClr val="7030A0"/>
                </a:solidFill>
              </a:rPr>
              <a:t>… </a:t>
            </a:r>
            <a:r>
              <a:rPr lang="es-ES" sz="3600" i="1" dirty="0" err="1">
                <a:solidFill>
                  <a:srgbClr val="7030A0"/>
                </a:solidFill>
              </a:rPr>
              <a:t>rank</a:t>
            </a:r>
            <a:r>
              <a:rPr lang="es-ES" sz="3600" i="1" dirty="0">
                <a:solidFill>
                  <a:srgbClr val="7030A0"/>
                </a:solidFill>
              </a:rPr>
              <a:t> of a </a:t>
            </a:r>
            <a:r>
              <a:rPr lang="es-ES" sz="3600" i="1" dirty="0" err="1">
                <a:solidFill>
                  <a:srgbClr val="7030A0"/>
                </a:solidFill>
              </a:rPr>
              <a:t>matrix</a:t>
            </a:r>
            <a:endParaRPr lang="es-ES" sz="3600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9D3438-77D7-93C8-0FE1-B623FD886AED}"/>
              </a:ext>
            </a:extLst>
          </p:cNvPr>
          <p:cNvSpPr txBox="1"/>
          <p:nvPr/>
        </p:nvSpPr>
        <p:spPr>
          <a:xfrm>
            <a:off x="896820" y="3115238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 =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7488CE9-94AB-4A04-60F2-89941C624FA1}"/>
              </a:ext>
            </a:extLst>
          </p:cNvPr>
          <p:cNvSpPr txBox="1"/>
          <p:nvPr/>
        </p:nvSpPr>
        <p:spPr>
          <a:xfrm>
            <a:off x="9248978" y="3167390"/>
            <a:ext cx="10150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8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007C2F5-0991-A56A-9361-4A0ED1A7CE05}"/>
              </a:ext>
            </a:extLst>
          </p:cNvPr>
          <p:cNvSpPr txBox="1"/>
          <p:nvPr/>
        </p:nvSpPr>
        <p:spPr>
          <a:xfrm>
            <a:off x="536638" y="4574141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As </a:t>
            </a:r>
            <a:r>
              <a:rPr lang="es-ES" sz="2700" dirty="0" err="1">
                <a:latin typeface="Comic Sans MS" panose="030F0702030302020204" pitchFamily="66" charset="0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 has 2 </a:t>
            </a:r>
            <a:r>
              <a:rPr lang="es-ES" sz="2700" dirty="0" err="1">
                <a:latin typeface="Comic Sans MS" panose="030F0702030302020204" pitchFamily="66" charset="0"/>
              </a:rPr>
              <a:t>nonzero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turns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that</a:t>
            </a:r>
            <a:r>
              <a:rPr lang="es-ES" sz="2700" dirty="0">
                <a:latin typeface="Comic Sans MS" panose="030F0702030302020204" pitchFamily="66" charset="0"/>
              </a:rPr>
              <a:t>: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rank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(A) = 2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0786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2347-92C4-91F6-7267-C094958A5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50A0CDB-066C-3426-CFE9-045EDE22382B}"/>
              </a:ext>
            </a:extLst>
          </p:cNvPr>
          <p:cNvSpPr txBox="1"/>
          <p:nvPr/>
        </p:nvSpPr>
        <p:spPr>
          <a:xfrm>
            <a:off x="405429" y="906352"/>
            <a:ext cx="1109831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want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calculate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determinant</a:t>
            </a:r>
            <a:r>
              <a:rPr lang="es-ES" sz="2700" b="1" dirty="0">
                <a:latin typeface="Comic Sans MS" panose="030F0702030302020204" pitchFamily="66" charset="0"/>
              </a:rPr>
              <a:t> of a </a:t>
            </a:r>
            <a:r>
              <a:rPr lang="es-ES" sz="2700" b="1" dirty="0" err="1">
                <a:latin typeface="Comic Sans MS" panose="030F0702030302020204" pitchFamily="66" charset="0"/>
              </a:rPr>
              <a:t>given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square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 </a:t>
            </a:r>
            <a:r>
              <a:rPr lang="es-ES" sz="2700" b="1" dirty="0" err="1">
                <a:latin typeface="Comic Sans MS" panose="030F0702030302020204" pitchFamily="66" charset="0"/>
              </a:rPr>
              <a:t>matrix</a:t>
            </a:r>
            <a:r>
              <a:rPr lang="es-ES" sz="2700" b="1" dirty="0">
                <a:latin typeface="Comic Sans MS" panose="030F0702030302020204" pitchFamily="66" charset="0"/>
              </a:rPr>
              <a:t> A </a:t>
            </a:r>
            <a:r>
              <a:rPr lang="es-ES" sz="2700" b="1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b="1" baseline="-25000" dirty="0">
                <a:latin typeface="Comic Sans MS" panose="030F0702030302020204" pitchFamily="66" charset="0"/>
              </a:rPr>
              <a:t>K</a:t>
            </a:r>
            <a:r>
              <a:rPr lang="es-ES" sz="2700" b="1" dirty="0">
                <a:latin typeface="Comic Sans MS" panose="030F0702030302020204" pitchFamily="66" charset="0"/>
              </a:rPr>
              <a:t>(n x n)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write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59D9B77-0857-8BB6-D008-88077F302572}"/>
              </a:ext>
            </a:extLst>
          </p:cNvPr>
          <p:cNvSpPr txBox="1"/>
          <p:nvPr/>
        </p:nvSpPr>
        <p:spPr>
          <a:xfrm>
            <a:off x="546845" y="1758594"/>
            <a:ext cx="11098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(A)</a:t>
            </a:r>
            <a:r>
              <a:rPr lang="es-ES" sz="2700" dirty="0">
                <a:latin typeface="Comic Sans MS" panose="030F0702030302020204" pitchFamily="66" charset="0"/>
              </a:rPr>
              <a:t> =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1 </a:t>
            </a:r>
            <a:r>
              <a:rPr lang="es-ES" sz="2700" dirty="0" err="1"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(B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) =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1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2 </a:t>
            </a:r>
            <a:r>
              <a:rPr lang="es-ES" sz="2700" dirty="0" err="1"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(B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) = … =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1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2 ∙…∙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(B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8868138-315A-7B37-7A7D-10846037E378}"/>
              </a:ext>
            </a:extLst>
          </p:cNvPr>
          <p:cNvSpPr txBox="1"/>
          <p:nvPr/>
        </p:nvSpPr>
        <p:spPr>
          <a:xfrm>
            <a:off x="546845" y="2245180"/>
            <a:ext cx="119733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where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▫</a:t>
            </a:r>
            <a:r>
              <a:rPr lang="es-ES" sz="2700" dirty="0" err="1">
                <a:latin typeface="Comic Sans MS" panose="030F0702030302020204" pitchFamily="66" charset="0"/>
              </a:rPr>
              <a:t>Either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i="1" dirty="0" err="1">
                <a:latin typeface="Comic Sans MS" panose="030F0702030302020204" pitchFamily="66" charset="0"/>
              </a:rPr>
              <a:t>upper</a:t>
            </a:r>
            <a:r>
              <a:rPr lang="es-ES" sz="2700" i="1" dirty="0">
                <a:latin typeface="Comic Sans MS" panose="030F0702030302020204" pitchFamily="66" charset="0"/>
              </a:rPr>
              <a:t> triangular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as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square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    B</a:t>
            </a:r>
            <a:r>
              <a:rPr lang="es-ES" sz="2700" baseline="-250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c.e.f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i="1" dirty="0" err="1">
                <a:latin typeface="Comic Sans MS" panose="030F0702030302020204" pitchFamily="66" charset="0"/>
              </a:rPr>
              <a:t>lower</a:t>
            </a:r>
            <a:r>
              <a:rPr lang="es-ES" sz="2700" i="1" dirty="0">
                <a:latin typeface="Comic Sans MS" panose="030F0702030302020204" pitchFamily="66" charset="0"/>
              </a:rPr>
              <a:t> triangular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</a:rPr>
              <a:t>whose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determinant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equal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product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</a:rPr>
              <a:t>its</a:t>
            </a:r>
            <a:r>
              <a:rPr lang="es-ES" sz="2700" dirty="0">
                <a:latin typeface="Comic Sans MS" panose="030F0702030302020204" pitchFamily="66" charset="0"/>
              </a:rPr>
              <a:t> diagonal </a:t>
            </a:r>
            <a:r>
              <a:rPr lang="es-ES" sz="2700" dirty="0" err="1">
                <a:latin typeface="Comic Sans MS" panose="030F0702030302020204" pitchFamily="66" charset="0"/>
              </a:rPr>
              <a:t>entries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53AC2B1-198A-5E0F-CAC1-B4874190DEB1}"/>
              </a:ext>
            </a:extLst>
          </p:cNvPr>
          <p:cNvSpPr txBox="1"/>
          <p:nvPr/>
        </p:nvSpPr>
        <p:spPr>
          <a:xfrm>
            <a:off x="920471" y="3963818"/>
            <a:ext cx="11973383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B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</a:rPr>
              <a:t>performing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previous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B</a:t>
            </a:r>
            <a:r>
              <a:rPr lang="es-ES" sz="2700" baseline="-25000" dirty="0">
                <a:latin typeface="Comic Sans MS" panose="030F0702030302020204" pitchFamily="66" charset="0"/>
              </a:rPr>
              <a:t>k-1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taking</a:t>
            </a:r>
            <a:r>
              <a:rPr lang="es-ES" sz="2700" dirty="0">
                <a:latin typeface="Comic Sans MS" panose="030F0702030302020204" pitchFamily="66" charset="0"/>
              </a:rPr>
              <a:t> B</a:t>
            </a:r>
            <a:r>
              <a:rPr lang="es-ES" sz="2700" baseline="-25000" dirty="0">
                <a:latin typeface="Comic Sans MS" panose="030F0702030302020204" pitchFamily="66" charset="0"/>
              </a:rPr>
              <a:t>0</a:t>
            </a:r>
            <a:r>
              <a:rPr lang="es-ES" sz="2700" dirty="0">
                <a:latin typeface="Comic Sans MS" panose="030F0702030302020204" pitchFamily="66" charset="0"/>
              </a:rPr>
              <a:t>=A),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factor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k 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being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equal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to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 B</a:t>
            </a:r>
            <a:r>
              <a:rPr lang="es-ES" sz="2700" baseline="-25000" dirty="0">
                <a:latin typeface="Comic Sans MS" panose="030F0702030302020204" pitchFamily="66" charset="0"/>
              </a:rPr>
              <a:t>k-1</a:t>
            </a:r>
            <a:r>
              <a:rPr lang="es-ES" sz="2700" dirty="0">
                <a:latin typeface="Comic Sans MS" panose="030F0702030302020204" pitchFamily="66" charset="0"/>
              </a:rPr>
              <a:t>            B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  B</a:t>
            </a:r>
            <a:r>
              <a:rPr lang="es-ES" sz="2700" baseline="-25000" dirty="0">
                <a:latin typeface="Comic Sans MS" panose="030F0702030302020204" pitchFamily="66" charset="0"/>
              </a:rPr>
              <a:t>k-1</a:t>
            </a:r>
            <a:r>
              <a:rPr lang="es-ES" sz="2700" dirty="0">
                <a:latin typeface="Comic Sans MS" panose="030F0702030302020204" pitchFamily="66" charset="0"/>
              </a:rPr>
              <a:t>             B</a:t>
            </a:r>
            <a:r>
              <a:rPr lang="es-ES" sz="2700" baseline="-25000" dirty="0">
                <a:latin typeface="Comic Sans MS" panose="030F0702030302020204" pitchFamily="66" charset="0"/>
              </a:rPr>
              <a:t>k </a:t>
            </a:r>
            <a:r>
              <a:rPr lang="es-ES" sz="2700" dirty="0">
                <a:latin typeface="Comic Sans MS" panose="030F0702030302020204" pitchFamily="66" charset="0"/>
              </a:rPr>
              <a:t>;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k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=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1/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k-1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k-1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otherwise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34D4BDF5-3C09-2BAF-3DBD-099FC007DEDC}"/>
              </a:ext>
            </a:extLst>
          </p:cNvPr>
          <p:cNvCxnSpPr>
            <a:cxnSpLocks/>
          </p:cNvCxnSpPr>
          <p:nvPr/>
        </p:nvCxnSpPr>
        <p:spPr>
          <a:xfrm>
            <a:off x="4011560" y="5503558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45A8DB07-5B3E-5270-FAED-AF01E052B334}"/>
              </a:ext>
            </a:extLst>
          </p:cNvPr>
          <p:cNvSpPr txBox="1"/>
          <p:nvPr/>
        </p:nvSpPr>
        <p:spPr>
          <a:xfrm>
            <a:off x="3106615" y="504720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</a:t>
            </a:r>
            <a:r>
              <a:rPr lang="es-ES" sz="1800" dirty="0" err="1">
                <a:latin typeface="Comic Sans MS" panose="030F0702030302020204" pitchFamily="66" charset="0"/>
              </a:rPr>
              <a:t>r</a:t>
            </a:r>
            <a:r>
              <a:rPr lang="es-ES" sz="1800" baseline="-25000" dirty="0" err="1">
                <a:latin typeface="Comic Sans MS" panose="030F0702030302020204" pitchFamily="66" charset="0"/>
              </a:rPr>
              <a:t>i</a:t>
            </a:r>
            <a:r>
              <a:rPr lang="es-ES" sz="1800" baseline="-25000" dirty="0">
                <a:latin typeface="Comic Sans MS" panose="030F0702030302020204" pitchFamily="66" charset="0"/>
              </a:rPr>
              <a:t>  </a:t>
            </a:r>
            <a:r>
              <a:rPr lang="es-ES" sz="1800" dirty="0">
                <a:latin typeface="Comic Sans MS" panose="030F0702030302020204" pitchFamily="66" charset="0"/>
              </a:rPr>
              <a:t>        </a:t>
            </a:r>
            <a:r>
              <a:rPr lang="es-ES" sz="1800" dirty="0" err="1">
                <a:latin typeface="Comic Sans MS" panose="030F0702030302020204" pitchFamily="66" charset="0"/>
              </a:rPr>
              <a:t>r</a:t>
            </a:r>
            <a:r>
              <a:rPr lang="es-ES" sz="1800" baseline="-25000" dirty="0" err="1">
                <a:latin typeface="Comic Sans MS" panose="030F0702030302020204" pitchFamily="66" charset="0"/>
              </a:rPr>
              <a:t>j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23D99CFC-B4E5-CF9A-2918-B87D9320B5BB}"/>
              </a:ext>
            </a:extLst>
          </p:cNvPr>
          <p:cNvCxnSpPr>
            <a:cxnSpLocks/>
          </p:cNvCxnSpPr>
          <p:nvPr/>
        </p:nvCxnSpPr>
        <p:spPr>
          <a:xfrm>
            <a:off x="4338111" y="5369639"/>
            <a:ext cx="507106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F2F5204F-E9AE-A2DC-C5EE-9C74F6A4325C}"/>
              </a:ext>
            </a:extLst>
          </p:cNvPr>
          <p:cNvSpPr txBox="1"/>
          <p:nvPr/>
        </p:nvSpPr>
        <p:spPr>
          <a:xfrm>
            <a:off x="6238094" y="503658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</a:t>
            </a:r>
            <a:r>
              <a:rPr lang="es-ES" dirty="0" err="1">
                <a:latin typeface="Comic Sans MS" panose="030F0702030302020204" pitchFamily="66" charset="0"/>
              </a:rPr>
              <a:t>c</a:t>
            </a:r>
            <a:r>
              <a:rPr lang="es-ES" sz="1800" baseline="-25000" dirty="0" err="1">
                <a:latin typeface="Comic Sans MS" panose="030F0702030302020204" pitchFamily="66" charset="0"/>
              </a:rPr>
              <a:t>i</a:t>
            </a:r>
            <a:r>
              <a:rPr lang="es-ES" sz="1800" dirty="0">
                <a:latin typeface="Comic Sans MS" panose="030F0702030302020204" pitchFamily="66" charset="0"/>
              </a:rPr>
              <a:t>          </a:t>
            </a:r>
            <a:r>
              <a:rPr lang="es-ES" dirty="0" err="1">
                <a:latin typeface="Comic Sans MS" panose="030F0702030302020204" pitchFamily="66" charset="0"/>
              </a:rPr>
              <a:t>c</a:t>
            </a:r>
            <a:r>
              <a:rPr lang="es-ES" sz="1800" baseline="-25000" dirty="0" err="1">
                <a:latin typeface="Comic Sans MS" panose="030F0702030302020204" pitchFamily="66" charset="0"/>
              </a:rPr>
              <a:t>j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679D13EA-FD5E-38A9-F88D-C1BE52E2003D}"/>
              </a:ext>
            </a:extLst>
          </p:cNvPr>
          <p:cNvCxnSpPr>
            <a:cxnSpLocks/>
          </p:cNvCxnSpPr>
          <p:nvPr/>
        </p:nvCxnSpPr>
        <p:spPr>
          <a:xfrm>
            <a:off x="7167711" y="5503558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D21393AB-5A1E-ED26-EC2C-B9DF6C169E2F}"/>
              </a:ext>
            </a:extLst>
          </p:cNvPr>
          <p:cNvCxnSpPr>
            <a:cxnSpLocks/>
          </p:cNvCxnSpPr>
          <p:nvPr/>
        </p:nvCxnSpPr>
        <p:spPr>
          <a:xfrm>
            <a:off x="7458240" y="5364717"/>
            <a:ext cx="507106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95DBAF7-79E7-01A7-134F-EA1494177690}"/>
              </a:ext>
            </a:extLst>
          </p:cNvPr>
          <p:cNvSpPr txBox="1"/>
          <p:nvPr/>
        </p:nvSpPr>
        <p:spPr>
          <a:xfrm>
            <a:off x="3106615" y="546626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</a:t>
            </a:r>
            <a:r>
              <a:rPr lang="el-GR" sz="24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sz="1800" dirty="0" err="1">
                <a:latin typeface="Comic Sans MS" panose="030F0702030302020204" pitchFamily="66" charset="0"/>
              </a:rPr>
              <a:t>r</a:t>
            </a:r>
            <a:r>
              <a:rPr lang="es-ES" baseline="-25000" dirty="0" err="1">
                <a:latin typeface="Comic Sans MS" panose="030F0702030302020204" pitchFamily="66" charset="0"/>
              </a:rPr>
              <a:t>i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5824C7D-3C2B-34BD-5B07-3669CAA92D17}"/>
              </a:ext>
            </a:extLst>
          </p:cNvPr>
          <p:cNvSpPr txBox="1"/>
          <p:nvPr/>
        </p:nvSpPr>
        <p:spPr>
          <a:xfrm>
            <a:off x="6138759" y="549825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</a:t>
            </a:r>
            <a:r>
              <a:rPr lang="el-GR" sz="24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c</a:t>
            </a:r>
            <a:r>
              <a:rPr lang="es-ES" baseline="-25000" dirty="0" err="1">
                <a:latin typeface="Comic Sans MS" panose="030F0702030302020204" pitchFamily="66" charset="0"/>
              </a:rPr>
              <a:t>i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29FCCA9E-E221-0AE4-BD66-80FE8D6AD9CC}"/>
              </a:ext>
            </a:extLst>
          </p:cNvPr>
          <p:cNvCxnSpPr>
            <a:cxnSpLocks/>
          </p:cNvCxnSpPr>
          <p:nvPr/>
        </p:nvCxnSpPr>
        <p:spPr>
          <a:xfrm>
            <a:off x="4095135" y="5894439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637A05E8-A35D-6F20-B555-80AAA5C8F204}"/>
              </a:ext>
            </a:extLst>
          </p:cNvPr>
          <p:cNvCxnSpPr>
            <a:cxnSpLocks/>
          </p:cNvCxnSpPr>
          <p:nvPr/>
        </p:nvCxnSpPr>
        <p:spPr>
          <a:xfrm>
            <a:off x="7167711" y="5931518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Abrir llave 27">
            <a:extLst>
              <a:ext uri="{FF2B5EF4-FFF2-40B4-BE49-F238E27FC236}">
                <a16:creationId xmlns:a16="http://schemas.microsoft.com/office/drawing/2014/main" id="{B54ACFCA-43DD-3DED-FC4C-0A1B4564A2CA}"/>
              </a:ext>
            </a:extLst>
          </p:cNvPr>
          <p:cNvSpPr/>
          <p:nvPr/>
        </p:nvSpPr>
        <p:spPr>
          <a:xfrm>
            <a:off x="2230375" y="5251063"/>
            <a:ext cx="159527" cy="128675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Título 1">
            <a:extLst>
              <a:ext uri="{FF2B5EF4-FFF2-40B4-BE49-F238E27FC236}">
                <a16:creationId xmlns:a16="http://schemas.microsoft.com/office/drawing/2014/main" id="{D7918D05-9F5F-2021-516E-4AB6D13F9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sz="4000" dirty="0" err="1"/>
              <a:t>Utility</a:t>
            </a:r>
            <a:r>
              <a:rPr lang="es-ES" sz="4000" dirty="0"/>
              <a:t>  </a:t>
            </a:r>
            <a:r>
              <a:rPr lang="es-ES" sz="4000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② </a:t>
            </a:r>
            <a:r>
              <a:rPr lang="es-ES" sz="4000" dirty="0"/>
              <a:t>:   </a:t>
            </a:r>
            <a:r>
              <a:rPr lang="es-ES" sz="4000" i="1" dirty="0" err="1">
                <a:solidFill>
                  <a:srgbClr val="7030A0"/>
                </a:solidFill>
              </a:rPr>
              <a:t>determinant</a:t>
            </a:r>
            <a:r>
              <a:rPr lang="es-ES" sz="4000" i="1" dirty="0">
                <a:solidFill>
                  <a:srgbClr val="7030A0"/>
                </a:solidFill>
              </a:rPr>
              <a:t> of a </a:t>
            </a:r>
            <a:r>
              <a:rPr lang="es-ES" sz="4000" i="1" dirty="0" err="1">
                <a:solidFill>
                  <a:srgbClr val="7030A0"/>
                </a:solidFill>
              </a:rPr>
              <a:t>square</a:t>
            </a:r>
            <a:r>
              <a:rPr lang="es-ES" sz="4000" i="1" dirty="0">
                <a:solidFill>
                  <a:srgbClr val="7030A0"/>
                </a:solidFill>
              </a:rPr>
              <a:t> </a:t>
            </a:r>
            <a:r>
              <a:rPr lang="es-ES" sz="4000" i="1" dirty="0" err="1">
                <a:solidFill>
                  <a:srgbClr val="7030A0"/>
                </a:solidFill>
              </a:rPr>
              <a:t>matrix</a:t>
            </a:r>
            <a:endParaRPr lang="es-ES" sz="40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94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6" grpId="0"/>
      <p:bldP spid="10" grpId="0"/>
      <p:bldP spid="19" grpId="0"/>
      <p:bldP spid="20" grpId="0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06DC4-08E6-E9E6-7154-80255D0C5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3D94605A-E4CA-AAD8-16C7-0BE8B3B5DC3C}"/>
              </a:ext>
            </a:extLst>
          </p:cNvPr>
          <p:cNvSpPr txBox="1"/>
          <p:nvPr/>
        </p:nvSpPr>
        <p:spPr>
          <a:xfrm>
            <a:off x="3649573" y="2823719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E4A29DA-4206-9744-5DDE-565385417666}"/>
              </a:ext>
            </a:extLst>
          </p:cNvPr>
          <p:cNvSpPr txBox="1"/>
          <p:nvPr/>
        </p:nvSpPr>
        <p:spPr>
          <a:xfrm>
            <a:off x="3822004" y="3080255"/>
            <a:ext cx="1071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2232450-E042-5781-697C-AA60C7070274}"/>
              </a:ext>
            </a:extLst>
          </p:cNvPr>
          <p:cNvSpPr txBox="1"/>
          <p:nvPr/>
        </p:nvSpPr>
        <p:spPr>
          <a:xfrm>
            <a:off x="4512404" y="2827717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051F405-1D83-28C7-7A08-4FBCB23A3FA3}"/>
              </a:ext>
            </a:extLst>
          </p:cNvPr>
          <p:cNvSpPr txBox="1"/>
          <p:nvPr/>
        </p:nvSpPr>
        <p:spPr>
          <a:xfrm>
            <a:off x="4707075" y="3044229"/>
            <a:ext cx="1071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775DE9B-82DE-6327-8C90-97345A10F4C8}"/>
              </a:ext>
            </a:extLst>
          </p:cNvPr>
          <p:cNvSpPr txBox="1"/>
          <p:nvPr/>
        </p:nvSpPr>
        <p:spPr>
          <a:xfrm>
            <a:off x="5278043" y="283615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72DFAA7-67D3-6932-A54D-8E73C0343BD8}"/>
              </a:ext>
            </a:extLst>
          </p:cNvPr>
          <p:cNvSpPr txBox="1"/>
          <p:nvPr/>
        </p:nvSpPr>
        <p:spPr>
          <a:xfrm>
            <a:off x="5463605" y="3038578"/>
            <a:ext cx="1071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C4FD9BD-EBE8-C5B0-AC9C-E02C40E8812B}"/>
              </a:ext>
            </a:extLst>
          </p:cNvPr>
          <p:cNvSpPr txBox="1"/>
          <p:nvPr/>
        </p:nvSpPr>
        <p:spPr>
          <a:xfrm>
            <a:off x="6080059" y="248865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3   1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-1  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2   3   -1   </a:t>
            </a:r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8A114632-48FD-A07B-6FEC-1B7762E1B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sz="4000" i="1" dirty="0">
                <a:solidFill>
                  <a:srgbClr val="7030A0"/>
                </a:solidFill>
              </a:rPr>
              <a:t>… </a:t>
            </a:r>
            <a:r>
              <a:rPr lang="es-ES" sz="4000" i="1" dirty="0" err="1">
                <a:solidFill>
                  <a:srgbClr val="7030A0"/>
                </a:solidFill>
              </a:rPr>
              <a:t>determinant</a:t>
            </a:r>
            <a:r>
              <a:rPr lang="es-ES" sz="4000" i="1" dirty="0">
                <a:solidFill>
                  <a:srgbClr val="7030A0"/>
                </a:solidFill>
              </a:rPr>
              <a:t> of a </a:t>
            </a:r>
            <a:r>
              <a:rPr lang="es-ES" sz="4000" i="1" dirty="0" err="1">
                <a:solidFill>
                  <a:srgbClr val="7030A0"/>
                </a:solidFill>
              </a:rPr>
              <a:t>square</a:t>
            </a:r>
            <a:r>
              <a:rPr lang="es-ES" sz="4000" i="1" dirty="0">
                <a:solidFill>
                  <a:srgbClr val="7030A0"/>
                </a:solidFill>
              </a:rPr>
              <a:t> </a:t>
            </a:r>
            <a:r>
              <a:rPr lang="es-ES" sz="4000" i="1" dirty="0" err="1">
                <a:solidFill>
                  <a:srgbClr val="7030A0"/>
                </a:solidFill>
              </a:rPr>
              <a:t>matrix</a:t>
            </a:r>
            <a:endParaRPr lang="es-ES" sz="4000" i="1" dirty="0">
              <a:solidFill>
                <a:srgbClr val="7030A0"/>
              </a:solidFill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6FAD5717-7466-A006-0B8E-597ACE727841}"/>
              </a:ext>
            </a:extLst>
          </p:cNvPr>
          <p:cNvSpPr txBox="1"/>
          <p:nvPr/>
        </p:nvSpPr>
        <p:spPr>
          <a:xfrm>
            <a:off x="977631" y="1411523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 =</a:t>
            </a:r>
            <a:r>
              <a:rPr lang="es-ES" sz="2700" dirty="0">
                <a:latin typeface="Comic Sans MS" panose="030F0702030302020204" pitchFamily="66" charset="0"/>
              </a:rPr>
              <a:t>                       :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E487C46F-C8E8-C369-F3F1-C8AA2D6A493F}"/>
              </a:ext>
            </a:extLst>
          </p:cNvPr>
          <p:cNvSpPr txBox="1"/>
          <p:nvPr/>
        </p:nvSpPr>
        <p:spPr>
          <a:xfrm>
            <a:off x="5752086" y="93072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3    0   1    1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1    1    3   1   </a:t>
            </a:r>
          </a:p>
        </p:txBody>
      </p:sp>
      <p:sp>
        <p:nvSpPr>
          <p:cNvPr id="40" name="Abrir corchete 39">
            <a:extLst>
              <a:ext uri="{FF2B5EF4-FFF2-40B4-BE49-F238E27FC236}">
                <a16:creationId xmlns:a16="http://schemas.microsoft.com/office/drawing/2014/main" id="{0202F952-1CB2-9B9B-0D71-AD89645E6180}"/>
              </a:ext>
            </a:extLst>
          </p:cNvPr>
          <p:cNvSpPr/>
          <p:nvPr/>
        </p:nvSpPr>
        <p:spPr>
          <a:xfrm>
            <a:off x="5752086" y="999122"/>
            <a:ext cx="70783" cy="145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Cerrar corchete 40">
            <a:extLst>
              <a:ext uri="{FF2B5EF4-FFF2-40B4-BE49-F238E27FC236}">
                <a16:creationId xmlns:a16="http://schemas.microsoft.com/office/drawing/2014/main" id="{22A12EED-8F91-47FB-0AAA-36B261080204}"/>
              </a:ext>
            </a:extLst>
          </p:cNvPr>
          <p:cNvSpPr/>
          <p:nvPr/>
        </p:nvSpPr>
        <p:spPr>
          <a:xfrm>
            <a:off x="7735406" y="999122"/>
            <a:ext cx="70783" cy="145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69FBAB83-F19E-6378-8062-A31606EA05ED}"/>
              </a:ext>
            </a:extLst>
          </p:cNvPr>
          <p:cNvSpPr txBox="1"/>
          <p:nvPr/>
        </p:nvSpPr>
        <p:spPr>
          <a:xfrm>
            <a:off x="126184" y="2978565"/>
            <a:ext cx="1500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det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(A) =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6B377E7-8A3B-4FDB-15C3-3EA6EC41F801}"/>
              </a:ext>
            </a:extLst>
          </p:cNvPr>
          <p:cNvSpPr txBox="1"/>
          <p:nvPr/>
        </p:nvSpPr>
        <p:spPr>
          <a:xfrm>
            <a:off x="1704978" y="248458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3    0    1    1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1    1    3   1   </a:t>
            </a: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61A02BE7-9860-CE90-240F-86B5DE4114D6}"/>
              </a:ext>
            </a:extLst>
          </p:cNvPr>
          <p:cNvCxnSpPr/>
          <p:nvPr/>
        </p:nvCxnSpPr>
        <p:spPr>
          <a:xfrm>
            <a:off x="3592246" y="2549068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FC3C48B6-F1DE-B377-36BC-87338FD4D0EC}"/>
              </a:ext>
            </a:extLst>
          </p:cNvPr>
          <p:cNvCxnSpPr/>
          <p:nvPr/>
        </p:nvCxnSpPr>
        <p:spPr>
          <a:xfrm>
            <a:off x="1704978" y="2534638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7DAB7BD5-222C-4046-F088-CEA649D2F112}"/>
              </a:ext>
            </a:extLst>
          </p:cNvPr>
          <p:cNvCxnSpPr/>
          <p:nvPr/>
        </p:nvCxnSpPr>
        <p:spPr>
          <a:xfrm>
            <a:off x="8071981" y="246586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F47379D2-C176-2CA1-1621-B8B33F18D7AC}"/>
              </a:ext>
            </a:extLst>
          </p:cNvPr>
          <p:cNvCxnSpPr/>
          <p:nvPr/>
        </p:nvCxnSpPr>
        <p:spPr>
          <a:xfrm>
            <a:off x="6154075" y="2438999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B4D1F3E9-F8E9-89F2-69C6-77682AE9639D}"/>
              </a:ext>
            </a:extLst>
          </p:cNvPr>
          <p:cNvSpPr txBox="1"/>
          <p:nvPr/>
        </p:nvSpPr>
        <p:spPr>
          <a:xfrm>
            <a:off x="8071981" y="2729612"/>
            <a:ext cx="11486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6F6EBCCE-4D59-D3EA-A1ED-6240DFB3D636}"/>
              </a:ext>
            </a:extLst>
          </p:cNvPr>
          <p:cNvSpPr txBox="1"/>
          <p:nvPr/>
        </p:nvSpPr>
        <p:spPr>
          <a:xfrm>
            <a:off x="8358862" y="2978566"/>
            <a:ext cx="1435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     -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3CCC53B4-06CC-00A2-1996-35F90372DB51}"/>
              </a:ext>
            </a:extLst>
          </p:cNvPr>
          <p:cNvCxnSpPr>
            <a:cxnSpLocks/>
          </p:cNvCxnSpPr>
          <p:nvPr/>
        </p:nvCxnSpPr>
        <p:spPr>
          <a:xfrm>
            <a:off x="8479746" y="2978566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6158F00-53C2-8573-32A6-D936E46DF306}"/>
              </a:ext>
            </a:extLst>
          </p:cNvPr>
          <p:cNvSpPr txBox="1"/>
          <p:nvPr/>
        </p:nvSpPr>
        <p:spPr>
          <a:xfrm>
            <a:off x="9411761" y="251316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 0  -1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 3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-1   1  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3   2   -1   </a:t>
            </a:r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2B350CA1-8E83-0E47-EE68-67C3FE7DA8C2}"/>
              </a:ext>
            </a:extLst>
          </p:cNvPr>
          <p:cNvCxnSpPr/>
          <p:nvPr/>
        </p:nvCxnSpPr>
        <p:spPr>
          <a:xfrm>
            <a:off x="11403683" y="249037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08E818A8-754B-869B-B1C3-3F8AD9B1679C}"/>
              </a:ext>
            </a:extLst>
          </p:cNvPr>
          <p:cNvCxnSpPr/>
          <p:nvPr/>
        </p:nvCxnSpPr>
        <p:spPr>
          <a:xfrm>
            <a:off x="9485777" y="2463509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21B9483-4E99-D8EC-81E3-8502A550B53B}"/>
              </a:ext>
            </a:extLst>
          </p:cNvPr>
          <p:cNvSpPr txBox="1"/>
          <p:nvPr/>
        </p:nvSpPr>
        <p:spPr>
          <a:xfrm>
            <a:off x="11425621" y="2898889"/>
            <a:ext cx="49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B956E14-A080-3308-1085-FC0F43650D7B}"/>
              </a:ext>
            </a:extLst>
          </p:cNvPr>
          <p:cNvSpPr txBox="1"/>
          <p:nvPr/>
        </p:nvSpPr>
        <p:spPr>
          <a:xfrm>
            <a:off x="977631" y="4545572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D8BBEF3A-DEB6-A57D-62F7-6E27D86A4341}"/>
              </a:ext>
            </a:extLst>
          </p:cNvPr>
          <p:cNvSpPr txBox="1"/>
          <p:nvPr/>
        </p:nvSpPr>
        <p:spPr>
          <a:xfrm>
            <a:off x="1160712" y="4779239"/>
            <a:ext cx="1179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   -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B8B25CDD-63C3-C99B-ED6F-A92343190F5C}"/>
              </a:ext>
            </a:extLst>
          </p:cNvPr>
          <p:cNvSpPr txBox="1"/>
          <p:nvPr/>
        </p:nvSpPr>
        <p:spPr>
          <a:xfrm>
            <a:off x="2049396" y="425632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 0  -1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 3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4   -3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-7  14   </a:t>
            </a:r>
          </a:p>
        </p:txBody>
      </p: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E16AEE8E-B4B2-E872-9C2A-5D2A6F6F2CC7}"/>
              </a:ext>
            </a:extLst>
          </p:cNvPr>
          <p:cNvCxnSpPr/>
          <p:nvPr/>
        </p:nvCxnSpPr>
        <p:spPr>
          <a:xfrm>
            <a:off x="4009015" y="4285182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45A7D00C-922F-D626-F6E4-68E84B4B5EC0}"/>
              </a:ext>
            </a:extLst>
          </p:cNvPr>
          <p:cNvCxnSpPr/>
          <p:nvPr/>
        </p:nvCxnSpPr>
        <p:spPr>
          <a:xfrm>
            <a:off x="2091109" y="4258317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CD8E18B9-E68B-6BC8-24F6-1D94FEF24C9F}"/>
              </a:ext>
            </a:extLst>
          </p:cNvPr>
          <p:cNvSpPr txBox="1"/>
          <p:nvPr/>
        </p:nvSpPr>
        <p:spPr>
          <a:xfrm>
            <a:off x="226579" y="453616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DCE0F1CF-E5E3-B7FD-1B81-27AC076ABCDC}"/>
              </a:ext>
            </a:extLst>
          </p:cNvPr>
          <p:cNvSpPr txBox="1"/>
          <p:nvPr/>
        </p:nvSpPr>
        <p:spPr>
          <a:xfrm>
            <a:off x="426335" y="4771469"/>
            <a:ext cx="49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EC89CC1A-C456-6B76-8EAE-233EAAD2C533}"/>
              </a:ext>
            </a:extLst>
          </p:cNvPr>
          <p:cNvSpPr txBox="1"/>
          <p:nvPr/>
        </p:nvSpPr>
        <p:spPr>
          <a:xfrm>
            <a:off x="4129350" y="4488495"/>
            <a:ext cx="1564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511C276E-3DE8-CC87-9E73-68F26961BDF9}"/>
              </a:ext>
            </a:extLst>
          </p:cNvPr>
          <p:cNvSpPr txBox="1"/>
          <p:nvPr/>
        </p:nvSpPr>
        <p:spPr>
          <a:xfrm>
            <a:off x="3797826" y="4688550"/>
            <a:ext cx="210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=  - (1/2)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3E9A2E46-107F-1DA3-BBDE-E8AC356D1657}"/>
              </a:ext>
            </a:extLst>
          </p:cNvPr>
          <p:cNvCxnSpPr/>
          <p:nvPr/>
        </p:nvCxnSpPr>
        <p:spPr>
          <a:xfrm>
            <a:off x="7653394" y="4298845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7A6E4E4B-8FB2-ACDA-95E2-6E6FA5061038}"/>
              </a:ext>
            </a:extLst>
          </p:cNvPr>
          <p:cNvCxnSpPr/>
          <p:nvPr/>
        </p:nvCxnSpPr>
        <p:spPr>
          <a:xfrm>
            <a:off x="5735853" y="4269985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CuadroTexto 68">
            <a:extLst>
              <a:ext uri="{FF2B5EF4-FFF2-40B4-BE49-F238E27FC236}">
                <a16:creationId xmlns:a16="http://schemas.microsoft.com/office/drawing/2014/main" id="{7A9303DD-1FCB-A881-3CB0-4003AE66D3DD}"/>
              </a:ext>
            </a:extLst>
          </p:cNvPr>
          <p:cNvSpPr txBox="1"/>
          <p:nvPr/>
        </p:nvSpPr>
        <p:spPr>
          <a:xfrm>
            <a:off x="5636629" y="428441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 0  -2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 6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8   -3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0 -14  14   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CA8BDDE2-C416-E1E1-1FB4-E2071DC8FBB5}"/>
              </a:ext>
            </a:extLst>
          </p:cNvPr>
          <p:cNvSpPr txBox="1"/>
          <p:nvPr/>
        </p:nvSpPr>
        <p:spPr>
          <a:xfrm>
            <a:off x="7599223" y="4488947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082EC429-0858-AD3C-6A19-8562F66167BC}"/>
              </a:ext>
            </a:extLst>
          </p:cNvPr>
          <p:cNvSpPr txBox="1"/>
          <p:nvPr/>
        </p:nvSpPr>
        <p:spPr>
          <a:xfrm>
            <a:off x="7395574" y="4740049"/>
            <a:ext cx="210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=  - (1/2)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DBA2FA22-4A25-1832-7F36-0F469657469C}"/>
              </a:ext>
            </a:extLst>
          </p:cNvPr>
          <p:cNvCxnSpPr/>
          <p:nvPr/>
        </p:nvCxnSpPr>
        <p:spPr>
          <a:xfrm>
            <a:off x="11208488" y="431141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A35600F4-73BF-E0D6-24FF-AD165577DF95}"/>
              </a:ext>
            </a:extLst>
          </p:cNvPr>
          <p:cNvCxnSpPr/>
          <p:nvPr/>
        </p:nvCxnSpPr>
        <p:spPr>
          <a:xfrm>
            <a:off x="9290947" y="428255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5E0E0D2-38B2-B03F-4265-C785DD73348F}"/>
              </a:ext>
            </a:extLst>
          </p:cNvPr>
          <p:cNvSpPr txBox="1"/>
          <p:nvPr/>
        </p:nvSpPr>
        <p:spPr>
          <a:xfrm>
            <a:off x="9191723" y="42969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0   0   2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1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-3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0    0   0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63ACAB11-7B33-B330-68D4-3F3291667FBC}"/>
              </a:ext>
            </a:extLst>
          </p:cNvPr>
          <p:cNvSpPr txBox="1"/>
          <p:nvPr/>
        </p:nvSpPr>
        <p:spPr>
          <a:xfrm>
            <a:off x="11259429" y="4705441"/>
            <a:ext cx="49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0C9C5571-3D75-02F0-3606-01C20719E1F9}"/>
              </a:ext>
            </a:extLst>
          </p:cNvPr>
          <p:cNvSpPr txBox="1"/>
          <p:nvPr/>
        </p:nvSpPr>
        <p:spPr>
          <a:xfrm>
            <a:off x="107441" y="5992436"/>
            <a:ext cx="5476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=  - (1/2)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- 35</a:t>
            </a:r>
            <a:r>
              <a:rPr lang="es-ES" sz="2400" dirty="0">
                <a:latin typeface="Comic Sans MS" panose="030F0702030302020204" pitchFamily="66" charset="0"/>
              </a:rPr>
              <a:t>.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400" baseline="-25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9325146-8E93-C3A5-0CCA-E96F662EE630}"/>
              </a:ext>
            </a:extLst>
          </p:cNvPr>
          <p:cNvSpPr txBox="1"/>
          <p:nvPr/>
        </p:nvSpPr>
        <p:spPr>
          <a:xfrm>
            <a:off x="8448843" y="6008118"/>
            <a:ext cx="345318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upper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triangular)</a:t>
            </a: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C2F2D8F4-625D-02B8-72AA-5D52BCABD789}"/>
              </a:ext>
            </a:extLst>
          </p:cNvPr>
          <p:cNvSpPr/>
          <p:nvPr/>
        </p:nvSpPr>
        <p:spPr>
          <a:xfrm rot="16200000">
            <a:off x="10239269" y="5049347"/>
            <a:ext cx="53129" cy="1917541"/>
          </a:xfrm>
          <a:prstGeom prst="leftBracke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9067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DEA4D-92A3-B4CA-CCA8-DA1445F6F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9EC96-B147-BF6B-3CD6-8F0DAC2BC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1208214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</a:t>
            </a:r>
            <a:r>
              <a:rPr lang="es-ES" sz="4000" dirty="0" err="1"/>
              <a:t>Utility</a:t>
            </a:r>
            <a:r>
              <a:rPr lang="es-ES" sz="4000" dirty="0"/>
              <a:t>  </a:t>
            </a:r>
            <a:r>
              <a:rPr lang="es-ES" sz="4000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③ </a:t>
            </a:r>
            <a:r>
              <a:rPr lang="es-ES" sz="4000" dirty="0"/>
              <a:t>:  </a:t>
            </a:r>
            <a:r>
              <a:rPr lang="es-ES" sz="4000" i="1" dirty="0">
                <a:solidFill>
                  <a:srgbClr val="7030A0"/>
                </a:solidFill>
              </a:rPr>
              <a:t>basis and </a:t>
            </a:r>
            <a:r>
              <a:rPr lang="es-ES" sz="4000" i="1" dirty="0" err="1">
                <a:solidFill>
                  <a:srgbClr val="7030A0"/>
                </a:solidFill>
              </a:rPr>
              <a:t>implicit</a:t>
            </a:r>
            <a:r>
              <a:rPr lang="es-ES" sz="4000" i="1" dirty="0">
                <a:solidFill>
                  <a:srgbClr val="7030A0"/>
                </a:solidFill>
              </a:rPr>
              <a:t> </a:t>
            </a:r>
            <a:r>
              <a:rPr lang="es-ES" sz="4000" i="1" dirty="0" err="1">
                <a:solidFill>
                  <a:srgbClr val="7030A0"/>
                </a:solidFill>
              </a:rPr>
              <a:t>equations</a:t>
            </a:r>
            <a:r>
              <a:rPr lang="es-ES" sz="4000" i="1" dirty="0">
                <a:solidFill>
                  <a:srgbClr val="7030A0"/>
                </a:solidFill>
              </a:rPr>
              <a:t> of a </a:t>
            </a:r>
            <a:r>
              <a:rPr lang="es-ES" sz="4000" i="1" dirty="0" err="1">
                <a:solidFill>
                  <a:srgbClr val="7030A0"/>
                </a:solidFill>
              </a:rPr>
              <a:t>subspace</a:t>
            </a:r>
            <a:r>
              <a:rPr lang="es-ES" sz="4000" i="1" dirty="0">
                <a:solidFill>
                  <a:srgbClr val="7030A0"/>
                </a:solidFill>
              </a:rPr>
              <a:t> </a:t>
            </a:r>
            <a:endParaRPr lang="es-ES" sz="4000" i="1" baseline="30000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CB4C96-A9D0-7381-9B87-CA2E34C237B7}"/>
              </a:ext>
            </a:extLst>
          </p:cNvPr>
          <p:cNvSpPr txBox="1"/>
          <p:nvPr/>
        </p:nvSpPr>
        <p:spPr>
          <a:xfrm>
            <a:off x="405432" y="1338536"/>
            <a:ext cx="110983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F be a </a:t>
            </a:r>
            <a:r>
              <a:rPr lang="es-ES" sz="2700" i="1" dirty="0">
                <a:latin typeface="Comic Sans MS" panose="030F0702030302020204" pitchFamily="66" charset="0"/>
              </a:rPr>
              <a:t>vector </a:t>
            </a:r>
            <a:r>
              <a:rPr lang="es-ES" sz="2700" i="1" dirty="0" err="1">
                <a:latin typeface="Comic Sans MS" panose="030F0702030302020204" pitchFamily="66" charset="0"/>
              </a:rPr>
              <a:t>subspace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of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vector </a:t>
            </a:r>
            <a:r>
              <a:rPr lang="es-ES" sz="2700" dirty="0" err="1">
                <a:latin typeface="Comic Sans MS" panose="030F0702030302020204" pitchFamily="66" charset="0"/>
              </a:rPr>
              <a:t>space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K</a:t>
            </a:r>
            <a:r>
              <a:rPr lang="es-ES" sz="2700" baseline="30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finite</a:t>
            </a:r>
            <a:r>
              <a:rPr lang="es-ES" sz="2700" dirty="0">
                <a:latin typeface="Comic Sans MS" panose="030F0702030302020204" pitchFamily="66" charset="0"/>
              </a:rPr>
              <a:t> set of </a:t>
            </a:r>
            <a:r>
              <a:rPr lang="es-ES" sz="2700" dirty="0" err="1">
                <a:latin typeface="Comic Sans MS" panose="030F0702030302020204" pitchFamily="66" charset="0"/>
              </a:rPr>
              <a:t>generator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F = &lt; g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&gt;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want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b="1" dirty="0" err="1">
                <a:latin typeface="Comic Sans MS" panose="030F0702030302020204" pitchFamily="66" charset="0"/>
              </a:rPr>
              <a:t>basis</a:t>
            </a:r>
            <a:r>
              <a:rPr lang="es-ES" sz="2700" b="1" dirty="0">
                <a:latin typeface="Comic Sans MS" panose="030F0702030302020204" pitchFamily="66" charset="0"/>
              </a:rPr>
              <a:t> of F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its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implicit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equations</a:t>
            </a:r>
            <a:r>
              <a:rPr lang="es-ES" sz="2700" b="1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can </a:t>
            </a:r>
            <a:r>
              <a:rPr lang="es-ES" sz="2700" dirty="0" err="1">
                <a:latin typeface="Comic Sans MS" panose="030F0702030302020204" pitchFamily="66" charset="0"/>
              </a:rPr>
              <a:t>proceed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two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analogous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ways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CEAFC87-19B6-B204-7B5F-B31B0818337F}"/>
              </a:ext>
            </a:extLst>
          </p:cNvPr>
          <p:cNvSpPr txBox="1"/>
          <p:nvPr/>
        </p:nvSpPr>
        <p:spPr>
          <a:xfrm>
            <a:off x="727587" y="4041295"/>
            <a:ext cx="11198942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Define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7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(m x n)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considering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generator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of F as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its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and </a:t>
            </a:r>
            <a:r>
              <a:rPr lang="es-ES" sz="2700" dirty="0" err="1">
                <a:latin typeface="Comic Sans MS" panose="030F0702030302020204" pitchFamily="66" charset="0"/>
              </a:rPr>
              <a:t>perform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successively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on</a:t>
            </a:r>
            <a:r>
              <a:rPr lang="es-ES" sz="2700" dirty="0">
                <a:latin typeface="Comic Sans MS" panose="030F0702030302020204" pitchFamily="66" charset="0"/>
              </a:rPr>
              <a:t> A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until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getting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case: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Basis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of 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: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defined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nonzero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rows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of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252A733-06EE-D52C-B997-3BFE01F53108}"/>
              </a:ext>
            </a:extLst>
          </p:cNvPr>
          <p:cNvSpPr/>
          <p:nvPr/>
        </p:nvSpPr>
        <p:spPr>
          <a:xfrm>
            <a:off x="2271253" y="5631016"/>
            <a:ext cx="7777315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422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14105-C09B-0A58-017D-AF77C7FA0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736B913-E2A5-2229-4F06-C07F3EA883EF}"/>
              </a:ext>
            </a:extLst>
          </p:cNvPr>
          <p:cNvSpPr txBox="1"/>
          <p:nvPr/>
        </p:nvSpPr>
        <p:spPr>
          <a:xfrm>
            <a:off x="357554" y="1580208"/>
            <a:ext cx="11834446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Suppose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that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has  s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pivots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j(1), … , j(s).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M’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defined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last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(r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equal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to  [x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…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],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have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perform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sucessive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e.r.o.’s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of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kind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r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+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α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r</a:t>
            </a:r>
            <a:r>
              <a:rPr lang="es-ES" sz="2700" baseline="-250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(i=1, … , s) to cancel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those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entries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last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j(1), … , j(s),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obtaining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M’’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A4850A0-4587-3CCC-1B08-3EE38E15D55A}"/>
              </a:ext>
            </a:extLst>
          </p:cNvPr>
          <p:cNvSpPr/>
          <p:nvPr/>
        </p:nvSpPr>
        <p:spPr>
          <a:xfrm>
            <a:off x="983226" y="4536321"/>
            <a:ext cx="10225547" cy="11077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BF9196-DF6D-C29B-3F89-7B87CF3699DF}"/>
              </a:ext>
            </a:extLst>
          </p:cNvPr>
          <p:cNvSpPr txBox="1"/>
          <p:nvPr/>
        </p:nvSpPr>
        <p:spPr>
          <a:xfrm>
            <a:off x="785729" y="3664109"/>
            <a:ext cx="109517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  <a:endParaRPr lang="es-ES" sz="27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D5CE71C-2B11-F945-0C55-9F276FD5E834}"/>
              </a:ext>
            </a:extLst>
          </p:cNvPr>
          <p:cNvSpPr txBox="1"/>
          <p:nvPr/>
        </p:nvSpPr>
        <p:spPr>
          <a:xfrm>
            <a:off x="1091381" y="4663161"/>
            <a:ext cx="118344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Implicit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equations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of 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: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result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setting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to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entries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last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row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of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M’’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0DCB7C8-A239-2172-D7C5-A454B467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sz="4000" i="1" dirty="0">
                <a:solidFill>
                  <a:srgbClr val="7030A0"/>
                </a:solidFill>
              </a:rPr>
              <a:t>… </a:t>
            </a:r>
            <a:r>
              <a:rPr lang="es-ES" sz="4000" i="1" dirty="0" err="1">
                <a:solidFill>
                  <a:srgbClr val="7030A0"/>
                </a:solidFill>
              </a:rPr>
              <a:t>basis</a:t>
            </a:r>
            <a:r>
              <a:rPr lang="es-ES" sz="4000" i="1" dirty="0">
                <a:solidFill>
                  <a:srgbClr val="7030A0"/>
                </a:solidFill>
              </a:rPr>
              <a:t> and </a:t>
            </a:r>
            <a:r>
              <a:rPr lang="es-ES" sz="4000" i="1" dirty="0" err="1">
                <a:solidFill>
                  <a:srgbClr val="7030A0"/>
                </a:solidFill>
              </a:rPr>
              <a:t>implicit</a:t>
            </a:r>
            <a:r>
              <a:rPr lang="es-ES" sz="4000" i="1" dirty="0">
                <a:solidFill>
                  <a:srgbClr val="7030A0"/>
                </a:solidFill>
              </a:rPr>
              <a:t> </a:t>
            </a:r>
            <a:r>
              <a:rPr lang="es-ES" sz="4000" i="1" dirty="0" err="1">
                <a:solidFill>
                  <a:srgbClr val="7030A0"/>
                </a:solidFill>
              </a:rPr>
              <a:t>equations</a:t>
            </a:r>
            <a:r>
              <a:rPr lang="es-ES" sz="4000" i="1" dirty="0">
                <a:solidFill>
                  <a:srgbClr val="7030A0"/>
                </a:solidFill>
              </a:rPr>
              <a:t> of a </a:t>
            </a:r>
            <a:r>
              <a:rPr lang="es-ES" sz="4000" i="1" dirty="0" err="1">
                <a:solidFill>
                  <a:srgbClr val="7030A0"/>
                </a:solidFill>
              </a:rPr>
              <a:t>subspace</a:t>
            </a:r>
            <a:r>
              <a:rPr lang="es-ES" sz="4000" i="1" dirty="0">
                <a:solidFill>
                  <a:srgbClr val="7030A0"/>
                </a:solidFill>
              </a:rPr>
              <a:t>  </a:t>
            </a:r>
            <a:endParaRPr lang="es-ES" sz="4000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46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7067AF4-B65D-CAB0-2409-29617935BA42}"/>
              </a:ext>
            </a:extLst>
          </p:cNvPr>
          <p:cNvSpPr txBox="1"/>
          <p:nvPr/>
        </p:nvSpPr>
        <p:spPr>
          <a:xfrm>
            <a:off x="270009" y="941847"/>
            <a:ext cx="11921991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</a:t>
            </a:r>
            <a:r>
              <a:rPr lang="es-ES" sz="2700" dirty="0" err="1">
                <a:latin typeface="Comic Sans MS" panose="030F0702030302020204" pitchFamily="66" charset="0"/>
              </a:rPr>
              <a:t>Alternatively</a:t>
            </a:r>
            <a:r>
              <a:rPr lang="es-ES" sz="2700" dirty="0">
                <a:latin typeface="Comic Sans MS" panose="030F0702030302020204" pitchFamily="66" charset="0"/>
              </a:rPr>
              <a:t>: define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b="1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7030A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(n x m)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considering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generator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of F as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its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, and </a:t>
            </a:r>
            <a:r>
              <a:rPr lang="es-ES" sz="2700" dirty="0" err="1">
                <a:latin typeface="Comic Sans MS" panose="030F0702030302020204" pitchFamily="66" charset="0"/>
              </a:rPr>
              <a:t>perform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successively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on</a:t>
            </a:r>
            <a:r>
              <a:rPr lang="es-ES" sz="2700" dirty="0">
                <a:latin typeface="Comic Sans MS" panose="030F0702030302020204" pitchFamily="66" charset="0"/>
              </a:rPr>
              <a:t> A</a:t>
            </a:r>
            <a:r>
              <a:rPr lang="es-ES" sz="2700" baseline="-25000" dirty="0"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until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getting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c.e.f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case: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Basis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of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F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defined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nonzero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columns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2FFCD14-2A7A-E5AA-EA79-AF477472956D}"/>
              </a:ext>
            </a:extLst>
          </p:cNvPr>
          <p:cNvSpPr/>
          <p:nvPr/>
        </p:nvSpPr>
        <p:spPr>
          <a:xfrm>
            <a:off x="2113070" y="2597149"/>
            <a:ext cx="8270645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89051C3-079A-7E0E-3E21-29B1D6448CB3}"/>
              </a:ext>
            </a:extLst>
          </p:cNvPr>
          <p:cNvSpPr txBox="1"/>
          <p:nvPr/>
        </p:nvSpPr>
        <p:spPr>
          <a:xfrm>
            <a:off x="270009" y="3419613"/>
            <a:ext cx="12030146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has  s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pivots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i(1), … , i(s), and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M’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defined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M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c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last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(c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equal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to  [x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…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]</a:t>
            </a:r>
            <a:r>
              <a:rPr lang="es-ES" sz="27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have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perform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sucessive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e.c.o.’s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of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kind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+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α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i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c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i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(i=1, … , s) to cancel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those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entries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last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and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i(1), … , i(s),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obtaining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M’’</a:t>
            </a:r>
            <a:r>
              <a:rPr lang="es-ES" sz="2700" baseline="-250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Implicit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equations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of F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result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setting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to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zero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entries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       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last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column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of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M’’</a:t>
            </a:r>
            <a:r>
              <a:rPr lang="es-ES" sz="27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6446622-A3DC-02A5-6FD8-4FC31FF64FEE}"/>
              </a:ext>
            </a:extLst>
          </p:cNvPr>
          <p:cNvSpPr/>
          <p:nvPr/>
        </p:nvSpPr>
        <p:spPr>
          <a:xfrm>
            <a:off x="1213041" y="5533201"/>
            <a:ext cx="10899530" cy="88723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30A365-992A-98AC-DEA0-BDD374E56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sz="4000" i="1" dirty="0">
                <a:solidFill>
                  <a:srgbClr val="7030A0"/>
                </a:solidFill>
              </a:rPr>
              <a:t>… </a:t>
            </a:r>
            <a:r>
              <a:rPr lang="es-ES" sz="4000" i="1" dirty="0" err="1">
                <a:solidFill>
                  <a:srgbClr val="7030A0"/>
                </a:solidFill>
              </a:rPr>
              <a:t>basis</a:t>
            </a:r>
            <a:r>
              <a:rPr lang="es-ES" sz="4000" i="1" dirty="0">
                <a:solidFill>
                  <a:srgbClr val="7030A0"/>
                </a:solidFill>
              </a:rPr>
              <a:t> and </a:t>
            </a:r>
            <a:r>
              <a:rPr lang="es-ES" sz="4000" i="1" dirty="0" err="1">
                <a:solidFill>
                  <a:srgbClr val="7030A0"/>
                </a:solidFill>
              </a:rPr>
              <a:t>implicit</a:t>
            </a:r>
            <a:r>
              <a:rPr lang="es-ES" sz="4000" i="1" dirty="0">
                <a:solidFill>
                  <a:srgbClr val="7030A0"/>
                </a:solidFill>
              </a:rPr>
              <a:t> </a:t>
            </a:r>
            <a:r>
              <a:rPr lang="es-ES" sz="4000" i="1" dirty="0" err="1">
                <a:solidFill>
                  <a:srgbClr val="7030A0"/>
                </a:solidFill>
              </a:rPr>
              <a:t>equations</a:t>
            </a:r>
            <a:r>
              <a:rPr lang="es-ES" sz="4000" i="1" dirty="0">
                <a:solidFill>
                  <a:srgbClr val="7030A0"/>
                </a:solidFill>
              </a:rPr>
              <a:t> of a </a:t>
            </a:r>
            <a:r>
              <a:rPr lang="es-ES" sz="4000" i="1" dirty="0" err="1">
                <a:solidFill>
                  <a:srgbClr val="7030A0"/>
                </a:solidFill>
              </a:rPr>
              <a:t>subspace</a:t>
            </a:r>
            <a:r>
              <a:rPr lang="es-ES" sz="4000" i="1" dirty="0">
                <a:solidFill>
                  <a:srgbClr val="7030A0"/>
                </a:solidFill>
              </a:rPr>
              <a:t>  </a:t>
            </a:r>
            <a:endParaRPr lang="es-ES" sz="4000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62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23E7E-144C-72FD-5024-7CBA037D1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CEBE885-00F9-1DA0-DE88-B658483954B7}"/>
              </a:ext>
            </a:extLst>
          </p:cNvPr>
          <p:cNvSpPr txBox="1"/>
          <p:nvPr/>
        </p:nvSpPr>
        <p:spPr>
          <a:xfrm>
            <a:off x="427703" y="1504683"/>
            <a:ext cx="1133659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Both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e.r.o.’s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and 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e.c.o.’s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cannot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be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performed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simultaneously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  A</a:t>
            </a:r>
            <a:r>
              <a:rPr lang="es-ES" sz="2700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or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A</a:t>
            </a:r>
            <a:r>
              <a:rPr lang="es-ES" sz="2700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c  </a:t>
            </a:r>
            <a:r>
              <a:rPr lang="es-ES" sz="2700" dirty="0">
                <a:latin typeface="Comic Sans MS" panose="030F0702030302020204" pitchFamily="66" charset="0"/>
              </a:rPr>
              <a:t>to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basis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implicit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equations</a:t>
            </a:r>
            <a:r>
              <a:rPr lang="es-ES" sz="2700" dirty="0">
                <a:latin typeface="Comic Sans MS" panose="030F0702030302020204" pitchFamily="66" charset="0"/>
              </a:rPr>
              <a:t> of F.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give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example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to show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why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prohibited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obtaining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basis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).</a:t>
            </a:r>
            <a:endParaRPr lang="es-ES" sz="27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D95B8D-0E06-5AC7-7C33-E0B93CA63178}"/>
              </a:ext>
            </a:extLst>
          </p:cNvPr>
          <p:cNvSpPr txBox="1"/>
          <p:nvPr/>
        </p:nvSpPr>
        <p:spPr>
          <a:xfrm>
            <a:off x="237392" y="3681534"/>
            <a:ext cx="1119894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first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</a:rPr>
              <a:t>how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method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applied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endParaRPr lang="es-ES" sz="27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3E3D7A3-EF89-02FC-9E59-B9AAA7F67508}"/>
              </a:ext>
            </a:extLst>
          </p:cNvPr>
          <p:cNvSpPr txBox="1"/>
          <p:nvPr/>
        </p:nvSpPr>
        <p:spPr>
          <a:xfrm>
            <a:off x="496529" y="4476154"/>
            <a:ext cx="110294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To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basis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subspace</a:t>
            </a:r>
            <a:r>
              <a:rPr lang="es-ES" sz="2700" dirty="0">
                <a:latin typeface="Comic Sans MS" panose="030F0702030302020204" pitchFamily="66" charset="0"/>
              </a:rPr>
              <a:t> (of R</a:t>
            </a:r>
            <a:r>
              <a:rPr lang="es-ES" sz="2700" baseline="30000" dirty="0">
                <a:latin typeface="Comic Sans MS" panose="030F0702030302020204" pitchFamily="66" charset="0"/>
              </a:rPr>
              <a:t>4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F = &lt; (-2,1,-3,1), (3,-1,0,2), (7,-3,6,0) &gt;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first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with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rows</a:t>
            </a:r>
            <a:r>
              <a:rPr lang="es-ES" sz="2700" i="1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starting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defining</a:t>
            </a:r>
            <a:r>
              <a:rPr lang="es-ES" sz="2700" dirty="0">
                <a:latin typeface="Comic Sans MS" panose="030F0702030302020204" pitchFamily="66" charset="0"/>
              </a:rPr>
              <a:t> A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5F9BF95-9F58-438A-E74A-F5C6C083B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sz="4000" i="1" dirty="0">
                <a:solidFill>
                  <a:srgbClr val="7030A0"/>
                </a:solidFill>
              </a:rPr>
              <a:t>… </a:t>
            </a:r>
            <a:r>
              <a:rPr lang="es-ES" sz="4000" i="1" dirty="0" err="1">
                <a:solidFill>
                  <a:srgbClr val="7030A0"/>
                </a:solidFill>
              </a:rPr>
              <a:t>basis</a:t>
            </a:r>
            <a:r>
              <a:rPr lang="es-ES" sz="4000" i="1" dirty="0">
                <a:solidFill>
                  <a:srgbClr val="7030A0"/>
                </a:solidFill>
              </a:rPr>
              <a:t> and </a:t>
            </a:r>
            <a:r>
              <a:rPr lang="es-ES" sz="4000" i="1" dirty="0" err="1">
                <a:solidFill>
                  <a:srgbClr val="7030A0"/>
                </a:solidFill>
              </a:rPr>
              <a:t>implicit</a:t>
            </a:r>
            <a:r>
              <a:rPr lang="es-ES" sz="4000" i="1" dirty="0">
                <a:solidFill>
                  <a:srgbClr val="7030A0"/>
                </a:solidFill>
              </a:rPr>
              <a:t> </a:t>
            </a:r>
            <a:r>
              <a:rPr lang="es-ES" sz="4000" i="1" dirty="0" err="1">
                <a:solidFill>
                  <a:srgbClr val="7030A0"/>
                </a:solidFill>
              </a:rPr>
              <a:t>equations</a:t>
            </a:r>
            <a:r>
              <a:rPr lang="es-ES" sz="4000" i="1" dirty="0">
                <a:solidFill>
                  <a:srgbClr val="7030A0"/>
                </a:solidFill>
              </a:rPr>
              <a:t> of a </a:t>
            </a:r>
            <a:r>
              <a:rPr lang="es-ES" sz="4000" i="1" dirty="0" err="1">
                <a:solidFill>
                  <a:srgbClr val="7030A0"/>
                </a:solidFill>
              </a:rPr>
              <a:t>subspace</a:t>
            </a:r>
            <a:r>
              <a:rPr lang="es-ES" sz="4000" i="1" dirty="0">
                <a:solidFill>
                  <a:srgbClr val="7030A0"/>
                </a:solidFill>
              </a:rPr>
              <a:t>  </a:t>
            </a:r>
            <a:endParaRPr lang="es-ES" sz="4000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53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C3442-A01B-5E08-E13C-644D71582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609B58F-3B50-4A00-DA0A-87C0088F554A}"/>
              </a:ext>
            </a:extLst>
          </p:cNvPr>
          <p:cNvSpPr txBox="1"/>
          <p:nvPr/>
        </p:nvSpPr>
        <p:spPr>
          <a:xfrm>
            <a:off x="2785329" y="1712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93177923-E808-0DE0-4295-D1926882F413}"/>
              </a:ext>
            </a:extLst>
          </p:cNvPr>
          <p:cNvCxnSpPr>
            <a:cxnSpLocks/>
          </p:cNvCxnSpPr>
          <p:nvPr/>
        </p:nvCxnSpPr>
        <p:spPr>
          <a:xfrm>
            <a:off x="2782297" y="21129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40778EB0-CC30-4451-CFB0-43BC2862CA47}"/>
              </a:ext>
            </a:extLst>
          </p:cNvPr>
          <p:cNvSpPr/>
          <p:nvPr/>
        </p:nvSpPr>
        <p:spPr>
          <a:xfrm>
            <a:off x="993945" y="1501986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98B0B0FD-6307-38CB-6E8A-2879E98FA1C9}"/>
              </a:ext>
            </a:extLst>
          </p:cNvPr>
          <p:cNvSpPr/>
          <p:nvPr/>
        </p:nvSpPr>
        <p:spPr>
          <a:xfrm>
            <a:off x="2603640" y="1522265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93CF92B-6646-6D64-D946-F88F2DCEBC31}"/>
              </a:ext>
            </a:extLst>
          </p:cNvPr>
          <p:cNvSpPr txBox="1"/>
          <p:nvPr/>
        </p:nvSpPr>
        <p:spPr>
          <a:xfrm>
            <a:off x="133904" y="1835153"/>
            <a:ext cx="853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A002F77-7586-4C47-96EA-96A0FFB61616}"/>
              </a:ext>
            </a:extLst>
          </p:cNvPr>
          <p:cNvSpPr txBox="1"/>
          <p:nvPr/>
        </p:nvSpPr>
        <p:spPr>
          <a:xfrm>
            <a:off x="889253" y="145780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-2  1  -3  1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3 -1   0  2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7 -3  6  0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FD9821F-65BC-59C4-5C8E-83498A5A9D73}"/>
              </a:ext>
            </a:extLst>
          </p:cNvPr>
          <p:cNvSpPr txBox="1"/>
          <p:nvPr/>
        </p:nvSpPr>
        <p:spPr>
          <a:xfrm>
            <a:off x="3607163" y="149980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3 -1   0  2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7 -3  6  0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6E05DBE7-AC9D-2EC8-68AF-B2F8C51519E4}"/>
              </a:ext>
            </a:extLst>
          </p:cNvPr>
          <p:cNvSpPr/>
          <p:nvPr/>
        </p:nvSpPr>
        <p:spPr>
          <a:xfrm>
            <a:off x="3687123" y="149980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B76C4BA-E7DD-72F7-2A89-AEE02B0991A9}"/>
              </a:ext>
            </a:extLst>
          </p:cNvPr>
          <p:cNvSpPr/>
          <p:nvPr/>
        </p:nvSpPr>
        <p:spPr>
          <a:xfrm>
            <a:off x="5285358" y="149980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B227999-F8C0-B86A-DCA8-E02FDD090959}"/>
              </a:ext>
            </a:extLst>
          </p:cNvPr>
          <p:cNvSpPr txBox="1"/>
          <p:nvPr/>
        </p:nvSpPr>
        <p:spPr>
          <a:xfrm>
            <a:off x="5411676" y="1712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3C666BDD-B786-E186-ED38-49E5B25F51AE}"/>
              </a:ext>
            </a:extLst>
          </p:cNvPr>
          <p:cNvCxnSpPr>
            <a:cxnSpLocks/>
          </p:cNvCxnSpPr>
          <p:nvPr/>
        </p:nvCxnSpPr>
        <p:spPr>
          <a:xfrm>
            <a:off x="5427032" y="21129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1F5E400-BC34-1648-2B2F-E7E3CDD3D0C3}"/>
              </a:ext>
            </a:extLst>
          </p:cNvPr>
          <p:cNvSpPr txBox="1"/>
          <p:nvPr/>
        </p:nvSpPr>
        <p:spPr>
          <a:xfrm>
            <a:off x="6371645" y="1712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-7r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ACB1E56-F68F-6FD5-8EF6-9B8475D81065}"/>
              </a:ext>
            </a:extLst>
          </p:cNvPr>
          <p:cNvCxnSpPr>
            <a:cxnSpLocks/>
          </p:cNvCxnSpPr>
          <p:nvPr/>
        </p:nvCxnSpPr>
        <p:spPr>
          <a:xfrm>
            <a:off x="6371645" y="21129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E2570DBE-55CE-94FA-98E8-A0B93B2B90EA}"/>
              </a:ext>
            </a:extLst>
          </p:cNvPr>
          <p:cNvSpPr/>
          <p:nvPr/>
        </p:nvSpPr>
        <p:spPr>
          <a:xfrm>
            <a:off x="7247850" y="143588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8AC78C3-6996-20B6-0B4D-7DE237FAA54B}"/>
              </a:ext>
            </a:extLst>
          </p:cNvPr>
          <p:cNvSpPr txBox="1"/>
          <p:nvPr/>
        </p:nvSpPr>
        <p:spPr>
          <a:xfrm>
            <a:off x="7169089" y="143353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9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0 -3 27 -21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32882093-6BA4-AA57-06D5-320134EE4C3A}"/>
              </a:ext>
            </a:extLst>
          </p:cNvPr>
          <p:cNvSpPr/>
          <p:nvPr/>
        </p:nvSpPr>
        <p:spPr>
          <a:xfrm>
            <a:off x="9020366" y="149980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D815FBAD-33DA-2071-ADA4-21885F1ABBA0}"/>
              </a:ext>
            </a:extLst>
          </p:cNvPr>
          <p:cNvCxnSpPr>
            <a:cxnSpLocks/>
          </p:cNvCxnSpPr>
          <p:nvPr/>
        </p:nvCxnSpPr>
        <p:spPr>
          <a:xfrm>
            <a:off x="9209907" y="20892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6B80770-F396-DBD4-B76D-E561529A1D39}"/>
              </a:ext>
            </a:extLst>
          </p:cNvPr>
          <p:cNvSpPr txBox="1"/>
          <p:nvPr/>
        </p:nvSpPr>
        <p:spPr>
          <a:xfrm>
            <a:off x="9165609" y="168913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7976038-E267-938D-BC27-101E50DD9021}"/>
              </a:ext>
            </a:extLst>
          </p:cNvPr>
          <p:cNvSpPr txBox="1"/>
          <p:nvPr/>
        </p:nvSpPr>
        <p:spPr>
          <a:xfrm>
            <a:off x="9985733" y="148384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9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0  0   0   0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171D7E05-3CE4-0DFC-7748-3B52F02E46C8}"/>
              </a:ext>
            </a:extLst>
          </p:cNvPr>
          <p:cNvSpPr/>
          <p:nvPr/>
        </p:nvSpPr>
        <p:spPr>
          <a:xfrm>
            <a:off x="10082390" y="149385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81311330-2BCD-4D33-D718-5FA16ACC2882}"/>
              </a:ext>
            </a:extLst>
          </p:cNvPr>
          <p:cNvSpPr/>
          <p:nvPr/>
        </p:nvSpPr>
        <p:spPr>
          <a:xfrm>
            <a:off x="11755162" y="151667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lecha: hacia arriba 26">
            <a:extLst>
              <a:ext uri="{FF2B5EF4-FFF2-40B4-BE49-F238E27FC236}">
                <a16:creationId xmlns:a16="http://schemas.microsoft.com/office/drawing/2014/main" id="{64A0FAC7-3D72-E0AD-FCEF-1627F69DCF2E}"/>
              </a:ext>
            </a:extLst>
          </p:cNvPr>
          <p:cNvSpPr/>
          <p:nvPr/>
        </p:nvSpPr>
        <p:spPr>
          <a:xfrm>
            <a:off x="10731015" y="2623124"/>
            <a:ext cx="484632" cy="279975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D6C31B5-49A9-BE57-F0A1-0B541D22C314}"/>
              </a:ext>
            </a:extLst>
          </p:cNvPr>
          <p:cNvSpPr txBox="1"/>
          <p:nvPr/>
        </p:nvSpPr>
        <p:spPr>
          <a:xfrm>
            <a:off x="10493235" y="2870579"/>
            <a:ext cx="135966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F2ED3200-9EB7-4DA9-EE45-C6ECCCE0A75D}"/>
              </a:ext>
            </a:extLst>
          </p:cNvPr>
          <p:cNvSpPr/>
          <p:nvPr/>
        </p:nvSpPr>
        <p:spPr>
          <a:xfrm>
            <a:off x="9350924" y="2923414"/>
            <a:ext cx="978408" cy="484632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B11AA72-455D-718B-14B8-60805B111096}"/>
              </a:ext>
            </a:extLst>
          </p:cNvPr>
          <p:cNvSpPr txBox="1"/>
          <p:nvPr/>
        </p:nvSpPr>
        <p:spPr>
          <a:xfrm>
            <a:off x="3253738" y="2900215"/>
            <a:ext cx="596830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Basis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of F :  { (1,0,-3,3), (0,-1,9,-7) }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8B7B9436-9179-4FA2-F07F-54C03326BBE0}"/>
              </a:ext>
            </a:extLst>
          </p:cNvPr>
          <p:cNvSpPr txBox="1"/>
          <p:nvPr/>
        </p:nvSpPr>
        <p:spPr>
          <a:xfrm>
            <a:off x="402160" y="3865299"/>
            <a:ext cx="11029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implicit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equations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6DBB8F0A-120C-0724-2591-90A894BCC53E}"/>
              </a:ext>
            </a:extLst>
          </p:cNvPr>
          <p:cNvSpPr txBox="1"/>
          <p:nvPr/>
        </p:nvSpPr>
        <p:spPr>
          <a:xfrm>
            <a:off x="330592" y="4788630"/>
            <a:ext cx="971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3A393E-108E-1923-F104-FC8521440610}"/>
              </a:ext>
            </a:extLst>
          </p:cNvPr>
          <p:cNvSpPr txBox="1"/>
          <p:nvPr/>
        </p:nvSpPr>
        <p:spPr>
          <a:xfrm>
            <a:off x="1183277" y="445927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0 -3   3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0 -1   9  -7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x  y   z   t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Abrir corchete 52">
            <a:extLst>
              <a:ext uri="{FF2B5EF4-FFF2-40B4-BE49-F238E27FC236}">
                <a16:creationId xmlns:a16="http://schemas.microsoft.com/office/drawing/2014/main" id="{EDD4CFE3-BA16-9981-FC61-DC0B19314E8E}"/>
              </a:ext>
            </a:extLst>
          </p:cNvPr>
          <p:cNvSpPr/>
          <p:nvPr/>
        </p:nvSpPr>
        <p:spPr>
          <a:xfrm>
            <a:off x="1279934" y="4469279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9C35D7BA-E65B-A2FF-7580-1BEFF1786314}"/>
              </a:ext>
            </a:extLst>
          </p:cNvPr>
          <p:cNvSpPr/>
          <p:nvPr/>
        </p:nvSpPr>
        <p:spPr>
          <a:xfrm>
            <a:off x="2955030" y="4469279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B6C335B3-917B-E7AE-1AF0-0BA752C3E777}"/>
              </a:ext>
            </a:extLst>
          </p:cNvPr>
          <p:cNvCxnSpPr>
            <a:cxnSpLocks/>
          </p:cNvCxnSpPr>
          <p:nvPr/>
        </p:nvCxnSpPr>
        <p:spPr>
          <a:xfrm>
            <a:off x="3175597" y="505024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AFDAB9E4-F400-8E1D-E268-0BEC7B2C3F37}"/>
              </a:ext>
            </a:extLst>
          </p:cNvPr>
          <p:cNvSpPr txBox="1"/>
          <p:nvPr/>
        </p:nvSpPr>
        <p:spPr>
          <a:xfrm>
            <a:off x="3098361" y="460130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 x 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7" name="Abrir corchete 56">
            <a:extLst>
              <a:ext uri="{FF2B5EF4-FFF2-40B4-BE49-F238E27FC236}">
                <a16:creationId xmlns:a16="http://schemas.microsoft.com/office/drawing/2014/main" id="{D68A03E2-4175-6694-6D37-04D2D4B06375}"/>
              </a:ext>
            </a:extLst>
          </p:cNvPr>
          <p:cNvSpPr/>
          <p:nvPr/>
        </p:nvSpPr>
        <p:spPr>
          <a:xfrm>
            <a:off x="4119878" y="450484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Cerrar corchete 57">
            <a:extLst>
              <a:ext uri="{FF2B5EF4-FFF2-40B4-BE49-F238E27FC236}">
                <a16:creationId xmlns:a16="http://schemas.microsoft.com/office/drawing/2014/main" id="{8BA1C766-45E3-8900-E61A-1C9FDEEACA45}"/>
              </a:ext>
            </a:extLst>
          </p:cNvPr>
          <p:cNvSpPr/>
          <p:nvPr/>
        </p:nvSpPr>
        <p:spPr>
          <a:xfrm>
            <a:off x="6368383" y="456684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78290C3F-4AD6-4D49-BF0C-3D5847259507}"/>
              </a:ext>
            </a:extLst>
          </p:cNvPr>
          <p:cNvSpPr txBox="1"/>
          <p:nvPr/>
        </p:nvSpPr>
        <p:spPr>
          <a:xfrm>
            <a:off x="3919715" y="4469279"/>
            <a:ext cx="2666011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   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9     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y 3x+z -3x+t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A366848-2A87-5CCF-75C9-DA0C44046B8F}"/>
              </a:ext>
            </a:extLst>
          </p:cNvPr>
          <p:cNvSpPr txBox="1"/>
          <p:nvPr/>
        </p:nvSpPr>
        <p:spPr>
          <a:xfrm>
            <a:off x="6555112" y="4601305"/>
            <a:ext cx="1212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 y 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D5E69F05-0815-FEE5-3467-1B2C79BA5563}"/>
              </a:ext>
            </a:extLst>
          </p:cNvPr>
          <p:cNvCxnSpPr>
            <a:cxnSpLocks/>
          </p:cNvCxnSpPr>
          <p:nvPr/>
        </p:nvCxnSpPr>
        <p:spPr>
          <a:xfrm>
            <a:off x="6732286" y="505024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Abrir corchete 61">
            <a:extLst>
              <a:ext uri="{FF2B5EF4-FFF2-40B4-BE49-F238E27FC236}">
                <a16:creationId xmlns:a16="http://schemas.microsoft.com/office/drawing/2014/main" id="{C7DA95F4-51AC-0331-430C-FBD99907046B}"/>
              </a:ext>
            </a:extLst>
          </p:cNvPr>
          <p:cNvSpPr/>
          <p:nvPr/>
        </p:nvSpPr>
        <p:spPr>
          <a:xfrm>
            <a:off x="7710244" y="452328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Cerrar corchete 62">
            <a:extLst>
              <a:ext uri="{FF2B5EF4-FFF2-40B4-BE49-F238E27FC236}">
                <a16:creationId xmlns:a16="http://schemas.microsoft.com/office/drawing/2014/main" id="{30827E49-09A3-11A5-A6F4-5A7E1D42C51E}"/>
              </a:ext>
            </a:extLst>
          </p:cNvPr>
          <p:cNvSpPr/>
          <p:nvPr/>
        </p:nvSpPr>
        <p:spPr>
          <a:xfrm>
            <a:off x="11129855" y="459809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18DA2E2-9F21-B058-FAB9-8CE57BA325CD}"/>
              </a:ext>
            </a:extLst>
          </p:cNvPr>
          <p:cNvSpPr txBox="1"/>
          <p:nvPr/>
        </p:nvSpPr>
        <p:spPr>
          <a:xfrm>
            <a:off x="7600091" y="4464704"/>
            <a:ext cx="4141485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  -3           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  9           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3x+9y+z  -3x-7y+t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43CE98E7-42DA-23B7-0F02-BEEBCE084003}"/>
              </a:ext>
            </a:extLst>
          </p:cNvPr>
          <p:cNvSpPr txBox="1"/>
          <p:nvPr/>
        </p:nvSpPr>
        <p:spPr>
          <a:xfrm>
            <a:off x="11165246" y="4853640"/>
            <a:ext cx="1143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EA72C6C8-046E-81CA-F67A-58C7FFE462D8}"/>
              </a:ext>
            </a:extLst>
          </p:cNvPr>
          <p:cNvSpPr txBox="1"/>
          <p:nvPr/>
        </p:nvSpPr>
        <p:spPr>
          <a:xfrm>
            <a:off x="1470803" y="5920524"/>
            <a:ext cx="922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Implicit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equations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of F :  {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3x+9y+z=0,  -3x-7y+t=0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Flecha: doblada hacia arriba 66">
            <a:extLst>
              <a:ext uri="{FF2B5EF4-FFF2-40B4-BE49-F238E27FC236}">
                <a16:creationId xmlns:a16="http://schemas.microsoft.com/office/drawing/2014/main" id="{9FB82007-C94E-536C-6315-86B0B2A046FC}"/>
              </a:ext>
            </a:extLst>
          </p:cNvPr>
          <p:cNvSpPr/>
          <p:nvPr/>
        </p:nvSpPr>
        <p:spPr>
          <a:xfrm rot="16200000" flipH="1">
            <a:off x="10788996" y="5324634"/>
            <a:ext cx="923328" cy="1202143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3F0370CA-0725-52DA-6C31-5811FCCC7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basis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implicit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r>
              <a:rPr lang="es-ES" i="1" dirty="0">
                <a:solidFill>
                  <a:srgbClr val="7030A0"/>
                </a:solidFill>
              </a:rPr>
              <a:t> of a </a:t>
            </a:r>
            <a:r>
              <a:rPr lang="es-ES" i="1" dirty="0" err="1">
                <a:solidFill>
                  <a:srgbClr val="7030A0"/>
                </a:solidFill>
              </a:rPr>
              <a:t>subspace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00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0" grpId="0"/>
      <p:bldP spid="11" grpId="0"/>
      <p:bldP spid="12" grpId="0" animBg="1"/>
      <p:bldP spid="13" grpId="0" animBg="1"/>
      <p:bldP spid="14" grpId="0"/>
      <p:bldP spid="16" grpId="0"/>
      <p:bldP spid="18" grpId="0" animBg="1"/>
      <p:bldP spid="19" grpId="0"/>
      <p:bldP spid="20" grpId="0" animBg="1"/>
      <p:bldP spid="22" grpId="0"/>
      <p:bldP spid="23" grpId="0"/>
      <p:bldP spid="24" grpId="0" animBg="1"/>
      <p:bldP spid="25" grpId="0" animBg="1"/>
      <p:bldP spid="27" grpId="0" animBg="1"/>
      <p:bldP spid="28" grpId="0"/>
      <p:bldP spid="29" grpId="0" animBg="1"/>
      <p:bldP spid="30" grpId="0"/>
      <p:bldP spid="31" grpId="0"/>
      <p:bldP spid="40" grpId="0"/>
      <p:bldP spid="52" grpId="0"/>
      <p:bldP spid="53" grpId="0" animBg="1"/>
      <p:bldP spid="54" grpId="0" animBg="1"/>
      <p:bldP spid="56" grpId="0"/>
      <p:bldP spid="57" grpId="0" animBg="1"/>
      <p:bldP spid="58" grpId="0" animBg="1"/>
      <p:bldP spid="59" grpId="0"/>
      <p:bldP spid="60" grpId="0"/>
      <p:bldP spid="62" grpId="0" animBg="1"/>
      <p:bldP spid="63" grpId="0" animBg="1"/>
      <p:bldP spid="64" grpId="0"/>
      <p:bldP spid="65" grpId="0"/>
      <p:bldP spid="66" grpId="0"/>
      <p:bldP spid="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65365" y="1326276"/>
            <a:ext cx="11661269" cy="2543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●To </a:t>
            </a:r>
            <a:r>
              <a:rPr lang="es-ES" sz="2700" dirty="0" err="1">
                <a:latin typeface="Comic Sans MS" panose="030F0702030302020204" pitchFamily="66" charset="0"/>
              </a:rPr>
              <a:t>recall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briefly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reduced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, and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r>
              <a:rPr lang="es-ES" sz="2700" dirty="0">
                <a:latin typeface="Comic Sans MS" panose="030F0702030302020204" pitchFamily="66" charset="0"/>
              </a:rPr>
              <a:t>And to gene-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ralize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appropriately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terms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columns</a:t>
            </a:r>
            <a:r>
              <a:rPr lang="es-ES" sz="2700" i="1" dirty="0">
                <a:latin typeface="Comic Sans MS" panose="030F0702030302020204" pitchFamily="66" charset="0"/>
              </a:rPr>
              <a:t>: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reduced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, and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265365" y="4052109"/>
            <a:ext cx="11989304" cy="2673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●To </a:t>
            </a:r>
            <a:r>
              <a:rPr lang="es-ES" sz="2700" dirty="0" err="1">
                <a:latin typeface="Comic Sans MS" panose="030F0702030302020204" pitchFamily="66" charset="0"/>
              </a:rPr>
              <a:t>present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mathematical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utilities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solidFill>
                  <a:schemeClr val="tx2"/>
                </a:solidFill>
                <a:latin typeface="Comic Sans MS" panose="030F0702030302020204" pitchFamily="66" charset="0"/>
              </a:rPr>
              <a:t>Gauss </a:t>
            </a:r>
            <a:r>
              <a:rPr lang="es-ES" sz="2700" i="1" dirty="0" err="1">
                <a:solidFill>
                  <a:schemeClr val="tx2"/>
                </a:solidFill>
                <a:latin typeface="Comic Sans MS" panose="030F0702030302020204" pitchFamily="66" charset="0"/>
              </a:rPr>
              <a:t>elimination</a:t>
            </a:r>
            <a:r>
              <a:rPr lang="es-ES" sz="2700" i="1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understood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in 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wide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sense as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obtention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after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performing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successive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on 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given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empha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sizing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type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form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permitted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case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These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utilities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following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:   </a:t>
            </a:r>
          </a:p>
        </p:txBody>
      </p:sp>
    </p:spTree>
    <p:extLst>
      <p:ext uri="{BB962C8B-B14F-4D97-AF65-F5344CB8AC3E}">
        <p14:creationId xmlns:p14="http://schemas.microsoft.com/office/powerpoint/2010/main" val="130918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D87CDC4-12D7-49D9-8A02-A0407D1C6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basis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implicit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r>
              <a:rPr lang="es-ES" i="1" dirty="0">
                <a:solidFill>
                  <a:srgbClr val="7030A0"/>
                </a:solidFill>
              </a:rPr>
              <a:t> of a </a:t>
            </a:r>
            <a:r>
              <a:rPr lang="es-ES" i="1" dirty="0" err="1">
                <a:solidFill>
                  <a:srgbClr val="7030A0"/>
                </a:solidFill>
              </a:rPr>
              <a:t>subspace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8637F9-0A4F-AC64-0E59-1DC95881F843}"/>
              </a:ext>
            </a:extLst>
          </p:cNvPr>
          <p:cNvSpPr txBox="1"/>
          <p:nvPr/>
        </p:nvSpPr>
        <p:spPr>
          <a:xfrm>
            <a:off x="520147" y="844767"/>
            <a:ext cx="110294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To </a:t>
            </a:r>
            <a:r>
              <a:rPr lang="es-ES" sz="2700" dirty="0" err="1">
                <a:latin typeface="Comic Sans MS" panose="030F0702030302020204" pitchFamily="66" charset="0"/>
              </a:rPr>
              <a:t>see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cannot</a:t>
            </a:r>
            <a:r>
              <a:rPr lang="es-ES" sz="2700" dirty="0">
                <a:latin typeface="Comic Sans MS" panose="030F0702030302020204" pitchFamily="66" charset="0"/>
              </a:rPr>
              <a:t> use </a:t>
            </a:r>
            <a:r>
              <a:rPr lang="es-ES" sz="2700" dirty="0" err="1">
                <a:latin typeface="Comic Sans MS" panose="030F0702030302020204" pitchFamily="66" charset="0"/>
              </a:rPr>
              <a:t>simultaneously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both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e.r.o.’s</a:t>
            </a: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</a:rPr>
              <a:t>e.c.o.’s</a:t>
            </a:r>
            <a:r>
              <a:rPr lang="es-ES" sz="2700" dirty="0">
                <a:latin typeface="Comic Sans MS" panose="030F0702030302020204" pitchFamily="66" charset="0"/>
              </a:rPr>
              <a:t>,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subspace</a:t>
            </a:r>
            <a:r>
              <a:rPr lang="es-ES" sz="2700" dirty="0">
                <a:latin typeface="Comic Sans MS" panose="030F0702030302020204" pitchFamily="66" charset="0"/>
              </a:rPr>
              <a:t> (of R</a:t>
            </a:r>
            <a:r>
              <a:rPr lang="es-ES" sz="2700" baseline="30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 = &lt; (1,3,2), (2,1,0), (0,5,4) &gt; 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define A</a:t>
            </a:r>
            <a:r>
              <a:rPr lang="es-ES" sz="2700" baseline="-25000" dirty="0">
                <a:latin typeface="Comic Sans MS" panose="030F0702030302020204" pitchFamily="66" charset="0"/>
              </a:rPr>
              <a:t>r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generators</a:t>
            </a:r>
            <a:r>
              <a:rPr lang="es-ES" sz="2700" dirty="0">
                <a:latin typeface="Comic Sans MS" panose="030F0702030302020204" pitchFamily="66" charset="0"/>
              </a:rPr>
              <a:t> of G in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), and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perform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e.c.o</a:t>
            </a:r>
            <a:r>
              <a:rPr lang="es-ES" sz="2700" dirty="0">
                <a:latin typeface="Comic Sans MS" panose="030F0702030302020204" pitchFamily="66" charset="0"/>
              </a:rPr>
              <a:t>.,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finally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r.e.f</a:t>
            </a:r>
            <a:r>
              <a:rPr lang="es-ES" sz="2700" dirty="0">
                <a:latin typeface="Comic Sans MS" panose="030F0702030302020204" pitchFamily="66" charset="0"/>
              </a:rPr>
              <a:t>.: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E80483E-C4A2-4946-43FD-9C2C83713487}"/>
              </a:ext>
            </a:extLst>
          </p:cNvPr>
          <p:cNvSpPr txBox="1"/>
          <p:nvPr/>
        </p:nvSpPr>
        <p:spPr>
          <a:xfrm>
            <a:off x="3005457" y="329274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B26E9BB2-F7A8-01F4-0DC6-F7A5393D8E5B}"/>
              </a:ext>
            </a:extLst>
          </p:cNvPr>
          <p:cNvCxnSpPr>
            <a:cxnSpLocks/>
          </p:cNvCxnSpPr>
          <p:nvPr/>
        </p:nvCxnSpPr>
        <p:spPr>
          <a:xfrm>
            <a:off x="3011488" y="371396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CBF9CA0F-4E1D-1FE1-C9CC-55B6E14B5CA4}"/>
              </a:ext>
            </a:extLst>
          </p:cNvPr>
          <p:cNvSpPr/>
          <p:nvPr/>
        </p:nvSpPr>
        <p:spPr>
          <a:xfrm>
            <a:off x="1689127" y="3116312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BA1505BF-EDBE-8963-3E25-9540882FA097}"/>
              </a:ext>
            </a:extLst>
          </p:cNvPr>
          <p:cNvSpPr/>
          <p:nvPr/>
        </p:nvSpPr>
        <p:spPr>
          <a:xfrm>
            <a:off x="2807568" y="3138134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A843664-4F38-C385-8604-8071253F4C58}"/>
              </a:ext>
            </a:extLst>
          </p:cNvPr>
          <p:cNvSpPr txBox="1"/>
          <p:nvPr/>
        </p:nvSpPr>
        <p:spPr>
          <a:xfrm>
            <a:off x="836351" y="3425403"/>
            <a:ext cx="853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8CF6FBA3-407B-ABC0-DD6E-8A51AB3E3108}"/>
              </a:ext>
            </a:extLst>
          </p:cNvPr>
          <p:cNvSpPr/>
          <p:nvPr/>
        </p:nvSpPr>
        <p:spPr>
          <a:xfrm>
            <a:off x="3931205" y="312327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24499027-D27D-5F4E-7188-0754A393D51F}"/>
              </a:ext>
            </a:extLst>
          </p:cNvPr>
          <p:cNvSpPr/>
          <p:nvPr/>
        </p:nvSpPr>
        <p:spPr>
          <a:xfrm>
            <a:off x="5036605" y="309379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12A82BA-BBE1-EF6A-2F43-F621B7D34EDD}"/>
              </a:ext>
            </a:extLst>
          </p:cNvPr>
          <p:cNvSpPr txBox="1"/>
          <p:nvPr/>
        </p:nvSpPr>
        <p:spPr>
          <a:xfrm>
            <a:off x="5151603" y="332038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85611844-9EB0-D61A-AE29-6DC0FDD31E61}"/>
              </a:ext>
            </a:extLst>
          </p:cNvPr>
          <p:cNvCxnSpPr>
            <a:cxnSpLocks/>
          </p:cNvCxnSpPr>
          <p:nvPr/>
        </p:nvCxnSpPr>
        <p:spPr>
          <a:xfrm>
            <a:off x="5273745" y="372027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B2ADE8E4-3539-8447-B387-FE5A0F7B2577}"/>
              </a:ext>
            </a:extLst>
          </p:cNvPr>
          <p:cNvSpPr/>
          <p:nvPr/>
        </p:nvSpPr>
        <p:spPr>
          <a:xfrm>
            <a:off x="6192071" y="308187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537C6C4F-6A8D-9E6D-589C-CABED0547D85}"/>
              </a:ext>
            </a:extLst>
          </p:cNvPr>
          <p:cNvSpPr/>
          <p:nvPr/>
        </p:nvSpPr>
        <p:spPr>
          <a:xfrm>
            <a:off x="7345062" y="310817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34CF2F63-44EC-D225-D8A5-0996EA06777B}"/>
              </a:ext>
            </a:extLst>
          </p:cNvPr>
          <p:cNvCxnSpPr>
            <a:cxnSpLocks/>
          </p:cNvCxnSpPr>
          <p:nvPr/>
        </p:nvCxnSpPr>
        <p:spPr>
          <a:xfrm>
            <a:off x="7595129" y="373585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A3FE55A-FCB0-EBC1-21F6-7A99EDF712B7}"/>
              </a:ext>
            </a:extLst>
          </p:cNvPr>
          <p:cNvSpPr txBox="1"/>
          <p:nvPr/>
        </p:nvSpPr>
        <p:spPr>
          <a:xfrm>
            <a:off x="7571716" y="331110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44B52C20-C66D-4742-4577-9BE5E2D18BAE}"/>
              </a:ext>
            </a:extLst>
          </p:cNvPr>
          <p:cNvSpPr/>
          <p:nvPr/>
        </p:nvSpPr>
        <p:spPr>
          <a:xfrm>
            <a:off x="8503797" y="305080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2E8A4715-51EE-D4B2-8251-A3B979D664C2}"/>
              </a:ext>
            </a:extLst>
          </p:cNvPr>
          <p:cNvSpPr/>
          <p:nvPr/>
        </p:nvSpPr>
        <p:spPr>
          <a:xfrm>
            <a:off x="9716771" y="308187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2802E70-4506-79E8-5A9A-09339BF67254}"/>
              </a:ext>
            </a:extLst>
          </p:cNvPr>
          <p:cNvSpPr txBox="1"/>
          <p:nvPr/>
        </p:nvSpPr>
        <p:spPr>
          <a:xfrm>
            <a:off x="1544214" y="310817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1  3  2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2  1  0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0  5  4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697811F8-12F9-220D-7647-8B5B99AB58FE}"/>
              </a:ext>
            </a:extLst>
          </p:cNvPr>
          <p:cNvSpPr txBox="1"/>
          <p:nvPr/>
        </p:nvSpPr>
        <p:spPr>
          <a:xfrm>
            <a:off x="3824096" y="312327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2  1  0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5EA0445-A3E1-2614-9712-93E2E531A758}"/>
              </a:ext>
            </a:extLst>
          </p:cNvPr>
          <p:cNvSpPr txBox="1"/>
          <p:nvPr/>
        </p:nvSpPr>
        <p:spPr>
          <a:xfrm>
            <a:off x="6068070" y="306625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1  1   2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0 -1 -4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EEAD8423-9F1E-1875-30AC-F77C62C0F3A2}"/>
              </a:ext>
            </a:extLst>
          </p:cNvPr>
          <p:cNvSpPr txBox="1"/>
          <p:nvPr/>
        </p:nvSpPr>
        <p:spPr>
          <a:xfrm>
            <a:off x="8403305" y="3021513"/>
            <a:ext cx="3146324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1  1   2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0 -1 -4    (in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0  0  0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3CBD5FB-5B90-D6C9-506E-A0DB8E043BEE}"/>
              </a:ext>
            </a:extLst>
          </p:cNvPr>
          <p:cNvSpPr txBox="1"/>
          <p:nvPr/>
        </p:nvSpPr>
        <p:spPr>
          <a:xfrm>
            <a:off x="421823" y="4214949"/>
            <a:ext cx="1160225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But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second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nonzero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r.e.f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</a:rPr>
              <a:t>corresponds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vector (0,-1,-4),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which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does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not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belong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to G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then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cannot</a:t>
            </a:r>
            <a:r>
              <a:rPr lang="es-ES" sz="2700" dirty="0">
                <a:latin typeface="Comic Sans MS" panose="030F0702030302020204" pitchFamily="66" charset="0"/>
              </a:rPr>
              <a:t> be a part of a basis of G, and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explains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mixing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e.r.o.’s</a:t>
            </a:r>
            <a:r>
              <a:rPr lang="es-ES" sz="2700" dirty="0">
                <a:latin typeface="Comic Sans MS" panose="030F0702030302020204" pitchFamily="66" charset="0"/>
              </a:rPr>
              <a:t>  and </a:t>
            </a:r>
            <a:r>
              <a:rPr lang="es-ES" sz="2700" dirty="0" err="1">
                <a:latin typeface="Comic Sans MS" panose="030F0702030302020204" pitchFamily="66" charset="0"/>
              </a:rPr>
              <a:t>e.c.o.’s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prohibited</a:t>
            </a:r>
            <a:r>
              <a:rPr lang="es-ES" sz="2700" dirty="0">
                <a:latin typeface="Comic Sans MS" panose="030F0702030302020204" pitchFamily="66" charset="0"/>
              </a:rPr>
              <a:t>);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can be </a:t>
            </a:r>
            <a:r>
              <a:rPr lang="es-ES" sz="2700" dirty="0" err="1">
                <a:latin typeface="Comic Sans MS" panose="030F0702030302020204" pitchFamily="66" charset="0"/>
              </a:rPr>
              <a:t>seen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from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equation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2x-4y+5z=0</a:t>
            </a:r>
            <a:r>
              <a:rPr lang="es-ES" sz="2700" dirty="0">
                <a:latin typeface="Comic Sans MS" panose="030F0702030302020204" pitchFamily="66" charset="0"/>
              </a:rPr>
              <a:t>, that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satisfied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(0,-1,-4) </a:t>
            </a:r>
            <a:r>
              <a:rPr lang="es-ES" sz="2700" dirty="0" err="1">
                <a:latin typeface="Comic Sans MS" panose="030F0702030302020204" pitchFamily="66" charset="0"/>
              </a:rPr>
              <a:t>even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though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must</a:t>
            </a:r>
            <a:r>
              <a:rPr lang="es-ES" sz="2700" dirty="0">
                <a:latin typeface="Comic Sans MS" panose="030F0702030302020204" pitchFamily="66" charset="0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</a:rPr>
              <a:t>satisfied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all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x,y,z</a:t>
            </a:r>
            <a:r>
              <a:rPr lang="es-ES" sz="2700" dirty="0">
                <a:latin typeface="Comic Sans MS" panose="030F0702030302020204" pitchFamily="66" charset="0"/>
              </a:rPr>
              <a:t>) of G (</a:t>
            </a:r>
            <a:r>
              <a:rPr lang="es-ES" sz="2700" dirty="0" err="1">
                <a:latin typeface="Comic Sans MS" panose="030F0702030302020204" pitchFamily="66" charset="0"/>
              </a:rPr>
              <a:t>later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implicit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G).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73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/>
      <p:bldP spid="11" grpId="0" animBg="1"/>
      <p:bldP spid="12" grpId="0" animBg="1"/>
      <p:bldP spid="13" grpId="0"/>
      <p:bldP spid="17" grpId="0" animBg="1"/>
      <p:bldP spid="18" grpId="0" animBg="1"/>
      <p:bldP spid="20" grpId="0"/>
      <p:bldP spid="21" grpId="0" animBg="1"/>
      <p:bldP spid="22" grpId="0" animBg="1"/>
      <p:bldP spid="24" grpId="0"/>
      <p:bldP spid="25" grpId="0"/>
      <p:bldP spid="26" grpId="0"/>
      <p:bldP spid="27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D45D2B7-28A2-3ED1-6E57-E75640987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basis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implicit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r>
              <a:rPr lang="es-ES" i="1" dirty="0">
                <a:solidFill>
                  <a:srgbClr val="7030A0"/>
                </a:solidFill>
              </a:rPr>
              <a:t> of a </a:t>
            </a:r>
            <a:r>
              <a:rPr lang="es-ES" i="1" dirty="0" err="1">
                <a:solidFill>
                  <a:srgbClr val="7030A0"/>
                </a:solidFill>
              </a:rPr>
              <a:t>subspace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B0588C-C9B7-88C7-C3D9-36CE0CD76AEC}"/>
              </a:ext>
            </a:extLst>
          </p:cNvPr>
          <p:cNvSpPr txBox="1"/>
          <p:nvPr/>
        </p:nvSpPr>
        <p:spPr>
          <a:xfrm>
            <a:off x="474257" y="1082898"/>
            <a:ext cx="116186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want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implicit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equations</a:t>
            </a:r>
            <a:r>
              <a:rPr lang="es-ES" sz="2700" i="1" dirty="0">
                <a:latin typeface="Comic Sans MS" panose="030F0702030302020204" pitchFamily="66" charset="0"/>
              </a:rPr>
              <a:t> of a </a:t>
            </a:r>
            <a:r>
              <a:rPr lang="es-ES" sz="2700" i="1" dirty="0" err="1">
                <a:latin typeface="Comic Sans MS" panose="030F0702030302020204" pitchFamily="66" charset="0"/>
              </a:rPr>
              <a:t>subspace</a:t>
            </a:r>
            <a:r>
              <a:rPr lang="es-ES" sz="2700" i="1" dirty="0">
                <a:latin typeface="Comic Sans MS" panose="030F0702030302020204" pitchFamily="66" charset="0"/>
              </a:rPr>
              <a:t> F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don’t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need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know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basis</a:t>
            </a:r>
            <a:r>
              <a:rPr lang="es-ES" sz="2700" dirty="0">
                <a:latin typeface="Comic Sans MS" panose="030F0702030302020204" pitchFamily="66" charset="0"/>
              </a:rPr>
              <a:t> of F),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common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make</a:t>
            </a:r>
            <a:r>
              <a:rPr lang="es-ES" sz="2700" dirty="0">
                <a:latin typeface="Comic Sans MS" panose="030F0702030302020204" pitchFamily="66" charset="0"/>
              </a:rPr>
              <a:t> use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of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following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method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F896BCF-795D-F392-CC65-F3A1E298C001}"/>
              </a:ext>
            </a:extLst>
          </p:cNvPr>
          <p:cNvSpPr txBox="1"/>
          <p:nvPr/>
        </p:nvSpPr>
        <p:spPr>
          <a:xfrm>
            <a:off x="623199" y="2510561"/>
            <a:ext cx="11921991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Define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considering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generator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F </a:t>
            </a:r>
            <a:r>
              <a:rPr lang="es-ES" sz="2700" dirty="0">
                <a:latin typeface="Comic Sans MS" panose="030F0702030302020204" pitchFamily="66" charset="0"/>
              </a:rPr>
              <a:t>as  </a:t>
            </a:r>
          </a:p>
          <a:p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its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add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last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[x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…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]</a:t>
            </a:r>
            <a:r>
              <a:rPr lang="es-ES" sz="27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T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which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usually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somehow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isolated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means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a vertical line).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Afterwards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perform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successive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e.r.o.’s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M,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until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getting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H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in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H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at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left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vertical line. In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case,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Ω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so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obtained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: 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3C98558-2C08-4D9B-20EC-E0452B09E6DE}"/>
              </a:ext>
            </a:extLst>
          </p:cNvPr>
          <p:cNvSpPr txBox="1"/>
          <p:nvPr/>
        </p:nvSpPr>
        <p:spPr>
          <a:xfrm>
            <a:off x="322585" y="4575335"/>
            <a:ext cx="1192199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Implicit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equations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of F :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result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setting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to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zero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entries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last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column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of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Ω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corresponding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zero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              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rows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of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matrix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H (in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r.e.f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.)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8715843-0010-43E9-727D-35530691DC4F}"/>
              </a:ext>
            </a:extLst>
          </p:cNvPr>
          <p:cNvSpPr/>
          <p:nvPr/>
        </p:nvSpPr>
        <p:spPr>
          <a:xfrm>
            <a:off x="583139" y="4901998"/>
            <a:ext cx="11400882" cy="15164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29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27EA1-D6A1-D89E-36F7-3D5100F1E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4B37BCC-EC94-FF90-B8C8-622F4B4FA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basis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implicit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r>
              <a:rPr lang="es-ES" i="1" dirty="0">
                <a:solidFill>
                  <a:srgbClr val="7030A0"/>
                </a:solidFill>
              </a:rPr>
              <a:t> of a </a:t>
            </a:r>
            <a:r>
              <a:rPr lang="es-ES" i="1" dirty="0" err="1">
                <a:solidFill>
                  <a:srgbClr val="7030A0"/>
                </a:solidFill>
              </a:rPr>
              <a:t>subspace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83CF2CF-686D-E0A7-E711-8911C77F94BF}"/>
              </a:ext>
            </a:extLst>
          </p:cNvPr>
          <p:cNvSpPr txBox="1"/>
          <p:nvPr/>
        </p:nvSpPr>
        <p:spPr>
          <a:xfrm>
            <a:off x="495022" y="958790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go</a:t>
            </a:r>
            <a:r>
              <a:rPr lang="es-ES" sz="2700" dirty="0">
                <a:latin typeface="Comic Sans MS" panose="030F0702030302020204" pitchFamily="66" charset="0"/>
              </a:rPr>
              <a:t> back to a </a:t>
            </a:r>
            <a:r>
              <a:rPr lang="es-ES" sz="2700" dirty="0" err="1">
                <a:latin typeface="Comic Sans MS" panose="030F0702030302020204" pitchFamily="66" charset="0"/>
              </a:rPr>
              <a:t>previous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that</a:t>
            </a:r>
            <a:r>
              <a:rPr lang="es-ES" sz="2700" dirty="0"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subespace</a:t>
            </a:r>
            <a:r>
              <a:rPr lang="es-ES" sz="2700" dirty="0">
                <a:latin typeface="Comic Sans MS" panose="030F0702030302020204" pitchFamily="66" charset="0"/>
              </a:rPr>
              <a:t> (of R</a:t>
            </a:r>
            <a:r>
              <a:rPr lang="es-ES" sz="2700" baseline="30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 = &lt; (1,3,2), (2,1,0), (0,5,4) &gt; 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implicit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equations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method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just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described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83F1703-2A33-B78F-D083-81000394F572}"/>
              </a:ext>
            </a:extLst>
          </p:cNvPr>
          <p:cNvSpPr txBox="1"/>
          <p:nvPr/>
        </p:nvSpPr>
        <p:spPr>
          <a:xfrm>
            <a:off x="3238528" y="300234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56B121D2-2115-3E5C-3045-9E1230782A0D}"/>
              </a:ext>
            </a:extLst>
          </p:cNvPr>
          <p:cNvCxnSpPr>
            <a:cxnSpLocks/>
          </p:cNvCxnSpPr>
          <p:nvPr/>
        </p:nvCxnSpPr>
        <p:spPr>
          <a:xfrm>
            <a:off x="3238528" y="343923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3E883E8F-0A81-992F-E368-63848A979E3F}"/>
              </a:ext>
            </a:extLst>
          </p:cNvPr>
          <p:cNvSpPr/>
          <p:nvPr/>
        </p:nvSpPr>
        <p:spPr>
          <a:xfrm>
            <a:off x="1679294" y="283527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CFA5C7B7-D3DD-4503-766C-FD228282FEAC}"/>
              </a:ext>
            </a:extLst>
          </p:cNvPr>
          <p:cNvSpPr/>
          <p:nvPr/>
        </p:nvSpPr>
        <p:spPr>
          <a:xfrm>
            <a:off x="3109859" y="284549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DD5E333-28BF-CB51-3362-696648382E69}"/>
              </a:ext>
            </a:extLst>
          </p:cNvPr>
          <p:cNvSpPr txBox="1"/>
          <p:nvPr/>
        </p:nvSpPr>
        <p:spPr>
          <a:xfrm>
            <a:off x="826518" y="3144363"/>
            <a:ext cx="792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 =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2D2627A-EA3F-75EA-D264-593038BEE53F}"/>
              </a:ext>
            </a:extLst>
          </p:cNvPr>
          <p:cNvSpPr txBox="1"/>
          <p:nvPr/>
        </p:nvSpPr>
        <p:spPr>
          <a:xfrm>
            <a:off x="4150020" y="302073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E05B77FC-8189-E68B-5E39-E80B858E877E}"/>
              </a:ext>
            </a:extLst>
          </p:cNvPr>
          <p:cNvCxnSpPr>
            <a:cxnSpLocks/>
          </p:cNvCxnSpPr>
          <p:nvPr/>
        </p:nvCxnSpPr>
        <p:spPr>
          <a:xfrm>
            <a:off x="4200950" y="343923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244BE3C6-BCA2-FA28-05C0-9E74011307AE}"/>
              </a:ext>
            </a:extLst>
          </p:cNvPr>
          <p:cNvSpPr/>
          <p:nvPr/>
        </p:nvSpPr>
        <p:spPr>
          <a:xfrm>
            <a:off x="5081604" y="285133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C89A384-8970-4E43-E057-89376E3C29BB}"/>
              </a:ext>
            </a:extLst>
          </p:cNvPr>
          <p:cNvSpPr/>
          <p:nvPr/>
        </p:nvSpPr>
        <p:spPr>
          <a:xfrm>
            <a:off x="7237943" y="284549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CB585538-3835-FEBF-CA76-A4D0267E4828}"/>
              </a:ext>
            </a:extLst>
          </p:cNvPr>
          <p:cNvCxnSpPr>
            <a:cxnSpLocks/>
          </p:cNvCxnSpPr>
          <p:nvPr/>
        </p:nvCxnSpPr>
        <p:spPr>
          <a:xfrm>
            <a:off x="7585296" y="345481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B8AAFCA-4E16-1E57-E6D9-F2A1C14F1B9C}"/>
              </a:ext>
            </a:extLst>
          </p:cNvPr>
          <p:cNvSpPr txBox="1"/>
          <p:nvPr/>
        </p:nvSpPr>
        <p:spPr>
          <a:xfrm>
            <a:off x="7561883" y="303006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8D99C320-34F3-4F01-F28E-10ACC0364BBA}"/>
              </a:ext>
            </a:extLst>
          </p:cNvPr>
          <p:cNvSpPr/>
          <p:nvPr/>
        </p:nvSpPr>
        <p:spPr>
          <a:xfrm>
            <a:off x="8493964" y="276976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4611DAF6-9E03-F428-E29B-46906CBD73F3}"/>
              </a:ext>
            </a:extLst>
          </p:cNvPr>
          <p:cNvSpPr/>
          <p:nvPr/>
        </p:nvSpPr>
        <p:spPr>
          <a:xfrm>
            <a:off x="10732092" y="273852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E192C2EF-BB50-422B-4200-59770483BC24}"/>
              </a:ext>
            </a:extLst>
          </p:cNvPr>
          <p:cNvSpPr txBox="1"/>
          <p:nvPr/>
        </p:nvSpPr>
        <p:spPr>
          <a:xfrm>
            <a:off x="1494243" y="277386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2  0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3  1  5   y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2  0 4   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5BE7A027-74FC-5B2B-20DD-10EB533BDA96}"/>
              </a:ext>
            </a:extLst>
          </p:cNvPr>
          <p:cNvCxnSpPr>
            <a:cxnSpLocks/>
          </p:cNvCxnSpPr>
          <p:nvPr/>
        </p:nvCxnSpPr>
        <p:spPr>
          <a:xfrm flipH="1">
            <a:off x="2760914" y="2804400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A69139E-06A2-97EA-E3C9-898B90040EF6}"/>
              </a:ext>
            </a:extLst>
          </p:cNvPr>
          <p:cNvSpPr txBox="1"/>
          <p:nvPr/>
        </p:nvSpPr>
        <p:spPr>
          <a:xfrm>
            <a:off x="5020904" y="281874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2  0  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0 -5  5  -3x+y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0 -4  4  -2x+z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10CF4F06-FA20-3FD5-4CC4-31DFE80A3073}"/>
              </a:ext>
            </a:extLst>
          </p:cNvPr>
          <p:cNvCxnSpPr>
            <a:cxnSpLocks/>
          </p:cNvCxnSpPr>
          <p:nvPr/>
        </p:nvCxnSpPr>
        <p:spPr>
          <a:xfrm flipH="1">
            <a:off x="6326451" y="2845497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1772069-C6AD-D3F7-37DF-70396CF77FBB}"/>
              </a:ext>
            </a:extLst>
          </p:cNvPr>
          <p:cNvSpPr txBox="1"/>
          <p:nvPr/>
        </p:nvSpPr>
        <p:spPr>
          <a:xfrm>
            <a:off x="8384106" y="267843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2  0  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1  -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x+y-z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0 -4  4  -2x+z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06D6E138-99DB-E06F-7089-BD470839D67A}"/>
              </a:ext>
            </a:extLst>
          </p:cNvPr>
          <p:cNvCxnSpPr>
            <a:cxnSpLocks/>
          </p:cNvCxnSpPr>
          <p:nvPr/>
        </p:nvCxnSpPr>
        <p:spPr>
          <a:xfrm>
            <a:off x="10943012" y="338067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128C8310-21A1-8346-8778-93FC19B0C473}"/>
              </a:ext>
            </a:extLst>
          </p:cNvPr>
          <p:cNvCxnSpPr>
            <a:cxnSpLocks/>
          </p:cNvCxnSpPr>
          <p:nvPr/>
        </p:nvCxnSpPr>
        <p:spPr>
          <a:xfrm>
            <a:off x="1092406" y="469618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9D98B71-2188-3441-1156-39238C783660}"/>
              </a:ext>
            </a:extLst>
          </p:cNvPr>
          <p:cNvSpPr txBox="1"/>
          <p:nvPr/>
        </p:nvSpPr>
        <p:spPr>
          <a:xfrm>
            <a:off x="1092406" y="425290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4DADD1D6-FABF-53F0-B4DC-177D971E6FCD}"/>
              </a:ext>
            </a:extLst>
          </p:cNvPr>
          <p:cNvSpPr txBox="1"/>
          <p:nvPr/>
        </p:nvSpPr>
        <p:spPr>
          <a:xfrm>
            <a:off x="1898745" y="4105695"/>
            <a:ext cx="304466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2  0  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1  -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x+y-z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0  2x-4y+5z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A05143DC-D661-E984-C3D0-DBAC01C12101}"/>
              </a:ext>
            </a:extLst>
          </p:cNvPr>
          <p:cNvSpPr/>
          <p:nvPr/>
        </p:nvSpPr>
        <p:spPr>
          <a:xfrm>
            <a:off x="2036400" y="415078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3D872CE0-45A3-28D9-4301-014D680A3A01}"/>
              </a:ext>
            </a:extLst>
          </p:cNvPr>
          <p:cNvSpPr/>
          <p:nvPr/>
        </p:nvSpPr>
        <p:spPr>
          <a:xfrm>
            <a:off x="4789187" y="410865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341EB443-A20F-3C3D-2B17-2AED67658641}"/>
              </a:ext>
            </a:extLst>
          </p:cNvPr>
          <p:cNvCxnSpPr>
            <a:cxnSpLocks/>
          </p:cNvCxnSpPr>
          <p:nvPr/>
        </p:nvCxnSpPr>
        <p:spPr>
          <a:xfrm flipH="1">
            <a:off x="9752635" y="2738703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F5E79B67-F67A-2C09-7BBA-73433B05549B}"/>
              </a:ext>
            </a:extLst>
          </p:cNvPr>
          <p:cNvCxnSpPr>
            <a:cxnSpLocks/>
          </p:cNvCxnSpPr>
          <p:nvPr/>
        </p:nvCxnSpPr>
        <p:spPr>
          <a:xfrm flipH="1">
            <a:off x="3265697" y="4150782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A4D7FD36-036B-C657-970E-9A730A6FDC37}"/>
              </a:ext>
            </a:extLst>
          </p:cNvPr>
          <p:cNvSpPr/>
          <p:nvPr/>
        </p:nvSpPr>
        <p:spPr>
          <a:xfrm rot="5400000">
            <a:off x="2581519" y="4867257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F89D8936-02D7-5D40-1795-B9CFD22AD54A}"/>
              </a:ext>
            </a:extLst>
          </p:cNvPr>
          <p:cNvSpPr txBox="1"/>
          <p:nvPr/>
        </p:nvSpPr>
        <p:spPr>
          <a:xfrm>
            <a:off x="1728834" y="5521671"/>
            <a:ext cx="207941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(H, 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614B5E2-CE84-FCA0-6010-9EC03FC8D88E}"/>
              </a:ext>
            </a:extLst>
          </p:cNvPr>
          <p:cNvSpPr txBox="1"/>
          <p:nvPr/>
        </p:nvSpPr>
        <p:spPr>
          <a:xfrm>
            <a:off x="6906870" y="4800463"/>
            <a:ext cx="445269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Implicit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equation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of G :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2x-4y+5z=0.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332C6E3-9A4A-4C86-7D8D-DFC2A6921082}"/>
              </a:ext>
            </a:extLst>
          </p:cNvPr>
          <p:cNvCxnSpPr>
            <a:cxnSpLocks/>
            <a:endCxn id="32" idx="3"/>
          </p:cNvCxnSpPr>
          <p:nvPr/>
        </p:nvCxnSpPr>
        <p:spPr>
          <a:xfrm flipH="1">
            <a:off x="4943412" y="5044414"/>
            <a:ext cx="1963458" cy="0"/>
          </a:xfrm>
          <a:prstGeom prst="straightConnector1">
            <a:avLst/>
          </a:prstGeom>
          <a:ln w="254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ángulo 41">
            <a:extLst>
              <a:ext uri="{FF2B5EF4-FFF2-40B4-BE49-F238E27FC236}">
                <a16:creationId xmlns:a16="http://schemas.microsoft.com/office/drawing/2014/main" id="{35171889-E7E4-4128-25BA-C0612EAB7F27}"/>
              </a:ext>
            </a:extLst>
          </p:cNvPr>
          <p:cNvSpPr/>
          <p:nvPr/>
        </p:nvSpPr>
        <p:spPr>
          <a:xfrm>
            <a:off x="2107182" y="4862603"/>
            <a:ext cx="2682005" cy="4238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A5D9F53C-8023-9586-15D6-C2E767280785}"/>
              </a:ext>
            </a:extLst>
          </p:cNvPr>
          <p:cNvSpPr txBox="1"/>
          <p:nvPr/>
        </p:nvSpPr>
        <p:spPr>
          <a:xfrm>
            <a:off x="4889085" y="4431479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l-GR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Ω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687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/>
      <p:bldP spid="13" grpId="0"/>
      <p:bldP spid="17" grpId="0" animBg="1"/>
      <p:bldP spid="18" grpId="0" animBg="1"/>
      <p:bldP spid="20" grpId="0"/>
      <p:bldP spid="21" grpId="0" animBg="1"/>
      <p:bldP spid="22" grpId="0" animBg="1"/>
      <p:bldP spid="24" grpId="0"/>
      <p:bldP spid="16" grpId="0"/>
      <p:bldP spid="28" grpId="0"/>
      <p:bldP spid="31" grpId="0"/>
      <p:bldP spid="32" grpId="0"/>
      <p:bldP spid="33" grpId="0" animBg="1"/>
      <p:bldP spid="34" grpId="0" animBg="1"/>
      <p:bldP spid="37" grpId="0" animBg="1"/>
      <p:bldP spid="38" grpId="0"/>
      <p:bldP spid="39" grpId="0"/>
      <p:bldP spid="42" grpId="0" animBg="1"/>
      <p:bldP spid="4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CC3FBA8-6B88-7C5E-2F9E-DDD848ABEC9C}"/>
              </a:ext>
            </a:extLst>
          </p:cNvPr>
          <p:cNvSpPr txBox="1"/>
          <p:nvPr/>
        </p:nvSpPr>
        <p:spPr>
          <a:xfrm>
            <a:off x="405432" y="1221100"/>
            <a:ext cx="110983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If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F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a </a:t>
            </a:r>
            <a:r>
              <a:rPr lang="es-ES" sz="27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subspace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of a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finite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dimensional vector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space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E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K</a:t>
            </a:r>
            <a:r>
              <a:rPr lang="es-ES" sz="2700" baseline="30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)  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over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K</a:t>
            </a:r>
            <a:r>
              <a:rPr lang="es-ES" sz="2700" dirty="0">
                <a:latin typeface="Comic Sans MS" panose="030F0702030302020204" pitchFamily="66" charset="0"/>
              </a:rPr>
              <a:t>, and F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a finite set of </a:t>
            </a:r>
            <a:r>
              <a:rPr lang="es-ES" sz="2700" dirty="0" err="1">
                <a:latin typeface="Comic Sans MS" panose="030F0702030302020204" pitchFamily="66" charset="0"/>
              </a:rPr>
              <a:t>generator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F = &lt; g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&gt; 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can </a:t>
            </a:r>
            <a:r>
              <a:rPr lang="es-ES" sz="2700" dirty="0" err="1">
                <a:latin typeface="Comic Sans MS" panose="030F0702030302020204" pitchFamily="66" charset="0"/>
              </a:rPr>
              <a:t>proceed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similarly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case of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space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K</a:t>
            </a:r>
            <a:r>
              <a:rPr lang="es-ES" sz="2700" baseline="30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taking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basis</a:t>
            </a:r>
            <a:r>
              <a:rPr lang="es-ES" sz="2700" dirty="0">
                <a:latin typeface="Comic Sans MS" panose="030F0702030302020204" pitchFamily="66" charset="0"/>
              </a:rPr>
              <a:t> V of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</a:rPr>
              <a:t>expressing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basis</a:t>
            </a:r>
            <a:r>
              <a:rPr lang="es-ES" sz="2700" dirty="0">
                <a:latin typeface="Comic Sans MS" panose="030F0702030302020204" pitchFamily="66" charset="0"/>
              </a:rPr>
              <a:t> V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generator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of F (and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</a:rPr>
              <a:t>also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expressed</a:t>
            </a:r>
            <a:r>
              <a:rPr lang="es-ES" sz="2700" dirty="0">
                <a:latin typeface="Comic Sans MS" panose="030F0702030302020204" pitchFamily="66" charset="0"/>
              </a:rPr>
              <a:t> in V).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A54EF5-3EED-37D9-CC05-3D87ED3E66CC}"/>
              </a:ext>
            </a:extLst>
          </p:cNvPr>
          <p:cNvSpPr txBox="1"/>
          <p:nvPr/>
        </p:nvSpPr>
        <p:spPr>
          <a:xfrm>
            <a:off x="405432" y="4795126"/>
            <a:ext cx="110983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consider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real vector </a:t>
            </a:r>
            <a:r>
              <a:rPr lang="es-ES" sz="2700" dirty="0" err="1">
                <a:latin typeface="Comic Sans MS" panose="030F0702030302020204" pitchFamily="66" charset="0"/>
              </a:rPr>
              <a:t>space</a:t>
            </a:r>
            <a:r>
              <a:rPr lang="es-ES" sz="2700" dirty="0">
                <a:latin typeface="Comic Sans MS" panose="030F0702030302020204" pitchFamily="66" charset="0"/>
              </a:rPr>
              <a:t> 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= 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[x]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latin typeface="Comic Sans MS" panose="030F0702030302020204" pitchFamily="66" charset="0"/>
              </a:rPr>
              <a:t>polynomials</a:t>
            </a:r>
            <a:r>
              <a:rPr lang="es-ES" sz="2700" i="1" dirty="0">
                <a:latin typeface="Comic Sans MS" panose="030F0702030302020204" pitchFamily="66" charset="0"/>
              </a:rPr>
              <a:t> in x of </a:t>
            </a:r>
            <a:r>
              <a:rPr lang="es-ES" sz="2700" i="1" dirty="0" err="1">
                <a:latin typeface="Comic Sans MS" panose="030F0702030302020204" pitchFamily="66" charset="0"/>
              </a:rPr>
              <a:t>degree</a:t>
            </a:r>
            <a:r>
              <a:rPr lang="es-ES" sz="2700" i="1" dirty="0">
                <a:latin typeface="Comic Sans MS" panose="030F0702030302020204" pitchFamily="66" charset="0"/>
              </a:rPr>
              <a:t> at </a:t>
            </a:r>
            <a:r>
              <a:rPr lang="es-ES" sz="2700" i="1" dirty="0" err="1">
                <a:latin typeface="Comic Sans MS" panose="030F0702030302020204" pitchFamily="66" charset="0"/>
              </a:rPr>
              <a:t>most</a:t>
            </a:r>
            <a:r>
              <a:rPr lang="es-ES" sz="2700" i="1" dirty="0">
                <a:latin typeface="Comic Sans MS" panose="030F0702030302020204" pitchFamily="66" charset="0"/>
              </a:rPr>
              <a:t> 2, </a:t>
            </a:r>
            <a:r>
              <a:rPr lang="es-ES" sz="2700" i="1" dirty="0" err="1">
                <a:latin typeface="Comic Sans MS" panose="030F0702030302020204" pitchFamily="66" charset="0"/>
              </a:rPr>
              <a:t>with</a:t>
            </a:r>
            <a:r>
              <a:rPr lang="es-ES" sz="2700" i="1" dirty="0">
                <a:latin typeface="Comic Sans MS" panose="030F0702030302020204" pitchFamily="66" charset="0"/>
              </a:rPr>
              <a:t> real </a:t>
            </a:r>
            <a:r>
              <a:rPr lang="es-ES" sz="2700" i="1" dirty="0" err="1">
                <a:latin typeface="Comic Sans MS" panose="030F0702030302020204" pitchFamily="66" charset="0"/>
              </a:rPr>
              <a:t>coefficients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and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subspace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F = &lt;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3+2x+x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-1+4x+2x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-5+6x+3x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&gt;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143FBC7C-28FB-0E8F-05E1-288170662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basis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implicit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r>
              <a:rPr lang="es-ES" i="1" dirty="0">
                <a:solidFill>
                  <a:srgbClr val="7030A0"/>
                </a:solidFill>
              </a:rPr>
              <a:t> of a </a:t>
            </a:r>
            <a:r>
              <a:rPr lang="es-ES" i="1" dirty="0" err="1">
                <a:solidFill>
                  <a:srgbClr val="7030A0"/>
                </a:solidFill>
              </a:rPr>
              <a:t>subspace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890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0B280CA-32E6-EC99-0C85-60CAEFA5B177}"/>
              </a:ext>
            </a:extLst>
          </p:cNvPr>
          <p:cNvSpPr txBox="1"/>
          <p:nvPr/>
        </p:nvSpPr>
        <p:spPr>
          <a:xfrm>
            <a:off x="546845" y="1108030"/>
            <a:ext cx="1109831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Calling</a:t>
            </a:r>
            <a:r>
              <a:rPr lang="es-ES" sz="2700" dirty="0">
                <a:latin typeface="Comic Sans MS" panose="030F0702030302020204" pitchFamily="66" charset="0"/>
              </a:rPr>
              <a:t> V = { 1, x, x</a:t>
            </a:r>
            <a:r>
              <a:rPr lang="es-ES" sz="2700" baseline="30000" dirty="0">
                <a:latin typeface="Comic Sans MS" panose="030F0702030302020204" pitchFamily="66" charset="0"/>
              </a:rPr>
              <a:t>2 </a:t>
            </a:r>
            <a:r>
              <a:rPr lang="es-ES" sz="2700" dirty="0">
                <a:latin typeface="Comic Sans MS" panose="030F0702030302020204" pitchFamily="66" charset="0"/>
              </a:rPr>
              <a:t>}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canonical </a:t>
            </a:r>
            <a:r>
              <a:rPr lang="es-ES" sz="2700" dirty="0" err="1">
                <a:latin typeface="Comic Sans MS" panose="030F0702030302020204" pitchFamily="66" charset="0"/>
              </a:rPr>
              <a:t>basis</a:t>
            </a:r>
            <a:r>
              <a:rPr lang="es-ES" sz="2700" dirty="0">
                <a:latin typeface="Comic Sans MS" panose="030F0702030302020204" pitchFamily="66" charset="0"/>
              </a:rPr>
              <a:t> of 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[x] :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     F = &lt;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3+2x+x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-1+4x+2x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-5+6x+3x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&gt; =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= &lt;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(3,2,1)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(-1,4,2)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(-5,6,3)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&gt; 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9411AFE-04E1-77A2-594B-B7D91D90F433}"/>
              </a:ext>
            </a:extLst>
          </p:cNvPr>
          <p:cNvSpPr txBox="1"/>
          <p:nvPr/>
        </p:nvSpPr>
        <p:spPr>
          <a:xfrm>
            <a:off x="2996363" y="3863853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C4DC161A-16C7-4F0E-BF0F-0B520C70E3AA}"/>
              </a:ext>
            </a:extLst>
          </p:cNvPr>
          <p:cNvCxnSpPr>
            <a:cxnSpLocks/>
          </p:cNvCxnSpPr>
          <p:nvPr/>
        </p:nvCxnSpPr>
        <p:spPr>
          <a:xfrm>
            <a:off x="2996363" y="429024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9633DC8F-9EE5-F7C2-58E2-133DBB023D9E}"/>
              </a:ext>
            </a:extLst>
          </p:cNvPr>
          <p:cNvSpPr/>
          <p:nvPr/>
        </p:nvSpPr>
        <p:spPr>
          <a:xfrm>
            <a:off x="1688814" y="3714509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343B6965-812D-0491-4F58-D810B68951FD}"/>
              </a:ext>
            </a:extLst>
          </p:cNvPr>
          <p:cNvSpPr/>
          <p:nvPr/>
        </p:nvSpPr>
        <p:spPr>
          <a:xfrm>
            <a:off x="2874448" y="3744847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A8B465A-5218-97E5-93AE-01F489962F4B}"/>
              </a:ext>
            </a:extLst>
          </p:cNvPr>
          <p:cNvSpPr txBox="1"/>
          <p:nvPr/>
        </p:nvSpPr>
        <p:spPr>
          <a:xfrm>
            <a:off x="847906" y="3998299"/>
            <a:ext cx="853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62FC731-08CB-A900-D31B-9AD445FFF801}"/>
              </a:ext>
            </a:extLst>
          </p:cNvPr>
          <p:cNvSpPr txBox="1"/>
          <p:nvPr/>
        </p:nvSpPr>
        <p:spPr>
          <a:xfrm>
            <a:off x="1585620" y="366257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3  2  1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-1  4  2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-5  6  3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3F50E580-17DE-8332-2E1C-338D2FC88776}"/>
              </a:ext>
            </a:extLst>
          </p:cNvPr>
          <p:cNvSpPr/>
          <p:nvPr/>
        </p:nvSpPr>
        <p:spPr>
          <a:xfrm>
            <a:off x="3930007" y="371450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errar corchete 13">
            <a:extLst>
              <a:ext uri="{FF2B5EF4-FFF2-40B4-BE49-F238E27FC236}">
                <a16:creationId xmlns:a16="http://schemas.microsoft.com/office/drawing/2014/main" id="{AEFE1FCC-76C0-8861-9074-865F122F0739}"/>
              </a:ext>
            </a:extLst>
          </p:cNvPr>
          <p:cNvSpPr/>
          <p:nvPr/>
        </p:nvSpPr>
        <p:spPr>
          <a:xfrm>
            <a:off x="5201795" y="371963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3A3C23-2D77-8BE1-0D9D-C2B3AEB98038}"/>
              </a:ext>
            </a:extLst>
          </p:cNvPr>
          <p:cNvSpPr txBox="1"/>
          <p:nvPr/>
        </p:nvSpPr>
        <p:spPr>
          <a:xfrm>
            <a:off x="5394013" y="386768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982D00F-1F7A-F6E6-7D10-335A7F573EE2}"/>
              </a:ext>
            </a:extLst>
          </p:cNvPr>
          <p:cNvCxnSpPr>
            <a:cxnSpLocks/>
          </p:cNvCxnSpPr>
          <p:nvPr/>
        </p:nvCxnSpPr>
        <p:spPr>
          <a:xfrm>
            <a:off x="5409369" y="42677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88A5A95-55FA-C3A4-1A8A-849C9236FD67}"/>
              </a:ext>
            </a:extLst>
          </p:cNvPr>
          <p:cNvSpPr txBox="1"/>
          <p:nvPr/>
        </p:nvSpPr>
        <p:spPr>
          <a:xfrm>
            <a:off x="6315287" y="386768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+5r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53516D4D-C9D4-601C-4633-1B87C8479C15}"/>
              </a:ext>
            </a:extLst>
          </p:cNvPr>
          <p:cNvCxnSpPr>
            <a:cxnSpLocks/>
          </p:cNvCxnSpPr>
          <p:nvPr/>
        </p:nvCxnSpPr>
        <p:spPr>
          <a:xfrm>
            <a:off x="6353982" y="42677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BC06FF3C-7D1F-6BE3-433F-C11C65B0C58C}"/>
              </a:ext>
            </a:extLst>
          </p:cNvPr>
          <p:cNvSpPr/>
          <p:nvPr/>
        </p:nvSpPr>
        <p:spPr>
          <a:xfrm>
            <a:off x="7230187" y="359069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2170D90-BCCA-049E-43BB-5BF6F2203E7B}"/>
              </a:ext>
            </a:extLst>
          </p:cNvPr>
          <p:cNvSpPr txBox="1"/>
          <p:nvPr/>
        </p:nvSpPr>
        <p:spPr>
          <a:xfrm>
            <a:off x="7115216" y="35856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1  10  5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0  14  7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0  56 28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F2FA8356-73ED-699D-9537-983CE1E10124}"/>
              </a:ext>
            </a:extLst>
          </p:cNvPr>
          <p:cNvSpPr/>
          <p:nvPr/>
        </p:nvSpPr>
        <p:spPr>
          <a:xfrm>
            <a:off x="8539080" y="364865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277E50A8-1026-7573-8275-4A04AD899642}"/>
              </a:ext>
            </a:extLst>
          </p:cNvPr>
          <p:cNvCxnSpPr>
            <a:cxnSpLocks/>
          </p:cNvCxnSpPr>
          <p:nvPr/>
        </p:nvCxnSpPr>
        <p:spPr>
          <a:xfrm>
            <a:off x="8760139" y="424153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4022562-D139-0BAA-97F6-D3BB4D28BF1D}"/>
              </a:ext>
            </a:extLst>
          </p:cNvPr>
          <p:cNvSpPr txBox="1"/>
          <p:nvPr/>
        </p:nvSpPr>
        <p:spPr>
          <a:xfrm>
            <a:off x="8715841" y="384142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63CDE11B-B97C-2277-5662-3D058350E729}"/>
              </a:ext>
            </a:extLst>
          </p:cNvPr>
          <p:cNvSpPr/>
          <p:nvPr/>
        </p:nvSpPr>
        <p:spPr>
          <a:xfrm>
            <a:off x="9632622" y="3646137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errar corchete 25">
            <a:extLst>
              <a:ext uri="{FF2B5EF4-FFF2-40B4-BE49-F238E27FC236}">
                <a16:creationId xmlns:a16="http://schemas.microsoft.com/office/drawing/2014/main" id="{9C490A6A-2CD7-8033-3F43-0805DA823A3C}"/>
              </a:ext>
            </a:extLst>
          </p:cNvPr>
          <p:cNvSpPr/>
          <p:nvPr/>
        </p:nvSpPr>
        <p:spPr>
          <a:xfrm>
            <a:off x="10923320" y="365264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lecha: hacia arriba 26">
            <a:extLst>
              <a:ext uri="{FF2B5EF4-FFF2-40B4-BE49-F238E27FC236}">
                <a16:creationId xmlns:a16="http://schemas.microsoft.com/office/drawing/2014/main" id="{75A10BD3-09B4-C431-86BC-7471DBFA767A}"/>
              </a:ext>
            </a:extLst>
          </p:cNvPr>
          <p:cNvSpPr/>
          <p:nvPr/>
        </p:nvSpPr>
        <p:spPr>
          <a:xfrm>
            <a:off x="10122971" y="4824245"/>
            <a:ext cx="484632" cy="279975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CA42998-9BCA-55D5-0EED-E90791DBF6CB}"/>
              </a:ext>
            </a:extLst>
          </p:cNvPr>
          <p:cNvSpPr txBox="1"/>
          <p:nvPr/>
        </p:nvSpPr>
        <p:spPr>
          <a:xfrm>
            <a:off x="3829476" y="371450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1  10  5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-1  4   2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-5  6   3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D8CCFACE-6955-49C6-B30B-873DC418A705}"/>
              </a:ext>
            </a:extLst>
          </p:cNvPr>
          <p:cNvSpPr txBox="1"/>
          <p:nvPr/>
        </p:nvSpPr>
        <p:spPr>
          <a:xfrm>
            <a:off x="9513528" y="36361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1  10  5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0  14  7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0   0   0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4A46D027-C3B0-2C6A-6AFE-7125EB5D156F}"/>
              </a:ext>
            </a:extLst>
          </p:cNvPr>
          <p:cNvSpPr txBox="1"/>
          <p:nvPr/>
        </p:nvSpPr>
        <p:spPr>
          <a:xfrm>
            <a:off x="9863500" y="5245496"/>
            <a:ext cx="135966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6F647418-B08E-10FC-63F9-550BDC5365FC}"/>
              </a:ext>
            </a:extLst>
          </p:cNvPr>
          <p:cNvSpPr/>
          <p:nvPr/>
        </p:nvSpPr>
        <p:spPr>
          <a:xfrm>
            <a:off x="8777901" y="5295185"/>
            <a:ext cx="978408" cy="484632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7D08752-28C1-DAEC-09F6-AF1948C94DB8}"/>
              </a:ext>
            </a:extLst>
          </p:cNvPr>
          <p:cNvSpPr txBox="1"/>
          <p:nvPr/>
        </p:nvSpPr>
        <p:spPr>
          <a:xfrm>
            <a:off x="2363260" y="5088630"/>
            <a:ext cx="607730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Basis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of F :    { (1,10,5)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(0,14,7)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} =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567F43C-FB62-28B7-38A4-0389AC0107E4}"/>
              </a:ext>
            </a:extLst>
          </p:cNvPr>
          <p:cNvSpPr txBox="1"/>
          <p:nvPr/>
        </p:nvSpPr>
        <p:spPr>
          <a:xfrm>
            <a:off x="4254439" y="5629589"/>
            <a:ext cx="414728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= { 1+10x+5x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14x+7x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}</a:t>
            </a:r>
          </a:p>
        </p:txBody>
      </p:sp>
      <p:sp>
        <p:nvSpPr>
          <p:cNvPr id="34" name="Marcador de contenido 3">
            <a:extLst>
              <a:ext uri="{FF2B5EF4-FFF2-40B4-BE49-F238E27FC236}">
                <a16:creationId xmlns:a16="http://schemas.microsoft.com/office/drawing/2014/main" id="{D9C5690B-15C4-DA53-0303-F208D3CB8AB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6447" y="3035108"/>
            <a:ext cx="10515600" cy="466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Proceeding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425FEA9D-0A96-5E82-7ACE-CCEFC9109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basis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implicit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r>
              <a:rPr lang="es-ES" i="1" dirty="0">
                <a:solidFill>
                  <a:srgbClr val="7030A0"/>
                </a:solidFill>
              </a:rPr>
              <a:t> of a </a:t>
            </a:r>
            <a:r>
              <a:rPr lang="es-ES" i="1" dirty="0" err="1">
                <a:solidFill>
                  <a:srgbClr val="7030A0"/>
                </a:solidFill>
              </a:rPr>
              <a:t>subspace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34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/>
      <p:bldP spid="11" grpId="0"/>
      <p:bldP spid="13" grpId="0" animBg="1"/>
      <p:bldP spid="14" grpId="0" animBg="1"/>
      <p:bldP spid="15" grpId="0"/>
      <p:bldP spid="17" grpId="0"/>
      <p:bldP spid="19" grpId="0" animBg="1"/>
      <p:bldP spid="20" grpId="0"/>
      <p:bldP spid="21" grpId="0" animBg="1"/>
      <p:bldP spid="23" grpId="0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 animBg="1"/>
      <p:bldP spid="32" grpId="0"/>
      <p:bldP spid="33" grpId="0"/>
      <p:bldP spid="3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90301B1-F042-9781-90EB-80E321692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basis</a:t>
            </a:r>
            <a:r>
              <a:rPr lang="es-ES" i="1" dirty="0">
                <a:solidFill>
                  <a:srgbClr val="7030A0"/>
                </a:solidFill>
              </a:rPr>
              <a:t> and </a:t>
            </a:r>
            <a:r>
              <a:rPr lang="es-ES" i="1" dirty="0" err="1">
                <a:solidFill>
                  <a:srgbClr val="7030A0"/>
                </a:solidFill>
              </a:rPr>
              <a:t>implicit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equations</a:t>
            </a:r>
            <a:r>
              <a:rPr lang="es-ES" i="1" dirty="0">
                <a:solidFill>
                  <a:srgbClr val="7030A0"/>
                </a:solidFill>
              </a:rPr>
              <a:t> of a </a:t>
            </a:r>
            <a:r>
              <a:rPr lang="es-ES" i="1" dirty="0" err="1">
                <a:solidFill>
                  <a:srgbClr val="7030A0"/>
                </a:solidFill>
              </a:rPr>
              <a:t>subspace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983FAC1-7183-132C-A2EE-5535898D8623}"/>
              </a:ext>
            </a:extLst>
          </p:cNvPr>
          <p:cNvSpPr txBox="1"/>
          <p:nvPr/>
        </p:nvSpPr>
        <p:spPr>
          <a:xfrm>
            <a:off x="279240" y="1190925"/>
            <a:ext cx="11029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implicit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equations</a:t>
            </a:r>
            <a:r>
              <a:rPr lang="es-ES" sz="2700" dirty="0">
                <a:latin typeface="Comic Sans MS" panose="030F0702030302020204" pitchFamily="66" charset="0"/>
              </a:rPr>
              <a:t> (in </a:t>
            </a:r>
            <a:r>
              <a:rPr lang="es-ES" sz="2700" dirty="0" err="1">
                <a:latin typeface="Comic Sans MS" panose="030F0702030302020204" pitchFamily="66" charset="0"/>
              </a:rPr>
              <a:t>basis</a:t>
            </a:r>
            <a:r>
              <a:rPr lang="es-ES" sz="2700" dirty="0">
                <a:latin typeface="Comic Sans MS" panose="030F0702030302020204" pitchFamily="66" charset="0"/>
              </a:rPr>
              <a:t> V):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27FA01C-EBD7-A431-1786-D00F14FBBCED}"/>
              </a:ext>
            </a:extLst>
          </p:cNvPr>
          <p:cNvSpPr txBox="1"/>
          <p:nvPr/>
        </p:nvSpPr>
        <p:spPr>
          <a:xfrm>
            <a:off x="207672" y="2114256"/>
            <a:ext cx="971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A899522-DEF1-680A-A2E7-BB51B088EFC3}"/>
              </a:ext>
            </a:extLst>
          </p:cNvPr>
          <p:cNvSpPr txBox="1"/>
          <p:nvPr/>
        </p:nvSpPr>
        <p:spPr>
          <a:xfrm>
            <a:off x="1067824" y="176376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1   10  5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0   14  7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a    b   c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96A683B5-7599-8378-F6BB-77B79C8B8F6B}"/>
              </a:ext>
            </a:extLst>
          </p:cNvPr>
          <p:cNvSpPr/>
          <p:nvPr/>
        </p:nvSpPr>
        <p:spPr>
          <a:xfrm>
            <a:off x="1157014" y="1794905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B316C9CB-FC03-0554-C6A5-7090EB5C7D9C}"/>
              </a:ext>
            </a:extLst>
          </p:cNvPr>
          <p:cNvSpPr/>
          <p:nvPr/>
        </p:nvSpPr>
        <p:spPr>
          <a:xfrm>
            <a:off x="2606609" y="1794905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F85B3883-1E21-4C4D-6BE9-B12BAEF34D1E}"/>
              </a:ext>
            </a:extLst>
          </p:cNvPr>
          <p:cNvCxnSpPr>
            <a:cxnSpLocks/>
          </p:cNvCxnSpPr>
          <p:nvPr/>
        </p:nvCxnSpPr>
        <p:spPr>
          <a:xfrm>
            <a:off x="2819513" y="239451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6114D8F-B683-5135-A8C9-B68105B54090}"/>
              </a:ext>
            </a:extLst>
          </p:cNvPr>
          <p:cNvSpPr txBox="1"/>
          <p:nvPr/>
        </p:nvSpPr>
        <p:spPr>
          <a:xfrm>
            <a:off x="2742277" y="194558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 a 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316925E7-CADE-E04D-A286-66BA772A4EDD}"/>
              </a:ext>
            </a:extLst>
          </p:cNvPr>
          <p:cNvSpPr/>
          <p:nvPr/>
        </p:nvSpPr>
        <p:spPr>
          <a:xfrm>
            <a:off x="3763794" y="184911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9E814C2-74DB-D2FD-0039-1BDC841D2015}"/>
              </a:ext>
            </a:extLst>
          </p:cNvPr>
          <p:cNvSpPr/>
          <p:nvPr/>
        </p:nvSpPr>
        <p:spPr>
          <a:xfrm>
            <a:off x="6154276" y="190833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D809AAF-CCF8-3134-FB1E-F57943CB0437}"/>
              </a:ext>
            </a:extLst>
          </p:cNvPr>
          <p:cNvSpPr txBox="1"/>
          <p:nvPr/>
        </p:nvSpPr>
        <p:spPr>
          <a:xfrm>
            <a:off x="6225059" y="1926922"/>
            <a:ext cx="2630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– ((-10a+b)/14) 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869FC67-B6E7-0824-1D3D-2A84A2339A0E}"/>
              </a:ext>
            </a:extLst>
          </p:cNvPr>
          <p:cNvCxnSpPr>
            <a:cxnSpLocks/>
          </p:cNvCxnSpPr>
          <p:nvPr/>
        </p:nvCxnSpPr>
        <p:spPr>
          <a:xfrm>
            <a:off x="6381135" y="2375866"/>
            <a:ext cx="229091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78D9A361-F700-D980-8C03-29BB11478269}"/>
              </a:ext>
            </a:extLst>
          </p:cNvPr>
          <p:cNvSpPr/>
          <p:nvPr/>
        </p:nvSpPr>
        <p:spPr>
          <a:xfrm>
            <a:off x="8761188" y="189547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DE23EA9-1619-3831-8719-405162C9C064}"/>
              </a:ext>
            </a:extLst>
          </p:cNvPr>
          <p:cNvSpPr/>
          <p:nvPr/>
        </p:nvSpPr>
        <p:spPr>
          <a:xfrm>
            <a:off x="11006935" y="192372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4F0C761-44A0-64C1-BEE3-F6A3B290DEC4}"/>
              </a:ext>
            </a:extLst>
          </p:cNvPr>
          <p:cNvSpPr txBox="1"/>
          <p:nvPr/>
        </p:nvSpPr>
        <p:spPr>
          <a:xfrm>
            <a:off x="11042326" y="2179266"/>
            <a:ext cx="1143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A68AEFA-CE4C-ADA6-2092-0D7804CB2A35}"/>
              </a:ext>
            </a:extLst>
          </p:cNvPr>
          <p:cNvSpPr txBox="1"/>
          <p:nvPr/>
        </p:nvSpPr>
        <p:spPr>
          <a:xfrm>
            <a:off x="786195" y="3312559"/>
            <a:ext cx="99561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Implicit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equation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of F (in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basis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V) :  {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-(b/2)+c=0  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    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2" name="Flecha: doblada hacia arriba 21">
            <a:extLst>
              <a:ext uri="{FF2B5EF4-FFF2-40B4-BE49-F238E27FC236}">
                <a16:creationId xmlns:a16="http://schemas.microsoft.com/office/drawing/2014/main" id="{91631A13-6479-909C-3D26-4AEA8D20DD57}"/>
              </a:ext>
            </a:extLst>
          </p:cNvPr>
          <p:cNvSpPr/>
          <p:nvPr/>
        </p:nvSpPr>
        <p:spPr>
          <a:xfrm rot="16200000" flipH="1">
            <a:off x="9862057" y="1963455"/>
            <a:ext cx="1040543" cy="2692967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72F9469-5D6A-D705-6F5E-F7D7455421DC}"/>
              </a:ext>
            </a:extLst>
          </p:cNvPr>
          <p:cNvSpPr txBox="1"/>
          <p:nvPr/>
        </p:nvSpPr>
        <p:spPr>
          <a:xfrm>
            <a:off x="3750826" y="1822885"/>
            <a:ext cx="2772990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1     10         5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0     14         7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0 -10a+b  -5a+c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795B593-F4FF-BBBC-E9E0-1ECBC071A9A6}"/>
              </a:ext>
            </a:extLst>
          </p:cNvPr>
          <p:cNvSpPr txBox="1"/>
          <p:nvPr/>
        </p:nvSpPr>
        <p:spPr>
          <a:xfrm>
            <a:off x="8632815" y="1887762"/>
            <a:ext cx="2772990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1  10      5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0  14      7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 0  -(b/2)+c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E1A2042-D7DA-BF35-84FC-DD2C225BA3C8}"/>
              </a:ext>
            </a:extLst>
          </p:cNvPr>
          <p:cNvSpPr txBox="1"/>
          <p:nvPr/>
        </p:nvSpPr>
        <p:spPr>
          <a:xfrm>
            <a:off x="355404" y="4127176"/>
            <a:ext cx="10651531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that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-b+2c=0 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</a:rPr>
              <a:t>that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condition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must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satisfy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each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                                 (</a:t>
            </a:r>
            <a:r>
              <a:rPr lang="es-ES" sz="2800" dirty="0" err="1">
                <a:latin typeface="Comic Sans MS" panose="030F0702030302020204" pitchFamily="66" charset="0"/>
              </a:rPr>
              <a:t>a,b,c</a:t>
            </a:r>
            <a:r>
              <a:rPr lang="es-ES" sz="2800" dirty="0">
                <a:latin typeface="Comic Sans MS" panose="030F0702030302020204" pitchFamily="66" charset="0"/>
              </a:rPr>
              <a:t>)</a:t>
            </a:r>
            <a:r>
              <a:rPr lang="es-ES" sz="2800" baseline="-25000" dirty="0">
                <a:latin typeface="Comic Sans MS" panose="030F0702030302020204" pitchFamily="66" charset="0"/>
              </a:rPr>
              <a:t>V</a:t>
            </a:r>
            <a:r>
              <a:rPr lang="es-ES" sz="2800" dirty="0">
                <a:latin typeface="Comic Sans MS" panose="030F0702030302020204" pitchFamily="66" charset="0"/>
              </a:rPr>
              <a:t> = a + </a:t>
            </a:r>
            <a:r>
              <a:rPr lang="es-ES" sz="2800" dirty="0" err="1">
                <a:latin typeface="Comic Sans MS" panose="030F0702030302020204" pitchFamily="66" charset="0"/>
              </a:rPr>
              <a:t>bx</a:t>
            </a:r>
            <a:r>
              <a:rPr lang="es-ES" sz="2800" dirty="0">
                <a:latin typeface="Comic Sans MS" panose="030F0702030302020204" pitchFamily="66" charset="0"/>
              </a:rPr>
              <a:t> + cx</a:t>
            </a:r>
            <a:r>
              <a:rPr lang="es-ES" sz="2800" baseline="30000" dirty="0">
                <a:latin typeface="Comic Sans MS" panose="030F0702030302020204" pitchFamily="66" charset="0"/>
              </a:rPr>
              <a:t>2</a:t>
            </a:r>
          </a:p>
          <a:p>
            <a:endParaRPr lang="es-ES" sz="2800" baseline="30000" dirty="0">
              <a:latin typeface="Comic Sans MS" panose="030F0702030302020204" pitchFamily="66" charset="0"/>
            </a:endParaRPr>
          </a:p>
          <a:p>
            <a:r>
              <a:rPr lang="es-ES" sz="2800" dirty="0" err="1">
                <a:latin typeface="Comic Sans MS" panose="030F0702030302020204" pitchFamily="66" charset="0"/>
              </a:rPr>
              <a:t>that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belongs</a:t>
            </a:r>
            <a:r>
              <a:rPr lang="es-ES" sz="2800" dirty="0">
                <a:latin typeface="Comic Sans MS" panose="030F0702030302020204" pitchFamily="66" charset="0"/>
              </a:rPr>
              <a:t> to </a:t>
            </a:r>
            <a:r>
              <a:rPr lang="es-ES" sz="2800" dirty="0" err="1">
                <a:latin typeface="Comic Sans MS" panose="030F0702030302020204" pitchFamily="66" charset="0"/>
              </a:rPr>
              <a:t>the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subspace</a:t>
            </a:r>
            <a:r>
              <a:rPr lang="es-ES" sz="2800" dirty="0">
                <a:latin typeface="Comic Sans MS" panose="030F0702030302020204" pitchFamily="66" charset="0"/>
              </a:rPr>
              <a:t> F.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66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6D05-72C9-A937-4458-39154266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E2F32-CFBA-E8BC-2DA1-5E62E956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38" y="576738"/>
            <a:ext cx="11402963" cy="2604217"/>
          </a:xfrm>
        </p:spPr>
        <p:txBody>
          <a:bodyPr>
            <a:normAutofit/>
          </a:bodyPr>
          <a:lstStyle/>
          <a:p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vector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R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</a:t>
            </a:r>
            <a:b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please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choose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correct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12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F04050C-0F17-B6AB-7E82-349692EFA0C5}"/>
              </a:ext>
            </a:extLst>
          </p:cNvPr>
          <p:cNvSpPr txBox="1">
            <a:spLocks/>
          </p:cNvSpPr>
          <p:nvPr/>
        </p:nvSpPr>
        <p:spPr>
          <a:xfrm>
            <a:off x="1986116" y="2810626"/>
            <a:ext cx="3297600" cy="18396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" name="CuadroTexto 8">
            <a:hlinkClick r:id="rId2" action="ppaction://hlinksldjump"/>
            <a:extLst>
              <a:ext uri="{FF2B5EF4-FFF2-40B4-BE49-F238E27FC236}">
                <a16:creationId xmlns:a16="http://schemas.microsoft.com/office/drawing/2014/main" id="{5ACA3D18-8FA8-7F14-68A6-A4B45C312597}"/>
              </a:ext>
            </a:extLst>
          </p:cNvPr>
          <p:cNvSpPr txBox="1"/>
          <p:nvPr/>
        </p:nvSpPr>
        <p:spPr>
          <a:xfrm>
            <a:off x="1986116" y="2997205"/>
            <a:ext cx="3693289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There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a basis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F that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consists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     2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vectors</a:t>
            </a:r>
            <a:endParaRPr lang="es-ES" sz="27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63B9042-762D-A20D-FAAE-66F80F854020}"/>
              </a:ext>
            </a:extLst>
          </p:cNvPr>
          <p:cNvSpPr txBox="1">
            <a:spLocks/>
          </p:cNvSpPr>
          <p:nvPr/>
        </p:nvSpPr>
        <p:spPr>
          <a:xfrm>
            <a:off x="6507602" y="2831776"/>
            <a:ext cx="3297600" cy="18396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0F3EA96-FBF5-74F7-687B-5D16C575295F}"/>
              </a:ext>
            </a:extLst>
          </p:cNvPr>
          <p:cNvSpPr txBox="1">
            <a:spLocks/>
          </p:cNvSpPr>
          <p:nvPr/>
        </p:nvSpPr>
        <p:spPr>
          <a:xfrm>
            <a:off x="1986116" y="4824301"/>
            <a:ext cx="3297600" cy="184076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CuadroTexto 24">
            <a:hlinkClick r:id="rId2" action="ppaction://hlinksldjump"/>
            <a:extLst>
              <a:ext uri="{FF2B5EF4-FFF2-40B4-BE49-F238E27FC236}">
                <a16:creationId xmlns:a16="http://schemas.microsoft.com/office/drawing/2014/main" id="{4F9CB58A-BED3-28D3-7EC3-86E1E32E4783}"/>
              </a:ext>
            </a:extLst>
          </p:cNvPr>
          <p:cNvSpPr txBox="1"/>
          <p:nvPr/>
        </p:nvSpPr>
        <p:spPr>
          <a:xfrm>
            <a:off x="2222728" y="4826509"/>
            <a:ext cx="345667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  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implicit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equations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of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F are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6x-2y-5t=0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4x-5y+2z-t=0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F3E591D-2F0D-901A-872B-4D78B261BDFC}"/>
              </a:ext>
            </a:extLst>
          </p:cNvPr>
          <p:cNvSpPr txBox="1">
            <a:spLocks/>
          </p:cNvSpPr>
          <p:nvPr/>
        </p:nvSpPr>
        <p:spPr>
          <a:xfrm>
            <a:off x="6512596" y="4824301"/>
            <a:ext cx="3297600" cy="18396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15BB7172-D178-89DD-6BB2-19EFAE3EC77B}"/>
              </a:ext>
            </a:extLst>
          </p:cNvPr>
          <p:cNvSpPr txBox="1">
            <a:spLocks/>
          </p:cNvSpPr>
          <p:nvPr/>
        </p:nvSpPr>
        <p:spPr>
          <a:xfrm>
            <a:off x="178777" y="91074"/>
            <a:ext cx="11834446" cy="793719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i="1" dirty="0">
                <a:solidFill>
                  <a:srgbClr val="FFFF00"/>
                </a:solidFill>
              </a:rPr>
              <a:t>Just to test </a:t>
            </a:r>
            <a:r>
              <a:rPr lang="es-ES" i="1" dirty="0" err="1">
                <a:solidFill>
                  <a:srgbClr val="FFFF00"/>
                </a:solidFill>
              </a:rPr>
              <a:t>yourself</a:t>
            </a:r>
            <a:r>
              <a:rPr lang="es-ES" i="1" dirty="0">
                <a:solidFill>
                  <a:srgbClr val="FFFF00"/>
                </a:solidFill>
              </a:rPr>
              <a:t> a </a:t>
            </a:r>
            <a:r>
              <a:rPr lang="es-ES" i="1" dirty="0" err="1">
                <a:solidFill>
                  <a:srgbClr val="FFFF00"/>
                </a:solidFill>
              </a:rPr>
              <a:t>little</a:t>
            </a:r>
            <a:r>
              <a:rPr lang="es-ES" i="1" dirty="0">
                <a:solidFill>
                  <a:srgbClr val="FFFF00"/>
                </a:solidFill>
              </a:rPr>
              <a:t> bit …</a:t>
            </a:r>
          </a:p>
        </p:txBody>
      </p:sp>
      <p:sp>
        <p:nvSpPr>
          <p:cNvPr id="10" name="CuadroTexto 9">
            <a:hlinkClick r:id="rId2" action="ppaction://hlinksldjump"/>
            <a:extLst>
              <a:ext uri="{FF2B5EF4-FFF2-40B4-BE49-F238E27FC236}">
                <a16:creationId xmlns:a16="http://schemas.microsoft.com/office/drawing/2014/main" id="{CC00B115-19F3-24B7-AC20-5D378F342543}"/>
              </a:ext>
            </a:extLst>
          </p:cNvPr>
          <p:cNvSpPr txBox="1"/>
          <p:nvPr/>
        </p:nvSpPr>
        <p:spPr>
          <a:xfrm>
            <a:off x="6507602" y="3048117"/>
            <a:ext cx="345667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There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a basis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F that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consists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     4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vectors</a:t>
            </a:r>
            <a:endParaRPr lang="es-ES" sz="27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637B619-7AC0-F84F-3D9E-5313880BE36A}"/>
              </a:ext>
            </a:extLst>
          </p:cNvPr>
          <p:cNvSpPr txBox="1">
            <a:spLocks/>
          </p:cNvSpPr>
          <p:nvPr/>
        </p:nvSpPr>
        <p:spPr>
          <a:xfrm>
            <a:off x="1206803" y="1330515"/>
            <a:ext cx="11402963" cy="1538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F = &lt; (1,3,-2,0), (3,4,1,2), (1,-2,5,1), (5,5,4,4) &gt; </a:t>
            </a:r>
            <a:b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brir llave 13">
            <a:extLst>
              <a:ext uri="{FF2B5EF4-FFF2-40B4-BE49-F238E27FC236}">
                <a16:creationId xmlns:a16="http://schemas.microsoft.com/office/drawing/2014/main" id="{15ACEC7B-BDD2-8519-1072-95BE4B583DF1}"/>
              </a:ext>
            </a:extLst>
          </p:cNvPr>
          <p:cNvSpPr/>
          <p:nvPr/>
        </p:nvSpPr>
        <p:spPr>
          <a:xfrm>
            <a:off x="2304080" y="5591663"/>
            <a:ext cx="155448" cy="914400"/>
          </a:xfrm>
          <a:prstGeom prst="leftBrace">
            <a:avLst/>
          </a:prstGeom>
          <a:ln w="254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hlinkClick r:id="rId3" action="ppaction://hlinksldjump"/>
            <a:extLst>
              <a:ext uri="{FF2B5EF4-FFF2-40B4-BE49-F238E27FC236}">
                <a16:creationId xmlns:a16="http://schemas.microsoft.com/office/drawing/2014/main" id="{E1D95EE2-5290-E92A-7E06-F00A67E9DCCF}"/>
              </a:ext>
            </a:extLst>
          </p:cNvPr>
          <p:cNvSpPr txBox="1"/>
          <p:nvPr/>
        </p:nvSpPr>
        <p:spPr>
          <a:xfrm>
            <a:off x="6908285" y="5014496"/>
            <a:ext cx="3456677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The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implicit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equation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of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F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is</a:t>
            </a:r>
            <a:endParaRPr lang="es-ES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11x-7y-5z=0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9112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834A75-AFFC-76D0-CD30-3B8CE081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63A682-AC9B-7815-2A84-6F14A32D1F23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147B8B4A-3AB7-657E-B1EC-5FFC17C11D2E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B5C0B73-DECA-A21B-9D23-47AB09C4E3D5}"/>
              </a:ext>
            </a:extLst>
          </p:cNvPr>
          <p:cNvSpPr/>
          <p:nvPr/>
        </p:nvSpPr>
        <p:spPr>
          <a:xfrm>
            <a:off x="5981235" y="2660902"/>
            <a:ext cx="58849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43989EA1-1E8B-D01F-15C9-39D7D08DF29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2FA301E-361D-B4BC-2294-D628D800AC3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2AFC052-59C9-6154-1669-6D918843052A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ED171D0-4ECD-1299-3787-2E861F459705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continue          </a:t>
            </a:r>
          </a:p>
        </p:txBody>
      </p:sp>
      <p:sp>
        <p:nvSpPr>
          <p:cNvPr id="12" name="Flecha: hacia la izquierda 11">
            <a:hlinkClick r:id="rId2" action="ppaction://hlinksldjump"/>
            <a:extLst>
              <a:ext uri="{FF2B5EF4-FFF2-40B4-BE49-F238E27FC236}">
                <a16:creationId xmlns:a16="http://schemas.microsoft.com/office/drawing/2014/main" id="{4B66D69C-1DE6-78CE-FBC1-0C57B16FDF6C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7874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74871D-3B97-2B12-F858-18AD9CEE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A8602C-F7BC-0EF6-0512-3B567200E89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8CA3B1A-1030-3BB2-6D29-BE30DDB8D916}"/>
              </a:ext>
            </a:extLst>
          </p:cNvPr>
          <p:cNvSpPr/>
          <p:nvPr/>
        </p:nvSpPr>
        <p:spPr>
          <a:xfrm>
            <a:off x="6621434" y="1629000"/>
            <a:ext cx="4185761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check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4A0A2D4-02BA-FC52-9A5D-6FF5443EAC73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ABD83046-4262-0300-AFE4-0ED22916B99C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81BA3E7-78A5-DF61-7F3A-1A7E6A0BB59F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A6EE47D7-73C0-5611-3CB2-DFB242F1E81B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8F7D94A-0357-4AF5-6947-5DBCE43B1E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try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05FFB52-1898-D603-8C7F-2E52723B854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948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670308" y="185305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68" y="117745"/>
            <a:ext cx="9865636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SOME HELPFUL RELATED TOPICS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564" y="1571516"/>
            <a:ext cx="11268364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 err="1">
                <a:latin typeface="Comic Sans MS" panose="030F0702030302020204" pitchFamily="66" charset="0"/>
              </a:rPr>
              <a:t>Revision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the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some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following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topics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is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suggested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2420696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Gaussian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elimination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5999" y="4642276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Use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matrices to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solve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system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linear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equations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5999" y="3531486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Invertibility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square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matrices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4235" y="273829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16B58D50-E1F4-3EBA-B173-0F0CDC2A3D26}"/>
              </a:ext>
            </a:extLst>
          </p:cNvPr>
          <p:cNvSpPr txBox="1"/>
          <p:nvPr/>
        </p:nvSpPr>
        <p:spPr>
          <a:xfrm>
            <a:off x="1015999" y="5714932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Congruent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diagonalization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symmetric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real matrices </a:t>
            </a:r>
          </a:p>
        </p:txBody>
      </p:sp>
    </p:spTree>
    <p:extLst>
      <p:ext uri="{BB962C8B-B14F-4D97-AF65-F5344CB8AC3E}">
        <p14:creationId xmlns:p14="http://schemas.microsoft.com/office/powerpoint/2010/main" val="340098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B7BF501-1A1A-A4B1-9DFC-10E0FCBBA6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65804" y="1253331"/>
            <a:ext cx="11176819" cy="2709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①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Rank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with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coefficients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in K,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where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K=R –real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numbers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-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K=C –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complex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numbers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).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②</a:t>
            </a:r>
            <a:r>
              <a:rPr lang="es-ES" sz="2700" b="1" dirty="0">
                <a:solidFill>
                  <a:srgbClr val="0070C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Determinant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square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matrix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.</a:t>
            </a:r>
          </a:p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③</a:t>
            </a:r>
            <a:r>
              <a:rPr lang="es-ES" sz="2700" b="1" dirty="0">
                <a:solidFill>
                  <a:srgbClr val="0070C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Basis and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implicit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equations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subspace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a finite dimensional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 vector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space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over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K.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6998FF3-8D0C-FAF2-6FFB-2CC9CC888D33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F5C2C4D-1E5A-094C-D8AD-BDBFF48F7006}"/>
              </a:ext>
            </a:extLst>
          </p:cNvPr>
          <p:cNvSpPr txBox="1"/>
          <p:nvPr/>
        </p:nvSpPr>
        <p:spPr>
          <a:xfrm>
            <a:off x="765804" y="5801935"/>
            <a:ext cx="101489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Basic </a:t>
            </a:r>
            <a:r>
              <a:rPr lang="es-ES" sz="2700" dirty="0" err="1">
                <a:latin typeface="Comic Sans MS" panose="030F0702030302020204" pitchFamily="66" charset="0"/>
              </a:rPr>
              <a:t>concepts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assumed</a:t>
            </a:r>
            <a:r>
              <a:rPr lang="es-ES" sz="2700" dirty="0">
                <a:latin typeface="Comic Sans MS" panose="030F0702030302020204" pitchFamily="66" charset="0"/>
              </a:rPr>
              <a:t> to be </a:t>
            </a:r>
            <a:r>
              <a:rPr lang="es-ES" sz="2700" dirty="0" err="1">
                <a:latin typeface="Comic Sans MS" panose="030F0702030302020204" pitchFamily="66" charset="0"/>
              </a:rPr>
              <a:t>known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focus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operational</a:t>
            </a:r>
            <a:r>
              <a:rPr lang="es-ES" sz="2700" dirty="0">
                <a:latin typeface="Comic Sans MS" panose="030F0702030302020204" pitchFamily="66" charset="0"/>
              </a:rPr>
              <a:t> part.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94EBAB-C308-5258-1346-5AD5BEF36025}"/>
              </a:ext>
            </a:extLst>
          </p:cNvPr>
          <p:cNvSpPr txBox="1">
            <a:spLocks/>
          </p:cNvSpPr>
          <p:nvPr/>
        </p:nvSpPr>
        <p:spPr>
          <a:xfrm>
            <a:off x="765804" y="3827863"/>
            <a:ext cx="11176819" cy="2296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There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other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utilities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Gauss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elimination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deserve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to be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studied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but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will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not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be done in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document;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example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invertibility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(and inverse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matrix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)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a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square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matrix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systems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of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linear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equations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682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12CCC-ADA0-2C9D-51E7-970B1312A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0284A134-6487-5D0C-4DC4-4B8BBBE0FC22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6F92F9CD-C096-CD34-52BA-A266ECEC9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1" y="1586936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said</a:t>
            </a:r>
            <a:r>
              <a:rPr lang="es-ES" sz="2700" dirty="0">
                <a:latin typeface="Comic Sans MS" panose="030F0702030302020204" pitchFamily="66" charset="0"/>
              </a:rPr>
              <a:t> to be in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following</a:t>
            </a:r>
            <a:r>
              <a:rPr lang="es-ES" sz="2700" dirty="0">
                <a:latin typeface="Comic Sans MS" panose="030F0702030302020204" pitchFamily="66" charset="0"/>
              </a:rPr>
              <a:t> 2 </a:t>
            </a:r>
            <a:r>
              <a:rPr lang="es-ES" sz="2700" dirty="0" err="1">
                <a:latin typeface="Comic Sans MS" panose="030F0702030302020204" pitchFamily="66" charset="0"/>
              </a:rPr>
              <a:t>conditions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hold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E176E4A-9730-7631-B49F-F6FC7F5AE013}"/>
              </a:ext>
            </a:extLst>
          </p:cNvPr>
          <p:cNvSpPr txBox="1"/>
          <p:nvPr/>
        </p:nvSpPr>
        <p:spPr>
          <a:xfrm>
            <a:off x="711068" y="2935502"/>
            <a:ext cx="1104831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full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are in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bottom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last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has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condition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forgotten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C53191-43FF-DA83-9341-A01C4BBEF4F1}"/>
              </a:ext>
            </a:extLst>
          </p:cNvPr>
          <p:cNvSpPr txBox="1"/>
          <p:nvPr/>
        </p:nvSpPr>
        <p:spPr>
          <a:xfrm>
            <a:off x="628774" y="4782161"/>
            <a:ext cx="107698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each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left-most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entry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right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above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has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less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than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2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condition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forgotten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r>
              <a:rPr lang="es-ES" sz="28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800" b="1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2B8E5258-73E4-E490-4484-7EF57D0A9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4000" dirty="0">
                <a:solidFill>
                  <a:srgbClr val="7030A0"/>
                </a:solidFill>
              </a:rPr>
              <a:t>To </a:t>
            </a:r>
            <a:r>
              <a:rPr lang="es-ES" sz="4000" dirty="0" err="1">
                <a:solidFill>
                  <a:srgbClr val="7030A0"/>
                </a:solidFill>
              </a:rPr>
              <a:t>start</a:t>
            </a:r>
            <a:r>
              <a:rPr lang="es-ES" sz="4000" dirty="0">
                <a:solidFill>
                  <a:srgbClr val="7030A0"/>
                </a:solidFill>
              </a:rPr>
              <a:t> </a:t>
            </a:r>
            <a:r>
              <a:rPr lang="es-ES" sz="4000" dirty="0" err="1">
                <a:solidFill>
                  <a:srgbClr val="7030A0"/>
                </a:solidFill>
              </a:rPr>
              <a:t>with</a:t>
            </a:r>
            <a:r>
              <a:rPr lang="es-ES" sz="4000" dirty="0">
                <a:solidFill>
                  <a:srgbClr val="7030A0"/>
                </a:solidFill>
              </a:rPr>
              <a:t>:  </a:t>
            </a:r>
            <a:r>
              <a:rPr lang="es-ES" sz="4000" i="1" dirty="0" err="1">
                <a:solidFill>
                  <a:srgbClr val="7030A0"/>
                </a:solidFill>
              </a:rPr>
              <a:t>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c.e.f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r.c.e.f</a:t>
            </a:r>
            <a:r>
              <a:rPr lang="es-ES" sz="40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503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2184FA7-5C9A-70DA-21E2-2B325E0CC44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87420B40-B865-6339-22AF-2A55E38CA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696320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 err="1">
                <a:latin typeface="Comic Sans MS" panose="030F0702030302020204" pitchFamily="66" charset="0"/>
              </a:rPr>
              <a:t>given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matrix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said</a:t>
            </a:r>
            <a:r>
              <a:rPr lang="es-ES" sz="2800" dirty="0">
                <a:latin typeface="Comic Sans MS" panose="030F0702030302020204" pitchFamily="66" charset="0"/>
              </a:rPr>
              <a:t> to be in 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reduced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r.r.e.f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latin typeface="Comic Sans MS" panose="030F0702030302020204" pitchFamily="66" charset="0"/>
              </a:rPr>
              <a:t>if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the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following</a:t>
            </a:r>
            <a:r>
              <a:rPr lang="es-ES" sz="2800" dirty="0">
                <a:latin typeface="Comic Sans MS" panose="030F0702030302020204" pitchFamily="66" charset="0"/>
              </a:rPr>
              <a:t> 2 </a:t>
            </a:r>
            <a:r>
              <a:rPr lang="es-ES" sz="2800" dirty="0" err="1">
                <a:latin typeface="Comic Sans MS" panose="030F0702030302020204" pitchFamily="66" charset="0"/>
              </a:rPr>
              <a:t>conditions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hold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36B753F-EF50-8ED7-F0D6-1B8DA7AF3C48}"/>
              </a:ext>
            </a:extLst>
          </p:cNvPr>
          <p:cNvSpPr txBox="1"/>
          <p:nvPr/>
        </p:nvSpPr>
        <p:spPr>
          <a:xfrm>
            <a:off x="443798" y="4058101"/>
            <a:ext cx="1138853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each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solidFill>
                  <a:srgbClr val="E97132">
                    <a:lumMod val="50000"/>
                  </a:srgb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equal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and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column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that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contains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this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has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entries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equal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to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0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</a:p>
          <a:p>
            <a:pPr lvl="0"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has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–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it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–,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this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condition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must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be </a:t>
            </a:r>
          </a:p>
          <a:p>
            <a:pPr lvl="0"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forgotten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E4C0339-9102-BFD9-1F9E-5F8847DEAE04}"/>
              </a:ext>
            </a:extLst>
          </p:cNvPr>
          <p:cNvSpPr txBox="1"/>
          <p:nvPr/>
        </p:nvSpPr>
        <p:spPr>
          <a:xfrm>
            <a:off x="443798" y="3106442"/>
            <a:ext cx="10769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</a:t>
            </a:r>
            <a:r>
              <a:rPr lang="es-ES" sz="28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in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echelon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form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r.e.f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54E4DB1F-6FB3-09C5-0377-FACF7C4B6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4000" dirty="0">
                <a:solidFill>
                  <a:srgbClr val="7030A0"/>
                </a:solidFill>
              </a:rPr>
              <a:t>… to </a:t>
            </a:r>
            <a:r>
              <a:rPr lang="es-ES" sz="4000" dirty="0" err="1">
                <a:solidFill>
                  <a:srgbClr val="7030A0"/>
                </a:solidFill>
              </a:rPr>
              <a:t>start</a:t>
            </a:r>
            <a:r>
              <a:rPr lang="es-ES" sz="4000" dirty="0">
                <a:solidFill>
                  <a:srgbClr val="7030A0"/>
                </a:solidFill>
              </a:rPr>
              <a:t> </a:t>
            </a:r>
            <a:r>
              <a:rPr lang="es-ES" sz="4000" dirty="0" err="1">
                <a:solidFill>
                  <a:srgbClr val="7030A0"/>
                </a:solidFill>
              </a:rPr>
              <a:t>with</a:t>
            </a:r>
            <a:r>
              <a:rPr lang="es-ES" sz="4000" dirty="0">
                <a:solidFill>
                  <a:srgbClr val="7030A0"/>
                </a:solidFill>
              </a:rPr>
              <a:t>:  </a:t>
            </a:r>
            <a:r>
              <a:rPr lang="es-ES" sz="4000" i="1" dirty="0" err="1">
                <a:solidFill>
                  <a:srgbClr val="7030A0"/>
                </a:solidFill>
              </a:rPr>
              <a:t>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c.e.f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r.c.e.f</a:t>
            </a:r>
            <a:r>
              <a:rPr lang="es-ES" sz="40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139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155AC-4052-8148-EE74-ED2C31C48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62C0AB67-EDF7-18B3-F9D3-5327A9D49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503688"/>
            <a:ext cx="11765368" cy="1577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After </a:t>
            </a:r>
            <a:r>
              <a:rPr lang="es-ES" sz="2700" dirty="0" err="1">
                <a:latin typeface="Comic Sans MS" panose="030F0702030302020204" pitchFamily="66" charset="0"/>
              </a:rPr>
              <a:t>interchanging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words</a:t>
            </a:r>
            <a:r>
              <a:rPr lang="es-ES" sz="2700" dirty="0">
                <a:latin typeface="Comic Sans MS" panose="030F0702030302020204" pitchFamily="66" charset="0"/>
              </a:rPr>
              <a:t> “</a:t>
            </a:r>
            <a:r>
              <a:rPr lang="es-ES" sz="2700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” and “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” in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previous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definitions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obtain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and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reduced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r.c.e.f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49F884D7-4E89-4055-DF3E-E3BFB20CA4B2}"/>
              </a:ext>
            </a:extLst>
          </p:cNvPr>
          <p:cNvSpPr txBox="1">
            <a:spLocks/>
          </p:cNvSpPr>
          <p:nvPr/>
        </p:nvSpPr>
        <p:spPr>
          <a:xfrm>
            <a:off x="347974" y="2950811"/>
            <a:ext cx="11765368" cy="2242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Another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way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approach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to note that,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A85F33-3C28-8B3A-7176-6A0309A67DCC}"/>
              </a:ext>
            </a:extLst>
          </p:cNvPr>
          <p:cNvSpPr txBox="1"/>
          <p:nvPr/>
        </p:nvSpPr>
        <p:spPr>
          <a:xfrm>
            <a:off x="914230" y="3429000"/>
            <a:ext cx="1139575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>
                <a:latin typeface="Comic Sans MS" panose="030F0702030302020204" pitchFamily="66" charset="0"/>
              </a:rPr>
              <a:t>a) A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in  </a:t>
            </a:r>
            <a:r>
              <a:rPr lang="es-ES" sz="2700" i="1" dirty="0" err="1">
                <a:latin typeface="Comic Sans MS" panose="030F0702030302020204" pitchFamily="66" charset="0"/>
              </a:rPr>
              <a:t>c.e.f</a:t>
            </a:r>
            <a:r>
              <a:rPr lang="es-ES" sz="2700" i="1" dirty="0">
                <a:latin typeface="Comic Sans MS" panose="030F0702030302020204" pitchFamily="66" charset="0"/>
              </a:rPr>
              <a:t>. 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and </a:t>
            </a:r>
            <a:r>
              <a:rPr lang="es-ES" sz="2700" i="1" dirty="0" err="1">
                <a:latin typeface="Comic Sans MS" panose="030F0702030302020204" pitchFamily="66" charset="0"/>
              </a:rPr>
              <a:t>only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r.e.f</a:t>
            </a:r>
            <a:r>
              <a:rPr lang="es-ES" sz="2700" i="1" dirty="0">
                <a:latin typeface="Comic Sans MS" panose="030F0702030302020204" pitchFamily="66" charset="0"/>
              </a:rPr>
              <a:t>.;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in  </a:t>
            </a:r>
            <a:r>
              <a:rPr lang="es-ES" sz="2700" i="1" dirty="0" err="1">
                <a:latin typeface="Comic Sans MS" panose="030F0702030302020204" pitchFamily="66" charset="0"/>
              </a:rPr>
              <a:t>r.c.e.f</a:t>
            </a:r>
            <a:r>
              <a:rPr lang="es-ES" sz="2700" i="1" dirty="0">
                <a:latin typeface="Comic Sans MS" panose="030F0702030302020204" pitchFamily="66" charset="0"/>
              </a:rPr>
              <a:t>. 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and </a:t>
            </a:r>
            <a:r>
              <a:rPr lang="es-ES" sz="2700" i="1" dirty="0" err="1">
                <a:latin typeface="Comic Sans MS" panose="030F0702030302020204" pitchFamily="66" charset="0"/>
              </a:rPr>
              <a:t>only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if</a:t>
            </a:r>
            <a:r>
              <a:rPr lang="es-ES" sz="2700" i="1" dirty="0">
                <a:latin typeface="Comic Sans MS" panose="030F0702030302020204" pitchFamily="66" charset="0"/>
              </a:rPr>
              <a:t>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is</a:t>
            </a:r>
            <a:r>
              <a:rPr lang="es-ES" sz="2700" i="1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r.r.e.f</a:t>
            </a:r>
            <a:r>
              <a:rPr lang="es-ES" sz="2700" i="1" dirty="0">
                <a:latin typeface="Comic Sans MS" panose="030F0702030302020204" pitchFamily="66" charset="0"/>
              </a:rPr>
              <a:t>.,</a:t>
            </a:r>
          </a:p>
          <a:p>
            <a:pPr marL="514350" indent="-514350">
              <a:buAutoNum type="alphaLcParenR" startAt="2"/>
            </a:pP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87865714-C502-DD83-4B45-A88F84F7652B}"/>
              </a:ext>
            </a:extLst>
          </p:cNvPr>
          <p:cNvSpPr txBox="1">
            <a:spLocks/>
          </p:cNvSpPr>
          <p:nvPr/>
        </p:nvSpPr>
        <p:spPr>
          <a:xfrm>
            <a:off x="347974" y="4350869"/>
            <a:ext cx="11765368" cy="1577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where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m)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transpose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corres-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pond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A. 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ACE0599-C7CE-A5C2-02B5-08B75FB6F2CD}"/>
              </a:ext>
            </a:extLst>
          </p:cNvPr>
          <p:cNvSpPr txBox="1"/>
          <p:nvPr/>
        </p:nvSpPr>
        <p:spPr>
          <a:xfrm>
            <a:off x="426633" y="4942709"/>
            <a:ext cx="120248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A = 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(2 x 3), </a:t>
            </a:r>
            <a:r>
              <a:rPr lang="es-ES" sz="2700" dirty="0" err="1">
                <a:latin typeface="Comic Sans MS" panose="030F0702030302020204" pitchFamily="66" charset="0"/>
              </a:rPr>
              <a:t>c.e.f</a:t>
            </a:r>
            <a:r>
              <a:rPr lang="es-ES" sz="2700" dirty="0">
                <a:latin typeface="Comic Sans MS" panose="030F0702030302020204" pitchFamily="66" charset="0"/>
              </a:rPr>
              <a:t>.           </a:t>
            </a:r>
            <a:r>
              <a:rPr lang="es-ES" sz="2700" i="1" dirty="0">
                <a:latin typeface="Comic Sans MS" panose="030F0702030302020204" pitchFamily="66" charset="0"/>
              </a:rPr>
              <a:t>A</a:t>
            </a:r>
            <a:r>
              <a:rPr lang="es-ES" sz="2700" i="1" baseline="30000" dirty="0">
                <a:latin typeface="Comic Sans MS" panose="030F0702030302020204" pitchFamily="66" charset="0"/>
              </a:rPr>
              <a:t>T </a:t>
            </a:r>
            <a:r>
              <a:rPr lang="es-ES" sz="2700" i="1" dirty="0">
                <a:latin typeface="Comic Sans MS" panose="030F0702030302020204" pitchFamily="66" charset="0"/>
              </a:rPr>
              <a:t>=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2), </a:t>
            </a:r>
            <a:r>
              <a:rPr lang="es-ES" sz="2700" dirty="0" err="1">
                <a:latin typeface="Comic Sans MS" panose="030F0702030302020204" pitchFamily="66" charset="0"/>
              </a:rPr>
              <a:t>r.e.f</a:t>
            </a:r>
            <a:r>
              <a:rPr lang="es-ES" sz="2700" dirty="0">
                <a:latin typeface="Comic Sans MS" panose="030F0702030302020204" pitchFamily="66" charset="0"/>
              </a:rPr>
              <a:t>.   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A5D6BCCF-A43C-F12B-E39C-AD2CCF4FC790}"/>
              </a:ext>
            </a:extLst>
          </p:cNvPr>
          <p:cNvSpPr/>
          <p:nvPr/>
        </p:nvSpPr>
        <p:spPr>
          <a:xfrm>
            <a:off x="7437864" y="5391681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1B47EC41-F60D-BE01-3776-695B2B4D21F7}"/>
              </a:ext>
            </a:extLst>
          </p:cNvPr>
          <p:cNvSpPr/>
          <p:nvPr/>
        </p:nvSpPr>
        <p:spPr>
          <a:xfrm>
            <a:off x="8529633" y="5410361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87B6DD28-FFAF-D4FC-B310-AF5A0777463C}"/>
              </a:ext>
            </a:extLst>
          </p:cNvPr>
          <p:cNvSpPr/>
          <p:nvPr/>
        </p:nvSpPr>
        <p:spPr>
          <a:xfrm>
            <a:off x="1067065" y="5508751"/>
            <a:ext cx="70783" cy="91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errar corchete 16">
            <a:extLst>
              <a:ext uri="{FF2B5EF4-FFF2-40B4-BE49-F238E27FC236}">
                <a16:creationId xmlns:a16="http://schemas.microsoft.com/office/drawing/2014/main" id="{96BDA604-0C2E-95F5-5EDC-DEBBFC1D2C20}"/>
              </a:ext>
            </a:extLst>
          </p:cNvPr>
          <p:cNvSpPr/>
          <p:nvPr/>
        </p:nvSpPr>
        <p:spPr>
          <a:xfrm>
            <a:off x="2539054" y="5508751"/>
            <a:ext cx="70783" cy="91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7">
            <a:extLst>
              <a:ext uri="{FF2B5EF4-FFF2-40B4-BE49-F238E27FC236}">
                <a16:creationId xmlns:a16="http://schemas.microsoft.com/office/drawing/2014/main" id="{4D57D4C2-3EE8-4984-1FB1-BC2243CA6314}"/>
              </a:ext>
            </a:extLst>
          </p:cNvPr>
          <p:cNvSpPr txBox="1">
            <a:spLocks/>
          </p:cNvSpPr>
          <p:nvPr/>
        </p:nvSpPr>
        <p:spPr>
          <a:xfrm>
            <a:off x="4585134" y="4454536"/>
            <a:ext cx="2257095" cy="1019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8CDD0-D09F-3673-820D-6C23C35F0F45}"/>
              </a:ext>
            </a:extLst>
          </p:cNvPr>
          <p:cNvSpPr txBox="1"/>
          <p:nvPr/>
        </p:nvSpPr>
        <p:spPr>
          <a:xfrm>
            <a:off x="7422812" y="5410361"/>
            <a:ext cx="175818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1    2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0    3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0    0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B7901F-DFA9-E7A1-DF2B-9ACCFCC454BD}"/>
              </a:ext>
            </a:extLst>
          </p:cNvPr>
          <p:cNvSpPr txBox="1"/>
          <p:nvPr/>
        </p:nvSpPr>
        <p:spPr>
          <a:xfrm>
            <a:off x="989148" y="5519172"/>
            <a:ext cx="175818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1    0   0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2    3   0   </a:t>
            </a:r>
          </a:p>
          <a:p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Flecha: a la izquierda y derecha 21">
            <a:extLst>
              <a:ext uri="{FF2B5EF4-FFF2-40B4-BE49-F238E27FC236}">
                <a16:creationId xmlns:a16="http://schemas.microsoft.com/office/drawing/2014/main" id="{E5B1A473-7FB6-5BB6-4BA5-A743AF37CA3D}"/>
              </a:ext>
            </a:extLst>
          </p:cNvPr>
          <p:cNvSpPr/>
          <p:nvPr/>
        </p:nvSpPr>
        <p:spPr>
          <a:xfrm>
            <a:off x="5720017" y="5899536"/>
            <a:ext cx="840640" cy="317386"/>
          </a:xfrm>
          <a:prstGeom prst="left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7D9A7D4-ED51-D530-F9BE-D17275747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pPr algn="ctr"/>
            <a:r>
              <a:rPr lang="es-ES" sz="3600" dirty="0">
                <a:solidFill>
                  <a:srgbClr val="7030A0"/>
                </a:solidFill>
              </a:rPr>
              <a:t> … to </a:t>
            </a:r>
            <a:r>
              <a:rPr lang="es-ES" sz="3600" dirty="0" err="1">
                <a:solidFill>
                  <a:srgbClr val="7030A0"/>
                </a:solidFill>
              </a:rPr>
              <a:t>start</a:t>
            </a:r>
            <a:r>
              <a:rPr lang="es-ES" sz="3600" dirty="0">
                <a:solidFill>
                  <a:srgbClr val="7030A0"/>
                </a:solidFill>
              </a:rPr>
              <a:t> </a:t>
            </a:r>
            <a:r>
              <a:rPr lang="es-ES" sz="3600" dirty="0" err="1">
                <a:solidFill>
                  <a:srgbClr val="7030A0"/>
                </a:solidFill>
              </a:rPr>
              <a:t>with</a:t>
            </a:r>
            <a:r>
              <a:rPr lang="es-ES" sz="3600" dirty="0">
                <a:solidFill>
                  <a:srgbClr val="7030A0"/>
                </a:solidFill>
              </a:rPr>
              <a:t>:  </a:t>
            </a:r>
            <a:r>
              <a:rPr lang="es-ES" sz="3600" i="1" dirty="0" err="1">
                <a:solidFill>
                  <a:srgbClr val="7030A0"/>
                </a:solidFill>
              </a:rPr>
              <a:t>r.e.f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r.r.e.f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c.e.f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r.c.e.f</a:t>
            </a:r>
            <a:r>
              <a:rPr lang="es-ES" sz="36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40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1" grpId="0"/>
      <p:bldP spid="12" grpId="0" animBg="1"/>
      <p:bldP spid="13" grpId="0" animBg="1"/>
      <p:bldP spid="16" grpId="0" animBg="1"/>
      <p:bldP spid="17" grpId="0" animBg="1"/>
      <p:bldP spid="19" grpId="0"/>
      <p:bldP spid="20" grpId="0"/>
      <p:bldP spid="2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02FC9-526A-2232-58ED-DBD49C92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CF8A83-F4F5-8BD3-55CD-D9C1FBF8AA40}"/>
              </a:ext>
            </a:extLst>
          </p:cNvPr>
          <p:cNvSpPr txBox="1"/>
          <p:nvPr/>
        </p:nvSpPr>
        <p:spPr>
          <a:xfrm>
            <a:off x="503727" y="475104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-1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3850A9E-0C3E-B5BE-C64E-99E80BD85904}"/>
              </a:ext>
            </a:extLst>
          </p:cNvPr>
          <p:cNvSpPr txBox="1"/>
          <p:nvPr/>
        </p:nvSpPr>
        <p:spPr>
          <a:xfrm>
            <a:off x="1008339" y="2324588"/>
            <a:ext cx="109471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4  0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0  2        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0E0B94E-5E9E-1ECF-6E82-4586128B3FA8}"/>
              </a:ext>
            </a:extLst>
          </p:cNvPr>
          <p:cNvSpPr/>
          <p:nvPr/>
        </p:nvSpPr>
        <p:spPr>
          <a:xfrm>
            <a:off x="578621" y="474177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36CD88C-856E-64A0-A5FD-8B798466ED48}"/>
              </a:ext>
            </a:extLst>
          </p:cNvPr>
          <p:cNvSpPr/>
          <p:nvPr/>
        </p:nvSpPr>
        <p:spPr>
          <a:xfrm>
            <a:off x="2142499" y="475104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A239364D-3D59-AC20-6E80-CBE129C66F96}"/>
              </a:ext>
            </a:extLst>
          </p:cNvPr>
          <p:cNvSpPr/>
          <p:nvPr/>
        </p:nvSpPr>
        <p:spPr>
          <a:xfrm>
            <a:off x="1020797" y="2343287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5642947-BD81-5031-4CA8-BE254617CC6F}"/>
              </a:ext>
            </a:extLst>
          </p:cNvPr>
          <p:cNvSpPr/>
          <p:nvPr/>
        </p:nvSpPr>
        <p:spPr>
          <a:xfrm>
            <a:off x="1983281" y="2325726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C2166F-8EEB-CFA3-AECA-3DB4E45C0956}"/>
              </a:ext>
            </a:extLst>
          </p:cNvPr>
          <p:cNvSpPr txBox="1"/>
          <p:nvPr/>
        </p:nvSpPr>
        <p:spPr>
          <a:xfrm>
            <a:off x="4459607" y="464618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0 -3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05BF82C-6905-E874-B38E-97545735563D}"/>
              </a:ext>
            </a:extLst>
          </p:cNvPr>
          <p:cNvSpPr/>
          <p:nvPr/>
        </p:nvSpPr>
        <p:spPr>
          <a:xfrm>
            <a:off x="4466596" y="475104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7351560-31CC-63FD-9B45-62061DDAF51E}"/>
              </a:ext>
            </a:extLst>
          </p:cNvPr>
          <p:cNvSpPr/>
          <p:nvPr/>
        </p:nvSpPr>
        <p:spPr>
          <a:xfrm>
            <a:off x="6629235" y="475104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5144426" y="236979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2  1             </a:t>
            </a:r>
          </a:p>
          <a:p>
            <a:endParaRPr lang="es-ES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E293731-6F6E-3E0C-6DE8-9CD9BA012C9F}"/>
              </a:ext>
            </a:extLst>
          </p:cNvPr>
          <p:cNvSpPr txBox="1"/>
          <p:nvPr/>
        </p:nvSpPr>
        <p:spPr>
          <a:xfrm>
            <a:off x="8415487" y="4364882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16A5C742-DF31-EBFE-548B-D8C1DDBB5A45}"/>
              </a:ext>
            </a:extLst>
          </p:cNvPr>
          <p:cNvSpPr/>
          <p:nvPr/>
        </p:nvSpPr>
        <p:spPr>
          <a:xfrm>
            <a:off x="8419754" y="4399964"/>
            <a:ext cx="70783" cy="1861483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errar corchete 35">
            <a:extLst>
              <a:ext uri="{FF2B5EF4-FFF2-40B4-BE49-F238E27FC236}">
                <a16:creationId xmlns:a16="http://schemas.microsoft.com/office/drawing/2014/main" id="{19EBAF45-FD95-7809-2FB5-D1C99D488E26}"/>
              </a:ext>
            </a:extLst>
          </p:cNvPr>
          <p:cNvSpPr/>
          <p:nvPr/>
        </p:nvSpPr>
        <p:spPr>
          <a:xfrm>
            <a:off x="10519736" y="4399964"/>
            <a:ext cx="70783" cy="185307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F7ADE7-5F8D-6AF0-53D3-73527B6C4E16}"/>
              </a:ext>
            </a:extLst>
          </p:cNvPr>
          <p:cNvSpPr txBox="1"/>
          <p:nvPr/>
        </p:nvSpPr>
        <p:spPr>
          <a:xfrm>
            <a:off x="8493633" y="2269685"/>
            <a:ext cx="171508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03C6A26-E1DA-1AC2-3ECC-8BA3D5954227}"/>
              </a:ext>
            </a:extLst>
          </p:cNvPr>
          <p:cNvSpPr/>
          <p:nvPr/>
        </p:nvSpPr>
        <p:spPr>
          <a:xfrm>
            <a:off x="10034595" y="2289630"/>
            <a:ext cx="70783" cy="1020027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1AC0AB2-49C7-7C0E-6651-B96AFF61A951}"/>
              </a:ext>
            </a:extLst>
          </p:cNvPr>
          <p:cNvSpPr/>
          <p:nvPr/>
        </p:nvSpPr>
        <p:spPr>
          <a:xfrm>
            <a:off x="8610239" y="2270931"/>
            <a:ext cx="45719" cy="1037587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0D657AA-CD72-3A51-7008-63AD0FB16523}"/>
              </a:ext>
            </a:extLst>
          </p:cNvPr>
          <p:cNvSpPr txBox="1"/>
          <p:nvPr/>
        </p:nvSpPr>
        <p:spPr>
          <a:xfrm>
            <a:off x="652497" y="1391083"/>
            <a:ext cx="27526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F7C3EE5-7407-593E-7BA7-3ED6C337B937}"/>
              </a:ext>
            </a:extLst>
          </p:cNvPr>
          <p:cNvSpPr txBox="1"/>
          <p:nvPr/>
        </p:nvSpPr>
        <p:spPr>
          <a:xfrm>
            <a:off x="2528843" y="2599801"/>
            <a:ext cx="186184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r.e.f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 err="1">
                <a:solidFill>
                  <a:srgbClr val="FF0000"/>
                </a:solidFill>
              </a:rPr>
              <a:t>not</a:t>
            </a:r>
            <a:r>
              <a:rPr lang="es-ES" sz="1600" dirty="0">
                <a:solidFill>
                  <a:srgbClr val="FF0000"/>
                </a:solidFill>
              </a:rPr>
              <a:t>  </a:t>
            </a:r>
            <a:r>
              <a:rPr lang="es-ES" sz="1600" dirty="0" err="1"/>
              <a:t>r.r.e.f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c.e.f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 err="1">
                <a:solidFill>
                  <a:srgbClr val="FF0000"/>
                </a:solidFill>
              </a:rPr>
              <a:t>not</a:t>
            </a:r>
            <a:r>
              <a:rPr lang="es-ES" sz="1600" dirty="0">
                <a:solidFill>
                  <a:srgbClr val="FF0000"/>
                </a:solidFill>
              </a:rPr>
              <a:t>  </a:t>
            </a:r>
            <a:r>
              <a:rPr lang="es-ES" sz="1600" dirty="0" err="1"/>
              <a:t>r.c.e.f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067812F-EA40-380D-2BA0-D21BE2F539EC}"/>
              </a:ext>
            </a:extLst>
          </p:cNvPr>
          <p:cNvSpPr txBox="1"/>
          <p:nvPr/>
        </p:nvSpPr>
        <p:spPr>
          <a:xfrm>
            <a:off x="2665164" y="5206048"/>
            <a:ext cx="193487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r.e.f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 err="1">
                <a:solidFill>
                  <a:srgbClr val="FF0000"/>
                </a:solidFill>
              </a:rPr>
              <a:t>not</a:t>
            </a:r>
            <a:r>
              <a:rPr lang="es-ES" sz="1600" dirty="0"/>
              <a:t>  </a:t>
            </a:r>
            <a:r>
              <a:rPr lang="es-ES" sz="1600" dirty="0" err="1"/>
              <a:t>r.r.e.f</a:t>
            </a:r>
            <a:r>
              <a:rPr lang="es-ES" sz="1600" dirty="0"/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c.e.f</a:t>
            </a:r>
            <a:r>
              <a:rPr lang="es-ES" sz="1600" dirty="0"/>
              <a:t>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31F441B-BEDF-2F84-7935-EAEAF1C2FEDA}"/>
              </a:ext>
            </a:extLst>
          </p:cNvPr>
          <p:cNvSpPr txBox="1"/>
          <p:nvPr/>
        </p:nvSpPr>
        <p:spPr>
          <a:xfrm>
            <a:off x="6686896" y="2609502"/>
            <a:ext cx="176228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r.e.f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c.e.f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 err="1">
                <a:solidFill>
                  <a:srgbClr val="FF0000"/>
                </a:solidFill>
              </a:rPr>
              <a:t>not</a:t>
            </a:r>
            <a:r>
              <a:rPr lang="es-ES" sz="1600" dirty="0">
                <a:solidFill>
                  <a:srgbClr val="FF0000"/>
                </a:solidFill>
              </a:rPr>
              <a:t> </a:t>
            </a:r>
            <a:r>
              <a:rPr lang="es-ES" sz="1600" dirty="0" err="1"/>
              <a:t>r.c.e.f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5599E17-C280-610D-76E4-D3486CB5E011}"/>
              </a:ext>
            </a:extLst>
          </p:cNvPr>
          <p:cNvSpPr txBox="1"/>
          <p:nvPr/>
        </p:nvSpPr>
        <p:spPr>
          <a:xfrm>
            <a:off x="10510693" y="2517567"/>
            <a:ext cx="12389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r.r.e.f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r.c.e.f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1DBBFA2-5D9B-E3C9-38EB-A614AFC45B41}"/>
              </a:ext>
            </a:extLst>
          </p:cNvPr>
          <p:cNvSpPr txBox="1"/>
          <p:nvPr/>
        </p:nvSpPr>
        <p:spPr>
          <a:xfrm>
            <a:off x="7069350" y="5169404"/>
            <a:ext cx="128711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r.r.r.f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c.e.f</a:t>
            </a:r>
            <a:r>
              <a:rPr lang="es-ES" sz="1600" dirty="0"/>
              <a:t>.</a:t>
            </a:r>
          </a:p>
          <a:p>
            <a:endParaRPr lang="es-ES" sz="1600" dirty="0">
              <a:solidFill>
                <a:srgbClr val="FF0000"/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4291D23-F84B-C7EA-C1B4-FE898214E5AE}"/>
              </a:ext>
            </a:extLst>
          </p:cNvPr>
          <p:cNvSpPr txBox="1"/>
          <p:nvPr/>
        </p:nvSpPr>
        <p:spPr>
          <a:xfrm>
            <a:off x="10963450" y="5206047"/>
            <a:ext cx="133436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r.r.e.f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r.c.e.f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BD97D71E-2643-B370-218C-23122A6EDFCE}"/>
              </a:ext>
            </a:extLst>
          </p:cNvPr>
          <p:cNvSpPr/>
          <p:nvPr/>
        </p:nvSpPr>
        <p:spPr>
          <a:xfrm>
            <a:off x="2185492" y="278439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: hacia la izquierda 29">
            <a:extLst>
              <a:ext uri="{FF2B5EF4-FFF2-40B4-BE49-F238E27FC236}">
                <a16:creationId xmlns:a16="http://schemas.microsoft.com/office/drawing/2014/main" id="{4ABD8A9D-F412-284E-02AD-84FE5FE085DB}"/>
              </a:ext>
            </a:extLst>
          </p:cNvPr>
          <p:cNvSpPr/>
          <p:nvPr/>
        </p:nvSpPr>
        <p:spPr>
          <a:xfrm>
            <a:off x="6388845" y="275172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2E7D10F3-F5D6-688D-4FDB-2E4D8C2B2F34}"/>
              </a:ext>
            </a:extLst>
          </p:cNvPr>
          <p:cNvSpPr/>
          <p:nvPr/>
        </p:nvSpPr>
        <p:spPr>
          <a:xfrm>
            <a:off x="10143951" y="271853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: hacia la izquierda 31">
            <a:extLst>
              <a:ext uri="{FF2B5EF4-FFF2-40B4-BE49-F238E27FC236}">
                <a16:creationId xmlns:a16="http://schemas.microsoft.com/office/drawing/2014/main" id="{DB581A88-7CC3-9DD9-75E6-3713662BC616}"/>
              </a:ext>
            </a:extLst>
          </p:cNvPr>
          <p:cNvSpPr/>
          <p:nvPr/>
        </p:nvSpPr>
        <p:spPr>
          <a:xfrm>
            <a:off x="2328967" y="536424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: hacia la izquierda 34">
            <a:extLst>
              <a:ext uri="{FF2B5EF4-FFF2-40B4-BE49-F238E27FC236}">
                <a16:creationId xmlns:a16="http://schemas.microsoft.com/office/drawing/2014/main" id="{A1B97090-0CFF-4D92-2218-719CFE134A96}"/>
              </a:ext>
            </a:extLst>
          </p:cNvPr>
          <p:cNvSpPr/>
          <p:nvPr/>
        </p:nvSpPr>
        <p:spPr>
          <a:xfrm>
            <a:off x="6738928" y="534036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lecha: hacia la izquierda 36">
            <a:extLst>
              <a:ext uri="{FF2B5EF4-FFF2-40B4-BE49-F238E27FC236}">
                <a16:creationId xmlns:a16="http://schemas.microsoft.com/office/drawing/2014/main" id="{A319A63E-72EF-7FE4-3C0A-FDC28FA3BECE}"/>
              </a:ext>
            </a:extLst>
          </p:cNvPr>
          <p:cNvSpPr/>
          <p:nvPr/>
        </p:nvSpPr>
        <p:spPr>
          <a:xfrm>
            <a:off x="10637098" y="534036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508DBB7E-0423-9973-3F6B-8ECB51BAAAA0}"/>
              </a:ext>
            </a:extLst>
          </p:cNvPr>
          <p:cNvSpPr/>
          <p:nvPr/>
        </p:nvSpPr>
        <p:spPr>
          <a:xfrm>
            <a:off x="5143626" y="2405962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174226B0-BF91-E285-ABCB-BFAACE60A251}"/>
              </a:ext>
            </a:extLst>
          </p:cNvPr>
          <p:cNvSpPr/>
          <p:nvPr/>
        </p:nvSpPr>
        <p:spPr>
          <a:xfrm>
            <a:off x="6106110" y="2388401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5DBE2834-14B7-6FDB-5680-1B9F8EEB0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4000" dirty="0">
                <a:solidFill>
                  <a:srgbClr val="7030A0"/>
                </a:solidFill>
              </a:rPr>
              <a:t>… to </a:t>
            </a:r>
            <a:r>
              <a:rPr lang="es-ES" sz="4000" dirty="0" err="1">
                <a:solidFill>
                  <a:srgbClr val="7030A0"/>
                </a:solidFill>
              </a:rPr>
              <a:t>start</a:t>
            </a:r>
            <a:r>
              <a:rPr lang="es-ES" sz="4000" dirty="0">
                <a:solidFill>
                  <a:srgbClr val="7030A0"/>
                </a:solidFill>
              </a:rPr>
              <a:t> </a:t>
            </a:r>
            <a:r>
              <a:rPr lang="es-ES" sz="4000" dirty="0" err="1">
                <a:solidFill>
                  <a:srgbClr val="7030A0"/>
                </a:solidFill>
              </a:rPr>
              <a:t>with</a:t>
            </a:r>
            <a:r>
              <a:rPr lang="es-ES" sz="4000" dirty="0">
                <a:solidFill>
                  <a:srgbClr val="7030A0"/>
                </a:solidFill>
              </a:rPr>
              <a:t>:  </a:t>
            </a:r>
            <a:r>
              <a:rPr lang="es-ES" sz="4000" i="1" dirty="0" err="1">
                <a:solidFill>
                  <a:srgbClr val="7030A0"/>
                </a:solidFill>
              </a:rPr>
              <a:t>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r.r.e.f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c.e.f</a:t>
            </a:r>
            <a:r>
              <a:rPr lang="es-ES" sz="4000" i="1" dirty="0">
                <a:solidFill>
                  <a:srgbClr val="7030A0"/>
                </a:solidFill>
              </a:rPr>
              <a:t>., </a:t>
            </a:r>
            <a:r>
              <a:rPr lang="es-ES" sz="4000" i="1" dirty="0" err="1">
                <a:solidFill>
                  <a:srgbClr val="7030A0"/>
                </a:solidFill>
              </a:rPr>
              <a:t>r.c.e.f</a:t>
            </a:r>
            <a:r>
              <a:rPr lang="es-ES" sz="40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9016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EB223-C079-6581-9E04-80C94D140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0A3E11C1-B70B-6734-E20F-144AC67E139B}"/>
              </a:ext>
            </a:extLst>
          </p:cNvPr>
          <p:cNvSpPr txBox="1"/>
          <p:nvPr/>
        </p:nvSpPr>
        <p:spPr>
          <a:xfrm>
            <a:off x="838053" y="98939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performing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 </a:t>
            </a:r>
            <a:r>
              <a:rPr lang="es-ES" sz="2700" dirty="0">
                <a:latin typeface="Comic Sans MS" panose="030F0702030302020204" pitchFamily="66" charset="0"/>
              </a:rPr>
              <a:t>on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another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(in general, B ≠ A) 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than</a:t>
            </a:r>
            <a:r>
              <a:rPr lang="es-ES" sz="2700" dirty="0">
                <a:latin typeface="Comic Sans MS" panose="030F0702030302020204" pitchFamily="66" charset="0"/>
              </a:rPr>
              <a:t> A.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write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B13ECB1-3FC6-FFDB-C55A-DF3A1715DC77}"/>
              </a:ext>
            </a:extLst>
          </p:cNvPr>
          <p:cNvSpPr txBox="1"/>
          <p:nvPr/>
        </p:nvSpPr>
        <p:spPr>
          <a:xfrm>
            <a:off x="789363" y="3185333"/>
            <a:ext cx="10890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A has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denote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 as r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 (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simply</a:t>
            </a:r>
            <a:r>
              <a:rPr lang="es-ES" sz="2700" dirty="0">
                <a:latin typeface="Comic Sans MS" panose="030F0702030302020204" pitchFamily="66" charset="0"/>
              </a:rPr>
              <a:t>  r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r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), and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as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(A) (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simply</a:t>
            </a:r>
            <a:r>
              <a:rPr lang="es-ES" sz="2700" dirty="0">
                <a:latin typeface="Comic Sans MS" panose="030F0702030302020204" pitchFamily="66" charset="0"/>
              </a:rPr>
              <a:t>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8B4139-F905-E102-7741-73CD8B2172B5}"/>
              </a:ext>
            </a:extLst>
          </p:cNvPr>
          <p:cNvSpPr txBox="1"/>
          <p:nvPr/>
        </p:nvSpPr>
        <p:spPr>
          <a:xfrm>
            <a:off x="838051" y="4967481"/>
            <a:ext cx="110983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On a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n),</a:t>
            </a:r>
            <a:r>
              <a:rPr lang="es-ES" sz="2700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3 </a:t>
            </a:r>
            <a:r>
              <a:rPr lang="es-ES" sz="2700" dirty="0" err="1">
                <a:latin typeface="Comic Sans MS" panose="030F0702030302020204" pitchFamily="66" charset="0"/>
              </a:rPr>
              <a:t>types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are </a:t>
            </a:r>
            <a:r>
              <a:rPr lang="es-ES" sz="2700" dirty="0" err="1">
                <a:latin typeface="Comic Sans MS" panose="030F0702030302020204" pitchFamily="66" charset="0"/>
              </a:rPr>
              <a:t>defined</a:t>
            </a:r>
            <a:r>
              <a:rPr lang="es-ES" sz="2700" dirty="0">
                <a:latin typeface="Comic Sans MS" panose="030F0702030302020204" pitchFamily="66" charset="0"/>
              </a:rPr>
              <a:t>, and 3 </a:t>
            </a:r>
            <a:r>
              <a:rPr lang="es-ES" sz="2700" dirty="0" err="1">
                <a:latin typeface="Comic Sans MS" panose="030F0702030302020204" pitchFamily="66" charset="0"/>
              </a:rPr>
              <a:t>analogous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types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483FE40-22F5-2C69-EDCA-A617F3A2261A}"/>
              </a:ext>
            </a:extLst>
          </p:cNvPr>
          <p:cNvSpPr txBox="1"/>
          <p:nvPr/>
        </p:nvSpPr>
        <p:spPr>
          <a:xfrm>
            <a:off x="838051" y="2467461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          B</a:t>
            </a:r>
            <a:endParaRPr lang="es-ES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B318C42-3592-1132-C94E-16453300E001}"/>
              </a:ext>
            </a:extLst>
          </p:cNvPr>
          <p:cNvCxnSpPr>
            <a:cxnSpLocks/>
          </p:cNvCxnSpPr>
          <p:nvPr/>
        </p:nvCxnSpPr>
        <p:spPr>
          <a:xfrm>
            <a:off x="5481728" y="2746171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1D0C03-154E-D43D-C95C-9B9239111474}"/>
              </a:ext>
            </a:extLst>
          </p:cNvPr>
          <p:cNvSpPr txBox="1"/>
          <p:nvPr/>
        </p:nvSpPr>
        <p:spPr>
          <a:xfrm>
            <a:off x="5815267" y="2205851"/>
            <a:ext cx="42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BBC4BF57-5901-1672-15CD-9D3170161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35" y="136193"/>
            <a:ext cx="1155353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3600" dirty="0">
                <a:solidFill>
                  <a:srgbClr val="7030A0"/>
                </a:solidFill>
              </a:rPr>
              <a:t>To </a:t>
            </a:r>
            <a:r>
              <a:rPr lang="es-ES" sz="3600" dirty="0" err="1">
                <a:solidFill>
                  <a:srgbClr val="7030A0"/>
                </a:solidFill>
              </a:rPr>
              <a:t>start</a:t>
            </a:r>
            <a:r>
              <a:rPr lang="es-ES" sz="3600" dirty="0">
                <a:solidFill>
                  <a:srgbClr val="7030A0"/>
                </a:solidFill>
              </a:rPr>
              <a:t> </a:t>
            </a:r>
            <a:r>
              <a:rPr lang="es-ES" sz="3600" dirty="0" err="1">
                <a:solidFill>
                  <a:srgbClr val="7030A0"/>
                </a:solidFill>
              </a:rPr>
              <a:t>with</a:t>
            </a:r>
            <a:r>
              <a:rPr lang="es-ES" sz="3600" dirty="0">
                <a:solidFill>
                  <a:srgbClr val="7030A0"/>
                </a:solidFill>
              </a:rPr>
              <a:t>:  </a:t>
            </a:r>
            <a:r>
              <a:rPr lang="es-ES" sz="3600" i="1" dirty="0" err="1">
                <a:solidFill>
                  <a:srgbClr val="7030A0"/>
                </a:solidFill>
              </a:rPr>
              <a:t>e.r.o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e.c.o</a:t>
            </a:r>
            <a:r>
              <a:rPr lang="es-ES" sz="3600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368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3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80550-FFE3-4CB9-22CA-E4145CC1C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B7B8643-398E-DC0F-D79B-A45F63E29222}"/>
              </a:ext>
            </a:extLst>
          </p:cNvPr>
          <p:cNvSpPr/>
          <p:nvPr/>
        </p:nvSpPr>
        <p:spPr>
          <a:xfrm>
            <a:off x="203392" y="1087732"/>
            <a:ext cx="11642213" cy="554904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3D5B7F-3921-0BF7-E9D7-79E9B9FB0BFE}"/>
              </a:ext>
            </a:extLst>
          </p:cNvPr>
          <p:cNvSpPr txBox="1"/>
          <p:nvPr/>
        </p:nvSpPr>
        <p:spPr>
          <a:xfrm>
            <a:off x="687961" y="1214253"/>
            <a:ext cx="1076985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distinct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e.r.o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switches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remain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unchanged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Analogously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e.c.o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distinct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5241C0A-D68B-783C-4FD3-044FEDEF2FB1}"/>
              </a:ext>
            </a:extLst>
          </p:cNvPr>
          <p:cNvSpPr txBox="1"/>
          <p:nvPr/>
        </p:nvSpPr>
        <p:spPr>
          <a:xfrm>
            <a:off x="677161" y="3084306"/>
            <a:ext cx="10912852" cy="2764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two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e.r.o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remain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unchanged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Analogously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e.c.o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B21FEED-08FF-6483-6944-52621C5572A4}"/>
              </a:ext>
            </a:extLst>
          </p:cNvPr>
          <p:cNvCxnSpPr/>
          <p:nvPr/>
        </p:nvCxnSpPr>
        <p:spPr>
          <a:xfrm flipV="1">
            <a:off x="9561126" y="152511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88CBDDD-3C34-4FD2-6ABF-E1AA6F89A6AD}"/>
              </a:ext>
            </a:extLst>
          </p:cNvPr>
          <p:cNvSpPr txBox="1"/>
          <p:nvPr/>
        </p:nvSpPr>
        <p:spPr>
          <a:xfrm>
            <a:off x="601987" y="4748476"/>
            <a:ext cx="11243618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three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numbers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e.r.o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adds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j-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remaining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unchanged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Analogously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e.c.o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  <a:r>
              <a:rPr lang="es-ES" sz="28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distinct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8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800" dirty="0">
              <a:solidFill>
                <a:schemeClr val="tx2">
                  <a:lumMod val="50000"/>
                  <a:lumOff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5EFA48EF-53CE-E3CD-7336-A3ACB7D80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35" y="136193"/>
            <a:ext cx="1155353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3600" dirty="0">
                <a:solidFill>
                  <a:srgbClr val="7030A0"/>
                </a:solidFill>
              </a:rPr>
              <a:t>… to </a:t>
            </a:r>
            <a:r>
              <a:rPr lang="es-ES" sz="3600" dirty="0" err="1">
                <a:solidFill>
                  <a:srgbClr val="7030A0"/>
                </a:solidFill>
              </a:rPr>
              <a:t>start</a:t>
            </a:r>
            <a:r>
              <a:rPr lang="es-ES" sz="3600" dirty="0">
                <a:solidFill>
                  <a:srgbClr val="7030A0"/>
                </a:solidFill>
              </a:rPr>
              <a:t> </a:t>
            </a:r>
            <a:r>
              <a:rPr lang="es-ES" sz="3600" dirty="0" err="1">
                <a:solidFill>
                  <a:srgbClr val="7030A0"/>
                </a:solidFill>
              </a:rPr>
              <a:t>with</a:t>
            </a:r>
            <a:r>
              <a:rPr lang="es-ES" sz="3600" dirty="0">
                <a:solidFill>
                  <a:srgbClr val="7030A0"/>
                </a:solidFill>
              </a:rPr>
              <a:t>:  </a:t>
            </a:r>
            <a:r>
              <a:rPr lang="es-ES" sz="3600" i="1" dirty="0" err="1">
                <a:solidFill>
                  <a:srgbClr val="7030A0"/>
                </a:solidFill>
              </a:rPr>
              <a:t>e.r.o</a:t>
            </a:r>
            <a:r>
              <a:rPr lang="es-ES" sz="3600" i="1" dirty="0">
                <a:solidFill>
                  <a:srgbClr val="7030A0"/>
                </a:solidFill>
              </a:rPr>
              <a:t>., </a:t>
            </a:r>
            <a:r>
              <a:rPr lang="es-ES" sz="3600" i="1" dirty="0" err="1">
                <a:solidFill>
                  <a:srgbClr val="7030A0"/>
                </a:solidFill>
              </a:rPr>
              <a:t>e.c.o</a:t>
            </a:r>
            <a:r>
              <a:rPr lang="es-ES" sz="3600" i="1" dirty="0">
                <a:solidFill>
                  <a:srgbClr val="7030A0"/>
                </a:solidFill>
              </a:rPr>
              <a:t>.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CF7D362B-C32F-6D4E-964F-CAD3DF7DC454}"/>
              </a:ext>
            </a:extLst>
          </p:cNvPr>
          <p:cNvCxnSpPr/>
          <p:nvPr/>
        </p:nvCxnSpPr>
        <p:spPr>
          <a:xfrm flipV="1">
            <a:off x="6557370" y="2361600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490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1918</TotalTime>
  <Words>4517</Words>
  <Application>Microsoft Office PowerPoint</Application>
  <PresentationFormat>Panorámica</PresentationFormat>
  <Paragraphs>558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9" baseType="lpstr">
      <vt:lpstr>Yu Gothic UI</vt:lpstr>
      <vt:lpstr>Yu Mincho</vt:lpstr>
      <vt:lpstr>Yu Mincho Light</vt:lpstr>
      <vt:lpstr>Aptos</vt:lpstr>
      <vt:lpstr>Aptos Display</vt:lpstr>
      <vt:lpstr>Arial</vt:lpstr>
      <vt:lpstr>Calibri</vt:lpstr>
      <vt:lpstr>Comic Sans MS</vt:lpstr>
      <vt:lpstr>Franklin Gothic Heavy</vt:lpstr>
      <vt:lpstr>Tema de Office</vt:lpstr>
      <vt:lpstr>APPLICATIONS OF GAUSSIAN  ELIMINATION (Part 1) </vt:lpstr>
      <vt:lpstr>Presentación de PowerPoint</vt:lpstr>
      <vt:lpstr>Presentación de PowerPoint</vt:lpstr>
      <vt:lpstr> To start with:  r.e.f., r.r.e.f., c.e.f., r.c.e.f.</vt:lpstr>
      <vt:lpstr> … to start with:  r.e.f., r.r.e.f., c.e.f., r.c.e.f.</vt:lpstr>
      <vt:lpstr> … to start with:  r.e.f., r.r.e.f., c.e.f., r.c.e.f.</vt:lpstr>
      <vt:lpstr> … to start with:  r.e.f., r.r.e.f., c.e.f., r.c.e.f.</vt:lpstr>
      <vt:lpstr> To start with:  e.r.o., e.c.o.</vt:lpstr>
      <vt:lpstr> … to start with:  e.r.o., e.c.o.</vt:lpstr>
      <vt:lpstr> … to start with:  e.r.o., e.c.o.</vt:lpstr>
      <vt:lpstr>Utility  ① :  rank of a matrix</vt:lpstr>
      <vt:lpstr>    … rank of a matrix</vt:lpstr>
      <vt:lpstr> Utility  ② :   determinant of a square matrix</vt:lpstr>
      <vt:lpstr> … determinant of a square matrix</vt:lpstr>
      <vt:lpstr>   Utility  ③ :  basis and implicit equations of a subspace </vt:lpstr>
      <vt:lpstr>  … basis and implicit equations of a subspace  </vt:lpstr>
      <vt:lpstr>  … basis and implicit equations of a subspace  </vt:lpstr>
      <vt:lpstr>  … basis and implicit equations of a subspace  </vt:lpstr>
      <vt:lpstr>  … basis and implicit equations of a subspace  </vt:lpstr>
      <vt:lpstr>  … basis and implicit equations of a subspace  </vt:lpstr>
      <vt:lpstr>  … basis and implicit equations of a subspace  </vt:lpstr>
      <vt:lpstr>  … basis and implicit equations of a subspace  </vt:lpstr>
      <vt:lpstr>  … basis and implicit equations of a subspace  </vt:lpstr>
      <vt:lpstr>  … basis and implicit equations of a subspace  </vt:lpstr>
      <vt:lpstr>  … basis and implicit equations of a subspace  </vt:lpstr>
      <vt:lpstr>For the vector subspace (of R4)             please choose the correct option:</vt:lpstr>
      <vt:lpstr>Presentación de PowerPoint</vt:lpstr>
      <vt:lpstr>Presentación de PowerPoint</vt:lpstr>
      <vt:lpstr>SOME HELPFUL RELATED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UPC</cp:lastModifiedBy>
  <cp:revision>246</cp:revision>
  <dcterms:created xsi:type="dcterms:W3CDTF">2024-04-26T15:42:24Z</dcterms:created>
  <dcterms:modified xsi:type="dcterms:W3CDTF">2025-03-27T10:00:01Z</dcterms:modified>
</cp:coreProperties>
</file>