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notesMasterIdLst>
    <p:notesMasterId r:id="rId18"/>
  </p:notesMasterIdLst>
  <p:sldIdLst>
    <p:sldId id="256" r:id="rId2"/>
    <p:sldId id="257" r:id="rId3"/>
    <p:sldId id="377" r:id="rId4"/>
    <p:sldId id="379" r:id="rId5"/>
    <p:sldId id="380" r:id="rId6"/>
    <p:sldId id="378" r:id="rId7"/>
    <p:sldId id="382" r:id="rId8"/>
    <p:sldId id="383" r:id="rId9"/>
    <p:sldId id="381" r:id="rId10"/>
    <p:sldId id="384" r:id="rId11"/>
    <p:sldId id="386" r:id="rId12"/>
    <p:sldId id="387" r:id="rId13"/>
    <p:sldId id="388" r:id="rId14"/>
    <p:sldId id="389" r:id="rId15"/>
    <p:sldId id="390" r:id="rId16"/>
    <p:sldId id="391" r:id="rId1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FFCC"/>
    <a:srgbClr val="FF99FF"/>
    <a:srgbClr val="FF9900"/>
    <a:srgbClr val="FF99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E0CC9-939B-4D25-ACA5-3996301265FA}" type="datetimeFigureOut">
              <a:rPr lang="es-ES" smtClean="0"/>
              <a:t>21/03/2025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7857C6-0792-4CC5-B774-CAD76C36B0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3828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9CEB-FCD4-0C8D-B113-F466DDD35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A7BCFB-F44F-7764-7749-27B1B7F31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E5162E-A39D-0181-7870-B6146A2D2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5C11FE-ED36-A75A-A5CC-F6490BF0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691154-FED3-EDE0-0D99-840A0774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776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2A863-EA6B-CF11-C0DB-8C6DEC7A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BC57F4-2B1A-29AB-ECA7-C8C03D736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55C2AF-35DB-1E0B-FAB9-C8C2056DF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82AB9A-BCB1-F224-685D-857C6893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A6948-5A4B-594D-B072-566DAF83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7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AAACD9-BAC3-16BF-47FA-A5BC49CEC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35D645-63E7-A155-E05D-DBB24BEE4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13F2E-B2DC-83B6-B153-C3A2C84C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DAEB5-B945-5198-EB8D-0B37B7D6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A4AD6E-D787-E312-BE37-BF08B05CB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488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996E0-C7B4-F07B-570D-3010C2D27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7358D5-1A4E-6515-4027-61850C3F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ACAFA-36D2-47F5-9AC0-66080774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74CDB8-2424-9AA2-A03E-28487E0D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845493-73C2-6E70-C05F-56E44BD7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193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676A8-6700-3F70-FAB3-07863629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BB5297-340B-E3FB-04DC-D3A1DE63D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01B1C-7701-3FE8-057F-C4930B46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6736D0-9413-E713-5CE9-77555E66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21E6C8-5DA8-1229-6786-E1E986AF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512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FA1D8-B32F-D6B4-1A84-2980ABD46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5BF44-78E2-F997-5148-F29D21A66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B67BD6-ED17-F69D-3EDE-23AC5F1BC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A2DC31-6AE1-DD0A-AC89-B957BE68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AD6A4C-DB2B-1A8E-3384-E6BBC955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0358A9-6891-C81E-5243-32EB25BC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6925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37CF4-54AE-27DF-B125-E36CD31C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DC661D-07EB-FD09-289C-D4AC9AFF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3F2294-140C-9FB4-9B07-E848F0659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6E604B-4CF1-C5E6-F7AE-DCA562830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FD5212-C347-D4A8-7799-759B628C3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A2CA3D-2402-74A7-D39E-AEB0E683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81410F-6922-A285-B52A-467D5725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7217E5-DCE8-6086-5205-4D2C2522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805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9A0FA-B1DB-4377-0989-3F8BED606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778568-0580-2BC4-ED6C-E7FD969B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1CAA36-B1FE-1A41-1405-7EF6A51D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56639E-8371-690E-C3EB-FC9D68AC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946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1EDDD4-D252-769C-99EC-A562D5E8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76C155-E0FF-3B73-CF0E-8F486C4B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A54900-DEDA-38DA-18A3-246A04E2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148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3F7C5-5799-3CF1-2629-374724AE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DD895-3B14-37D1-E2B4-BBD3C4975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08F8DC-96B5-9463-6B33-CD801A17E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C54D71-5213-2076-14D6-D92C3157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11ACAD-EE7A-3313-6BEB-0B069F04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A1F62C-ECEA-E81D-D3D6-11415DE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76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B1FCA-C3B3-0764-8365-3DAED9C7C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37C56E-8520-495D-3811-730B16F39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F316C8-73B4-74C2-59BE-C99C2B1B9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479564-09C5-1229-6F41-3FE21B99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BCA993-5EED-3F05-081E-9B213400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622071-20D3-77FC-11DB-E485DB0C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0356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AA6020-10A4-8479-3FE0-D275512E6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6295C-BB0C-B737-03EA-66B5CA45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30062A-87BD-64F4-1B4C-4DC20A1C0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DEBCFA-AABE-5D62-F8BE-8C78DF406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628882-F913-F298-0D7F-B37392550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3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000" y="2169562"/>
            <a:ext cx="11620500" cy="2387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6600" i="1" dirty="0">
                <a:solidFill>
                  <a:schemeClr val="accent6">
                    <a:lumMod val="50000"/>
                  </a:schemeClr>
                </a:solidFill>
                <a:latin typeface="Maiandra GD" panose="020E0502030308020204" pitchFamily="34" charset="0"/>
              </a:rPr>
              <a:t>MÉTODO DE ORTOGONALIZACIÓN</a:t>
            </a:r>
            <a:br>
              <a:rPr lang="es-ES" sz="6600" i="1" dirty="0">
                <a:solidFill>
                  <a:schemeClr val="accent6">
                    <a:lumMod val="50000"/>
                  </a:schemeClr>
                </a:solidFill>
                <a:latin typeface="Maiandra GD" panose="020E0502030308020204" pitchFamily="34" charset="0"/>
              </a:rPr>
            </a:br>
            <a:r>
              <a:rPr lang="es-ES" sz="6600" i="1" dirty="0">
                <a:solidFill>
                  <a:schemeClr val="accent6">
                    <a:lumMod val="50000"/>
                  </a:schemeClr>
                </a:solidFill>
                <a:latin typeface="Maiandra GD" panose="020E0502030308020204" pitchFamily="34" charset="0"/>
              </a:rPr>
              <a:t>DE GRAM-SCHMIDT </a:t>
            </a:r>
            <a:b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</a:br>
            <a:endParaRPr lang="es-ES" sz="6600" dirty="0">
              <a:solidFill>
                <a:schemeClr val="accent5">
                  <a:lumMod val="50000"/>
                </a:schemeClr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Diagrama de flujo: datos 4">
            <a:extLst>
              <a:ext uri="{FF2B5EF4-FFF2-40B4-BE49-F238E27FC236}">
                <a16:creationId xmlns:a16="http://schemas.microsoft.com/office/drawing/2014/main" id="{3088D785-3918-B94A-DEAC-D5792938707B}"/>
              </a:ext>
            </a:extLst>
          </p:cNvPr>
          <p:cNvSpPr/>
          <p:nvPr/>
        </p:nvSpPr>
        <p:spPr>
          <a:xfrm>
            <a:off x="3844412" y="5087421"/>
            <a:ext cx="4719483" cy="1195200"/>
          </a:xfrm>
          <a:prstGeom prst="flowChartInputOutpu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1AA1E873-6FF0-8E8F-EB50-50E090FDAC33}"/>
              </a:ext>
            </a:extLst>
          </p:cNvPr>
          <p:cNvCxnSpPr/>
          <p:nvPr/>
        </p:nvCxnSpPr>
        <p:spPr>
          <a:xfrm flipV="1">
            <a:off x="5417575" y="4767466"/>
            <a:ext cx="1317522" cy="1058828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71C3E341-154F-6E19-34A7-87D9A892919F}"/>
              </a:ext>
            </a:extLst>
          </p:cNvPr>
          <p:cNvCxnSpPr>
            <a:cxnSpLocks/>
          </p:cNvCxnSpPr>
          <p:nvPr/>
        </p:nvCxnSpPr>
        <p:spPr>
          <a:xfrm>
            <a:off x="5417575" y="5826294"/>
            <a:ext cx="1316981" cy="0"/>
          </a:xfrm>
          <a:prstGeom prst="straightConnector1">
            <a:avLst/>
          </a:prstGeom>
          <a:ln w="3175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6511E4F4-1B8E-BBA0-C872-15A7AA4DD95C}"/>
              </a:ext>
            </a:extLst>
          </p:cNvPr>
          <p:cNvCxnSpPr/>
          <p:nvPr/>
        </p:nvCxnSpPr>
        <p:spPr>
          <a:xfrm>
            <a:off x="6735097" y="4772322"/>
            <a:ext cx="0" cy="180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6A64D7C9-7A2D-396E-9F9A-223AA3F8B89D}"/>
              </a:ext>
            </a:extLst>
          </p:cNvPr>
          <p:cNvCxnSpPr/>
          <p:nvPr/>
        </p:nvCxnSpPr>
        <p:spPr>
          <a:xfrm>
            <a:off x="6734826" y="5060322"/>
            <a:ext cx="0" cy="180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0A592341-A0C1-B579-085F-4EBD837D8529}"/>
              </a:ext>
            </a:extLst>
          </p:cNvPr>
          <p:cNvCxnSpPr/>
          <p:nvPr/>
        </p:nvCxnSpPr>
        <p:spPr>
          <a:xfrm>
            <a:off x="6734826" y="5348322"/>
            <a:ext cx="0" cy="180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C1FD650A-3347-A6DD-83A3-0E5F9BBE7144}"/>
              </a:ext>
            </a:extLst>
          </p:cNvPr>
          <p:cNvCxnSpPr>
            <a:cxnSpLocks/>
          </p:cNvCxnSpPr>
          <p:nvPr/>
        </p:nvCxnSpPr>
        <p:spPr>
          <a:xfrm flipV="1">
            <a:off x="5417574" y="5324373"/>
            <a:ext cx="426475" cy="463400"/>
          </a:xfrm>
          <a:prstGeom prst="straightConnector1">
            <a:avLst/>
          </a:prstGeom>
          <a:ln w="3175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C23485E5-302B-BAEC-BBC5-47873C971539}"/>
              </a:ext>
            </a:extLst>
          </p:cNvPr>
          <p:cNvCxnSpPr>
            <a:cxnSpLocks/>
          </p:cNvCxnSpPr>
          <p:nvPr/>
        </p:nvCxnSpPr>
        <p:spPr>
          <a:xfrm flipV="1">
            <a:off x="5417573" y="5563008"/>
            <a:ext cx="1316983" cy="244026"/>
          </a:xfrm>
          <a:prstGeom prst="straightConnector1">
            <a:avLst/>
          </a:prstGeom>
          <a:ln w="317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Elipse 17">
            <a:extLst>
              <a:ext uri="{FF2B5EF4-FFF2-40B4-BE49-F238E27FC236}">
                <a16:creationId xmlns:a16="http://schemas.microsoft.com/office/drawing/2014/main" id="{8010914D-36EB-0C0A-DB25-C5243CA873D4}"/>
              </a:ext>
            </a:extLst>
          </p:cNvPr>
          <p:cNvSpPr/>
          <p:nvPr/>
        </p:nvSpPr>
        <p:spPr>
          <a:xfrm>
            <a:off x="5412656" y="5758417"/>
            <a:ext cx="88491" cy="900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37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EBBA-D108-FF1E-30B3-0A044645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ítulo 1">
            <a:extLst>
              <a:ext uri="{FF2B5EF4-FFF2-40B4-BE49-F238E27FC236}">
                <a16:creationId xmlns:a16="http://schemas.microsoft.com/office/drawing/2014/main" id="{521F8880-11A4-8AB5-7B5D-DD0CCABE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Un ejemplo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26142" y="1208190"/>
            <a:ext cx="11965857" cy="26517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En el espacio vectorial real R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[x] </a:t>
            </a:r>
            <a:r>
              <a:rPr lang="es-ES" sz="2700" i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(polinomios en x de grado menor o igual   </a:t>
            </a:r>
          </a:p>
          <a:p>
            <a:pPr marL="0" indent="0">
              <a:buNone/>
            </a:pPr>
            <a:r>
              <a:rPr lang="es-ES" sz="2700" i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que </a:t>
            </a:r>
            <a:r>
              <a:rPr lang="es-ES" sz="2700" i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y coeficientes reales)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se define un producto escalar &lt; | &gt; como: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para cualesquiera p(x), q(x)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∈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[x],  &lt; p(x)|q(x) &gt; =    p(x)q(x)dx.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Queremos encontrar una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ortonormal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del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subespacio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vectorial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  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 = &lt; 1+x, -x+2x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&gt; .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8590084" y="2049315"/>
            <a:ext cx="80021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800" dirty="0">
                <a:solidFill>
                  <a:schemeClr val="accent2">
                    <a:lumMod val="50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∫</a:t>
            </a:r>
            <a:endParaRPr lang="es-ES_tradnl" sz="4800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s-ES_tradnl" dirty="0"/>
          </a:p>
        </p:txBody>
      </p:sp>
      <p:sp>
        <p:nvSpPr>
          <p:cNvPr id="5" name="CuadroTexto 4"/>
          <p:cNvSpPr txBox="1"/>
          <p:nvPr/>
        </p:nvSpPr>
        <p:spPr>
          <a:xfrm rot="182837">
            <a:off x="8896318" y="2515558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9067918" y="1991093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26143" y="3712422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Sean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(x)=1+x,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(x)=-x+2x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vectores de F que se ve fácilmente que son 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linealmente independientes, esto es: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(x)=1+x, 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(x)=-x+2x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es una base de F.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26143" y="5236138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Apliquemos a esta base el método de Gram-Schmidt hasta obtener una 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base ortogonal 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(x)}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(de F):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primer vector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1+x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cxnSp>
        <p:nvCxnSpPr>
          <p:cNvPr id="9" name="Conector recto de flecha 8"/>
          <p:cNvCxnSpPr/>
          <p:nvPr/>
        </p:nvCxnSpPr>
        <p:spPr>
          <a:xfrm>
            <a:off x="4466492" y="6471138"/>
            <a:ext cx="56270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3762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EBBA-D108-FF1E-30B3-0A044645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ítulo 1">
            <a:extLst>
              <a:ext uri="{FF2B5EF4-FFF2-40B4-BE49-F238E27FC236}">
                <a16:creationId xmlns:a16="http://schemas.microsoft.com/office/drawing/2014/main" id="{521F8880-11A4-8AB5-7B5D-DD0CCABE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un ejemplo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560680" y="1387026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segundo vector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cxnSp>
        <p:nvCxnSpPr>
          <p:cNvPr id="9" name="Conector recto de flecha 8"/>
          <p:cNvCxnSpPr/>
          <p:nvPr/>
        </p:nvCxnSpPr>
        <p:spPr>
          <a:xfrm>
            <a:off x="3329068" y="1618596"/>
            <a:ext cx="56270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4C824DB-0D1B-DB4F-3A4D-41F5B62688F6}"/>
              </a:ext>
            </a:extLst>
          </p:cNvPr>
          <p:cNvSpPr txBox="1"/>
          <p:nvPr/>
        </p:nvSpPr>
        <p:spPr>
          <a:xfrm>
            <a:off x="6387988" y="1618596"/>
            <a:ext cx="351538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6331143" y="1102491"/>
            <a:ext cx="303567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5955030" y="1334708"/>
            <a:ext cx="47055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――――――――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438017" y="2353260"/>
            <a:ext cx="6464587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&gt; = 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dx =  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3100557" y="2722120"/>
            <a:ext cx="80021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∫</a:t>
            </a:r>
            <a:endParaRPr lang="es-ES_tradnl" sz="4800" dirty="0"/>
          </a:p>
          <a:p>
            <a:endParaRPr lang="es-ES_tradnl" dirty="0"/>
          </a:p>
        </p:txBody>
      </p:sp>
      <p:sp>
        <p:nvSpPr>
          <p:cNvPr id="17" name="CuadroTexto 16"/>
          <p:cNvSpPr txBox="1"/>
          <p:nvPr/>
        </p:nvSpPr>
        <p:spPr>
          <a:xfrm rot="182837">
            <a:off x="3339475" y="3284405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3602845" y="2581239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5759800" y="2722120"/>
            <a:ext cx="80021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∫</a:t>
            </a:r>
            <a:endParaRPr lang="es-ES_tradnl" sz="4800" dirty="0"/>
          </a:p>
          <a:p>
            <a:endParaRPr lang="es-ES_tradnl" dirty="0"/>
          </a:p>
        </p:txBody>
      </p:sp>
      <p:sp>
        <p:nvSpPr>
          <p:cNvPr id="20" name="CuadroTexto 19"/>
          <p:cNvSpPr txBox="1"/>
          <p:nvPr/>
        </p:nvSpPr>
        <p:spPr>
          <a:xfrm rot="182837">
            <a:off x="5998351" y="3284404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6261721" y="2581238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" name="Rectángulo 1"/>
          <p:cNvSpPr/>
          <p:nvPr/>
        </p:nvSpPr>
        <p:spPr>
          <a:xfrm>
            <a:off x="6297826" y="2874308"/>
            <a:ext cx="16658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(-x+2x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endParaRPr lang="es-ES_tradnl" sz="2700" dirty="0"/>
          </a:p>
        </p:txBody>
      </p:sp>
      <p:sp>
        <p:nvSpPr>
          <p:cNvPr id="23" name="Rectángulo 22"/>
          <p:cNvSpPr/>
          <p:nvPr/>
        </p:nvSpPr>
        <p:spPr>
          <a:xfrm>
            <a:off x="7680945" y="2871601"/>
            <a:ext cx="2616422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(1+x) dx = 1/3  </a:t>
            </a:r>
            <a:endParaRPr lang="es-ES_tradnl" sz="2700" dirty="0"/>
          </a:p>
        </p:txBody>
      </p:sp>
      <p:sp>
        <p:nvSpPr>
          <p:cNvPr id="24" name="CuadroTexto 23"/>
          <p:cNvSpPr txBox="1"/>
          <p:nvPr/>
        </p:nvSpPr>
        <p:spPr>
          <a:xfrm>
            <a:off x="3602845" y="3738083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6415388" y="3761280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8" name="Rectángulo 27"/>
          <p:cNvSpPr/>
          <p:nvPr/>
        </p:nvSpPr>
        <p:spPr>
          <a:xfrm>
            <a:off x="6387988" y="4058522"/>
            <a:ext cx="4849404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(1+x)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dx = 7/3, obtenemos:  </a:t>
            </a:r>
            <a:endParaRPr lang="es-ES_tradnl" sz="2700" dirty="0"/>
          </a:p>
        </p:txBody>
      </p:sp>
      <p:sp>
        <p:nvSpPr>
          <p:cNvPr id="29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378128" y="3575555"/>
            <a:ext cx="6464587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&gt; =   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dx =  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3100556" y="3856339"/>
            <a:ext cx="80021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∫</a:t>
            </a:r>
            <a:endParaRPr lang="es-ES_tradnl" sz="4800" dirty="0"/>
          </a:p>
          <a:p>
            <a:endParaRPr lang="es-ES_tradnl" dirty="0"/>
          </a:p>
        </p:txBody>
      </p:sp>
      <p:sp>
        <p:nvSpPr>
          <p:cNvPr id="31" name="CuadroTexto 30"/>
          <p:cNvSpPr txBox="1"/>
          <p:nvPr/>
        </p:nvSpPr>
        <p:spPr>
          <a:xfrm>
            <a:off x="5951644" y="3937898"/>
            <a:ext cx="96853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∫ </a:t>
            </a:r>
            <a:endParaRPr lang="es-ES_tradnl" sz="4800" dirty="0"/>
          </a:p>
          <a:p>
            <a:endParaRPr lang="es-ES_tradnl" dirty="0"/>
          </a:p>
        </p:txBody>
      </p:sp>
      <p:sp>
        <p:nvSpPr>
          <p:cNvPr id="32" name="CuadroTexto 31"/>
          <p:cNvSpPr txBox="1"/>
          <p:nvPr/>
        </p:nvSpPr>
        <p:spPr>
          <a:xfrm rot="182837">
            <a:off x="3426326" y="4316965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33" name="CuadroTexto 32"/>
          <p:cNvSpPr txBox="1"/>
          <p:nvPr/>
        </p:nvSpPr>
        <p:spPr>
          <a:xfrm rot="182837">
            <a:off x="6261720" y="4394923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438015" y="2118954"/>
            <a:ext cx="6464587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Teniendo en cuenta que</a:t>
            </a:r>
          </a:p>
        </p:txBody>
      </p:sp>
      <p:sp>
        <p:nvSpPr>
          <p:cNvPr id="34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560680" y="5481668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35" name="Rectángulo 34"/>
          <p:cNvSpPr/>
          <p:nvPr/>
        </p:nvSpPr>
        <p:spPr>
          <a:xfrm>
            <a:off x="1750467" y="5445169"/>
            <a:ext cx="1362874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-x+2x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_tradnl" sz="2700" dirty="0">
              <a:solidFill>
                <a:srgbClr val="FF0000"/>
              </a:solidFill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2814512" y="5444050"/>
            <a:ext cx="47055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(1+x)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3247556" y="5255238"/>
            <a:ext cx="85072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1/3</a:t>
            </a:r>
            <a:endParaRPr lang="es-ES" sz="2700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3247556" y="5744222"/>
            <a:ext cx="97967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7/3</a:t>
            </a:r>
            <a:endParaRPr lang="es-ES" sz="2700" dirty="0"/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5006608" y="5438852"/>
            <a:ext cx="47055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( 7(-x+2x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- (1+x) )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5180930" y="5283060"/>
            <a:ext cx="3446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endParaRPr lang="es-ES" sz="2700" dirty="0"/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5167279" y="5822400"/>
            <a:ext cx="3446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7</a:t>
            </a:r>
            <a:endParaRPr lang="es-ES" sz="2700" dirty="0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8904877" y="5438852"/>
            <a:ext cx="28435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(-1-8x+14x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9115118" y="5257465"/>
            <a:ext cx="3446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endParaRPr lang="es-ES" sz="2700" dirty="0">
              <a:solidFill>
                <a:srgbClr val="0070C0"/>
              </a:solidFill>
            </a:endParaRP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9115118" y="5750997"/>
            <a:ext cx="3446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7</a:t>
            </a:r>
            <a:endParaRPr lang="es-ES" sz="27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258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  <p:bldP spid="18" grpId="0"/>
      <p:bldP spid="19" grpId="0"/>
      <p:bldP spid="20" grpId="0"/>
      <p:bldP spid="21" grpId="0"/>
      <p:bldP spid="2" grpId="0"/>
      <p:bldP spid="23" grpId="0"/>
      <p:bldP spid="24" grpId="0"/>
      <p:bldP spid="25" grpId="0"/>
      <p:bldP spid="28" grpId="0"/>
      <p:bldP spid="29" grpId="0"/>
      <p:bldP spid="30" grpId="0"/>
      <p:bldP spid="31" grpId="0"/>
      <p:bldP spid="32" grpId="0"/>
      <p:bldP spid="33" grpId="0"/>
      <p:bldP spid="27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EBBA-D108-FF1E-30B3-0A044645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ítulo 1">
            <a:extLst>
              <a:ext uri="{FF2B5EF4-FFF2-40B4-BE49-F238E27FC236}">
                <a16:creationId xmlns:a16="http://schemas.microsoft.com/office/drawing/2014/main" id="{521F8880-11A4-8AB5-7B5D-DD0CCABE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un ejemplo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560680" y="1387026"/>
            <a:ext cx="11965857" cy="179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En resumen: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4971147" y="1880096"/>
            <a:ext cx="3446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endParaRPr lang="es-ES" sz="2700" dirty="0">
              <a:solidFill>
                <a:srgbClr val="0070C0"/>
              </a:solidFill>
            </a:endParaRP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4971147" y="2418413"/>
            <a:ext cx="3446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7</a:t>
            </a:r>
            <a:endParaRPr lang="es-ES" sz="2700" dirty="0">
              <a:solidFill>
                <a:srgbClr val="0070C0"/>
              </a:solidFill>
            </a:endParaRP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4777222" y="2069202"/>
            <a:ext cx="28435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(-1-8x+14x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46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1453682" y="2105060"/>
            <a:ext cx="11965857" cy="179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= 1+x, 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=                          }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es base ortogonal de F.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472755" y="3174314"/>
            <a:ext cx="11965857" cy="179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También es base ortogonal de F la que se obtiene multiplicando por 7 el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segundo vector (base con la que, tal vez, sea más fácil operar):</a:t>
            </a: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1453682" y="4327265"/>
            <a:ext cx="11965857" cy="179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{ w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= 1+x, 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= -1-8x+14x</a:t>
            </a:r>
            <a:r>
              <a:rPr lang="es-ES" sz="2700" baseline="30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}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base ortogonal de F.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3763108" y="4092698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solidFill>
                  <a:srgbClr val="00B0F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>
              <a:solidFill>
                <a:srgbClr val="00B0F0"/>
              </a:solidFill>
            </a:endParaRPr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472754" y="5074251"/>
            <a:ext cx="11965857" cy="179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Para obtener una base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ortonormal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F, hemos de calcular las normas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 estos dos vectores 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(x), 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 (ya sabemos para el primero que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||w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(x)||=(7/3)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1/2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pues un cálculo anterior daba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&gt; = 7/3): 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5245510" y="5360400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/>
          </a:p>
        </p:txBody>
      </p:sp>
    </p:spTree>
    <p:extLst>
      <p:ext uri="{BB962C8B-B14F-4D97-AF65-F5344CB8AC3E}">
        <p14:creationId xmlns:p14="http://schemas.microsoft.com/office/powerpoint/2010/main" val="428314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EBBA-D108-FF1E-30B3-0A044645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ítulo 1">
            <a:extLst>
              <a:ext uri="{FF2B5EF4-FFF2-40B4-BE49-F238E27FC236}">
                <a16:creationId xmlns:a16="http://schemas.microsoft.com/office/drawing/2014/main" id="{521F8880-11A4-8AB5-7B5D-DD0CCABE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un ejemplo</a:t>
            </a:r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74269" y="1290262"/>
            <a:ext cx="10469931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&gt; =   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dx =     (-1-8x+14x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dx = 21/5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723900" y="1564981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1902265" y="1564981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3106454" y="1658262"/>
            <a:ext cx="80021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∫</a:t>
            </a:r>
            <a:endParaRPr lang="es-ES_tradnl" sz="4800" dirty="0"/>
          </a:p>
          <a:p>
            <a:endParaRPr lang="es-ES_tradnl" dirty="0"/>
          </a:p>
        </p:txBody>
      </p:sp>
      <p:sp>
        <p:nvSpPr>
          <p:cNvPr id="17" name="CuadroTexto 16"/>
          <p:cNvSpPr txBox="1"/>
          <p:nvPr/>
        </p:nvSpPr>
        <p:spPr>
          <a:xfrm rot="182837">
            <a:off x="3432224" y="2118888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3603823" y="1509175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3625808" y="1615085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/>
          </a:p>
        </p:txBody>
      </p:sp>
      <p:sp>
        <p:nvSpPr>
          <p:cNvPr id="20" name="CuadroTexto 19"/>
          <p:cNvSpPr txBox="1"/>
          <p:nvPr/>
        </p:nvSpPr>
        <p:spPr>
          <a:xfrm>
            <a:off x="4556027" y="1581701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/>
          </a:p>
        </p:txBody>
      </p:sp>
      <p:sp>
        <p:nvSpPr>
          <p:cNvPr id="21" name="CuadroTexto 20"/>
          <p:cNvSpPr txBox="1"/>
          <p:nvPr/>
        </p:nvSpPr>
        <p:spPr>
          <a:xfrm>
            <a:off x="6024823" y="1615085"/>
            <a:ext cx="80021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∫</a:t>
            </a:r>
            <a:endParaRPr lang="es-ES_tradnl" sz="4800" dirty="0"/>
          </a:p>
          <a:p>
            <a:endParaRPr lang="es-ES_tradnl" dirty="0"/>
          </a:p>
        </p:txBody>
      </p:sp>
      <p:sp>
        <p:nvSpPr>
          <p:cNvPr id="22" name="CuadroTexto 21"/>
          <p:cNvSpPr txBox="1"/>
          <p:nvPr/>
        </p:nvSpPr>
        <p:spPr>
          <a:xfrm rot="182837">
            <a:off x="6357937" y="2131201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6502657" y="1499298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5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8667185" y="2835825"/>
            <a:ext cx="3888231" cy="8341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||w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(x)||=(21/5)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1/2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8943489" y="2604979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/>
          </a:p>
        </p:txBody>
      </p:sp>
      <p:sp>
        <p:nvSpPr>
          <p:cNvPr id="3" name="Flecha abajo 2"/>
          <p:cNvSpPr/>
          <p:nvPr/>
        </p:nvSpPr>
        <p:spPr>
          <a:xfrm>
            <a:off x="9912594" y="2264325"/>
            <a:ext cx="484632" cy="477038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F4C19D6F-3EFB-9804-7319-59838564E801}"/>
              </a:ext>
            </a:extLst>
          </p:cNvPr>
          <p:cNvSpPr txBox="1"/>
          <p:nvPr/>
        </p:nvSpPr>
        <p:spPr>
          <a:xfrm>
            <a:off x="442002" y="4084723"/>
            <a:ext cx="1196585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e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,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e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――――――――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CCA99E97-79C3-C7BF-4BE9-69E5ED682840}"/>
              </a:ext>
            </a:extLst>
          </p:cNvPr>
          <p:cNvSpPr txBox="1"/>
          <p:nvPr/>
        </p:nvSpPr>
        <p:spPr>
          <a:xfrm>
            <a:off x="2098430" y="3819406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" sz="2700" dirty="0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77D45E8-209A-1233-2819-2AA6F733F13B}"/>
              </a:ext>
            </a:extLst>
          </p:cNvPr>
          <p:cNvSpPr txBox="1"/>
          <p:nvPr/>
        </p:nvSpPr>
        <p:spPr>
          <a:xfrm>
            <a:off x="2048690" y="4429462"/>
            <a:ext cx="18584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||w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(x)||</a:t>
            </a:r>
            <a:endParaRPr lang="es-ES" sz="2700" dirty="0">
              <a:solidFill>
                <a:srgbClr val="00B0F0"/>
              </a:solidFill>
            </a:endParaRPr>
          </a:p>
        </p:txBody>
      </p:sp>
      <p:sp>
        <p:nvSpPr>
          <p:cNvPr id="34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519728" y="3196898"/>
            <a:ext cx="11965857" cy="26491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Entonces: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es una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ortonormal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de F.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CCA99E97-79C3-C7BF-4BE9-69E5ED682840}"/>
              </a:ext>
            </a:extLst>
          </p:cNvPr>
          <p:cNvSpPr txBox="1"/>
          <p:nvPr/>
        </p:nvSpPr>
        <p:spPr>
          <a:xfrm>
            <a:off x="6652278" y="3840866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" sz="2700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377D45E8-209A-1233-2819-2AA6F733F13B}"/>
              </a:ext>
            </a:extLst>
          </p:cNvPr>
          <p:cNvSpPr txBox="1"/>
          <p:nvPr/>
        </p:nvSpPr>
        <p:spPr>
          <a:xfrm>
            <a:off x="6846365" y="4482464"/>
            <a:ext cx="18584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||w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(x)||</a:t>
            </a:r>
            <a:endParaRPr lang="es-ES" sz="2700" dirty="0">
              <a:solidFill>
                <a:srgbClr val="00B0F0"/>
              </a:solidFill>
            </a:endParaRPr>
          </a:p>
        </p:txBody>
      </p:sp>
      <p:sp>
        <p:nvSpPr>
          <p:cNvPr id="37" name="CuadroTexto 36"/>
          <p:cNvSpPr txBox="1"/>
          <p:nvPr/>
        </p:nvSpPr>
        <p:spPr>
          <a:xfrm>
            <a:off x="7060286" y="3642499"/>
            <a:ext cx="108785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700" dirty="0">
                <a:solidFill>
                  <a:srgbClr val="00B0F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>
              <a:solidFill>
                <a:srgbClr val="00B0F0"/>
              </a:solidFill>
            </a:endParaRPr>
          </a:p>
        </p:txBody>
      </p:sp>
      <p:sp>
        <p:nvSpPr>
          <p:cNvPr id="38" name="CuadroTexto 37"/>
          <p:cNvSpPr txBox="1"/>
          <p:nvPr/>
        </p:nvSpPr>
        <p:spPr>
          <a:xfrm>
            <a:off x="7114532" y="4267576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solidFill>
                  <a:srgbClr val="00B0F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>
              <a:solidFill>
                <a:srgbClr val="00B0F0"/>
              </a:solidFill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CCA99E97-79C3-C7BF-4BE9-69E5ED682840}"/>
              </a:ext>
            </a:extLst>
          </p:cNvPr>
          <p:cNvSpPr txBox="1"/>
          <p:nvPr/>
        </p:nvSpPr>
        <p:spPr>
          <a:xfrm>
            <a:off x="3624236" y="3867497"/>
            <a:ext cx="222560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1/2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(1+x) </a:t>
            </a:r>
            <a:endParaRPr lang="es-ES" sz="27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CCA99E97-79C3-C7BF-4BE9-69E5ED682840}"/>
              </a:ext>
            </a:extLst>
          </p:cNvPr>
          <p:cNvSpPr txBox="1"/>
          <p:nvPr/>
        </p:nvSpPr>
        <p:spPr>
          <a:xfrm>
            <a:off x="3986333" y="4423419"/>
            <a:ext cx="222560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7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1/2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" sz="2700" dirty="0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8388944" y="3896414"/>
            <a:ext cx="28489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5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1/2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(-1-8x+14x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CCA99E97-79C3-C7BF-4BE9-69E5ED682840}"/>
              </a:ext>
            </a:extLst>
          </p:cNvPr>
          <p:cNvSpPr txBox="1"/>
          <p:nvPr/>
        </p:nvSpPr>
        <p:spPr>
          <a:xfrm>
            <a:off x="9141332" y="4394186"/>
            <a:ext cx="222560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21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1/2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" sz="2700" dirty="0"/>
          </a:p>
        </p:txBody>
      </p:sp>
    </p:spTree>
    <p:extLst>
      <p:ext uri="{BB962C8B-B14F-4D97-AF65-F5344CB8AC3E}">
        <p14:creationId xmlns:p14="http://schemas.microsoft.com/office/powerpoint/2010/main" val="1399035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7" grpId="0"/>
      <p:bldP spid="3" grpId="0" animBg="1"/>
      <p:bldP spid="28" grpId="0"/>
      <p:bldP spid="29" grpId="0"/>
      <p:bldP spid="30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2" grpId="0"/>
      <p:bldP spid="4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EBBA-D108-FF1E-30B3-0A044645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ítulo 1">
            <a:extLst>
              <a:ext uri="{FF2B5EF4-FFF2-40B4-BE49-F238E27FC236}">
                <a16:creationId xmlns:a16="http://schemas.microsoft.com/office/drawing/2014/main" id="{521F8880-11A4-8AB5-7B5D-DD0CCABE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Un segundo ejemplo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26142" y="1208190"/>
            <a:ext cx="11965857" cy="291776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En el espacio vectorial real R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se define un producto escalar &lt; | &gt; como: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para cualesquiera  p=(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x,y,z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), q=(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a,b,c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∈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R</a:t>
            </a:r>
            <a:r>
              <a:rPr lang="es-ES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 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&lt;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p|q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&gt; =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xa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xb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ya + 2yb +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yc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zb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+ 2zc.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Queremos encontrar una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ortogonal de R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(en este caso, el subes-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pacio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vectorial es el propio espacio vectorial).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   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26141" y="3810567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Como base inicial de R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tomemos, por ejemplo, su base canónica: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{v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 (1,0,0), 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 (0,1,0), 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= (0,0,1)}, base de R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127820" y="4947421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Apliquemos a esta base el método de Gram-Schmidt hasta obtener una 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base ortogonal 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(de R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):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primer vector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(1,0,0)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cxnSp>
        <p:nvCxnSpPr>
          <p:cNvPr id="9" name="Conector recto de flecha 8"/>
          <p:cNvCxnSpPr/>
          <p:nvPr/>
        </p:nvCxnSpPr>
        <p:spPr>
          <a:xfrm>
            <a:off x="5325135" y="6192358"/>
            <a:ext cx="56270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2642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EBBA-D108-FF1E-30B3-0A044645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ítulo 1">
            <a:extLst>
              <a:ext uri="{FF2B5EF4-FFF2-40B4-BE49-F238E27FC236}">
                <a16:creationId xmlns:a16="http://schemas.microsoft.com/office/drawing/2014/main" id="{521F8880-11A4-8AB5-7B5D-DD0CCABE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un segundo ejemplo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560680" y="1387026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segundo vector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cxnSp>
        <p:nvCxnSpPr>
          <p:cNvPr id="9" name="Conector recto de flecha 8"/>
          <p:cNvCxnSpPr/>
          <p:nvPr/>
        </p:nvCxnSpPr>
        <p:spPr>
          <a:xfrm>
            <a:off x="3329068" y="1618596"/>
            <a:ext cx="56270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4C824DB-0D1B-DB4F-3A4D-41F5B62688F6}"/>
              </a:ext>
            </a:extLst>
          </p:cNvPr>
          <p:cNvSpPr txBox="1"/>
          <p:nvPr/>
        </p:nvSpPr>
        <p:spPr>
          <a:xfrm>
            <a:off x="5601683" y="1575740"/>
            <a:ext cx="351538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5601683" y="1080453"/>
            <a:ext cx="303567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5167279" y="1355776"/>
            <a:ext cx="47055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185626" y="2363964"/>
            <a:ext cx="11679272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(0,1,0) | (1,0,0) &gt; =  1, 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(1,0,0) | (1,0,0) &gt; =  1 : </a:t>
            </a:r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438015" y="2118954"/>
            <a:ext cx="6464587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Teniendo en cuenta que</a:t>
            </a:r>
          </a:p>
        </p:txBody>
      </p:sp>
      <p:sp>
        <p:nvSpPr>
          <p:cNvPr id="34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500992" y="3648886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35" name="Rectángulo 34"/>
          <p:cNvSpPr/>
          <p:nvPr/>
        </p:nvSpPr>
        <p:spPr>
          <a:xfrm>
            <a:off x="3708151" y="3617521"/>
            <a:ext cx="131318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(0,1,0) </a:t>
            </a:r>
            <a:endParaRPr lang="es-ES_tradnl" sz="2700" dirty="0">
              <a:solidFill>
                <a:srgbClr val="FF0000"/>
              </a:solidFill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4728765" y="3626417"/>
            <a:ext cx="47055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(1,0,0)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5161809" y="3437605"/>
            <a:ext cx="85072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1 </a:t>
            </a:r>
            <a:endParaRPr lang="es-ES" sz="2700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5161809" y="3926589"/>
            <a:ext cx="97967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1</a:t>
            </a:r>
            <a:endParaRPr lang="es-ES" sz="2700" dirty="0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7277656" y="3618321"/>
            <a:ext cx="28435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(-1,1,0)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560679" y="5263285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tercer vector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C4C824DB-0D1B-DB4F-3A4D-41F5B62688F6}"/>
              </a:ext>
            </a:extLst>
          </p:cNvPr>
          <p:cNvSpPr txBox="1"/>
          <p:nvPr/>
        </p:nvSpPr>
        <p:spPr>
          <a:xfrm>
            <a:off x="5448245" y="5544335"/>
            <a:ext cx="351538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5448245" y="5012056"/>
            <a:ext cx="303567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4945022" y="5233844"/>
            <a:ext cx="47055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cxnSp>
        <p:nvCxnSpPr>
          <p:cNvPr id="49" name="Conector recto de flecha 48"/>
          <p:cNvCxnSpPr/>
          <p:nvPr/>
        </p:nvCxnSpPr>
        <p:spPr>
          <a:xfrm>
            <a:off x="3145443" y="5487760"/>
            <a:ext cx="56270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CuadroTexto 49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7486465" y="5177268"/>
            <a:ext cx="47055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7924764" y="4926767"/>
            <a:ext cx="303567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C4C824DB-0D1B-DB4F-3A4D-41F5B62688F6}"/>
              </a:ext>
            </a:extLst>
          </p:cNvPr>
          <p:cNvSpPr txBox="1"/>
          <p:nvPr/>
        </p:nvSpPr>
        <p:spPr>
          <a:xfrm>
            <a:off x="7889081" y="5480051"/>
            <a:ext cx="351538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</p:spTree>
    <p:extLst>
      <p:ext uri="{BB962C8B-B14F-4D97-AF65-F5344CB8AC3E}">
        <p14:creationId xmlns:p14="http://schemas.microsoft.com/office/powerpoint/2010/main" val="382341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48" grpId="0"/>
      <p:bldP spid="50" grpId="0"/>
      <p:bldP spid="51" grpId="0"/>
      <p:bldP spid="5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EBBA-D108-FF1E-30B3-0A044645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ítulo 1">
            <a:extLst>
              <a:ext uri="{FF2B5EF4-FFF2-40B4-BE49-F238E27FC236}">
                <a16:creationId xmlns:a16="http://schemas.microsoft.com/office/drawing/2014/main" id="{521F8880-11A4-8AB5-7B5D-DD0CCABE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un segundo ejemplo</a:t>
            </a:r>
          </a:p>
        </p:txBody>
      </p:sp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118719" y="1600877"/>
            <a:ext cx="11679272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(0,0,1) | (1,0,0) &gt; =  0, 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(0,0,1) | (-1,1,0) &gt; =  1,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(-1,1,0) | (-1,1,0) &gt; =  1 : </a:t>
            </a:r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371108" y="1355867"/>
            <a:ext cx="11962141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Teniendo en cuenta que  (ya sabemos: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</a:t>
            </a:r>
            <a:r>
              <a:rPr lang="es-ES" sz="2700">
                <a:latin typeface="Comic Sans MS" panose="030F0702030302020204" pitchFamily="66" charset="0"/>
                <a:ea typeface="Yu Mincho Light" panose="02020300000000000000" pitchFamily="18" charset="-128"/>
              </a:rPr>
              <a:t>=  1) 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34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1586592" y="3444555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35" name="Rectángulo 34"/>
          <p:cNvSpPr/>
          <p:nvPr/>
        </p:nvSpPr>
        <p:spPr>
          <a:xfrm>
            <a:off x="2793751" y="3379461"/>
            <a:ext cx="131318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(0,0,1) </a:t>
            </a:r>
            <a:endParaRPr lang="es-ES_tradnl" sz="2700" dirty="0">
              <a:solidFill>
                <a:srgbClr val="FF0000"/>
              </a:solidFill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3814365" y="3388357"/>
            <a:ext cx="768254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(1,0,0)                     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4247409" y="3199545"/>
            <a:ext cx="85072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0 </a:t>
            </a:r>
            <a:endParaRPr lang="es-ES" sz="2700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4247409" y="3688529"/>
            <a:ext cx="97967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1</a:t>
            </a:r>
            <a:endParaRPr lang="es-ES" sz="2700" dirty="0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8680077" y="3379461"/>
            <a:ext cx="28435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(1,-1,1)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5958355" y="3388191"/>
            <a:ext cx="281765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(-1,1,0)          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6278136" y="3203715"/>
            <a:ext cx="85072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1 </a:t>
            </a:r>
            <a:endParaRPr lang="es-ES" sz="2700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6304809" y="3713778"/>
            <a:ext cx="85072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1 </a:t>
            </a:r>
            <a:endParaRPr lang="es-ES" sz="2700" dirty="0"/>
          </a:p>
        </p:txBody>
      </p:sp>
      <p:sp>
        <p:nvSpPr>
          <p:cNvPr id="29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953307" y="4944296"/>
            <a:ext cx="11965857" cy="179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= (1,0,0), 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= (-1,1,0),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= (1,-1,1) }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es base ortogonal de R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30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323738" y="4277807"/>
            <a:ext cx="11962141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Entonces:</a:t>
            </a:r>
          </a:p>
        </p:txBody>
      </p:sp>
    </p:spTree>
    <p:extLst>
      <p:ext uri="{BB962C8B-B14F-4D97-AF65-F5344CB8AC3E}">
        <p14:creationId xmlns:p14="http://schemas.microsoft.com/office/powerpoint/2010/main" val="2215002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460" y="261976"/>
            <a:ext cx="10800000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i="1" dirty="0">
                <a:solidFill>
                  <a:srgbClr val="7030A0"/>
                </a:solidFill>
              </a:rPr>
              <a:t>Datos iniciales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490" y="1167914"/>
            <a:ext cx="12156833" cy="22701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dirty="0">
                <a:latin typeface="Comic Sans MS" panose="030F0702030302020204" pitchFamily="66" charset="0"/>
              </a:rPr>
              <a:t>Un subespacio vectorial de dimensión finita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latin typeface="Comic Sans MS" panose="030F0702030302020204" pitchFamily="66" charset="0"/>
              </a:rPr>
              <a:t> de un espacio euclídeo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(E, &lt; | &gt;) </a:t>
            </a:r>
            <a:r>
              <a:rPr lang="es-ES" dirty="0">
                <a:latin typeface="Comic Sans MS" panose="030F0702030302020204" pitchFamily="66" charset="0"/>
              </a:rPr>
              <a:t>, donde E es un espacio vectorial sobre el cuerpo de escalares 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K = R</a:t>
            </a:r>
            <a:r>
              <a:rPr lang="es-ES" dirty="0">
                <a:latin typeface="Comic Sans MS" panose="030F0702030302020204" pitchFamily="66" charset="0"/>
              </a:rPr>
              <a:t> (números reales) o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K = C</a:t>
            </a:r>
            <a:r>
              <a:rPr lang="es-ES" dirty="0">
                <a:latin typeface="Comic Sans MS" panose="030F0702030302020204" pitchFamily="66" charset="0"/>
              </a:rPr>
              <a:t> (números complejos) . </a:t>
            </a:r>
          </a:p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Una base de F :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{v</a:t>
            </a:r>
            <a:r>
              <a:rPr lang="es-ES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v</a:t>
            </a:r>
            <a:r>
              <a:rPr lang="es-ES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(p =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dim</a:t>
            </a:r>
            <a:r>
              <a:rPr lang="es-ES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(F) &gt; 0, dimensión de F).</a:t>
            </a: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468460" y="3764728"/>
            <a:ext cx="10800000" cy="79371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     </a:t>
            </a:r>
            <a:r>
              <a:rPr lang="es-ES" i="1" dirty="0">
                <a:solidFill>
                  <a:srgbClr val="7030A0"/>
                </a:solidFill>
              </a:rPr>
              <a:t>Los objetivos     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254786" y="4845176"/>
            <a:ext cx="11409486" cy="227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dirty="0">
                <a:latin typeface="Comic Sans MS" panose="030F0702030302020204" pitchFamily="66" charset="0"/>
              </a:rPr>
              <a:t>Saber encontrar una 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base ortogonal de F </a:t>
            </a:r>
            <a:r>
              <a:rPr lang="es-ES" dirty="0">
                <a:latin typeface="Comic Sans MS" panose="030F0702030302020204" pitchFamily="66" charset="0"/>
              </a:rPr>
              <a:t>(aplicando el 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método </a:t>
            </a:r>
          </a:p>
          <a:p>
            <a:pPr marL="0" indent="0">
              <a:buNone/>
            </a:pP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   de Gram-Schmidt </a:t>
            </a:r>
            <a:r>
              <a:rPr lang="es-ES" dirty="0">
                <a:latin typeface="Comic Sans MS" panose="030F0702030302020204" pitchFamily="66" charset="0"/>
              </a:rPr>
              <a:t>a la base inicial dada).</a:t>
            </a:r>
          </a:p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Saber encontrar una 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base ortonormal de F. </a:t>
            </a:r>
            <a:endParaRPr lang="es-ES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0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12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9E84D9-4D23-0E99-39F2-3A989A71A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DB28F5-8D4E-5263-CCBC-1345A67E6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460" y="261976"/>
            <a:ext cx="10800000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i="1" dirty="0">
                <a:solidFill>
                  <a:srgbClr val="7030A0"/>
                </a:solidFill>
              </a:rPr>
              <a:t>Base ortogonal y ortonormal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F29A3B-434C-E061-9324-DBD9716E1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413" y="1286875"/>
            <a:ext cx="12156833" cy="22701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Una base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 F se dice que es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ortogonal (de F)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si el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producto escalar de cualquier par de vectores distintos vale cero: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&gt; = 0, para toda  i ≠ j,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i,j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= 1 , … , p.</a:t>
            </a: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73376CDD-A921-4ACD-05A9-4D11CA671E0D}"/>
              </a:ext>
            </a:extLst>
          </p:cNvPr>
          <p:cNvSpPr txBox="1">
            <a:spLocks/>
          </p:cNvSpPr>
          <p:nvPr/>
        </p:nvSpPr>
        <p:spPr>
          <a:xfrm>
            <a:off x="133490" y="4180096"/>
            <a:ext cx="12156833" cy="22701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Una base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{e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e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e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 F se dice que es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ortonormal (de F)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si es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base ortogonal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y todos sus vectores son 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unitarios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esto es: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e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|| = 1, para toda i = 1 , … , p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(recordemos que la 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norma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un vector x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 se define como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||x||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(&lt; x | x &gt;)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1/2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número real ≥ 0  ).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A23D0BF7-F5C7-E167-CA32-27BAD1A5481C}"/>
              </a:ext>
            </a:extLst>
          </p:cNvPr>
          <p:cNvSpPr txBox="1">
            <a:spLocks/>
          </p:cNvSpPr>
          <p:nvPr/>
        </p:nvSpPr>
        <p:spPr>
          <a:xfrm>
            <a:off x="666053" y="2894292"/>
            <a:ext cx="12156833" cy="227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 Si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dim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(F) = 1, cualquier base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 F la consideraremos 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base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ortogonal de F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</a:t>
            </a: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125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277B7-3B2A-3815-7B95-DA62AD288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BA5089-0533-A55E-07C7-71588FEB9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460" y="261976"/>
            <a:ext cx="10800000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i="1" dirty="0">
                <a:solidFill>
                  <a:srgbClr val="7030A0"/>
                </a:solidFill>
              </a:rPr>
              <a:t>… base ortogonal y ortonormal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2DD91C6F-9485-11D4-97C8-090FBDA199D7}"/>
              </a:ext>
            </a:extLst>
          </p:cNvPr>
          <p:cNvSpPr txBox="1">
            <a:spLocks/>
          </p:cNvSpPr>
          <p:nvPr/>
        </p:nvSpPr>
        <p:spPr>
          <a:xfrm>
            <a:off x="192482" y="1949578"/>
            <a:ext cx="12156833" cy="3910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b="1" u="sng" dirty="0">
                <a:latin typeface="Comic Sans MS" panose="030F0702030302020204" pitchFamily="66" charset="0"/>
                <a:ea typeface="Yu Mincho Light" panose="02020300000000000000" pitchFamily="18" charset="-128"/>
              </a:rPr>
              <a:t>Observación 1</a:t>
            </a:r>
            <a:r>
              <a:rPr lang="es-ES" b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Si {w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} es una 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base ortogonal de 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entonces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w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/||w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||, w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/||w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||, … ,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/||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 }</a:t>
            </a: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es una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ortonormal de F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(pues  ||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4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4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/ ||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4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|| || = ||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4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||/||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4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|| = 1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para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toda i = 1, … , p). Por este motivo nos centraremos en cómo encontrar  </a:t>
            </a:r>
          </a:p>
          <a:p>
            <a:pPr marL="0" indent="0">
              <a:buNone/>
            </a:pP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bases ortogonales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 F.</a:t>
            </a: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975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328EC2-0445-A78C-2B3F-8430B80A2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40F987-4C2B-7681-F993-24119D837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460" y="261976"/>
            <a:ext cx="10800000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i="1" dirty="0">
                <a:solidFill>
                  <a:srgbClr val="7030A0"/>
                </a:solidFill>
              </a:rPr>
              <a:t>… base ortogonal y ortonormal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7D1642B6-D95F-AC13-6D6B-852E140E0A82}"/>
              </a:ext>
            </a:extLst>
          </p:cNvPr>
          <p:cNvSpPr txBox="1">
            <a:spLocks/>
          </p:cNvSpPr>
          <p:nvPr/>
        </p:nvSpPr>
        <p:spPr>
          <a:xfrm>
            <a:off x="179815" y="1109785"/>
            <a:ext cx="12156833" cy="5074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b="1" u="sng" dirty="0">
                <a:latin typeface="Comic Sans MS" panose="030F0702030302020204" pitchFamily="66" charset="0"/>
                <a:ea typeface="Yu Mincho Light" panose="02020300000000000000" pitchFamily="18" charset="-128"/>
              </a:rPr>
              <a:t>Observación 2</a:t>
            </a:r>
            <a:r>
              <a:rPr lang="es-ES" b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Si {w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} es una 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base ortogonal de 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entonces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para cada vector x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  se cumple que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</a:t>
            </a: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esto es,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x</a:t>
            </a:r>
            <a:r>
              <a:rPr lang="es-ES" sz="2700" baseline="30000" dirty="0">
                <a:latin typeface="Comic Sans MS" panose="030F0702030302020204" pitchFamily="66" charset="0"/>
                <a:ea typeface="Cambria Math" panose="02040503050406030204" pitchFamily="18" charset="0"/>
              </a:rPr>
              <a:t>⊥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es un vector ortogonal a todos los de F;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F5045F3-6176-C650-38E7-3F977B426B91}"/>
              </a:ext>
            </a:extLst>
          </p:cNvPr>
          <p:cNvSpPr txBox="1"/>
          <p:nvPr/>
        </p:nvSpPr>
        <p:spPr>
          <a:xfrm>
            <a:off x="2484081" y="2180563"/>
            <a:ext cx="1592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&lt; x |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A2C7FD5-84A9-3253-9E05-DA1F59646680}"/>
              </a:ext>
            </a:extLst>
          </p:cNvPr>
          <p:cNvSpPr txBox="1"/>
          <p:nvPr/>
        </p:nvSpPr>
        <p:spPr>
          <a:xfrm>
            <a:off x="2356261" y="2820301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&lt;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BA47441-313A-6FA6-40E9-BF74D7F23C50}"/>
              </a:ext>
            </a:extLst>
          </p:cNvPr>
          <p:cNvSpPr txBox="1"/>
          <p:nvPr/>
        </p:nvSpPr>
        <p:spPr>
          <a:xfrm>
            <a:off x="2082566" y="2508127"/>
            <a:ext cx="298948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</a:t>
            </a:r>
            <a:endParaRPr lang="es-ES" sz="27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E348787-EEA7-9FFD-DCC1-3EC3FD39CC91}"/>
              </a:ext>
            </a:extLst>
          </p:cNvPr>
          <p:cNvSpPr txBox="1"/>
          <p:nvPr/>
        </p:nvSpPr>
        <p:spPr>
          <a:xfrm>
            <a:off x="5072046" y="2184838"/>
            <a:ext cx="1592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&lt; x |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DAD5B67-3C28-44E1-6430-3F484BBC48E4}"/>
              </a:ext>
            </a:extLst>
          </p:cNvPr>
          <p:cNvSpPr txBox="1"/>
          <p:nvPr/>
        </p:nvSpPr>
        <p:spPr>
          <a:xfrm>
            <a:off x="4944226" y="2814744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&lt;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D61C982-B6F4-1312-8DBF-52F74987406D}"/>
              </a:ext>
            </a:extLst>
          </p:cNvPr>
          <p:cNvSpPr txBox="1"/>
          <p:nvPr/>
        </p:nvSpPr>
        <p:spPr>
          <a:xfrm>
            <a:off x="4806575" y="2502570"/>
            <a:ext cx="354736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  ...  +</a:t>
            </a:r>
            <a:endParaRPr lang="es-ES" sz="27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159D8A8-B1D7-D109-162A-36D409381D93}"/>
              </a:ext>
            </a:extLst>
          </p:cNvPr>
          <p:cNvSpPr txBox="1"/>
          <p:nvPr/>
        </p:nvSpPr>
        <p:spPr>
          <a:xfrm>
            <a:off x="8509649" y="2180563"/>
            <a:ext cx="1592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&lt; x |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3E25C16-7B20-442F-1E2E-06D444183CD1}"/>
              </a:ext>
            </a:extLst>
          </p:cNvPr>
          <p:cNvSpPr txBox="1"/>
          <p:nvPr/>
        </p:nvSpPr>
        <p:spPr>
          <a:xfrm>
            <a:off x="8381829" y="2820301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195E7D8-8888-B425-8CBC-9860DA73295E}"/>
              </a:ext>
            </a:extLst>
          </p:cNvPr>
          <p:cNvSpPr txBox="1"/>
          <p:nvPr/>
        </p:nvSpPr>
        <p:spPr>
          <a:xfrm>
            <a:off x="8224513" y="2505670"/>
            <a:ext cx="3725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baseline="-2500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</a:t>
            </a:r>
            <a:r>
              <a:rPr lang="es-ES" sz="2700">
                <a:latin typeface="Comic Sans MS" panose="030F0702030302020204" pitchFamily="66" charset="0"/>
                <a:ea typeface="Cambria Math" panose="02040503050406030204" pitchFamily="18" charset="0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F</a:t>
            </a:r>
            <a:r>
              <a:rPr lang="es-ES" sz="2700" baseline="30000" dirty="0">
                <a:latin typeface="Comic Sans MS" panose="030F0702030302020204" pitchFamily="66" charset="0"/>
                <a:ea typeface="Cambria Math" panose="02040503050406030204" pitchFamily="18" charset="0"/>
              </a:rPr>
              <a:t>⊥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, </a:t>
            </a:r>
            <a:endParaRPr lang="es-ES" sz="2700" dirty="0"/>
          </a:p>
          <a:p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   </a:t>
            </a:r>
            <a:endParaRPr lang="es-ES" sz="27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43EE988B-E402-1727-648E-E6D4BEE8C852}"/>
              </a:ext>
            </a:extLst>
          </p:cNvPr>
          <p:cNvSpPr txBox="1"/>
          <p:nvPr/>
        </p:nvSpPr>
        <p:spPr>
          <a:xfrm>
            <a:off x="777378" y="2502570"/>
            <a:ext cx="144614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x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⊥</a:t>
            </a:r>
            <a:r>
              <a:rPr lang="es-ES" sz="2700" baseline="300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=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  </a:t>
            </a:r>
            <a:endParaRPr lang="es-ES" sz="2700" dirty="0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7819DEF8-21EE-F71C-66F7-5CB533E232D8}"/>
              </a:ext>
            </a:extLst>
          </p:cNvPr>
          <p:cNvSpPr/>
          <p:nvPr/>
        </p:nvSpPr>
        <p:spPr>
          <a:xfrm>
            <a:off x="2172496" y="2246583"/>
            <a:ext cx="73152" cy="9144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errar corchete 15">
            <a:extLst>
              <a:ext uri="{FF2B5EF4-FFF2-40B4-BE49-F238E27FC236}">
                <a16:creationId xmlns:a16="http://schemas.microsoft.com/office/drawing/2014/main" id="{B1F02087-0598-8E3F-13CE-F70A01A865BF}"/>
              </a:ext>
            </a:extLst>
          </p:cNvPr>
          <p:cNvSpPr/>
          <p:nvPr/>
        </p:nvSpPr>
        <p:spPr>
          <a:xfrm>
            <a:off x="10655154" y="2189267"/>
            <a:ext cx="73152" cy="9144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12DF3E88-1483-7B54-FE49-6B6C003BD99F}"/>
              </a:ext>
            </a:extLst>
          </p:cNvPr>
          <p:cNvSpPr txBox="1">
            <a:spLocks/>
          </p:cNvSpPr>
          <p:nvPr/>
        </p:nvSpPr>
        <p:spPr>
          <a:xfrm>
            <a:off x="179815" y="4147200"/>
            <a:ext cx="12156833" cy="2007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                                              al vector entre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corchetes se le suele simbolizar como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Pr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y se le llama la 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proyección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ortogonal de x en 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notación y terminología que adoptamos a partir de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ahora.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8" name="Abrir llave 17">
            <a:extLst>
              <a:ext uri="{FF2B5EF4-FFF2-40B4-BE49-F238E27FC236}">
                <a16:creationId xmlns:a16="http://schemas.microsoft.com/office/drawing/2014/main" id="{D88E5464-8999-7AFC-4087-66647538A107}"/>
              </a:ext>
            </a:extLst>
          </p:cNvPr>
          <p:cNvSpPr/>
          <p:nvPr/>
        </p:nvSpPr>
        <p:spPr>
          <a:xfrm rot="16200000">
            <a:off x="6292778" y="-836020"/>
            <a:ext cx="274476" cy="8596580"/>
          </a:xfrm>
          <a:prstGeom prst="leftBrac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5019879-3A1C-3D86-26A7-B915A038CE03}"/>
              </a:ext>
            </a:extLst>
          </p:cNvPr>
          <p:cNvSpPr txBox="1"/>
          <p:nvPr/>
        </p:nvSpPr>
        <p:spPr>
          <a:xfrm>
            <a:off x="5868459" y="3579110"/>
            <a:ext cx="1585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Pr</a:t>
            </a:r>
            <a:r>
              <a:rPr lang="es-ES" sz="24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∈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F</a:t>
            </a:r>
            <a:endParaRPr lang="es-ES" sz="2400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866160A3-FD3F-3B28-0937-7E76C4FAA2CC}"/>
              </a:ext>
            </a:extLst>
          </p:cNvPr>
          <p:cNvSpPr txBox="1"/>
          <p:nvPr/>
        </p:nvSpPr>
        <p:spPr>
          <a:xfrm>
            <a:off x="390615" y="5605937"/>
            <a:ext cx="12237645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Para ver que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x</a:t>
            </a:r>
            <a:r>
              <a:rPr lang="es-ES" sz="2700" baseline="30000" dirty="0">
                <a:latin typeface="Comic Sans MS" panose="030F0702030302020204" pitchFamily="66" charset="0"/>
                <a:ea typeface="Cambria Math" panose="02040503050406030204" pitchFamily="18" charset="0"/>
              </a:rPr>
              <a:t>⊥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es ortogonal a todos los vectores de F basta ver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que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x</a:t>
            </a:r>
            <a:r>
              <a:rPr lang="es-ES" sz="2700" baseline="30000" dirty="0">
                <a:latin typeface="Comic Sans MS" panose="030F0702030302020204" pitchFamily="66" charset="0"/>
                <a:ea typeface="Cambria Math" panose="02040503050406030204" pitchFamily="18" charset="0"/>
              </a:rPr>
              <a:t>⊥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es ortogonal a los vectores de la 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base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F; así, para todo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: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7296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 animBg="1"/>
      <p:bldP spid="19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uadroTexto 17">
            <a:extLst>
              <a:ext uri="{FF2B5EF4-FFF2-40B4-BE49-F238E27FC236}">
                <a16:creationId xmlns:a16="http://schemas.microsoft.com/office/drawing/2014/main" id="{3D615908-7864-B953-FA7C-540966D5D389}"/>
              </a:ext>
            </a:extLst>
          </p:cNvPr>
          <p:cNvSpPr txBox="1"/>
          <p:nvPr/>
        </p:nvSpPr>
        <p:spPr>
          <a:xfrm>
            <a:off x="5570892" y="1089715"/>
            <a:ext cx="1592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x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206B960B-03FD-DD3E-D36D-73742C49480D}"/>
              </a:ext>
            </a:extLst>
          </p:cNvPr>
          <p:cNvSpPr txBox="1"/>
          <p:nvPr/>
        </p:nvSpPr>
        <p:spPr>
          <a:xfrm>
            <a:off x="5570892" y="1723896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5F590EE7-ACDC-9B33-1034-0A5B2F26FADB}"/>
              </a:ext>
            </a:extLst>
          </p:cNvPr>
          <p:cNvSpPr txBox="1"/>
          <p:nvPr/>
        </p:nvSpPr>
        <p:spPr>
          <a:xfrm>
            <a:off x="5322184" y="1426223"/>
            <a:ext cx="802747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endParaRPr lang="es-ES" sz="2700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FF7682E6-75F0-7CF0-20AE-5B65BF09BF45}"/>
              </a:ext>
            </a:extLst>
          </p:cNvPr>
          <p:cNvSpPr txBox="1"/>
          <p:nvPr/>
        </p:nvSpPr>
        <p:spPr>
          <a:xfrm>
            <a:off x="1602508" y="1396332"/>
            <a:ext cx="406852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&lt; x</a:t>
            </a:r>
            <a:r>
              <a:rPr lang="es-ES" sz="2700" baseline="300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⊥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|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w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j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&gt; =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&lt;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x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 </a:t>
            </a:r>
            <a:endParaRPr lang="es-ES" sz="2700" dirty="0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FF215F67-4E4C-DDBD-5C81-68F8EB7AEF32}"/>
              </a:ext>
            </a:extLst>
          </p:cNvPr>
          <p:cNvSpPr txBox="1"/>
          <p:nvPr/>
        </p:nvSpPr>
        <p:spPr>
          <a:xfrm>
            <a:off x="5181223" y="1289768"/>
            <a:ext cx="15338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/>
              <a:t>∑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0219C910-3AC2-F2C5-83ED-52C1035644CB}"/>
              </a:ext>
            </a:extLst>
          </p:cNvPr>
          <p:cNvSpPr txBox="1"/>
          <p:nvPr/>
        </p:nvSpPr>
        <p:spPr>
          <a:xfrm>
            <a:off x="5181222" y="1852364"/>
            <a:ext cx="15338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Comic Sans MS" panose="030F0702030302020204" pitchFamily="66" charset="0"/>
              </a:rPr>
              <a:t>i=1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199FE67E-58BC-6BA6-7BDC-012BD70DA261}"/>
              </a:ext>
            </a:extLst>
          </p:cNvPr>
          <p:cNvSpPr txBox="1"/>
          <p:nvPr/>
        </p:nvSpPr>
        <p:spPr>
          <a:xfrm>
            <a:off x="5228210" y="1055695"/>
            <a:ext cx="15338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Comic Sans MS" panose="030F0702030302020204" pitchFamily="66" charset="0"/>
              </a:rPr>
              <a:t>p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94B43A26-C794-8A2E-E2CA-CA3189887259}"/>
              </a:ext>
            </a:extLst>
          </p:cNvPr>
          <p:cNvSpPr txBox="1"/>
          <p:nvPr/>
        </p:nvSpPr>
        <p:spPr>
          <a:xfrm>
            <a:off x="5181222" y="2495899"/>
            <a:ext cx="471012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 =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</a:t>
            </a:r>
            <a:endParaRPr lang="es-ES" sz="2700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48330CEB-5F59-07C1-074A-B5819A0394D4}"/>
              </a:ext>
            </a:extLst>
          </p:cNvPr>
          <p:cNvSpPr txBox="1"/>
          <p:nvPr/>
        </p:nvSpPr>
        <p:spPr>
          <a:xfrm>
            <a:off x="693363" y="2495898"/>
            <a:ext cx="1084025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&lt;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x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endParaRPr lang="es-ES" sz="2700" dirty="0"/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705A9219-697D-194B-B6B5-582184762CF0}"/>
              </a:ext>
            </a:extLst>
          </p:cNvPr>
          <p:cNvSpPr txBox="1"/>
          <p:nvPr/>
        </p:nvSpPr>
        <p:spPr>
          <a:xfrm>
            <a:off x="5502065" y="2819467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A6D1B45E-5936-0A35-588C-B007696FA857}"/>
              </a:ext>
            </a:extLst>
          </p:cNvPr>
          <p:cNvSpPr txBox="1"/>
          <p:nvPr/>
        </p:nvSpPr>
        <p:spPr>
          <a:xfrm>
            <a:off x="5547607" y="2255850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x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058ADC34-2723-D416-6410-E8C40663BD72}"/>
              </a:ext>
            </a:extLst>
          </p:cNvPr>
          <p:cNvSpPr txBox="1"/>
          <p:nvPr/>
        </p:nvSpPr>
        <p:spPr>
          <a:xfrm>
            <a:off x="693363" y="3493983"/>
            <a:ext cx="750636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&lt;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x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&lt;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x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 0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</a:t>
            </a:r>
            <a:endParaRPr lang="es-ES" sz="2700" dirty="0"/>
          </a:p>
        </p:txBody>
      </p:sp>
      <p:sp>
        <p:nvSpPr>
          <p:cNvPr id="40" name="Título 1">
            <a:extLst>
              <a:ext uri="{FF2B5EF4-FFF2-40B4-BE49-F238E27FC236}">
                <a16:creationId xmlns:a16="http://schemas.microsoft.com/office/drawing/2014/main" id="{F9FC03FA-F997-E459-AE18-A8BB58E0C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460" y="261976"/>
            <a:ext cx="10800000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i="1" dirty="0">
                <a:solidFill>
                  <a:srgbClr val="7030A0"/>
                </a:solidFill>
              </a:rPr>
              <a:t>… base ortogonal y ortonormal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18868D4-35DD-3E82-7A11-702714F80356}"/>
              </a:ext>
            </a:extLst>
          </p:cNvPr>
          <p:cNvSpPr txBox="1"/>
          <p:nvPr/>
        </p:nvSpPr>
        <p:spPr>
          <a:xfrm>
            <a:off x="7291539" y="3453799"/>
            <a:ext cx="284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,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0D34A9DE-8BE5-660F-E532-26C4A1333C9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3036" y="4143704"/>
            <a:ext cx="11147435" cy="1930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donde se ha tenido en cuenta (segundo paso) que  &lt;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 = 0  para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toda i ≠ j al ser  {w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} una base </a:t>
            </a:r>
            <a:r>
              <a:rPr lang="es-ES" sz="2700" b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ortogonal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F.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6FA1D5E6-E81F-67C0-06E3-A624F073AABA}"/>
              </a:ext>
            </a:extLst>
          </p:cNvPr>
          <p:cNvSpPr txBox="1">
            <a:spLocks/>
          </p:cNvSpPr>
          <p:nvPr/>
        </p:nvSpPr>
        <p:spPr>
          <a:xfrm>
            <a:off x="493210" y="5802305"/>
            <a:ext cx="11595721" cy="90078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Esta </a:t>
            </a:r>
            <a:r>
              <a:rPr lang="es-ES" sz="2700" b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Observación 2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es la que justifica el método de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ortogonalización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 Gram-Schmidt, que se explica a continuación.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32B6FDA8-90B6-E30D-0D67-CAAF715F03DC}"/>
              </a:ext>
            </a:extLst>
          </p:cNvPr>
          <p:cNvSpPr txBox="1">
            <a:spLocks/>
          </p:cNvSpPr>
          <p:nvPr/>
        </p:nvSpPr>
        <p:spPr>
          <a:xfrm>
            <a:off x="221634" y="4651200"/>
            <a:ext cx="11147435" cy="1028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                                                      Notemos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que si x ∉ F, entonces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x</a:t>
            </a:r>
            <a:r>
              <a:rPr lang="es-ES" sz="2700" baseline="30000" dirty="0">
                <a:latin typeface="Comic Sans MS" panose="030F0702030302020204" pitchFamily="66" charset="0"/>
                <a:ea typeface="Cambria Math" panose="02040503050406030204" pitchFamily="18" charset="0"/>
              </a:rPr>
              <a:t>⊥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 0. </a:t>
            </a: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66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412AF92-86FD-5873-965B-C5C41F070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i="1" dirty="0">
                <a:solidFill>
                  <a:srgbClr val="7030A0"/>
                </a:solidFill>
              </a:rPr>
              <a:t>Método (de </a:t>
            </a:r>
            <a:r>
              <a:rPr lang="es-ES" i="1" dirty="0" err="1">
                <a:solidFill>
                  <a:srgbClr val="7030A0"/>
                </a:solidFill>
              </a:rPr>
              <a:t>ortogonalización</a:t>
            </a:r>
            <a:r>
              <a:rPr lang="es-ES" i="1" dirty="0">
                <a:solidFill>
                  <a:srgbClr val="7030A0"/>
                </a:solidFill>
              </a:rPr>
              <a:t>) de Gram-Schmidt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8B1C8A64-29D4-90B2-8FC6-751251FA152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62048" y="1170135"/>
            <a:ext cx="11595721" cy="16377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Partiendo de una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cualquiera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del subespacio F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obten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dremos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una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ortogonal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(de F)  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}.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Paso a paso:</a:t>
            </a: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D502905C-6930-488F-D1EA-2ACEB8C3CDD0}"/>
              </a:ext>
            </a:extLst>
          </p:cNvPr>
          <p:cNvSpPr txBox="1">
            <a:spLocks/>
          </p:cNvSpPr>
          <p:nvPr/>
        </p:nvSpPr>
        <p:spPr>
          <a:xfrm>
            <a:off x="362048" y="2245446"/>
            <a:ext cx="11595721" cy="16377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❶</a:t>
            </a: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Definiendo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está claro que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es una base ortogonal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subespacio 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 =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 ⊂ F.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A1B38E48-DA12-9A16-D637-9D23BE6B2388}"/>
              </a:ext>
            </a:extLst>
          </p:cNvPr>
          <p:cNvSpPr/>
          <p:nvPr/>
        </p:nvSpPr>
        <p:spPr>
          <a:xfrm>
            <a:off x="2910349" y="2239244"/>
            <a:ext cx="1091379" cy="51480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8128E629-7487-6AB6-F208-3A3AF78F33B7}"/>
              </a:ext>
            </a:extLst>
          </p:cNvPr>
          <p:cNvSpPr txBox="1">
            <a:spLocks/>
          </p:cNvSpPr>
          <p:nvPr/>
        </p:nvSpPr>
        <p:spPr>
          <a:xfrm>
            <a:off x="298139" y="3229192"/>
            <a:ext cx="11595721" cy="20151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❷</a:t>
            </a: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El vector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∉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ya que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{v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es un sistema libre (vectores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lineal-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mente independientes). Entonces, si a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le restamos su proyección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ortogonal sobre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tendremos un vector ≠ 0 que es ortogonal a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esto es, a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6FC8771A-0F80-9488-C501-F22C04CBC361}"/>
              </a:ext>
            </a:extLst>
          </p:cNvPr>
          <p:cNvSpPr txBox="1">
            <a:spLocks/>
          </p:cNvSpPr>
          <p:nvPr/>
        </p:nvSpPr>
        <p:spPr>
          <a:xfrm>
            <a:off x="946242" y="4735861"/>
            <a:ext cx="11147435" cy="1228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Es decir, podemos tomar:  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BA719417-0693-3CB8-0879-ABCEB2428500}"/>
              </a:ext>
            </a:extLst>
          </p:cNvPr>
          <p:cNvSpPr/>
          <p:nvPr/>
        </p:nvSpPr>
        <p:spPr>
          <a:xfrm>
            <a:off x="4799129" y="5097600"/>
            <a:ext cx="3694059" cy="87618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4C824DB-0D1B-DB4F-3A4D-41F5B62688F6}"/>
              </a:ext>
            </a:extLst>
          </p:cNvPr>
          <p:cNvSpPr txBox="1"/>
          <p:nvPr/>
        </p:nvSpPr>
        <p:spPr>
          <a:xfrm>
            <a:off x="6130421" y="5491915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6159908" y="5036007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5800088" y="5236800"/>
            <a:ext cx="287102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endParaRPr lang="es-ES" sz="2700" dirty="0"/>
          </a:p>
        </p:txBody>
      </p:sp>
      <p:sp>
        <p:nvSpPr>
          <p:cNvPr id="17" name="Marcador de contenido 2">
            <a:extLst>
              <a:ext uri="{FF2B5EF4-FFF2-40B4-BE49-F238E27FC236}">
                <a16:creationId xmlns:a16="http://schemas.microsoft.com/office/drawing/2014/main" id="{0F17C600-D305-1E81-7DD2-6D3308103AC0}"/>
              </a:ext>
            </a:extLst>
          </p:cNvPr>
          <p:cNvSpPr txBox="1">
            <a:spLocks/>
          </p:cNvSpPr>
          <p:nvPr/>
        </p:nvSpPr>
        <p:spPr>
          <a:xfrm>
            <a:off x="729345" y="6056731"/>
            <a:ext cx="11364332" cy="6839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y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es base ortogonal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del subespacio 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⊂ F.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4937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10" grpId="0"/>
      <p:bldP spid="11" grpId="0"/>
      <p:bldP spid="12" grpId="0" animBg="1"/>
      <p:bldP spid="13" grpId="0"/>
      <p:bldP spid="14" grpId="0"/>
      <p:bldP spid="15" grpId="0"/>
      <p:bldP spid="1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A6EDF-D8F9-719F-94C1-16DAE4D10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7B84010C-3B99-24D7-CD50-72E7CB569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…método (de </a:t>
            </a:r>
            <a:r>
              <a:rPr lang="es-ES" i="1" dirty="0" err="1">
                <a:solidFill>
                  <a:srgbClr val="7030A0"/>
                </a:solidFill>
              </a:rPr>
              <a:t>ortogonalización</a:t>
            </a:r>
            <a:r>
              <a:rPr lang="es-ES" i="1" dirty="0">
                <a:solidFill>
                  <a:srgbClr val="7030A0"/>
                </a:solidFill>
              </a:rPr>
              <a:t>) de Gram-Schmidt</a:t>
            </a: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9165FD18-3DEE-61E1-4B81-D23512532E3E}"/>
              </a:ext>
            </a:extLst>
          </p:cNvPr>
          <p:cNvSpPr txBox="1">
            <a:spLocks/>
          </p:cNvSpPr>
          <p:nvPr/>
        </p:nvSpPr>
        <p:spPr>
          <a:xfrm>
            <a:off x="226143" y="1392681"/>
            <a:ext cx="11761117" cy="3053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❸</a:t>
            </a: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El vector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∉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ya que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{v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es un sistema libre. Entonces, si a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le restamos su proyección ortogonal sobre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tendremos un vector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≠ 0 que es ortogonal a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esto es, a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y a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(notar la importancia 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de que {w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}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sea base 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ortogonal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para poder aplicar la fórmula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de la proyección ortogonal sobre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). Es decir, podemos tomar: </a:t>
            </a:r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7EFFC1B3-6F92-2676-ABCB-E4A0AB94D06C}"/>
              </a:ext>
            </a:extLst>
          </p:cNvPr>
          <p:cNvSpPr txBox="1">
            <a:spLocks/>
          </p:cNvSpPr>
          <p:nvPr/>
        </p:nvSpPr>
        <p:spPr>
          <a:xfrm>
            <a:off x="-747876" y="3801542"/>
            <a:ext cx="11147435" cy="1228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17C5BE9-6F49-41A6-2190-6469A96BBB02}"/>
              </a:ext>
            </a:extLst>
          </p:cNvPr>
          <p:cNvSpPr/>
          <p:nvPr/>
        </p:nvSpPr>
        <p:spPr>
          <a:xfrm>
            <a:off x="2974312" y="4159973"/>
            <a:ext cx="6158173" cy="87618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AE45DE1-AB5D-60A2-8160-6FE7C03C4EE3}"/>
              </a:ext>
            </a:extLst>
          </p:cNvPr>
          <p:cNvSpPr txBox="1"/>
          <p:nvPr/>
        </p:nvSpPr>
        <p:spPr>
          <a:xfrm>
            <a:off x="4390806" y="4554288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C319B35-2482-AB98-770F-B7DC07B6E218}"/>
              </a:ext>
            </a:extLst>
          </p:cNvPr>
          <p:cNvSpPr txBox="1"/>
          <p:nvPr/>
        </p:nvSpPr>
        <p:spPr>
          <a:xfrm>
            <a:off x="4420293" y="4098380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73B31D1-085A-A570-D260-62184C7A08E1}"/>
              </a:ext>
            </a:extLst>
          </p:cNvPr>
          <p:cNvSpPr txBox="1"/>
          <p:nvPr/>
        </p:nvSpPr>
        <p:spPr>
          <a:xfrm>
            <a:off x="4060473" y="4299173"/>
            <a:ext cx="287102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endParaRPr lang="es-ES" sz="2700" dirty="0"/>
          </a:p>
        </p:txBody>
      </p:sp>
      <p:sp>
        <p:nvSpPr>
          <p:cNvPr id="17" name="Marcador de contenido 2">
            <a:extLst>
              <a:ext uri="{FF2B5EF4-FFF2-40B4-BE49-F238E27FC236}">
                <a16:creationId xmlns:a16="http://schemas.microsoft.com/office/drawing/2014/main" id="{0506A187-0D23-B600-4400-0F2BBDAFC8D0}"/>
              </a:ext>
            </a:extLst>
          </p:cNvPr>
          <p:cNvSpPr txBox="1">
            <a:spLocks/>
          </p:cNvSpPr>
          <p:nvPr/>
        </p:nvSpPr>
        <p:spPr>
          <a:xfrm>
            <a:off x="729345" y="5465319"/>
            <a:ext cx="11364332" cy="6839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y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es base ortogonal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del subespacio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⊂ F.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125EE9A-46FD-7F0C-104F-B66282EEF7CE}"/>
              </a:ext>
            </a:extLst>
          </p:cNvPr>
          <p:cNvSpPr txBox="1"/>
          <p:nvPr/>
        </p:nvSpPr>
        <p:spPr>
          <a:xfrm>
            <a:off x="6459499" y="4291894"/>
            <a:ext cx="287102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endParaRPr lang="es-ES" sz="27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B39BCD8-F526-39C0-F78D-7C07EFA38CB8}"/>
              </a:ext>
            </a:extLst>
          </p:cNvPr>
          <p:cNvSpPr txBox="1"/>
          <p:nvPr/>
        </p:nvSpPr>
        <p:spPr>
          <a:xfrm>
            <a:off x="6873721" y="4535608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0D960BD-66A5-F74D-50F2-17BF36036949}"/>
              </a:ext>
            </a:extLst>
          </p:cNvPr>
          <p:cNvSpPr txBox="1"/>
          <p:nvPr/>
        </p:nvSpPr>
        <p:spPr>
          <a:xfrm>
            <a:off x="6903533" y="4101390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</p:spTree>
    <p:extLst>
      <p:ext uri="{BB962C8B-B14F-4D97-AF65-F5344CB8AC3E}">
        <p14:creationId xmlns:p14="http://schemas.microsoft.com/office/powerpoint/2010/main" val="749424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/>
      <p:bldP spid="15" grpId="0"/>
      <p:bldP spid="17" grpId="0" build="p"/>
      <p:bldP spid="7" grpId="0"/>
      <p:bldP spid="8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26143" y="1392681"/>
            <a:ext cx="11761117" cy="3053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➍</a:t>
            </a: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Y así sucesivamente hasta llegar a encontrar una base ortogonal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del subespacio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,…,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,…,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 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donde </a:t>
            </a:r>
          </a:p>
        </p:txBody>
      </p:sp>
      <p:sp>
        <p:nvSpPr>
          <p:cNvPr id="26" name="Título 1">
            <a:extLst>
              <a:ext uri="{FF2B5EF4-FFF2-40B4-BE49-F238E27FC236}">
                <a16:creationId xmlns:a16="http://schemas.microsoft.com/office/drawing/2014/main" id="{E4F9B740-3F97-361A-5F8B-78D4166BB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…método (de </a:t>
            </a:r>
            <a:r>
              <a:rPr lang="es-ES" i="1" dirty="0" err="1">
                <a:solidFill>
                  <a:srgbClr val="7030A0"/>
                </a:solidFill>
              </a:rPr>
              <a:t>ortogonalización</a:t>
            </a:r>
            <a:r>
              <a:rPr lang="es-ES" i="1" dirty="0">
                <a:solidFill>
                  <a:srgbClr val="7030A0"/>
                </a:solidFill>
              </a:rPr>
              <a:t>) de Gram-Schmidt</a:t>
            </a: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84EC6454-7DC8-7B2D-3740-073F669CC0A4}"/>
              </a:ext>
            </a:extLst>
          </p:cNvPr>
          <p:cNvSpPr/>
          <p:nvPr/>
        </p:nvSpPr>
        <p:spPr>
          <a:xfrm>
            <a:off x="1492451" y="3429001"/>
            <a:ext cx="9978290" cy="98246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377D45E8-209A-1233-2819-2AA6F733F13B}"/>
              </a:ext>
            </a:extLst>
          </p:cNvPr>
          <p:cNvSpPr txBox="1"/>
          <p:nvPr/>
        </p:nvSpPr>
        <p:spPr>
          <a:xfrm>
            <a:off x="2908945" y="3929590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CCA99E97-79C3-C7BF-4BE9-69E5ED682840}"/>
              </a:ext>
            </a:extLst>
          </p:cNvPr>
          <p:cNvSpPr txBox="1"/>
          <p:nvPr/>
        </p:nvSpPr>
        <p:spPr>
          <a:xfrm>
            <a:off x="2938432" y="3473682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F4C19D6F-3EFB-9804-7319-59838564E801}"/>
              </a:ext>
            </a:extLst>
          </p:cNvPr>
          <p:cNvSpPr txBox="1"/>
          <p:nvPr/>
        </p:nvSpPr>
        <p:spPr>
          <a:xfrm>
            <a:off x="2578612" y="3674475"/>
            <a:ext cx="287102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endParaRPr lang="es-ES" sz="2700" dirty="0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6F90EA7E-9672-4A2B-E8F6-7F4C5D08B70A}"/>
              </a:ext>
            </a:extLst>
          </p:cNvPr>
          <p:cNvSpPr txBox="1"/>
          <p:nvPr/>
        </p:nvSpPr>
        <p:spPr>
          <a:xfrm>
            <a:off x="4977638" y="3667196"/>
            <a:ext cx="287102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endParaRPr lang="es-ES" sz="2700" dirty="0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A67A796C-D40B-582E-6475-36FB3EB00452}"/>
              </a:ext>
            </a:extLst>
          </p:cNvPr>
          <p:cNvSpPr txBox="1"/>
          <p:nvPr/>
        </p:nvSpPr>
        <p:spPr>
          <a:xfrm>
            <a:off x="5391860" y="3910910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D83CDDFF-9FD5-3FDF-2DF4-F3E8C44E3F79}"/>
              </a:ext>
            </a:extLst>
          </p:cNvPr>
          <p:cNvSpPr txBox="1"/>
          <p:nvPr/>
        </p:nvSpPr>
        <p:spPr>
          <a:xfrm>
            <a:off x="5421672" y="3476692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34" name="Marcador de contenido 2">
            <a:extLst>
              <a:ext uri="{FF2B5EF4-FFF2-40B4-BE49-F238E27FC236}">
                <a16:creationId xmlns:a16="http://schemas.microsoft.com/office/drawing/2014/main" id="{18AE7E72-39D9-D244-95FE-0F0F94E911B5}"/>
              </a:ext>
            </a:extLst>
          </p:cNvPr>
          <p:cNvSpPr txBox="1">
            <a:spLocks/>
          </p:cNvSpPr>
          <p:nvPr/>
        </p:nvSpPr>
        <p:spPr>
          <a:xfrm>
            <a:off x="-2169663" y="3209163"/>
            <a:ext cx="11147435" cy="1228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B8698143-BC1B-FDD9-7F69-005BBE532D94}"/>
              </a:ext>
            </a:extLst>
          </p:cNvPr>
          <p:cNvSpPr txBox="1"/>
          <p:nvPr/>
        </p:nvSpPr>
        <p:spPr>
          <a:xfrm>
            <a:off x="7359221" y="3669974"/>
            <a:ext cx="433084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∙∙∙ 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――――――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p-1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endParaRPr lang="es-ES" sz="2700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DB1A3D77-D4AD-14C9-F096-6D4F8239260E}"/>
              </a:ext>
            </a:extLst>
          </p:cNvPr>
          <p:cNvSpPr txBox="1"/>
          <p:nvPr/>
        </p:nvSpPr>
        <p:spPr>
          <a:xfrm>
            <a:off x="8481895" y="3419698"/>
            <a:ext cx="18670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p-1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A57C9274-2BFB-4D74-3BC7-28323BD47369}"/>
              </a:ext>
            </a:extLst>
          </p:cNvPr>
          <p:cNvSpPr txBox="1"/>
          <p:nvPr/>
        </p:nvSpPr>
        <p:spPr>
          <a:xfrm>
            <a:off x="8331330" y="3903631"/>
            <a:ext cx="208046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p-1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p-1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38" name="Marcador de contenido 2">
            <a:extLst>
              <a:ext uri="{FF2B5EF4-FFF2-40B4-BE49-F238E27FC236}">
                <a16:creationId xmlns:a16="http://schemas.microsoft.com/office/drawing/2014/main" id="{7FB9E833-D5FF-4052-55F7-2A91CF2FFC56}"/>
              </a:ext>
            </a:extLst>
          </p:cNvPr>
          <p:cNvSpPr txBox="1">
            <a:spLocks/>
          </p:cNvSpPr>
          <p:nvPr/>
        </p:nvSpPr>
        <p:spPr>
          <a:xfrm>
            <a:off x="279351" y="4727378"/>
            <a:ext cx="11761117" cy="3053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➎</a:t>
            </a: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Y si lo que queremos es una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ortonormal de 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basta con dividir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por sus normas: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</a:t>
            </a:r>
            <a:r>
              <a:rPr lang="es-ES" sz="1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/||w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/||w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||, … ,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/||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 }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34681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3107</TotalTime>
  <Words>2335</Words>
  <Application>Microsoft Office PowerPoint</Application>
  <PresentationFormat>Panorámica</PresentationFormat>
  <Paragraphs>290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6" baseType="lpstr">
      <vt:lpstr>Yu Gothic UI</vt:lpstr>
      <vt:lpstr>Yu Mincho</vt:lpstr>
      <vt:lpstr>Yu Mincho Light</vt:lpstr>
      <vt:lpstr>Aptos</vt:lpstr>
      <vt:lpstr>Aptos Display</vt:lpstr>
      <vt:lpstr>Aptos Light</vt:lpstr>
      <vt:lpstr>Arial</vt:lpstr>
      <vt:lpstr>Comic Sans MS</vt:lpstr>
      <vt:lpstr>Maiandra GD</vt:lpstr>
      <vt:lpstr>Tema de Office</vt:lpstr>
      <vt:lpstr>MÉTODO DE ORTOGONALIZACIÓN DE GRAM-SCHMIDT  </vt:lpstr>
      <vt:lpstr>    Datos iniciales</vt:lpstr>
      <vt:lpstr>    Base ortogonal y ortonormal</vt:lpstr>
      <vt:lpstr> … base ortogonal y ortonormal</vt:lpstr>
      <vt:lpstr> … base ortogonal y ortonormal</vt:lpstr>
      <vt:lpstr> … base ortogonal y ortonormal</vt:lpstr>
      <vt:lpstr> Método (de ortogonalización) de Gram-Schmidt</vt:lpstr>
      <vt:lpstr>…método (de ortogonalización) de Gram-Schmidt</vt:lpstr>
      <vt:lpstr>…método (de ortogonalización) de Gram-Schmidt</vt:lpstr>
      <vt:lpstr>Un ejemplo</vt:lpstr>
      <vt:lpstr>… un ejemplo</vt:lpstr>
      <vt:lpstr>… un ejemplo</vt:lpstr>
      <vt:lpstr>… un ejemplo</vt:lpstr>
      <vt:lpstr>Un segundo ejemplo</vt:lpstr>
      <vt:lpstr>… un segundo ejemplo</vt:lpstr>
      <vt:lpstr>… un segundo ejemplo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272</cp:revision>
  <dcterms:created xsi:type="dcterms:W3CDTF">2024-04-26T15:42:24Z</dcterms:created>
  <dcterms:modified xsi:type="dcterms:W3CDTF">2025-03-21T08:29:49Z</dcterms:modified>
</cp:coreProperties>
</file>