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376" r:id="rId2"/>
    <p:sldId id="378" r:id="rId3"/>
    <p:sldId id="422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95" r:id="rId12"/>
    <p:sldId id="408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16" r:id="rId21"/>
    <p:sldId id="417" r:id="rId22"/>
    <p:sldId id="418" r:id="rId23"/>
    <p:sldId id="419" r:id="rId24"/>
    <p:sldId id="420" r:id="rId25"/>
    <p:sldId id="375" r:id="rId26"/>
    <p:sldId id="355" r:id="rId27"/>
    <p:sldId id="356" r:id="rId28"/>
    <p:sldId id="357" r:id="rId29"/>
    <p:sldId id="362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CCFFCC"/>
    <a:srgbClr val="FF9900"/>
    <a:srgbClr val="FF9966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103" d="100"/>
          <a:sy n="103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03B22-7CFE-4C6B-BA01-5E3BB2027C48}" type="datetimeFigureOut">
              <a:rPr lang="es-ES" smtClean="0"/>
              <a:t>27/03/2025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37C3-F943-40F6-9500-48106D305A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9278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APPLICATIONS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OF GAUSSIAN 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ELIMINATION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(Part 2)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6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738CE7-8C7C-C5E8-C3E9-960B131E7DEF}"/>
              </a:ext>
            </a:extLst>
          </p:cNvPr>
          <p:cNvSpPr txBox="1"/>
          <p:nvPr/>
        </p:nvSpPr>
        <p:spPr>
          <a:xfrm>
            <a:off x="519291" y="4947257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0C28980-4D9B-2D95-70C1-E7387338E315}"/>
              </a:ext>
            </a:extLst>
          </p:cNvPr>
          <p:cNvSpPr txBox="1"/>
          <p:nvPr/>
        </p:nvSpPr>
        <p:spPr>
          <a:xfrm>
            <a:off x="1379569" y="505342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4205CBD0-C7E9-9AFD-4024-638620D8C792}"/>
              </a:ext>
            </a:extLst>
          </p:cNvPr>
          <p:cNvCxnSpPr/>
          <p:nvPr/>
        </p:nvCxnSpPr>
        <p:spPr>
          <a:xfrm>
            <a:off x="1257985" y="4920292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C50BE87B-C634-6999-368E-3667959C5566}"/>
              </a:ext>
            </a:extLst>
          </p:cNvPr>
          <p:cNvSpPr txBox="1"/>
          <p:nvPr/>
        </p:nvSpPr>
        <p:spPr>
          <a:xfrm>
            <a:off x="1928915" y="505904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+r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F15531E-6B66-25F0-B9FB-34653551650E}"/>
              </a:ext>
            </a:extLst>
          </p:cNvPr>
          <p:cNvSpPr txBox="1"/>
          <p:nvPr/>
        </p:nvSpPr>
        <p:spPr>
          <a:xfrm>
            <a:off x="2044124" y="524509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C75E5808-A57F-613D-F575-4B7EE53D1523}"/>
              </a:ext>
            </a:extLst>
          </p:cNvPr>
          <p:cNvCxnSpPr>
            <a:cxnSpLocks/>
          </p:cNvCxnSpPr>
          <p:nvPr/>
        </p:nvCxnSpPr>
        <p:spPr>
          <a:xfrm>
            <a:off x="3718534" y="4985658"/>
            <a:ext cx="0" cy="78332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40690763-A104-83E4-3DA3-776295D899A4}"/>
              </a:ext>
            </a:extLst>
          </p:cNvPr>
          <p:cNvSpPr txBox="1"/>
          <p:nvPr/>
        </p:nvSpPr>
        <p:spPr>
          <a:xfrm>
            <a:off x="2374137" y="504956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D6DBB7C-097B-44CB-3C8E-1934F853ED23}"/>
              </a:ext>
            </a:extLst>
          </p:cNvPr>
          <p:cNvSpPr txBox="1"/>
          <p:nvPr/>
        </p:nvSpPr>
        <p:spPr>
          <a:xfrm>
            <a:off x="2489346" y="5235615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626635A-A665-9BC5-7342-15ABE6CA785C}"/>
              </a:ext>
            </a:extLst>
          </p:cNvPr>
          <p:cNvSpPr txBox="1"/>
          <p:nvPr/>
        </p:nvSpPr>
        <p:spPr>
          <a:xfrm>
            <a:off x="2968646" y="4964891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4E4453D-923F-E15E-4D67-4E583DD6DF18}"/>
              </a:ext>
            </a:extLst>
          </p:cNvPr>
          <p:cNvSpPr txBox="1"/>
          <p:nvPr/>
        </p:nvSpPr>
        <p:spPr>
          <a:xfrm>
            <a:off x="4031285" y="507411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F37C3322-A2F6-96BD-5261-7E89E4106EF9}"/>
              </a:ext>
            </a:extLst>
          </p:cNvPr>
          <p:cNvCxnSpPr>
            <a:cxnSpLocks/>
          </p:cNvCxnSpPr>
          <p:nvPr/>
        </p:nvCxnSpPr>
        <p:spPr>
          <a:xfrm>
            <a:off x="4370027" y="5258329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5F82ED7-5666-AADA-2234-1D4CDCDB2CDD}"/>
              </a:ext>
            </a:extLst>
          </p:cNvPr>
          <p:cNvSpPr txBox="1"/>
          <p:nvPr/>
        </p:nvSpPr>
        <p:spPr>
          <a:xfrm>
            <a:off x="4935756" y="4924174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493BF79-6DD5-6EA6-A0D0-78BB98A32CCB}"/>
              </a:ext>
            </a:extLst>
          </p:cNvPr>
          <p:cNvCxnSpPr/>
          <p:nvPr/>
        </p:nvCxnSpPr>
        <p:spPr>
          <a:xfrm>
            <a:off x="5733876" y="4942138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DDF5216-71E6-30AD-77B1-B5CFC09900E5}"/>
              </a:ext>
            </a:extLst>
          </p:cNvPr>
          <p:cNvSpPr txBox="1"/>
          <p:nvPr/>
        </p:nvSpPr>
        <p:spPr>
          <a:xfrm>
            <a:off x="5875465" y="498258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1EF3B9-7741-8181-8CBD-A404D091B35D}"/>
              </a:ext>
            </a:extLst>
          </p:cNvPr>
          <p:cNvSpPr txBox="1"/>
          <p:nvPr/>
        </p:nvSpPr>
        <p:spPr>
          <a:xfrm>
            <a:off x="6458688" y="497567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-2r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4FB9C45-C502-6A15-FE98-37CFED3E9987}"/>
              </a:ext>
            </a:extLst>
          </p:cNvPr>
          <p:cNvSpPr txBox="1"/>
          <p:nvPr/>
        </p:nvSpPr>
        <p:spPr>
          <a:xfrm>
            <a:off x="7198089" y="4916877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6BB6630E-5936-AAC6-7D8C-63F20BDBC1FA}"/>
              </a:ext>
            </a:extLst>
          </p:cNvPr>
          <p:cNvCxnSpPr/>
          <p:nvPr/>
        </p:nvCxnSpPr>
        <p:spPr>
          <a:xfrm>
            <a:off x="7974600" y="4911685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30EB3F4-C07C-AC4E-918F-094186B64F76}"/>
              </a:ext>
            </a:extLst>
          </p:cNvPr>
          <p:cNvSpPr txBox="1"/>
          <p:nvPr/>
        </p:nvSpPr>
        <p:spPr>
          <a:xfrm>
            <a:off x="8243615" y="492238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(1/5)r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19ED995-AD4A-3D3D-84AA-5042552079B3}"/>
              </a:ext>
            </a:extLst>
          </p:cNvPr>
          <p:cNvSpPr txBox="1"/>
          <p:nvPr/>
        </p:nvSpPr>
        <p:spPr>
          <a:xfrm>
            <a:off x="9590439" y="491767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-4r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40FA525-1E2F-164A-6273-B312B7FA29D4}"/>
              </a:ext>
            </a:extLst>
          </p:cNvPr>
          <p:cNvSpPr txBox="1"/>
          <p:nvPr/>
        </p:nvSpPr>
        <p:spPr>
          <a:xfrm>
            <a:off x="8891072" y="492029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9F418D89-ED62-B06A-84D7-2C6A233DBC69}"/>
              </a:ext>
            </a:extLst>
          </p:cNvPr>
          <p:cNvCxnSpPr>
            <a:cxnSpLocks/>
          </p:cNvCxnSpPr>
          <p:nvPr/>
        </p:nvCxnSpPr>
        <p:spPr>
          <a:xfrm>
            <a:off x="9209009" y="5071558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BD572714-46E4-50A3-E7DE-27638859944C}"/>
              </a:ext>
            </a:extLst>
          </p:cNvPr>
          <p:cNvCxnSpPr>
            <a:cxnSpLocks/>
          </p:cNvCxnSpPr>
          <p:nvPr/>
        </p:nvCxnSpPr>
        <p:spPr>
          <a:xfrm>
            <a:off x="11200485" y="4899730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EC23B274-5170-C1D3-2C45-E08F6D29038C}"/>
              </a:ext>
            </a:extLst>
          </p:cNvPr>
          <p:cNvCxnSpPr>
            <a:cxnSpLocks/>
          </p:cNvCxnSpPr>
          <p:nvPr/>
        </p:nvCxnSpPr>
        <p:spPr>
          <a:xfrm>
            <a:off x="1523341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69E40855-0085-52A4-75D5-0A2EE1139859}"/>
              </a:ext>
            </a:extLst>
          </p:cNvPr>
          <p:cNvCxnSpPr>
            <a:cxnSpLocks/>
          </p:cNvCxnSpPr>
          <p:nvPr/>
        </p:nvCxnSpPr>
        <p:spPr>
          <a:xfrm>
            <a:off x="2044124" y="5389229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1AEF8E1C-463F-E5FC-16B3-E6B73991500D}"/>
              </a:ext>
            </a:extLst>
          </p:cNvPr>
          <p:cNvCxnSpPr>
            <a:cxnSpLocks/>
          </p:cNvCxnSpPr>
          <p:nvPr/>
        </p:nvCxnSpPr>
        <p:spPr>
          <a:xfrm>
            <a:off x="2489346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F8C250B4-F71D-18FD-ACA4-737CFC0B39C1}"/>
              </a:ext>
            </a:extLst>
          </p:cNvPr>
          <p:cNvCxnSpPr>
            <a:cxnSpLocks/>
          </p:cNvCxnSpPr>
          <p:nvPr/>
        </p:nvCxnSpPr>
        <p:spPr>
          <a:xfrm>
            <a:off x="4179144" y="5381277"/>
            <a:ext cx="647458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2E73E47-6C22-0ACA-03F3-C3447AAA2B5C}"/>
              </a:ext>
            </a:extLst>
          </p:cNvPr>
          <p:cNvCxnSpPr>
            <a:cxnSpLocks/>
          </p:cNvCxnSpPr>
          <p:nvPr/>
        </p:nvCxnSpPr>
        <p:spPr>
          <a:xfrm>
            <a:off x="6063258" y="5322085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B8AC4A4F-334B-0AF0-A27A-197F450C9ACC}"/>
              </a:ext>
            </a:extLst>
          </p:cNvPr>
          <p:cNvCxnSpPr>
            <a:cxnSpLocks/>
          </p:cNvCxnSpPr>
          <p:nvPr/>
        </p:nvCxnSpPr>
        <p:spPr>
          <a:xfrm>
            <a:off x="6701944" y="5331978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C2E1C240-A841-6D4F-BEEA-BE372BADE743}"/>
              </a:ext>
            </a:extLst>
          </p:cNvPr>
          <p:cNvCxnSpPr>
            <a:cxnSpLocks/>
          </p:cNvCxnSpPr>
          <p:nvPr/>
        </p:nvCxnSpPr>
        <p:spPr>
          <a:xfrm flipV="1">
            <a:off x="8411618" y="5269442"/>
            <a:ext cx="517943" cy="5907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EEB3DB06-6867-F057-E900-DABB09C60229}"/>
              </a:ext>
            </a:extLst>
          </p:cNvPr>
          <p:cNvCxnSpPr>
            <a:cxnSpLocks/>
          </p:cNvCxnSpPr>
          <p:nvPr/>
        </p:nvCxnSpPr>
        <p:spPr>
          <a:xfrm flipV="1">
            <a:off x="9082990" y="5258329"/>
            <a:ext cx="562929" cy="5916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47F30A59-E97D-5707-915E-DD422B877CF0}"/>
              </a:ext>
            </a:extLst>
          </p:cNvPr>
          <p:cNvCxnSpPr>
            <a:cxnSpLocks/>
          </p:cNvCxnSpPr>
          <p:nvPr/>
        </p:nvCxnSpPr>
        <p:spPr>
          <a:xfrm>
            <a:off x="9734978" y="5260651"/>
            <a:ext cx="504986" cy="7188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A0D4FCD5-33AE-77FE-AEEB-62507061699C}"/>
              </a:ext>
            </a:extLst>
          </p:cNvPr>
          <p:cNvSpPr/>
          <p:nvPr/>
        </p:nvSpPr>
        <p:spPr>
          <a:xfrm>
            <a:off x="552468" y="4931470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4E1F2EF8-8CDD-ADD8-1072-8336A5A72B11}"/>
              </a:ext>
            </a:extLst>
          </p:cNvPr>
          <p:cNvSpPr/>
          <p:nvPr/>
        </p:nvSpPr>
        <p:spPr>
          <a:xfrm>
            <a:off x="11294718" y="4869832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9FE57FBE-8D96-A669-392C-8A9D3AFEC2E9}"/>
              </a:ext>
            </a:extLst>
          </p:cNvPr>
          <p:cNvSpPr/>
          <p:nvPr/>
        </p:nvSpPr>
        <p:spPr>
          <a:xfrm>
            <a:off x="2986243" y="498565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Abrir corchete 72">
            <a:extLst>
              <a:ext uri="{FF2B5EF4-FFF2-40B4-BE49-F238E27FC236}">
                <a16:creationId xmlns:a16="http://schemas.microsoft.com/office/drawing/2014/main" id="{5ED475AE-9393-A137-7E4B-CE0DDF688D9E}"/>
              </a:ext>
            </a:extLst>
          </p:cNvPr>
          <p:cNvSpPr/>
          <p:nvPr/>
        </p:nvSpPr>
        <p:spPr>
          <a:xfrm>
            <a:off x="4931818" y="4962295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4" name="Abrir corchete 73">
            <a:extLst>
              <a:ext uri="{FF2B5EF4-FFF2-40B4-BE49-F238E27FC236}">
                <a16:creationId xmlns:a16="http://schemas.microsoft.com/office/drawing/2014/main" id="{6BA98F4A-9171-E48C-497C-FD0661BAB4AF}"/>
              </a:ext>
            </a:extLst>
          </p:cNvPr>
          <p:cNvSpPr/>
          <p:nvPr/>
        </p:nvSpPr>
        <p:spPr>
          <a:xfrm>
            <a:off x="7243546" y="4946311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0EA20209-0141-93BC-BBC0-5CC535E49F00}"/>
              </a:ext>
            </a:extLst>
          </p:cNvPr>
          <p:cNvSpPr/>
          <p:nvPr/>
        </p:nvSpPr>
        <p:spPr>
          <a:xfrm>
            <a:off x="10404648" y="489068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641FF3EB-ED4E-9125-39D9-417D5251ACE9}"/>
              </a:ext>
            </a:extLst>
          </p:cNvPr>
          <p:cNvSpPr/>
          <p:nvPr/>
        </p:nvSpPr>
        <p:spPr>
          <a:xfrm>
            <a:off x="8181940" y="49463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Cerrar corchete 76">
            <a:extLst>
              <a:ext uri="{FF2B5EF4-FFF2-40B4-BE49-F238E27FC236}">
                <a16:creationId xmlns:a16="http://schemas.microsoft.com/office/drawing/2014/main" id="{D701B7CB-4C53-797C-D8D5-F324E22B0129}"/>
              </a:ext>
            </a:extLst>
          </p:cNvPr>
          <p:cNvSpPr/>
          <p:nvPr/>
        </p:nvSpPr>
        <p:spPr>
          <a:xfrm>
            <a:off x="5845687" y="495459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8" name="Cerrar corchete 77">
            <a:extLst>
              <a:ext uri="{FF2B5EF4-FFF2-40B4-BE49-F238E27FC236}">
                <a16:creationId xmlns:a16="http://schemas.microsoft.com/office/drawing/2014/main" id="{B284E636-0494-93F2-265C-466F0B0ED69E}"/>
              </a:ext>
            </a:extLst>
          </p:cNvPr>
          <p:cNvSpPr/>
          <p:nvPr/>
        </p:nvSpPr>
        <p:spPr>
          <a:xfrm>
            <a:off x="3865309" y="5012245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9C884A3A-15F3-1EC5-7581-07048D2F4F03}"/>
              </a:ext>
            </a:extLst>
          </p:cNvPr>
          <p:cNvSpPr/>
          <p:nvPr/>
        </p:nvSpPr>
        <p:spPr>
          <a:xfrm>
            <a:off x="1345024" y="49510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750DC0B9-AEA3-97A1-E409-CEDA553B42D1}"/>
              </a:ext>
            </a:extLst>
          </p:cNvPr>
          <p:cNvSpPr txBox="1"/>
          <p:nvPr/>
        </p:nvSpPr>
        <p:spPr>
          <a:xfrm>
            <a:off x="10404648" y="488282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</p:spTree>
    <p:extLst>
      <p:ext uri="{BB962C8B-B14F-4D97-AF65-F5344CB8AC3E}">
        <p14:creationId xmlns:p14="http://schemas.microsoft.com/office/powerpoint/2010/main" val="525790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377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68502" y="280169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ECE363C-B2A2-6DB3-1A20-1FB632874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50AD9-51D5-A4E3-4372-B814C7A3D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Utility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inverse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a </a:t>
            </a:r>
            <a:r>
              <a:rPr lang="es-ES" i="1" dirty="0" err="1">
                <a:solidFill>
                  <a:srgbClr val="7030A0"/>
                </a:solidFill>
              </a:rPr>
              <a:t>square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matrix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7FFD5F-526C-A5BA-BF7E-A5E8896F837B}"/>
              </a:ext>
            </a:extLst>
          </p:cNvPr>
          <p:cNvSpPr txBox="1"/>
          <p:nvPr/>
        </p:nvSpPr>
        <p:spPr>
          <a:xfrm>
            <a:off x="76363" y="1338536"/>
            <a:ext cx="1166640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 A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(n x n) be a </a:t>
            </a:r>
            <a:r>
              <a:rPr lang="es-ES" sz="2700" i="1" dirty="0" err="1">
                <a:latin typeface="Comic Sans MS" panose="030F0702030302020204" pitchFamily="66" charset="0"/>
              </a:rPr>
              <a:t>square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know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invertible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and,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affirmative</a:t>
            </a:r>
            <a:r>
              <a:rPr lang="es-ES" sz="2700" dirty="0">
                <a:latin typeface="Comic Sans MS" panose="030F0702030302020204" pitchFamily="66" charset="0"/>
              </a:rPr>
              <a:t> case,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b="1" dirty="0">
                <a:latin typeface="Comic Sans MS" panose="030F0702030302020204" pitchFamily="66" charset="0"/>
              </a:rPr>
              <a:t> inverse </a:t>
            </a:r>
            <a:r>
              <a:rPr lang="es-ES" sz="2700" b="1" dirty="0" err="1"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latin typeface="Comic Sans MS" panose="030F0702030302020204" pitchFamily="66" charset="0"/>
              </a:rPr>
              <a:t> A</a:t>
            </a:r>
            <a:r>
              <a:rPr lang="es-ES" sz="2700" b="1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analogous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938D07-E98B-00A9-5235-7F1F672AF1F1}"/>
              </a:ext>
            </a:extLst>
          </p:cNvPr>
          <p:cNvSpPr txBox="1"/>
          <p:nvPr/>
        </p:nvSpPr>
        <p:spPr>
          <a:xfrm>
            <a:off x="357554" y="2785519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To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on A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r.r.e.f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E130012-D447-7AB1-3572-2E2F8472CB8F}"/>
              </a:ext>
            </a:extLst>
          </p:cNvPr>
          <p:cNvSpPr txBox="1"/>
          <p:nvPr/>
        </p:nvSpPr>
        <p:spPr>
          <a:xfrm>
            <a:off x="446045" y="3770837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identity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order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n,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main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diagonal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outside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39981B-7B31-2494-55DA-356998C790E5}"/>
              </a:ext>
            </a:extLst>
          </p:cNvPr>
          <p:cNvSpPr txBox="1"/>
          <p:nvPr/>
        </p:nvSpPr>
        <p:spPr>
          <a:xfrm>
            <a:off x="237392" y="4899454"/>
            <a:ext cx="119546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occurs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rank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inverse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can be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found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performing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succesively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on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same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e.r.o.’s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(and in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same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order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) that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were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performed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going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from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A to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7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FDF48-BCDE-0A05-C21C-E9BAFC24C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FB01D-BEEE-1FF0-2DAF-C6E94CAC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inverse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a </a:t>
            </a:r>
            <a:r>
              <a:rPr lang="es-ES" i="1" dirty="0" err="1">
                <a:solidFill>
                  <a:srgbClr val="7030A0"/>
                </a:solidFill>
              </a:rPr>
              <a:t>square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matrix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7F23A2-7938-C452-F348-503508180A5B}"/>
              </a:ext>
            </a:extLst>
          </p:cNvPr>
          <p:cNvSpPr txBox="1"/>
          <p:nvPr/>
        </p:nvSpPr>
        <p:spPr>
          <a:xfrm>
            <a:off x="357554" y="1064577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To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on A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r.c.e.f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FBEF1B-ACBB-77AA-087A-596A35F51C3B}"/>
              </a:ext>
            </a:extLst>
          </p:cNvPr>
          <p:cNvSpPr txBox="1"/>
          <p:nvPr/>
        </p:nvSpPr>
        <p:spPr>
          <a:xfrm>
            <a:off x="486318" y="2045969"/>
            <a:ext cx="1183444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Si 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D528886-A6DE-93CA-31E6-8E4E93833FA3}"/>
              </a:ext>
            </a:extLst>
          </p:cNvPr>
          <p:cNvSpPr txBox="1"/>
          <p:nvPr/>
        </p:nvSpPr>
        <p:spPr>
          <a:xfrm>
            <a:off x="237392" y="2700270"/>
            <a:ext cx="119546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Si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occurs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rank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inverse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can be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found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performing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succesively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on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same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e.c.o.’s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(and in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same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order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) that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were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performed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going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from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A to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977406B-8DAA-3774-115C-5177F1E19E49}"/>
              </a:ext>
            </a:extLst>
          </p:cNvPr>
          <p:cNvSpPr txBox="1"/>
          <p:nvPr/>
        </p:nvSpPr>
        <p:spPr>
          <a:xfrm>
            <a:off x="486318" y="4601066"/>
            <a:ext cx="11705682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we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perform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both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and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simultaneously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 on A </a:t>
            </a:r>
            <a:r>
              <a:rPr lang="es-ES" sz="2700" i="1" dirty="0" err="1">
                <a:latin typeface="Comic Sans MS" panose="030F0702030302020204" pitchFamily="66" charset="0"/>
              </a:rPr>
              <a:t>until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getting</a:t>
            </a:r>
            <a:r>
              <a:rPr lang="es-ES" sz="2700" i="1" dirty="0">
                <a:latin typeface="Comic Sans MS" panose="030F0702030302020204" pitchFamily="66" charset="0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r.r.e.f</a:t>
            </a:r>
            <a:r>
              <a:rPr lang="es-ES" sz="2700" i="1" dirty="0">
                <a:latin typeface="Comic Sans MS" panose="030F0702030302020204" pitchFamily="66" charset="0"/>
              </a:rPr>
              <a:t>. </a:t>
            </a:r>
            <a:r>
              <a:rPr lang="es-ES" sz="2700" i="1" dirty="0" err="1"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r.c.e.f</a:t>
            </a:r>
            <a:r>
              <a:rPr lang="es-ES" sz="2700" i="1" dirty="0">
                <a:latin typeface="Comic Sans MS" panose="030F0702030302020204" pitchFamily="66" charset="0"/>
              </a:rPr>
              <a:t>., </a:t>
            </a:r>
            <a:r>
              <a:rPr lang="es-ES" sz="2700" i="1" dirty="0" err="1">
                <a:latin typeface="Comic Sans MS" panose="030F0702030302020204" pitchFamily="66" charset="0"/>
              </a:rPr>
              <a:t>we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will</a:t>
            </a:r>
            <a:r>
              <a:rPr lang="es-ES" sz="2700" i="1" dirty="0">
                <a:latin typeface="Comic Sans MS" panose="030F0702030302020204" pitchFamily="66" charset="0"/>
              </a:rPr>
              <a:t> be </a:t>
            </a:r>
            <a:r>
              <a:rPr lang="es-ES" sz="2700" i="1" dirty="0" err="1">
                <a:latin typeface="Comic Sans MS" panose="030F0702030302020204" pitchFamily="66" charset="0"/>
              </a:rPr>
              <a:t>able</a:t>
            </a:r>
            <a:r>
              <a:rPr lang="es-ES" sz="2700" i="1" dirty="0">
                <a:latin typeface="Comic Sans MS" panose="030F0702030302020204" pitchFamily="66" charset="0"/>
              </a:rPr>
              <a:t> to deduce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not</a:t>
            </a:r>
            <a:r>
              <a:rPr lang="es-ES" sz="2700" i="1" dirty="0">
                <a:latin typeface="Comic Sans MS" panose="030F0702030302020204" pitchFamily="66" charset="0"/>
              </a:rPr>
              <a:t> invertible (</a:t>
            </a:r>
            <a:r>
              <a:rPr lang="es-ES" sz="2700" i="1" dirty="0" err="1">
                <a:latin typeface="Comic Sans MS" panose="030F0702030302020204" pitchFamily="66" charset="0"/>
              </a:rPr>
              <a:t>seeing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rank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equal</a:t>
            </a:r>
            <a:r>
              <a:rPr lang="es-ES" sz="2700" i="1" dirty="0">
                <a:latin typeface="Comic Sans MS" panose="030F0702030302020204" pitchFamily="66" charset="0"/>
              </a:rPr>
              <a:t> to n </a:t>
            </a:r>
            <a:r>
              <a:rPr lang="es-ES" sz="2700" i="1" dirty="0" err="1"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not</a:t>
            </a:r>
            <a:r>
              <a:rPr lang="es-ES" sz="2700" i="1" dirty="0">
                <a:latin typeface="Comic Sans MS" panose="030F0702030302020204" pitchFamily="66" charset="0"/>
              </a:rPr>
              <a:t>). </a:t>
            </a:r>
            <a:r>
              <a:rPr lang="es-ES" sz="2700" i="1" dirty="0" err="1">
                <a:latin typeface="Comic Sans MS" panose="030F0702030302020204" pitchFamily="66" charset="0"/>
              </a:rPr>
              <a:t>But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it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we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will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not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be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able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to deduce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inverse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</a:rPr>
              <a:t>from</a:t>
            </a:r>
            <a:r>
              <a:rPr lang="es-ES" sz="2700" i="1" dirty="0">
                <a:latin typeface="Comic Sans MS" panose="030F0702030302020204" pitchFamily="66" charset="0"/>
              </a:rPr>
              <a:t>    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performed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operations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  <a:r>
              <a:rPr lang="es-ES" sz="2700" i="1" baseline="-25000" dirty="0"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6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BCD76-1CF2-344E-BFE6-08252BA4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inverse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a </a:t>
            </a:r>
            <a:r>
              <a:rPr lang="es-ES" i="1" dirty="0" err="1">
                <a:solidFill>
                  <a:srgbClr val="7030A0"/>
                </a:solidFill>
              </a:rPr>
              <a:t>square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matrix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73B00-2CFA-FFBD-D2E9-09A38AC9E963}"/>
              </a:ext>
            </a:extLst>
          </p:cNvPr>
          <p:cNvSpPr txBox="1"/>
          <p:nvPr/>
        </p:nvSpPr>
        <p:spPr>
          <a:xfrm>
            <a:off x="1539964" y="261966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5343EA80-32EB-F714-04B1-BC371636A840}"/>
              </a:ext>
            </a:extLst>
          </p:cNvPr>
          <p:cNvCxnSpPr>
            <a:cxnSpLocks/>
          </p:cNvCxnSpPr>
          <p:nvPr/>
        </p:nvCxnSpPr>
        <p:spPr>
          <a:xfrm>
            <a:off x="1489749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133775" y="2739353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2423393" y="247035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3528371" y="24782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3714327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3B448BAD-D1F2-49BF-5C1A-17B715CEAA66}"/>
              </a:ext>
            </a:extLst>
          </p:cNvPr>
          <p:cNvSpPr/>
          <p:nvPr/>
        </p:nvSpPr>
        <p:spPr>
          <a:xfrm>
            <a:off x="4712994" y="249147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54CCEF53-7DF4-26B4-615D-FBE369BCE2EF}"/>
              </a:ext>
            </a:extLst>
          </p:cNvPr>
          <p:cNvSpPr/>
          <p:nvPr/>
        </p:nvSpPr>
        <p:spPr>
          <a:xfrm>
            <a:off x="5715709" y="248591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954406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910108" y="267050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042861-CD69-5CAA-59C8-8AF01F67C738}"/>
              </a:ext>
            </a:extLst>
          </p:cNvPr>
          <p:cNvSpPr/>
          <p:nvPr/>
        </p:nvSpPr>
        <p:spPr>
          <a:xfrm>
            <a:off x="6826889" y="247521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DA559ED-835F-C1C9-E2B6-A314464F1FF3}"/>
              </a:ext>
            </a:extLst>
          </p:cNvPr>
          <p:cNvSpPr/>
          <p:nvPr/>
        </p:nvSpPr>
        <p:spPr>
          <a:xfrm>
            <a:off x="8013358" y="248068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EF3BD0EF-8BC5-D9BC-12A5-4B877B2636A4}"/>
              </a:ext>
            </a:extLst>
          </p:cNvPr>
          <p:cNvSpPr/>
          <p:nvPr/>
        </p:nvSpPr>
        <p:spPr>
          <a:xfrm>
            <a:off x="5043679" y="3796766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835B6E45-9D8D-AFFB-238A-3109BB20A23C}"/>
              </a:ext>
            </a:extLst>
          </p:cNvPr>
          <p:cNvSpPr txBox="1"/>
          <p:nvPr/>
        </p:nvSpPr>
        <p:spPr>
          <a:xfrm>
            <a:off x="2640315" y="4162465"/>
            <a:ext cx="529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(in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.,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rank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    invertible)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178777" y="1369959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A=</a:t>
            </a:r>
            <a:r>
              <a:rPr lang="es-ES" sz="2700" dirty="0">
                <a:latin typeface="Comic Sans MS" panose="030F0702030302020204" pitchFamily="66" charset="0"/>
              </a:rPr>
              <a:t>               (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decide to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D5F7580-7FCF-EECC-9172-A0C5E3F3DA6C}"/>
              </a:ext>
            </a:extLst>
          </p:cNvPr>
          <p:cNvSpPr txBox="1"/>
          <p:nvPr/>
        </p:nvSpPr>
        <p:spPr>
          <a:xfrm>
            <a:off x="4796280" y="105340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3 -2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2  7  0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1  4   3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EE931924-8AA7-68C0-4973-F14360B560A9}"/>
              </a:ext>
            </a:extLst>
          </p:cNvPr>
          <p:cNvSpPr/>
          <p:nvPr/>
        </p:nvSpPr>
        <p:spPr>
          <a:xfrm>
            <a:off x="4914575" y="1096626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51B3C0F6-CD41-0DF0-7369-068DD6CECC33}"/>
              </a:ext>
            </a:extLst>
          </p:cNvPr>
          <p:cNvSpPr/>
          <p:nvPr/>
        </p:nvSpPr>
        <p:spPr>
          <a:xfrm>
            <a:off x="6025217" y="1097933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AABAFAD-31B8-D9B6-6EBE-95C96A58253F}"/>
              </a:ext>
            </a:extLst>
          </p:cNvPr>
          <p:cNvSpPr txBox="1"/>
          <p:nvPr/>
        </p:nvSpPr>
        <p:spPr>
          <a:xfrm>
            <a:off x="481818" y="26312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BBC0A24-828F-ADF3-A75A-D4BA3E408F8D}"/>
              </a:ext>
            </a:extLst>
          </p:cNvPr>
          <p:cNvCxnSpPr>
            <a:cxnSpLocks/>
          </p:cNvCxnSpPr>
          <p:nvPr/>
        </p:nvCxnSpPr>
        <p:spPr>
          <a:xfrm>
            <a:off x="526051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2266514" y="243971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0  1  5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3679297" y="26235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1FAA2AE-491B-1AF9-C6C7-78FF8E2D6974}"/>
              </a:ext>
            </a:extLst>
          </p:cNvPr>
          <p:cNvSpPr txBox="1"/>
          <p:nvPr/>
        </p:nvSpPr>
        <p:spPr>
          <a:xfrm>
            <a:off x="4559943" y="247820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CC387CF-3E49-B826-1E77-DC85C6CDE1E6}"/>
              </a:ext>
            </a:extLst>
          </p:cNvPr>
          <p:cNvSpPr txBox="1"/>
          <p:nvPr/>
        </p:nvSpPr>
        <p:spPr>
          <a:xfrm>
            <a:off x="6672545" y="247035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0 -14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26F7FE10-E6E2-1197-2A2D-C8017AD20D07}"/>
              </a:ext>
            </a:extLst>
          </p:cNvPr>
          <p:cNvCxnSpPr>
            <a:cxnSpLocks/>
          </p:cNvCxnSpPr>
          <p:nvPr/>
        </p:nvCxnSpPr>
        <p:spPr>
          <a:xfrm>
            <a:off x="8224349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9182693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6015BA-3F20-D83E-DCC0-3B3AE7A6A9B1}"/>
              </a:ext>
            </a:extLst>
          </p:cNvPr>
          <p:cNvSpPr txBox="1"/>
          <p:nvPr/>
        </p:nvSpPr>
        <p:spPr>
          <a:xfrm>
            <a:off x="8148013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9145609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37889337-1F75-635E-3CCB-6D7E936F40CA}"/>
              </a:ext>
            </a:extLst>
          </p:cNvPr>
          <p:cNvSpPr txBox="1"/>
          <p:nvPr/>
        </p:nvSpPr>
        <p:spPr>
          <a:xfrm>
            <a:off x="9985509" y="24493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0  1  0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4FE8465C-8081-90D6-6901-45CD4A92A189}"/>
              </a:ext>
            </a:extLst>
          </p:cNvPr>
          <p:cNvSpPr/>
          <p:nvPr/>
        </p:nvSpPr>
        <p:spPr>
          <a:xfrm>
            <a:off x="10180958" y="252558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99BC47D3-9755-5306-E481-76739CF2FBF1}"/>
              </a:ext>
            </a:extLst>
          </p:cNvPr>
          <p:cNvSpPr/>
          <p:nvPr/>
        </p:nvSpPr>
        <p:spPr>
          <a:xfrm>
            <a:off x="11183673" y="252003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1266959" y="2784487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8" name="Flecha: a la derecha 47">
            <a:extLst>
              <a:ext uri="{FF2B5EF4-FFF2-40B4-BE49-F238E27FC236}">
                <a16:creationId xmlns:a16="http://schemas.microsoft.com/office/drawing/2014/main" id="{8E7152F0-31AF-5F35-E3F7-F29CEE9797B4}"/>
              </a:ext>
            </a:extLst>
          </p:cNvPr>
          <p:cNvSpPr/>
          <p:nvPr/>
        </p:nvSpPr>
        <p:spPr>
          <a:xfrm>
            <a:off x="5448614" y="4303499"/>
            <a:ext cx="467088" cy="196685"/>
          </a:xfrm>
          <a:prstGeom prst="right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Flecha: hacia arriba 48">
            <a:extLst>
              <a:ext uri="{FF2B5EF4-FFF2-40B4-BE49-F238E27FC236}">
                <a16:creationId xmlns:a16="http://schemas.microsoft.com/office/drawing/2014/main" id="{9F8ADB8A-0D55-E2E5-66EA-509FD5F964C3}"/>
              </a:ext>
            </a:extLst>
          </p:cNvPr>
          <p:cNvSpPr/>
          <p:nvPr/>
        </p:nvSpPr>
        <p:spPr>
          <a:xfrm>
            <a:off x="11566852" y="3362888"/>
            <a:ext cx="484632" cy="772330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F275297-5D9A-1940-8389-B28BF38DB2B2}"/>
              </a:ext>
            </a:extLst>
          </p:cNvPr>
          <p:cNvSpPr txBox="1"/>
          <p:nvPr/>
        </p:nvSpPr>
        <p:spPr>
          <a:xfrm>
            <a:off x="9551685" y="4135218"/>
            <a:ext cx="324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again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invertible) 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DF8A119-F269-EBA4-B627-1BAD452B9ED5}"/>
              </a:ext>
            </a:extLst>
          </p:cNvPr>
          <p:cNvSpPr txBox="1"/>
          <p:nvPr/>
        </p:nvSpPr>
        <p:spPr>
          <a:xfrm>
            <a:off x="1888429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980E640-56E7-B321-4F04-6CD01B6C79BC}"/>
              </a:ext>
            </a:extLst>
          </p:cNvPr>
          <p:cNvCxnSpPr>
            <a:cxnSpLocks/>
          </p:cNvCxnSpPr>
          <p:nvPr/>
        </p:nvCxnSpPr>
        <p:spPr>
          <a:xfrm>
            <a:off x="1838214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8C0D5FE-81B4-8C81-D0BC-771AABF957F7}"/>
              </a:ext>
            </a:extLst>
          </p:cNvPr>
          <p:cNvCxnSpPr>
            <a:cxnSpLocks/>
          </p:cNvCxnSpPr>
          <p:nvPr/>
        </p:nvCxnSpPr>
        <p:spPr>
          <a:xfrm>
            <a:off x="2933963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CB692F0F-031D-8ADF-AC12-D7903EE64B5D}"/>
              </a:ext>
            </a:extLst>
          </p:cNvPr>
          <p:cNvCxnSpPr>
            <a:cxnSpLocks/>
          </p:cNvCxnSpPr>
          <p:nvPr/>
        </p:nvCxnSpPr>
        <p:spPr>
          <a:xfrm>
            <a:off x="3941959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75325AA0-8B55-9A60-F369-5B253081CF8B}"/>
              </a:ext>
            </a:extLst>
          </p:cNvPr>
          <p:cNvSpPr txBox="1"/>
          <p:nvPr/>
        </p:nvSpPr>
        <p:spPr>
          <a:xfrm>
            <a:off x="3897661" y="511554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49DB5041-E715-23F2-B7BB-3156BA0F8EF5}"/>
              </a:ext>
            </a:extLst>
          </p:cNvPr>
          <p:cNvSpPr txBox="1"/>
          <p:nvPr/>
        </p:nvSpPr>
        <p:spPr>
          <a:xfrm>
            <a:off x="830283" y="510464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2CD7D95-7B2A-098D-CD7B-8FF93972DF33}"/>
              </a:ext>
            </a:extLst>
          </p:cNvPr>
          <p:cNvCxnSpPr>
            <a:cxnSpLocks/>
          </p:cNvCxnSpPr>
          <p:nvPr/>
        </p:nvCxnSpPr>
        <p:spPr>
          <a:xfrm>
            <a:off x="874516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F4E1583-67DA-DC0D-82AD-B2E966444716}"/>
              </a:ext>
            </a:extLst>
          </p:cNvPr>
          <p:cNvSpPr txBox="1"/>
          <p:nvPr/>
        </p:nvSpPr>
        <p:spPr>
          <a:xfrm>
            <a:off x="2898933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6BC68BDF-8D4F-FFA3-1D48-8AB1A25F5469}"/>
              </a:ext>
            </a:extLst>
          </p:cNvPr>
          <p:cNvCxnSpPr>
            <a:cxnSpLocks/>
          </p:cNvCxnSpPr>
          <p:nvPr/>
        </p:nvCxnSpPr>
        <p:spPr>
          <a:xfrm>
            <a:off x="4949967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4D6E1E74-ED0D-0B62-8AB9-9E05A83F019C}"/>
              </a:ext>
            </a:extLst>
          </p:cNvPr>
          <p:cNvCxnSpPr>
            <a:cxnSpLocks/>
          </p:cNvCxnSpPr>
          <p:nvPr/>
        </p:nvCxnSpPr>
        <p:spPr>
          <a:xfrm>
            <a:off x="5908311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A54A92C-D0DB-4A9B-021A-2EA2B8773624}"/>
              </a:ext>
            </a:extLst>
          </p:cNvPr>
          <p:cNvSpPr txBox="1"/>
          <p:nvPr/>
        </p:nvSpPr>
        <p:spPr>
          <a:xfrm>
            <a:off x="4873631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71FD9DF0-7F15-392D-6125-B4A75E6A42A0}"/>
              </a:ext>
            </a:extLst>
          </p:cNvPr>
          <p:cNvSpPr txBox="1"/>
          <p:nvPr/>
        </p:nvSpPr>
        <p:spPr>
          <a:xfrm>
            <a:off x="5871227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4" name="Abrir corchete 63">
            <a:extLst>
              <a:ext uri="{FF2B5EF4-FFF2-40B4-BE49-F238E27FC236}">
                <a16:creationId xmlns:a16="http://schemas.microsoft.com/office/drawing/2014/main" id="{53AC1670-D932-D5C9-DA45-D9F0CAA73302}"/>
              </a:ext>
            </a:extLst>
          </p:cNvPr>
          <p:cNvSpPr/>
          <p:nvPr/>
        </p:nvSpPr>
        <p:spPr>
          <a:xfrm>
            <a:off x="6906576" y="4957483"/>
            <a:ext cx="70783" cy="1090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errar corchete 64">
            <a:extLst>
              <a:ext uri="{FF2B5EF4-FFF2-40B4-BE49-F238E27FC236}">
                <a16:creationId xmlns:a16="http://schemas.microsoft.com/office/drawing/2014/main" id="{7D37C330-4EBA-39E7-BAE7-6369E94F608A}"/>
              </a:ext>
            </a:extLst>
          </p:cNvPr>
          <p:cNvSpPr/>
          <p:nvPr/>
        </p:nvSpPr>
        <p:spPr>
          <a:xfrm>
            <a:off x="8586620" y="4948295"/>
            <a:ext cx="70783" cy="1090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8753548" y="5234764"/>
            <a:ext cx="3333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= A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inverse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A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94173DE-01E9-0A52-3B03-18A7F3070984}"/>
              </a:ext>
            </a:extLst>
          </p:cNvPr>
          <p:cNvSpPr txBox="1"/>
          <p:nvPr/>
        </p:nvSpPr>
        <p:spPr>
          <a:xfrm>
            <a:off x="313380" y="5254045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DFF0E55-2C27-5BD8-0618-6990E7F415E2}"/>
              </a:ext>
            </a:extLst>
          </p:cNvPr>
          <p:cNvSpPr txBox="1"/>
          <p:nvPr/>
        </p:nvSpPr>
        <p:spPr>
          <a:xfrm>
            <a:off x="6881900" y="493936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21  -17  14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-6    5   -4        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 1   -1     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  <p:bldP spid="10" grpId="0" animBg="1"/>
      <p:bldP spid="15" grpId="0" animBg="1"/>
      <p:bldP spid="17" grpId="0" animBg="1"/>
      <p:bldP spid="19" grpId="0"/>
      <p:bldP spid="20" grpId="0" animBg="1"/>
      <p:bldP spid="21" grpId="0" animBg="1"/>
      <p:bldP spid="22" grpId="0" animBg="1"/>
      <p:bldP spid="25" grpId="0"/>
      <p:bldP spid="33" grpId="0"/>
      <p:bldP spid="35" grpId="0"/>
      <p:bldP spid="36" grpId="0"/>
      <p:bldP spid="37" grpId="0"/>
      <p:bldP spid="38" grpId="0"/>
      <p:bldP spid="41" grpId="0"/>
      <p:bldP spid="42" grpId="0"/>
      <p:bldP spid="43" grpId="0"/>
      <p:bldP spid="44" grpId="0" animBg="1"/>
      <p:bldP spid="45" grpId="0" animBg="1"/>
      <p:bldP spid="47" grpId="0"/>
      <p:bldP spid="48" grpId="0" animBg="1"/>
      <p:bldP spid="49" grpId="0" animBg="1"/>
      <p:bldP spid="50" grpId="0"/>
      <p:bldP spid="52" grpId="0"/>
      <p:bldP spid="56" grpId="0"/>
      <p:bldP spid="57" grpId="0"/>
      <p:bldP spid="59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905C657-9430-4401-5F20-B5950B88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Utility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dirty="0"/>
              <a:t>: 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8C0BD1-8F34-94E2-2346-406F71EB2A1F}"/>
              </a:ext>
            </a:extLst>
          </p:cNvPr>
          <p:cNvSpPr txBox="1"/>
          <p:nvPr/>
        </p:nvSpPr>
        <p:spPr>
          <a:xfrm>
            <a:off x="237392" y="994408"/>
            <a:ext cx="1183444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i="1" dirty="0" err="1">
                <a:latin typeface="Comic Sans MS" panose="030F0702030302020204" pitchFamily="66" charset="0"/>
              </a:rPr>
              <a:t>system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latin typeface="Comic Sans MS" panose="030F0702030302020204" pitchFamily="66" charset="0"/>
              </a:rPr>
              <a:t> m linear </a:t>
            </a:r>
            <a:r>
              <a:rPr lang="es-ES" sz="2700" i="1" dirty="0" err="1">
                <a:latin typeface="Comic Sans MS" panose="030F0702030302020204" pitchFamily="66" charset="0"/>
              </a:rPr>
              <a:t>equations</a:t>
            </a:r>
            <a:r>
              <a:rPr lang="es-ES" sz="2700" i="1" dirty="0">
                <a:latin typeface="Comic Sans MS" panose="030F0702030302020204" pitchFamily="66" charset="0"/>
              </a:rPr>
              <a:t> and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n </a:t>
            </a:r>
            <a:r>
              <a:rPr lang="es-ES" sz="2700" i="1" dirty="0" err="1">
                <a:latin typeface="Comic Sans MS" panose="030F0702030302020204" pitchFamily="66" charset="0"/>
              </a:rPr>
              <a:t>unkowns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… ,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endParaRPr lang="es-ES" sz="2700" i="1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coefficients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K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represented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means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augmented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(A|B)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(n+1)), </a:t>
            </a:r>
            <a:r>
              <a:rPr lang="es-ES" sz="2700" dirty="0" err="1">
                <a:latin typeface="Comic Sans MS" panose="030F0702030302020204" pitchFamily="66" charset="0"/>
              </a:rPr>
              <a:t>where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AA6ED1-381C-D63F-2DEB-C9D9FA39CBA0}"/>
              </a:ext>
            </a:extLst>
          </p:cNvPr>
          <p:cNvSpPr txBox="1"/>
          <p:nvPr/>
        </p:nvSpPr>
        <p:spPr>
          <a:xfrm>
            <a:off x="237392" y="1928589"/>
            <a:ext cx="1183444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(A|B) </a:t>
            </a:r>
            <a:r>
              <a:rPr lang="es-ES" sz="2700" dirty="0" err="1">
                <a:latin typeface="Comic Sans MS" panose="030F0702030302020204" pitchFamily="66" charset="0"/>
              </a:rPr>
              <a:t>corresponds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equation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j=1,…,n,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j-</a:t>
            </a:r>
            <a:r>
              <a:rPr lang="es-ES" sz="2700" dirty="0" err="1">
                <a:latin typeface="Comic Sans MS" panose="030F0702030302020204" pitchFamily="66" charset="0"/>
              </a:rPr>
              <a:t>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contains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coefficients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unknown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- 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(A|B) (that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B) </a:t>
            </a:r>
            <a:r>
              <a:rPr lang="es-ES" sz="2700" dirty="0" err="1">
                <a:latin typeface="Comic Sans MS" panose="030F0702030302020204" pitchFamily="66" charset="0"/>
              </a:rPr>
              <a:t>contains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independent</a:t>
            </a:r>
            <a:endParaRPr lang="es-ES" sz="2700" i="1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terms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somehow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isolated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means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vertical line.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33CB9AF-5DA4-4129-298F-00F8A24766D8}"/>
              </a:ext>
            </a:extLst>
          </p:cNvPr>
          <p:cNvSpPr txBox="1"/>
          <p:nvPr/>
        </p:nvSpPr>
        <p:spPr>
          <a:xfrm>
            <a:off x="453702" y="4848653"/>
            <a:ext cx="11834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“x” as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 err="1"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latin typeface="Comic Sans MS" panose="030F0702030302020204" pitchFamily="66" charset="0"/>
              </a:rPr>
              <a:t> (x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=x) and “y” as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second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(x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=y):      (A|B)=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977425" y="467032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3x +  y =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-2x + 4y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Abrir llave 6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5358581" y="5051323"/>
            <a:ext cx="155448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8F7CAE8-31B1-2D5E-D39D-42B78B8CCD88}"/>
              </a:ext>
            </a:extLst>
          </p:cNvPr>
          <p:cNvSpPr txBox="1"/>
          <p:nvPr/>
        </p:nvSpPr>
        <p:spPr>
          <a:xfrm>
            <a:off x="9350076" y="544248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3    1  5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-2  4  6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1DBBE4BF-2F66-12BB-C3CF-11EF76724A41}"/>
              </a:ext>
            </a:extLst>
          </p:cNvPr>
          <p:cNvSpPr/>
          <p:nvPr/>
        </p:nvSpPr>
        <p:spPr>
          <a:xfrm>
            <a:off x="9903153" y="5965723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8DCBBAF8-5E59-B0DE-F072-051F73F5D267}"/>
              </a:ext>
            </a:extLst>
          </p:cNvPr>
          <p:cNvSpPr/>
          <p:nvPr/>
        </p:nvSpPr>
        <p:spPr>
          <a:xfrm>
            <a:off x="11175207" y="5965723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95888CC-8BF7-8A4D-F187-77A90B196AAB}"/>
              </a:ext>
            </a:extLst>
          </p:cNvPr>
          <p:cNvCxnSpPr>
            <a:cxnSpLocks/>
          </p:cNvCxnSpPr>
          <p:nvPr/>
        </p:nvCxnSpPr>
        <p:spPr>
          <a:xfrm>
            <a:off x="10854813" y="5965723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70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of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2" y="994408"/>
            <a:ext cx="118344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know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how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many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solutions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augmented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(A|B)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has and </a:t>
            </a:r>
            <a:r>
              <a:rPr lang="es-ES" sz="2700" dirty="0" err="1">
                <a:latin typeface="Comic Sans MS" panose="030F0702030302020204" pitchFamily="66" charset="0"/>
              </a:rPr>
              <a:t>how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i="1" dirty="0" err="1">
                <a:latin typeface="Comic Sans MS" panose="030F0702030302020204" pitchFamily="66" charset="0"/>
              </a:rPr>
              <a:t>solution</a:t>
            </a:r>
            <a:r>
              <a:rPr lang="es-ES" sz="2700" b="1" i="1" dirty="0">
                <a:latin typeface="Comic Sans MS" panose="030F0702030302020204" pitchFamily="66" charset="0"/>
              </a:rPr>
              <a:t> set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useful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start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(A|B) </a:t>
            </a:r>
            <a:r>
              <a:rPr lang="es-ES" sz="2700" dirty="0" err="1">
                <a:latin typeface="Comic Sans MS" panose="030F0702030302020204" pitchFamily="66" charset="0"/>
              </a:rPr>
              <a:t>until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(C|D),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where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C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9334EE-E1CA-B6FE-1A7F-3E25A18E324C}"/>
              </a:ext>
            </a:extLst>
          </p:cNvPr>
          <p:cNvSpPr txBox="1"/>
          <p:nvPr/>
        </p:nvSpPr>
        <p:spPr>
          <a:xfrm>
            <a:off x="547108" y="2210400"/>
            <a:ext cx="120034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attention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of (C|D)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where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part</a:t>
            </a:r>
            <a:r>
              <a:rPr lang="es-ES" sz="2700" dirty="0">
                <a:latin typeface="Comic Sans MS" panose="030F0702030302020204" pitchFamily="66" charset="0"/>
              </a:rPr>
              <a:t> in C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full of </a:t>
            </a:r>
            <a:r>
              <a:rPr lang="es-ES" sz="2700" dirty="0" err="1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2FA812-93C1-8EAE-D0D9-3E71109A8EE3}"/>
              </a:ext>
            </a:extLst>
          </p:cNvPr>
          <p:cNvSpPr txBox="1"/>
          <p:nvPr/>
        </p:nvSpPr>
        <p:spPr>
          <a:xfrm>
            <a:off x="547108" y="319753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some</a:t>
            </a:r>
            <a:r>
              <a:rPr lang="es-ES" sz="2700" i="1" dirty="0">
                <a:latin typeface="Comic Sans MS" panose="030F0702030302020204" pitchFamily="66" charset="0"/>
              </a:rPr>
              <a:t> of </a:t>
            </a:r>
            <a:r>
              <a:rPr lang="es-ES" sz="2700" i="1" dirty="0" err="1">
                <a:latin typeface="Comic Sans MS" panose="030F0702030302020204" pitchFamily="66" charset="0"/>
              </a:rPr>
              <a:t>these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there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some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nonzero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entry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(in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D):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said</a:t>
            </a:r>
            <a:r>
              <a:rPr lang="es-ES" sz="2700" dirty="0">
                <a:latin typeface="Comic Sans MS" panose="030F0702030302020204" pitchFamily="66" charset="0"/>
              </a:rPr>
              <a:t> to be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inconsistent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no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041BBC1-5BD2-22E0-757C-8141CA81510D}"/>
              </a:ext>
            </a:extLst>
          </p:cNvPr>
          <p:cNvSpPr txBox="1"/>
          <p:nvPr/>
        </p:nvSpPr>
        <p:spPr>
          <a:xfrm>
            <a:off x="547108" y="4234834"/>
            <a:ext cx="118344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all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these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entries</a:t>
            </a:r>
            <a:r>
              <a:rPr lang="es-ES" sz="2700" i="1" dirty="0">
                <a:latin typeface="Comic Sans MS" panose="030F0702030302020204" pitchFamily="66" charset="0"/>
              </a:rPr>
              <a:t> of D are </a:t>
            </a:r>
            <a:r>
              <a:rPr lang="es-ES" sz="2700" i="1" dirty="0" err="1">
                <a:latin typeface="Comic Sans MS" panose="030F0702030302020204" pitchFamily="66" charset="0"/>
              </a:rPr>
              <a:t>equal</a:t>
            </a:r>
            <a:r>
              <a:rPr lang="es-ES" sz="2700" i="1" dirty="0">
                <a:latin typeface="Comic Sans MS" panose="030F0702030302020204" pitchFamily="66" charset="0"/>
              </a:rPr>
              <a:t> to </a:t>
            </a:r>
            <a:r>
              <a:rPr lang="es-ES" sz="2700" i="1" dirty="0" err="1">
                <a:latin typeface="Comic Sans MS" panose="030F0702030302020204" pitchFamily="66" charset="0"/>
              </a:rPr>
              <a:t>zero</a:t>
            </a:r>
            <a:r>
              <a:rPr lang="es-ES" sz="2700" i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C2234C3-4F8A-067F-8B08-1DBD9EBEAF2D}"/>
              </a:ext>
            </a:extLst>
          </p:cNvPr>
          <p:cNvSpPr txBox="1"/>
          <p:nvPr/>
        </p:nvSpPr>
        <p:spPr>
          <a:xfrm>
            <a:off x="827328" y="479920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there</a:t>
            </a:r>
            <a:r>
              <a:rPr lang="es-ES" sz="2700" i="1" dirty="0">
                <a:latin typeface="Comic Sans MS" panose="030F0702030302020204" pitchFamily="66" charset="0"/>
              </a:rPr>
              <a:t> are n </a:t>
            </a:r>
            <a:r>
              <a:rPr lang="es-ES" sz="2700" i="1" dirty="0" err="1">
                <a:latin typeface="Comic Sans MS" panose="030F0702030302020204" pitchFamily="66" charset="0"/>
              </a:rPr>
              <a:t>nonzero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latin typeface="Comic Sans MS" panose="030F0702030302020204" pitchFamily="66" charset="0"/>
              </a:rPr>
              <a:t> in (C|D)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rank</a:t>
            </a:r>
            <a:r>
              <a:rPr lang="es-ES" sz="2700" dirty="0">
                <a:latin typeface="Comic Sans MS" panose="030F0702030302020204" pitchFamily="66" charset="0"/>
              </a:rPr>
              <a:t>(C|D) = n =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):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consistent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unique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AD96217-914E-61C9-51C9-B7B921B76B53}"/>
              </a:ext>
            </a:extLst>
          </p:cNvPr>
          <p:cNvSpPr txBox="1"/>
          <p:nvPr/>
        </p:nvSpPr>
        <p:spPr>
          <a:xfrm>
            <a:off x="827328" y="572253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there</a:t>
            </a:r>
            <a:r>
              <a:rPr lang="es-ES" sz="2700" i="1" dirty="0">
                <a:latin typeface="Comic Sans MS" panose="030F0702030302020204" pitchFamily="66" charset="0"/>
              </a:rPr>
              <a:t> are </a:t>
            </a:r>
            <a:r>
              <a:rPr lang="es-ES" sz="2700" i="1" dirty="0" err="1">
                <a:latin typeface="Comic Sans MS" panose="030F0702030302020204" pitchFamily="66" charset="0"/>
              </a:rPr>
              <a:t>less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than</a:t>
            </a:r>
            <a:r>
              <a:rPr lang="es-ES" sz="2700" i="1" dirty="0">
                <a:latin typeface="Comic Sans MS" panose="030F0702030302020204" pitchFamily="66" charset="0"/>
              </a:rPr>
              <a:t> n </a:t>
            </a:r>
            <a:r>
              <a:rPr lang="es-ES" sz="2700" i="1" dirty="0" err="1">
                <a:latin typeface="Comic Sans MS" panose="030F0702030302020204" pitchFamily="66" charset="0"/>
              </a:rPr>
              <a:t>nonzero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latin typeface="Comic Sans MS" panose="030F0702030302020204" pitchFamily="66" charset="0"/>
              </a:rPr>
              <a:t> in (C|D)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consistent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infinitely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many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97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-52013" y="3252169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1209108" y="300173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2701325" y="300962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2847074" y="35498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524779" y="356846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421101" y="316350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71176" y="1361746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order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1041193" y="296146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1 -2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2855283" y="313039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8196271" y="35907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8154580" y="317723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0707362" y="3298772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of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541367" y="579570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4z = -1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3y + 6z = 4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-x + y -2z = 3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5043679" y="1135177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/>
          <p:cNvCxnSpPr/>
          <p:nvPr/>
        </p:nvCxnSpPr>
        <p:spPr>
          <a:xfrm>
            <a:off x="2340298" y="2965092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3799139" y="30044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5291356" y="30123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4" name="Conector recto 73"/>
          <p:cNvCxnSpPr/>
          <p:nvPr/>
        </p:nvCxnSpPr>
        <p:spPr>
          <a:xfrm>
            <a:off x="4903683" y="300925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3587644" y="299772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5782381" y="3363557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6276133" y="30086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Abrir corchete 77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6491910" y="300596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7984127" y="301385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79"/>
          <p:cNvCxnSpPr/>
          <p:nvPr/>
        </p:nvCxnSpPr>
        <p:spPr>
          <a:xfrm>
            <a:off x="7596454" y="3010776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9144362" y="3001357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10636579" y="30092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/>
          <p:cNvCxnSpPr/>
          <p:nvPr/>
        </p:nvCxnSpPr>
        <p:spPr>
          <a:xfrm>
            <a:off x="10190071" y="3004403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8964622" y="3008698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0 -2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9655556" y="371702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8481600" y="4300607"/>
            <a:ext cx="202972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9215146" y="3775389"/>
            <a:ext cx="1421434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>
            <a:off x="10265803" y="379906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/>
          <p:cNvCxnSpPr/>
          <p:nvPr/>
        </p:nvCxnSpPr>
        <p:spPr>
          <a:xfrm flipV="1">
            <a:off x="10446557" y="4199253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7776038" y="5261930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99044" y="5007728"/>
            <a:ext cx="45541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inconsistent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has no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446557" y="4575047"/>
            <a:ext cx="1336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( ≠ 0 )        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52819" y="5991095"/>
            <a:ext cx="5262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latin typeface="Comic Sans MS" panose="030F0702030302020204" pitchFamily="66" charset="0"/>
              </a:rPr>
              <a:t>last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equation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>
                <a:latin typeface="Comic Sans MS" panose="030F0702030302020204" pitchFamily="66" charset="0"/>
              </a:rPr>
              <a:t>:   </a:t>
            </a:r>
            <a:r>
              <a:rPr lang="es-ES" sz="2800" dirty="0">
                <a:latin typeface="Comic Sans MS" panose="030F0702030302020204" pitchFamily="66" charset="0"/>
              </a:rPr>
              <a:t>0 = -2 !!)       </a:t>
            </a:r>
          </a:p>
        </p:txBody>
      </p:sp>
    </p:spTree>
    <p:extLst>
      <p:ext uri="{BB962C8B-B14F-4D97-AF65-F5344CB8AC3E}">
        <p14:creationId xmlns:p14="http://schemas.microsoft.com/office/powerpoint/2010/main" val="198922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13" grpId="0" animBg="1"/>
      <p:bldP spid="88" grpId="0"/>
      <p:bldP spid="89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994408"/>
            <a:ext cx="120627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continue, </a:t>
            </a:r>
            <a:r>
              <a:rPr lang="es-ES" sz="2700" dirty="0" err="1">
                <a:latin typeface="Comic Sans MS" panose="030F0702030302020204" pitchFamily="66" charset="0"/>
              </a:rPr>
              <a:t>assuming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consistent</a:t>
            </a:r>
            <a:r>
              <a:rPr lang="es-ES" sz="2700" dirty="0">
                <a:latin typeface="Comic Sans MS" panose="030F0702030302020204" pitchFamily="66" charset="0"/>
              </a:rPr>
              <a:t> and that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2357629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(C|D)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placing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terms</a:t>
            </a:r>
            <a:r>
              <a:rPr lang="es-ES" sz="2700" dirty="0">
                <a:latin typeface="Comic Sans MS" panose="030F0702030302020204" pitchFamily="66" charset="0"/>
              </a:rPr>
              <a:t> part –</a:t>
            </a:r>
            <a:r>
              <a:rPr lang="es-ES" sz="2700" dirty="0" err="1">
                <a:latin typeface="Comic Sans MS" panose="030F0702030302020204" pitchFamily="66" charset="0"/>
              </a:rPr>
              <a:t>changing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sign</a:t>
            </a: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addends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independent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that do </a:t>
            </a:r>
            <a:r>
              <a:rPr lang="es-ES" sz="2700" b="1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pivots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belong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4551847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Now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dependent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</a:rPr>
              <a:t>) can be </a:t>
            </a:r>
            <a:r>
              <a:rPr lang="es-ES" sz="2700" dirty="0" err="1">
                <a:latin typeface="Comic Sans MS" panose="030F0702030302020204" pitchFamily="66" charset="0"/>
              </a:rPr>
              <a:t>obtained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-as a </a:t>
            </a:r>
            <a:r>
              <a:rPr lang="es-ES" sz="2700" dirty="0" err="1">
                <a:latin typeface="Comic Sans MS" panose="030F0702030302020204" pitchFamily="66" charset="0"/>
              </a:rPr>
              <a:t>funtion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back </a:t>
            </a:r>
            <a:r>
              <a:rPr lang="es-ES" sz="2700" i="1" dirty="0" err="1">
                <a:latin typeface="Comic Sans MS" panose="030F0702030302020204" pitchFamily="66" charset="0"/>
              </a:rPr>
              <a:t>substi</a:t>
            </a:r>
            <a:r>
              <a:rPr lang="es-ES" sz="2700" i="1" dirty="0">
                <a:latin typeface="Comic Sans MS" panose="030F0702030302020204" pitchFamily="66" charset="0"/>
              </a:rPr>
              <a:t>- 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tution</a:t>
            </a:r>
            <a:r>
              <a:rPr lang="es-ES" sz="2700" dirty="0">
                <a:latin typeface="Comic Sans MS" panose="030F0702030302020204" pitchFamily="66" charset="0"/>
              </a:rPr>
              <a:t>, 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value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value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second</a:t>
            </a:r>
            <a:r>
              <a:rPr lang="es-ES" sz="2700" dirty="0">
                <a:latin typeface="Comic Sans MS" panose="030F0702030302020204" pitchFamily="66" charset="0"/>
              </a:rPr>
              <a:t>-to-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latin typeface="Comic Sans MS" panose="030F0702030302020204" pitchFamily="66" charset="0"/>
              </a:rPr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72366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0B6DA-60A5-7558-4986-AD25C272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129237" y="1122848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arbitrary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value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K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(that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called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parameters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but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value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determined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values</a:t>
            </a:r>
            <a:r>
              <a:rPr lang="es-ES" sz="2700" dirty="0">
                <a:latin typeface="Comic Sans MS" panose="030F0702030302020204" pitchFamily="66" charset="0"/>
              </a:rPr>
              <a:t> that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been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assigned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2" y="3150541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 err="1">
                <a:latin typeface="Comic Sans MS" panose="030F0702030302020204" pitchFamily="66" charset="0"/>
              </a:rPr>
              <a:t>Observation</a:t>
            </a:r>
            <a:r>
              <a:rPr lang="es-ES" sz="2700" dirty="0">
                <a:latin typeface="Comic Sans MS" panose="030F0702030302020204" pitchFamily="66" charset="0"/>
              </a:rPr>
              <a:t>. Back </a:t>
            </a:r>
            <a:r>
              <a:rPr lang="es-ES" sz="2700" dirty="0" err="1">
                <a:latin typeface="Comic Sans MS" panose="030F0702030302020204" pitchFamily="66" charset="0"/>
              </a:rPr>
              <a:t>substitution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procedure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much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easier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b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actually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name</a:t>
            </a:r>
            <a:r>
              <a:rPr lang="es-ES" sz="2700" dirty="0">
                <a:latin typeface="Comic Sans MS" panose="030F0702030302020204" pitchFamily="66" charset="0"/>
              </a:rPr>
              <a:t> “back </a:t>
            </a:r>
            <a:r>
              <a:rPr lang="es-ES" sz="2700" dirty="0" err="1">
                <a:latin typeface="Comic Sans MS" panose="030F0702030302020204" pitchFamily="66" charset="0"/>
              </a:rPr>
              <a:t>substitution</a:t>
            </a:r>
            <a:r>
              <a:rPr lang="es-ES" sz="2700" dirty="0">
                <a:latin typeface="Comic Sans MS" panose="030F0702030302020204" pitchFamily="66" charset="0"/>
              </a:rPr>
              <a:t>”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somehow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meaningless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case).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proceeding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should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forgotten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beforehand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2" y="5103674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using</a:t>
            </a:r>
            <a:r>
              <a:rPr lang="es-ES" sz="2700" dirty="0">
                <a:latin typeface="Comic Sans MS" panose="030F0702030302020204" pitchFamily="66" charset="0"/>
              </a:rPr>
              <a:t> back </a:t>
            </a:r>
            <a:r>
              <a:rPr lang="es-ES" sz="2700" dirty="0" err="1">
                <a:latin typeface="Comic Sans MS" panose="030F0702030302020204" pitchFamily="66" charset="0"/>
              </a:rPr>
              <a:t>substitution</a:t>
            </a:r>
            <a:r>
              <a:rPr lang="es-ES" sz="2700" dirty="0">
                <a:latin typeface="Comic Sans MS" panose="030F0702030302020204" pitchFamily="66" charset="0"/>
              </a:rPr>
              <a:t>; and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again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additional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latin typeface="Comic Sans MS" panose="030F0702030302020204" pitchFamily="66" charset="0"/>
              </a:rPr>
              <a:t> on C (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r.e.f</a:t>
            </a:r>
            <a:r>
              <a:rPr lang="es-ES" sz="2700" dirty="0">
                <a:latin typeface="Comic Sans MS" panose="030F0702030302020204" pitchFamily="66" charset="0"/>
              </a:rPr>
              <a:t>.,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reduced</a:t>
            </a:r>
            <a:r>
              <a:rPr lang="es-ES" sz="2700" dirty="0">
                <a:latin typeface="Comic Sans MS" panose="030F0702030302020204" pitchFamily="66" charset="0"/>
              </a:rPr>
              <a:t>) to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r.r.e.f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66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872032" y="3274304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43172" y="29722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35389" y="29801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781138" y="352034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793795" y="35257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4834790" y="309997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133774" y="1325783"/>
            <a:ext cx="120582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   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first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see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many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solutions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has: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75257" y="293196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3  0   1  2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3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778656" y="311641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449019" y="35466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7447427" y="312541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10146748" y="3222039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2347484" y="568512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2y - z = 0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3x + z = 2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- 4y + 3z = 2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2844034" y="1118630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274362" y="2935595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583748" y="2924624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10075965" y="293251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629457" y="2927670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404008" y="2931965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9094942" y="3640294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7865199" y="4234026"/>
            <a:ext cx="213391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(in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3133384" y="4723631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consistent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</a:t>
            </a:r>
          </a:p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infinitely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many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solutions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85FBABF7-74D7-BB04-7FD1-CC936390BA81}"/>
              </a:ext>
            </a:extLst>
          </p:cNvPr>
          <p:cNvSpPr/>
          <p:nvPr/>
        </p:nvSpPr>
        <p:spPr>
          <a:xfrm>
            <a:off x="5703362" y="298262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4D230517-A059-239C-DA57-A53697311AEC}"/>
              </a:ext>
            </a:extLst>
          </p:cNvPr>
          <p:cNvSpPr/>
          <p:nvPr/>
        </p:nvSpPr>
        <p:spPr>
          <a:xfrm>
            <a:off x="7195579" y="299051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BED5F5D-C803-0856-EE93-6CE9877044FC}"/>
              </a:ext>
            </a:extLst>
          </p:cNvPr>
          <p:cNvCxnSpPr/>
          <p:nvPr/>
        </p:nvCxnSpPr>
        <p:spPr>
          <a:xfrm>
            <a:off x="6807906" y="2987438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00F87EB0-6109-59C5-4FD6-0038F46BD7F6}"/>
              </a:ext>
            </a:extLst>
          </p:cNvPr>
          <p:cNvSpPr txBox="1"/>
          <p:nvPr/>
        </p:nvSpPr>
        <p:spPr>
          <a:xfrm>
            <a:off x="5538752" y="29615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646067" y="3738478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7266362" y="517594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935279" y="4114630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178777" y="5953919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(C|D) : 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015672" y="4275613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rank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2 &lt; 3 )        </a:t>
            </a:r>
          </a:p>
        </p:txBody>
      </p:sp>
    </p:spTree>
    <p:extLst>
      <p:ext uri="{BB962C8B-B14F-4D97-AF65-F5344CB8AC3E}">
        <p14:creationId xmlns:p14="http://schemas.microsoft.com/office/powerpoint/2010/main" val="37508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6" grpId="0" animBg="1"/>
      <p:bldP spid="20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recall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briefly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dirty="0">
                <a:latin typeface="Comic Sans MS" panose="030F0702030302020204" pitchFamily="66" charset="0"/>
              </a:rPr>
              <a:t>And to gene-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ralize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appropriately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terms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columns</a:t>
            </a:r>
            <a:r>
              <a:rPr lang="es-ES" sz="2700" i="1" dirty="0">
                <a:latin typeface="Comic Sans MS" panose="030F0702030302020204" pitchFamily="66" charset="0"/>
              </a:rPr>
              <a:t>: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present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mathematical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utilities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Gauss </a:t>
            </a:r>
            <a:r>
              <a:rPr lang="es-ES" sz="2700" i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understood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in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wide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sense as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obtention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after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on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given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empha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sizing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type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form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permitted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case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These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utilities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</a:t>
            </a:r>
          </a:p>
        </p:txBody>
      </p:sp>
    </p:spTree>
    <p:extLst>
      <p:ext uri="{BB962C8B-B14F-4D97-AF65-F5344CB8AC3E}">
        <p14:creationId xmlns:p14="http://schemas.microsoft.com/office/powerpoint/2010/main" val="130918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319167" y="1381488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774575" y="117572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266792" y="118361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820284" y="117876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94835" y="118306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4469484" y="864527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Elipse 33"/>
          <p:cNvSpPr/>
          <p:nvPr/>
        </p:nvSpPr>
        <p:spPr>
          <a:xfrm>
            <a:off x="2152066" y="1617010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Elipse 36"/>
          <p:cNvSpPr/>
          <p:nvPr/>
        </p:nvSpPr>
        <p:spPr>
          <a:xfrm>
            <a:off x="1763692" y="1202809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3562814" y="1381488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3562814" y="1795690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184865" y="257415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+ 2y = z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-6y = 2 – 4z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184865" y="2657847"/>
            <a:ext cx="159290" cy="805308"/>
          </a:xfrm>
          <a:prstGeom prst="leftBrac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abajo 25"/>
          <p:cNvSpPr/>
          <p:nvPr/>
        </p:nvSpPr>
        <p:spPr>
          <a:xfrm>
            <a:off x="6804282" y="1795689"/>
            <a:ext cx="319587" cy="80193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8197327" y="3184264"/>
            <a:ext cx="623944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678953" y="2574153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y = (2 – 4z)/(-6)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 flipH="1">
            <a:off x="9918550" y="3336664"/>
            <a:ext cx="1793" cy="536089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945" y="3512871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V="1">
            <a:off x="8003689" y="2818504"/>
            <a:ext cx="3636085" cy="1075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1639774" y="2818504"/>
            <a:ext cx="0" cy="208698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H="1">
            <a:off x="8294146" y="4905487"/>
            <a:ext cx="334562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585515" y="4280441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-2y       </a:t>
            </a:r>
          </a:p>
        </p:txBody>
      </p:sp>
      <p:cxnSp>
        <p:nvCxnSpPr>
          <p:cNvPr id="64" name="Conector recto de flecha 63"/>
          <p:cNvCxnSpPr/>
          <p:nvPr/>
        </p:nvCxnSpPr>
        <p:spPr>
          <a:xfrm flipH="1" flipV="1">
            <a:off x="5314278" y="4905487"/>
            <a:ext cx="1443318" cy="179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/>
          <p:nvPr/>
        </p:nvCxnSpPr>
        <p:spPr>
          <a:xfrm>
            <a:off x="5942572" y="4155198"/>
            <a:ext cx="9726" cy="703961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5942572" y="4155198"/>
            <a:ext cx="2957045" cy="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2634637" y="429095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-2(2z-1)/3       </a:t>
            </a:r>
          </a:p>
        </p:txBody>
      </p:sp>
      <p:cxnSp>
        <p:nvCxnSpPr>
          <p:cNvPr id="76" name="Conector recto de flecha 75"/>
          <p:cNvCxnSpPr/>
          <p:nvPr/>
        </p:nvCxnSpPr>
        <p:spPr>
          <a:xfrm flipH="1" flipV="1">
            <a:off x="1933248" y="4905487"/>
            <a:ext cx="887036" cy="652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-22560" y="427720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      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8186942" y="1980702"/>
            <a:ext cx="2763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back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substitution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3128" y="5237851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solution</a:t>
            </a:r>
            <a:r>
              <a:rPr lang="es-ES" sz="2700" b="1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those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that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89" name="Abrir llave 88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3562814" y="5771371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573572" y="5678940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5609808" y="5777527"/>
            <a:ext cx="40591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for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any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00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 animBg="1"/>
      <p:bldP spid="26" grpId="0" animBg="1"/>
      <p:bldP spid="53" grpId="0"/>
      <p:bldP spid="56" grpId="0"/>
      <p:bldP spid="63" grpId="0"/>
      <p:bldP spid="75" grpId="0"/>
      <p:bldP spid="79" grpId="0"/>
      <p:bldP spid="67" grpId="0"/>
      <p:bldP spid="87" grpId="0"/>
      <p:bldP spid="89" grpId="0" animBg="1"/>
      <p:bldP spid="90" grpId="0"/>
      <p:bldP spid="9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1224331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More </a:t>
            </a:r>
            <a:r>
              <a:rPr lang="es-ES" sz="2700" dirty="0" err="1">
                <a:latin typeface="Comic Sans MS" panose="030F0702030302020204" pitchFamily="66" charset="0"/>
              </a:rPr>
              <a:t>formally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 can be </a:t>
            </a:r>
            <a:r>
              <a:rPr lang="es-ES" sz="2700" dirty="0" err="1">
                <a:latin typeface="Comic Sans MS" panose="030F0702030302020204" pitchFamily="66" charset="0"/>
              </a:rPr>
              <a:t>written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equivalently</a:t>
            </a:r>
            <a:r>
              <a:rPr lang="es-ES" sz="2700" dirty="0">
                <a:latin typeface="Comic Sans MS" panose="030F0702030302020204" pitchFamily="66" charset="0"/>
              </a:rPr>
              <a:t> as: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613093" y="2055636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3108712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go</a:t>
            </a:r>
            <a:r>
              <a:rPr lang="es-ES" sz="2700" dirty="0">
                <a:latin typeface="Comic Sans MS" panose="030F0702030302020204" pitchFamily="66" charset="0"/>
              </a:rPr>
              <a:t> back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(C|D) to </a:t>
            </a:r>
            <a:r>
              <a:rPr lang="es-ES" sz="2700" dirty="0" err="1">
                <a:latin typeface="Comic Sans MS" panose="030F0702030302020204" pitchFamily="66" charset="0"/>
              </a:rPr>
              <a:t>solve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again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without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looking</a:t>
            </a:r>
            <a:r>
              <a:rPr lang="es-ES" sz="2700" dirty="0">
                <a:latin typeface="Comic Sans MS" panose="030F0702030302020204" pitchFamily="66" charset="0"/>
              </a:rPr>
              <a:t> at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previous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r.r.e.f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at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left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hand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side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636096" y="497267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128313" y="498056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681805" y="497571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286829" y="527331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447070" y="497022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328145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(-1/6)r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3466145" y="557693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4299258" y="497267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 -1    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4444727" y="49970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6470312" y="499705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5864777" y="498056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6733689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6757399" y="55544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7590512" y="498056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7735981" y="5004943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846236" y="5004943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156031" y="4988453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939360" y="5273317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9493187" y="5969040"/>
            <a:ext cx="265810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in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r.r.e.f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9077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4" grpId="0"/>
      <p:bldP spid="15" grpId="0"/>
      <p:bldP spid="16" grpId="0"/>
      <p:bldP spid="18" grpId="0"/>
      <p:bldP spid="19" grpId="0" animBg="1"/>
      <p:bldP spid="20" grpId="0" animBg="1"/>
      <p:bldP spid="22" grpId="0"/>
      <p:bldP spid="24" grpId="0"/>
      <p:bldP spid="25" grpId="0" animBg="1"/>
      <p:bldP spid="26" grpId="0" animBg="1"/>
      <p:bldP spid="28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55172" y="5786476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742411" y="1308347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885361" y="1369237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995616" y="1369237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3305411" y="1352747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453748" y="1606274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(C’|D’) =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5152144" y="995824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4245474" y="1512785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4245474" y="1926987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867524" y="2705451"/>
            <a:ext cx="5648987" cy="19236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2/3 - z/3  ( x = (2-z)/3 )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-1/3 + 2z/3  ( y = (2z-1)/3 )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llave 33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867525" y="2789144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2286138" y="1748308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Elipse 35"/>
          <p:cNvSpPr/>
          <p:nvPr/>
        </p:nvSpPr>
        <p:spPr>
          <a:xfrm>
            <a:off x="1897764" y="1334107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CuadroTexto 36"/>
          <p:cNvSpPr txBox="1"/>
          <p:nvPr/>
        </p:nvSpPr>
        <p:spPr>
          <a:xfrm>
            <a:off x="7388497" y="4265930"/>
            <a:ext cx="326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directly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solution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!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514196" y="5071856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 can be </a:t>
            </a:r>
            <a:r>
              <a:rPr lang="es-ES" sz="2700" dirty="0" err="1">
                <a:latin typeface="Comic Sans MS" panose="030F0702030302020204" pitchFamily="66" charset="0"/>
              </a:rPr>
              <a:t>written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again</a:t>
            </a:r>
            <a:r>
              <a:rPr lang="es-ES" sz="2700" dirty="0">
                <a:latin typeface="Comic Sans MS" panose="030F0702030302020204" pitchFamily="66" charset="0"/>
              </a:rPr>
              <a:t> as: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2" name="Flecha arriba 1"/>
          <p:cNvSpPr/>
          <p:nvPr/>
        </p:nvSpPr>
        <p:spPr>
          <a:xfrm>
            <a:off x="8622088" y="357148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161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7" grpId="0"/>
      <p:bldP spid="38" grpId="0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1158731" y="4061691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409111" y="3618302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921879" y="3608633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4127999" y="43069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5080494" y="43130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5121489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/>
              <a:t>•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         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first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many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solutions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has: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2293626" y="357967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0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2 -2  1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-1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-2  5 -6  6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415569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6109354" y="43039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05726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663245" y="402323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5497050" y="562964"/>
            <a:ext cx="346130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- y = 3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-x + 2y - 2z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y + z = 7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-2x + 5y – 6z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5927951" y="1121348"/>
            <a:ext cx="129309" cy="145234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579694" y="3635948"/>
            <a:ext cx="4950" cy="14508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054463" y="3606638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600766" y="3614587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227217" y="3606638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8595316" y="4695830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7513265" y="5305068"/>
            <a:ext cx="202972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3419810" y="5592925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consistent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unique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146210" y="4733766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6812178" y="614942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482697" y="5086748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9557612" y="5279673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rank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3 )       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7908616" y="3578924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993031" y="388804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032882" y="42975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00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9" grpId="0"/>
      <p:bldP spid="35" grpId="0"/>
      <p:bldP spid="36" grpId="0"/>
      <p:bldP spid="42" grpId="0"/>
      <p:bldP spid="47" grpId="0"/>
      <p:bldP spid="81" grpId="0" animBg="1"/>
      <p:bldP spid="82" grpId="0" animBg="1"/>
      <p:bldP spid="85" grpId="0" animBg="1"/>
      <p:bldP spid="86" grpId="0"/>
      <p:bldP spid="88" grpId="0"/>
      <p:bldP spid="6" grpId="0" animBg="1"/>
      <p:bldP spid="33" grpId="0"/>
      <p:bldP spid="39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900547" y="2747662"/>
            <a:ext cx="1257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50927" y="2304273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63695" y="2294604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869815" y="29929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822310" y="29990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89750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5851170" y="298988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579907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8509948" y="2820230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321510" y="2321919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6824486" y="2348491"/>
            <a:ext cx="70783" cy="145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8370789" y="2356440"/>
            <a:ext cx="70783" cy="145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7997240" y="2348491"/>
            <a:ext cx="4950" cy="1450800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6623977" y="2308006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1   0  0  15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0   1  0  12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0   0  1   4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0   0  0   0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90491" y="2286330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4718632" y="25707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6115613" y="3840022"/>
            <a:ext cx="265810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in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r.r.e.f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6706228" y="1081714"/>
            <a:ext cx="5842171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unkonwns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y, z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Independent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none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6813655" y="2378207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4" name="Elipse 43"/>
          <p:cNvSpPr/>
          <p:nvPr/>
        </p:nvSpPr>
        <p:spPr>
          <a:xfrm>
            <a:off x="7269066" y="272448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5" name="Elipse 44"/>
          <p:cNvSpPr/>
          <p:nvPr/>
        </p:nvSpPr>
        <p:spPr>
          <a:xfrm>
            <a:off x="7620098" y="3057474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9267420" y="2105942"/>
            <a:ext cx="0" cy="6185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H="1">
            <a:off x="9256306" y="3449673"/>
            <a:ext cx="9414" cy="79800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422" y="4347607"/>
            <a:ext cx="564898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15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12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z =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Abrir llave 49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8761422" y="4461691"/>
            <a:ext cx="134496" cy="9571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/>
          <p:cNvSpPr txBox="1"/>
          <p:nvPr/>
        </p:nvSpPr>
        <p:spPr>
          <a:xfrm>
            <a:off x="4218351" y="4654456"/>
            <a:ext cx="326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directly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solution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!</a:t>
            </a:r>
          </a:p>
        </p:txBody>
      </p:sp>
      <p:sp>
        <p:nvSpPr>
          <p:cNvPr id="52" name="Flecha arriba 51"/>
          <p:cNvSpPr/>
          <p:nvPr/>
        </p:nvSpPr>
        <p:spPr>
          <a:xfrm rot="5400000">
            <a:off x="7814127" y="461762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63589" y="5532883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175891" y="6034720"/>
            <a:ext cx="936991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(15, 12, 4)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38" grpId="0" animBg="1"/>
      <p:bldP spid="44" grpId="0" animBg="1"/>
      <p:bldP spid="45" grpId="0" animBg="1"/>
      <p:bldP spid="49" grpId="0"/>
      <p:bldP spid="50" grpId="0" animBg="1"/>
      <p:bldP spid="51" grpId="0"/>
      <p:bldP spid="52" grpId="0" animBg="1"/>
      <p:bldP spid="53" grpId="0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595C-9CA4-983A-1E5B-3CAD345A0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F29F075-4057-F03E-A6B3-62BE810BF889}"/>
              </a:ext>
            </a:extLst>
          </p:cNvPr>
          <p:cNvSpPr txBox="1"/>
          <p:nvPr/>
        </p:nvSpPr>
        <p:spPr>
          <a:xfrm>
            <a:off x="260932" y="1041826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>
                <a:latin typeface="Comic Sans MS" panose="030F0702030302020204" pitchFamily="66" charset="0"/>
              </a:rPr>
              <a:t>Final </a:t>
            </a:r>
            <a:r>
              <a:rPr lang="es-ES" sz="2700" u="sng" dirty="0" err="1">
                <a:latin typeface="Comic Sans MS" panose="030F0702030302020204" pitchFamily="66" charset="0"/>
              </a:rPr>
              <a:t>observation</a:t>
            </a:r>
            <a:r>
              <a:rPr lang="es-ES" sz="2700" dirty="0">
                <a:latin typeface="Comic Sans MS" panose="030F0702030302020204" pitchFamily="66" charset="0"/>
              </a:rPr>
              <a:t>. To </a:t>
            </a:r>
            <a:r>
              <a:rPr lang="es-ES" sz="2700" dirty="0" err="1">
                <a:latin typeface="Comic Sans MS" panose="030F0702030302020204" pitchFamily="66" charset="0"/>
              </a:rPr>
              <a:t>study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augmented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(A|B)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(to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many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has and/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consistent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there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are </a:t>
            </a:r>
            <a:r>
              <a:rPr lang="es-ES" sz="2700" dirty="0" err="1">
                <a:latin typeface="Comic Sans MS" panose="030F0702030302020204" pitchFamily="66" charset="0"/>
              </a:rPr>
              <a:t>occasions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worth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</a:rPr>
              <a:t>only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</a:t>
            </a:r>
            <a:r>
              <a:rPr lang="es-ES" sz="2700" dirty="0">
                <a:latin typeface="Comic Sans MS" panose="030F0702030302020204" pitchFamily="66" charset="0"/>
              </a:rPr>
              <a:t> I (switch),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including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B;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2801C77-F28F-1B54-8A87-89DA0664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systems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of</a:t>
            </a:r>
            <a:r>
              <a:rPr lang="es-ES" i="1" dirty="0">
                <a:solidFill>
                  <a:srgbClr val="7030A0"/>
                </a:solidFill>
              </a:rPr>
              <a:t> linear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F93BC3-6C5C-F8FD-3581-680A180B3BB8}"/>
              </a:ext>
            </a:extLst>
          </p:cNvPr>
          <p:cNvSpPr txBox="1"/>
          <p:nvPr/>
        </p:nvSpPr>
        <p:spPr>
          <a:xfrm>
            <a:off x="260932" y="2270859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e.c.o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kind</a:t>
            </a:r>
            <a:r>
              <a:rPr lang="es-ES" sz="2700" dirty="0">
                <a:latin typeface="Comic Sans MS" panose="030F0702030302020204" pitchFamily="66" charset="0"/>
              </a:rPr>
              <a:t> produces 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reordering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700" i="1" dirty="0" err="1">
                <a:latin typeface="Comic Sans MS" panose="030F0702030302020204" pitchFamily="66" charset="0"/>
              </a:rPr>
              <a:t>what</a:t>
            </a:r>
            <a:r>
              <a:rPr lang="es-ES" sz="2700" i="1" dirty="0">
                <a:latin typeface="Comic Sans MS" panose="030F0702030302020204" pitchFamily="66" charset="0"/>
              </a:rPr>
              <a:t> has to be </a:t>
            </a:r>
          </a:p>
          <a:p>
            <a:r>
              <a:rPr lang="es-ES" sz="2700" i="1" dirty="0" err="1">
                <a:latin typeface="Comic Sans MS" panose="030F0702030302020204" pitchFamily="66" charset="0"/>
              </a:rPr>
              <a:t>taken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into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account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when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writing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solution</a:t>
            </a:r>
            <a:r>
              <a:rPr lang="es-ES" sz="2700" i="1" dirty="0">
                <a:latin typeface="Comic Sans MS" panose="030F0702030302020204" pitchFamily="66" charset="0"/>
              </a:rPr>
              <a:t> set.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548433-2A1E-E30A-17D3-3601785C18D6}"/>
              </a:ext>
            </a:extLst>
          </p:cNvPr>
          <p:cNvSpPr txBox="1"/>
          <p:nvPr/>
        </p:nvSpPr>
        <p:spPr>
          <a:xfrm>
            <a:off x="178777" y="3735597"/>
            <a:ext cx="12058225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For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system</a:t>
            </a:r>
            <a:r>
              <a:rPr lang="es-ES" sz="2700" dirty="0">
                <a:latin typeface="Comic Sans MS" panose="030F0702030302020204" pitchFamily="66" charset="0"/>
              </a:rPr>
              <a:t>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unknowns</a:t>
            </a:r>
            <a:r>
              <a:rPr lang="es-ES" sz="2700" dirty="0">
                <a:latin typeface="Comic Sans MS" panose="030F0702030302020204" pitchFamily="66" charset="0"/>
              </a:rPr>
              <a:t>: x, y)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have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24022BB-DAF4-5C96-6E71-9715628B93CF}"/>
              </a:ext>
            </a:extLst>
          </p:cNvPr>
          <p:cNvSpPr txBox="1"/>
          <p:nvPr/>
        </p:nvSpPr>
        <p:spPr>
          <a:xfrm>
            <a:off x="4780372" y="3176852"/>
            <a:ext cx="34613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6x + 5y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10x + y = 9</a:t>
            </a:r>
          </a:p>
        </p:txBody>
      </p:sp>
      <p:sp>
        <p:nvSpPr>
          <p:cNvPr id="2" name="Abrir llave 1">
            <a:extLst>
              <a:ext uri="{FF2B5EF4-FFF2-40B4-BE49-F238E27FC236}">
                <a16:creationId xmlns:a16="http://schemas.microsoft.com/office/drawing/2014/main" id="{DA898644-2033-7F02-6D5C-642FF2553516}"/>
              </a:ext>
            </a:extLst>
          </p:cNvPr>
          <p:cNvSpPr/>
          <p:nvPr/>
        </p:nvSpPr>
        <p:spPr>
          <a:xfrm>
            <a:off x="5229124" y="3614367"/>
            <a:ext cx="195455" cy="889250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0D365D-A8E7-BFB6-CD9C-363B48D61AD4}"/>
              </a:ext>
            </a:extLst>
          </p:cNvPr>
          <p:cNvSpPr txBox="1"/>
          <p:nvPr/>
        </p:nvSpPr>
        <p:spPr>
          <a:xfrm>
            <a:off x="915250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6   5  1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10  1  9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CF64795-94D9-9AA2-B98C-43C8E1FEBF30}"/>
              </a:ext>
            </a:extLst>
          </p:cNvPr>
          <p:cNvSpPr/>
          <p:nvPr/>
        </p:nvSpPr>
        <p:spPr>
          <a:xfrm>
            <a:off x="2688989" y="4803971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69799C4-5586-1E1D-0800-B647D0DBBFD1}"/>
              </a:ext>
            </a:extLst>
          </p:cNvPr>
          <p:cNvCxnSpPr/>
          <p:nvPr/>
        </p:nvCxnSpPr>
        <p:spPr>
          <a:xfrm>
            <a:off x="2368595" y="4803971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1564815-9A99-C12B-D2C9-900B920A12D2}"/>
              </a:ext>
            </a:extLst>
          </p:cNvPr>
          <p:cNvSpPr/>
          <p:nvPr/>
        </p:nvSpPr>
        <p:spPr>
          <a:xfrm>
            <a:off x="1399176" y="4803971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142DC941-27B0-F250-6A43-73AAB915DF15}"/>
              </a:ext>
            </a:extLst>
          </p:cNvPr>
          <p:cNvCxnSpPr>
            <a:cxnSpLocks/>
          </p:cNvCxnSpPr>
          <p:nvPr/>
        </p:nvCxnSpPr>
        <p:spPr>
          <a:xfrm>
            <a:off x="3958590" y="5230632"/>
            <a:ext cx="11813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31D06C-0AAD-2E7F-D8BB-9E985D7AF816}"/>
              </a:ext>
            </a:extLst>
          </p:cNvPr>
          <p:cNvSpPr txBox="1"/>
          <p:nvPr/>
        </p:nvSpPr>
        <p:spPr>
          <a:xfrm>
            <a:off x="2862445" y="4824679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7734C1B-901E-6615-9B49-701F24828D3C}"/>
              </a:ext>
            </a:extLst>
          </p:cNvPr>
          <p:cNvCxnSpPr>
            <a:cxnSpLocks/>
          </p:cNvCxnSpPr>
          <p:nvPr/>
        </p:nvCxnSpPr>
        <p:spPr>
          <a:xfrm>
            <a:off x="4318284" y="5004026"/>
            <a:ext cx="317908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299501B-F955-3536-1AA8-07E4B5BC81AC}"/>
              </a:ext>
            </a:extLst>
          </p:cNvPr>
          <p:cNvSpPr txBox="1"/>
          <p:nvPr/>
        </p:nvSpPr>
        <p:spPr>
          <a:xfrm>
            <a:off x="3742828" y="5348500"/>
            <a:ext cx="1706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order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endParaRPr lang="es-ES" sz="20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4EC7962-1F1A-BDF3-8705-30AD928D7455}"/>
              </a:ext>
            </a:extLst>
          </p:cNvPr>
          <p:cNvSpPr/>
          <p:nvPr/>
        </p:nvSpPr>
        <p:spPr>
          <a:xfrm>
            <a:off x="6521070" y="4833382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FACE98E-3D10-F359-8633-8F1BA80AFD23}"/>
              </a:ext>
            </a:extLst>
          </p:cNvPr>
          <p:cNvCxnSpPr/>
          <p:nvPr/>
        </p:nvCxnSpPr>
        <p:spPr>
          <a:xfrm>
            <a:off x="6200676" y="4833382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A48D7EF0-9BE1-25B5-B3D7-85A88BEDAF58}"/>
              </a:ext>
            </a:extLst>
          </p:cNvPr>
          <p:cNvSpPr/>
          <p:nvPr/>
        </p:nvSpPr>
        <p:spPr>
          <a:xfrm>
            <a:off x="5231257" y="4833382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AF8021F-3604-04CF-89E6-A5EBF5ADB1E4}"/>
              </a:ext>
            </a:extLst>
          </p:cNvPr>
          <p:cNvSpPr txBox="1"/>
          <p:nvPr/>
        </p:nvSpPr>
        <p:spPr>
          <a:xfrm>
            <a:off x="4727387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1  10  9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5  6   1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7018E5BE-230C-AFB9-40EB-DF5CB58A8926}"/>
              </a:ext>
            </a:extLst>
          </p:cNvPr>
          <p:cNvCxnSpPr>
            <a:cxnSpLocks/>
          </p:cNvCxnSpPr>
          <p:nvPr/>
        </p:nvCxnSpPr>
        <p:spPr>
          <a:xfrm>
            <a:off x="2896006" y="5230632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D99D1AF-39AD-7407-6195-DE6D2D438EA9}"/>
              </a:ext>
            </a:extLst>
          </p:cNvPr>
          <p:cNvSpPr txBox="1"/>
          <p:nvPr/>
        </p:nvSpPr>
        <p:spPr>
          <a:xfrm>
            <a:off x="3977215" y="4790341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DF7E4B9-BD57-224E-B59D-58CA7F0B49C4}"/>
              </a:ext>
            </a:extLst>
          </p:cNvPr>
          <p:cNvCxnSpPr>
            <a:cxnSpLocks/>
          </p:cNvCxnSpPr>
          <p:nvPr/>
        </p:nvCxnSpPr>
        <p:spPr>
          <a:xfrm>
            <a:off x="3210433" y="5024734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CB99410-A607-AAE1-5175-82E19257F1BA}"/>
              </a:ext>
            </a:extLst>
          </p:cNvPr>
          <p:cNvSpPr txBox="1"/>
          <p:nvPr/>
        </p:nvSpPr>
        <p:spPr>
          <a:xfrm>
            <a:off x="6734944" y="483052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-5r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D3CC86B-C43B-068F-ABCA-C13B109B168A}"/>
              </a:ext>
            </a:extLst>
          </p:cNvPr>
          <p:cNvSpPr txBox="1"/>
          <p:nvPr/>
        </p:nvSpPr>
        <p:spPr>
          <a:xfrm>
            <a:off x="7610728" y="4803971"/>
            <a:ext cx="1367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(-1/44)r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94ABF3F-021E-AECF-8F1E-4EEDD4BF20E0}"/>
              </a:ext>
            </a:extLst>
          </p:cNvPr>
          <p:cNvSpPr txBox="1"/>
          <p:nvPr/>
        </p:nvSpPr>
        <p:spPr>
          <a:xfrm>
            <a:off x="8809774" y="478368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-10r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52FA505-5D2F-AEF1-CC3C-419AB1DCF479}"/>
              </a:ext>
            </a:extLst>
          </p:cNvPr>
          <p:cNvCxnSpPr>
            <a:cxnSpLocks/>
          </p:cNvCxnSpPr>
          <p:nvPr/>
        </p:nvCxnSpPr>
        <p:spPr>
          <a:xfrm>
            <a:off x="6734944" y="5232536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E3F19B61-88BD-7C35-EBC2-E240CCFE0B55}"/>
              </a:ext>
            </a:extLst>
          </p:cNvPr>
          <p:cNvCxnSpPr>
            <a:cxnSpLocks/>
          </p:cNvCxnSpPr>
          <p:nvPr/>
        </p:nvCxnSpPr>
        <p:spPr>
          <a:xfrm>
            <a:off x="7775412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D56CA852-FDC8-A7EF-F863-CDCCFF68B284}"/>
              </a:ext>
            </a:extLst>
          </p:cNvPr>
          <p:cNvCxnSpPr>
            <a:cxnSpLocks/>
          </p:cNvCxnSpPr>
          <p:nvPr/>
        </p:nvCxnSpPr>
        <p:spPr>
          <a:xfrm>
            <a:off x="8856626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60347BF-B0EE-11AC-1288-F2241583DB56}"/>
              </a:ext>
            </a:extLst>
          </p:cNvPr>
          <p:cNvSpPr txBox="1"/>
          <p:nvPr/>
        </p:nvSpPr>
        <p:spPr>
          <a:xfrm>
            <a:off x="201683" y="4967068"/>
            <a:ext cx="12314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CCDE474-68E0-0BA5-082D-0DE3811D44A3}"/>
              </a:ext>
            </a:extLst>
          </p:cNvPr>
          <p:cNvSpPr txBox="1"/>
          <p:nvPr/>
        </p:nvSpPr>
        <p:spPr>
          <a:xfrm>
            <a:off x="9437361" y="427493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1  0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  0  1   </a:t>
            </a:r>
            <a:r>
              <a:rPr lang="es-ES" sz="27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6BDC2BCA-6929-8EB2-37CD-FFFFC7F16B15}"/>
              </a:ext>
            </a:extLst>
          </p:cNvPr>
          <p:cNvSpPr/>
          <p:nvPr/>
        </p:nvSpPr>
        <p:spPr>
          <a:xfrm>
            <a:off x="11161574" y="4792163"/>
            <a:ext cx="70783" cy="73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DCAC9882-6745-C84C-252D-6D639645B72F}"/>
              </a:ext>
            </a:extLst>
          </p:cNvPr>
          <p:cNvCxnSpPr/>
          <p:nvPr/>
        </p:nvCxnSpPr>
        <p:spPr>
          <a:xfrm>
            <a:off x="10778787" y="4783686"/>
            <a:ext cx="0" cy="70054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36769614-8146-3C3E-76D5-B02591C64F54}"/>
              </a:ext>
            </a:extLst>
          </p:cNvPr>
          <p:cNvSpPr/>
          <p:nvPr/>
        </p:nvSpPr>
        <p:spPr>
          <a:xfrm>
            <a:off x="9978531" y="4792163"/>
            <a:ext cx="70783" cy="73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D49FFA-9248-A86E-9889-2E59A320177A}"/>
              </a:ext>
            </a:extLst>
          </p:cNvPr>
          <p:cNvSpPr txBox="1"/>
          <p:nvPr/>
        </p:nvSpPr>
        <p:spPr>
          <a:xfrm>
            <a:off x="2172933" y="6306362"/>
            <a:ext cx="11513122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Solution</a:t>
            </a:r>
            <a:r>
              <a:rPr lang="es-ES" sz="2700" dirty="0">
                <a:latin typeface="Comic Sans MS" panose="030F0702030302020204" pitchFamily="66" charset="0"/>
              </a:rPr>
              <a:t> set: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(1,-1)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69A43B6-741C-9600-0F06-555CF5762DF8}"/>
              </a:ext>
            </a:extLst>
          </p:cNvPr>
          <p:cNvSpPr txBox="1"/>
          <p:nvPr/>
        </p:nvSpPr>
        <p:spPr>
          <a:xfrm>
            <a:off x="9702011" y="6268859"/>
            <a:ext cx="21535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 = -1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 = 1     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A606ABCE-B281-96FA-1C4E-8EAB621DE6D9}"/>
              </a:ext>
            </a:extLst>
          </p:cNvPr>
          <p:cNvCxnSpPr>
            <a:cxnSpLocks/>
          </p:cNvCxnSpPr>
          <p:nvPr/>
        </p:nvCxnSpPr>
        <p:spPr>
          <a:xfrm>
            <a:off x="10752578" y="5605420"/>
            <a:ext cx="0" cy="65300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01C697EC-74B4-37B7-F09C-B399F179F512}"/>
              </a:ext>
            </a:extLst>
          </p:cNvPr>
          <p:cNvCxnSpPr/>
          <p:nvPr/>
        </p:nvCxnSpPr>
        <p:spPr>
          <a:xfrm flipH="1">
            <a:off x="8139165" y="6591964"/>
            <a:ext cx="166422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2" grpId="0" animBg="1"/>
      <p:bldP spid="4" grpId="0"/>
      <p:bldP spid="5" grpId="0" animBg="1"/>
      <p:bldP spid="7" grpId="0" animBg="1"/>
      <p:bldP spid="13" grpId="0"/>
      <p:bldP spid="16" grpId="0"/>
      <p:bldP spid="18" grpId="0" animBg="1"/>
      <p:bldP spid="20" grpId="0" animBg="1"/>
      <p:bldP spid="21" grpId="0"/>
      <p:bldP spid="23" grpId="0"/>
      <p:bldP spid="26" grpId="0"/>
      <p:bldP spid="27" grpId="0"/>
      <p:bldP spid="28" grpId="0"/>
      <p:bldP spid="32" grpId="0"/>
      <p:bldP spid="33" grpId="0"/>
      <p:bldP spid="34" grpId="0" animBg="1"/>
      <p:bldP spid="36" grpId="0" animBg="1"/>
      <p:bldP spid="15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08" y="610206"/>
            <a:ext cx="11881109" cy="2604217"/>
          </a:xfrm>
        </p:spPr>
        <p:txBody>
          <a:bodyPr>
            <a:normAutofit/>
          </a:bodyPr>
          <a:lstStyle/>
          <a:p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4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equations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3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unknowns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and 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augmented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(A|B) =</a:t>
            </a:r>
            <a:r>
              <a:rPr lang="es-ES" sz="2800" dirty="0">
                <a:latin typeface="Comic Sans MS" panose="030F0702030302020204" pitchFamily="66" charset="0"/>
              </a:rPr>
              <a:t>            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choose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correct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76989" y="3362047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FEEB88-B043-E3A6-F170-6441CA1136E1}"/>
              </a:ext>
            </a:extLst>
          </p:cNvPr>
          <p:cNvSpPr txBox="1"/>
          <p:nvPr/>
        </p:nvSpPr>
        <p:spPr>
          <a:xfrm>
            <a:off x="5007553" y="17065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3   -3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3    2   1     6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4  -5   12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1     0   1     0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7E7EAAD-884E-7E43-0AD8-53CC85D01A25}"/>
              </a:ext>
            </a:extLst>
          </p:cNvPr>
          <p:cNvSpPr/>
          <p:nvPr/>
        </p:nvSpPr>
        <p:spPr>
          <a:xfrm>
            <a:off x="4972161" y="178668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5E7DAC9-1F67-7134-4052-23591E3F82FD}"/>
              </a:ext>
            </a:extLst>
          </p:cNvPr>
          <p:cNvSpPr/>
          <p:nvPr/>
        </p:nvSpPr>
        <p:spPr>
          <a:xfrm>
            <a:off x="7070591" y="176175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                               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2475670" y="3829083"/>
            <a:ext cx="345667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rank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(A) = 3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BD70377-7AAF-30FF-1926-2C87D546A7E5}"/>
              </a:ext>
            </a:extLst>
          </p:cNvPr>
          <p:cNvCxnSpPr/>
          <p:nvPr/>
        </p:nvCxnSpPr>
        <p:spPr>
          <a:xfrm>
            <a:off x="6539114" y="1761753"/>
            <a:ext cx="0" cy="1451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3469" y="3375905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1" name="CuadroTexto 10">
            <a:hlinkClick r:id="rId2" action="ppaction://hlinksldjump"/>
            <a:extLst>
              <a:ext uri="{FF2B5EF4-FFF2-40B4-BE49-F238E27FC236}">
                <a16:creationId xmlns:a16="http://schemas.microsoft.com/office/drawing/2014/main" id="{526ABDC2-0C14-87FA-CA93-58DED2087598}"/>
              </a:ext>
            </a:extLst>
          </p:cNvPr>
          <p:cNvSpPr txBox="1"/>
          <p:nvPr/>
        </p:nvSpPr>
        <p:spPr>
          <a:xfrm>
            <a:off x="7022326" y="3429000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system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has no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solution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5116373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795295" y="5348356"/>
            <a:ext cx="345667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(A|B)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invertible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5130231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7" name="CuadroTexto 26">
            <a:hlinkClick r:id="rId3" action="ppaction://hlinksldjump"/>
            <a:extLst>
              <a:ext uri="{FF2B5EF4-FFF2-40B4-BE49-F238E27FC236}">
                <a16:creationId xmlns:a16="http://schemas.microsoft.com/office/drawing/2014/main" id="{765F3045-AAA8-F601-AC50-6D6EB0AA71B7}"/>
              </a:ext>
            </a:extLst>
          </p:cNvPr>
          <p:cNvSpPr txBox="1"/>
          <p:nvPr/>
        </p:nvSpPr>
        <p:spPr>
          <a:xfrm>
            <a:off x="6767461" y="5130231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has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infinitely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many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solutions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7030A0"/>
                </a:solidFill>
              </a:rPr>
              <a:t>Just to test </a:t>
            </a:r>
            <a:r>
              <a:rPr lang="es-ES" i="1" dirty="0" err="1">
                <a:solidFill>
                  <a:srgbClr val="7030A0"/>
                </a:solidFill>
              </a:rPr>
              <a:t>yourself</a:t>
            </a:r>
            <a:r>
              <a:rPr lang="es-ES" i="1" dirty="0">
                <a:solidFill>
                  <a:srgbClr val="7030A0"/>
                </a:solidFill>
              </a:rPr>
              <a:t> a </a:t>
            </a:r>
            <a:r>
              <a:rPr lang="es-ES" i="1" dirty="0" err="1">
                <a:solidFill>
                  <a:srgbClr val="7030A0"/>
                </a:solidFill>
              </a:rPr>
              <a:t>little</a:t>
            </a:r>
            <a:r>
              <a:rPr lang="es-ES" i="1" dirty="0">
                <a:solidFill>
                  <a:srgbClr val="7030A0"/>
                </a:solidFill>
              </a:rPr>
              <a:t> bit…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continue          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621435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check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670308" y="185305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68" y="117745"/>
            <a:ext cx="9865636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RELATED TOPICS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71516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316739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Rank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es-ES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9" y="2445054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Gaussian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elimination</a:t>
            </a:r>
            <a:endParaRPr lang="es-ES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4685614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Basis and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dimension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finite dimensional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linear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space</a:t>
            </a:r>
            <a:endParaRPr lang="es-ES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3897794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Determinant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square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4235" y="273829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16B58D50-E1F4-3EBA-B173-0F0CDC2A3D26}"/>
              </a:ext>
            </a:extLst>
          </p:cNvPr>
          <p:cNvSpPr txBox="1"/>
          <p:nvPr/>
        </p:nvSpPr>
        <p:spPr>
          <a:xfrm>
            <a:off x="1015999" y="577435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Congruent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diagonalization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symmetric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real matrices </a:t>
            </a:r>
          </a:p>
        </p:txBody>
      </p:sp>
    </p:spTree>
    <p:extLst>
      <p:ext uri="{BB962C8B-B14F-4D97-AF65-F5344CB8AC3E}">
        <p14:creationId xmlns:p14="http://schemas.microsoft.com/office/powerpoint/2010/main" val="340098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5804" y="1253332"/>
            <a:ext cx="11176819" cy="1776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①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Invertibility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and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inverse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square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coeffi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cients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in K,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where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K=R –real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numbers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-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K=C –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complex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numbers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).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Systems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linear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equations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F5C2C4D-1E5A-094C-D8AD-BDBFF48F7006}"/>
              </a:ext>
            </a:extLst>
          </p:cNvPr>
          <p:cNvSpPr txBox="1"/>
          <p:nvPr/>
        </p:nvSpPr>
        <p:spPr>
          <a:xfrm>
            <a:off x="765804" y="5801935"/>
            <a:ext cx="1014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Basic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assumed</a:t>
            </a:r>
            <a:r>
              <a:rPr lang="es-ES" sz="2700" dirty="0">
                <a:latin typeface="Comic Sans MS" panose="030F0702030302020204" pitchFamily="66" charset="0"/>
              </a:rPr>
              <a:t> to be </a:t>
            </a:r>
            <a:r>
              <a:rPr lang="es-ES" sz="2700" dirty="0" err="1">
                <a:latin typeface="Comic Sans MS" panose="030F0702030302020204" pitchFamily="66" charset="0"/>
              </a:rPr>
              <a:t>known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focus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operational</a:t>
            </a:r>
            <a:r>
              <a:rPr lang="es-ES" sz="2700" dirty="0">
                <a:latin typeface="Comic Sans MS" panose="030F0702030302020204" pitchFamily="66" charset="0"/>
              </a:rPr>
              <a:t> part.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94EBAB-C308-5258-1346-5AD5BEF36025}"/>
              </a:ext>
            </a:extLst>
          </p:cNvPr>
          <p:cNvSpPr txBox="1">
            <a:spLocks/>
          </p:cNvSpPr>
          <p:nvPr/>
        </p:nvSpPr>
        <p:spPr>
          <a:xfrm>
            <a:off x="765804" y="3001543"/>
            <a:ext cx="11426197" cy="2800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There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are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other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utilities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Gauss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elimination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that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deserve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to be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studied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,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but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this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will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not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be done in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this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document;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for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example</a:t>
            </a:r>
            <a:r>
              <a:rPr lang="es-ES" sz="2900" dirty="0">
                <a:latin typeface="Comic Sans MS" panose="030F0702030302020204" pitchFamily="66" charset="0"/>
                <a:ea typeface="Yu Mincho" panose="020204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900" i="1" dirty="0" err="1">
                <a:latin typeface="Comic Sans MS" panose="030F0702030302020204" pitchFamily="66" charset="0"/>
              </a:rPr>
              <a:t>rank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of</a:t>
            </a:r>
            <a:r>
              <a:rPr lang="es-ES" sz="2900" i="1" dirty="0">
                <a:latin typeface="Comic Sans MS" panose="030F0702030302020204" pitchFamily="66" charset="0"/>
              </a:rPr>
              <a:t> a </a:t>
            </a:r>
            <a:r>
              <a:rPr lang="es-ES" sz="2900" i="1" dirty="0" err="1">
                <a:latin typeface="Comic Sans MS" panose="030F0702030302020204" pitchFamily="66" charset="0"/>
              </a:rPr>
              <a:t>matrix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None/>
            </a:pP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determinant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square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None/>
            </a:pP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basis and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implicit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equations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subspace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a finite dimensional </a:t>
            </a:r>
          </a:p>
          <a:p>
            <a:pPr marL="0" indent="0">
              <a:buNone/>
            </a:pP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vector </a:t>
            </a:r>
            <a:r>
              <a:rPr lang="es-ES" sz="29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space</a:t>
            </a:r>
            <a:r>
              <a:rPr lang="es-ES" sz="29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. </a:t>
            </a: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949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said</a:t>
            </a:r>
            <a:r>
              <a:rPr lang="es-ES" sz="2700" dirty="0">
                <a:latin typeface="Comic Sans MS" panose="030F0702030302020204" pitchFamily="66" charset="0"/>
              </a:rPr>
              <a:t> to be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</a:rPr>
              <a:t>conditions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hold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104831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full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are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bottom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each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left-most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entry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right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above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has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less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than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2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800" b="1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2B8E5258-73E4-E490-4484-7EF57D0A9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503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 err="1">
                <a:latin typeface="Comic Sans MS" panose="030F0702030302020204" pitchFamily="66" charset="0"/>
              </a:rPr>
              <a:t>given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matrix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said</a:t>
            </a:r>
            <a:r>
              <a:rPr lang="es-ES" sz="2800" dirty="0">
                <a:latin typeface="Comic Sans MS" panose="030F0702030302020204" pitchFamily="66" charset="0"/>
              </a:rPr>
              <a:t> to be in 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r.r.e.f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following</a:t>
            </a:r>
            <a:r>
              <a:rPr lang="es-ES" sz="2800" dirty="0">
                <a:latin typeface="Comic Sans MS" panose="030F0702030302020204" pitchFamily="66" charset="0"/>
              </a:rPr>
              <a:t> 2 </a:t>
            </a:r>
            <a:r>
              <a:rPr lang="es-ES" sz="2800" dirty="0" err="1">
                <a:latin typeface="Comic Sans MS" panose="030F0702030302020204" pitchFamily="66" charset="0"/>
              </a:rPr>
              <a:t>conditions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hold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each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rgbClr val="E97132">
                    <a:lumMod val="50000"/>
                  </a:srgb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equal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and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that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contains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equal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has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–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–,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</a:t>
            </a:r>
            <a:r>
              <a:rPr lang="es-ES" sz="28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echelon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4E4DB1F-6FB3-09C5-0377-FACF7C4B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… 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139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After </a:t>
            </a:r>
            <a:r>
              <a:rPr lang="es-ES" sz="2700" dirty="0" err="1">
                <a:latin typeface="Comic Sans MS" panose="030F0702030302020204" pitchFamily="66" charset="0"/>
              </a:rPr>
              <a:t>interchanging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words</a:t>
            </a:r>
            <a:r>
              <a:rPr lang="es-ES" sz="2700" dirty="0">
                <a:latin typeface="Comic Sans MS" panose="030F0702030302020204" pitchFamily="66" charset="0"/>
              </a:rPr>
              <a:t> “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” and “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”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previous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r.c.e.f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approach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to note that,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 </a:t>
            </a:r>
            <a:r>
              <a:rPr lang="es-ES" sz="2700" i="1" dirty="0" err="1">
                <a:latin typeface="Comic Sans MS" panose="030F0702030302020204" pitchFamily="66" charset="0"/>
              </a:rPr>
              <a:t>c.e.f</a:t>
            </a:r>
            <a:r>
              <a:rPr lang="es-ES" sz="2700" i="1" dirty="0">
                <a:latin typeface="Comic Sans MS" panose="030F0702030302020204" pitchFamily="66" charset="0"/>
              </a:rPr>
              <a:t>. 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and </a:t>
            </a:r>
            <a:r>
              <a:rPr lang="es-ES" sz="2700" i="1" dirty="0" err="1">
                <a:latin typeface="Comic Sans MS" panose="030F0702030302020204" pitchFamily="66" charset="0"/>
              </a:rPr>
              <a:t>only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 </a:t>
            </a:r>
            <a:r>
              <a:rPr lang="es-ES" sz="2700" i="1" dirty="0" err="1">
                <a:latin typeface="Comic Sans MS" panose="030F0702030302020204" pitchFamily="66" charset="0"/>
              </a:rPr>
              <a:t>r.c.e.f</a:t>
            </a:r>
            <a:r>
              <a:rPr lang="es-ES" sz="2700" i="1" dirty="0">
                <a:latin typeface="Comic Sans MS" panose="030F0702030302020204" pitchFamily="66" charset="0"/>
              </a:rPr>
              <a:t>. 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and </a:t>
            </a:r>
            <a:r>
              <a:rPr lang="es-ES" sz="2700" i="1" dirty="0" err="1">
                <a:latin typeface="Comic Sans MS" panose="030F0702030302020204" pitchFamily="66" charset="0"/>
              </a:rPr>
              <a:t>only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r.r.e.f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where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corres-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pond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c.e.f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r.e.f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4585134" y="4454536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20017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7D9A7D4-ED51-D530-F9BE-D17275747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s-ES" sz="3600" dirty="0">
                <a:solidFill>
                  <a:srgbClr val="7030A0"/>
                </a:solidFill>
              </a:rPr>
              <a:t> 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r.e.f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r.r.e.f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c.e.f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r.c.e.f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503727" y="47510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578621" y="474177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2142499" y="475104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459607" y="464618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466596" y="475104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629235" y="475104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415487" y="4364882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419754" y="4399964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519736" y="4399964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27526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r.e.f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 </a:t>
            </a:r>
            <a:r>
              <a:rPr lang="es-ES" sz="1600" dirty="0" err="1"/>
              <a:t>r.r.e.f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c.e.f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 </a:t>
            </a:r>
            <a:r>
              <a:rPr lang="es-ES" sz="1600" dirty="0" err="1"/>
              <a:t>r.c.e.f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665164" y="5206048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r.e.f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/>
              <a:t>  </a:t>
            </a:r>
            <a:r>
              <a:rPr lang="es-ES" sz="1600" dirty="0" err="1"/>
              <a:t>r.r.e.f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c.e.f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r.e.f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c.e.f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</a:t>
            </a:r>
            <a:r>
              <a:rPr lang="es-ES" sz="1600" dirty="0" err="1"/>
              <a:t>r.c.e.f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r.r.e.f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r.c.e.f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7069350" y="5169404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c.e.f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963450" y="5206047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r.r.e.f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r.c.e.f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328967" y="536424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738928" y="534036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637098" y="534036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5DBE2834-14B7-6FDB-5680-1B9F8EEB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… 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01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(in general, B ≠ A) 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than</a:t>
            </a:r>
            <a:r>
              <a:rPr lang="es-ES" sz="2700" dirty="0">
                <a:latin typeface="Comic Sans MS" panose="030F0702030302020204" pitchFamily="66" charset="0"/>
              </a:rPr>
              <a:t> A.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A has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denote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 as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simply</a:t>
            </a:r>
            <a:r>
              <a:rPr lang="es-ES" sz="2700" dirty="0">
                <a:latin typeface="Comic Sans MS" panose="030F0702030302020204" pitchFamily="66" charset="0"/>
              </a:rPr>
              <a:t> 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as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simply</a:t>
            </a:r>
            <a:r>
              <a:rPr lang="es-ES" sz="2700" dirty="0">
                <a:latin typeface="Comic Sans MS" panose="030F0702030302020204" pitchFamily="66" charset="0"/>
              </a:rPr>
              <a:t>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n),</a:t>
            </a:r>
            <a:r>
              <a:rPr lang="es-ES" sz="2700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are </a:t>
            </a:r>
            <a:r>
              <a:rPr lang="es-ES" sz="2700" dirty="0" err="1">
                <a:latin typeface="Comic Sans MS" panose="030F0702030302020204" pitchFamily="66" charset="0"/>
              </a:rPr>
              <a:t>defined</a:t>
            </a:r>
            <a:r>
              <a:rPr lang="es-ES" sz="2700" dirty="0">
                <a:latin typeface="Comic Sans MS" panose="030F0702030302020204" pitchFamily="66" charset="0"/>
              </a:rPr>
              <a:t>, and 3 </a:t>
            </a:r>
            <a:r>
              <a:rPr lang="es-ES" sz="2700" dirty="0" err="1">
                <a:latin typeface="Comic Sans MS" panose="030F0702030302020204" pitchFamily="66" charset="0"/>
              </a:rPr>
              <a:t>analogous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BC4BF57-5901-1672-15CD-9D317016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switches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912852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9561126" y="152511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three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adds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j-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remaining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  <a:r>
              <a:rPr lang="es-ES" sz="2800">
                <a:latin typeface="Comic Sans MS" panose="030F0702030302020204" pitchFamily="66" charset="0"/>
                <a:ea typeface="Yu Gothic UI" panose="020B0500000000000000" pitchFamily="34" charset="-128"/>
              </a:rPr>
              <a:t>distinct.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557370" y="23616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ítulo 1">
            <a:extLst>
              <a:ext uri="{FF2B5EF4-FFF2-40B4-BE49-F238E27FC236}">
                <a16:creationId xmlns:a16="http://schemas.microsoft.com/office/drawing/2014/main" id="{5EFA48EF-53CE-E3CD-7336-A3ACB7D80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</TotalTime>
  <Words>4413</Words>
  <Application>Microsoft Office PowerPoint</Application>
  <PresentationFormat>Panorámica</PresentationFormat>
  <Paragraphs>618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APPLICATIONS OF GAUSSIAN  ELIMINATION (Part 2) </vt:lpstr>
      <vt:lpstr>Presentación de PowerPoint</vt:lpstr>
      <vt:lpstr>Presentación de PowerPoint</vt:lpstr>
      <vt:lpstr> To start with:  r.e.f., r.r.e.f., c.e.f., r.c.e.f.</vt:lpstr>
      <vt:lpstr> … to start with:  r.e.f., r.r.e.f., c.e.f., r.c.e.f.</vt:lpstr>
      <vt:lpstr> … to start with:  r.e.f., r.r.e.f., c.e.f., r.c.e.f.</vt:lpstr>
      <vt:lpstr> … to start with:  r.e.f., r.r.e.f., c.e.f., r.c.e.f.</vt:lpstr>
      <vt:lpstr> To start with:  e.r.o., e.c.o.</vt:lpstr>
      <vt:lpstr> … to start with:  e.r.o., e.c.o.</vt:lpstr>
      <vt:lpstr> … to start with:  e.r.o., e.c.o.</vt:lpstr>
      <vt:lpstr>    Utility  ① :  inverse of a square matrix</vt:lpstr>
      <vt:lpstr>  … inverse of a square matrix</vt:lpstr>
      <vt:lpstr>  … inverse of a square matrix</vt:lpstr>
      <vt:lpstr>    Utility  ② :  systems of linear equations 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… systems of linear equations</vt:lpstr>
      <vt:lpstr>For the system of 4 linear equations with 3 unknowns and     augmented matrix  (A|B) =                       ,  choose the correct option:</vt:lpstr>
      <vt:lpstr>Presentación de PowerPoint</vt:lpstr>
      <vt:lpstr>Presentación de PowerPoint</vt:lpstr>
      <vt:lpstr>SOME HELPFUL RELATED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247</cp:revision>
  <dcterms:created xsi:type="dcterms:W3CDTF">2024-04-26T15:42:24Z</dcterms:created>
  <dcterms:modified xsi:type="dcterms:W3CDTF">2025-03-27T10:28:12Z</dcterms:modified>
</cp:coreProperties>
</file>